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13"/>
  </p:notesMasterIdLst>
  <p:handoutMasterIdLst>
    <p:handoutMasterId r:id="rId114"/>
  </p:handoutMasterIdLst>
  <p:sldIdLst>
    <p:sldId id="257" r:id="rId2"/>
    <p:sldId id="259" r:id="rId3"/>
    <p:sldId id="261" r:id="rId4"/>
    <p:sldId id="265" r:id="rId5"/>
    <p:sldId id="263" r:id="rId6"/>
    <p:sldId id="264" r:id="rId7"/>
    <p:sldId id="336" r:id="rId8"/>
    <p:sldId id="299" r:id="rId9"/>
    <p:sldId id="302" r:id="rId10"/>
    <p:sldId id="369" r:id="rId11"/>
    <p:sldId id="370" r:id="rId12"/>
    <p:sldId id="371" r:id="rId13"/>
    <p:sldId id="372" r:id="rId14"/>
    <p:sldId id="373" r:id="rId15"/>
    <p:sldId id="374" r:id="rId16"/>
    <p:sldId id="375" r:id="rId17"/>
    <p:sldId id="267" r:id="rId18"/>
    <p:sldId id="335" r:id="rId19"/>
    <p:sldId id="337" r:id="rId20"/>
    <p:sldId id="269" r:id="rId21"/>
    <p:sldId id="270" r:id="rId22"/>
    <p:sldId id="271" r:id="rId23"/>
    <p:sldId id="386" r:id="rId24"/>
    <p:sldId id="387" r:id="rId25"/>
    <p:sldId id="388" r:id="rId26"/>
    <p:sldId id="303" r:id="rId27"/>
    <p:sldId id="272" r:id="rId28"/>
    <p:sldId id="304" r:id="rId29"/>
    <p:sldId id="305" r:id="rId30"/>
    <p:sldId id="307" r:id="rId31"/>
    <p:sldId id="421" r:id="rId32"/>
    <p:sldId id="313" r:id="rId33"/>
    <p:sldId id="323" r:id="rId34"/>
    <p:sldId id="314" r:id="rId35"/>
    <p:sldId id="315" r:id="rId36"/>
    <p:sldId id="423" r:id="rId37"/>
    <p:sldId id="316" r:id="rId38"/>
    <p:sldId id="318" r:id="rId39"/>
    <p:sldId id="356" r:id="rId40"/>
    <p:sldId id="317" r:id="rId41"/>
    <p:sldId id="273" r:id="rId42"/>
    <p:sldId id="275" r:id="rId43"/>
    <p:sldId id="416" r:id="rId44"/>
    <p:sldId id="418" r:id="rId45"/>
    <p:sldId id="376" r:id="rId46"/>
    <p:sldId id="377" r:id="rId47"/>
    <p:sldId id="378" r:id="rId48"/>
    <p:sldId id="379" r:id="rId49"/>
    <p:sldId id="380" r:id="rId50"/>
    <p:sldId id="429" r:id="rId51"/>
    <p:sldId id="430" r:id="rId52"/>
    <p:sldId id="381" r:id="rId53"/>
    <p:sldId id="382" r:id="rId54"/>
    <p:sldId id="383" r:id="rId55"/>
    <p:sldId id="402" r:id="rId56"/>
    <p:sldId id="403" r:id="rId57"/>
    <p:sldId id="404" r:id="rId58"/>
    <p:sldId id="417" r:id="rId59"/>
    <p:sldId id="312" r:id="rId60"/>
    <p:sldId id="324" r:id="rId61"/>
    <p:sldId id="325" r:id="rId62"/>
    <p:sldId id="330" r:id="rId63"/>
    <p:sldId id="389" r:id="rId64"/>
    <p:sldId id="385" r:id="rId65"/>
    <p:sldId id="390" r:id="rId66"/>
    <p:sldId id="285" r:id="rId67"/>
    <p:sldId id="286" r:id="rId68"/>
    <p:sldId id="339" r:id="rId69"/>
    <p:sldId id="287" r:id="rId70"/>
    <p:sldId id="289" r:id="rId71"/>
    <p:sldId id="290" r:id="rId72"/>
    <p:sldId id="391" r:id="rId73"/>
    <p:sldId id="332" r:id="rId74"/>
    <p:sldId id="333" r:id="rId75"/>
    <p:sldId id="334" r:id="rId76"/>
    <p:sldId id="338" r:id="rId77"/>
    <p:sldId id="354" r:id="rId78"/>
    <p:sldId id="328" r:id="rId79"/>
    <p:sldId id="329" r:id="rId80"/>
    <p:sldId id="340" r:id="rId81"/>
    <p:sldId id="392" r:id="rId82"/>
    <p:sldId id="393" r:id="rId83"/>
    <p:sldId id="431" r:id="rId84"/>
    <p:sldId id="432" r:id="rId85"/>
    <p:sldId id="433" r:id="rId86"/>
    <p:sldId id="292" r:id="rId87"/>
    <p:sldId id="353" r:id="rId88"/>
    <p:sldId id="424" r:id="rId89"/>
    <p:sldId id="343" r:id="rId90"/>
    <p:sldId id="344" r:id="rId91"/>
    <p:sldId id="346" r:id="rId92"/>
    <p:sldId id="425" r:id="rId93"/>
    <p:sldId id="347" r:id="rId94"/>
    <p:sldId id="426" r:id="rId95"/>
    <p:sldId id="358" r:id="rId96"/>
    <p:sldId id="401" r:id="rId97"/>
    <p:sldId id="395" r:id="rId98"/>
    <p:sldId id="396" r:id="rId99"/>
    <p:sldId id="397" r:id="rId100"/>
    <p:sldId id="398" r:id="rId101"/>
    <p:sldId id="405" r:id="rId102"/>
    <p:sldId id="407" r:id="rId103"/>
    <p:sldId id="408" r:id="rId104"/>
    <p:sldId id="410" r:id="rId105"/>
    <p:sldId id="409" r:id="rId106"/>
    <p:sldId id="411" r:id="rId107"/>
    <p:sldId id="412" r:id="rId108"/>
    <p:sldId id="413" r:id="rId109"/>
    <p:sldId id="415" r:id="rId110"/>
    <p:sldId id="414" r:id="rId111"/>
    <p:sldId id="260"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93"/>
    <a:srgbClr val="00FF00"/>
    <a:srgbClr val="2D2FFF"/>
    <a:srgbClr val="8B9789"/>
    <a:srgbClr val="979986"/>
    <a:srgbClr val="93948C"/>
    <a:srgbClr val="0000FF"/>
    <a:srgbClr val="D76A1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8478" autoAdjust="0"/>
  </p:normalViewPr>
  <p:slideViewPr>
    <p:cSldViewPr>
      <p:cViewPr varScale="1">
        <p:scale>
          <a:sx n="98" d="100"/>
          <a:sy n="98" d="100"/>
        </p:scale>
        <p:origin x="1974" y="84"/>
      </p:cViewPr>
      <p:guideLst>
        <p:guide orient="horz" pos="2160"/>
        <p:guide pos="2880"/>
      </p:guideLst>
    </p:cSldViewPr>
  </p:slideViewPr>
  <p:outlineViewPr>
    <p:cViewPr>
      <p:scale>
        <a:sx n="33" d="100"/>
        <a:sy n="33" d="100"/>
      </p:scale>
      <p:origin x="0" y="-769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02" d="100"/>
          <a:sy n="102" d="100"/>
        </p:scale>
        <p:origin x="2568"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C3D6D6-0101-47B5-BE85-4800B6449BFF}" type="datetimeFigureOut">
              <a:rPr lang="en-US" smtClean="0"/>
              <a:t>5/11/2016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C5643-2513-45B0-9987-F8FD1AD38444}" type="slidenum">
              <a:rPr lang="en-US" smtClean="0"/>
              <a:t>‹#›</a:t>
            </a:fld>
            <a:endParaRPr lang="en-US"/>
          </a:p>
        </p:txBody>
      </p:sp>
    </p:spTree>
    <p:extLst>
      <p:ext uri="{BB962C8B-B14F-4D97-AF65-F5344CB8AC3E}">
        <p14:creationId xmlns:p14="http://schemas.microsoft.com/office/powerpoint/2010/main" val="2156142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F35142-BF63-4A3C-A104-F8E91936142B}" type="datetimeFigureOut">
              <a:rPr lang="en-US" smtClean="0"/>
              <a:pPr/>
              <a:t>5/11/2016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35514-62D0-401D-BE37-7C959434F681}" type="slidenum">
              <a:rPr lang="en-US" smtClean="0"/>
              <a:pPr/>
              <a:t>‹#›</a:t>
            </a:fld>
            <a:endParaRPr lang="en-US"/>
          </a:p>
        </p:txBody>
      </p:sp>
    </p:spTree>
    <p:extLst>
      <p:ext uri="{BB962C8B-B14F-4D97-AF65-F5344CB8AC3E}">
        <p14:creationId xmlns:p14="http://schemas.microsoft.com/office/powerpoint/2010/main" val="3360083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23755" eaLnBrk="0" hangingPunct="0">
              <a:defRPr>
                <a:solidFill>
                  <a:schemeClr val="tx1"/>
                </a:solidFill>
                <a:latin typeface="Arial" charset="0"/>
                <a:cs typeface="Arial" charset="0"/>
              </a:defRPr>
            </a:lvl1pPr>
            <a:lvl2pPr marL="742813" indent="-285698" defTabSz="923755" eaLnBrk="0" hangingPunct="0">
              <a:defRPr>
                <a:solidFill>
                  <a:schemeClr val="tx1"/>
                </a:solidFill>
                <a:latin typeface="Arial" charset="0"/>
                <a:cs typeface="Arial" charset="0"/>
              </a:defRPr>
            </a:lvl2pPr>
            <a:lvl3pPr marL="1142789" indent="-228559" defTabSz="923755" eaLnBrk="0" hangingPunct="0">
              <a:defRPr>
                <a:solidFill>
                  <a:schemeClr val="tx1"/>
                </a:solidFill>
                <a:latin typeface="Arial" charset="0"/>
                <a:cs typeface="Arial" charset="0"/>
              </a:defRPr>
            </a:lvl3pPr>
            <a:lvl4pPr marL="1599905" indent="-228559" defTabSz="923755" eaLnBrk="0" hangingPunct="0">
              <a:defRPr>
                <a:solidFill>
                  <a:schemeClr val="tx1"/>
                </a:solidFill>
                <a:latin typeface="Arial" charset="0"/>
                <a:cs typeface="Arial" charset="0"/>
              </a:defRPr>
            </a:lvl4pPr>
            <a:lvl5pPr marL="2057020" indent="-228559" defTabSz="923755" eaLnBrk="0" hangingPunct="0">
              <a:defRPr>
                <a:solidFill>
                  <a:schemeClr val="tx1"/>
                </a:solidFill>
                <a:latin typeface="Arial" charset="0"/>
                <a:cs typeface="Arial" charset="0"/>
              </a:defRPr>
            </a:lvl5pPr>
            <a:lvl6pPr marL="2514135" indent="-228559" defTabSz="923755" eaLnBrk="0" fontAlgn="base" hangingPunct="0">
              <a:spcBef>
                <a:spcPct val="0"/>
              </a:spcBef>
              <a:spcAft>
                <a:spcPct val="0"/>
              </a:spcAft>
              <a:defRPr>
                <a:solidFill>
                  <a:schemeClr val="tx1"/>
                </a:solidFill>
                <a:latin typeface="Arial" charset="0"/>
                <a:cs typeface="Arial" charset="0"/>
              </a:defRPr>
            </a:lvl6pPr>
            <a:lvl7pPr marL="2971251" indent="-228559" defTabSz="923755" eaLnBrk="0" fontAlgn="base" hangingPunct="0">
              <a:spcBef>
                <a:spcPct val="0"/>
              </a:spcBef>
              <a:spcAft>
                <a:spcPct val="0"/>
              </a:spcAft>
              <a:defRPr>
                <a:solidFill>
                  <a:schemeClr val="tx1"/>
                </a:solidFill>
                <a:latin typeface="Arial" charset="0"/>
                <a:cs typeface="Arial" charset="0"/>
              </a:defRPr>
            </a:lvl7pPr>
            <a:lvl8pPr marL="3428367" indent="-228559" defTabSz="923755" eaLnBrk="0" fontAlgn="base" hangingPunct="0">
              <a:spcBef>
                <a:spcPct val="0"/>
              </a:spcBef>
              <a:spcAft>
                <a:spcPct val="0"/>
              </a:spcAft>
              <a:defRPr>
                <a:solidFill>
                  <a:schemeClr val="tx1"/>
                </a:solidFill>
                <a:latin typeface="Arial" charset="0"/>
                <a:cs typeface="Arial" charset="0"/>
              </a:defRPr>
            </a:lvl8pPr>
            <a:lvl9pPr marL="3885481" indent="-228559" defTabSz="923755" eaLnBrk="0" fontAlgn="base" hangingPunct="0">
              <a:spcBef>
                <a:spcPct val="0"/>
              </a:spcBef>
              <a:spcAft>
                <a:spcPct val="0"/>
              </a:spcAft>
              <a:defRPr>
                <a:solidFill>
                  <a:schemeClr val="tx1"/>
                </a:solidFill>
                <a:latin typeface="Arial" charset="0"/>
                <a:cs typeface="Arial" charset="0"/>
              </a:defRPr>
            </a:lvl9pPr>
          </a:lstStyle>
          <a:p>
            <a:fld id="{DED1E8D1-AB62-4256-A26A-4F5FA60D9C6D}" type="slidenum">
              <a:rPr lang="en-US" smtClean="0">
                <a:solidFill>
                  <a:prstClr val="black"/>
                </a:solidFill>
              </a:rPr>
              <a:pPr/>
              <a:t>1</a:t>
            </a:fld>
            <a:endParaRPr lang="en-US" dirty="0" smtClean="0">
              <a:solidFill>
                <a:prstClr val="black"/>
              </a:solidFill>
            </a:endParaRPr>
          </a:p>
        </p:txBody>
      </p:sp>
      <p:sp>
        <p:nvSpPr>
          <p:cNvPr id="19459" name="Slide Image Placeholder 2"/>
          <p:cNvSpPr>
            <a:spLocks noGrp="1" noRot="1" noChangeAspect="1" noTextEdit="1"/>
          </p:cNvSpPr>
          <p:nvPr>
            <p:ph type="sldImg"/>
          </p:nvPr>
        </p:nvSpPr>
        <p:spPr>
          <a:ln/>
        </p:spPr>
      </p:sp>
      <p:sp>
        <p:nvSpPr>
          <p:cNvPr id="19460" name="Notes Placeholder 3"/>
          <p:cNvSpPr>
            <a:spLocks noGrp="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393928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12</a:t>
            </a:fld>
            <a:endParaRPr lang="en-US"/>
          </a:p>
        </p:txBody>
      </p:sp>
    </p:spTree>
    <p:extLst>
      <p:ext uri="{BB962C8B-B14F-4D97-AF65-F5344CB8AC3E}">
        <p14:creationId xmlns:p14="http://schemas.microsoft.com/office/powerpoint/2010/main" val="3243233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smtClean="0"/>
          </a:p>
        </p:txBody>
      </p:sp>
      <p:sp>
        <p:nvSpPr>
          <p:cNvPr id="4" name="Slide Number Placeholder 3"/>
          <p:cNvSpPr>
            <a:spLocks noGrp="1"/>
          </p:cNvSpPr>
          <p:nvPr>
            <p:ph type="sldNum" sz="quarter" idx="10"/>
          </p:nvPr>
        </p:nvSpPr>
        <p:spPr/>
        <p:txBody>
          <a:bodyPr/>
          <a:lstStyle/>
          <a:p>
            <a:fld id="{E6F71FFB-5E76-44A8-8B50-9FED348965AA}" type="slidenum">
              <a:rPr lang="en-US" smtClean="0"/>
              <a:pPr/>
              <a:t>13</a:t>
            </a:fld>
            <a:endParaRPr lang="en-US"/>
          </a:p>
        </p:txBody>
      </p:sp>
    </p:spTree>
    <p:extLst>
      <p:ext uri="{BB962C8B-B14F-4D97-AF65-F5344CB8AC3E}">
        <p14:creationId xmlns:p14="http://schemas.microsoft.com/office/powerpoint/2010/main" val="2386897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14</a:t>
            </a:fld>
            <a:endParaRPr lang="en-US"/>
          </a:p>
        </p:txBody>
      </p:sp>
    </p:spTree>
    <p:extLst>
      <p:ext uri="{BB962C8B-B14F-4D97-AF65-F5344CB8AC3E}">
        <p14:creationId xmlns:p14="http://schemas.microsoft.com/office/powerpoint/2010/main" val="699092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15</a:t>
            </a:fld>
            <a:endParaRPr lang="en-US"/>
          </a:p>
        </p:txBody>
      </p:sp>
    </p:spTree>
    <p:extLst>
      <p:ext uri="{BB962C8B-B14F-4D97-AF65-F5344CB8AC3E}">
        <p14:creationId xmlns:p14="http://schemas.microsoft.com/office/powerpoint/2010/main" val="3708386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16</a:t>
            </a:fld>
            <a:endParaRPr lang="en-US"/>
          </a:p>
        </p:txBody>
      </p:sp>
    </p:spTree>
    <p:extLst>
      <p:ext uri="{BB962C8B-B14F-4D97-AF65-F5344CB8AC3E}">
        <p14:creationId xmlns:p14="http://schemas.microsoft.com/office/powerpoint/2010/main" val="7707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8EEC-7541-4C3A-9E80-F637958ECEE6}" type="slidenum">
              <a:rPr lang="de-DE" smtClean="0"/>
              <a:pPr/>
              <a:t>17</a:t>
            </a:fld>
            <a:endParaRPr 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2731708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19</a:t>
            </a:fld>
            <a:endParaRPr lang="en-US"/>
          </a:p>
        </p:txBody>
      </p:sp>
    </p:spTree>
    <p:extLst>
      <p:ext uri="{BB962C8B-B14F-4D97-AF65-F5344CB8AC3E}">
        <p14:creationId xmlns:p14="http://schemas.microsoft.com/office/powerpoint/2010/main" val="851027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20</a:t>
            </a:fld>
            <a:endParaRPr lang="en-US"/>
          </a:p>
        </p:txBody>
      </p:sp>
    </p:spTree>
    <p:extLst>
      <p:ext uri="{BB962C8B-B14F-4D97-AF65-F5344CB8AC3E}">
        <p14:creationId xmlns:p14="http://schemas.microsoft.com/office/powerpoint/2010/main" val="3417502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21</a:t>
            </a:fld>
            <a:endParaRPr lang="en-US"/>
          </a:p>
        </p:txBody>
      </p:sp>
    </p:spTree>
    <p:extLst>
      <p:ext uri="{BB962C8B-B14F-4D97-AF65-F5344CB8AC3E}">
        <p14:creationId xmlns:p14="http://schemas.microsoft.com/office/powerpoint/2010/main" val="1805579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22</a:t>
            </a:fld>
            <a:endParaRPr lang="en-US"/>
          </a:p>
        </p:txBody>
      </p:sp>
    </p:spTree>
    <p:extLst>
      <p:ext uri="{BB962C8B-B14F-4D97-AF65-F5344CB8AC3E}">
        <p14:creationId xmlns:p14="http://schemas.microsoft.com/office/powerpoint/2010/main" val="1951229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2</a:t>
            </a:fld>
            <a:endParaRPr lang="en-US"/>
          </a:p>
        </p:txBody>
      </p:sp>
    </p:spTree>
    <p:extLst>
      <p:ext uri="{BB962C8B-B14F-4D97-AF65-F5344CB8AC3E}">
        <p14:creationId xmlns:p14="http://schemas.microsoft.com/office/powerpoint/2010/main" val="2495778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23</a:t>
            </a:fld>
            <a:endParaRPr lang="en-US"/>
          </a:p>
        </p:txBody>
      </p:sp>
    </p:spTree>
    <p:extLst>
      <p:ext uri="{BB962C8B-B14F-4D97-AF65-F5344CB8AC3E}">
        <p14:creationId xmlns:p14="http://schemas.microsoft.com/office/powerpoint/2010/main" val="2978083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24</a:t>
            </a:fld>
            <a:endParaRPr lang="en-US"/>
          </a:p>
        </p:txBody>
      </p:sp>
    </p:spTree>
    <p:extLst>
      <p:ext uri="{BB962C8B-B14F-4D97-AF65-F5344CB8AC3E}">
        <p14:creationId xmlns:p14="http://schemas.microsoft.com/office/powerpoint/2010/main" val="962604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E6F71FFB-5E76-44A8-8B50-9FED348965AA}" type="slidenum">
              <a:rPr lang="en-US" smtClean="0"/>
              <a:pPr/>
              <a:t>25</a:t>
            </a:fld>
            <a:endParaRPr lang="en-US"/>
          </a:p>
        </p:txBody>
      </p:sp>
    </p:spTree>
    <p:extLst>
      <p:ext uri="{BB962C8B-B14F-4D97-AF65-F5344CB8AC3E}">
        <p14:creationId xmlns:p14="http://schemas.microsoft.com/office/powerpoint/2010/main" val="115741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26</a:t>
            </a:fld>
            <a:endParaRPr lang="en-US"/>
          </a:p>
        </p:txBody>
      </p:sp>
    </p:spTree>
    <p:extLst>
      <p:ext uri="{BB962C8B-B14F-4D97-AF65-F5344CB8AC3E}">
        <p14:creationId xmlns:p14="http://schemas.microsoft.com/office/powerpoint/2010/main" val="1287672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27</a:t>
            </a:fld>
            <a:endParaRPr lang="en-US"/>
          </a:p>
        </p:txBody>
      </p:sp>
    </p:spTree>
    <p:extLst>
      <p:ext uri="{BB962C8B-B14F-4D97-AF65-F5344CB8AC3E}">
        <p14:creationId xmlns:p14="http://schemas.microsoft.com/office/powerpoint/2010/main" val="63530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28</a:t>
            </a:fld>
            <a:endParaRPr lang="en-US"/>
          </a:p>
        </p:txBody>
      </p:sp>
    </p:spTree>
    <p:extLst>
      <p:ext uri="{BB962C8B-B14F-4D97-AF65-F5344CB8AC3E}">
        <p14:creationId xmlns:p14="http://schemas.microsoft.com/office/powerpoint/2010/main" val="1373448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29</a:t>
            </a:fld>
            <a:endParaRPr lang="en-US"/>
          </a:p>
        </p:txBody>
      </p:sp>
    </p:spTree>
    <p:extLst>
      <p:ext uri="{BB962C8B-B14F-4D97-AF65-F5344CB8AC3E}">
        <p14:creationId xmlns:p14="http://schemas.microsoft.com/office/powerpoint/2010/main" val="3445515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31</a:t>
            </a:fld>
            <a:endParaRPr lang="en-US"/>
          </a:p>
        </p:txBody>
      </p:sp>
    </p:spTree>
    <p:extLst>
      <p:ext uri="{BB962C8B-B14F-4D97-AF65-F5344CB8AC3E}">
        <p14:creationId xmlns:p14="http://schemas.microsoft.com/office/powerpoint/2010/main" val="2678112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33</a:t>
            </a:fld>
            <a:endParaRPr lang="en-US"/>
          </a:p>
        </p:txBody>
      </p:sp>
    </p:spTree>
    <p:extLst>
      <p:ext uri="{BB962C8B-B14F-4D97-AF65-F5344CB8AC3E}">
        <p14:creationId xmlns:p14="http://schemas.microsoft.com/office/powerpoint/2010/main" val="29502854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34</a:t>
            </a:fld>
            <a:endParaRPr lang="en-US"/>
          </a:p>
        </p:txBody>
      </p:sp>
    </p:spTree>
    <p:extLst>
      <p:ext uri="{BB962C8B-B14F-4D97-AF65-F5344CB8AC3E}">
        <p14:creationId xmlns:p14="http://schemas.microsoft.com/office/powerpoint/2010/main" val="3847585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8EEC-7541-4C3A-9E80-F637958ECEE6}" type="slidenum">
              <a:rPr lang="de-DE" smtClean="0"/>
              <a:pPr/>
              <a:t>4</a:t>
            </a:fld>
            <a:endParaRPr 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2296008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35</a:t>
            </a:fld>
            <a:endParaRPr lang="en-US"/>
          </a:p>
        </p:txBody>
      </p:sp>
    </p:spTree>
    <p:extLst>
      <p:ext uri="{BB962C8B-B14F-4D97-AF65-F5344CB8AC3E}">
        <p14:creationId xmlns:p14="http://schemas.microsoft.com/office/powerpoint/2010/main" val="964076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36</a:t>
            </a:fld>
            <a:endParaRPr lang="en-US"/>
          </a:p>
        </p:txBody>
      </p:sp>
    </p:spTree>
    <p:extLst>
      <p:ext uri="{BB962C8B-B14F-4D97-AF65-F5344CB8AC3E}">
        <p14:creationId xmlns:p14="http://schemas.microsoft.com/office/powerpoint/2010/main" val="974244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37</a:t>
            </a:fld>
            <a:endParaRPr lang="en-US"/>
          </a:p>
        </p:txBody>
      </p:sp>
    </p:spTree>
    <p:extLst>
      <p:ext uri="{BB962C8B-B14F-4D97-AF65-F5344CB8AC3E}">
        <p14:creationId xmlns:p14="http://schemas.microsoft.com/office/powerpoint/2010/main" val="3804176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38</a:t>
            </a:fld>
            <a:endParaRPr lang="en-US"/>
          </a:p>
        </p:txBody>
      </p:sp>
    </p:spTree>
    <p:extLst>
      <p:ext uri="{BB962C8B-B14F-4D97-AF65-F5344CB8AC3E}">
        <p14:creationId xmlns:p14="http://schemas.microsoft.com/office/powerpoint/2010/main" val="4026574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41</a:t>
            </a:fld>
            <a:endParaRPr lang="en-US"/>
          </a:p>
        </p:txBody>
      </p:sp>
    </p:spTree>
    <p:extLst>
      <p:ext uri="{BB962C8B-B14F-4D97-AF65-F5344CB8AC3E}">
        <p14:creationId xmlns:p14="http://schemas.microsoft.com/office/powerpoint/2010/main" val="944098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42</a:t>
            </a:fld>
            <a:endParaRPr lang="en-US"/>
          </a:p>
        </p:txBody>
      </p:sp>
    </p:spTree>
    <p:extLst>
      <p:ext uri="{BB962C8B-B14F-4D97-AF65-F5344CB8AC3E}">
        <p14:creationId xmlns:p14="http://schemas.microsoft.com/office/powerpoint/2010/main" val="1010194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8EEC-7541-4C3A-9E80-F637958ECEE6}" type="slidenum">
              <a:rPr lang="de-DE" smtClean="0"/>
              <a:pPr/>
              <a:t>43</a:t>
            </a:fld>
            <a:endParaRPr 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dirty="0"/>
          </a:p>
        </p:txBody>
      </p:sp>
    </p:spTree>
    <p:extLst>
      <p:ext uri="{BB962C8B-B14F-4D97-AF65-F5344CB8AC3E}">
        <p14:creationId xmlns:p14="http://schemas.microsoft.com/office/powerpoint/2010/main" val="3416148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45</a:t>
            </a:fld>
            <a:endParaRPr lang="en-US"/>
          </a:p>
        </p:txBody>
      </p:sp>
    </p:spTree>
    <p:extLst>
      <p:ext uri="{BB962C8B-B14F-4D97-AF65-F5344CB8AC3E}">
        <p14:creationId xmlns:p14="http://schemas.microsoft.com/office/powerpoint/2010/main" val="302549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46</a:t>
            </a:fld>
            <a:endParaRPr lang="en-US"/>
          </a:p>
        </p:txBody>
      </p:sp>
    </p:spTree>
    <p:extLst>
      <p:ext uri="{BB962C8B-B14F-4D97-AF65-F5344CB8AC3E}">
        <p14:creationId xmlns:p14="http://schemas.microsoft.com/office/powerpoint/2010/main" val="36863175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47</a:t>
            </a:fld>
            <a:endParaRPr lang="en-US"/>
          </a:p>
        </p:txBody>
      </p:sp>
    </p:spTree>
    <p:extLst>
      <p:ext uri="{BB962C8B-B14F-4D97-AF65-F5344CB8AC3E}">
        <p14:creationId xmlns:p14="http://schemas.microsoft.com/office/powerpoint/2010/main" val="386103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5</a:t>
            </a:fld>
            <a:endParaRPr lang="en-US"/>
          </a:p>
        </p:txBody>
      </p:sp>
    </p:spTree>
    <p:extLst>
      <p:ext uri="{BB962C8B-B14F-4D97-AF65-F5344CB8AC3E}">
        <p14:creationId xmlns:p14="http://schemas.microsoft.com/office/powerpoint/2010/main" val="221013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48</a:t>
            </a:fld>
            <a:endParaRPr lang="en-US"/>
          </a:p>
        </p:txBody>
      </p:sp>
    </p:spTree>
    <p:extLst>
      <p:ext uri="{BB962C8B-B14F-4D97-AF65-F5344CB8AC3E}">
        <p14:creationId xmlns:p14="http://schemas.microsoft.com/office/powerpoint/2010/main" val="81254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49</a:t>
            </a:fld>
            <a:endParaRPr lang="en-US"/>
          </a:p>
        </p:txBody>
      </p:sp>
    </p:spTree>
    <p:extLst>
      <p:ext uri="{BB962C8B-B14F-4D97-AF65-F5344CB8AC3E}">
        <p14:creationId xmlns:p14="http://schemas.microsoft.com/office/powerpoint/2010/main" val="822705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50</a:t>
            </a:fld>
            <a:endParaRPr lang="en-US"/>
          </a:p>
        </p:txBody>
      </p:sp>
    </p:spTree>
    <p:extLst>
      <p:ext uri="{BB962C8B-B14F-4D97-AF65-F5344CB8AC3E}">
        <p14:creationId xmlns:p14="http://schemas.microsoft.com/office/powerpoint/2010/main" val="36050458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52</a:t>
            </a:fld>
            <a:endParaRPr lang="en-US"/>
          </a:p>
        </p:txBody>
      </p:sp>
    </p:spTree>
    <p:extLst>
      <p:ext uri="{BB962C8B-B14F-4D97-AF65-F5344CB8AC3E}">
        <p14:creationId xmlns:p14="http://schemas.microsoft.com/office/powerpoint/2010/main" val="39457342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53</a:t>
            </a:fld>
            <a:endParaRPr lang="en-US"/>
          </a:p>
        </p:txBody>
      </p:sp>
    </p:spTree>
    <p:extLst>
      <p:ext uri="{BB962C8B-B14F-4D97-AF65-F5344CB8AC3E}">
        <p14:creationId xmlns:p14="http://schemas.microsoft.com/office/powerpoint/2010/main" val="1373916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54</a:t>
            </a:fld>
            <a:endParaRPr lang="en-US"/>
          </a:p>
        </p:txBody>
      </p:sp>
    </p:spTree>
    <p:extLst>
      <p:ext uri="{BB962C8B-B14F-4D97-AF65-F5344CB8AC3E}">
        <p14:creationId xmlns:p14="http://schemas.microsoft.com/office/powerpoint/2010/main" val="4207504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55</a:t>
            </a:fld>
            <a:endParaRPr lang="en-US"/>
          </a:p>
        </p:txBody>
      </p:sp>
    </p:spTree>
    <p:extLst>
      <p:ext uri="{BB962C8B-B14F-4D97-AF65-F5344CB8AC3E}">
        <p14:creationId xmlns:p14="http://schemas.microsoft.com/office/powerpoint/2010/main" val="586776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56</a:t>
            </a:fld>
            <a:endParaRPr lang="en-US"/>
          </a:p>
        </p:txBody>
      </p:sp>
    </p:spTree>
    <p:extLst>
      <p:ext uri="{BB962C8B-B14F-4D97-AF65-F5344CB8AC3E}">
        <p14:creationId xmlns:p14="http://schemas.microsoft.com/office/powerpoint/2010/main" val="16649767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57</a:t>
            </a:fld>
            <a:endParaRPr lang="en-US"/>
          </a:p>
        </p:txBody>
      </p:sp>
    </p:spTree>
    <p:extLst>
      <p:ext uri="{BB962C8B-B14F-4D97-AF65-F5344CB8AC3E}">
        <p14:creationId xmlns:p14="http://schemas.microsoft.com/office/powerpoint/2010/main" val="42256388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8EEC-7541-4C3A-9E80-F637958ECEE6}" type="slidenum">
              <a:rPr lang="de-DE" smtClean="0"/>
              <a:pPr/>
              <a:t>58</a:t>
            </a:fld>
            <a:endParaRPr 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1042481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6</a:t>
            </a:fld>
            <a:endParaRPr lang="en-US"/>
          </a:p>
        </p:txBody>
      </p:sp>
    </p:spTree>
    <p:extLst>
      <p:ext uri="{BB962C8B-B14F-4D97-AF65-F5344CB8AC3E}">
        <p14:creationId xmlns:p14="http://schemas.microsoft.com/office/powerpoint/2010/main" val="20002437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8EEC-7541-4C3A-9E80-F637958ECEE6}" type="slidenum">
              <a:rPr lang="de-DE" smtClean="0"/>
              <a:pPr/>
              <a:t>62</a:t>
            </a:fld>
            <a:endParaRPr 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37443018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63</a:t>
            </a:fld>
            <a:endParaRPr lang="en-US"/>
          </a:p>
        </p:txBody>
      </p:sp>
    </p:spTree>
    <p:extLst>
      <p:ext uri="{BB962C8B-B14F-4D97-AF65-F5344CB8AC3E}">
        <p14:creationId xmlns:p14="http://schemas.microsoft.com/office/powerpoint/2010/main" val="42243411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64</a:t>
            </a:fld>
            <a:endParaRPr lang="en-US"/>
          </a:p>
        </p:txBody>
      </p:sp>
    </p:spTree>
    <p:extLst>
      <p:ext uri="{BB962C8B-B14F-4D97-AF65-F5344CB8AC3E}">
        <p14:creationId xmlns:p14="http://schemas.microsoft.com/office/powerpoint/2010/main" val="36146937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65</a:t>
            </a:fld>
            <a:endParaRPr lang="en-US"/>
          </a:p>
        </p:txBody>
      </p:sp>
    </p:spTree>
    <p:extLst>
      <p:ext uri="{BB962C8B-B14F-4D97-AF65-F5344CB8AC3E}">
        <p14:creationId xmlns:p14="http://schemas.microsoft.com/office/powerpoint/2010/main" val="27482659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66</a:t>
            </a:fld>
            <a:endParaRPr lang="en-US"/>
          </a:p>
        </p:txBody>
      </p:sp>
    </p:spTree>
    <p:extLst>
      <p:ext uri="{BB962C8B-B14F-4D97-AF65-F5344CB8AC3E}">
        <p14:creationId xmlns:p14="http://schemas.microsoft.com/office/powerpoint/2010/main" val="4111218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72</a:t>
            </a:fld>
            <a:endParaRPr lang="en-US"/>
          </a:p>
        </p:txBody>
      </p:sp>
    </p:spTree>
    <p:extLst>
      <p:ext uri="{BB962C8B-B14F-4D97-AF65-F5344CB8AC3E}">
        <p14:creationId xmlns:p14="http://schemas.microsoft.com/office/powerpoint/2010/main" val="17314305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73</a:t>
            </a:fld>
            <a:endParaRPr lang="en-US"/>
          </a:p>
        </p:txBody>
      </p:sp>
    </p:spTree>
    <p:extLst>
      <p:ext uri="{BB962C8B-B14F-4D97-AF65-F5344CB8AC3E}">
        <p14:creationId xmlns:p14="http://schemas.microsoft.com/office/powerpoint/2010/main" val="5771796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74</a:t>
            </a:fld>
            <a:endParaRPr lang="en-US"/>
          </a:p>
        </p:txBody>
      </p:sp>
    </p:spTree>
    <p:extLst>
      <p:ext uri="{BB962C8B-B14F-4D97-AF65-F5344CB8AC3E}">
        <p14:creationId xmlns:p14="http://schemas.microsoft.com/office/powerpoint/2010/main" val="21545003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75</a:t>
            </a:fld>
            <a:endParaRPr lang="en-US"/>
          </a:p>
        </p:txBody>
      </p:sp>
    </p:spTree>
    <p:extLst>
      <p:ext uri="{BB962C8B-B14F-4D97-AF65-F5344CB8AC3E}">
        <p14:creationId xmlns:p14="http://schemas.microsoft.com/office/powerpoint/2010/main" val="34585397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79</a:t>
            </a:fld>
            <a:endParaRPr lang="en-US"/>
          </a:p>
        </p:txBody>
      </p:sp>
    </p:spTree>
    <p:extLst>
      <p:ext uri="{BB962C8B-B14F-4D97-AF65-F5344CB8AC3E}">
        <p14:creationId xmlns:p14="http://schemas.microsoft.com/office/powerpoint/2010/main" val="2085223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8EEC-7541-4C3A-9E80-F637958ECEE6}" type="slidenum">
              <a:rPr lang="de-DE" smtClean="0"/>
              <a:pPr/>
              <a:t>8</a:t>
            </a:fld>
            <a:endParaRPr 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42271050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8EEC-7541-4C3A-9E80-F637958ECEE6}" type="slidenum">
              <a:rPr lang="de-DE" smtClean="0"/>
              <a:pPr/>
              <a:t>80</a:t>
            </a:fld>
            <a:endParaRPr 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31188603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81</a:t>
            </a:fld>
            <a:endParaRPr lang="en-US"/>
          </a:p>
        </p:txBody>
      </p:sp>
    </p:spTree>
    <p:extLst>
      <p:ext uri="{BB962C8B-B14F-4D97-AF65-F5344CB8AC3E}">
        <p14:creationId xmlns:p14="http://schemas.microsoft.com/office/powerpoint/2010/main" val="42253787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82</a:t>
            </a:fld>
            <a:endParaRPr lang="en-US"/>
          </a:p>
        </p:txBody>
      </p:sp>
    </p:spTree>
    <p:extLst>
      <p:ext uri="{BB962C8B-B14F-4D97-AF65-F5344CB8AC3E}">
        <p14:creationId xmlns:p14="http://schemas.microsoft.com/office/powerpoint/2010/main" val="22328068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83</a:t>
            </a:fld>
            <a:endParaRPr lang="en-US"/>
          </a:p>
        </p:txBody>
      </p:sp>
    </p:spTree>
    <p:extLst>
      <p:ext uri="{BB962C8B-B14F-4D97-AF65-F5344CB8AC3E}">
        <p14:creationId xmlns:p14="http://schemas.microsoft.com/office/powerpoint/2010/main" val="3462769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84</a:t>
            </a:fld>
            <a:endParaRPr lang="en-US"/>
          </a:p>
        </p:txBody>
      </p:sp>
    </p:spTree>
    <p:extLst>
      <p:ext uri="{BB962C8B-B14F-4D97-AF65-F5344CB8AC3E}">
        <p14:creationId xmlns:p14="http://schemas.microsoft.com/office/powerpoint/2010/main" val="9048398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85</a:t>
            </a:fld>
            <a:endParaRPr lang="en-US"/>
          </a:p>
        </p:txBody>
      </p:sp>
    </p:spTree>
    <p:extLst>
      <p:ext uri="{BB962C8B-B14F-4D97-AF65-F5344CB8AC3E}">
        <p14:creationId xmlns:p14="http://schemas.microsoft.com/office/powerpoint/2010/main" val="15124447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86</a:t>
            </a:fld>
            <a:endParaRPr lang="en-US"/>
          </a:p>
        </p:txBody>
      </p:sp>
    </p:spTree>
    <p:extLst>
      <p:ext uri="{BB962C8B-B14F-4D97-AF65-F5344CB8AC3E}">
        <p14:creationId xmlns:p14="http://schemas.microsoft.com/office/powerpoint/2010/main" val="19200619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8EEC-7541-4C3A-9E80-F637958ECEE6}" type="slidenum">
              <a:rPr lang="de-DE" smtClean="0"/>
              <a:pPr/>
              <a:t>95</a:t>
            </a:fld>
            <a:endParaRPr 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35629791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97</a:t>
            </a:fld>
            <a:endParaRPr lang="en-US"/>
          </a:p>
        </p:txBody>
      </p:sp>
    </p:spTree>
    <p:extLst>
      <p:ext uri="{BB962C8B-B14F-4D97-AF65-F5344CB8AC3E}">
        <p14:creationId xmlns:p14="http://schemas.microsoft.com/office/powerpoint/2010/main" val="35420697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98</a:t>
            </a:fld>
            <a:endParaRPr lang="en-US"/>
          </a:p>
        </p:txBody>
      </p:sp>
    </p:spTree>
    <p:extLst>
      <p:ext uri="{BB962C8B-B14F-4D97-AF65-F5344CB8AC3E}">
        <p14:creationId xmlns:p14="http://schemas.microsoft.com/office/powerpoint/2010/main" val="1664607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9</a:t>
            </a:fld>
            <a:endParaRPr lang="en-US"/>
          </a:p>
        </p:txBody>
      </p:sp>
    </p:spTree>
    <p:extLst>
      <p:ext uri="{BB962C8B-B14F-4D97-AF65-F5344CB8AC3E}">
        <p14:creationId xmlns:p14="http://schemas.microsoft.com/office/powerpoint/2010/main" val="37715398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99</a:t>
            </a:fld>
            <a:endParaRPr lang="en-US"/>
          </a:p>
        </p:txBody>
      </p:sp>
    </p:spTree>
    <p:extLst>
      <p:ext uri="{BB962C8B-B14F-4D97-AF65-F5344CB8AC3E}">
        <p14:creationId xmlns:p14="http://schemas.microsoft.com/office/powerpoint/2010/main" val="14518892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100</a:t>
            </a:fld>
            <a:endParaRPr lang="en-US"/>
          </a:p>
        </p:txBody>
      </p:sp>
    </p:spTree>
    <p:extLst>
      <p:ext uri="{BB962C8B-B14F-4D97-AF65-F5344CB8AC3E}">
        <p14:creationId xmlns:p14="http://schemas.microsoft.com/office/powerpoint/2010/main" val="10642092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8EEC-7541-4C3A-9E80-F637958ECEE6}" type="slidenum">
              <a:rPr lang="de-DE" smtClean="0"/>
              <a:pPr/>
              <a:t>101</a:t>
            </a:fld>
            <a:endParaRPr 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26588555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102</a:t>
            </a:fld>
            <a:endParaRPr lang="en-US"/>
          </a:p>
        </p:txBody>
      </p:sp>
    </p:spTree>
    <p:extLst>
      <p:ext uri="{BB962C8B-B14F-4D97-AF65-F5344CB8AC3E}">
        <p14:creationId xmlns:p14="http://schemas.microsoft.com/office/powerpoint/2010/main" val="2804260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108</a:t>
            </a:fld>
            <a:endParaRPr lang="en-US"/>
          </a:p>
        </p:txBody>
      </p:sp>
    </p:spTree>
    <p:extLst>
      <p:ext uri="{BB962C8B-B14F-4D97-AF65-F5344CB8AC3E}">
        <p14:creationId xmlns:p14="http://schemas.microsoft.com/office/powerpoint/2010/main" val="5401861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110</a:t>
            </a:fld>
            <a:endParaRPr lang="en-US"/>
          </a:p>
        </p:txBody>
      </p:sp>
    </p:spTree>
    <p:extLst>
      <p:ext uri="{BB962C8B-B14F-4D97-AF65-F5344CB8AC3E}">
        <p14:creationId xmlns:p14="http://schemas.microsoft.com/office/powerpoint/2010/main" val="3410576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5"/>
          </p:nvPr>
        </p:nvSpPr>
        <p:spPr>
          <a:noFill/>
        </p:spPr>
        <p:txBody>
          <a:bodyPr/>
          <a:lstStyle>
            <a:lvl1pPr defTabSz="928517" eaLnBrk="0" hangingPunct="0">
              <a:defRPr>
                <a:solidFill>
                  <a:schemeClr val="tx1"/>
                </a:solidFill>
                <a:latin typeface="Arial" charset="0"/>
                <a:cs typeface="Arial" charset="0"/>
              </a:defRPr>
            </a:lvl1pPr>
            <a:lvl2pPr marL="742813" indent="-285698" defTabSz="928517" eaLnBrk="0" hangingPunct="0">
              <a:defRPr>
                <a:solidFill>
                  <a:schemeClr val="tx1"/>
                </a:solidFill>
                <a:latin typeface="Arial" charset="0"/>
                <a:cs typeface="Arial" charset="0"/>
              </a:defRPr>
            </a:lvl2pPr>
            <a:lvl3pPr marL="1142789" indent="-228559" defTabSz="928517" eaLnBrk="0" hangingPunct="0">
              <a:defRPr>
                <a:solidFill>
                  <a:schemeClr val="tx1"/>
                </a:solidFill>
                <a:latin typeface="Arial" charset="0"/>
                <a:cs typeface="Arial" charset="0"/>
              </a:defRPr>
            </a:lvl3pPr>
            <a:lvl4pPr marL="1599905" indent="-228559" defTabSz="928517" eaLnBrk="0" hangingPunct="0">
              <a:defRPr>
                <a:solidFill>
                  <a:schemeClr val="tx1"/>
                </a:solidFill>
                <a:latin typeface="Arial" charset="0"/>
                <a:cs typeface="Arial" charset="0"/>
              </a:defRPr>
            </a:lvl4pPr>
            <a:lvl5pPr marL="2057020" indent="-228559" defTabSz="928517" eaLnBrk="0" hangingPunct="0">
              <a:defRPr>
                <a:solidFill>
                  <a:schemeClr val="tx1"/>
                </a:solidFill>
                <a:latin typeface="Arial" charset="0"/>
                <a:cs typeface="Arial" charset="0"/>
              </a:defRPr>
            </a:lvl5pPr>
            <a:lvl6pPr marL="2514135" indent="-228559" defTabSz="928517" eaLnBrk="0" fontAlgn="base" hangingPunct="0">
              <a:spcBef>
                <a:spcPct val="0"/>
              </a:spcBef>
              <a:spcAft>
                <a:spcPct val="0"/>
              </a:spcAft>
              <a:defRPr>
                <a:solidFill>
                  <a:schemeClr val="tx1"/>
                </a:solidFill>
                <a:latin typeface="Arial" charset="0"/>
                <a:cs typeface="Arial" charset="0"/>
              </a:defRPr>
            </a:lvl6pPr>
            <a:lvl7pPr marL="2971251" indent="-228559" defTabSz="928517" eaLnBrk="0" fontAlgn="base" hangingPunct="0">
              <a:spcBef>
                <a:spcPct val="0"/>
              </a:spcBef>
              <a:spcAft>
                <a:spcPct val="0"/>
              </a:spcAft>
              <a:defRPr>
                <a:solidFill>
                  <a:schemeClr val="tx1"/>
                </a:solidFill>
                <a:latin typeface="Arial" charset="0"/>
                <a:cs typeface="Arial" charset="0"/>
              </a:defRPr>
            </a:lvl7pPr>
            <a:lvl8pPr marL="3428367" indent="-228559" defTabSz="928517" eaLnBrk="0" fontAlgn="base" hangingPunct="0">
              <a:spcBef>
                <a:spcPct val="0"/>
              </a:spcBef>
              <a:spcAft>
                <a:spcPct val="0"/>
              </a:spcAft>
              <a:defRPr>
                <a:solidFill>
                  <a:schemeClr val="tx1"/>
                </a:solidFill>
                <a:latin typeface="Arial" charset="0"/>
                <a:cs typeface="Arial" charset="0"/>
              </a:defRPr>
            </a:lvl8pPr>
            <a:lvl9pPr marL="3885481" indent="-228559" defTabSz="928517" eaLnBrk="0" fontAlgn="base" hangingPunct="0">
              <a:spcBef>
                <a:spcPct val="0"/>
              </a:spcBef>
              <a:spcAft>
                <a:spcPct val="0"/>
              </a:spcAft>
              <a:defRPr>
                <a:solidFill>
                  <a:schemeClr val="tx1"/>
                </a:solidFill>
                <a:latin typeface="Arial" charset="0"/>
                <a:cs typeface="Arial" charset="0"/>
              </a:defRPr>
            </a:lvl9pPr>
          </a:lstStyle>
          <a:p>
            <a:pPr eaLnBrk="1" hangingPunct="1"/>
            <a:fld id="{D988324E-2CEE-451B-AA88-C3FB3010C02B}" type="slidenum">
              <a:rPr lang="en-US" smtClean="0">
                <a:solidFill>
                  <a:prstClr val="black"/>
                </a:solidFill>
              </a:rPr>
              <a:pPr eaLnBrk="1" hangingPunct="1"/>
              <a:t>111</a:t>
            </a:fld>
            <a:endParaRPr lang="en-US" smtClean="0">
              <a:solidFill>
                <a:prstClr val="black"/>
              </a:solidFill>
            </a:endParaRPr>
          </a:p>
        </p:txBody>
      </p:sp>
      <p:sp>
        <p:nvSpPr>
          <p:cNvPr id="33795" name="Slide Image Placeholder 5"/>
          <p:cNvSpPr>
            <a:spLocks noGrp="1" noRot="1" noChangeAspect="1" noTextEdit="1"/>
          </p:cNvSpPr>
          <p:nvPr>
            <p:ph type="sldImg"/>
          </p:nvPr>
        </p:nvSpPr>
        <p:spPr>
          <a:ln/>
        </p:spPr>
      </p:sp>
      <p:sp>
        <p:nvSpPr>
          <p:cNvPr id="33796" name="Notes Placeholder 6"/>
          <p:cNvSpPr>
            <a:spLocks noGrp="1"/>
          </p:cNvSpPr>
          <p:nvPr>
            <p:ph type="body" idx="1"/>
          </p:nvPr>
        </p:nvSpPr>
        <p:spPr>
          <a:noFill/>
        </p:spPr>
        <p:txBody>
          <a:bodyPr/>
          <a:lstStyle/>
          <a:p>
            <a:endParaRPr lang="en-US" smtClean="0"/>
          </a:p>
        </p:txBody>
      </p:sp>
    </p:spTree>
    <p:extLst>
      <p:ext uri="{BB962C8B-B14F-4D97-AF65-F5344CB8AC3E}">
        <p14:creationId xmlns:p14="http://schemas.microsoft.com/office/powerpoint/2010/main" val="3386592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8EEC-7541-4C3A-9E80-F637958ECEE6}" type="slidenum">
              <a:rPr lang="de-DE" smtClean="0"/>
              <a:pPr/>
              <a:t>10</a:t>
            </a:fld>
            <a:endParaRPr 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2410150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11</a:t>
            </a:fld>
            <a:endParaRPr lang="en-US"/>
          </a:p>
        </p:txBody>
      </p:sp>
    </p:spTree>
    <p:extLst>
      <p:ext uri="{BB962C8B-B14F-4D97-AF65-F5344CB8AC3E}">
        <p14:creationId xmlns:p14="http://schemas.microsoft.com/office/powerpoint/2010/main" val="3214384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78" y="-9101"/>
            <a:ext cx="9161756" cy="6876202"/>
          </a:xfrm>
          <a:prstGeom prst="rect">
            <a:avLst/>
          </a:prstGeom>
        </p:spPr>
      </p:pic>
      <p:sp>
        <p:nvSpPr>
          <p:cNvPr id="5" name="Rectangle 8"/>
          <p:cNvSpPr>
            <a:spLocks noChangeArrowheads="1"/>
          </p:cNvSpPr>
          <p:nvPr/>
        </p:nvSpPr>
        <p:spPr bwMode="auto">
          <a:xfrm>
            <a:off x="4724400" y="6678049"/>
            <a:ext cx="4030662"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453804" y="5443206"/>
            <a:ext cx="8318573"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smtClean="0"/>
              <a:t>Click to edit Master subtitle style</a:t>
            </a:r>
          </a:p>
        </p:txBody>
      </p:sp>
      <p:sp>
        <p:nvSpPr>
          <p:cNvPr id="126981" name="Rectangle 5"/>
          <p:cNvSpPr>
            <a:spLocks noGrp="1" noChangeArrowheads="1"/>
          </p:cNvSpPr>
          <p:nvPr>
            <p:ph type="ctrTitle" sz="quarter"/>
          </p:nvPr>
        </p:nvSpPr>
        <p:spPr>
          <a:xfrm>
            <a:off x="457201" y="4865356"/>
            <a:ext cx="8315176"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smtClean="0"/>
              <a:t>Click to edit Master title style</a:t>
            </a:r>
          </a:p>
        </p:txBody>
      </p:sp>
    </p:spTree>
    <p:extLst>
      <p:ext uri="{BB962C8B-B14F-4D97-AF65-F5344CB8AC3E}">
        <p14:creationId xmlns:p14="http://schemas.microsoft.com/office/powerpoint/2010/main" val="84503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81959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122238"/>
            <a:ext cx="2124075" cy="6102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2263" y="122238"/>
            <a:ext cx="6223000" cy="6102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621394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263" y="122238"/>
            <a:ext cx="7500937" cy="427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2263" y="950913"/>
            <a:ext cx="4173537"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50913"/>
            <a:ext cx="4173538"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21790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05168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25230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2263" y="950913"/>
            <a:ext cx="417353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50913"/>
            <a:ext cx="4173538"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255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8464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9345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8532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01837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01067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73988" y="38100"/>
            <a:ext cx="1319212"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322263" y="950913"/>
            <a:ext cx="8499475"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title"/>
          </p:nvPr>
        </p:nvSpPr>
        <p:spPr bwMode="auto">
          <a:xfrm>
            <a:off x="322263" y="122238"/>
            <a:ext cx="7300911"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9" name="Line 5"/>
          <p:cNvSpPr>
            <a:spLocks noChangeShapeType="1"/>
          </p:cNvSpPr>
          <p:nvPr/>
        </p:nvSpPr>
        <p:spPr bwMode="auto">
          <a:xfrm>
            <a:off x="-14288" y="642938"/>
            <a:ext cx="7637463"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srgbClr val="000000"/>
              </a:solidFill>
            </a:endParaRPr>
          </a:p>
        </p:txBody>
      </p:sp>
      <p:sp>
        <p:nvSpPr>
          <p:cNvPr id="125958" name="Rectangle 6"/>
          <p:cNvSpPr>
            <a:spLocks noGrp="1" noChangeArrowheads="1"/>
          </p:cNvSpPr>
          <p:nvPr>
            <p:ph type="sldNum" sz="quarter" idx="4"/>
          </p:nvPr>
        </p:nvSpPr>
        <p:spPr bwMode="auto">
          <a:xfrm>
            <a:off x="25400" y="6581775"/>
            <a:ext cx="1096963"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22250" y="6478588"/>
            <a:ext cx="8707438"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srgbClr val="000000"/>
              </a:solidFill>
            </a:endParaRPr>
          </a:p>
        </p:txBody>
      </p:sp>
    </p:spTree>
    <p:extLst>
      <p:ext uri="{BB962C8B-B14F-4D97-AF65-F5344CB8AC3E}">
        <p14:creationId xmlns:p14="http://schemas.microsoft.com/office/powerpoint/2010/main" val="1771152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endParaRPr lang="en-US" dirty="0"/>
          </a:p>
        </p:txBody>
      </p:sp>
      <p:sp>
        <p:nvSpPr>
          <p:cNvPr id="2" name="Title 1"/>
          <p:cNvSpPr>
            <a:spLocks noGrp="1"/>
          </p:cNvSpPr>
          <p:nvPr>
            <p:ph type="ctrTitle" sz="quarter"/>
          </p:nvPr>
        </p:nvSpPr>
        <p:spPr/>
        <p:txBody>
          <a:bodyPr/>
          <a:lstStyle/>
          <a:p>
            <a:r>
              <a:rPr lang="en-US" dirty="0" smtClean="0"/>
              <a:t>C++ Fundamentals</a:t>
            </a:r>
            <a:endParaRPr lang="en-US" dirty="0"/>
          </a:p>
        </p:txBody>
      </p:sp>
    </p:spTree>
    <p:extLst>
      <p:ext uri="{BB962C8B-B14F-4D97-AF65-F5344CB8AC3E}">
        <p14:creationId xmlns:p14="http://schemas.microsoft.com/office/powerpoint/2010/main" val="4199561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4294967295"/>
          </p:nvPr>
        </p:nvSpPr>
        <p:spPr>
          <a:xfrm>
            <a:off x="468313" y="6416675"/>
            <a:ext cx="215900" cy="130175"/>
          </a:xfrm>
          <a:prstGeom prst="rect">
            <a:avLst/>
          </a:prstGeom>
          <a:noFill/>
        </p:spPr>
        <p:txBody>
          <a:bodyPr/>
          <a:lstStyle/>
          <a:p>
            <a:fld id="{3C06E336-A007-4B80-AD83-367BF76F56AD}" type="slidenum">
              <a:rPr lang="de-DE" smtClean="0"/>
              <a:pPr/>
              <a:t>10</a:t>
            </a:fld>
            <a:endParaRPr lang="de-DE" smtClean="0"/>
          </a:p>
        </p:txBody>
      </p:sp>
      <p:sp>
        <p:nvSpPr>
          <p:cNvPr id="17412" name="Rectangle 2"/>
          <p:cNvSpPr>
            <a:spLocks noChangeArrowheads="1"/>
          </p:cNvSpPr>
          <p:nvPr/>
        </p:nvSpPr>
        <p:spPr bwMode="auto">
          <a:xfrm>
            <a:off x="0" y="0"/>
            <a:ext cx="4572000" cy="6858000"/>
          </a:xfrm>
          <a:prstGeom prst="rect">
            <a:avLst/>
          </a:prstGeom>
          <a:solidFill>
            <a:srgbClr val="D76A19"/>
          </a:solidFill>
          <a:ln w="9525">
            <a:noFill/>
            <a:miter lim="800000"/>
            <a:headEnd/>
            <a:tailEnd/>
          </a:ln>
        </p:spPr>
        <p:txBody>
          <a:bodyPr wrap="none" anchor="ctr"/>
          <a:lstStyle/>
          <a:p>
            <a:endParaRPr lang="fr-FR"/>
          </a:p>
        </p:txBody>
      </p:sp>
      <p:sp>
        <p:nvSpPr>
          <p:cNvPr id="17413" name="Rectangle 3"/>
          <p:cNvSpPr>
            <a:spLocks noGrp="1" noChangeArrowheads="1"/>
          </p:cNvSpPr>
          <p:nvPr>
            <p:ph type="ctrTitle" idx="4294967295"/>
          </p:nvPr>
        </p:nvSpPr>
        <p:spPr>
          <a:xfrm>
            <a:off x="468313" y="1824038"/>
            <a:ext cx="3816350" cy="1909762"/>
          </a:xfrm>
          <a:noFill/>
        </p:spPr>
        <p:txBody>
          <a:bodyPr anchor="b"/>
          <a:lstStyle/>
          <a:p>
            <a:pPr>
              <a:spcBef>
                <a:spcPct val="50000"/>
              </a:spcBef>
              <a:tabLst>
                <a:tab pos="2330450" algn="l"/>
              </a:tabLst>
            </a:pPr>
            <a:r>
              <a:rPr lang="de-DE" sz="2800" b="1" dirty="0" smtClean="0">
                <a:solidFill>
                  <a:schemeClr val="bg1"/>
                </a:solidFill>
              </a:rPr>
              <a:t>Structure of a </a:t>
            </a:r>
            <a:br>
              <a:rPr lang="de-DE" sz="2800" b="1" dirty="0" smtClean="0">
                <a:solidFill>
                  <a:schemeClr val="bg1"/>
                </a:solidFill>
              </a:rPr>
            </a:br>
            <a:r>
              <a:rPr lang="de-DE" sz="2800" b="1" dirty="0" smtClean="0">
                <a:solidFill>
                  <a:schemeClr val="bg1"/>
                </a:solidFill>
              </a:rPr>
              <a:t>C++ Program</a:t>
            </a:r>
          </a:p>
        </p:txBody>
      </p:sp>
      <p:sp>
        <p:nvSpPr>
          <p:cNvPr id="17414" name="Rectangle 4"/>
          <p:cNvSpPr>
            <a:spLocks noChangeArrowheads="1"/>
          </p:cNvSpPr>
          <p:nvPr/>
        </p:nvSpPr>
        <p:spPr bwMode="auto">
          <a:xfrm>
            <a:off x="4572000" y="0"/>
            <a:ext cx="4572000" cy="6858000"/>
          </a:xfrm>
          <a:prstGeom prst="rect">
            <a:avLst/>
          </a:prstGeom>
          <a:solidFill>
            <a:schemeClr val="bg2"/>
          </a:solidFill>
          <a:ln w="9525">
            <a:noFill/>
            <a:miter lim="800000"/>
            <a:headEnd/>
            <a:tailEnd/>
          </a:ln>
        </p:spPr>
        <p:txBody>
          <a:bodyPr wrap="none" anchor="ctr"/>
          <a:lstStyle/>
          <a:p>
            <a:endParaRPr lang="fr-FR"/>
          </a:p>
        </p:txBody>
      </p:sp>
      <p:sp>
        <p:nvSpPr>
          <p:cNvPr id="17416" name="Rectangle 6"/>
          <p:cNvSpPr>
            <a:spLocks noChangeArrowheads="1"/>
          </p:cNvSpPr>
          <p:nvPr/>
        </p:nvSpPr>
        <p:spPr bwMode="auto">
          <a:xfrm>
            <a:off x="468313" y="3713163"/>
            <a:ext cx="3816350" cy="2163762"/>
          </a:xfrm>
          <a:prstGeom prst="rect">
            <a:avLst/>
          </a:prstGeom>
          <a:noFill/>
          <a:ln w="9525">
            <a:noFill/>
            <a:miter lim="800000"/>
            <a:headEnd/>
            <a:tailEnd/>
          </a:ln>
        </p:spPr>
        <p:txBody>
          <a:bodyPr lIns="0" tIns="0" rIns="0" bIns="0"/>
          <a:lstStyle/>
          <a:p>
            <a:pPr>
              <a:lnSpc>
                <a:spcPct val="110000"/>
              </a:lnSpc>
              <a:spcBef>
                <a:spcPct val="50000"/>
              </a:spcBef>
              <a:tabLst>
                <a:tab pos="2330450" algn="l"/>
              </a:tabLst>
            </a:pPr>
            <a:endParaRPr lang="de-DE" sz="1400" b="1"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1851747"/>
            <a:ext cx="4235227" cy="3177453"/>
          </a:xfrm>
          <a:prstGeom prst="rect">
            <a:avLst/>
          </a:prstGeom>
        </p:spPr>
      </p:pic>
    </p:spTree>
    <p:extLst>
      <p:ext uri="{BB962C8B-B14F-4D97-AF65-F5344CB8AC3E}">
        <p14:creationId xmlns:p14="http://schemas.microsoft.com/office/powerpoint/2010/main" val="2746832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Jump </a:t>
            </a:r>
            <a:r>
              <a:rPr lang="en-US" dirty="0"/>
              <a:t>statements</a:t>
            </a: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b="1" i="1" dirty="0" smtClean="0">
                <a:solidFill>
                  <a:srgbClr val="7F0055"/>
                </a:solidFill>
              </a:rPr>
              <a:t>break</a:t>
            </a:r>
          </a:p>
          <a:p>
            <a:pPr marL="788670" lvl="1" indent="-514350">
              <a:buFont typeface="Arial" pitchFamily="34" charset="0"/>
              <a:buChar char="•"/>
            </a:pPr>
            <a:r>
              <a:rPr lang="en-US" dirty="0" smtClean="0">
                <a:solidFill>
                  <a:schemeClr val="tx1"/>
                </a:solidFill>
              </a:rPr>
              <a:t>Jump out of (terminate) </a:t>
            </a:r>
            <a:r>
              <a:rPr lang="en-US" b="1" dirty="0" smtClean="0">
                <a:solidFill>
                  <a:srgbClr val="7F0055"/>
                </a:solidFill>
              </a:rPr>
              <a:t>for</a:t>
            </a:r>
            <a:r>
              <a:rPr lang="en-US" dirty="0" smtClean="0">
                <a:solidFill>
                  <a:schemeClr val="tx1"/>
                </a:solidFill>
              </a:rPr>
              <a:t>, </a:t>
            </a:r>
            <a:r>
              <a:rPr lang="en-US" b="1" dirty="0" smtClean="0">
                <a:solidFill>
                  <a:srgbClr val="7F0055"/>
                </a:solidFill>
              </a:rPr>
              <a:t>while</a:t>
            </a:r>
            <a:r>
              <a:rPr lang="en-US" dirty="0" smtClean="0">
                <a:solidFill>
                  <a:schemeClr val="tx1"/>
                </a:solidFill>
              </a:rPr>
              <a:t>, </a:t>
            </a:r>
            <a:r>
              <a:rPr lang="en-US" b="1" dirty="0" smtClean="0">
                <a:solidFill>
                  <a:srgbClr val="7F0055"/>
                </a:solidFill>
              </a:rPr>
              <a:t>do</a:t>
            </a:r>
            <a:r>
              <a:rPr lang="en-US" dirty="0" smtClean="0">
                <a:solidFill>
                  <a:schemeClr val="tx1"/>
                </a:solidFill>
              </a:rPr>
              <a:t>-</a:t>
            </a:r>
            <a:r>
              <a:rPr lang="en-US" b="1" dirty="0" smtClean="0">
                <a:solidFill>
                  <a:srgbClr val="7F0055"/>
                </a:solidFill>
              </a:rPr>
              <a:t>while</a:t>
            </a:r>
            <a:r>
              <a:rPr lang="en-US" dirty="0" smtClean="0">
                <a:solidFill>
                  <a:schemeClr val="tx1"/>
                </a:solidFill>
              </a:rPr>
              <a:t>, </a:t>
            </a:r>
            <a:r>
              <a:rPr lang="en-US" b="1" dirty="0" smtClean="0">
                <a:solidFill>
                  <a:srgbClr val="7F0055"/>
                </a:solidFill>
              </a:rPr>
              <a:t>switch</a:t>
            </a:r>
          </a:p>
          <a:p>
            <a:pPr marL="788670" lvl="1" indent="-514350">
              <a:buFont typeface="Arial" pitchFamily="34" charset="0"/>
              <a:buChar char="•"/>
            </a:pPr>
            <a:r>
              <a:rPr lang="en-US" b="1" dirty="0" smtClean="0">
                <a:solidFill>
                  <a:schemeClr val="tx1"/>
                </a:solidFill>
              </a:rPr>
              <a:t>Does not</a:t>
            </a:r>
            <a:r>
              <a:rPr lang="en-US" dirty="0" smtClean="0">
                <a:solidFill>
                  <a:schemeClr val="tx1"/>
                </a:solidFill>
              </a:rPr>
              <a:t> terminate </a:t>
            </a:r>
            <a:r>
              <a:rPr lang="en-US" b="1" dirty="0" smtClean="0">
                <a:solidFill>
                  <a:srgbClr val="7F0055"/>
                </a:solidFill>
              </a:rPr>
              <a:t>if</a:t>
            </a:r>
            <a:r>
              <a:rPr lang="en-US" dirty="0" smtClean="0">
                <a:solidFill>
                  <a:srgbClr val="7F0055"/>
                </a:solidFill>
              </a:rPr>
              <a:t> </a:t>
            </a:r>
            <a:r>
              <a:rPr lang="en-US" dirty="0" smtClean="0">
                <a:solidFill>
                  <a:schemeClr val="tx1"/>
                </a:solidFill>
              </a:rPr>
              <a:t>/ </a:t>
            </a:r>
            <a:r>
              <a:rPr lang="en-US" b="1" dirty="0" smtClean="0">
                <a:solidFill>
                  <a:srgbClr val="7F0055"/>
                </a:solidFill>
              </a:rPr>
              <a:t>else</a:t>
            </a:r>
          </a:p>
          <a:p>
            <a:pPr marL="788670" lvl="1" indent="-514350">
              <a:buFont typeface="Arial" pitchFamily="34" charset="0"/>
              <a:buChar char="•"/>
            </a:pPr>
            <a:r>
              <a:rPr lang="en-US" b="1" dirty="0" smtClean="0">
                <a:solidFill>
                  <a:schemeClr val="tx1"/>
                </a:solidFill>
              </a:rPr>
              <a:t>Does not</a:t>
            </a:r>
            <a:r>
              <a:rPr lang="en-US" dirty="0" smtClean="0">
                <a:solidFill>
                  <a:schemeClr val="tx1"/>
                </a:solidFill>
              </a:rPr>
              <a:t> jump out across multiple nested </a:t>
            </a:r>
            <a:r>
              <a:rPr lang="en-US" b="1" dirty="0" smtClean="0">
                <a:solidFill>
                  <a:schemeClr val="tx1"/>
                </a:solidFill>
              </a:rPr>
              <a:t>loops/switches</a:t>
            </a:r>
          </a:p>
          <a:p>
            <a:pPr marL="514350" indent="-514350">
              <a:buFont typeface="+mj-lt"/>
              <a:buAutoNum type="arabicPeriod"/>
            </a:pPr>
            <a:r>
              <a:rPr lang="en-US" b="1" i="1" dirty="0" smtClean="0">
                <a:solidFill>
                  <a:srgbClr val="7F0055"/>
                </a:solidFill>
              </a:rPr>
              <a:t>continue</a:t>
            </a:r>
          </a:p>
          <a:p>
            <a:pPr marL="788670" lvl="1" indent="-514350">
              <a:buFont typeface="Arial" pitchFamily="34" charset="0"/>
              <a:buChar char="•"/>
            </a:pPr>
            <a:r>
              <a:rPr lang="en-US" dirty="0" smtClean="0">
                <a:solidFill>
                  <a:schemeClr val="tx1"/>
                </a:solidFill>
              </a:rPr>
              <a:t>Skips the rest of loop statements for current iteration</a:t>
            </a:r>
          </a:p>
          <a:p>
            <a:pPr marL="514350" indent="-514350">
              <a:buFont typeface="+mj-lt"/>
              <a:buAutoNum type="arabicPeriod"/>
            </a:pPr>
            <a:r>
              <a:rPr lang="en-US" b="1" i="1" dirty="0" smtClean="0">
                <a:solidFill>
                  <a:srgbClr val="7F0055"/>
                </a:solidFill>
              </a:rPr>
              <a:t>return</a:t>
            </a:r>
          </a:p>
          <a:p>
            <a:pPr marL="514350" indent="-514350">
              <a:buFont typeface="+mj-lt"/>
              <a:buAutoNum type="arabicPeriod"/>
            </a:pPr>
            <a:r>
              <a:rPr lang="en-US" b="1" i="1" dirty="0" err="1">
                <a:solidFill>
                  <a:srgbClr val="7F0055"/>
                </a:solidFill>
              </a:rPr>
              <a:t>g</a:t>
            </a:r>
            <a:r>
              <a:rPr lang="en-US" b="1" i="1" dirty="0" err="1" smtClean="0">
                <a:solidFill>
                  <a:srgbClr val="7F0055"/>
                </a:solidFill>
              </a:rPr>
              <a:t>oto</a:t>
            </a:r>
            <a:endParaRPr lang="en-US" b="1" i="1" dirty="0" smtClean="0">
              <a:solidFill>
                <a:srgbClr val="7F0055"/>
              </a:solidFill>
            </a:endParaRPr>
          </a:p>
          <a:p>
            <a:pPr marL="741363" lvl="1" indent="-514350">
              <a:buFont typeface="+mj-lt"/>
              <a:buAutoNum type="arabicPeriod"/>
            </a:pPr>
            <a:r>
              <a:rPr lang="en-US" b="1" i="1" dirty="0" smtClean="0">
                <a:solidFill>
                  <a:srgbClr val="7F0055"/>
                </a:solidFill>
              </a:rPr>
              <a:t>Use only as a substitution of ‘labelled break’.</a:t>
            </a:r>
          </a:p>
          <a:p>
            <a:pPr marL="741363" lvl="1" indent="-514350">
              <a:buFont typeface="+mj-lt"/>
              <a:buAutoNum type="arabicPeriod"/>
            </a:pPr>
            <a:r>
              <a:rPr lang="en-US" b="1" i="1" dirty="0" smtClean="0">
                <a:solidFill>
                  <a:srgbClr val="7F0055"/>
                </a:solidFill>
              </a:rPr>
              <a:t>Apply very carefully!</a:t>
            </a: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100</a:t>
            </a:fld>
            <a:endParaRPr lang="en-US"/>
          </a:p>
        </p:txBody>
      </p:sp>
    </p:spTree>
    <p:extLst>
      <p:ext uri="{BB962C8B-B14F-4D97-AF65-F5344CB8AC3E}">
        <p14:creationId xmlns:p14="http://schemas.microsoft.com/office/powerpoint/2010/main" val="91288932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4294967295"/>
          </p:nvPr>
        </p:nvSpPr>
        <p:spPr>
          <a:xfrm>
            <a:off x="468313" y="6416675"/>
            <a:ext cx="215900" cy="130175"/>
          </a:xfrm>
          <a:prstGeom prst="rect">
            <a:avLst/>
          </a:prstGeom>
          <a:noFill/>
        </p:spPr>
        <p:txBody>
          <a:bodyPr/>
          <a:lstStyle/>
          <a:p>
            <a:fld id="{3C06E336-A007-4B80-AD83-367BF76F56AD}" type="slidenum">
              <a:rPr lang="de-DE" smtClean="0"/>
              <a:pPr/>
              <a:t>101</a:t>
            </a:fld>
            <a:endParaRPr lang="de-DE" smtClean="0"/>
          </a:p>
        </p:txBody>
      </p:sp>
      <p:sp>
        <p:nvSpPr>
          <p:cNvPr id="17412" name="Rectangle 2"/>
          <p:cNvSpPr>
            <a:spLocks noChangeArrowheads="1"/>
          </p:cNvSpPr>
          <p:nvPr/>
        </p:nvSpPr>
        <p:spPr bwMode="auto">
          <a:xfrm>
            <a:off x="0" y="0"/>
            <a:ext cx="4572000" cy="6858000"/>
          </a:xfrm>
          <a:prstGeom prst="rect">
            <a:avLst/>
          </a:prstGeom>
          <a:solidFill>
            <a:srgbClr val="D76A19"/>
          </a:solidFill>
          <a:ln w="9525">
            <a:noFill/>
            <a:miter lim="800000"/>
            <a:headEnd/>
            <a:tailEnd/>
          </a:ln>
        </p:spPr>
        <p:txBody>
          <a:bodyPr wrap="none" anchor="ctr"/>
          <a:lstStyle/>
          <a:p>
            <a:endParaRPr lang="fr-FR"/>
          </a:p>
        </p:txBody>
      </p:sp>
      <p:sp>
        <p:nvSpPr>
          <p:cNvPr id="17413" name="Rectangle 3"/>
          <p:cNvSpPr>
            <a:spLocks noGrp="1" noChangeArrowheads="1"/>
          </p:cNvSpPr>
          <p:nvPr>
            <p:ph type="ctrTitle" idx="4294967295"/>
          </p:nvPr>
        </p:nvSpPr>
        <p:spPr>
          <a:xfrm>
            <a:off x="468313" y="1676400"/>
            <a:ext cx="3816350" cy="1909762"/>
          </a:xfrm>
          <a:noFill/>
        </p:spPr>
        <p:txBody>
          <a:bodyPr anchor="b"/>
          <a:lstStyle/>
          <a:p>
            <a:pPr>
              <a:spcBef>
                <a:spcPct val="50000"/>
              </a:spcBef>
              <a:tabLst>
                <a:tab pos="2330450" algn="l"/>
              </a:tabLst>
            </a:pPr>
            <a:r>
              <a:rPr lang="de-DE" sz="2800" b="1" dirty="0" smtClean="0">
                <a:solidFill>
                  <a:schemeClr val="bg1"/>
                </a:solidFill>
              </a:rPr>
              <a:t>Functions</a:t>
            </a:r>
          </a:p>
        </p:txBody>
      </p:sp>
      <p:sp>
        <p:nvSpPr>
          <p:cNvPr id="17414" name="Rectangle 4"/>
          <p:cNvSpPr>
            <a:spLocks noChangeArrowheads="1"/>
          </p:cNvSpPr>
          <p:nvPr/>
        </p:nvSpPr>
        <p:spPr bwMode="auto">
          <a:xfrm>
            <a:off x="4572000" y="0"/>
            <a:ext cx="4572000" cy="6858000"/>
          </a:xfrm>
          <a:prstGeom prst="rect">
            <a:avLst/>
          </a:prstGeom>
          <a:solidFill>
            <a:schemeClr val="bg2"/>
          </a:solidFill>
          <a:ln w="9525">
            <a:noFill/>
            <a:miter lim="800000"/>
            <a:headEnd/>
            <a:tailEnd/>
          </a:ln>
        </p:spPr>
        <p:txBody>
          <a:bodyPr wrap="none" anchor="ctr"/>
          <a:lstStyle/>
          <a:p>
            <a:endParaRPr lang="fr-F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959" y="1981200"/>
            <a:ext cx="4395153" cy="2419350"/>
          </a:xfrm>
          <a:prstGeom prst="rect">
            <a:avLst/>
          </a:prstGeom>
        </p:spPr>
      </p:pic>
    </p:spTree>
    <p:extLst>
      <p:ext uri="{BB962C8B-B14F-4D97-AF65-F5344CB8AC3E}">
        <p14:creationId xmlns:p14="http://schemas.microsoft.com/office/powerpoint/2010/main" val="312772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05000" y="2829342"/>
            <a:ext cx="4572000" cy="2123658"/>
          </a:xfrm>
          <a:prstGeom prst="rect">
            <a:avLst/>
          </a:prstGeom>
          <a:solidFill>
            <a:schemeClr val="accent1"/>
          </a:solidFill>
          <a:ln>
            <a:solidFill>
              <a:schemeClr val="accent2"/>
            </a:solidFill>
          </a:ln>
        </p:spPr>
        <p:txBody>
          <a:bodyPr>
            <a:spAutoFit/>
          </a:bodyPr>
          <a:lstStyle/>
          <a:p>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800000"/>
                </a:solidFill>
                <a:latin typeface="Courier New" panose="02070309020205020404" pitchFamily="49" charset="0"/>
              </a:rPr>
              <a:t>IsEven</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num</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result</a:t>
            </a:r>
            <a:r>
              <a:rPr lang="en-US" sz="1200" dirty="0">
                <a:solidFill>
                  <a:srgbClr val="000000"/>
                </a:solidFill>
                <a:latin typeface="Courier New" panose="02070309020205020404" pitchFamily="49" charset="0"/>
              </a:rPr>
              <a:t> = </a:t>
            </a:r>
            <a:r>
              <a:rPr lang="en-US" sz="1200" dirty="0">
                <a:solidFill>
                  <a:srgbClr val="0000FF"/>
                </a:solidFill>
                <a:latin typeface="Courier New" panose="02070309020205020404" pitchFamily="49" charset="0"/>
              </a:rPr>
              <a:t>false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if</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num</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2</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result</a:t>
            </a:r>
            <a:r>
              <a:rPr lang="en-US" sz="1200" dirty="0">
                <a:solidFill>
                  <a:srgbClr val="000000"/>
                </a:solidFill>
                <a:latin typeface="Courier New" panose="02070309020205020404" pitchFamily="49" charset="0"/>
              </a:rPr>
              <a:t> = </a:t>
            </a:r>
            <a:r>
              <a:rPr lang="en-US" sz="1200" dirty="0">
                <a:solidFill>
                  <a:srgbClr val="0000FF"/>
                </a:solidFill>
                <a:latin typeface="Courier New" panose="02070309020205020404" pitchFamily="49" charset="0"/>
              </a:rPr>
              <a:t>true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result;</a:t>
            </a:r>
          </a:p>
          <a:p>
            <a:r>
              <a:rPr lang="en-US" sz="1200" dirty="0">
                <a:solidFill>
                  <a:srgbClr val="000000"/>
                </a:solidFill>
                <a:latin typeface="Courier New" panose="02070309020205020404" pitchFamily="49" charset="0"/>
              </a:rPr>
              <a:t>}</a:t>
            </a:r>
          </a:p>
        </p:txBody>
      </p:sp>
      <p:sp>
        <p:nvSpPr>
          <p:cNvPr id="2" name="Title 1"/>
          <p:cNvSpPr>
            <a:spLocks noGrp="1"/>
          </p:cNvSpPr>
          <p:nvPr>
            <p:ph type="title"/>
          </p:nvPr>
        </p:nvSpPr>
        <p:spPr/>
        <p:txBody>
          <a:bodyPr>
            <a:noAutofit/>
          </a:bodyPr>
          <a:lstStyle/>
          <a:p>
            <a:r>
              <a:rPr lang="en-US" dirty="0" smtClean="0"/>
              <a:t>User-defined function – </a:t>
            </a:r>
            <a:r>
              <a:rPr lang="en-US" i="1" dirty="0" smtClean="0"/>
              <a:t>Introduction</a:t>
            </a:r>
            <a:endParaRPr lang="en-US" dirty="0"/>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102</a:t>
            </a:fld>
            <a:endParaRPr lang="en-US"/>
          </a:p>
        </p:txBody>
      </p:sp>
      <p:sp>
        <p:nvSpPr>
          <p:cNvPr id="5" name="Content Placeholder 2"/>
          <p:cNvSpPr>
            <a:spLocks noGrp="1"/>
          </p:cNvSpPr>
          <p:nvPr>
            <p:ph idx="1"/>
          </p:nvPr>
        </p:nvSpPr>
        <p:spPr>
          <a:xfrm>
            <a:off x="322263" y="950913"/>
            <a:ext cx="8499475" cy="5221287"/>
          </a:xfrm>
        </p:spPr>
        <p:txBody>
          <a:bodyPr/>
          <a:lstStyle/>
          <a:p>
            <a:r>
              <a:rPr lang="en-US" b="1" i="1" dirty="0" smtClean="0"/>
              <a:t>Function</a:t>
            </a:r>
            <a:r>
              <a:rPr lang="en-US" dirty="0" smtClean="0"/>
              <a:t> – is a named sequence of statements packaged in a convenient way which can be re-used as often as required (re-useable </a:t>
            </a:r>
            <a:r>
              <a:rPr lang="en-US" b="1" i="1" dirty="0" smtClean="0"/>
              <a:t>unit</a:t>
            </a:r>
            <a:r>
              <a:rPr lang="en-US" dirty="0" smtClean="0"/>
              <a:t> of code).</a:t>
            </a:r>
            <a:endParaRPr lang="en-US" dirty="0"/>
          </a:p>
        </p:txBody>
      </p:sp>
      <p:grpSp>
        <p:nvGrpSpPr>
          <p:cNvPr id="6" name="Group 5"/>
          <p:cNvGrpSpPr/>
          <p:nvPr/>
        </p:nvGrpSpPr>
        <p:grpSpPr>
          <a:xfrm>
            <a:off x="4267202" y="3181888"/>
            <a:ext cx="2347802" cy="1581662"/>
            <a:chOff x="4504656" y="3068638"/>
            <a:chExt cx="2732460" cy="2286000"/>
          </a:xfrm>
        </p:grpSpPr>
        <p:sp>
          <p:nvSpPr>
            <p:cNvPr id="8" name="Right Brace 7"/>
            <p:cNvSpPr/>
            <p:nvPr/>
          </p:nvSpPr>
          <p:spPr bwMode="auto">
            <a:xfrm>
              <a:off x="4504656" y="3068638"/>
              <a:ext cx="2133600" cy="2286000"/>
            </a:xfrm>
            <a:prstGeom prst="rightBrace">
              <a:avLst/>
            </a:prstGeom>
            <a:no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3" name="TextBox 12"/>
            <p:cNvSpPr txBox="1"/>
            <p:nvPr/>
          </p:nvSpPr>
          <p:spPr>
            <a:xfrm>
              <a:off x="6605213" y="3969043"/>
              <a:ext cx="631903" cy="307777"/>
            </a:xfrm>
            <a:prstGeom prst="rect">
              <a:avLst/>
            </a:prstGeom>
            <a:noFill/>
          </p:spPr>
          <p:txBody>
            <a:bodyPr wrap="none" rtlCol="0">
              <a:spAutoFit/>
            </a:bodyPr>
            <a:lstStyle/>
            <a:p>
              <a:r>
                <a:rPr lang="en-US" sz="1400" b="1" dirty="0"/>
                <a:t>Body</a:t>
              </a:r>
            </a:p>
          </p:txBody>
        </p:sp>
      </p:grpSp>
      <p:sp>
        <p:nvSpPr>
          <p:cNvPr id="19" name="Down Arrow 18"/>
          <p:cNvSpPr/>
          <p:nvPr/>
        </p:nvSpPr>
        <p:spPr bwMode="auto">
          <a:xfrm>
            <a:off x="2553199" y="2239765"/>
            <a:ext cx="304800" cy="533400"/>
          </a:xfrm>
          <a:prstGeom prst="down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0" name="TextBox 19"/>
          <p:cNvSpPr txBox="1"/>
          <p:nvPr/>
        </p:nvSpPr>
        <p:spPr>
          <a:xfrm>
            <a:off x="2374418" y="1981200"/>
            <a:ext cx="673582" cy="307777"/>
          </a:xfrm>
          <a:prstGeom prst="rect">
            <a:avLst/>
          </a:prstGeom>
          <a:noFill/>
        </p:spPr>
        <p:txBody>
          <a:bodyPr wrap="none" rtlCol="0">
            <a:spAutoFit/>
          </a:bodyPr>
          <a:lstStyle/>
          <a:p>
            <a:r>
              <a:rPr lang="en-US" sz="1400" b="1" dirty="0"/>
              <a:t>Name</a:t>
            </a:r>
          </a:p>
        </p:txBody>
      </p:sp>
      <p:sp>
        <p:nvSpPr>
          <p:cNvPr id="21" name="Down Arrow 20"/>
          <p:cNvSpPr/>
          <p:nvPr/>
        </p:nvSpPr>
        <p:spPr bwMode="auto">
          <a:xfrm rot="16200000">
            <a:off x="1420635" y="2723090"/>
            <a:ext cx="304800" cy="533400"/>
          </a:xfrm>
          <a:prstGeom prst="down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2" name="TextBox 21"/>
          <p:cNvSpPr txBox="1"/>
          <p:nvPr/>
        </p:nvSpPr>
        <p:spPr>
          <a:xfrm>
            <a:off x="169719" y="2819400"/>
            <a:ext cx="1214884" cy="307777"/>
          </a:xfrm>
          <a:prstGeom prst="rect">
            <a:avLst/>
          </a:prstGeom>
          <a:noFill/>
        </p:spPr>
        <p:txBody>
          <a:bodyPr wrap="none" rtlCol="0">
            <a:spAutoFit/>
          </a:bodyPr>
          <a:lstStyle/>
          <a:p>
            <a:r>
              <a:rPr lang="en-US" sz="1400" b="1" dirty="0"/>
              <a:t>Return</a:t>
            </a:r>
            <a:r>
              <a:rPr lang="en-US" sz="1400" dirty="0" smtClean="0"/>
              <a:t> </a:t>
            </a:r>
            <a:r>
              <a:rPr lang="en-US" sz="1400" b="1" dirty="0"/>
              <a:t>Type</a:t>
            </a:r>
          </a:p>
        </p:txBody>
      </p:sp>
      <p:sp>
        <p:nvSpPr>
          <p:cNvPr id="24" name="TextBox 23"/>
          <p:cNvSpPr txBox="1"/>
          <p:nvPr/>
        </p:nvSpPr>
        <p:spPr>
          <a:xfrm>
            <a:off x="3428423" y="2411178"/>
            <a:ext cx="1548822" cy="307777"/>
          </a:xfrm>
          <a:prstGeom prst="rect">
            <a:avLst/>
          </a:prstGeom>
          <a:noFill/>
        </p:spPr>
        <p:txBody>
          <a:bodyPr wrap="none" rtlCol="0">
            <a:spAutoFit/>
          </a:bodyPr>
          <a:lstStyle/>
          <a:p>
            <a:r>
              <a:rPr lang="en-US" sz="1400" b="1" dirty="0"/>
              <a:t>Input</a:t>
            </a:r>
            <a:r>
              <a:rPr lang="en-US" sz="1400" dirty="0" smtClean="0"/>
              <a:t> </a:t>
            </a:r>
            <a:r>
              <a:rPr lang="en-US" sz="1400" b="1" dirty="0"/>
              <a:t>Parameter</a:t>
            </a:r>
          </a:p>
        </p:txBody>
      </p:sp>
      <p:sp>
        <p:nvSpPr>
          <p:cNvPr id="27" name="Right Brace 26"/>
          <p:cNvSpPr/>
          <p:nvPr/>
        </p:nvSpPr>
        <p:spPr bwMode="auto">
          <a:xfrm rot="16200000">
            <a:off x="4059475" y="1731725"/>
            <a:ext cx="263050" cy="2133600"/>
          </a:xfrm>
          <a:prstGeom prst="rightBrace">
            <a:avLst/>
          </a:prstGeom>
          <a:no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8" name="Right Brace 27"/>
          <p:cNvSpPr/>
          <p:nvPr/>
        </p:nvSpPr>
        <p:spPr bwMode="auto">
          <a:xfrm rot="5400000">
            <a:off x="2832574" y="4238624"/>
            <a:ext cx="263050" cy="1234602"/>
          </a:xfrm>
          <a:prstGeom prst="rightBrace">
            <a:avLst/>
          </a:prstGeom>
          <a:no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9" name="TextBox 28"/>
          <p:cNvSpPr txBox="1"/>
          <p:nvPr/>
        </p:nvSpPr>
        <p:spPr>
          <a:xfrm>
            <a:off x="2312530" y="4951531"/>
            <a:ext cx="1279261" cy="307777"/>
          </a:xfrm>
          <a:prstGeom prst="rect">
            <a:avLst/>
          </a:prstGeom>
          <a:noFill/>
        </p:spPr>
        <p:txBody>
          <a:bodyPr wrap="none" rtlCol="0">
            <a:spAutoFit/>
          </a:bodyPr>
          <a:lstStyle/>
          <a:p>
            <a:r>
              <a:rPr lang="en-US" sz="1400" b="1" dirty="0"/>
              <a:t>Return</a:t>
            </a:r>
            <a:r>
              <a:rPr lang="en-US" sz="1400" dirty="0" smtClean="0"/>
              <a:t> </a:t>
            </a:r>
            <a:r>
              <a:rPr lang="en-US" sz="1400" b="1" dirty="0"/>
              <a:t>Value</a:t>
            </a:r>
          </a:p>
        </p:txBody>
      </p:sp>
      <p:grpSp>
        <p:nvGrpSpPr>
          <p:cNvPr id="32" name="Group 31"/>
          <p:cNvGrpSpPr/>
          <p:nvPr/>
        </p:nvGrpSpPr>
        <p:grpSpPr>
          <a:xfrm>
            <a:off x="7165848" y="2057400"/>
            <a:ext cx="1749552" cy="1784623"/>
            <a:chOff x="6232604" y="4057749"/>
            <a:chExt cx="2267702" cy="2248645"/>
          </a:xfrm>
        </p:grpSpPr>
        <p:sp>
          <p:nvSpPr>
            <p:cNvPr id="30" name="Explosion 2 29"/>
            <p:cNvSpPr/>
            <p:nvPr/>
          </p:nvSpPr>
          <p:spPr bwMode="auto">
            <a:xfrm>
              <a:off x="6232604" y="4057749"/>
              <a:ext cx="2267702" cy="2248645"/>
            </a:xfrm>
            <a:prstGeom prst="irregularSeal2">
              <a:avLst/>
            </a:prstGeom>
            <a:solidFill>
              <a:srgbClr val="FFFF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1" name="TextBox 30"/>
            <p:cNvSpPr txBox="1"/>
            <p:nvPr/>
          </p:nvSpPr>
          <p:spPr>
            <a:xfrm rot="18881859">
              <a:off x="6252091" y="5086182"/>
              <a:ext cx="2006068" cy="359035"/>
            </a:xfrm>
            <a:prstGeom prst="rect">
              <a:avLst/>
            </a:prstGeom>
            <a:noFill/>
          </p:spPr>
          <p:txBody>
            <a:bodyPr wrap="none" rtlCol="0">
              <a:spAutoFit/>
            </a:bodyPr>
            <a:lstStyle/>
            <a:p>
              <a:r>
                <a:rPr lang="en-US" sz="1200" b="1" dirty="0" smtClean="0"/>
                <a:t>Function Definition</a:t>
              </a:r>
              <a:endParaRPr lang="en-US" sz="1200" b="1" dirty="0"/>
            </a:p>
          </p:txBody>
        </p:sp>
      </p:grpSp>
    </p:spTree>
    <p:extLst>
      <p:ext uri="{BB962C8B-B14F-4D97-AF65-F5344CB8AC3E}">
        <p14:creationId xmlns:p14="http://schemas.microsoft.com/office/powerpoint/2010/main" val="112202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4" grpId="0"/>
      <p:bldP spid="27" grpId="0" animBg="1"/>
      <p:bldP spid="28" grpId="0" animBg="1"/>
      <p:bldP spid="2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a:t>
            </a:r>
            <a:r>
              <a:rPr lang="en-US" dirty="0" smtClean="0"/>
              <a:t>function – </a:t>
            </a:r>
            <a:r>
              <a:rPr lang="en-US" i="1" dirty="0" smtClean="0"/>
              <a:t>Function Interface</a:t>
            </a:r>
            <a:endParaRPr lang="en-US" i="1"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103</a:t>
            </a:fld>
            <a:endParaRPr lang="en-US" dirty="0">
              <a:solidFill>
                <a:srgbClr val="969696"/>
              </a:solidFill>
            </a:endParaRPr>
          </a:p>
        </p:txBody>
      </p:sp>
      <p:sp>
        <p:nvSpPr>
          <p:cNvPr id="11" name="Content Placeholder 2"/>
          <p:cNvSpPr txBox="1">
            <a:spLocks/>
          </p:cNvSpPr>
          <p:nvPr/>
        </p:nvSpPr>
        <p:spPr bwMode="auto">
          <a:xfrm>
            <a:off x="381000" y="2496288"/>
            <a:ext cx="8499475" cy="364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r>
              <a:rPr lang="en-US" b="1" i="1" kern="0" dirty="0" smtClean="0"/>
              <a:t>Name </a:t>
            </a:r>
            <a:r>
              <a:rPr lang="en-US" kern="0" dirty="0" smtClean="0"/>
              <a:t>– it must be an </a:t>
            </a:r>
            <a:r>
              <a:rPr lang="en-US" b="1" kern="0" dirty="0" smtClean="0"/>
              <a:t>unique identifier.</a:t>
            </a:r>
          </a:p>
          <a:p>
            <a:pPr lvl="1">
              <a:buFont typeface="Wingdings" panose="05000000000000000000" pitchFamily="2" charset="2"/>
              <a:buChar char="Ø"/>
            </a:pPr>
            <a:r>
              <a:rPr lang="en-US" kern="0" dirty="0" smtClean="0"/>
              <a:t>Actually there are a “</a:t>
            </a:r>
            <a:r>
              <a:rPr lang="en-US" i="1" kern="0" dirty="0" smtClean="0"/>
              <a:t>kind of functions</a:t>
            </a:r>
            <a:r>
              <a:rPr lang="en-US" kern="0" dirty="0" smtClean="0"/>
              <a:t>” without name – </a:t>
            </a:r>
            <a:r>
              <a:rPr lang="en-US" b="1" i="1" kern="0" dirty="0" smtClean="0"/>
              <a:t>lambda functions</a:t>
            </a:r>
          </a:p>
          <a:p>
            <a:pPr lvl="1">
              <a:buFont typeface="Wingdings" panose="05000000000000000000" pitchFamily="2" charset="2"/>
              <a:buChar char="Ø"/>
            </a:pPr>
            <a:r>
              <a:rPr lang="en-US" kern="0" dirty="0" smtClean="0"/>
              <a:t>Use __PRETTY_FUNCTION__ if you need to get function name </a:t>
            </a:r>
            <a:r>
              <a:rPr lang="en-US" b="1" i="1" kern="0" dirty="0" smtClean="0"/>
              <a:t>run time.</a:t>
            </a:r>
            <a:endParaRPr lang="en-US" kern="0" dirty="0" smtClean="0"/>
          </a:p>
          <a:p>
            <a:r>
              <a:rPr lang="en-US" b="1" i="1" kern="0" dirty="0" smtClean="0"/>
              <a:t>Return Type – </a:t>
            </a:r>
            <a:r>
              <a:rPr lang="en-US" kern="0" dirty="0" smtClean="0"/>
              <a:t>this is the result which function returns, its </a:t>
            </a:r>
            <a:r>
              <a:rPr lang="en-US" b="1" kern="0" dirty="0" smtClean="0"/>
              <a:t>output</a:t>
            </a:r>
            <a:r>
              <a:rPr lang="en-US" kern="0" dirty="0" smtClean="0"/>
              <a:t>. </a:t>
            </a:r>
          </a:p>
          <a:p>
            <a:pPr lvl="1">
              <a:buFont typeface="Wingdings" panose="05000000000000000000" pitchFamily="2" charset="2"/>
              <a:buChar char="Ø"/>
            </a:pPr>
            <a:r>
              <a:rPr lang="en-US" kern="0" dirty="0" smtClean="0"/>
              <a:t>Result is return </a:t>
            </a:r>
            <a:r>
              <a:rPr lang="en-US" b="1" kern="0" dirty="0" smtClean="0"/>
              <a:t>by value</a:t>
            </a:r>
            <a:r>
              <a:rPr lang="en-US" kern="0" dirty="0" smtClean="0"/>
              <a:t> – single value copied </a:t>
            </a:r>
            <a:r>
              <a:rPr lang="en-US" b="1" kern="0" dirty="0" smtClean="0"/>
              <a:t>over the stack</a:t>
            </a:r>
            <a:r>
              <a:rPr lang="en-US" kern="0" dirty="0" smtClean="0"/>
              <a:t>! </a:t>
            </a:r>
          </a:p>
          <a:p>
            <a:pPr lvl="1">
              <a:buFont typeface="Wingdings" panose="05000000000000000000" pitchFamily="2" charset="2"/>
              <a:buChar char="Ø"/>
            </a:pPr>
            <a:r>
              <a:rPr lang="en-US" kern="0" dirty="0" smtClean="0"/>
              <a:t>The function could return </a:t>
            </a:r>
            <a:r>
              <a:rPr lang="en-US" b="1" kern="0" dirty="0" smtClean="0"/>
              <a:t>no value </a:t>
            </a:r>
            <a:r>
              <a:rPr lang="en-US" kern="0" dirty="0" smtClean="0"/>
              <a:t>– </a:t>
            </a:r>
            <a:r>
              <a:rPr lang="en-US" b="1" dirty="0" smtClean="0">
                <a:solidFill>
                  <a:srgbClr val="0000FF"/>
                </a:solidFill>
                <a:latin typeface="Courier New" panose="02070309020205020404" pitchFamily="49" charset="0"/>
                <a:cs typeface="Courier New" panose="02070309020205020404" pitchFamily="49" charset="0"/>
              </a:rPr>
              <a:t>void </a:t>
            </a:r>
            <a:r>
              <a:rPr lang="en-US" kern="0" dirty="0" smtClean="0"/>
              <a:t>which means “</a:t>
            </a:r>
            <a:r>
              <a:rPr lang="en-US" i="1" kern="0" dirty="0" smtClean="0"/>
              <a:t>nothing”.</a:t>
            </a:r>
          </a:p>
          <a:p>
            <a:r>
              <a:rPr lang="en-US" b="1" i="1" kern="0" dirty="0" smtClean="0"/>
              <a:t>Input Parameters</a:t>
            </a:r>
            <a:r>
              <a:rPr lang="en-US" kern="0" dirty="0" smtClean="0"/>
              <a:t> – this is the </a:t>
            </a:r>
            <a:r>
              <a:rPr lang="en-US" b="1" kern="0" dirty="0" smtClean="0"/>
              <a:t>input</a:t>
            </a:r>
            <a:r>
              <a:rPr lang="en-US" kern="0" dirty="0" smtClean="0"/>
              <a:t> which function uses for its calculations.</a:t>
            </a:r>
          </a:p>
          <a:p>
            <a:pPr lvl="1">
              <a:buFont typeface="Wingdings" panose="05000000000000000000" pitchFamily="2" charset="2"/>
              <a:buChar char="Ø"/>
            </a:pPr>
            <a:r>
              <a:rPr lang="en-US" kern="0" dirty="0" smtClean="0"/>
              <a:t>Input parameters are </a:t>
            </a:r>
            <a:r>
              <a:rPr lang="en-US" b="1" i="1" kern="0" dirty="0" smtClean="0"/>
              <a:t>optional</a:t>
            </a:r>
            <a:r>
              <a:rPr lang="en-US" kern="0" dirty="0"/>
              <a:t> </a:t>
            </a:r>
            <a:r>
              <a:rPr lang="en-US" kern="0" dirty="0" smtClean="0"/>
              <a:t>– function could take </a:t>
            </a:r>
            <a:r>
              <a:rPr lang="en-US" b="1" i="1" kern="0" dirty="0" smtClean="0"/>
              <a:t>no parameters at all!</a:t>
            </a:r>
            <a:endParaRPr lang="en-US" kern="0" dirty="0" smtClean="0"/>
          </a:p>
          <a:p>
            <a:pPr lvl="1">
              <a:buFont typeface="Wingdings" panose="05000000000000000000" pitchFamily="2" charset="2"/>
              <a:buChar char="Ø"/>
            </a:pPr>
            <a:r>
              <a:rPr lang="en-US" kern="0" dirty="0" smtClean="0"/>
              <a:t>Input parameters are copied </a:t>
            </a:r>
            <a:r>
              <a:rPr lang="en-US" b="1" kern="0" dirty="0" smtClean="0"/>
              <a:t>by </a:t>
            </a:r>
            <a:r>
              <a:rPr lang="en-US" b="1" i="1" kern="0" dirty="0" smtClean="0"/>
              <a:t>value</a:t>
            </a:r>
            <a:r>
              <a:rPr lang="en-US" b="1" kern="0" dirty="0" smtClean="0"/>
              <a:t> – over the stack too! And by </a:t>
            </a:r>
            <a:r>
              <a:rPr lang="en-US" b="1" i="1" kern="0" dirty="0" smtClean="0"/>
              <a:t>reference!</a:t>
            </a:r>
            <a:endParaRPr lang="en-US" b="1" kern="0" dirty="0" smtClean="0"/>
          </a:p>
          <a:p>
            <a:pPr lvl="1">
              <a:buFont typeface="Wingdings" panose="05000000000000000000" pitchFamily="2" charset="2"/>
              <a:buChar char="Ø"/>
            </a:pPr>
            <a:r>
              <a:rPr lang="en-US" kern="0" dirty="0" smtClean="0"/>
              <a:t>Syntax for parameters is similar to syntax for defining variables.</a:t>
            </a:r>
            <a:endParaRPr lang="en-US" kern="0" dirty="0"/>
          </a:p>
        </p:txBody>
      </p:sp>
      <p:pic>
        <p:nvPicPr>
          <p:cNvPr id="8" name="Content Placeholder 7"/>
          <p:cNvPicPr>
            <a:picLocks noGrp="1" noChangeAspect="1"/>
          </p:cNvPicPr>
          <p:nvPr>
            <p:ph idx="1"/>
          </p:nvPr>
        </p:nvPicPr>
        <p:blipFill>
          <a:blip r:embed="rId2"/>
          <a:stretch>
            <a:fillRect/>
          </a:stretch>
        </p:blipFill>
        <p:spPr>
          <a:xfrm>
            <a:off x="1628775" y="1469827"/>
            <a:ext cx="5838825" cy="438150"/>
          </a:xfrm>
          <a:prstGeom prst="rect">
            <a:avLst/>
          </a:prstGeom>
        </p:spPr>
      </p:pic>
      <p:grpSp>
        <p:nvGrpSpPr>
          <p:cNvPr id="19" name="Group 18"/>
          <p:cNvGrpSpPr/>
          <p:nvPr/>
        </p:nvGrpSpPr>
        <p:grpSpPr>
          <a:xfrm>
            <a:off x="7084983" y="796590"/>
            <a:ext cx="1749552" cy="1784623"/>
            <a:chOff x="6232604" y="4057749"/>
            <a:chExt cx="2267702" cy="2248645"/>
          </a:xfrm>
        </p:grpSpPr>
        <p:sp>
          <p:nvSpPr>
            <p:cNvPr id="20" name="Explosion 2 19"/>
            <p:cNvSpPr/>
            <p:nvPr/>
          </p:nvSpPr>
          <p:spPr bwMode="auto">
            <a:xfrm>
              <a:off x="6232604" y="4057749"/>
              <a:ext cx="2267702" cy="2248645"/>
            </a:xfrm>
            <a:prstGeom prst="irregularSeal2">
              <a:avLst/>
            </a:prstGeom>
            <a:solidFill>
              <a:srgbClr val="FFFF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1" name="TextBox 20"/>
            <p:cNvSpPr txBox="1"/>
            <p:nvPr/>
          </p:nvSpPr>
          <p:spPr>
            <a:xfrm rot="18881859">
              <a:off x="6297539" y="5086181"/>
              <a:ext cx="1915177" cy="359036"/>
            </a:xfrm>
            <a:prstGeom prst="rect">
              <a:avLst/>
            </a:prstGeom>
            <a:noFill/>
          </p:spPr>
          <p:txBody>
            <a:bodyPr wrap="none" rtlCol="0">
              <a:spAutoFit/>
            </a:bodyPr>
            <a:lstStyle/>
            <a:p>
              <a:r>
                <a:rPr lang="en-US" sz="1200" b="1" dirty="0" smtClean="0"/>
                <a:t>Function Interface</a:t>
              </a:r>
              <a:endParaRPr lang="en-US" sz="1200" b="1" dirty="0"/>
            </a:p>
          </p:txBody>
        </p:sp>
      </p:grpSp>
      <p:sp>
        <p:nvSpPr>
          <p:cNvPr id="22" name="Down Arrow 21"/>
          <p:cNvSpPr/>
          <p:nvPr/>
        </p:nvSpPr>
        <p:spPr bwMode="auto">
          <a:xfrm rot="16200000">
            <a:off x="1250916" y="1439665"/>
            <a:ext cx="304800" cy="533400"/>
          </a:xfrm>
          <a:prstGeom prst="down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3" name="TextBox 22"/>
          <p:cNvSpPr txBox="1"/>
          <p:nvPr/>
        </p:nvSpPr>
        <p:spPr>
          <a:xfrm>
            <a:off x="0" y="1535975"/>
            <a:ext cx="1214884" cy="307777"/>
          </a:xfrm>
          <a:prstGeom prst="rect">
            <a:avLst/>
          </a:prstGeom>
          <a:noFill/>
        </p:spPr>
        <p:txBody>
          <a:bodyPr wrap="none" rtlCol="0">
            <a:spAutoFit/>
          </a:bodyPr>
          <a:lstStyle/>
          <a:p>
            <a:r>
              <a:rPr lang="en-US" sz="1400" b="1" dirty="0"/>
              <a:t>Return</a:t>
            </a:r>
            <a:r>
              <a:rPr lang="en-US" sz="1400" dirty="0" smtClean="0"/>
              <a:t> </a:t>
            </a:r>
            <a:r>
              <a:rPr lang="en-US" sz="1400" b="1" dirty="0"/>
              <a:t>Type</a:t>
            </a:r>
          </a:p>
        </p:txBody>
      </p:sp>
      <p:sp>
        <p:nvSpPr>
          <p:cNvPr id="25" name="Down Arrow 24"/>
          <p:cNvSpPr/>
          <p:nvPr/>
        </p:nvSpPr>
        <p:spPr bwMode="auto">
          <a:xfrm>
            <a:off x="2819400" y="1020565"/>
            <a:ext cx="304800" cy="533400"/>
          </a:xfrm>
          <a:prstGeom prst="down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6" name="TextBox 25"/>
          <p:cNvSpPr txBox="1"/>
          <p:nvPr/>
        </p:nvSpPr>
        <p:spPr>
          <a:xfrm>
            <a:off x="2640619" y="762000"/>
            <a:ext cx="673582" cy="307777"/>
          </a:xfrm>
          <a:prstGeom prst="rect">
            <a:avLst/>
          </a:prstGeom>
          <a:noFill/>
        </p:spPr>
        <p:txBody>
          <a:bodyPr wrap="none" rtlCol="0">
            <a:spAutoFit/>
          </a:bodyPr>
          <a:lstStyle/>
          <a:p>
            <a:r>
              <a:rPr lang="en-US" sz="1400" b="1" dirty="0"/>
              <a:t>Name</a:t>
            </a:r>
          </a:p>
        </p:txBody>
      </p:sp>
      <p:sp>
        <p:nvSpPr>
          <p:cNvPr id="28" name="TextBox 27"/>
          <p:cNvSpPr txBox="1"/>
          <p:nvPr/>
        </p:nvSpPr>
        <p:spPr>
          <a:xfrm>
            <a:off x="4318885" y="1094535"/>
            <a:ext cx="1548822" cy="307777"/>
          </a:xfrm>
          <a:prstGeom prst="rect">
            <a:avLst/>
          </a:prstGeom>
          <a:noFill/>
        </p:spPr>
        <p:txBody>
          <a:bodyPr wrap="none" rtlCol="0">
            <a:spAutoFit/>
          </a:bodyPr>
          <a:lstStyle/>
          <a:p>
            <a:r>
              <a:rPr lang="en-US" sz="1400" b="1" dirty="0"/>
              <a:t>Input</a:t>
            </a:r>
            <a:r>
              <a:rPr lang="en-US" sz="1400" dirty="0" smtClean="0"/>
              <a:t> </a:t>
            </a:r>
            <a:r>
              <a:rPr lang="en-US" sz="1400" b="1" dirty="0"/>
              <a:t>Parameter</a:t>
            </a:r>
          </a:p>
        </p:txBody>
      </p:sp>
      <p:sp>
        <p:nvSpPr>
          <p:cNvPr id="29" name="Right Brace 28"/>
          <p:cNvSpPr/>
          <p:nvPr/>
        </p:nvSpPr>
        <p:spPr bwMode="auto">
          <a:xfrm rot="16200000">
            <a:off x="4967649" y="-91519"/>
            <a:ext cx="263050" cy="3200401"/>
          </a:xfrm>
          <a:prstGeom prst="rightBrace">
            <a:avLst/>
          </a:prstGeom>
          <a:no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00295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 – </a:t>
            </a:r>
            <a:r>
              <a:rPr lang="en-US" i="1" dirty="0"/>
              <a:t>Function </a:t>
            </a:r>
            <a:r>
              <a:rPr lang="en-US" i="1" dirty="0" smtClean="0"/>
              <a:t>Declaration</a:t>
            </a:r>
            <a:endParaRPr lang="en-US" dirty="0"/>
          </a:p>
        </p:txBody>
      </p:sp>
      <p:sp>
        <p:nvSpPr>
          <p:cNvPr id="3" name="Content Placeholder 2"/>
          <p:cNvSpPr>
            <a:spLocks noGrp="1"/>
          </p:cNvSpPr>
          <p:nvPr>
            <p:ph idx="1"/>
          </p:nvPr>
        </p:nvSpPr>
        <p:spPr>
          <a:xfrm>
            <a:off x="322263" y="2209800"/>
            <a:ext cx="8499475" cy="4114800"/>
          </a:xfrm>
        </p:spPr>
        <p:txBody>
          <a:bodyPr/>
          <a:lstStyle/>
          <a:p>
            <a:r>
              <a:rPr lang="en-US" dirty="0" smtClean="0"/>
              <a:t>Declaration vs Definition – do you remember that slide </a:t>
            </a:r>
            <a:r>
              <a:rPr lang="en-US" dirty="0" smtClean="0">
                <a:sym typeface="Wingdings" panose="05000000000000000000" pitchFamily="2" charset="2"/>
              </a:rPr>
              <a:t></a:t>
            </a:r>
          </a:p>
          <a:p>
            <a:r>
              <a:rPr lang="en-US" b="1" dirty="0" smtClean="0">
                <a:sym typeface="Wingdings" panose="05000000000000000000" pitchFamily="2" charset="2"/>
              </a:rPr>
              <a:t>Function Declaration</a:t>
            </a:r>
            <a:r>
              <a:rPr lang="en-US" dirty="0" smtClean="0">
                <a:sym typeface="Wingdings" panose="05000000000000000000" pitchFamily="2" charset="2"/>
              </a:rPr>
              <a:t> – simply consist of the </a:t>
            </a:r>
            <a:r>
              <a:rPr lang="en-US" b="1" i="1" dirty="0" smtClean="0">
                <a:sym typeface="Wingdings" panose="05000000000000000000" pitchFamily="2" charset="2"/>
              </a:rPr>
              <a:t>function prototype </a:t>
            </a:r>
            <a:r>
              <a:rPr lang="en-US" dirty="0" smtClean="0">
                <a:sym typeface="Wingdings" panose="05000000000000000000" pitchFamily="2" charset="2"/>
              </a:rPr>
              <a:t>followed by </a:t>
            </a:r>
            <a:r>
              <a:rPr lang="en-US" b="1" dirty="0" smtClean="0">
                <a:sym typeface="Wingdings" panose="05000000000000000000" pitchFamily="2" charset="2"/>
              </a:rPr>
              <a:t>;</a:t>
            </a:r>
          </a:p>
          <a:p>
            <a:pPr lvl="1">
              <a:buFont typeface="Wingdings" panose="05000000000000000000" pitchFamily="2" charset="2"/>
              <a:buChar char="Ø"/>
            </a:pPr>
            <a:r>
              <a:rPr lang="en-US" dirty="0" smtClean="0">
                <a:sym typeface="Wingdings" panose="05000000000000000000" pitchFamily="2" charset="2"/>
              </a:rPr>
              <a:t>Why do we need this? – if we need to use the function on a place in the code where </a:t>
            </a:r>
            <a:r>
              <a:rPr lang="en-US" b="1" i="1" dirty="0" smtClean="0">
                <a:sym typeface="Wingdings" panose="05000000000000000000" pitchFamily="2" charset="2"/>
              </a:rPr>
              <a:t>it is not visible.</a:t>
            </a:r>
          </a:p>
          <a:p>
            <a:pPr marL="288925" indent="-285750"/>
            <a:r>
              <a:rPr lang="en-US" dirty="0" smtClean="0">
                <a:sym typeface="Wingdings" panose="05000000000000000000" pitchFamily="2" charset="2"/>
              </a:rPr>
              <a:t>Parameter </a:t>
            </a:r>
            <a:r>
              <a:rPr lang="en-US" b="1" dirty="0" smtClean="0">
                <a:sym typeface="Wingdings" panose="05000000000000000000" pitchFamily="2" charset="2"/>
              </a:rPr>
              <a:t>names</a:t>
            </a:r>
            <a:r>
              <a:rPr lang="en-US" dirty="0" smtClean="0">
                <a:sym typeface="Wingdings" panose="05000000000000000000" pitchFamily="2" charset="2"/>
              </a:rPr>
              <a:t> – are </a:t>
            </a:r>
            <a:r>
              <a:rPr lang="en-US" b="1" i="1" dirty="0" smtClean="0">
                <a:sym typeface="Wingdings" panose="05000000000000000000" pitchFamily="2" charset="2"/>
              </a:rPr>
              <a:t>optional but highly encouraged to be used!</a:t>
            </a:r>
          </a:p>
          <a:p>
            <a:pPr marL="288925" indent="-285750"/>
            <a:r>
              <a:rPr lang="en-US" b="1" dirty="0" smtClean="0">
                <a:sym typeface="Wingdings" panose="05000000000000000000" pitchFamily="2" charset="2"/>
              </a:rPr>
              <a:t>Value Parameter (pass-by-value)</a:t>
            </a:r>
            <a:r>
              <a:rPr lang="en-US" dirty="0" smtClean="0">
                <a:sym typeface="Wingdings" panose="05000000000000000000" pitchFamily="2" charset="2"/>
              </a:rPr>
              <a:t> – as was mentioned the function receives a </a:t>
            </a:r>
            <a:r>
              <a:rPr lang="en-US" b="1" i="1" dirty="0" smtClean="0">
                <a:sym typeface="Wingdings" panose="05000000000000000000" pitchFamily="2" charset="2"/>
              </a:rPr>
              <a:t>copy</a:t>
            </a:r>
            <a:r>
              <a:rPr lang="en-US" dirty="0" smtClean="0">
                <a:sym typeface="Wingdings" panose="05000000000000000000" pitchFamily="2" charset="2"/>
              </a:rPr>
              <a:t> of the value</a:t>
            </a:r>
          </a:p>
          <a:p>
            <a:pPr marL="288925" indent="-285750"/>
            <a:r>
              <a:rPr lang="en-US" b="1" dirty="0" smtClean="0">
                <a:sym typeface="Wingdings" panose="05000000000000000000" pitchFamily="2" charset="2"/>
              </a:rPr>
              <a:t>Reference Parameter (pass-by-reference)</a:t>
            </a:r>
            <a:r>
              <a:rPr lang="en-US" dirty="0" smtClean="0">
                <a:sym typeface="Wingdings" panose="05000000000000000000" pitchFamily="2" charset="2"/>
              </a:rPr>
              <a:t> – the function works directly with a “</a:t>
            </a:r>
            <a:r>
              <a:rPr lang="en-US" b="1" i="1" dirty="0" smtClean="0">
                <a:sym typeface="Wingdings" panose="05000000000000000000" pitchFamily="2" charset="2"/>
              </a:rPr>
              <a:t>reference” </a:t>
            </a:r>
            <a:r>
              <a:rPr lang="en-US" dirty="0" smtClean="0">
                <a:sym typeface="Wingdings" panose="05000000000000000000" pitchFamily="2" charset="2"/>
              </a:rPr>
              <a:t>of the value and any modification of the value modifies the real instance of the argument. </a:t>
            </a:r>
            <a:endParaRPr lang="en-US" b="1"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104</a:t>
            </a:fld>
            <a:endParaRPr lang="en-US" dirty="0">
              <a:solidFill>
                <a:srgbClr val="969696"/>
              </a:solidFill>
            </a:endParaRPr>
          </a:p>
        </p:txBody>
      </p:sp>
      <p:grpSp>
        <p:nvGrpSpPr>
          <p:cNvPr id="5" name="Group 4"/>
          <p:cNvGrpSpPr/>
          <p:nvPr/>
        </p:nvGrpSpPr>
        <p:grpSpPr>
          <a:xfrm>
            <a:off x="7084983" y="796589"/>
            <a:ext cx="1749552" cy="1817250"/>
            <a:chOff x="6232604" y="4057749"/>
            <a:chExt cx="2267702" cy="2289756"/>
          </a:xfrm>
        </p:grpSpPr>
        <p:sp>
          <p:nvSpPr>
            <p:cNvPr id="6" name="Explosion 2 5"/>
            <p:cNvSpPr/>
            <p:nvPr/>
          </p:nvSpPr>
          <p:spPr bwMode="auto">
            <a:xfrm>
              <a:off x="6232604" y="4057749"/>
              <a:ext cx="2267702" cy="2248645"/>
            </a:xfrm>
            <a:prstGeom prst="irregularSeal2">
              <a:avLst/>
            </a:prstGeom>
            <a:solidFill>
              <a:srgbClr val="FFFF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7" name="TextBox 6"/>
            <p:cNvSpPr txBox="1"/>
            <p:nvPr/>
          </p:nvSpPr>
          <p:spPr>
            <a:xfrm rot="18881859">
              <a:off x="6173325" y="5086181"/>
              <a:ext cx="2163612" cy="359035"/>
            </a:xfrm>
            <a:prstGeom prst="rect">
              <a:avLst/>
            </a:prstGeom>
            <a:noFill/>
          </p:spPr>
          <p:txBody>
            <a:bodyPr wrap="none" rtlCol="0">
              <a:spAutoFit/>
            </a:bodyPr>
            <a:lstStyle/>
            <a:p>
              <a:r>
                <a:rPr lang="en-US" sz="1200" b="1" dirty="0" smtClean="0"/>
                <a:t>Function Declaration</a:t>
              </a:r>
              <a:endParaRPr lang="en-US" sz="1200" b="1" dirty="0"/>
            </a:p>
          </p:txBody>
        </p:sp>
      </p:grpSp>
      <p:pic>
        <p:nvPicPr>
          <p:cNvPr id="8" name="Picture 7"/>
          <p:cNvPicPr>
            <a:picLocks noChangeAspect="1"/>
          </p:cNvPicPr>
          <p:nvPr/>
        </p:nvPicPr>
        <p:blipFill>
          <a:blip r:embed="rId2"/>
          <a:stretch>
            <a:fillRect/>
          </a:stretch>
        </p:blipFill>
        <p:spPr>
          <a:xfrm>
            <a:off x="555171" y="1371600"/>
            <a:ext cx="5388429" cy="381000"/>
          </a:xfrm>
          <a:prstGeom prst="rect">
            <a:avLst/>
          </a:prstGeom>
        </p:spPr>
      </p:pic>
    </p:spTree>
    <p:extLst>
      <p:ext uri="{BB962C8B-B14F-4D97-AF65-F5344CB8AC3E}">
        <p14:creationId xmlns:p14="http://schemas.microsoft.com/office/powerpoint/2010/main" val="371334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 – </a:t>
            </a:r>
            <a:r>
              <a:rPr lang="en-US" i="1" dirty="0"/>
              <a:t>Function </a:t>
            </a:r>
            <a:r>
              <a:rPr lang="en-US" i="1" dirty="0" smtClean="0"/>
              <a:t>Body</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105</a:t>
            </a:fld>
            <a:endParaRPr lang="en-US" dirty="0">
              <a:solidFill>
                <a:srgbClr val="969696"/>
              </a:solidFill>
            </a:endParaRPr>
          </a:p>
        </p:txBody>
      </p:sp>
      <p:sp>
        <p:nvSpPr>
          <p:cNvPr id="7" name="Content Placeholder 6"/>
          <p:cNvSpPr>
            <a:spLocks noGrp="1"/>
          </p:cNvSpPr>
          <p:nvPr>
            <p:ph idx="1"/>
          </p:nvPr>
        </p:nvSpPr>
        <p:spPr>
          <a:xfrm>
            <a:off x="289606" y="3799288"/>
            <a:ext cx="8499475" cy="2403074"/>
          </a:xfrm>
        </p:spPr>
        <p:txBody>
          <a:bodyPr/>
          <a:lstStyle/>
          <a:p>
            <a:r>
              <a:rPr lang="en-US" b="1" dirty="0" smtClean="0"/>
              <a:t>Function body</a:t>
            </a:r>
            <a:r>
              <a:rPr lang="en-US" dirty="0" smtClean="0"/>
              <a:t> – contains computational steps (statements) that comprise the function</a:t>
            </a:r>
          </a:p>
          <a:p>
            <a:pPr lvl="1">
              <a:buFont typeface="Wingdings" panose="05000000000000000000" pitchFamily="2" charset="2"/>
              <a:buChar char="Ø"/>
            </a:pPr>
            <a:r>
              <a:rPr lang="en-US" dirty="0" smtClean="0"/>
              <a:t>It </a:t>
            </a:r>
            <a:r>
              <a:rPr lang="en-US" b="1" dirty="0" smtClean="0"/>
              <a:t>always </a:t>
            </a:r>
            <a:r>
              <a:rPr lang="en-US" dirty="0" smtClean="0"/>
              <a:t>starts and ends with </a:t>
            </a:r>
            <a:r>
              <a:rPr lang="en-US" b="1" dirty="0" smtClean="0"/>
              <a:t>open “{“ and close “}” brackets.</a:t>
            </a:r>
          </a:p>
          <a:p>
            <a:pPr lvl="1">
              <a:buFont typeface="Wingdings" panose="05000000000000000000" pitchFamily="2" charset="2"/>
              <a:buChar char="Ø"/>
            </a:pPr>
            <a:r>
              <a:rPr lang="en-US" dirty="0" smtClean="0"/>
              <a:t>In the body could have any valid set of statement(s), </a:t>
            </a:r>
            <a:r>
              <a:rPr lang="en-US" b="1" dirty="0" smtClean="0"/>
              <a:t>even could be empty.</a:t>
            </a:r>
          </a:p>
          <a:p>
            <a:pPr lvl="1">
              <a:buFont typeface="Wingdings" panose="05000000000000000000" pitchFamily="2" charset="2"/>
              <a:buChar char="Ø"/>
            </a:pPr>
            <a:r>
              <a:rPr lang="en-US" dirty="0" smtClean="0"/>
              <a:t>In case of</a:t>
            </a:r>
            <a:r>
              <a:rPr lang="en-US" b="1" dirty="0" smtClean="0"/>
              <a:t> </a:t>
            </a:r>
            <a:r>
              <a:rPr lang="en-US" b="1" dirty="0">
                <a:solidFill>
                  <a:srgbClr val="0000FF"/>
                </a:solidFill>
                <a:latin typeface="Courier New" panose="02070309020205020404" pitchFamily="49" charset="0"/>
                <a:cs typeface="Courier New" panose="02070309020205020404" pitchFamily="49" charset="0"/>
              </a:rPr>
              <a:t>void </a:t>
            </a:r>
            <a:r>
              <a:rPr lang="en-US" b="1" dirty="0" smtClean="0"/>
              <a:t>return type</a:t>
            </a:r>
            <a:r>
              <a:rPr lang="en-US" dirty="0" smtClean="0"/>
              <a:t> – the </a:t>
            </a:r>
            <a:r>
              <a:rPr lang="en-US" b="1" dirty="0" smtClean="0">
                <a:solidFill>
                  <a:srgbClr val="0000FF"/>
                </a:solidFill>
                <a:latin typeface="Courier New" panose="02070309020205020404" pitchFamily="49" charset="0"/>
                <a:cs typeface="Courier New" panose="02070309020205020404" pitchFamily="49" charset="0"/>
              </a:rPr>
              <a:t>return </a:t>
            </a:r>
            <a:r>
              <a:rPr lang="en-US" dirty="0" smtClean="0"/>
              <a:t>key word is </a:t>
            </a:r>
            <a:r>
              <a:rPr lang="en-US" b="1" i="1" dirty="0" smtClean="0"/>
              <a:t>optional.</a:t>
            </a:r>
            <a:endParaRPr lang="en-US" b="1" dirty="0"/>
          </a:p>
        </p:txBody>
      </p:sp>
      <p:grpSp>
        <p:nvGrpSpPr>
          <p:cNvPr id="18" name="Group 17"/>
          <p:cNvGrpSpPr/>
          <p:nvPr/>
        </p:nvGrpSpPr>
        <p:grpSpPr>
          <a:xfrm>
            <a:off x="392474" y="803161"/>
            <a:ext cx="7151326" cy="2321039"/>
            <a:chOff x="392474" y="803161"/>
            <a:chExt cx="6638854" cy="1863839"/>
          </a:xfrm>
        </p:grpSpPr>
        <p:pic>
          <p:nvPicPr>
            <p:cNvPr id="6" name="Picture 5"/>
            <p:cNvPicPr>
              <a:picLocks noChangeAspect="1"/>
            </p:cNvPicPr>
            <p:nvPr/>
          </p:nvPicPr>
          <p:blipFill>
            <a:blip r:embed="rId2"/>
            <a:stretch>
              <a:fillRect/>
            </a:stretch>
          </p:blipFill>
          <p:spPr>
            <a:xfrm>
              <a:off x="1676400" y="846137"/>
              <a:ext cx="3505200" cy="1790700"/>
            </a:xfrm>
            <a:prstGeom prst="rect">
              <a:avLst/>
            </a:prstGeom>
          </p:spPr>
        </p:pic>
        <p:sp>
          <p:nvSpPr>
            <p:cNvPr id="8" name="Right Arrow 7"/>
            <p:cNvSpPr/>
            <p:nvPr/>
          </p:nvSpPr>
          <p:spPr bwMode="auto">
            <a:xfrm>
              <a:off x="1134272" y="846137"/>
              <a:ext cx="534579" cy="144463"/>
            </a:xfrm>
            <a:prstGeom prst="right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9" name="Right Arrow 8"/>
            <p:cNvSpPr/>
            <p:nvPr/>
          </p:nvSpPr>
          <p:spPr bwMode="auto">
            <a:xfrm>
              <a:off x="1119054" y="2473236"/>
              <a:ext cx="534579" cy="144463"/>
            </a:xfrm>
            <a:prstGeom prst="right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0" name="TextBox 9"/>
            <p:cNvSpPr txBox="1"/>
            <p:nvPr/>
          </p:nvSpPr>
          <p:spPr>
            <a:xfrm>
              <a:off x="392474" y="803161"/>
              <a:ext cx="750526" cy="246221"/>
            </a:xfrm>
            <a:prstGeom prst="rect">
              <a:avLst/>
            </a:prstGeom>
            <a:noFill/>
          </p:spPr>
          <p:txBody>
            <a:bodyPr wrap="none" rtlCol="0">
              <a:spAutoFit/>
            </a:bodyPr>
            <a:lstStyle/>
            <a:p>
              <a:r>
                <a:rPr lang="en-US" sz="1000" dirty="0" smtClean="0"/>
                <a:t>Beginning</a:t>
              </a:r>
              <a:endParaRPr lang="en-US" sz="1000" dirty="0"/>
            </a:p>
          </p:txBody>
        </p:sp>
        <p:sp>
          <p:nvSpPr>
            <p:cNvPr id="11" name="TextBox 10"/>
            <p:cNvSpPr txBox="1"/>
            <p:nvPr/>
          </p:nvSpPr>
          <p:spPr>
            <a:xfrm>
              <a:off x="732310" y="2420779"/>
              <a:ext cx="410690" cy="246221"/>
            </a:xfrm>
            <a:prstGeom prst="rect">
              <a:avLst/>
            </a:prstGeom>
            <a:noFill/>
          </p:spPr>
          <p:txBody>
            <a:bodyPr wrap="none" rtlCol="0">
              <a:spAutoFit/>
            </a:bodyPr>
            <a:lstStyle/>
            <a:p>
              <a:r>
                <a:rPr lang="en-US" sz="1000" dirty="0" smtClean="0"/>
                <a:t>End</a:t>
              </a:r>
              <a:endParaRPr lang="en-US" sz="1000" dirty="0"/>
            </a:p>
          </p:txBody>
        </p:sp>
        <p:sp>
          <p:nvSpPr>
            <p:cNvPr id="12" name="Right Arrow 11"/>
            <p:cNvSpPr/>
            <p:nvPr/>
          </p:nvSpPr>
          <p:spPr bwMode="auto">
            <a:xfrm rot="10800000">
              <a:off x="4012473" y="1016727"/>
              <a:ext cx="534579" cy="144463"/>
            </a:xfrm>
            <a:prstGeom prst="right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3" name="TextBox 12"/>
            <p:cNvSpPr txBox="1"/>
            <p:nvPr/>
          </p:nvSpPr>
          <p:spPr>
            <a:xfrm>
              <a:off x="4572000" y="955561"/>
              <a:ext cx="2459328" cy="246221"/>
            </a:xfrm>
            <a:prstGeom prst="rect">
              <a:avLst/>
            </a:prstGeom>
            <a:noFill/>
          </p:spPr>
          <p:txBody>
            <a:bodyPr wrap="none" rtlCol="0">
              <a:spAutoFit/>
            </a:bodyPr>
            <a:lstStyle/>
            <a:p>
              <a:r>
                <a:rPr lang="en-US" sz="1000" dirty="0" smtClean="0"/>
                <a:t>Local variable definition and initialization</a:t>
              </a:r>
              <a:endParaRPr lang="en-US" sz="1000" dirty="0"/>
            </a:p>
          </p:txBody>
        </p:sp>
        <p:sp>
          <p:nvSpPr>
            <p:cNvPr id="14" name="Right Arrow 13"/>
            <p:cNvSpPr/>
            <p:nvPr/>
          </p:nvSpPr>
          <p:spPr bwMode="auto">
            <a:xfrm rot="10800000">
              <a:off x="3452947" y="2286000"/>
              <a:ext cx="534579" cy="144463"/>
            </a:xfrm>
            <a:prstGeom prst="right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5" name="TextBox 14"/>
            <p:cNvSpPr txBox="1"/>
            <p:nvPr/>
          </p:nvSpPr>
          <p:spPr>
            <a:xfrm>
              <a:off x="4012474" y="2224834"/>
              <a:ext cx="907621" cy="246221"/>
            </a:xfrm>
            <a:prstGeom prst="rect">
              <a:avLst/>
            </a:prstGeom>
            <a:noFill/>
          </p:spPr>
          <p:txBody>
            <a:bodyPr wrap="none" rtlCol="0">
              <a:spAutoFit/>
            </a:bodyPr>
            <a:lstStyle/>
            <a:p>
              <a:r>
                <a:rPr lang="en-US" sz="1000" dirty="0" smtClean="0"/>
                <a:t>Return value</a:t>
              </a:r>
              <a:endParaRPr lang="en-US" sz="1000" dirty="0"/>
            </a:p>
          </p:txBody>
        </p:sp>
        <p:sp>
          <p:nvSpPr>
            <p:cNvPr id="16" name="Right Brace 15"/>
            <p:cNvSpPr/>
            <p:nvPr/>
          </p:nvSpPr>
          <p:spPr bwMode="auto">
            <a:xfrm>
              <a:off x="3886200" y="1295400"/>
              <a:ext cx="126273" cy="838200"/>
            </a:xfrm>
            <a:prstGeom prst="rightBrace">
              <a:avLst/>
            </a:prstGeom>
            <a:no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7" name="TextBox 16"/>
            <p:cNvSpPr txBox="1"/>
            <p:nvPr/>
          </p:nvSpPr>
          <p:spPr>
            <a:xfrm>
              <a:off x="4062546" y="1591491"/>
              <a:ext cx="1000595" cy="246221"/>
            </a:xfrm>
            <a:prstGeom prst="rect">
              <a:avLst/>
            </a:prstGeom>
            <a:noFill/>
          </p:spPr>
          <p:txBody>
            <a:bodyPr wrap="none" rtlCol="0">
              <a:spAutoFit/>
            </a:bodyPr>
            <a:lstStyle/>
            <a:p>
              <a:r>
                <a:rPr lang="en-US" sz="1000" dirty="0" smtClean="0"/>
                <a:t>Business logic</a:t>
              </a:r>
              <a:endParaRPr lang="en-US" sz="1000" dirty="0"/>
            </a:p>
          </p:txBody>
        </p:sp>
      </p:grpSp>
      <p:grpSp>
        <p:nvGrpSpPr>
          <p:cNvPr id="19" name="Group 18"/>
          <p:cNvGrpSpPr/>
          <p:nvPr/>
        </p:nvGrpSpPr>
        <p:grpSpPr>
          <a:xfrm>
            <a:off x="7084983" y="796590"/>
            <a:ext cx="1749552" cy="1784623"/>
            <a:chOff x="6232604" y="4057749"/>
            <a:chExt cx="2267702" cy="2248645"/>
          </a:xfrm>
        </p:grpSpPr>
        <p:sp>
          <p:nvSpPr>
            <p:cNvPr id="20" name="Explosion 2 19"/>
            <p:cNvSpPr/>
            <p:nvPr/>
          </p:nvSpPr>
          <p:spPr bwMode="auto">
            <a:xfrm>
              <a:off x="6232604" y="4057749"/>
              <a:ext cx="2267702" cy="2248645"/>
            </a:xfrm>
            <a:prstGeom prst="irregularSeal2">
              <a:avLst/>
            </a:prstGeom>
            <a:solidFill>
              <a:srgbClr val="FFFF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1" name="TextBox 20"/>
            <p:cNvSpPr txBox="1"/>
            <p:nvPr/>
          </p:nvSpPr>
          <p:spPr>
            <a:xfrm rot="18881859">
              <a:off x="6458115" y="5086181"/>
              <a:ext cx="1594028" cy="359035"/>
            </a:xfrm>
            <a:prstGeom prst="rect">
              <a:avLst/>
            </a:prstGeom>
            <a:noFill/>
          </p:spPr>
          <p:txBody>
            <a:bodyPr wrap="none" rtlCol="0">
              <a:spAutoFit/>
            </a:bodyPr>
            <a:lstStyle/>
            <a:p>
              <a:r>
                <a:rPr lang="en-US" sz="1200" b="1" dirty="0" smtClean="0"/>
                <a:t>Function Body</a:t>
              </a:r>
              <a:endParaRPr lang="en-US" sz="1200" b="1" dirty="0"/>
            </a:p>
          </p:txBody>
        </p:sp>
      </p:grpSp>
    </p:spTree>
    <p:extLst>
      <p:ext uri="{BB962C8B-B14F-4D97-AF65-F5344CB8AC3E}">
        <p14:creationId xmlns:p14="http://schemas.microsoft.com/office/powerpoint/2010/main" val="201706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 – </a:t>
            </a:r>
            <a:r>
              <a:rPr lang="en-US" i="1" dirty="0" smtClean="0"/>
              <a:t>Local and Global Scope</a:t>
            </a:r>
            <a:endParaRPr lang="en-US" dirty="0"/>
          </a:p>
        </p:txBody>
      </p:sp>
      <p:sp>
        <p:nvSpPr>
          <p:cNvPr id="3" name="Content Placeholder 2"/>
          <p:cNvSpPr>
            <a:spLocks noGrp="1"/>
          </p:cNvSpPr>
          <p:nvPr>
            <p:ph idx="1"/>
          </p:nvPr>
        </p:nvSpPr>
        <p:spPr>
          <a:xfrm>
            <a:off x="322263" y="2971800"/>
            <a:ext cx="8499475" cy="3252788"/>
          </a:xfrm>
        </p:spPr>
        <p:txBody>
          <a:bodyPr/>
          <a:lstStyle/>
          <a:p>
            <a:r>
              <a:rPr lang="en-US" sz="2800" dirty="0" smtClean="0"/>
              <a:t>Remember the slide – “Storage Duration and Linkage” </a:t>
            </a:r>
            <a:r>
              <a:rPr lang="en-US" sz="2800" dirty="0" smtClean="0">
                <a:sym typeface="Wingdings" panose="05000000000000000000" pitchFamily="2" charset="2"/>
              </a:rPr>
              <a:t></a:t>
            </a:r>
            <a:endParaRPr lang="en-US" sz="2800"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106</a:t>
            </a:fld>
            <a:endParaRPr lang="en-US" dirty="0">
              <a:solidFill>
                <a:srgbClr val="969696"/>
              </a:solidFill>
            </a:endParaRPr>
          </a:p>
        </p:txBody>
      </p:sp>
    </p:spTree>
    <p:extLst>
      <p:ext uri="{BB962C8B-B14F-4D97-AF65-F5344CB8AC3E}">
        <p14:creationId xmlns:p14="http://schemas.microsoft.com/office/powerpoint/2010/main" val="195152488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3" y="122238"/>
            <a:ext cx="7373937" cy="427037"/>
          </a:xfrm>
        </p:spPr>
        <p:txBody>
          <a:bodyPr/>
          <a:lstStyle/>
          <a:p>
            <a:r>
              <a:rPr lang="en-US" dirty="0"/>
              <a:t>User-defined function – </a:t>
            </a:r>
            <a:r>
              <a:rPr lang="en-US" i="1" dirty="0" smtClean="0"/>
              <a:t>Static Variables and Functions</a:t>
            </a:r>
            <a:endParaRPr lang="en-US" dirty="0"/>
          </a:p>
        </p:txBody>
      </p:sp>
      <p:sp>
        <p:nvSpPr>
          <p:cNvPr id="3" name="Content Placeholder 2"/>
          <p:cNvSpPr>
            <a:spLocks noGrp="1"/>
          </p:cNvSpPr>
          <p:nvPr>
            <p:ph idx="1"/>
          </p:nvPr>
        </p:nvSpPr>
        <p:spPr>
          <a:xfrm>
            <a:off x="322263" y="3439384"/>
            <a:ext cx="8499475" cy="2785204"/>
          </a:xfrm>
        </p:spPr>
        <p:txBody>
          <a:bodyPr/>
          <a:lstStyle/>
          <a:p>
            <a:r>
              <a:rPr lang="en-US" dirty="0"/>
              <a:t>Remember the slide – “Storage Duration and Linkage” </a:t>
            </a:r>
            <a:r>
              <a:rPr lang="en-US" dirty="0" smtClean="0">
                <a:sym typeface="Wingdings" panose="05000000000000000000" pitchFamily="2" charset="2"/>
              </a:rPr>
              <a:t> again.</a:t>
            </a:r>
            <a:endParaRPr lang="en-US" dirty="0"/>
          </a:p>
          <a:p>
            <a:r>
              <a:rPr lang="en-US" b="1" dirty="0" smtClean="0">
                <a:solidFill>
                  <a:srgbClr val="0000FF"/>
                </a:solidFill>
                <a:latin typeface="Courier New" panose="02070309020205020404" pitchFamily="49" charset="0"/>
                <a:cs typeface="Courier New" panose="02070309020205020404" pitchFamily="49" charset="0"/>
              </a:rPr>
              <a:t>static</a:t>
            </a:r>
            <a:r>
              <a:rPr lang="en-US" dirty="0" smtClean="0"/>
              <a:t> keyword applied before variable definition has the meaning of a </a:t>
            </a:r>
            <a:r>
              <a:rPr lang="en-US" b="1" i="1" dirty="0" smtClean="0"/>
              <a:t>global variable which is visible only in the scope of its definition.</a:t>
            </a:r>
          </a:p>
          <a:p>
            <a:pPr lvl="1">
              <a:buFont typeface="Wingdings" panose="05000000000000000000" pitchFamily="2" charset="2"/>
              <a:buChar char="Ø"/>
            </a:pPr>
            <a:r>
              <a:rPr lang="en-US" dirty="0" smtClean="0"/>
              <a:t>Applied for </a:t>
            </a:r>
            <a:r>
              <a:rPr lang="en-US" b="1" i="1" dirty="0" smtClean="0"/>
              <a:t>global </a:t>
            </a:r>
            <a:r>
              <a:rPr lang="en-US" dirty="0" smtClean="0"/>
              <a:t>and </a:t>
            </a:r>
            <a:r>
              <a:rPr lang="en-US" b="1" i="1" dirty="0" smtClean="0"/>
              <a:t>local</a:t>
            </a:r>
            <a:r>
              <a:rPr lang="en-US" dirty="0" smtClean="0"/>
              <a:t> variables.</a:t>
            </a:r>
          </a:p>
          <a:p>
            <a:pPr lvl="1">
              <a:buFont typeface="Wingdings" panose="05000000000000000000" pitchFamily="2" charset="2"/>
              <a:buChar char="Ø"/>
            </a:pPr>
            <a:r>
              <a:rPr lang="en-US" dirty="0" smtClean="0"/>
              <a:t>Both are automatically initialized to zero if there is no explicit initialization.</a:t>
            </a:r>
          </a:p>
          <a:p>
            <a:pPr marL="288925" indent="-285750"/>
            <a:r>
              <a:rPr lang="en-US" b="1" dirty="0">
                <a:solidFill>
                  <a:srgbClr val="0000FF"/>
                </a:solidFill>
                <a:latin typeface="Courier New" panose="02070309020205020404" pitchFamily="49" charset="0"/>
                <a:cs typeface="Courier New" panose="02070309020205020404" pitchFamily="49" charset="0"/>
              </a:rPr>
              <a:t>static</a:t>
            </a:r>
            <a:r>
              <a:rPr lang="en-US" dirty="0"/>
              <a:t> keyword applied before </a:t>
            </a:r>
            <a:r>
              <a:rPr lang="en-US" dirty="0" smtClean="0"/>
              <a:t>function definition reduces the </a:t>
            </a:r>
            <a:r>
              <a:rPr lang="en-US" b="1" i="1" dirty="0" smtClean="0"/>
              <a:t>visibility </a:t>
            </a:r>
            <a:r>
              <a:rPr lang="en-US" dirty="0" smtClean="0"/>
              <a:t>of the function </a:t>
            </a:r>
            <a:r>
              <a:rPr lang="en-US" b="1" i="1" dirty="0"/>
              <a:t>only in the scope of its definition</a:t>
            </a:r>
            <a:r>
              <a:rPr lang="en-US" b="1" i="1" dirty="0" smtClean="0"/>
              <a:t>.</a:t>
            </a:r>
          </a:p>
          <a:p>
            <a:pPr lvl="1">
              <a:buFont typeface="Wingdings" panose="05000000000000000000" pitchFamily="2" charset="2"/>
              <a:buChar char="Ø"/>
            </a:pPr>
            <a:r>
              <a:rPr lang="en-US" dirty="0" smtClean="0"/>
              <a:t>By default (if no key word is applied) all functions are with </a:t>
            </a:r>
            <a:r>
              <a:rPr lang="en-US" b="1" i="1" dirty="0" smtClean="0"/>
              <a:t>external linkage.</a:t>
            </a:r>
            <a:endParaRPr lang="en-US" dirty="0" smtClean="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107</a:t>
            </a:fld>
            <a:endParaRPr lang="en-US" dirty="0">
              <a:solidFill>
                <a:srgbClr val="969696"/>
              </a:solidFill>
            </a:endParaRPr>
          </a:p>
        </p:txBody>
      </p:sp>
      <p:pic>
        <p:nvPicPr>
          <p:cNvPr id="6" name="Picture 5"/>
          <p:cNvPicPr>
            <a:picLocks noChangeAspect="1"/>
          </p:cNvPicPr>
          <p:nvPr/>
        </p:nvPicPr>
        <p:blipFill>
          <a:blip r:embed="rId2"/>
          <a:stretch>
            <a:fillRect/>
          </a:stretch>
        </p:blipFill>
        <p:spPr>
          <a:xfrm>
            <a:off x="1857375" y="1266825"/>
            <a:ext cx="4619625" cy="1552575"/>
          </a:xfrm>
          <a:prstGeom prst="rect">
            <a:avLst/>
          </a:prstGeom>
        </p:spPr>
      </p:pic>
      <p:sp>
        <p:nvSpPr>
          <p:cNvPr id="7" name="Down Arrow 6"/>
          <p:cNvSpPr/>
          <p:nvPr/>
        </p:nvSpPr>
        <p:spPr bwMode="auto">
          <a:xfrm>
            <a:off x="2095510" y="990600"/>
            <a:ext cx="173037" cy="304800"/>
          </a:xfrm>
          <a:prstGeom prst="down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8" name="TextBox 7"/>
          <p:cNvSpPr txBox="1"/>
          <p:nvPr/>
        </p:nvSpPr>
        <p:spPr>
          <a:xfrm>
            <a:off x="1544692" y="720636"/>
            <a:ext cx="1274708" cy="276999"/>
          </a:xfrm>
          <a:prstGeom prst="rect">
            <a:avLst/>
          </a:prstGeom>
          <a:noFill/>
        </p:spPr>
        <p:txBody>
          <a:bodyPr wrap="none" rtlCol="0">
            <a:spAutoFit/>
          </a:bodyPr>
          <a:lstStyle/>
          <a:p>
            <a:r>
              <a:rPr lang="en-US" sz="1200" dirty="0" smtClean="0"/>
              <a:t>Internal Linkage</a:t>
            </a:r>
            <a:endParaRPr lang="en-US" sz="1200" dirty="0"/>
          </a:p>
        </p:txBody>
      </p:sp>
      <p:sp>
        <p:nvSpPr>
          <p:cNvPr id="9" name="Down Arrow 8"/>
          <p:cNvSpPr/>
          <p:nvPr/>
        </p:nvSpPr>
        <p:spPr bwMode="auto">
          <a:xfrm rot="16200000">
            <a:off x="1963507" y="1603988"/>
            <a:ext cx="157306" cy="335280"/>
          </a:xfrm>
          <a:prstGeom prst="down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0" name="TextBox 9"/>
          <p:cNvSpPr txBox="1"/>
          <p:nvPr/>
        </p:nvSpPr>
        <p:spPr>
          <a:xfrm>
            <a:off x="609600" y="1617618"/>
            <a:ext cx="1274708" cy="276999"/>
          </a:xfrm>
          <a:prstGeom prst="rect">
            <a:avLst/>
          </a:prstGeom>
          <a:noFill/>
        </p:spPr>
        <p:txBody>
          <a:bodyPr wrap="none" rtlCol="0">
            <a:spAutoFit/>
          </a:bodyPr>
          <a:lstStyle/>
          <a:p>
            <a:r>
              <a:rPr lang="en-US" sz="1200" dirty="0" smtClean="0"/>
              <a:t>Internal Linkage</a:t>
            </a:r>
            <a:endParaRPr lang="en-US" sz="1200" dirty="0"/>
          </a:p>
        </p:txBody>
      </p:sp>
      <p:grpSp>
        <p:nvGrpSpPr>
          <p:cNvPr id="12" name="Group 11"/>
          <p:cNvGrpSpPr/>
          <p:nvPr/>
        </p:nvGrpSpPr>
        <p:grpSpPr>
          <a:xfrm>
            <a:off x="7084983" y="796590"/>
            <a:ext cx="1749552" cy="1784623"/>
            <a:chOff x="6232604" y="4057749"/>
            <a:chExt cx="2267702" cy="2248645"/>
          </a:xfrm>
        </p:grpSpPr>
        <p:sp>
          <p:nvSpPr>
            <p:cNvPr id="13" name="Explosion 2 12"/>
            <p:cNvSpPr/>
            <p:nvPr/>
          </p:nvSpPr>
          <p:spPr bwMode="auto">
            <a:xfrm>
              <a:off x="6232604" y="4057749"/>
              <a:ext cx="2267702" cy="2248645"/>
            </a:xfrm>
            <a:prstGeom prst="irregularSeal2">
              <a:avLst/>
            </a:prstGeom>
            <a:solidFill>
              <a:srgbClr val="FFFF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4" name="TextBox 13"/>
            <p:cNvSpPr txBox="1"/>
            <p:nvPr/>
          </p:nvSpPr>
          <p:spPr>
            <a:xfrm rot="18881859">
              <a:off x="6394496" y="5086181"/>
              <a:ext cx="1721276" cy="359035"/>
            </a:xfrm>
            <a:prstGeom prst="rect">
              <a:avLst/>
            </a:prstGeom>
            <a:noFill/>
          </p:spPr>
          <p:txBody>
            <a:bodyPr wrap="none" rtlCol="0">
              <a:spAutoFit/>
            </a:bodyPr>
            <a:lstStyle/>
            <a:p>
              <a:r>
                <a:rPr lang="en-US" sz="1200" b="1" dirty="0" smtClean="0"/>
                <a:t>Internal Linkage</a:t>
              </a:r>
              <a:endParaRPr lang="en-US" sz="1200" b="1" dirty="0"/>
            </a:p>
          </p:txBody>
        </p:sp>
      </p:grpSp>
    </p:spTree>
    <p:extLst>
      <p:ext uri="{BB962C8B-B14F-4D97-AF65-F5344CB8AC3E}">
        <p14:creationId xmlns:p14="http://schemas.microsoft.com/office/powerpoint/2010/main" val="276118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3" y="122238"/>
            <a:ext cx="7754937" cy="427037"/>
          </a:xfrm>
        </p:spPr>
        <p:txBody>
          <a:bodyPr/>
          <a:lstStyle/>
          <a:p>
            <a:r>
              <a:rPr lang="en-US" dirty="0"/>
              <a:t>User-defined function – </a:t>
            </a:r>
            <a:r>
              <a:rPr lang="en-US" i="1" dirty="0" smtClean="0"/>
              <a:t>Extern </a:t>
            </a:r>
            <a:r>
              <a:rPr lang="en-US" i="1" dirty="0"/>
              <a:t>Variables and Functions</a:t>
            </a:r>
            <a:endParaRPr lang="en-US" dirty="0"/>
          </a:p>
        </p:txBody>
      </p:sp>
      <p:sp>
        <p:nvSpPr>
          <p:cNvPr id="3" name="Content Placeholder 2"/>
          <p:cNvSpPr>
            <a:spLocks noGrp="1"/>
          </p:cNvSpPr>
          <p:nvPr>
            <p:ph idx="1"/>
          </p:nvPr>
        </p:nvSpPr>
        <p:spPr>
          <a:xfrm>
            <a:off x="322263" y="3810000"/>
            <a:ext cx="8499475" cy="2414588"/>
          </a:xfrm>
        </p:spPr>
        <p:txBody>
          <a:bodyPr/>
          <a:lstStyle/>
          <a:p>
            <a:r>
              <a:rPr lang="en-US" dirty="0"/>
              <a:t>Remember the slide – “Storage Duration and Linkage” </a:t>
            </a:r>
            <a:r>
              <a:rPr lang="en-US" dirty="0">
                <a:sym typeface="Wingdings" panose="05000000000000000000" pitchFamily="2" charset="2"/>
              </a:rPr>
              <a:t> again.</a:t>
            </a:r>
            <a:endParaRPr lang="en-US" dirty="0"/>
          </a:p>
          <a:p>
            <a:r>
              <a:rPr lang="en-US" b="1" dirty="0">
                <a:solidFill>
                  <a:srgbClr val="0000FF"/>
                </a:solidFill>
                <a:latin typeface="Courier New" panose="02070309020205020404" pitchFamily="49" charset="0"/>
                <a:cs typeface="Courier New" panose="02070309020205020404" pitchFamily="49" charset="0"/>
              </a:rPr>
              <a:t>extern</a:t>
            </a:r>
            <a:r>
              <a:rPr lang="en-US" dirty="0"/>
              <a:t> – is </a:t>
            </a:r>
            <a:r>
              <a:rPr lang="en-US" b="1" i="1" dirty="0" smtClean="0"/>
              <a:t>optional for functions! </a:t>
            </a:r>
            <a:r>
              <a:rPr lang="en-US" dirty="0"/>
              <a:t>By default all functions are with </a:t>
            </a:r>
            <a:r>
              <a:rPr lang="en-US" b="1" dirty="0" smtClean="0"/>
              <a:t>external linkage</a:t>
            </a:r>
            <a:r>
              <a:rPr lang="en-US" dirty="0" smtClean="0"/>
              <a:t> </a:t>
            </a:r>
            <a:r>
              <a:rPr lang="en-US" dirty="0"/>
              <a:t>except another is specified!</a:t>
            </a:r>
          </a:p>
          <a:p>
            <a:r>
              <a:rPr lang="en-US" b="1" dirty="0">
                <a:solidFill>
                  <a:srgbClr val="0000FF"/>
                </a:solidFill>
                <a:latin typeface="Courier New" panose="02070309020205020404" pitchFamily="49" charset="0"/>
                <a:cs typeface="Courier New" panose="02070309020205020404" pitchFamily="49" charset="0"/>
              </a:rPr>
              <a:t>extern</a:t>
            </a:r>
            <a:r>
              <a:rPr lang="en-US" dirty="0"/>
              <a:t> – is </a:t>
            </a:r>
            <a:r>
              <a:rPr lang="en-US" b="1" i="1" dirty="0" smtClean="0"/>
              <a:t>mandatory </a:t>
            </a:r>
            <a:r>
              <a:rPr lang="en-US" b="1" i="1" dirty="0"/>
              <a:t>for </a:t>
            </a:r>
            <a:r>
              <a:rPr lang="en-US" b="1" i="1" dirty="0" smtClean="0"/>
              <a:t>variables </a:t>
            </a:r>
            <a:r>
              <a:rPr lang="en-US" dirty="0" smtClean="0"/>
              <a:t>which are used in another scope different from the scope of their definition (otherwise the linker will complain). This is the only way to </a:t>
            </a:r>
            <a:r>
              <a:rPr lang="en-US" b="1" i="1" dirty="0" smtClean="0"/>
              <a:t>declare </a:t>
            </a:r>
            <a:r>
              <a:rPr lang="en-US" dirty="0" smtClean="0"/>
              <a:t>a global variable without </a:t>
            </a:r>
            <a:r>
              <a:rPr lang="en-US" b="1" i="1" dirty="0" smtClean="0"/>
              <a:t>defining</a:t>
            </a:r>
            <a:r>
              <a:rPr lang="en-US" dirty="0" smtClean="0"/>
              <a:t> it!</a:t>
            </a:r>
            <a:endParaRPr lang="en-US" i="1" dirty="0"/>
          </a:p>
          <a:p>
            <a:endParaRPr lang="en-US" dirty="0" smtClean="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108</a:t>
            </a:fld>
            <a:endParaRPr lang="en-US" dirty="0">
              <a:solidFill>
                <a:srgbClr val="969696"/>
              </a:solidFill>
            </a:endParaRPr>
          </a:p>
        </p:txBody>
      </p:sp>
      <p:pic>
        <p:nvPicPr>
          <p:cNvPr id="5" name="Picture 4"/>
          <p:cNvPicPr>
            <a:picLocks noChangeAspect="1"/>
          </p:cNvPicPr>
          <p:nvPr/>
        </p:nvPicPr>
        <p:blipFill>
          <a:blip r:embed="rId3"/>
          <a:stretch>
            <a:fillRect/>
          </a:stretch>
        </p:blipFill>
        <p:spPr>
          <a:xfrm>
            <a:off x="2057400" y="1066800"/>
            <a:ext cx="4476750" cy="2514600"/>
          </a:xfrm>
          <a:prstGeom prst="rect">
            <a:avLst/>
          </a:prstGeom>
        </p:spPr>
      </p:pic>
      <p:grpSp>
        <p:nvGrpSpPr>
          <p:cNvPr id="6" name="Group 5"/>
          <p:cNvGrpSpPr/>
          <p:nvPr/>
        </p:nvGrpSpPr>
        <p:grpSpPr>
          <a:xfrm>
            <a:off x="7086600" y="838200"/>
            <a:ext cx="1749552" cy="1784623"/>
            <a:chOff x="6232604" y="4057749"/>
            <a:chExt cx="2267702" cy="2248645"/>
          </a:xfrm>
        </p:grpSpPr>
        <p:sp>
          <p:nvSpPr>
            <p:cNvPr id="7" name="Explosion 2 6"/>
            <p:cNvSpPr/>
            <p:nvPr/>
          </p:nvSpPr>
          <p:spPr bwMode="auto">
            <a:xfrm>
              <a:off x="6232604" y="4057749"/>
              <a:ext cx="2267702" cy="2248645"/>
            </a:xfrm>
            <a:prstGeom prst="irregularSeal2">
              <a:avLst/>
            </a:prstGeom>
            <a:solidFill>
              <a:srgbClr val="FFFF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8" name="TextBox 7"/>
            <p:cNvSpPr txBox="1"/>
            <p:nvPr/>
          </p:nvSpPr>
          <p:spPr>
            <a:xfrm rot="18881859">
              <a:off x="6363191" y="5086181"/>
              <a:ext cx="1783889" cy="359035"/>
            </a:xfrm>
            <a:prstGeom prst="rect">
              <a:avLst/>
            </a:prstGeom>
            <a:noFill/>
          </p:spPr>
          <p:txBody>
            <a:bodyPr wrap="none" rtlCol="0">
              <a:spAutoFit/>
            </a:bodyPr>
            <a:lstStyle/>
            <a:p>
              <a:r>
                <a:rPr lang="en-US" sz="1200" b="1" dirty="0" smtClean="0"/>
                <a:t>External Linkage</a:t>
              </a:r>
              <a:endParaRPr lang="en-US" sz="1200" b="1" dirty="0"/>
            </a:p>
          </p:txBody>
        </p:sp>
      </p:grpSp>
      <p:sp>
        <p:nvSpPr>
          <p:cNvPr id="9" name="Down Arrow 8"/>
          <p:cNvSpPr/>
          <p:nvPr/>
        </p:nvSpPr>
        <p:spPr bwMode="auto">
          <a:xfrm rot="16200000">
            <a:off x="1660888" y="1442879"/>
            <a:ext cx="157306" cy="335280"/>
          </a:xfrm>
          <a:prstGeom prst="down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0" name="TextBox 9"/>
          <p:cNvSpPr txBox="1"/>
          <p:nvPr/>
        </p:nvSpPr>
        <p:spPr>
          <a:xfrm>
            <a:off x="306981" y="1456509"/>
            <a:ext cx="1335622" cy="276999"/>
          </a:xfrm>
          <a:prstGeom prst="rect">
            <a:avLst/>
          </a:prstGeom>
          <a:noFill/>
        </p:spPr>
        <p:txBody>
          <a:bodyPr wrap="none" rtlCol="0">
            <a:spAutoFit/>
          </a:bodyPr>
          <a:lstStyle/>
          <a:p>
            <a:r>
              <a:rPr lang="en-US" sz="1200" dirty="0" smtClean="0"/>
              <a:t>Externa</a:t>
            </a:r>
            <a:r>
              <a:rPr lang="en-US" sz="1200" dirty="0"/>
              <a:t>l</a:t>
            </a:r>
            <a:r>
              <a:rPr lang="en-US" sz="1200" dirty="0" smtClean="0"/>
              <a:t> Linkage</a:t>
            </a:r>
            <a:endParaRPr lang="en-US" sz="1200" dirty="0"/>
          </a:p>
        </p:txBody>
      </p:sp>
      <p:sp>
        <p:nvSpPr>
          <p:cNvPr id="13" name="Down Arrow 12"/>
          <p:cNvSpPr/>
          <p:nvPr/>
        </p:nvSpPr>
        <p:spPr bwMode="auto">
          <a:xfrm rot="16200000">
            <a:off x="1658707" y="1080971"/>
            <a:ext cx="157306" cy="335280"/>
          </a:xfrm>
          <a:prstGeom prst="down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4" name="TextBox 13"/>
          <p:cNvSpPr txBox="1"/>
          <p:nvPr/>
        </p:nvSpPr>
        <p:spPr>
          <a:xfrm>
            <a:off x="304800" y="1094601"/>
            <a:ext cx="1335622" cy="276999"/>
          </a:xfrm>
          <a:prstGeom prst="rect">
            <a:avLst/>
          </a:prstGeom>
          <a:noFill/>
        </p:spPr>
        <p:txBody>
          <a:bodyPr wrap="none" rtlCol="0">
            <a:spAutoFit/>
          </a:bodyPr>
          <a:lstStyle/>
          <a:p>
            <a:r>
              <a:rPr lang="en-US" sz="1200" dirty="0" smtClean="0"/>
              <a:t>Externa</a:t>
            </a:r>
            <a:r>
              <a:rPr lang="en-US" sz="1200" dirty="0"/>
              <a:t>l</a:t>
            </a:r>
            <a:r>
              <a:rPr lang="en-US" sz="1200" dirty="0" smtClean="0"/>
              <a:t> Linkage</a:t>
            </a:r>
            <a:endParaRPr lang="en-US" sz="1200" dirty="0"/>
          </a:p>
        </p:txBody>
      </p:sp>
    </p:spTree>
    <p:extLst>
      <p:ext uri="{BB962C8B-B14F-4D97-AF65-F5344CB8AC3E}">
        <p14:creationId xmlns:p14="http://schemas.microsoft.com/office/powerpoint/2010/main" val="296245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 – </a:t>
            </a:r>
            <a:r>
              <a:rPr lang="en-US" i="1" dirty="0"/>
              <a:t>Inline Functions</a:t>
            </a:r>
            <a:endParaRPr lang="en-US" dirty="0"/>
          </a:p>
        </p:txBody>
      </p:sp>
      <p:sp>
        <p:nvSpPr>
          <p:cNvPr id="3" name="Content Placeholder 2"/>
          <p:cNvSpPr>
            <a:spLocks noGrp="1"/>
          </p:cNvSpPr>
          <p:nvPr>
            <p:ph idx="1"/>
          </p:nvPr>
        </p:nvSpPr>
        <p:spPr>
          <a:xfrm>
            <a:off x="322263" y="4419600"/>
            <a:ext cx="8499475" cy="1804988"/>
          </a:xfrm>
        </p:spPr>
        <p:txBody>
          <a:bodyPr/>
          <a:lstStyle/>
          <a:p>
            <a:r>
              <a:rPr lang="en-US" b="1" dirty="0" smtClean="0">
                <a:solidFill>
                  <a:srgbClr val="0000FF"/>
                </a:solidFill>
                <a:latin typeface="Courier New" panose="02070309020205020404" pitchFamily="49" charset="0"/>
                <a:cs typeface="Courier New" panose="02070309020205020404" pitchFamily="49" charset="0"/>
              </a:rPr>
              <a:t>inline</a:t>
            </a:r>
            <a:r>
              <a:rPr lang="en-US" dirty="0" smtClean="0"/>
              <a:t> </a:t>
            </a:r>
            <a:r>
              <a:rPr lang="en-US" dirty="0"/>
              <a:t>– </a:t>
            </a:r>
            <a:r>
              <a:rPr lang="en-US" b="1" i="1" dirty="0" smtClean="0"/>
              <a:t>advice (not obligate) </a:t>
            </a:r>
            <a:r>
              <a:rPr lang="en-US" dirty="0" smtClean="0"/>
              <a:t>the compiler to </a:t>
            </a:r>
            <a:r>
              <a:rPr lang="en-US" i="1" dirty="0" smtClean="0"/>
              <a:t>“inline”</a:t>
            </a:r>
            <a:r>
              <a:rPr lang="en-US" dirty="0" smtClean="0"/>
              <a:t> (to copy-paste) the function on every place in the code where it has been used.</a:t>
            </a:r>
          </a:p>
          <a:p>
            <a:pPr lvl="1">
              <a:buFont typeface="Wingdings" panose="05000000000000000000" pitchFamily="2" charset="2"/>
              <a:buChar char="Ø"/>
            </a:pPr>
            <a:r>
              <a:rPr lang="en-US" dirty="0" smtClean="0"/>
              <a:t>Looks like a </a:t>
            </a:r>
            <a:r>
              <a:rPr lang="en-US" b="1" i="1" dirty="0" smtClean="0"/>
              <a:t>macro</a:t>
            </a:r>
            <a:r>
              <a:rPr lang="en-US" dirty="0" smtClean="0"/>
              <a:t> </a:t>
            </a:r>
            <a:r>
              <a:rPr lang="en-US" dirty="0" smtClean="0">
                <a:sym typeface="Wingdings" panose="05000000000000000000" pitchFamily="2" charset="2"/>
              </a:rPr>
              <a:t> - but it is not because the preprocessor doesn’t understand it, </a:t>
            </a:r>
            <a:r>
              <a:rPr lang="en-US" b="1" i="1" dirty="0" smtClean="0">
                <a:sym typeface="Wingdings" panose="05000000000000000000" pitchFamily="2" charset="2"/>
              </a:rPr>
              <a:t>only</a:t>
            </a:r>
            <a:r>
              <a:rPr lang="en-US" dirty="0" smtClean="0">
                <a:sym typeface="Wingdings" panose="05000000000000000000" pitchFamily="2" charset="2"/>
              </a:rPr>
              <a:t> the compiler does!</a:t>
            </a:r>
          </a:p>
          <a:p>
            <a:pPr lvl="1">
              <a:buFont typeface="Wingdings" panose="05000000000000000000" pitchFamily="2" charset="2"/>
              <a:buChar char="Ø"/>
            </a:pPr>
            <a:r>
              <a:rPr lang="en-US" b="1" i="1" dirty="0" smtClean="0">
                <a:sym typeface="Wingdings" panose="05000000000000000000" pitchFamily="2" charset="2"/>
              </a:rPr>
              <a:t>Yes you have type checking!</a:t>
            </a:r>
            <a:endParaRPr lang="en-US" b="1" i="1"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109</a:t>
            </a:fld>
            <a:endParaRPr lang="en-US" dirty="0">
              <a:solidFill>
                <a:srgbClr val="969696"/>
              </a:solidFill>
            </a:endParaRPr>
          </a:p>
        </p:txBody>
      </p:sp>
      <p:pic>
        <p:nvPicPr>
          <p:cNvPr id="5" name="Picture 4"/>
          <p:cNvPicPr>
            <a:picLocks noChangeAspect="1"/>
          </p:cNvPicPr>
          <p:nvPr/>
        </p:nvPicPr>
        <p:blipFill>
          <a:blip r:embed="rId2"/>
          <a:stretch>
            <a:fillRect/>
          </a:stretch>
        </p:blipFill>
        <p:spPr>
          <a:xfrm>
            <a:off x="1824830" y="2038350"/>
            <a:ext cx="4295775" cy="2152650"/>
          </a:xfrm>
          <a:prstGeom prst="rect">
            <a:avLst/>
          </a:prstGeom>
        </p:spPr>
      </p:pic>
      <p:sp>
        <p:nvSpPr>
          <p:cNvPr id="6" name="Left Arrow 5"/>
          <p:cNvSpPr/>
          <p:nvPr/>
        </p:nvSpPr>
        <p:spPr bwMode="auto">
          <a:xfrm rot="19436591">
            <a:off x="2040866" y="1387395"/>
            <a:ext cx="1291716" cy="489109"/>
          </a:xfrm>
          <a:prstGeom prst="left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000" dirty="0">
                <a:latin typeface="Arial" charset="0"/>
                <a:cs typeface="Arial" charset="0"/>
              </a:rPr>
              <a:t>t</a:t>
            </a:r>
            <a:r>
              <a:rPr kumimoji="0" lang="en-US" sz="1000" b="0" i="0" u="none" strike="noStrike" cap="none" normalizeH="0" baseline="0" dirty="0" smtClean="0">
                <a:ln>
                  <a:noFill/>
                </a:ln>
                <a:solidFill>
                  <a:schemeClr val="tx1"/>
                </a:solidFill>
                <a:effectLst/>
                <a:latin typeface="Arial" charset="0"/>
                <a:cs typeface="Arial" charset="0"/>
              </a:rPr>
              <a:t>he key word </a:t>
            </a:r>
          </a:p>
        </p:txBody>
      </p:sp>
    </p:spTree>
    <p:extLst>
      <p:ext uri="{BB962C8B-B14F-4D97-AF65-F5344CB8AC3E}">
        <p14:creationId xmlns:p14="http://schemas.microsoft.com/office/powerpoint/2010/main" val="3027604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“Hello World!”</a:t>
            </a:r>
            <a:endParaRPr lang="en-US" b="1" i="1" dirty="0">
              <a:solidFill>
                <a:srgbClr val="404040"/>
              </a:solidFill>
            </a:endParaRPr>
          </a:p>
        </p:txBody>
      </p:sp>
      <p:sp>
        <p:nvSpPr>
          <p:cNvPr id="3" name="Content Placeholder 2"/>
          <p:cNvSpPr>
            <a:spLocks noGrp="1"/>
          </p:cNvSpPr>
          <p:nvPr>
            <p:ph sz="quarter" idx="1"/>
          </p:nvPr>
        </p:nvSpPr>
        <p:spPr/>
        <p:txBody>
          <a:bodyPr>
            <a:normAutofit lnSpcReduction="10000"/>
          </a:bodyPr>
          <a:lstStyle/>
          <a:p>
            <a:pPr>
              <a:buNone/>
            </a:pPr>
            <a:r>
              <a:rPr lang="en-US" sz="2400" dirty="0" smtClean="0">
                <a:solidFill>
                  <a:srgbClr val="3F7F5F"/>
                </a:solidFill>
                <a:latin typeface="Consolas"/>
              </a:rPr>
              <a:t>// A simple C++ program</a:t>
            </a:r>
          </a:p>
          <a:p>
            <a:pPr>
              <a:buNone/>
            </a:pPr>
            <a:r>
              <a:rPr lang="en-US" sz="2400" b="1" dirty="0" smtClean="0">
                <a:solidFill>
                  <a:srgbClr val="7F0055"/>
                </a:solidFill>
                <a:latin typeface="Consolas"/>
              </a:rPr>
              <a:t>#include</a:t>
            </a:r>
            <a:r>
              <a:rPr lang="en-US" sz="2400" b="1" dirty="0" smtClean="0">
                <a:solidFill>
                  <a:srgbClr val="000000"/>
                </a:solidFill>
                <a:latin typeface="Consolas"/>
              </a:rPr>
              <a:t> </a:t>
            </a:r>
            <a:r>
              <a:rPr lang="en-US" sz="2400" b="1" dirty="0" smtClean="0">
                <a:solidFill>
                  <a:srgbClr val="2A00FF"/>
                </a:solidFill>
                <a:latin typeface="Consolas"/>
              </a:rPr>
              <a:t>&lt;</a:t>
            </a:r>
            <a:r>
              <a:rPr lang="en-US" sz="2400" b="1" dirty="0" err="1" smtClean="0">
                <a:solidFill>
                  <a:srgbClr val="2A00FF"/>
                </a:solidFill>
                <a:latin typeface="Consolas"/>
              </a:rPr>
              <a:t>iostream</a:t>
            </a:r>
            <a:r>
              <a:rPr lang="en-US" sz="2400" b="1" dirty="0" smtClean="0">
                <a:solidFill>
                  <a:srgbClr val="2A00FF"/>
                </a:solidFill>
                <a:latin typeface="Consolas"/>
              </a:rPr>
              <a:t>&gt;</a:t>
            </a:r>
          </a:p>
          <a:p>
            <a:endParaRPr lang="en-US" sz="2400" dirty="0" smtClean="0">
              <a:latin typeface="Consolas"/>
            </a:endParaRPr>
          </a:p>
          <a:p>
            <a:pPr>
              <a:buNone/>
            </a:pPr>
            <a:r>
              <a:rPr lang="en-US" sz="2400" b="1" dirty="0" smtClean="0">
                <a:solidFill>
                  <a:srgbClr val="7F0055"/>
                </a:solidFill>
                <a:latin typeface="Consolas"/>
              </a:rPr>
              <a:t>int</a:t>
            </a:r>
            <a:r>
              <a:rPr lang="en-US" sz="2400" b="1" dirty="0" smtClean="0">
                <a:solidFill>
                  <a:srgbClr val="000000"/>
                </a:solidFill>
                <a:latin typeface="Consolas"/>
              </a:rPr>
              <a:t> main()</a:t>
            </a:r>
          </a:p>
          <a:p>
            <a:pPr>
              <a:buNone/>
            </a:pPr>
            <a:r>
              <a:rPr lang="en-US" sz="2400" dirty="0" smtClean="0">
                <a:solidFill>
                  <a:srgbClr val="000000"/>
                </a:solidFill>
                <a:latin typeface="Consolas"/>
              </a:rPr>
              <a:t>{</a:t>
            </a:r>
          </a:p>
          <a:p>
            <a:pPr>
              <a:buNone/>
            </a:pPr>
            <a:r>
              <a:rPr lang="en-US" sz="2400" dirty="0" smtClean="0">
                <a:solidFill>
                  <a:srgbClr val="000000"/>
                </a:solidFill>
                <a:latin typeface="Consolas"/>
              </a:rPr>
              <a:t>	std::cout &lt;&lt; </a:t>
            </a:r>
            <a:r>
              <a:rPr lang="en-US" sz="2400" dirty="0" smtClean="0">
                <a:solidFill>
                  <a:srgbClr val="2A00FF"/>
                </a:solidFill>
                <a:latin typeface="Consolas"/>
              </a:rPr>
              <a:t>"Hello there!"</a:t>
            </a:r>
            <a:r>
              <a:rPr lang="en-US" sz="2400" dirty="0" smtClean="0">
                <a:solidFill>
                  <a:srgbClr val="000000"/>
                </a:solidFill>
                <a:latin typeface="Consolas"/>
              </a:rPr>
              <a:t> &lt;&lt; std::</a:t>
            </a:r>
            <a:r>
              <a:rPr lang="en-US" sz="2400" b="1" dirty="0" smtClean="0">
                <a:solidFill>
                  <a:srgbClr val="642880"/>
                </a:solidFill>
                <a:latin typeface="Consolas"/>
              </a:rPr>
              <a:t>endl</a:t>
            </a:r>
            <a:r>
              <a:rPr lang="en-US" sz="2400" b="1" dirty="0" smtClean="0">
                <a:solidFill>
                  <a:srgbClr val="000000"/>
                </a:solidFill>
                <a:latin typeface="Consolas"/>
              </a:rPr>
              <a:t>;</a:t>
            </a:r>
          </a:p>
          <a:p>
            <a:endParaRPr lang="en-US" sz="2400" dirty="0" smtClean="0">
              <a:latin typeface="Consolas"/>
            </a:endParaRPr>
          </a:p>
          <a:p>
            <a:pPr>
              <a:buNone/>
            </a:pPr>
            <a:r>
              <a:rPr lang="en-US" sz="2400" b="1" dirty="0" smtClean="0">
                <a:solidFill>
                  <a:srgbClr val="7F0055"/>
                </a:solidFill>
                <a:latin typeface="Consolas"/>
              </a:rPr>
              <a:t>	return</a:t>
            </a:r>
            <a:r>
              <a:rPr lang="en-US" sz="2400" b="1" dirty="0" smtClean="0">
                <a:solidFill>
                  <a:srgbClr val="000000"/>
                </a:solidFill>
                <a:latin typeface="Consolas"/>
              </a:rPr>
              <a:t> 0;</a:t>
            </a:r>
          </a:p>
          <a:p>
            <a:pPr>
              <a:buNone/>
            </a:pPr>
            <a:r>
              <a:rPr lang="en-US" sz="2400" dirty="0" smtClean="0">
                <a:solidFill>
                  <a:srgbClr val="000000"/>
                </a:solidFill>
                <a:latin typeface="Consolas"/>
              </a:rPr>
              <a:t>}</a:t>
            </a:r>
          </a:p>
        </p:txBody>
      </p:sp>
      <p:sp>
        <p:nvSpPr>
          <p:cNvPr id="6" name="TextBox 5"/>
          <p:cNvSpPr txBox="1"/>
          <p:nvPr/>
        </p:nvSpPr>
        <p:spPr>
          <a:xfrm>
            <a:off x="7565236" y="926068"/>
            <a:ext cx="1197764" cy="369332"/>
          </a:xfrm>
          <a:prstGeom prst="rect">
            <a:avLst/>
          </a:prstGeom>
          <a:noFill/>
        </p:spPr>
        <p:txBody>
          <a:bodyPr wrap="none" rtlCol="0">
            <a:spAutoFit/>
          </a:bodyPr>
          <a:lstStyle/>
          <a:p>
            <a:r>
              <a:rPr lang="en-US" b="1" dirty="0">
                <a:solidFill>
                  <a:srgbClr val="404040"/>
                </a:solidFill>
              </a:rPr>
              <a:t>hello.cpp</a:t>
            </a:r>
            <a:endParaRPr lang="en-US" b="1" dirty="0"/>
          </a:p>
        </p:txBody>
      </p:sp>
      <p:sp>
        <p:nvSpPr>
          <p:cNvPr id="7" name="Slide Number Placeholder 6"/>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11</a:t>
            </a:fld>
            <a:endParaRPr lang="en-US" dirty="0">
              <a:solidFill>
                <a:srgbClr val="969696"/>
              </a:solidFill>
            </a:endParaRPr>
          </a:p>
        </p:txBody>
      </p:sp>
    </p:spTree>
    <p:extLst>
      <p:ext uri="{BB962C8B-B14F-4D97-AF65-F5344CB8AC3E}">
        <p14:creationId xmlns:p14="http://schemas.microsoft.com/office/powerpoint/2010/main" val="23353931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 – </a:t>
            </a:r>
            <a:r>
              <a:rPr lang="en-US" i="1" dirty="0"/>
              <a:t>Default Arguments</a:t>
            </a:r>
            <a:endParaRPr lang="en-US" dirty="0"/>
          </a:p>
        </p:txBody>
      </p:sp>
      <p:sp>
        <p:nvSpPr>
          <p:cNvPr id="3" name="Content Placeholder 2"/>
          <p:cNvSpPr>
            <a:spLocks noGrp="1"/>
          </p:cNvSpPr>
          <p:nvPr>
            <p:ph idx="1"/>
          </p:nvPr>
        </p:nvSpPr>
        <p:spPr>
          <a:xfrm>
            <a:off x="322263" y="5029200"/>
            <a:ext cx="8499475" cy="1195388"/>
          </a:xfrm>
        </p:spPr>
        <p:txBody>
          <a:bodyPr/>
          <a:lstStyle/>
          <a:p>
            <a:r>
              <a:rPr lang="en-US" b="1" dirty="0" smtClean="0"/>
              <a:t>Default Argument</a:t>
            </a:r>
            <a:r>
              <a:rPr lang="en-US" dirty="0" smtClean="0"/>
              <a:t> – function</a:t>
            </a:r>
            <a:r>
              <a:rPr lang="en-US" b="1" i="1" dirty="0" smtClean="0"/>
              <a:t> “overloading” </a:t>
            </a:r>
            <a:r>
              <a:rPr lang="en-US" dirty="0" smtClean="0"/>
              <a:t>alternative. If the function is called without a parameter it will assume that it has been called with the default argument (“</a:t>
            </a:r>
            <a:r>
              <a:rPr lang="en-US" b="1" dirty="0" smtClean="0"/>
              <a:t>0”</a:t>
            </a:r>
            <a:r>
              <a:rPr lang="en-US" dirty="0" smtClean="0"/>
              <a:t> in this case)</a:t>
            </a:r>
            <a:r>
              <a:rPr lang="en-US" b="1" dirty="0" smtClean="0"/>
              <a:t>!</a:t>
            </a:r>
            <a:endParaRPr lang="en-US" b="1" i="1"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110</a:t>
            </a:fld>
            <a:endParaRPr lang="en-US" dirty="0">
              <a:solidFill>
                <a:srgbClr val="969696"/>
              </a:solidFill>
            </a:endParaRPr>
          </a:p>
        </p:txBody>
      </p:sp>
      <p:pic>
        <p:nvPicPr>
          <p:cNvPr id="7" name="Picture 6"/>
          <p:cNvPicPr>
            <a:picLocks noChangeAspect="1"/>
          </p:cNvPicPr>
          <p:nvPr/>
        </p:nvPicPr>
        <p:blipFill>
          <a:blip r:embed="rId3"/>
          <a:stretch>
            <a:fillRect/>
          </a:stretch>
        </p:blipFill>
        <p:spPr>
          <a:xfrm>
            <a:off x="914400" y="685800"/>
            <a:ext cx="7153275" cy="3248025"/>
          </a:xfrm>
          <a:prstGeom prst="rect">
            <a:avLst/>
          </a:prstGeom>
        </p:spPr>
      </p:pic>
      <p:sp>
        <p:nvSpPr>
          <p:cNvPr id="6" name="Left Arrow 5"/>
          <p:cNvSpPr/>
          <p:nvPr/>
        </p:nvSpPr>
        <p:spPr bwMode="auto">
          <a:xfrm rot="1852713">
            <a:off x="4541719" y="1058804"/>
            <a:ext cx="1291716" cy="489109"/>
          </a:xfrm>
          <a:prstGeom prst="left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Default argument</a:t>
            </a:r>
          </a:p>
        </p:txBody>
      </p:sp>
      <p:sp>
        <p:nvSpPr>
          <p:cNvPr id="8" name="Left Arrow 7"/>
          <p:cNvSpPr/>
          <p:nvPr/>
        </p:nvSpPr>
        <p:spPr bwMode="auto">
          <a:xfrm rot="1852713">
            <a:off x="4449865" y="3848892"/>
            <a:ext cx="1343917" cy="489109"/>
          </a:xfrm>
          <a:prstGeom prst="left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The same function</a:t>
            </a:r>
          </a:p>
        </p:txBody>
      </p:sp>
      <p:sp>
        <p:nvSpPr>
          <p:cNvPr id="9" name="Left Arrow 8"/>
          <p:cNvSpPr/>
          <p:nvPr/>
        </p:nvSpPr>
        <p:spPr bwMode="auto">
          <a:xfrm rot="19936408">
            <a:off x="4651227" y="2655341"/>
            <a:ext cx="1343917" cy="489109"/>
          </a:xfrm>
          <a:prstGeom prst="left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The same function</a:t>
            </a:r>
          </a:p>
        </p:txBody>
      </p:sp>
    </p:spTree>
    <p:extLst>
      <p:ext uri="{BB962C8B-B14F-4D97-AF65-F5344CB8AC3E}">
        <p14:creationId xmlns:p14="http://schemas.microsoft.com/office/powerpoint/2010/main" val="421303795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7410"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solidFill>
                  <a:srgbClr val="1C1C1C"/>
                </a:solidFill>
              </a:rPr>
              <a:t>Page </a:t>
            </a:r>
            <a:fld id="{0D9E4E08-76C7-46AB-945C-973357CB8164}" type="slidenum">
              <a:rPr lang="en-US" smtClean="0">
                <a:solidFill>
                  <a:srgbClr val="1C1C1C"/>
                </a:solidFill>
              </a:rPr>
              <a:pPr eaLnBrk="1" hangingPunct="1"/>
              <a:t>111</a:t>
            </a:fld>
            <a:endParaRPr lang="en-US" smtClean="0">
              <a:solidFill>
                <a:srgbClr val="1C1C1C"/>
              </a:solidFill>
            </a:endParaRPr>
          </a:p>
        </p:txBody>
      </p:sp>
      <p:sp>
        <p:nvSpPr>
          <p:cNvPr id="17413" name="Rectangle 16"/>
          <p:cNvSpPr>
            <a:spLocks noChangeArrowheads="1"/>
          </p:cNvSpPr>
          <p:nvPr/>
        </p:nvSpPr>
        <p:spPr bwMode="auto">
          <a:xfrm>
            <a:off x="6545263" y="6194425"/>
            <a:ext cx="2298700" cy="320675"/>
          </a:xfrm>
          <a:prstGeom prst="rect">
            <a:avLst/>
          </a:prstGeom>
          <a:solidFill>
            <a:srgbClr val="1C1C1C"/>
          </a:solidFill>
          <a:ln>
            <a:noFill/>
          </a:ln>
          <a:effectLst/>
          <a:extLst>
            <a:ext uri="{91240B29-F687-4F45-9708-019B960494DF}">
              <a14:hiddenLine xmlns:a14="http://schemas.microsoft.com/office/drawing/2010/main" w="158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7414" name="Rectangle 17"/>
          <p:cNvSpPr>
            <a:spLocks noChangeArrowheads="1"/>
          </p:cNvSpPr>
          <p:nvPr/>
        </p:nvSpPr>
        <p:spPr bwMode="auto">
          <a:xfrm>
            <a:off x="304800" y="6194425"/>
            <a:ext cx="6129338" cy="320675"/>
          </a:xfrm>
          <a:prstGeom prst="rect">
            <a:avLst/>
          </a:prstGeom>
          <a:solidFill>
            <a:srgbClr val="000000">
              <a:alpha val="20000"/>
            </a:srgbClr>
          </a:solidFill>
          <a:ln>
            <a:noFill/>
          </a:ln>
          <a:effectLst/>
          <a:extLst>
            <a:ext uri="{91240B29-F687-4F45-9708-019B960494DF}">
              <a14:hiddenLine xmlns:a14="http://schemas.microsoft.com/office/drawing/2010/main" w="158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7415" name="Text Box 20"/>
          <p:cNvSpPr txBox="1">
            <a:spLocks noChangeArrowheads="1"/>
          </p:cNvSpPr>
          <p:nvPr/>
        </p:nvSpPr>
        <p:spPr bwMode="white">
          <a:xfrm>
            <a:off x="6683375" y="6172200"/>
            <a:ext cx="20193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dirty="0">
                <a:solidFill>
                  <a:srgbClr val="FFFFFF"/>
                </a:solidFill>
              </a:rPr>
              <a:t>www.visteon.com</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7078" y="1704975"/>
            <a:ext cx="3829844" cy="2451100"/>
          </a:xfrm>
          <a:prstGeom prst="rect">
            <a:avLst/>
          </a:prstGeom>
        </p:spPr>
      </p:pic>
    </p:spTree>
    <p:extLst>
      <p:ext uri="{BB962C8B-B14F-4D97-AF65-F5344CB8AC3E}">
        <p14:creationId xmlns:p14="http://schemas.microsoft.com/office/powerpoint/2010/main" val="2359290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Structure of a C/C++ Program - </a:t>
            </a:r>
            <a:r>
              <a:rPr lang="en-US" i="1" dirty="0" smtClean="0">
                <a:solidFill>
                  <a:srgbClr val="404040"/>
                </a:solidFill>
              </a:rPr>
              <a:t>Absolute Minimum</a:t>
            </a:r>
            <a:endParaRPr lang="en-US" i="1" dirty="0">
              <a:solidFill>
                <a:srgbClr val="404040"/>
              </a:solidFill>
            </a:endParaRPr>
          </a:p>
        </p:txBody>
      </p:sp>
      <p:sp>
        <p:nvSpPr>
          <p:cNvPr id="3" name="Content Placeholder 2"/>
          <p:cNvSpPr>
            <a:spLocks noGrp="1"/>
          </p:cNvSpPr>
          <p:nvPr>
            <p:ph sz="quarter" idx="1"/>
          </p:nvPr>
        </p:nvSpPr>
        <p:spPr/>
        <p:txBody>
          <a:bodyPr>
            <a:normAutofit lnSpcReduction="10000"/>
          </a:bodyPr>
          <a:lstStyle/>
          <a:p>
            <a:pPr>
              <a:buNone/>
            </a:pPr>
            <a:r>
              <a:rPr lang="en-US" sz="2400" dirty="0" smtClean="0">
                <a:solidFill>
                  <a:schemeClr val="bg1">
                    <a:lumMod val="85000"/>
                  </a:schemeClr>
                </a:solidFill>
                <a:latin typeface="Consolas"/>
              </a:rPr>
              <a:t>// A simple C++ program</a:t>
            </a:r>
          </a:p>
          <a:p>
            <a:pPr>
              <a:buNone/>
            </a:pPr>
            <a:r>
              <a:rPr lang="en-US" sz="2400" b="1" dirty="0" smtClean="0">
                <a:solidFill>
                  <a:schemeClr val="bg1">
                    <a:lumMod val="85000"/>
                  </a:schemeClr>
                </a:solidFill>
                <a:latin typeface="Consolas"/>
              </a:rPr>
              <a:t>#include &lt;</a:t>
            </a:r>
            <a:r>
              <a:rPr lang="en-US" sz="2400" b="1" dirty="0" err="1" smtClean="0">
                <a:solidFill>
                  <a:schemeClr val="bg1">
                    <a:lumMod val="85000"/>
                  </a:schemeClr>
                </a:solidFill>
                <a:latin typeface="Consolas"/>
              </a:rPr>
              <a:t>iostream</a:t>
            </a:r>
            <a:r>
              <a:rPr lang="en-US" sz="2400" b="1" dirty="0" smtClean="0">
                <a:solidFill>
                  <a:schemeClr val="bg1">
                    <a:lumMod val="85000"/>
                  </a:schemeClr>
                </a:solidFill>
                <a:latin typeface="Consolas"/>
              </a:rPr>
              <a:t>&gt;</a:t>
            </a:r>
          </a:p>
          <a:p>
            <a:endParaRPr lang="en-US" sz="2400" dirty="0" smtClean="0">
              <a:solidFill>
                <a:schemeClr val="bg1">
                  <a:lumMod val="85000"/>
                </a:schemeClr>
              </a:solidFill>
              <a:latin typeface="Consolas"/>
            </a:endParaRPr>
          </a:p>
          <a:p>
            <a:pPr>
              <a:buNone/>
            </a:pPr>
            <a:r>
              <a:rPr lang="en-US" sz="2400" b="1" dirty="0" smtClean="0">
                <a:solidFill>
                  <a:srgbClr val="7F0055"/>
                </a:solidFill>
                <a:latin typeface="Consolas"/>
              </a:rPr>
              <a:t>int</a:t>
            </a:r>
            <a:r>
              <a:rPr lang="en-US" sz="2400" b="1" dirty="0" smtClean="0">
                <a:solidFill>
                  <a:srgbClr val="000000"/>
                </a:solidFill>
                <a:latin typeface="Consolas"/>
              </a:rPr>
              <a:t> main()</a:t>
            </a:r>
          </a:p>
          <a:p>
            <a:pPr>
              <a:buNone/>
            </a:pPr>
            <a:r>
              <a:rPr lang="en-US" sz="2400" b="1" dirty="0" smtClean="0">
                <a:solidFill>
                  <a:srgbClr val="000000"/>
                </a:solidFill>
                <a:latin typeface="Consolas"/>
              </a:rPr>
              <a:t>{</a:t>
            </a:r>
          </a:p>
          <a:p>
            <a:pPr>
              <a:buNone/>
            </a:pPr>
            <a:r>
              <a:rPr lang="en-US" sz="2400" dirty="0" smtClean="0">
                <a:solidFill>
                  <a:schemeClr val="bg1">
                    <a:lumMod val="85000"/>
                  </a:schemeClr>
                </a:solidFill>
                <a:latin typeface="Consolas"/>
              </a:rPr>
              <a:t>	std::cout &lt;&lt; "Hello there!" &lt;&lt; std::</a:t>
            </a:r>
            <a:r>
              <a:rPr lang="en-US" sz="2400" b="1" dirty="0" smtClean="0">
                <a:solidFill>
                  <a:schemeClr val="bg1">
                    <a:lumMod val="85000"/>
                  </a:schemeClr>
                </a:solidFill>
                <a:latin typeface="Consolas"/>
              </a:rPr>
              <a:t>endl;</a:t>
            </a:r>
          </a:p>
          <a:p>
            <a:endParaRPr lang="en-US" sz="2400" dirty="0" smtClean="0">
              <a:solidFill>
                <a:schemeClr val="bg1">
                  <a:lumMod val="85000"/>
                </a:schemeClr>
              </a:solidFill>
              <a:latin typeface="Consolas"/>
            </a:endParaRPr>
          </a:p>
          <a:p>
            <a:pPr>
              <a:buNone/>
            </a:pPr>
            <a:r>
              <a:rPr lang="en-US" sz="2400" b="1" dirty="0" smtClean="0">
                <a:solidFill>
                  <a:schemeClr val="bg1">
                    <a:lumMod val="85000"/>
                  </a:schemeClr>
                </a:solidFill>
                <a:latin typeface="Consolas"/>
              </a:rPr>
              <a:t>	return 0;</a:t>
            </a:r>
          </a:p>
          <a:p>
            <a:pPr>
              <a:buNone/>
            </a:pPr>
            <a:r>
              <a:rPr lang="en-US" sz="2400" b="1" dirty="0" smtClean="0">
                <a:solidFill>
                  <a:srgbClr val="000000"/>
                </a:solidFill>
                <a:latin typeface="Consolas"/>
              </a:rPr>
              <a:t>}</a:t>
            </a:r>
          </a:p>
        </p:txBody>
      </p:sp>
      <p:sp>
        <p:nvSpPr>
          <p:cNvPr id="5" name="Slide Number Placeholder 4"/>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12</a:t>
            </a:fld>
            <a:endParaRPr lang="en-US" dirty="0">
              <a:solidFill>
                <a:srgbClr val="969696"/>
              </a:solidFill>
            </a:endParaRPr>
          </a:p>
        </p:txBody>
      </p:sp>
    </p:spTree>
    <p:extLst>
      <p:ext uri="{BB962C8B-B14F-4D97-AF65-F5344CB8AC3E}">
        <p14:creationId xmlns:p14="http://schemas.microsoft.com/office/powerpoint/2010/main" val="1444437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Structure of a C/C++ Program - </a:t>
            </a:r>
            <a:r>
              <a:rPr lang="en-US" i="1" dirty="0" smtClean="0">
                <a:solidFill>
                  <a:srgbClr val="404040"/>
                </a:solidFill>
              </a:rPr>
              <a:t>Returning Value</a:t>
            </a:r>
            <a:endParaRPr lang="en-US" b="1" i="1" dirty="0">
              <a:solidFill>
                <a:srgbClr val="404040"/>
              </a:solidFill>
            </a:endParaRPr>
          </a:p>
        </p:txBody>
      </p:sp>
      <p:sp>
        <p:nvSpPr>
          <p:cNvPr id="3" name="Content Placeholder 2"/>
          <p:cNvSpPr>
            <a:spLocks noGrp="1"/>
          </p:cNvSpPr>
          <p:nvPr>
            <p:ph sz="quarter" idx="1"/>
          </p:nvPr>
        </p:nvSpPr>
        <p:spPr/>
        <p:txBody>
          <a:bodyPr>
            <a:normAutofit lnSpcReduction="10000"/>
          </a:bodyPr>
          <a:lstStyle/>
          <a:p>
            <a:pPr>
              <a:buNone/>
            </a:pPr>
            <a:r>
              <a:rPr lang="en-US" sz="2400" dirty="0" smtClean="0">
                <a:solidFill>
                  <a:schemeClr val="bg1">
                    <a:lumMod val="85000"/>
                  </a:schemeClr>
                </a:solidFill>
                <a:latin typeface="Consolas"/>
              </a:rPr>
              <a:t>// A simple C++ program</a:t>
            </a:r>
          </a:p>
          <a:p>
            <a:pPr>
              <a:buNone/>
            </a:pPr>
            <a:r>
              <a:rPr lang="en-US" sz="2400" b="1" dirty="0" smtClean="0">
                <a:solidFill>
                  <a:schemeClr val="bg1">
                    <a:lumMod val="85000"/>
                  </a:schemeClr>
                </a:solidFill>
                <a:latin typeface="Consolas"/>
              </a:rPr>
              <a:t>#include &lt;</a:t>
            </a:r>
            <a:r>
              <a:rPr lang="en-US" sz="2400" b="1" dirty="0" err="1" smtClean="0">
                <a:solidFill>
                  <a:schemeClr val="bg1">
                    <a:lumMod val="85000"/>
                  </a:schemeClr>
                </a:solidFill>
                <a:latin typeface="Consolas"/>
              </a:rPr>
              <a:t>iostream</a:t>
            </a:r>
            <a:r>
              <a:rPr lang="en-US" sz="2400" b="1" dirty="0" smtClean="0">
                <a:solidFill>
                  <a:schemeClr val="bg1">
                    <a:lumMod val="85000"/>
                  </a:schemeClr>
                </a:solidFill>
                <a:latin typeface="Consolas"/>
              </a:rPr>
              <a:t>&gt;</a:t>
            </a:r>
          </a:p>
          <a:p>
            <a:endParaRPr lang="en-US" sz="2400" dirty="0" smtClean="0">
              <a:solidFill>
                <a:schemeClr val="bg1">
                  <a:lumMod val="85000"/>
                </a:schemeClr>
              </a:solidFill>
              <a:latin typeface="Consolas"/>
            </a:endParaRPr>
          </a:p>
          <a:p>
            <a:pPr>
              <a:buNone/>
            </a:pPr>
            <a:r>
              <a:rPr lang="en-US" sz="2400" b="1" dirty="0" smtClean="0">
                <a:solidFill>
                  <a:srgbClr val="7F0055"/>
                </a:solidFill>
                <a:latin typeface="Consolas"/>
              </a:rPr>
              <a:t>int</a:t>
            </a:r>
            <a:r>
              <a:rPr lang="en-US" sz="2400" b="1" dirty="0" smtClean="0">
                <a:solidFill>
                  <a:srgbClr val="000000"/>
                </a:solidFill>
                <a:latin typeface="Consolas"/>
              </a:rPr>
              <a:t> main()</a:t>
            </a:r>
          </a:p>
          <a:p>
            <a:pPr>
              <a:buNone/>
            </a:pPr>
            <a:r>
              <a:rPr lang="en-US" sz="2400" b="1" dirty="0" smtClean="0">
                <a:solidFill>
                  <a:srgbClr val="000000"/>
                </a:solidFill>
                <a:latin typeface="Consolas"/>
              </a:rPr>
              <a:t>{</a:t>
            </a:r>
          </a:p>
          <a:p>
            <a:pPr>
              <a:buNone/>
            </a:pPr>
            <a:r>
              <a:rPr lang="en-US" sz="2400" dirty="0" smtClean="0">
                <a:solidFill>
                  <a:schemeClr val="bg1">
                    <a:lumMod val="85000"/>
                  </a:schemeClr>
                </a:solidFill>
                <a:latin typeface="Consolas"/>
              </a:rPr>
              <a:t>	std::cout &lt;&lt; "Hello there!" &lt;&lt; std::</a:t>
            </a:r>
            <a:r>
              <a:rPr lang="en-US" sz="2400" b="1" dirty="0" smtClean="0">
                <a:solidFill>
                  <a:schemeClr val="bg1">
                    <a:lumMod val="85000"/>
                  </a:schemeClr>
                </a:solidFill>
                <a:latin typeface="Consolas"/>
              </a:rPr>
              <a:t>endl;</a:t>
            </a:r>
          </a:p>
          <a:p>
            <a:endParaRPr lang="en-US" sz="2400" dirty="0" smtClean="0">
              <a:solidFill>
                <a:schemeClr val="bg1">
                  <a:lumMod val="85000"/>
                </a:schemeClr>
              </a:solidFill>
              <a:latin typeface="Consolas"/>
            </a:endParaRPr>
          </a:p>
          <a:p>
            <a:pPr>
              <a:buNone/>
            </a:pPr>
            <a:r>
              <a:rPr lang="en-US" sz="2400" b="1" dirty="0" smtClean="0">
                <a:solidFill>
                  <a:schemeClr val="bg1">
                    <a:lumMod val="85000"/>
                  </a:schemeClr>
                </a:solidFill>
                <a:latin typeface="Consolas"/>
              </a:rPr>
              <a:t>	</a:t>
            </a:r>
            <a:r>
              <a:rPr lang="en-US" sz="2400" b="1" dirty="0" smtClean="0">
                <a:solidFill>
                  <a:srgbClr val="7F0055"/>
                </a:solidFill>
                <a:latin typeface="Consolas"/>
              </a:rPr>
              <a:t>return</a:t>
            </a:r>
            <a:r>
              <a:rPr lang="en-US" sz="2400" b="1" dirty="0" smtClean="0">
                <a:solidFill>
                  <a:srgbClr val="000000"/>
                </a:solidFill>
                <a:latin typeface="Consolas"/>
              </a:rPr>
              <a:t> 0;</a:t>
            </a:r>
            <a:endParaRPr lang="en-US" sz="2400" b="1" dirty="0" smtClean="0">
              <a:solidFill>
                <a:schemeClr val="bg1">
                  <a:lumMod val="85000"/>
                </a:schemeClr>
              </a:solidFill>
              <a:latin typeface="Consolas"/>
            </a:endParaRPr>
          </a:p>
          <a:p>
            <a:pPr>
              <a:buNone/>
            </a:pPr>
            <a:r>
              <a:rPr lang="en-US" sz="2400" b="1" dirty="0" smtClean="0">
                <a:solidFill>
                  <a:srgbClr val="000000"/>
                </a:solidFill>
                <a:latin typeface="Consolas"/>
              </a:rPr>
              <a:t>}</a:t>
            </a:r>
          </a:p>
        </p:txBody>
      </p:sp>
      <p:sp>
        <p:nvSpPr>
          <p:cNvPr id="5" name="Slide Number Placeholder 4"/>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13</a:t>
            </a:fld>
            <a:endParaRPr lang="en-US" dirty="0">
              <a:solidFill>
                <a:srgbClr val="969696"/>
              </a:solidFill>
            </a:endParaRPr>
          </a:p>
        </p:txBody>
      </p:sp>
    </p:spTree>
    <p:extLst>
      <p:ext uri="{BB962C8B-B14F-4D97-AF65-F5344CB8AC3E}">
        <p14:creationId xmlns:p14="http://schemas.microsoft.com/office/powerpoint/2010/main" val="2882091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Structure of a C/C++ Program - </a:t>
            </a:r>
            <a:r>
              <a:rPr lang="en-US" i="1" dirty="0" smtClean="0">
                <a:solidFill>
                  <a:srgbClr val="404040"/>
                </a:solidFill>
              </a:rPr>
              <a:t>Include headers</a:t>
            </a:r>
            <a:endParaRPr lang="en-US" i="1" dirty="0">
              <a:solidFill>
                <a:srgbClr val="404040"/>
              </a:solidFill>
            </a:endParaRPr>
          </a:p>
        </p:txBody>
      </p:sp>
      <p:sp>
        <p:nvSpPr>
          <p:cNvPr id="3" name="Content Placeholder 2"/>
          <p:cNvSpPr>
            <a:spLocks noGrp="1"/>
          </p:cNvSpPr>
          <p:nvPr>
            <p:ph sz="quarter" idx="1"/>
          </p:nvPr>
        </p:nvSpPr>
        <p:spPr/>
        <p:txBody>
          <a:bodyPr>
            <a:normAutofit lnSpcReduction="10000"/>
          </a:bodyPr>
          <a:lstStyle/>
          <a:p>
            <a:pPr>
              <a:buNone/>
            </a:pPr>
            <a:r>
              <a:rPr lang="en-US" sz="2400" dirty="0" smtClean="0">
                <a:solidFill>
                  <a:schemeClr val="bg1">
                    <a:lumMod val="85000"/>
                  </a:schemeClr>
                </a:solidFill>
                <a:latin typeface="Consolas"/>
              </a:rPr>
              <a:t>// A simple C++ program</a:t>
            </a:r>
          </a:p>
          <a:p>
            <a:pPr>
              <a:buNone/>
            </a:pPr>
            <a:r>
              <a:rPr lang="en-US" sz="2400" b="1" dirty="0" smtClean="0">
                <a:solidFill>
                  <a:srgbClr val="7F0055"/>
                </a:solidFill>
                <a:latin typeface="Consolas"/>
              </a:rPr>
              <a:t>#include</a:t>
            </a:r>
            <a:r>
              <a:rPr lang="en-US" sz="2400" b="1" dirty="0" smtClean="0">
                <a:solidFill>
                  <a:srgbClr val="000000"/>
                </a:solidFill>
                <a:latin typeface="Consolas"/>
              </a:rPr>
              <a:t> </a:t>
            </a:r>
            <a:r>
              <a:rPr lang="en-US" sz="2400" b="1" dirty="0" smtClean="0">
                <a:solidFill>
                  <a:srgbClr val="2A00FF"/>
                </a:solidFill>
                <a:latin typeface="Consolas"/>
              </a:rPr>
              <a:t>&lt;</a:t>
            </a:r>
            <a:r>
              <a:rPr lang="en-US" sz="2400" b="1" dirty="0" err="1" smtClean="0">
                <a:solidFill>
                  <a:srgbClr val="2A00FF"/>
                </a:solidFill>
                <a:latin typeface="Consolas"/>
              </a:rPr>
              <a:t>iostream</a:t>
            </a:r>
            <a:r>
              <a:rPr lang="en-US" sz="2400" b="1" dirty="0" smtClean="0">
                <a:solidFill>
                  <a:srgbClr val="2A00FF"/>
                </a:solidFill>
                <a:latin typeface="Consolas"/>
              </a:rPr>
              <a:t>&gt;</a:t>
            </a:r>
          </a:p>
          <a:p>
            <a:pPr>
              <a:buNone/>
            </a:pPr>
            <a:endParaRPr lang="en-US" sz="2400" dirty="0" smtClean="0">
              <a:solidFill>
                <a:schemeClr val="bg1">
                  <a:lumMod val="85000"/>
                </a:schemeClr>
              </a:solidFill>
              <a:latin typeface="Consolas"/>
            </a:endParaRPr>
          </a:p>
          <a:p>
            <a:pPr>
              <a:buNone/>
            </a:pPr>
            <a:r>
              <a:rPr lang="en-US" sz="2400" b="1" dirty="0" smtClean="0">
                <a:solidFill>
                  <a:schemeClr val="bg1">
                    <a:lumMod val="85000"/>
                  </a:schemeClr>
                </a:solidFill>
                <a:latin typeface="Consolas"/>
              </a:rPr>
              <a:t>int main()</a:t>
            </a:r>
          </a:p>
          <a:p>
            <a:pPr>
              <a:buNone/>
            </a:pPr>
            <a:r>
              <a:rPr lang="en-US" sz="2400" dirty="0" smtClean="0">
                <a:solidFill>
                  <a:schemeClr val="bg1">
                    <a:lumMod val="85000"/>
                  </a:schemeClr>
                </a:solidFill>
                <a:latin typeface="Consolas"/>
              </a:rPr>
              <a:t>{</a:t>
            </a:r>
          </a:p>
          <a:p>
            <a:pPr>
              <a:buNone/>
            </a:pPr>
            <a:r>
              <a:rPr lang="en-US" sz="2400" dirty="0" smtClean="0">
                <a:solidFill>
                  <a:schemeClr val="bg1">
                    <a:lumMod val="85000"/>
                  </a:schemeClr>
                </a:solidFill>
                <a:latin typeface="Consolas"/>
              </a:rPr>
              <a:t>	std::cout &lt;&lt; "Hello there!" &lt;&lt; std::</a:t>
            </a:r>
            <a:r>
              <a:rPr lang="en-US" sz="2400" b="1" dirty="0" smtClean="0">
                <a:solidFill>
                  <a:schemeClr val="bg1">
                    <a:lumMod val="85000"/>
                  </a:schemeClr>
                </a:solidFill>
                <a:latin typeface="Consolas"/>
              </a:rPr>
              <a:t>endl;</a:t>
            </a:r>
          </a:p>
          <a:p>
            <a:endParaRPr lang="en-US" sz="2400" dirty="0" smtClean="0">
              <a:solidFill>
                <a:schemeClr val="bg1">
                  <a:lumMod val="85000"/>
                </a:schemeClr>
              </a:solidFill>
              <a:latin typeface="Consolas"/>
            </a:endParaRPr>
          </a:p>
          <a:p>
            <a:pPr>
              <a:buNone/>
            </a:pPr>
            <a:r>
              <a:rPr lang="en-US" sz="2400" b="1" dirty="0" smtClean="0">
                <a:solidFill>
                  <a:schemeClr val="bg1">
                    <a:lumMod val="85000"/>
                  </a:schemeClr>
                </a:solidFill>
                <a:latin typeface="Consolas"/>
              </a:rPr>
              <a:t>	return 0;</a:t>
            </a:r>
          </a:p>
          <a:p>
            <a:pPr>
              <a:buNone/>
            </a:pPr>
            <a:r>
              <a:rPr lang="en-US" sz="2400" dirty="0" smtClean="0">
                <a:solidFill>
                  <a:schemeClr val="bg1">
                    <a:lumMod val="85000"/>
                  </a:schemeClr>
                </a:solidFill>
                <a:latin typeface="Consolas"/>
              </a:rPr>
              <a:t>}</a:t>
            </a:r>
            <a:endParaRPr lang="en-US" sz="2400" dirty="0">
              <a:solidFill>
                <a:schemeClr val="bg1">
                  <a:lumMod val="85000"/>
                </a:schemeClr>
              </a:solidFill>
              <a:latin typeface="Arial" pitchFamily="34" charset="0"/>
              <a:cs typeface="Arial" pitchFamily="34"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35399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Structure of a C/C++ Program - </a:t>
            </a:r>
            <a:r>
              <a:rPr lang="en-US" i="1" dirty="0" smtClean="0">
                <a:solidFill>
                  <a:srgbClr val="404040"/>
                </a:solidFill>
              </a:rPr>
              <a:t>Comments</a:t>
            </a:r>
            <a:endParaRPr lang="en-US" i="1" dirty="0">
              <a:solidFill>
                <a:srgbClr val="404040"/>
              </a:solidFill>
            </a:endParaRPr>
          </a:p>
        </p:txBody>
      </p:sp>
      <p:sp>
        <p:nvSpPr>
          <p:cNvPr id="3" name="Content Placeholder 2"/>
          <p:cNvSpPr>
            <a:spLocks noGrp="1"/>
          </p:cNvSpPr>
          <p:nvPr>
            <p:ph sz="quarter" idx="1"/>
          </p:nvPr>
        </p:nvSpPr>
        <p:spPr/>
        <p:txBody>
          <a:bodyPr>
            <a:normAutofit lnSpcReduction="10000"/>
          </a:bodyPr>
          <a:lstStyle/>
          <a:p>
            <a:pPr>
              <a:buNone/>
            </a:pPr>
            <a:r>
              <a:rPr lang="en-US" sz="2400" b="1" dirty="0" smtClean="0">
                <a:solidFill>
                  <a:srgbClr val="3F7F5F"/>
                </a:solidFill>
                <a:latin typeface="Consolas"/>
              </a:rPr>
              <a:t>// A simple C++ program</a:t>
            </a:r>
          </a:p>
          <a:p>
            <a:pPr>
              <a:buNone/>
            </a:pPr>
            <a:r>
              <a:rPr lang="en-US" sz="2400" b="1" dirty="0" smtClean="0">
                <a:solidFill>
                  <a:schemeClr val="bg1">
                    <a:lumMod val="85000"/>
                  </a:schemeClr>
                </a:solidFill>
                <a:latin typeface="Consolas"/>
              </a:rPr>
              <a:t>#include &lt;</a:t>
            </a:r>
            <a:r>
              <a:rPr lang="en-US" sz="2400" b="1" dirty="0" err="1" smtClean="0">
                <a:solidFill>
                  <a:schemeClr val="bg1">
                    <a:lumMod val="85000"/>
                  </a:schemeClr>
                </a:solidFill>
                <a:latin typeface="Consolas"/>
              </a:rPr>
              <a:t>iostream</a:t>
            </a:r>
            <a:r>
              <a:rPr lang="en-US" sz="2400" b="1" dirty="0" smtClean="0">
                <a:solidFill>
                  <a:schemeClr val="bg1">
                    <a:lumMod val="85000"/>
                  </a:schemeClr>
                </a:solidFill>
                <a:latin typeface="Consolas"/>
              </a:rPr>
              <a:t>&gt;</a:t>
            </a:r>
          </a:p>
          <a:p>
            <a:endParaRPr lang="en-US" sz="2400" dirty="0" smtClean="0">
              <a:solidFill>
                <a:schemeClr val="bg1">
                  <a:lumMod val="85000"/>
                </a:schemeClr>
              </a:solidFill>
              <a:latin typeface="Consolas"/>
            </a:endParaRPr>
          </a:p>
          <a:p>
            <a:pPr>
              <a:buNone/>
            </a:pPr>
            <a:r>
              <a:rPr lang="en-US" sz="2400" b="1" dirty="0" smtClean="0">
                <a:solidFill>
                  <a:schemeClr val="bg1">
                    <a:lumMod val="85000"/>
                  </a:schemeClr>
                </a:solidFill>
                <a:latin typeface="Consolas"/>
              </a:rPr>
              <a:t>int main()</a:t>
            </a:r>
          </a:p>
          <a:p>
            <a:pPr>
              <a:buNone/>
            </a:pPr>
            <a:r>
              <a:rPr lang="en-US" sz="2400" dirty="0" smtClean="0">
                <a:solidFill>
                  <a:schemeClr val="bg1">
                    <a:lumMod val="85000"/>
                  </a:schemeClr>
                </a:solidFill>
                <a:latin typeface="Consolas"/>
              </a:rPr>
              <a:t>{</a:t>
            </a:r>
          </a:p>
          <a:p>
            <a:pPr>
              <a:buNone/>
            </a:pPr>
            <a:r>
              <a:rPr lang="en-US" sz="2400" dirty="0" smtClean="0">
                <a:solidFill>
                  <a:schemeClr val="bg1">
                    <a:lumMod val="85000"/>
                  </a:schemeClr>
                </a:solidFill>
                <a:latin typeface="Consolas"/>
              </a:rPr>
              <a:t>	std::cout &lt;&lt; "Hello there!" &lt;&lt; std::</a:t>
            </a:r>
            <a:r>
              <a:rPr lang="en-US" sz="2400" b="1" dirty="0" smtClean="0">
                <a:solidFill>
                  <a:schemeClr val="bg1">
                    <a:lumMod val="85000"/>
                  </a:schemeClr>
                </a:solidFill>
                <a:latin typeface="Consolas"/>
              </a:rPr>
              <a:t>endl;</a:t>
            </a:r>
          </a:p>
          <a:p>
            <a:endParaRPr lang="en-US" sz="2400" dirty="0" smtClean="0">
              <a:solidFill>
                <a:schemeClr val="bg1">
                  <a:lumMod val="85000"/>
                </a:schemeClr>
              </a:solidFill>
              <a:latin typeface="Consolas"/>
            </a:endParaRPr>
          </a:p>
          <a:p>
            <a:pPr>
              <a:buNone/>
            </a:pPr>
            <a:r>
              <a:rPr lang="en-US" sz="2400" b="1" dirty="0" smtClean="0">
                <a:solidFill>
                  <a:schemeClr val="bg1">
                    <a:lumMod val="85000"/>
                  </a:schemeClr>
                </a:solidFill>
                <a:latin typeface="Consolas"/>
              </a:rPr>
              <a:t>	return 0;</a:t>
            </a:r>
          </a:p>
          <a:p>
            <a:pPr>
              <a:buNone/>
            </a:pPr>
            <a:r>
              <a:rPr lang="en-US" sz="2400" dirty="0" smtClean="0">
                <a:solidFill>
                  <a:schemeClr val="bg1">
                    <a:lumMod val="85000"/>
                  </a:schemeClr>
                </a:solidFill>
                <a:latin typeface="Consolas"/>
              </a:rPr>
              <a:t>}</a:t>
            </a:r>
            <a:endParaRPr lang="en-US" sz="2400" dirty="0">
              <a:solidFill>
                <a:schemeClr val="bg1">
                  <a:lumMod val="85000"/>
                </a:schemeClr>
              </a:solidFill>
              <a:latin typeface="Arial" pitchFamily="34" charset="0"/>
              <a:cs typeface="Arial" pitchFamily="34" charset="0"/>
            </a:endParaRPr>
          </a:p>
        </p:txBody>
      </p:sp>
      <p:sp>
        <p:nvSpPr>
          <p:cNvPr id="5" name="Slide Number Placeholder 4"/>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15</a:t>
            </a:fld>
            <a:endParaRPr lang="en-US" dirty="0">
              <a:solidFill>
                <a:srgbClr val="969696"/>
              </a:solidFill>
            </a:endParaRPr>
          </a:p>
        </p:txBody>
      </p:sp>
    </p:spTree>
    <p:extLst>
      <p:ext uri="{BB962C8B-B14F-4D97-AF65-F5344CB8AC3E}">
        <p14:creationId xmlns:p14="http://schemas.microsoft.com/office/powerpoint/2010/main" val="2742929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04040"/>
                </a:solidFill>
              </a:rPr>
              <a:t>Structure of a C/C++ </a:t>
            </a:r>
            <a:r>
              <a:rPr lang="en-US" dirty="0" smtClean="0">
                <a:solidFill>
                  <a:srgbClr val="404040"/>
                </a:solidFill>
              </a:rPr>
              <a:t>Program</a:t>
            </a:r>
            <a:r>
              <a:rPr lang="en-US" dirty="0">
                <a:solidFill>
                  <a:srgbClr val="404040"/>
                </a:solidFill>
                <a:latin typeface="Century" pitchFamily="18" charset="0"/>
              </a:rPr>
              <a:t> </a:t>
            </a:r>
            <a:r>
              <a:rPr lang="en-US" dirty="0" smtClean="0">
                <a:solidFill>
                  <a:srgbClr val="404040"/>
                </a:solidFill>
                <a:latin typeface="Century" pitchFamily="18" charset="0"/>
              </a:rPr>
              <a:t>– </a:t>
            </a:r>
            <a:r>
              <a:rPr lang="en-US" i="1" dirty="0" smtClean="0">
                <a:solidFill>
                  <a:srgbClr val="404040"/>
                </a:solidFill>
              </a:rPr>
              <a:t>Actual work</a:t>
            </a:r>
            <a:endParaRPr lang="en-US" i="1" dirty="0">
              <a:solidFill>
                <a:srgbClr val="404040"/>
              </a:solidFill>
              <a:latin typeface="Century" pitchFamily="18" charset="0"/>
            </a:endParaRPr>
          </a:p>
        </p:txBody>
      </p:sp>
      <p:sp>
        <p:nvSpPr>
          <p:cNvPr id="3" name="Content Placeholder 2"/>
          <p:cNvSpPr>
            <a:spLocks noGrp="1"/>
          </p:cNvSpPr>
          <p:nvPr>
            <p:ph sz="quarter" idx="1"/>
          </p:nvPr>
        </p:nvSpPr>
        <p:spPr/>
        <p:txBody>
          <a:bodyPr>
            <a:normAutofit lnSpcReduction="10000"/>
          </a:bodyPr>
          <a:lstStyle/>
          <a:p>
            <a:pPr>
              <a:buNone/>
            </a:pPr>
            <a:r>
              <a:rPr lang="en-US" sz="2400" dirty="0" smtClean="0">
                <a:solidFill>
                  <a:schemeClr val="bg1">
                    <a:lumMod val="85000"/>
                  </a:schemeClr>
                </a:solidFill>
                <a:latin typeface="Consolas"/>
              </a:rPr>
              <a:t>// A simple C++ program</a:t>
            </a:r>
          </a:p>
          <a:p>
            <a:pPr>
              <a:buNone/>
            </a:pPr>
            <a:r>
              <a:rPr lang="en-US" sz="2400" b="1" dirty="0" smtClean="0">
                <a:solidFill>
                  <a:schemeClr val="bg1">
                    <a:lumMod val="85000"/>
                  </a:schemeClr>
                </a:solidFill>
                <a:latin typeface="Consolas"/>
              </a:rPr>
              <a:t>#include &lt;</a:t>
            </a:r>
            <a:r>
              <a:rPr lang="en-US" sz="2400" b="1" dirty="0" err="1" smtClean="0">
                <a:solidFill>
                  <a:schemeClr val="bg1">
                    <a:lumMod val="85000"/>
                  </a:schemeClr>
                </a:solidFill>
                <a:latin typeface="Consolas"/>
              </a:rPr>
              <a:t>iostream</a:t>
            </a:r>
            <a:r>
              <a:rPr lang="en-US" sz="2400" b="1" dirty="0" smtClean="0">
                <a:solidFill>
                  <a:schemeClr val="bg1">
                    <a:lumMod val="85000"/>
                  </a:schemeClr>
                </a:solidFill>
                <a:latin typeface="Consolas"/>
              </a:rPr>
              <a:t>&gt;</a:t>
            </a:r>
          </a:p>
          <a:p>
            <a:endParaRPr lang="en-US" sz="2400" dirty="0" smtClean="0">
              <a:solidFill>
                <a:schemeClr val="bg1">
                  <a:lumMod val="85000"/>
                </a:schemeClr>
              </a:solidFill>
              <a:latin typeface="Consolas"/>
            </a:endParaRPr>
          </a:p>
          <a:p>
            <a:pPr>
              <a:buNone/>
            </a:pPr>
            <a:r>
              <a:rPr lang="en-US" sz="2400" b="1" dirty="0" smtClean="0">
                <a:solidFill>
                  <a:schemeClr val="bg1">
                    <a:lumMod val="85000"/>
                  </a:schemeClr>
                </a:solidFill>
                <a:latin typeface="Consolas"/>
              </a:rPr>
              <a:t>int main()</a:t>
            </a:r>
          </a:p>
          <a:p>
            <a:pPr>
              <a:buNone/>
            </a:pPr>
            <a:r>
              <a:rPr lang="en-US" sz="2400" dirty="0" smtClean="0">
                <a:solidFill>
                  <a:schemeClr val="bg1">
                    <a:lumMod val="85000"/>
                  </a:schemeClr>
                </a:solidFill>
                <a:latin typeface="Consolas"/>
              </a:rPr>
              <a:t>{</a:t>
            </a:r>
          </a:p>
          <a:p>
            <a:pPr>
              <a:buNone/>
            </a:pPr>
            <a:r>
              <a:rPr lang="en-US" sz="2400" dirty="0" smtClean="0">
                <a:solidFill>
                  <a:schemeClr val="bg1">
                    <a:lumMod val="85000"/>
                  </a:schemeClr>
                </a:solidFill>
                <a:latin typeface="Consolas"/>
              </a:rPr>
              <a:t>	</a:t>
            </a:r>
            <a:r>
              <a:rPr lang="en-US" sz="2400" dirty="0" smtClean="0">
                <a:solidFill>
                  <a:srgbClr val="000000"/>
                </a:solidFill>
                <a:latin typeface="Consolas"/>
              </a:rPr>
              <a:t>std::cout &lt;&lt; </a:t>
            </a:r>
            <a:r>
              <a:rPr lang="en-US" sz="2400" dirty="0" smtClean="0">
                <a:solidFill>
                  <a:srgbClr val="2A00FF"/>
                </a:solidFill>
                <a:latin typeface="Consolas"/>
              </a:rPr>
              <a:t>"Hello there!"</a:t>
            </a:r>
            <a:r>
              <a:rPr lang="en-US" sz="2400" dirty="0" smtClean="0">
                <a:solidFill>
                  <a:srgbClr val="000000"/>
                </a:solidFill>
                <a:latin typeface="Consolas"/>
              </a:rPr>
              <a:t> &lt;&lt; std::</a:t>
            </a:r>
            <a:r>
              <a:rPr lang="en-US" sz="2400" b="1" dirty="0" smtClean="0">
                <a:solidFill>
                  <a:srgbClr val="642880"/>
                </a:solidFill>
                <a:latin typeface="Consolas"/>
              </a:rPr>
              <a:t>endl</a:t>
            </a:r>
            <a:r>
              <a:rPr lang="en-US" sz="2400" b="1" dirty="0" smtClean="0">
                <a:solidFill>
                  <a:srgbClr val="000000"/>
                </a:solidFill>
                <a:latin typeface="Consolas"/>
              </a:rPr>
              <a:t>;</a:t>
            </a:r>
            <a:endParaRPr lang="en-US" sz="2400" b="1" dirty="0" smtClean="0">
              <a:solidFill>
                <a:schemeClr val="bg1">
                  <a:lumMod val="85000"/>
                </a:schemeClr>
              </a:solidFill>
              <a:latin typeface="Consolas"/>
            </a:endParaRPr>
          </a:p>
          <a:p>
            <a:endParaRPr lang="en-US" sz="2400" dirty="0" smtClean="0">
              <a:solidFill>
                <a:schemeClr val="bg1">
                  <a:lumMod val="85000"/>
                </a:schemeClr>
              </a:solidFill>
              <a:latin typeface="Consolas"/>
            </a:endParaRPr>
          </a:p>
          <a:p>
            <a:pPr>
              <a:buNone/>
            </a:pPr>
            <a:r>
              <a:rPr lang="en-US" sz="2400" b="1" dirty="0" smtClean="0">
                <a:solidFill>
                  <a:schemeClr val="bg1">
                    <a:lumMod val="85000"/>
                  </a:schemeClr>
                </a:solidFill>
                <a:latin typeface="Consolas"/>
              </a:rPr>
              <a:t>	return 0;</a:t>
            </a:r>
          </a:p>
          <a:p>
            <a:pPr>
              <a:buNone/>
            </a:pPr>
            <a:r>
              <a:rPr lang="en-US" sz="2400" dirty="0" smtClean="0">
                <a:solidFill>
                  <a:schemeClr val="bg1">
                    <a:lumMod val="85000"/>
                  </a:schemeClr>
                </a:solidFill>
                <a:latin typeface="Consolas"/>
              </a:rPr>
              <a:t>}</a:t>
            </a:r>
            <a:endParaRPr lang="en-US" sz="2400" dirty="0">
              <a:solidFill>
                <a:schemeClr val="bg1">
                  <a:lumMod val="85000"/>
                </a:schemeClr>
              </a:solidFill>
              <a:latin typeface="Arial" pitchFamily="34" charset="0"/>
              <a:cs typeface="Arial" pitchFamily="34" charset="0"/>
            </a:endParaRPr>
          </a:p>
        </p:txBody>
      </p:sp>
      <p:sp>
        <p:nvSpPr>
          <p:cNvPr id="5" name="Slide Number Placeholder 4"/>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16</a:t>
            </a:fld>
            <a:endParaRPr lang="en-US" dirty="0">
              <a:solidFill>
                <a:srgbClr val="969696"/>
              </a:solidFill>
            </a:endParaRPr>
          </a:p>
        </p:txBody>
      </p:sp>
    </p:spTree>
    <p:extLst>
      <p:ext uri="{BB962C8B-B14F-4D97-AF65-F5344CB8AC3E}">
        <p14:creationId xmlns:p14="http://schemas.microsoft.com/office/powerpoint/2010/main" val="3775767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4294967295"/>
          </p:nvPr>
        </p:nvSpPr>
        <p:spPr>
          <a:xfrm>
            <a:off x="468313" y="6416675"/>
            <a:ext cx="215900" cy="130175"/>
          </a:xfrm>
          <a:prstGeom prst="rect">
            <a:avLst/>
          </a:prstGeom>
          <a:noFill/>
        </p:spPr>
        <p:txBody>
          <a:bodyPr/>
          <a:lstStyle/>
          <a:p>
            <a:fld id="{3C06E336-A007-4B80-AD83-367BF76F56AD}" type="slidenum">
              <a:rPr lang="de-DE" smtClean="0"/>
              <a:pPr/>
              <a:t>17</a:t>
            </a:fld>
            <a:endParaRPr lang="de-DE" smtClean="0"/>
          </a:p>
        </p:txBody>
      </p:sp>
      <p:sp>
        <p:nvSpPr>
          <p:cNvPr id="17412" name="Rectangle 2"/>
          <p:cNvSpPr>
            <a:spLocks noChangeArrowheads="1"/>
          </p:cNvSpPr>
          <p:nvPr/>
        </p:nvSpPr>
        <p:spPr bwMode="auto">
          <a:xfrm>
            <a:off x="0" y="0"/>
            <a:ext cx="4572000" cy="6858000"/>
          </a:xfrm>
          <a:prstGeom prst="rect">
            <a:avLst/>
          </a:prstGeom>
          <a:solidFill>
            <a:srgbClr val="D76A19"/>
          </a:solidFill>
          <a:ln w="9525">
            <a:noFill/>
            <a:miter lim="800000"/>
            <a:headEnd/>
            <a:tailEnd/>
          </a:ln>
        </p:spPr>
        <p:txBody>
          <a:bodyPr wrap="none" anchor="ctr"/>
          <a:lstStyle/>
          <a:p>
            <a:endParaRPr lang="fr-FR"/>
          </a:p>
        </p:txBody>
      </p:sp>
      <p:sp>
        <p:nvSpPr>
          <p:cNvPr id="17413" name="Rectangle 3"/>
          <p:cNvSpPr>
            <a:spLocks noGrp="1" noChangeArrowheads="1"/>
          </p:cNvSpPr>
          <p:nvPr>
            <p:ph type="ctrTitle" idx="4294967295"/>
          </p:nvPr>
        </p:nvSpPr>
        <p:spPr>
          <a:xfrm>
            <a:off x="468313" y="1268413"/>
            <a:ext cx="3816350" cy="1909762"/>
          </a:xfrm>
          <a:noFill/>
        </p:spPr>
        <p:txBody>
          <a:bodyPr anchor="b"/>
          <a:lstStyle/>
          <a:p>
            <a:pPr>
              <a:spcBef>
                <a:spcPct val="50000"/>
              </a:spcBef>
              <a:tabLst>
                <a:tab pos="2330450" algn="l"/>
              </a:tabLst>
            </a:pPr>
            <a:r>
              <a:rPr lang="de-DE" sz="2800" b="1" dirty="0" smtClean="0">
                <a:solidFill>
                  <a:schemeClr val="bg1"/>
                </a:solidFill>
              </a:rPr>
              <a:t>Language basics</a:t>
            </a:r>
          </a:p>
        </p:txBody>
      </p:sp>
      <p:sp>
        <p:nvSpPr>
          <p:cNvPr id="17414" name="Rectangle 4"/>
          <p:cNvSpPr>
            <a:spLocks noChangeArrowheads="1"/>
          </p:cNvSpPr>
          <p:nvPr/>
        </p:nvSpPr>
        <p:spPr bwMode="auto">
          <a:xfrm>
            <a:off x="4572000" y="0"/>
            <a:ext cx="4572000" cy="6858000"/>
          </a:xfrm>
          <a:prstGeom prst="rect">
            <a:avLst/>
          </a:prstGeom>
          <a:solidFill>
            <a:schemeClr val="bg2"/>
          </a:solidFill>
          <a:ln w="9525">
            <a:noFill/>
            <a:miter lim="800000"/>
            <a:headEnd/>
            <a:tailEnd/>
          </a:ln>
        </p:spPr>
        <p:txBody>
          <a:bodyPr wrap="none" anchor="ctr"/>
          <a:lstStyle/>
          <a:p>
            <a:endParaRPr lang="fr-FR"/>
          </a:p>
        </p:txBody>
      </p:sp>
      <p:sp>
        <p:nvSpPr>
          <p:cNvPr id="17416" name="Rectangle 6"/>
          <p:cNvSpPr>
            <a:spLocks noChangeArrowheads="1"/>
          </p:cNvSpPr>
          <p:nvPr/>
        </p:nvSpPr>
        <p:spPr bwMode="auto">
          <a:xfrm>
            <a:off x="468313" y="3713163"/>
            <a:ext cx="3816350" cy="2163762"/>
          </a:xfrm>
          <a:prstGeom prst="rect">
            <a:avLst/>
          </a:prstGeom>
          <a:noFill/>
          <a:ln w="9525">
            <a:noFill/>
            <a:miter lim="800000"/>
            <a:headEnd/>
            <a:tailEnd/>
          </a:ln>
        </p:spPr>
        <p:txBody>
          <a:bodyPr lIns="0" tIns="0" rIns="0" bIns="0"/>
          <a:lstStyle/>
          <a:p>
            <a:pPr>
              <a:lnSpc>
                <a:spcPct val="110000"/>
              </a:lnSpc>
              <a:spcBef>
                <a:spcPct val="50000"/>
              </a:spcBef>
              <a:tabLst>
                <a:tab pos="2330450" algn="l"/>
              </a:tabLst>
            </a:pPr>
            <a:r>
              <a:rPr lang="de-DE" sz="1400" b="1" dirty="0" smtClean="0">
                <a:solidFill>
                  <a:schemeClr val="bg1"/>
                </a:solidFill>
              </a:rPr>
              <a:t>Keywords</a:t>
            </a:r>
          </a:p>
          <a:p>
            <a:pPr>
              <a:lnSpc>
                <a:spcPct val="110000"/>
              </a:lnSpc>
              <a:spcBef>
                <a:spcPct val="50000"/>
              </a:spcBef>
              <a:tabLst>
                <a:tab pos="2330450" algn="l"/>
              </a:tabLst>
            </a:pPr>
            <a:r>
              <a:rPr lang="de-DE" sz="1400" b="1" dirty="0" smtClean="0">
                <a:solidFill>
                  <a:schemeClr val="bg1"/>
                </a:solidFill>
              </a:rPr>
              <a:t>Literals, strings, identifiers and comments</a:t>
            </a:r>
          </a:p>
          <a:p>
            <a:pPr>
              <a:lnSpc>
                <a:spcPct val="110000"/>
              </a:lnSpc>
              <a:spcBef>
                <a:spcPct val="50000"/>
              </a:spcBef>
              <a:tabLst>
                <a:tab pos="2330450" algn="l"/>
              </a:tabLst>
            </a:pPr>
            <a:r>
              <a:rPr lang="de-DE" sz="1400" b="1" dirty="0" smtClean="0">
                <a:solidFill>
                  <a:schemeClr val="bg1"/>
                </a:solidFill>
              </a:rPr>
              <a:t>Basic types</a:t>
            </a:r>
            <a:endParaRPr lang="de-DE" sz="1400" b="1"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752600"/>
            <a:ext cx="43688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469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vs. Definition</a:t>
            </a:r>
            <a:endParaRPr lang="en-US" dirty="0"/>
          </a:p>
        </p:txBody>
      </p:sp>
      <p:sp>
        <p:nvSpPr>
          <p:cNvPr id="3" name="Content Placeholder 2"/>
          <p:cNvSpPr>
            <a:spLocks noGrp="1"/>
          </p:cNvSpPr>
          <p:nvPr>
            <p:ph idx="1"/>
          </p:nvPr>
        </p:nvSpPr>
        <p:spPr>
          <a:xfrm>
            <a:off x="322263" y="950913"/>
            <a:ext cx="8499475" cy="649287"/>
          </a:xfrm>
        </p:spPr>
        <p:txBody>
          <a:bodyPr/>
          <a:lstStyle/>
          <a:p>
            <a:r>
              <a:rPr lang="en-US" dirty="0" smtClean="0"/>
              <a:t>Declaration – it tells the compiler the name and type of an object, function, class or template but miss some details about them. </a:t>
            </a:r>
            <a:r>
              <a:rPr lang="en-US" b="1" dirty="0" smtClean="0"/>
              <a:t>It doesn’t allocate memory for it</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18</a:t>
            </a:fld>
            <a:endParaRPr lang="en-US" dirty="0">
              <a:solidFill>
                <a:srgbClr val="969696"/>
              </a:solidFill>
            </a:endParaRPr>
          </a:p>
        </p:txBody>
      </p:sp>
      <p:sp>
        <p:nvSpPr>
          <p:cNvPr id="6" name="Content Placeholder 2"/>
          <p:cNvSpPr txBox="1">
            <a:spLocks/>
          </p:cNvSpPr>
          <p:nvPr/>
        </p:nvSpPr>
        <p:spPr bwMode="auto">
          <a:xfrm>
            <a:off x="304800" y="3160713"/>
            <a:ext cx="8499475"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r>
              <a:rPr lang="en-US" kern="0" dirty="0" smtClean="0"/>
              <a:t>Definition – it gives the compiler the complete description.</a:t>
            </a:r>
          </a:p>
          <a:p>
            <a:pPr lvl="1">
              <a:buFont typeface="Wingdings" panose="05000000000000000000" pitchFamily="2" charset="2"/>
              <a:buChar char="Ø"/>
            </a:pPr>
            <a:r>
              <a:rPr lang="en-US" kern="0" dirty="0"/>
              <a:t>o</a:t>
            </a:r>
            <a:r>
              <a:rPr lang="en-US" kern="0" dirty="0" smtClean="0"/>
              <a:t>bject – this is the place where the </a:t>
            </a:r>
            <a:r>
              <a:rPr lang="en-US" b="1" kern="0" dirty="0" smtClean="0"/>
              <a:t>compiler allocates memory</a:t>
            </a:r>
            <a:r>
              <a:rPr lang="en-US" kern="0" dirty="0" smtClean="0"/>
              <a:t> for it.</a:t>
            </a:r>
          </a:p>
          <a:p>
            <a:pPr lvl="1">
              <a:buFont typeface="Wingdings" panose="05000000000000000000" pitchFamily="2" charset="2"/>
              <a:buChar char="Ø"/>
            </a:pPr>
            <a:r>
              <a:rPr lang="en-US" kern="0" dirty="0" smtClean="0"/>
              <a:t>method/function – it gives the its body (implementation)</a:t>
            </a:r>
          </a:p>
          <a:p>
            <a:pPr lvl="1">
              <a:buFont typeface="Wingdings" panose="05000000000000000000" pitchFamily="2" charset="2"/>
              <a:buChar char="Ø"/>
            </a:pPr>
            <a:r>
              <a:rPr lang="en-US" kern="0" dirty="0" smtClean="0"/>
              <a:t>class/template – it lists its members</a:t>
            </a:r>
            <a:endParaRPr lang="en-US" kern="0" dirty="0"/>
          </a:p>
        </p:txBody>
      </p:sp>
      <p:sp>
        <p:nvSpPr>
          <p:cNvPr id="5" name="Rectangle 4"/>
          <p:cNvSpPr/>
          <p:nvPr/>
        </p:nvSpPr>
        <p:spPr>
          <a:xfrm>
            <a:off x="575426" y="1697182"/>
            <a:ext cx="6292965" cy="1200329"/>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extern</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x;                   </a:t>
            </a:r>
            <a:r>
              <a:rPr lang="en-US" sz="1200" dirty="0">
                <a:solidFill>
                  <a:srgbClr val="3F7F5F"/>
                </a:solidFill>
                <a:latin typeface="Courier New" panose="02070309020205020404" pitchFamily="49" charset="0"/>
              </a:rPr>
              <a:t>// object declaration</a:t>
            </a:r>
          </a:p>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800000"/>
                </a:solidFill>
                <a:latin typeface="Courier New" panose="02070309020205020404" pitchFamily="49" charset="0"/>
              </a:rPr>
              <a:t>numDigits</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number );    </a:t>
            </a:r>
            <a:r>
              <a:rPr lang="en-US" sz="1200" dirty="0">
                <a:solidFill>
                  <a:srgbClr val="3F7F5F"/>
                </a:solidFill>
                <a:latin typeface="Courier New" panose="02070309020205020404" pitchFamily="49" charset="0"/>
              </a:rPr>
              <a:t>// function (forward) declaration</a:t>
            </a:r>
          </a:p>
          <a:p>
            <a:r>
              <a:rPr lang="en-US" sz="1200" dirty="0">
                <a:solidFill>
                  <a:srgbClr val="0000FF"/>
                </a:solidFill>
                <a:latin typeface="Courier New" panose="02070309020205020404" pitchFamily="49" charset="0"/>
              </a:rPr>
              <a:t>class</a:t>
            </a:r>
            <a:r>
              <a:rPr lang="en-US" sz="1200" dirty="0">
                <a:solidFill>
                  <a:srgbClr val="000000"/>
                </a:solidFill>
                <a:latin typeface="Courier New" panose="02070309020205020404" pitchFamily="49" charset="0"/>
              </a:rPr>
              <a:t> Clock;                    </a:t>
            </a:r>
            <a:r>
              <a:rPr lang="en-US" sz="1200" dirty="0">
                <a:solidFill>
                  <a:srgbClr val="3F7F5F"/>
                </a:solidFill>
                <a:latin typeface="Courier New" panose="02070309020205020404" pitchFamily="49" charset="0"/>
              </a:rPr>
              <a:t>// class (forward) declaration</a:t>
            </a:r>
          </a:p>
          <a:p>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only the name but not the body</a:t>
            </a:r>
          </a:p>
          <a:p>
            <a:r>
              <a:rPr lang="en-US" sz="1200" dirty="0">
                <a:solidFill>
                  <a:srgbClr val="0000FF"/>
                </a:solidFill>
                <a:latin typeface="Courier New" panose="02070309020205020404" pitchFamily="49" charset="0"/>
              </a:rPr>
              <a:t>template</a:t>
            </a:r>
            <a:r>
              <a:rPr lang="en-US" sz="1200" dirty="0">
                <a:solidFill>
                  <a:srgbClr val="000000"/>
                </a:solidFill>
                <a:latin typeface="Courier New" panose="02070309020205020404" pitchFamily="49" charset="0"/>
              </a:rPr>
              <a:t>&lt;</a:t>
            </a:r>
            <a:r>
              <a:rPr lang="en-US" sz="1200" dirty="0">
                <a:solidFill>
                  <a:srgbClr val="0000FF"/>
                </a:solidFill>
                <a:latin typeface="Courier New" panose="02070309020205020404" pitchFamily="49" charset="0"/>
              </a:rPr>
              <a:t>class</a:t>
            </a:r>
            <a:r>
              <a:rPr lang="en-US" sz="1200" dirty="0">
                <a:solidFill>
                  <a:srgbClr val="000000"/>
                </a:solidFill>
                <a:latin typeface="Courier New" panose="02070309020205020404" pitchFamily="49" charset="0"/>
              </a:rPr>
              <a:t> </a:t>
            </a:r>
            <a:r>
              <a:rPr lang="en-US" sz="1200" b="1" dirty="0">
                <a:solidFill>
                  <a:srgbClr val="644632"/>
                </a:solidFill>
                <a:latin typeface="Courier New" panose="02070309020205020404" pitchFamily="49" charset="0"/>
              </a:rPr>
              <a:t>T</a:t>
            </a:r>
            <a:r>
              <a:rPr lang="en-US" sz="1200" dirty="0">
                <a:solidFill>
                  <a:srgbClr val="000000"/>
                </a:solidFill>
                <a:latin typeface="Courier New" panose="02070309020205020404" pitchFamily="49" charset="0"/>
              </a:rPr>
              <a:t>&gt;               </a:t>
            </a:r>
            <a:r>
              <a:rPr lang="en-US" sz="1200" dirty="0">
                <a:solidFill>
                  <a:srgbClr val="3F7F5F"/>
                </a:solidFill>
                <a:latin typeface="Courier New" panose="02070309020205020404" pitchFamily="49" charset="0"/>
              </a:rPr>
              <a:t>// template (forward) declaration</a:t>
            </a:r>
          </a:p>
          <a:p>
            <a:r>
              <a:rPr lang="en-US" sz="1200" dirty="0">
                <a:solidFill>
                  <a:srgbClr val="0000FF"/>
                </a:solidFill>
                <a:latin typeface="Courier New" panose="02070309020205020404" pitchFamily="49" charset="0"/>
              </a:rPr>
              <a:t>class</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SmartPointer</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only the name but not the body</a:t>
            </a:r>
          </a:p>
        </p:txBody>
      </p:sp>
      <p:sp>
        <p:nvSpPr>
          <p:cNvPr id="7" name="Rectangle 6"/>
          <p:cNvSpPr/>
          <p:nvPr/>
        </p:nvSpPr>
        <p:spPr>
          <a:xfrm>
            <a:off x="573881" y="4724400"/>
            <a:ext cx="6294510" cy="1200329"/>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x;                          </a:t>
            </a:r>
            <a:r>
              <a:rPr lang="en-US" sz="1200" dirty="0">
                <a:solidFill>
                  <a:srgbClr val="3F7F5F"/>
                </a:solidFill>
                <a:latin typeface="Courier New" panose="02070309020205020404" pitchFamily="49" charset="0"/>
              </a:rPr>
              <a:t>// object declaration</a:t>
            </a:r>
          </a:p>
          <a:p>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memory is allocated</a:t>
            </a:r>
          </a:p>
          <a:p>
            <a:r>
              <a:rPr lang="en-US" sz="1200" dirty="0">
                <a:solidFill>
                  <a:srgbClr val="0000F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800000"/>
                </a:solidFill>
                <a:latin typeface="Courier New" panose="02070309020205020404" pitchFamily="49" charset="0"/>
              </a:rPr>
              <a:t>SayHello</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function declaration</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b="1" dirty="0">
                <a:solidFill>
                  <a:srgbClr val="808040"/>
                </a:solidFill>
                <a:latin typeface="Courier New" panose="02070309020205020404" pitchFamily="49" charset="0"/>
              </a:rPr>
              <a:t>"Hello :)"</a:t>
            </a:r>
            <a:r>
              <a:rPr lang="en-US" sz="1200" b="1" dirty="0">
                <a:solidFill>
                  <a:srgbClr val="000000"/>
                </a:solidFill>
                <a:latin typeface="Courier New" panose="02070309020205020404" pitchFamily="49" charset="0"/>
              </a:rPr>
              <a:t> &lt;&lt; </a:t>
            </a:r>
            <a:r>
              <a:rPr lang="en-US" sz="1200" b="1"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526038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(1 / </a:t>
            </a:r>
            <a:r>
              <a:rPr lang="en-US" dirty="0" smtClean="0"/>
              <a:t>4)</a:t>
            </a:r>
            <a:endParaRPr lang="en-US" dirty="0"/>
          </a:p>
        </p:txBody>
      </p:sp>
      <p:sp>
        <p:nvSpPr>
          <p:cNvPr id="3" name="Content Placeholder 2"/>
          <p:cNvSpPr>
            <a:spLocks noGrp="1"/>
          </p:cNvSpPr>
          <p:nvPr>
            <p:ph idx="1"/>
          </p:nvPr>
        </p:nvSpPr>
        <p:spPr>
          <a:xfrm>
            <a:off x="322263" y="950913"/>
            <a:ext cx="8499475" cy="649287"/>
          </a:xfrm>
        </p:spPr>
        <p:txBody>
          <a:bodyPr/>
          <a:lstStyle/>
          <a:p>
            <a:r>
              <a:rPr lang="en-US" dirty="0"/>
              <a:t>This is a list of reserved keywords in C++. Since they are used by the language, these keywords are not available for re-definition or overloading.</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19</a:t>
            </a:fld>
            <a:endParaRPr lang="en-US" dirty="0">
              <a:solidFill>
                <a:srgbClr val="969696"/>
              </a:solidFill>
            </a:endParaRPr>
          </a:p>
        </p:txBody>
      </p:sp>
      <p:pic>
        <p:nvPicPr>
          <p:cNvPr id="5" name="Picture 4"/>
          <p:cNvPicPr>
            <a:picLocks noChangeAspect="1"/>
          </p:cNvPicPr>
          <p:nvPr/>
        </p:nvPicPr>
        <p:blipFill>
          <a:blip r:embed="rId3"/>
          <a:stretch>
            <a:fillRect/>
          </a:stretch>
        </p:blipFill>
        <p:spPr>
          <a:xfrm>
            <a:off x="1600200" y="1600200"/>
            <a:ext cx="5943600" cy="4835461"/>
          </a:xfrm>
          <a:prstGeom prst="rect">
            <a:avLst/>
          </a:prstGeom>
        </p:spPr>
      </p:pic>
    </p:spTree>
    <p:extLst>
      <p:ext uri="{BB962C8B-B14F-4D97-AF65-F5344CB8AC3E}">
        <p14:creationId xmlns:p14="http://schemas.microsoft.com/office/powerpoint/2010/main" val="2335857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fr-FR" dirty="0" smtClean="0"/>
              <a:t>Schedule - </a:t>
            </a:r>
            <a:r>
              <a:rPr lang="fr-FR" dirty="0" err="1" smtClean="0"/>
              <a:t>day</a:t>
            </a:r>
            <a:r>
              <a:rPr lang="fr-FR" dirty="0" smtClean="0"/>
              <a:t> </a:t>
            </a:r>
            <a:r>
              <a:rPr lang="fr-FR" dirty="0"/>
              <a:t>1</a:t>
            </a:r>
            <a:endParaRPr lang="en-US" dirty="0"/>
          </a:p>
        </p:txBody>
      </p:sp>
      <p:sp>
        <p:nvSpPr>
          <p:cNvPr id="3" name="Content Placeholder 2"/>
          <p:cNvSpPr>
            <a:spLocks noGrp="1"/>
          </p:cNvSpPr>
          <p:nvPr>
            <p:ph idx="1"/>
          </p:nvPr>
        </p:nvSpPr>
        <p:spPr/>
        <p:txBody>
          <a:bodyPr/>
          <a:lstStyle/>
          <a:p>
            <a:pPr marL="266700" lvl="1" indent="-265113" eaLnBrk="1" hangingPunct="1">
              <a:lnSpc>
                <a:spcPct val="110000"/>
              </a:lnSpc>
              <a:spcBef>
                <a:spcPct val="50000"/>
              </a:spcBef>
              <a:buClr>
                <a:srgbClr val="878785"/>
              </a:buClr>
              <a:buFont typeface="Wingdings" pitchFamily="2" charset="2"/>
              <a:buChar char="n"/>
            </a:pPr>
            <a:r>
              <a:rPr lang="en-US" sz="1600" dirty="0" err="1" smtClean="0">
                <a:solidFill>
                  <a:srgbClr val="000000"/>
                </a:solidFill>
              </a:rPr>
              <a:t>tbd</a:t>
            </a:r>
            <a:endParaRPr lang="en-US" sz="1600" dirty="0">
              <a:solidFill>
                <a:srgbClr val="000000"/>
              </a:solidFill>
            </a:endParaRPr>
          </a:p>
          <a:p>
            <a:pPr>
              <a:spcBef>
                <a:spcPts val="1000"/>
              </a:spcBef>
              <a:buFont typeface="Wingdings" pitchFamily="2" charset="2"/>
              <a:buChar char="q"/>
            </a:pP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a:t>
            </a:fld>
            <a:endParaRPr lang="en-US" dirty="0">
              <a:solidFill>
                <a:schemeClr val="tx1"/>
              </a:solidFill>
            </a:endParaRPr>
          </a:p>
        </p:txBody>
      </p:sp>
    </p:spTree>
    <p:extLst>
      <p:ext uri="{BB962C8B-B14F-4D97-AF65-F5344CB8AC3E}">
        <p14:creationId xmlns:p14="http://schemas.microsoft.com/office/powerpoint/2010/main" val="2056158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r>
              <a:rPr lang="en-US" dirty="0" smtClean="0"/>
              <a:t>(2 </a:t>
            </a:r>
            <a:r>
              <a:rPr lang="en-US" dirty="0"/>
              <a:t>/ 4</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20</a:t>
            </a:fld>
            <a:endParaRPr lang="en-US" dirty="0">
              <a:solidFill>
                <a:srgbClr val="969696"/>
              </a:solidFill>
            </a:endParaRPr>
          </a:p>
        </p:txBody>
      </p:sp>
      <p:sp>
        <p:nvSpPr>
          <p:cNvPr id="5" name="Content Placeholder 2"/>
          <p:cNvSpPr>
            <a:spLocks noGrp="1"/>
          </p:cNvSpPr>
          <p:nvPr>
            <p:ph idx="1"/>
          </p:nvPr>
        </p:nvSpPr>
        <p:spPr>
          <a:xfrm>
            <a:off x="322263" y="950913"/>
            <a:ext cx="8499475" cy="1182687"/>
          </a:xfrm>
        </p:spPr>
        <p:txBody>
          <a:bodyPr numCol="1"/>
          <a:lstStyle/>
          <a:p>
            <a:r>
              <a:rPr lang="en-US" dirty="0" smtClean="0"/>
              <a:t>The reserved words of C++ may be conveniently placed into several groups. In the first group we put those that were also present in the C programming language and have been carried over into C++. There are 33 of these, and here they are:</a:t>
            </a:r>
          </a:p>
        </p:txBody>
      </p:sp>
      <p:sp>
        <p:nvSpPr>
          <p:cNvPr id="6" name="TextBox 5"/>
          <p:cNvSpPr txBox="1"/>
          <p:nvPr/>
        </p:nvSpPr>
        <p:spPr>
          <a:xfrm>
            <a:off x="468312" y="2428869"/>
            <a:ext cx="8207375" cy="3416320"/>
          </a:xfrm>
          <a:prstGeom prst="rect">
            <a:avLst/>
          </a:prstGeom>
          <a:noFill/>
        </p:spPr>
        <p:txBody>
          <a:bodyPr wrap="square" numCol="3" rtlCol="0">
            <a:spAutoFit/>
          </a:bodyPr>
          <a:lstStyle/>
          <a:p>
            <a:r>
              <a:rPr lang="en-US" dirty="0" err="1" smtClean="0"/>
              <a:t>asm</a:t>
            </a:r>
            <a:endParaRPr lang="en-US" dirty="0" smtClean="0"/>
          </a:p>
          <a:p>
            <a:r>
              <a:rPr lang="en-US" dirty="0" smtClean="0"/>
              <a:t>auto</a:t>
            </a:r>
          </a:p>
          <a:p>
            <a:r>
              <a:rPr lang="en-US" dirty="0" smtClean="0"/>
              <a:t>break</a:t>
            </a:r>
          </a:p>
          <a:p>
            <a:r>
              <a:rPr lang="en-US" dirty="0" smtClean="0"/>
              <a:t>case </a:t>
            </a:r>
          </a:p>
          <a:p>
            <a:r>
              <a:rPr lang="en-US" dirty="0" smtClean="0"/>
              <a:t>char</a:t>
            </a:r>
          </a:p>
          <a:p>
            <a:r>
              <a:rPr lang="en-US" dirty="0" smtClean="0"/>
              <a:t>const </a:t>
            </a:r>
          </a:p>
          <a:p>
            <a:r>
              <a:rPr lang="en-US" dirty="0" smtClean="0"/>
              <a:t>continue</a:t>
            </a:r>
          </a:p>
          <a:p>
            <a:r>
              <a:rPr lang="en-US" dirty="0" smtClean="0"/>
              <a:t>default </a:t>
            </a:r>
          </a:p>
          <a:p>
            <a:r>
              <a:rPr lang="en-US" dirty="0" smtClean="0"/>
              <a:t>do</a:t>
            </a:r>
          </a:p>
          <a:p>
            <a:r>
              <a:rPr lang="en-US" dirty="0" smtClean="0"/>
              <a:t>double</a:t>
            </a:r>
          </a:p>
          <a:p>
            <a:r>
              <a:rPr lang="en-US" dirty="0" smtClean="0"/>
              <a:t>else</a:t>
            </a:r>
          </a:p>
          <a:p>
            <a:r>
              <a:rPr lang="en-US" dirty="0" err="1" smtClean="0"/>
              <a:t>enum</a:t>
            </a:r>
            <a:r>
              <a:rPr lang="en-US" dirty="0" smtClean="0"/>
              <a:t> </a:t>
            </a:r>
          </a:p>
          <a:p>
            <a:r>
              <a:rPr lang="en-US" dirty="0" smtClean="0"/>
              <a:t>extern</a:t>
            </a:r>
          </a:p>
          <a:p>
            <a:r>
              <a:rPr lang="en-US" dirty="0" smtClean="0"/>
              <a:t>float</a:t>
            </a:r>
          </a:p>
          <a:p>
            <a:r>
              <a:rPr lang="en-US" dirty="0" smtClean="0"/>
              <a:t>for</a:t>
            </a:r>
          </a:p>
          <a:p>
            <a:r>
              <a:rPr lang="en-US" dirty="0" err="1" smtClean="0"/>
              <a:t>goto</a:t>
            </a:r>
            <a:endParaRPr lang="en-US" dirty="0" smtClean="0"/>
          </a:p>
          <a:p>
            <a:r>
              <a:rPr lang="en-US" dirty="0" smtClean="0"/>
              <a:t>if</a:t>
            </a:r>
          </a:p>
          <a:p>
            <a:r>
              <a:rPr lang="en-US" dirty="0" smtClean="0"/>
              <a:t>int</a:t>
            </a:r>
          </a:p>
          <a:p>
            <a:r>
              <a:rPr lang="en-US" dirty="0" smtClean="0"/>
              <a:t>long</a:t>
            </a:r>
          </a:p>
          <a:p>
            <a:r>
              <a:rPr lang="en-US" dirty="0" smtClean="0"/>
              <a:t>register</a:t>
            </a:r>
          </a:p>
          <a:p>
            <a:r>
              <a:rPr lang="en-US" dirty="0" smtClean="0"/>
              <a:t>return</a:t>
            </a:r>
          </a:p>
          <a:p>
            <a:r>
              <a:rPr lang="en-US" dirty="0" smtClean="0"/>
              <a:t>short</a:t>
            </a:r>
          </a:p>
          <a:p>
            <a:r>
              <a:rPr lang="en-US" dirty="0" smtClean="0"/>
              <a:t>signed </a:t>
            </a:r>
          </a:p>
          <a:p>
            <a:r>
              <a:rPr lang="en-US" dirty="0" err="1" smtClean="0"/>
              <a:t>sizeof</a:t>
            </a:r>
            <a:endParaRPr lang="en-US" dirty="0" smtClean="0"/>
          </a:p>
          <a:p>
            <a:r>
              <a:rPr lang="en-US" dirty="0" smtClean="0"/>
              <a:t>static</a:t>
            </a:r>
          </a:p>
          <a:p>
            <a:r>
              <a:rPr lang="en-US" dirty="0" smtClean="0"/>
              <a:t>struct</a:t>
            </a:r>
          </a:p>
          <a:p>
            <a:r>
              <a:rPr lang="en-US" dirty="0" smtClean="0"/>
              <a:t>switch </a:t>
            </a:r>
          </a:p>
          <a:p>
            <a:r>
              <a:rPr lang="en-US" dirty="0" smtClean="0"/>
              <a:t>typedef</a:t>
            </a:r>
          </a:p>
          <a:p>
            <a:r>
              <a:rPr lang="en-US" dirty="0" smtClean="0"/>
              <a:t>union</a:t>
            </a:r>
          </a:p>
          <a:p>
            <a:r>
              <a:rPr lang="en-US" dirty="0" smtClean="0"/>
              <a:t>unsigned</a:t>
            </a:r>
          </a:p>
          <a:p>
            <a:r>
              <a:rPr lang="en-US" dirty="0" smtClean="0"/>
              <a:t>void </a:t>
            </a:r>
          </a:p>
          <a:p>
            <a:r>
              <a:rPr lang="en-US" dirty="0" smtClean="0"/>
              <a:t>volatile</a:t>
            </a:r>
          </a:p>
          <a:p>
            <a:r>
              <a:rPr lang="en-US" dirty="0" smtClean="0"/>
              <a:t>while</a:t>
            </a:r>
          </a:p>
        </p:txBody>
      </p:sp>
    </p:spTree>
    <p:extLst>
      <p:ext uri="{BB962C8B-B14F-4D97-AF65-F5344CB8AC3E}">
        <p14:creationId xmlns:p14="http://schemas.microsoft.com/office/powerpoint/2010/main" val="1018986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r>
              <a:rPr lang="en-US" dirty="0" smtClean="0"/>
              <a:t>(3 / 4)</a:t>
            </a:r>
            <a:endParaRPr lang="en-US" dirty="0"/>
          </a:p>
        </p:txBody>
      </p:sp>
      <p:sp>
        <p:nvSpPr>
          <p:cNvPr id="3" name="Content Placeholder 2"/>
          <p:cNvSpPr>
            <a:spLocks noGrp="1"/>
          </p:cNvSpPr>
          <p:nvPr>
            <p:ph idx="1"/>
          </p:nvPr>
        </p:nvSpPr>
        <p:spPr>
          <a:xfrm>
            <a:off x="322263" y="950913"/>
            <a:ext cx="8499475" cy="725487"/>
          </a:xfrm>
        </p:spPr>
        <p:txBody>
          <a:bodyPr/>
          <a:lstStyle/>
          <a:p>
            <a:pPr marL="0" indent="0">
              <a:buNone/>
            </a:pPr>
            <a:r>
              <a:rPr lang="en-US" dirty="0"/>
              <a:t>There are another 30 reserved words that were not in C, are therefore new to C++, and here they are:</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21</a:t>
            </a:fld>
            <a:endParaRPr lang="en-US" dirty="0">
              <a:solidFill>
                <a:srgbClr val="969696"/>
              </a:solidFill>
            </a:endParaRPr>
          </a:p>
        </p:txBody>
      </p:sp>
      <p:sp>
        <p:nvSpPr>
          <p:cNvPr id="5" name="TextBox 4"/>
          <p:cNvSpPr txBox="1"/>
          <p:nvPr/>
        </p:nvSpPr>
        <p:spPr>
          <a:xfrm>
            <a:off x="468312" y="2428869"/>
            <a:ext cx="8207375" cy="3416320"/>
          </a:xfrm>
          <a:prstGeom prst="rect">
            <a:avLst/>
          </a:prstGeom>
          <a:noFill/>
        </p:spPr>
        <p:txBody>
          <a:bodyPr wrap="square" numCol="3" rtlCol="0">
            <a:spAutoFit/>
          </a:bodyPr>
          <a:lstStyle/>
          <a:p>
            <a:r>
              <a:rPr lang="en-US" dirty="0" err="1" smtClean="0"/>
              <a:t>dynamic_cast</a:t>
            </a:r>
            <a:r>
              <a:rPr lang="en-US" dirty="0" smtClean="0"/>
              <a:t> </a:t>
            </a:r>
            <a:br>
              <a:rPr lang="en-US" dirty="0" smtClean="0"/>
            </a:br>
            <a:r>
              <a:rPr lang="en-US" dirty="0" smtClean="0"/>
              <a:t>namespace </a:t>
            </a:r>
            <a:br>
              <a:rPr lang="en-US" dirty="0" smtClean="0"/>
            </a:br>
            <a:r>
              <a:rPr lang="en-US" dirty="0" err="1" smtClean="0"/>
              <a:t>reinterpret_cast</a:t>
            </a:r>
            <a:r>
              <a:rPr lang="en-US" dirty="0" smtClean="0"/>
              <a:t> </a:t>
            </a:r>
            <a:br>
              <a:rPr lang="en-US" dirty="0" smtClean="0"/>
            </a:br>
            <a:r>
              <a:rPr lang="en-US" dirty="0" smtClean="0"/>
              <a:t>try </a:t>
            </a:r>
            <a:br>
              <a:rPr lang="en-US" dirty="0" smtClean="0"/>
            </a:br>
            <a:r>
              <a:rPr lang="en-US" dirty="0" err="1" smtClean="0"/>
              <a:t>bool</a:t>
            </a:r>
            <a:r>
              <a:rPr lang="en-US" dirty="0" smtClean="0"/>
              <a:t> </a:t>
            </a:r>
            <a:br>
              <a:rPr lang="en-US" dirty="0" smtClean="0"/>
            </a:br>
            <a:r>
              <a:rPr lang="en-US" dirty="0" smtClean="0"/>
              <a:t>explicit </a:t>
            </a:r>
            <a:br>
              <a:rPr lang="en-US" dirty="0" smtClean="0"/>
            </a:br>
            <a:r>
              <a:rPr lang="en-US" dirty="0" smtClean="0"/>
              <a:t>export</a:t>
            </a:r>
            <a:br>
              <a:rPr lang="en-US" dirty="0" smtClean="0"/>
            </a:br>
            <a:r>
              <a:rPr lang="en-US" dirty="0" smtClean="0"/>
              <a:t>new </a:t>
            </a:r>
            <a:br>
              <a:rPr lang="en-US" dirty="0" smtClean="0"/>
            </a:br>
            <a:r>
              <a:rPr lang="en-US" dirty="0" err="1" smtClean="0"/>
              <a:t>static_cast</a:t>
            </a:r>
            <a:r>
              <a:rPr lang="en-US" dirty="0" smtClean="0"/>
              <a:t> </a:t>
            </a:r>
            <a:br>
              <a:rPr lang="en-US" dirty="0" smtClean="0"/>
            </a:br>
            <a:r>
              <a:rPr lang="en-US" dirty="0" err="1" smtClean="0"/>
              <a:t>typeid</a:t>
            </a:r>
            <a:r>
              <a:rPr lang="en-US" dirty="0" smtClean="0"/>
              <a:t> </a:t>
            </a:r>
            <a:br>
              <a:rPr lang="en-US" dirty="0" smtClean="0"/>
            </a:br>
            <a:r>
              <a:rPr lang="en-US" dirty="0" smtClean="0"/>
              <a:t>catch </a:t>
            </a:r>
            <a:br>
              <a:rPr lang="en-US" dirty="0" smtClean="0"/>
            </a:br>
            <a:r>
              <a:rPr lang="en-US" dirty="0" smtClean="0"/>
              <a:t>false </a:t>
            </a:r>
            <a:br>
              <a:rPr lang="en-US" dirty="0" smtClean="0"/>
            </a:br>
            <a:r>
              <a:rPr lang="en-US" dirty="0" smtClean="0"/>
              <a:t>operator </a:t>
            </a:r>
            <a:br>
              <a:rPr lang="en-US" dirty="0" smtClean="0"/>
            </a:br>
            <a:r>
              <a:rPr lang="en-US" dirty="0" smtClean="0"/>
              <a:t>template </a:t>
            </a:r>
            <a:br>
              <a:rPr lang="en-US" dirty="0" smtClean="0"/>
            </a:br>
            <a:r>
              <a:rPr lang="en-US" dirty="0" err="1" smtClean="0"/>
              <a:t>typename</a:t>
            </a:r>
            <a:r>
              <a:rPr lang="en-US" dirty="0" smtClean="0"/>
              <a:t> </a:t>
            </a:r>
            <a:br>
              <a:rPr lang="en-US" dirty="0" smtClean="0"/>
            </a:br>
            <a:r>
              <a:rPr lang="en-US" dirty="0" smtClean="0"/>
              <a:t>class </a:t>
            </a:r>
            <a:br>
              <a:rPr lang="en-US" dirty="0" smtClean="0"/>
            </a:br>
            <a:r>
              <a:rPr lang="en-US" dirty="0" smtClean="0"/>
              <a:t>friend </a:t>
            </a:r>
            <a:br>
              <a:rPr lang="en-US" dirty="0" smtClean="0"/>
            </a:br>
            <a:r>
              <a:rPr lang="en-US" dirty="0" smtClean="0"/>
              <a:t>private </a:t>
            </a:r>
            <a:br>
              <a:rPr lang="en-US" dirty="0" smtClean="0"/>
            </a:br>
            <a:r>
              <a:rPr lang="en-US" dirty="0" smtClean="0"/>
              <a:t>this </a:t>
            </a:r>
            <a:br>
              <a:rPr lang="en-US" dirty="0" smtClean="0"/>
            </a:br>
            <a:r>
              <a:rPr lang="en-US" dirty="0" smtClean="0"/>
              <a:t>using </a:t>
            </a:r>
            <a:br>
              <a:rPr lang="en-US" dirty="0" smtClean="0"/>
            </a:br>
            <a:r>
              <a:rPr lang="en-US" dirty="0" err="1" smtClean="0"/>
              <a:t>const_cast</a:t>
            </a:r>
            <a:r>
              <a:rPr lang="en-US" dirty="0" smtClean="0"/>
              <a:t> </a:t>
            </a:r>
            <a:br>
              <a:rPr lang="en-US" dirty="0" smtClean="0"/>
            </a:br>
            <a:r>
              <a:rPr lang="en-US" dirty="0" smtClean="0"/>
              <a:t>inline </a:t>
            </a:r>
            <a:br>
              <a:rPr lang="en-US" dirty="0" smtClean="0"/>
            </a:br>
            <a:r>
              <a:rPr lang="en-US" dirty="0" smtClean="0"/>
              <a:t>public </a:t>
            </a:r>
            <a:br>
              <a:rPr lang="en-US" dirty="0" smtClean="0"/>
            </a:br>
            <a:r>
              <a:rPr lang="en-US" dirty="0" smtClean="0"/>
              <a:t>throw </a:t>
            </a:r>
            <a:br>
              <a:rPr lang="en-US" dirty="0" smtClean="0"/>
            </a:br>
            <a:r>
              <a:rPr lang="en-US" dirty="0" smtClean="0"/>
              <a:t>virtual </a:t>
            </a:r>
            <a:br>
              <a:rPr lang="en-US" dirty="0" smtClean="0"/>
            </a:br>
            <a:r>
              <a:rPr lang="en-US" dirty="0" smtClean="0"/>
              <a:t>delete </a:t>
            </a:r>
            <a:br>
              <a:rPr lang="en-US" dirty="0" smtClean="0"/>
            </a:br>
            <a:r>
              <a:rPr lang="en-US" dirty="0" smtClean="0"/>
              <a:t>mutable </a:t>
            </a:r>
            <a:br>
              <a:rPr lang="en-US" dirty="0" smtClean="0"/>
            </a:br>
            <a:r>
              <a:rPr lang="en-US" dirty="0" smtClean="0"/>
              <a:t>protected </a:t>
            </a:r>
            <a:br>
              <a:rPr lang="en-US" dirty="0" smtClean="0"/>
            </a:br>
            <a:r>
              <a:rPr lang="en-US" dirty="0" smtClean="0"/>
              <a:t>true </a:t>
            </a:r>
            <a:br>
              <a:rPr lang="en-US" dirty="0" smtClean="0"/>
            </a:br>
            <a:r>
              <a:rPr lang="en-US" dirty="0" err="1" smtClean="0"/>
              <a:t>wchar_t</a:t>
            </a:r>
            <a:endParaRPr lang="en-US" dirty="0" smtClean="0"/>
          </a:p>
        </p:txBody>
      </p:sp>
    </p:spTree>
    <p:extLst>
      <p:ext uri="{BB962C8B-B14F-4D97-AF65-F5344CB8AC3E}">
        <p14:creationId xmlns:p14="http://schemas.microsoft.com/office/powerpoint/2010/main" val="698667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r>
              <a:rPr lang="en-US" dirty="0" smtClean="0"/>
              <a:t>(4 </a:t>
            </a:r>
            <a:r>
              <a:rPr lang="en-US" dirty="0"/>
              <a:t>/ </a:t>
            </a:r>
            <a:r>
              <a:rPr lang="en-US" dirty="0" smtClean="0"/>
              <a:t>4)</a:t>
            </a:r>
            <a:endParaRPr lang="en-US" dirty="0"/>
          </a:p>
        </p:txBody>
      </p:sp>
      <p:sp>
        <p:nvSpPr>
          <p:cNvPr id="3" name="Content Placeholder 2"/>
          <p:cNvSpPr>
            <a:spLocks noGrp="1"/>
          </p:cNvSpPr>
          <p:nvPr>
            <p:ph idx="1"/>
          </p:nvPr>
        </p:nvSpPr>
        <p:spPr>
          <a:xfrm>
            <a:off x="322263" y="950913"/>
            <a:ext cx="8499475" cy="1258887"/>
          </a:xfrm>
        </p:spPr>
        <p:txBody>
          <a:bodyPr/>
          <a:lstStyle/>
          <a:p>
            <a:pPr marL="0" indent="0">
              <a:buNone/>
            </a:pPr>
            <a:r>
              <a:rPr lang="en-US" dirty="0"/>
              <a:t>The following 11 C++ reserved words are not essential when the standard ASCII character set is being used, but they have been added to provide more readable alternatives for some of the C++ operators, and also to facilitate programming with character sets that lack characters needed by C++.</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22</a:t>
            </a:fld>
            <a:endParaRPr lang="en-US" dirty="0">
              <a:solidFill>
                <a:srgbClr val="969696"/>
              </a:solidFill>
            </a:endParaRPr>
          </a:p>
        </p:txBody>
      </p:sp>
      <p:sp>
        <p:nvSpPr>
          <p:cNvPr id="5" name="TextBox 4"/>
          <p:cNvSpPr txBox="1"/>
          <p:nvPr/>
        </p:nvSpPr>
        <p:spPr>
          <a:xfrm>
            <a:off x="250825" y="2428869"/>
            <a:ext cx="8207375" cy="1200329"/>
          </a:xfrm>
          <a:prstGeom prst="rect">
            <a:avLst/>
          </a:prstGeom>
          <a:noFill/>
        </p:spPr>
        <p:txBody>
          <a:bodyPr wrap="square" numCol="3" rtlCol="0">
            <a:spAutoFit/>
          </a:bodyPr>
          <a:lstStyle/>
          <a:p>
            <a:r>
              <a:rPr lang="en-US" dirty="0" smtClean="0"/>
              <a:t>and </a:t>
            </a:r>
          </a:p>
          <a:p>
            <a:r>
              <a:rPr lang="en-US" dirty="0" err="1" smtClean="0"/>
              <a:t>bitand</a:t>
            </a:r>
            <a:r>
              <a:rPr lang="en-US" dirty="0" smtClean="0"/>
              <a:t> </a:t>
            </a:r>
          </a:p>
          <a:p>
            <a:r>
              <a:rPr lang="en-US" dirty="0" err="1" smtClean="0"/>
              <a:t>compl</a:t>
            </a:r>
            <a:r>
              <a:rPr lang="en-US" dirty="0" smtClean="0"/>
              <a:t> </a:t>
            </a:r>
          </a:p>
          <a:p>
            <a:r>
              <a:rPr lang="en-US" dirty="0" err="1" smtClean="0"/>
              <a:t>not_eq</a:t>
            </a:r>
            <a:r>
              <a:rPr lang="en-US" dirty="0" smtClean="0"/>
              <a:t> </a:t>
            </a:r>
          </a:p>
          <a:p>
            <a:r>
              <a:rPr lang="en-US" dirty="0" err="1" smtClean="0"/>
              <a:t>or_eq</a:t>
            </a:r>
            <a:r>
              <a:rPr lang="en-US" dirty="0" smtClean="0"/>
              <a:t> </a:t>
            </a:r>
          </a:p>
          <a:p>
            <a:r>
              <a:rPr lang="en-US" dirty="0" err="1" smtClean="0"/>
              <a:t>xor_eq</a:t>
            </a:r>
            <a:r>
              <a:rPr lang="en-US" dirty="0" smtClean="0"/>
              <a:t> </a:t>
            </a:r>
          </a:p>
          <a:p>
            <a:r>
              <a:rPr lang="en-US" dirty="0" err="1" smtClean="0"/>
              <a:t>and_eq</a:t>
            </a:r>
            <a:r>
              <a:rPr lang="en-US" dirty="0" smtClean="0"/>
              <a:t> </a:t>
            </a:r>
          </a:p>
          <a:p>
            <a:r>
              <a:rPr lang="en-US" dirty="0" err="1" smtClean="0"/>
              <a:t>bitor</a:t>
            </a:r>
            <a:r>
              <a:rPr lang="en-US" dirty="0" smtClean="0"/>
              <a:t> </a:t>
            </a:r>
          </a:p>
          <a:p>
            <a:r>
              <a:rPr lang="en-US" dirty="0" smtClean="0"/>
              <a:t>not </a:t>
            </a:r>
          </a:p>
          <a:p>
            <a:r>
              <a:rPr lang="en-US" dirty="0" smtClean="0"/>
              <a:t>or </a:t>
            </a:r>
          </a:p>
          <a:p>
            <a:r>
              <a:rPr lang="en-US" dirty="0" err="1" smtClean="0"/>
              <a:t>xor</a:t>
            </a:r>
            <a:endParaRPr lang="en-US" dirty="0" smtClean="0"/>
          </a:p>
        </p:txBody>
      </p:sp>
    </p:spTree>
    <p:extLst>
      <p:ext uri="{BB962C8B-B14F-4D97-AF65-F5344CB8AC3E}">
        <p14:creationId xmlns:p14="http://schemas.microsoft.com/office/powerpoint/2010/main" val="1048724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Variables &amp; Types - </a:t>
            </a:r>
            <a:r>
              <a:rPr lang="en-US" i="1" dirty="0" smtClean="0">
                <a:solidFill>
                  <a:srgbClr val="404040"/>
                </a:solidFill>
              </a:rPr>
              <a:t>Introduction</a:t>
            </a:r>
            <a:endParaRPr lang="en-US" i="1" dirty="0">
              <a:solidFill>
                <a:srgbClr val="404040"/>
              </a:solidFill>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solidFill>
                  <a:srgbClr val="404040"/>
                </a:solidFill>
                <a:latin typeface="+mj-lt"/>
                <a:cs typeface="Times New Roman" pitchFamily="18" charset="0"/>
              </a:rPr>
              <a:t>Programs usually need to </a:t>
            </a:r>
            <a:r>
              <a:rPr lang="en-US" b="1" dirty="0" smtClean="0">
                <a:solidFill>
                  <a:srgbClr val="404040"/>
                </a:solidFill>
                <a:latin typeface="+mj-lt"/>
                <a:cs typeface="Times New Roman" pitchFamily="18" charset="0"/>
              </a:rPr>
              <a:t>store</a:t>
            </a:r>
            <a:r>
              <a:rPr lang="en-US" dirty="0" smtClean="0">
                <a:solidFill>
                  <a:srgbClr val="404040"/>
                </a:solidFill>
                <a:latin typeface="+mj-lt"/>
                <a:cs typeface="Times New Roman" pitchFamily="18" charset="0"/>
              </a:rPr>
              <a:t> different objects (</a:t>
            </a:r>
            <a:r>
              <a:rPr lang="en-US" i="1" dirty="0" smtClean="0">
                <a:solidFill>
                  <a:srgbClr val="404040"/>
                </a:solidFill>
                <a:latin typeface="+mj-lt"/>
                <a:cs typeface="Times New Roman" pitchFamily="18" charset="0"/>
              </a:rPr>
              <a:t>numbers</a:t>
            </a:r>
            <a:r>
              <a:rPr lang="en-US" dirty="0" smtClean="0">
                <a:solidFill>
                  <a:srgbClr val="404040"/>
                </a:solidFill>
                <a:latin typeface="+mj-lt"/>
                <a:cs typeface="Times New Roman" pitchFamily="18" charset="0"/>
              </a:rPr>
              <a:t> – length, age, </a:t>
            </a:r>
            <a:r>
              <a:rPr lang="en-US" dirty="0" err="1" smtClean="0">
                <a:solidFill>
                  <a:srgbClr val="404040"/>
                </a:solidFill>
                <a:latin typeface="+mj-lt"/>
                <a:cs typeface="Times New Roman" pitchFamily="18" charset="0"/>
              </a:rPr>
              <a:t>etc</a:t>
            </a:r>
            <a:r>
              <a:rPr lang="en-US" dirty="0" smtClean="0">
                <a:solidFill>
                  <a:srgbClr val="404040"/>
                </a:solidFill>
                <a:latin typeface="+mj-lt"/>
                <a:cs typeface="Times New Roman" pitchFamily="18" charset="0"/>
              </a:rPr>
              <a:t>; </a:t>
            </a:r>
            <a:r>
              <a:rPr lang="en-US" i="1" dirty="0" smtClean="0">
                <a:solidFill>
                  <a:srgbClr val="404040"/>
                </a:solidFill>
                <a:latin typeface="+mj-lt"/>
                <a:cs typeface="Times New Roman" pitchFamily="18" charset="0"/>
              </a:rPr>
              <a:t>strings</a:t>
            </a:r>
            <a:r>
              <a:rPr lang="en-US" dirty="0" smtClean="0">
                <a:solidFill>
                  <a:srgbClr val="404040"/>
                </a:solidFill>
                <a:latin typeface="+mj-lt"/>
                <a:cs typeface="Times New Roman" pitchFamily="18" charset="0"/>
              </a:rPr>
              <a:t> – names, sentences, etc.) and </a:t>
            </a:r>
            <a:r>
              <a:rPr lang="en-US" b="1" dirty="0" smtClean="0">
                <a:solidFill>
                  <a:srgbClr val="404040"/>
                </a:solidFill>
                <a:latin typeface="+mj-lt"/>
                <a:cs typeface="Times New Roman" pitchFamily="18" charset="0"/>
              </a:rPr>
              <a:t>use</a:t>
            </a:r>
            <a:r>
              <a:rPr lang="en-US" dirty="0" smtClean="0">
                <a:solidFill>
                  <a:srgbClr val="404040"/>
                </a:solidFill>
                <a:latin typeface="+mj-lt"/>
                <a:cs typeface="Times New Roman" pitchFamily="18" charset="0"/>
              </a:rPr>
              <a:t> them, possibly multiple times</a:t>
            </a:r>
          </a:p>
          <a:p>
            <a:pPr lvl="1">
              <a:buFont typeface="Wingdings" pitchFamily="2" charset="2"/>
              <a:buChar char="Ø"/>
            </a:pPr>
            <a:r>
              <a:rPr lang="en-US" dirty="0" smtClean="0">
                <a:solidFill>
                  <a:srgbClr val="404040"/>
                </a:solidFill>
                <a:latin typeface="+mj-lt"/>
                <a:cs typeface="Times New Roman" pitchFamily="18" charset="0"/>
              </a:rPr>
              <a:t>Example: A program that takes an IBAN as input and calculates whether the IBAN is valid or not. It needs to store the original IBAN, perform intermediate operations on it and check the result</a:t>
            </a:r>
          </a:p>
          <a:p>
            <a:pPr>
              <a:buFont typeface="Wingdings" pitchFamily="2" charset="2"/>
              <a:buChar char="Ø"/>
            </a:pPr>
            <a:r>
              <a:rPr lang="en-US" dirty="0" smtClean="0">
                <a:solidFill>
                  <a:srgbClr val="404040"/>
                </a:solidFill>
                <a:latin typeface="+mj-lt"/>
                <a:cs typeface="Times New Roman" pitchFamily="18" charset="0"/>
              </a:rPr>
              <a:t>Those items (the IBAN, intermediate numbers/characters and the final result) need to be stored in different places of computer’s memory</a:t>
            </a:r>
          </a:p>
          <a:p>
            <a:pPr>
              <a:buFont typeface="Wingdings" pitchFamily="2" charset="2"/>
              <a:buChar char="Ø"/>
            </a:pPr>
            <a:r>
              <a:rPr lang="en-US" dirty="0" smtClean="0">
                <a:solidFill>
                  <a:srgbClr val="404040"/>
                </a:solidFill>
                <a:latin typeface="+mj-lt"/>
                <a:cs typeface="Times New Roman" pitchFamily="18" charset="0"/>
              </a:rPr>
              <a:t>A </a:t>
            </a:r>
            <a:r>
              <a:rPr lang="en-US" b="1" i="1" dirty="0" smtClean="0">
                <a:solidFill>
                  <a:srgbClr val="404040"/>
                </a:solidFill>
                <a:latin typeface="+mj-lt"/>
                <a:cs typeface="Times New Roman" pitchFamily="18" charset="0"/>
              </a:rPr>
              <a:t>variable</a:t>
            </a:r>
            <a:r>
              <a:rPr lang="en-US" b="1" dirty="0" smtClean="0">
                <a:solidFill>
                  <a:srgbClr val="404040"/>
                </a:solidFill>
                <a:latin typeface="+mj-lt"/>
                <a:cs typeface="Times New Roman" pitchFamily="18" charset="0"/>
              </a:rPr>
              <a:t> </a:t>
            </a:r>
            <a:r>
              <a:rPr lang="en-US" dirty="0" smtClean="0">
                <a:solidFill>
                  <a:srgbClr val="404040"/>
                </a:solidFill>
                <a:latin typeface="+mj-lt"/>
                <a:cs typeface="Times New Roman" pitchFamily="18" charset="0"/>
              </a:rPr>
              <a:t>is associated with specific </a:t>
            </a:r>
            <a:r>
              <a:rPr lang="en-US" b="1" i="1" dirty="0" smtClean="0">
                <a:solidFill>
                  <a:srgbClr val="404040"/>
                </a:solidFill>
                <a:latin typeface="+mj-lt"/>
                <a:cs typeface="Times New Roman" pitchFamily="18" charset="0"/>
              </a:rPr>
              <a:t>location (address)</a:t>
            </a:r>
            <a:r>
              <a:rPr lang="en-US" dirty="0" smtClean="0">
                <a:solidFill>
                  <a:srgbClr val="404040"/>
                </a:solidFill>
                <a:latin typeface="+mj-lt"/>
                <a:cs typeface="Times New Roman" pitchFamily="18" charset="0"/>
              </a:rPr>
              <a:t> in memory, storing a certain </a:t>
            </a:r>
            <a:r>
              <a:rPr lang="en-US" b="1" i="1" dirty="0" smtClean="0">
                <a:solidFill>
                  <a:srgbClr val="404040"/>
                </a:solidFill>
                <a:latin typeface="+mj-lt"/>
                <a:cs typeface="Times New Roman" pitchFamily="18" charset="0"/>
              </a:rPr>
              <a:t>type</a:t>
            </a:r>
            <a:r>
              <a:rPr lang="en-US" dirty="0" smtClean="0">
                <a:solidFill>
                  <a:srgbClr val="404040"/>
                </a:solidFill>
                <a:latin typeface="+mj-lt"/>
                <a:cs typeface="Times New Roman" pitchFamily="18" charset="0"/>
              </a:rPr>
              <a:t> of data (i.e. a number, a string, etc.)</a:t>
            </a:r>
          </a:p>
          <a:p>
            <a:pPr lvl="1">
              <a:buFont typeface="Wingdings" pitchFamily="2" charset="2"/>
              <a:buChar char="Ø"/>
            </a:pPr>
            <a:r>
              <a:rPr lang="en-US" dirty="0" smtClean="0">
                <a:solidFill>
                  <a:srgbClr val="404040"/>
                </a:solidFill>
                <a:latin typeface="+mj-lt"/>
                <a:cs typeface="Times New Roman" pitchFamily="18" charset="0"/>
              </a:rPr>
              <a:t>Example: on </a:t>
            </a:r>
            <a:r>
              <a:rPr lang="en-US" b="1" i="1" dirty="0" smtClean="0">
                <a:solidFill>
                  <a:srgbClr val="404040"/>
                </a:solidFill>
                <a:latin typeface="+mj-lt"/>
                <a:cs typeface="Times New Roman" pitchFamily="18" charset="0"/>
              </a:rPr>
              <a:t>address </a:t>
            </a:r>
            <a:r>
              <a:rPr lang="en-US" i="1" dirty="0" smtClean="0">
                <a:solidFill>
                  <a:srgbClr val="404040"/>
                </a:solidFill>
                <a:latin typeface="+mj-lt"/>
                <a:cs typeface="Times New Roman" pitchFamily="18" charset="0"/>
              </a:rPr>
              <a:t>0x7fffe217349c, </a:t>
            </a:r>
            <a:r>
              <a:rPr lang="en-US" dirty="0" smtClean="0">
                <a:solidFill>
                  <a:srgbClr val="404040"/>
                </a:solidFill>
                <a:latin typeface="+mj-lt"/>
                <a:cs typeface="Times New Roman" pitchFamily="18" charset="0"/>
              </a:rPr>
              <a:t>the </a:t>
            </a:r>
            <a:r>
              <a:rPr lang="en-US" b="1" i="1" dirty="0" smtClean="0">
                <a:solidFill>
                  <a:srgbClr val="404040"/>
                </a:solidFill>
                <a:latin typeface="+mj-lt"/>
                <a:cs typeface="Times New Roman" pitchFamily="18" charset="0"/>
              </a:rPr>
              <a:t>value</a:t>
            </a:r>
            <a:r>
              <a:rPr lang="en-US" dirty="0" smtClean="0">
                <a:solidFill>
                  <a:srgbClr val="404040"/>
                </a:solidFill>
                <a:latin typeface="+mj-lt"/>
                <a:cs typeface="Times New Roman" pitchFamily="18" charset="0"/>
              </a:rPr>
              <a:t> </a:t>
            </a:r>
            <a:r>
              <a:rPr lang="en-US" i="1" dirty="0" smtClean="0">
                <a:solidFill>
                  <a:srgbClr val="404040"/>
                </a:solidFill>
                <a:latin typeface="+mj-lt"/>
                <a:cs typeface="Times New Roman" pitchFamily="18" charset="0"/>
              </a:rPr>
              <a:t>32</a:t>
            </a:r>
            <a:r>
              <a:rPr lang="en-US" dirty="0" smtClean="0">
                <a:solidFill>
                  <a:srgbClr val="404040"/>
                </a:solidFill>
                <a:latin typeface="+mj-lt"/>
                <a:cs typeface="Times New Roman" pitchFamily="18" charset="0"/>
              </a:rPr>
              <a:t> is stored.</a:t>
            </a:r>
          </a:p>
          <a:p>
            <a:pPr>
              <a:buFont typeface="Wingdings" pitchFamily="2" charset="2"/>
              <a:buChar char="Ø"/>
            </a:pPr>
            <a:r>
              <a:rPr lang="en-US" dirty="0" smtClean="0">
                <a:solidFill>
                  <a:srgbClr val="404040"/>
                </a:solidFill>
                <a:latin typeface="+mj-lt"/>
                <a:cs typeface="Times New Roman" pitchFamily="18" charset="0"/>
              </a:rPr>
              <a:t>However the </a:t>
            </a:r>
            <a:r>
              <a:rPr lang="en-US" b="1" i="1" dirty="0" smtClean="0">
                <a:solidFill>
                  <a:srgbClr val="404040"/>
                </a:solidFill>
                <a:latin typeface="+mj-lt"/>
                <a:cs typeface="Times New Roman" pitchFamily="18" charset="0"/>
              </a:rPr>
              <a:t>address </a:t>
            </a:r>
            <a:r>
              <a:rPr lang="en-US" dirty="0" smtClean="0">
                <a:solidFill>
                  <a:srgbClr val="404040"/>
                </a:solidFill>
                <a:latin typeface="+mj-lt"/>
                <a:cs typeface="Times New Roman" pitchFamily="18" charset="0"/>
              </a:rPr>
              <a:t>is very unnatural for a human to work with: in programming languages </a:t>
            </a:r>
            <a:r>
              <a:rPr lang="en-US" b="1" i="1" dirty="0" smtClean="0">
                <a:solidFill>
                  <a:srgbClr val="404040"/>
                </a:solidFill>
                <a:latin typeface="+mj-lt"/>
                <a:cs typeface="Times New Roman" pitchFamily="18" charset="0"/>
              </a:rPr>
              <a:t>names</a:t>
            </a:r>
            <a:r>
              <a:rPr lang="en-US" dirty="0" smtClean="0">
                <a:solidFill>
                  <a:srgbClr val="404040"/>
                </a:solidFill>
                <a:latin typeface="+mj-lt"/>
                <a:cs typeface="Times New Roman" pitchFamily="18" charset="0"/>
              </a:rPr>
              <a:t> are used to work with that variable’s data; compiler remembers the corresponding </a:t>
            </a:r>
            <a:r>
              <a:rPr lang="en-US" b="1" i="1" dirty="0" smtClean="0">
                <a:solidFill>
                  <a:srgbClr val="404040"/>
                </a:solidFill>
                <a:latin typeface="+mj-lt"/>
                <a:cs typeface="Times New Roman" pitchFamily="18" charset="0"/>
              </a:rPr>
              <a:t>address </a:t>
            </a:r>
            <a:r>
              <a:rPr lang="en-US" dirty="0" smtClean="0">
                <a:solidFill>
                  <a:srgbClr val="404040"/>
                </a:solidFill>
                <a:latin typeface="+mj-lt"/>
                <a:cs typeface="Times New Roman" pitchFamily="18" charset="0"/>
              </a:rPr>
              <a:t>and uses it behind the scenes</a:t>
            </a:r>
            <a:endParaRPr lang="en-US" i="1" dirty="0" smtClean="0">
              <a:solidFill>
                <a:srgbClr val="404040"/>
              </a:solidFill>
              <a:latin typeface="+mj-lt"/>
              <a:cs typeface="Times New Roman" pitchFamily="18" charset="0"/>
            </a:endParaRPr>
          </a:p>
          <a:p>
            <a:endParaRPr lang="en-US" dirty="0">
              <a:solidFill>
                <a:srgbClr val="404040"/>
              </a:solidFill>
              <a:latin typeface="+mj-lt"/>
              <a:cs typeface="Arial" pitchFamily="34"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743953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Variables &amp; Types - </a:t>
            </a:r>
            <a:r>
              <a:rPr lang="en-US" i="1" dirty="0" smtClean="0">
                <a:solidFill>
                  <a:srgbClr val="404040"/>
                </a:solidFill>
              </a:rPr>
              <a:t>Memory (simplified)</a:t>
            </a:r>
            <a:endParaRPr lang="en-US" i="1" dirty="0">
              <a:solidFill>
                <a:srgbClr val="404040"/>
              </a:solidFill>
            </a:endParaRPr>
          </a:p>
        </p:txBody>
      </p:sp>
      <p:sp>
        <p:nvSpPr>
          <p:cNvPr id="3" name="Content Placeholder 2"/>
          <p:cNvSpPr>
            <a:spLocks noGrp="1"/>
          </p:cNvSpPr>
          <p:nvPr>
            <p:ph sz="quarter" idx="1"/>
          </p:nvPr>
        </p:nvSpPr>
        <p:spPr>
          <a:xfrm>
            <a:off x="457200" y="1219200"/>
            <a:ext cx="8229600" cy="914400"/>
          </a:xfrm>
        </p:spPr>
        <p:txBody>
          <a:bodyPr>
            <a:normAutofit/>
          </a:bodyPr>
          <a:lstStyle/>
          <a:p>
            <a:r>
              <a:rPr lang="en-US" dirty="0" smtClean="0">
                <a:solidFill>
                  <a:srgbClr val="404040"/>
                </a:solidFill>
                <a:latin typeface="Arial" pitchFamily="34" charset="0"/>
                <a:cs typeface="Arial" pitchFamily="34" charset="0"/>
              </a:rPr>
              <a:t>What programmer uses (i.e. </a:t>
            </a:r>
            <a:r>
              <a:rPr lang="en-US" b="1" i="1" dirty="0" smtClean="0">
                <a:solidFill>
                  <a:srgbClr val="3F3FFF"/>
                </a:solidFill>
                <a:latin typeface="Arial" pitchFamily="34" charset="0"/>
                <a:cs typeface="Arial" pitchFamily="34" charset="0"/>
              </a:rPr>
              <a:t>int</a:t>
            </a:r>
            <a:r>
              <a:rPr lang="en-US" b="1" i="1" dirty="0" smtClean="0">
                <a:solidFill>
                  <a:srgbClr val="404040"/>
                </a:solidFill>
                <a:latin typeface="Arial" pitchFamily="34" charset="0"/>
                <a:cs typeface="Arial" pitchFamily="34" charset="0"/>
              </a:rPr>
              <a:t> age </a:t>
            </a:r>
            <a:r>
              <a:rPr lang="en-US" b="1" i="1" dirty="0" smtClean="0">
                <a:solidFill>
                  <a:srgbClr val="FF0000"/>
                </a:solidFill>
                <a:latin typeface="Arial" pitchFamily="34" charset="0"/>
                <a:cs typeface="Arial" pitchFamily="34" charset="0"/>
              </a:rPr>
              <a:t>= 5</a:t>
            </a:r>
            <a:r>
              <a:rPr lang="en-US" b="1" i="1" dirty="0" smtClean="0">
                <a:latin typeface="Arial" pitchFamily="34" charset="0"/>
                <a:cs typeface="Arial" pitchFamily="34" charset="0"/>
              </a:rPr>
              <a:t>;</a:t>
            </a:r>
            <a:r>
              <a:rPr lang="en-US" dirty="0" smtClean="0">
                <a:solidFill>
                  <a:srgbClr val="404040"/>
                </a:solidFill>
                <a:latin typeface="Arial" pitchFamily="34" charset="0"/>
                <a:cs typeface="Arial" pitchFamily="34" charset="0"/>
              </a:rPr>
              <a:t>) is much more readable than the actual machine representation:</a:t>
            </a:r>
          </a:p>
          <a:p>
            <a:pPr algn="ctr"/>
            <a:endParaRPr lang="en-US" dirty="0" smtClean="0">
              <a:solidFill>
                <a:srgbClr val="404040"/>
              </a:solidFill>
              <a:latin typeface="Arial" pitchFamily="34" charset="0"/>
              <a:cs typeface="Arial" pitchFamily="34"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24</a:t>
            </a:fld>
            <a:endParaRPr lang="en-US"/>
          </a:p>
        </p:txBody>
      </p:sp>
      <p:sp>
        <p:nvSpPr>
          <p:cNvPr id="11" name="Content Placeholder 2"/>
          <p:cNvSpPr txBox="1">
            <a:spLocks/>
          </p:cNvSpPr>
          <p:nvPr/>
        </p:nvSpPr>
        <p:spPr>
          <a:xfrm>
            <a:off x="457200" y="3048000"/>
            <a:ext cx="8229600" cy="3200400"/>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rPr>
              <a:t>How they correspond:</a:t>
            </a:r>
          </a:p>
          <a:p>
            <a:pPr marL="731520" lvl="1" indent="-274320">
              <a:spcBef>
                <a:spcPts val="600"/>
              </a:spcBef>
              <a:buClr>
                <a:schemeClr val="accent1"/>
              </a:buClr>
              <a:buSzPct val="76000"/>
              <a:buFont typeface="Wingdings 3"/>
              <a:buChar char=""/>
            </a:pPr>
            <a:r>
              <a:rPr lang="en-US" sz="2600" b="1" i="1" dirty="0" smtClean="0">
                <a:solidFill>
                  <a:srgbClr val="3F3FFF"/>
                </a:solidFill>
                <a:latin typeface="Arial" pitchFamily="34" charset="0"/>
                <a:cs typeface="Arial" pitchFamily="34" charset="0"/>
              </a:rPr>
              <a:t>int</a:t>
            </a:r>
            <a:r>
              <a:rPr lang="en-US" sz="2600" dirty="0" smtClean="0">
                <a:solidFill>
                  <a:srgbClr val="404040"/>
                </a:solidFill>
                <a:latin typeface="Arial" pitchFamily="34" charset="0"/>
                <a:cs typeface="Arial" pitchFamily="34" charset="0"/>
              </a:rPr>
              <a:t> is the variable’s </a:t>
            </a:r>
            <a:r>
              <a:rPr lang="en-US" sz="2600" b="1" i="1" dirty="0" smtClean="0">
                <a:solidFill>
                  <a:srgbClr val="404040"/>
                </a:solidFill>
                <a:latin typeface="Arial" pitchFamily="34" charset="0"/>
                <a:cs typeface="Arial" pitchFamily="34" charset="0"/>
              </a:rPr>
              <a:t>type</a:t>
            </a:r>
            <a:r>
              <a:rPr lang="en-US" sz="2600" dirty="0" smtClean="0">
                <a:solidFill>
                  <a:srgbClr val="404040"/>
                </a:solidFill>
                <a:latin typeface="Arial" pitchFamily="34" charset="0"/>
                <a:cs typeface="Arial" pitchFamily="34" charset="0"/>
              </a:rPr>
              <a:t>. It determines two things:</a:t>
            </a:r>
          </a:p>
          <a:p>
            <a:pPr marL="1188720" lvl="2" indent="-274320">
              <a:spcBef>
                <a:spcPts val="600"/>
              </a:spcBef>
              <a:buClr>
                <a:schemeClr val="accent1"/>
              </a:buClr>
              <a:buSzPct val="76000"/>
              <a:buFont typeface="Wingdings 3"/>
              <a:buChar char=""/>
            </a:pPr>
            <a:r>
              <a:rPr kumimoji="0" lang="en-US" sz="260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rPr>
              <a:t>How</a:t>
            </a:r>
            <a:r>
              <a:rPr kumimoji="0" lang="en-US" sz="2600" u="none" strike="noStrike" kern="1200" cap="none" spc="0" normalizeH="0" noProof="0" dirty="0" smtClean="0">
                <a:ln>
                  <a:noFill/>
                </a:ln>
                <a:solidFill>
                  <a:srgbClr val="404040"/>
                </a:solidFill>
                <a:effectLst/>
                <a:uLnTx/>
                <a:uFillTx/>
                <a:latin typeface="Arial" pitchFamily="34" charset="0"/>
                <a:ea typeface="+mn-ea"/>
                <a:cs typeface="Arial" pitchFamily="34" charset="0"/>
              </a:rPr>
              <a:t> much space variable </a:t>
            </a:r>
            <a:r>
              <a:rPr kumimoji="0" lang="en-US" sz="2600" b="1" i="1" u="none" strike="noStrike" kern="1200" cap="none" spc="0" normalizeH="0" noProof="0" dirty="0" smtClean="0">
                <a:ln>
                  <a:noFill/>
                </a:ln>
                <a:solidFill>
                  <a:srgbClr val="404040"/>
                </a:solidFill>
                <a:effectLst/>
                <a:uLnTx/>
                <a:uFillTx/>
                <a:latin typeface="Arial" pitchFamily="34" charset="0"/>
                <a:ea typeface="+mn-ea"/>
                <a:cs typeface="Arial" pitchFamily="34" charset="0"/>
              </a:rPr>
              <a:t>age</a:t>
            </a:r>
            <a:r>
              <a:rPr kumimoji="0" lang="en-US" sz="2600" u="none" strike="noStrike" kern="1200" cap="none" spc="0" normalizeH="0" noProof="0" dirty="0" smtClean="0">
                <a:ln>
                  <a:noFill/>
                </a:ln>
                <a:solidFill>
                  <a:srgbClr val="404040"/>
                </a:solidFill>
                <a:effectLst/>
                <a:uLnTx/>
                <a:uFillTx/>
                <a:latin typeface="Arial" pitchFamily="34" charset="0"/>
                <a:ea typeface="+mn-ea"/>
                <a:cs typeface="Arial" pitchFamily="34" charset="0"/>
              </a:rPr>
              <a:t> occupies – variable’s </a:t>
            </a:r>
            <a:r>
              <a:rPr kumimoji="0" lang="en-US" sz="2600" b="1" i="1" u="none" strike="noStrike" kern="1200" cap="none" spc="0" normalizeH="0" noProof="0" dirty="0" smtClean="0">
                <a:ln>
                  <a:noFill/>
                </a:ln>
                <a:solidFill>
                  <a:srgbClr val="404040"/>
                </a:solidFill>
                <a:effectLst/>
                <a:uLnTx/>
                <a:uFillTx/>
                <a:latin typeface="Arial" pitchFamily="34" charset="0"/>
                <a:ea typeface="+mn-ea"/>
                <a:cs typeface="Arial" pitchFamily="34" charset="0"/>
              </a:rPr>
              <a:t>size</a:t>
            </a:r>
            <a:r>
              <a:rPr kumimoji="0" lang="en-US" sz="2600" u="none" strike="noStrike" kern="1200" cap="none" spc="0" normalizeH="0" noProof="0" dirty="0" smtClean="0">
                <a:ln>
                  <a:noFill/>
                </a:ln>
                <a:solidFill>
                  <a:srgbClr val="404040"/>
                </a:solidFill>
                <a:effectLst/>
                <a:uLnTx/>
                <a:uFillTx/>
                <a:latin typeface="Arial" pitchFamily="34" charset="0"/>
                <a:ea typeface="+mn-ea"/>
                <a:cs typeface="Arial" pitchFamily="34" charset="0"/>
              </a:rPr>
              <a:t> (in this case </a:t>
            </a:r>
            <a:r>
              <a:rPr kumimoji="0" lang="en-US" sz="2600" b="1" u="none" strike="noStrike" kern="1200" cap="none" spc="0" normalizeH="0" noProof="0" dirty="0" smtClean="0">
                <a:ln>
                  <a:noFill/>
                </a:ln>
                <a:solidFill>
                  <a:srgbClr val="3F3FFF"/>
                </a:solidFill>
                <a:effectLst/>
                <a:uLnTx/>
                <a:uFillTx/>
                <a:latin typeface="Arial" pitchFamily="34" charset="0"/>
                <a:ea typeface="+mn-ea"/>
                <a:cs typeface="Arial" pitchFamily="34" charset="0"/>
              </a:rPr>
              <a:t>4 bytes</a:t>
            </a:r>
            <a:r>
              <a:rPr kumimoji="0" lang="en-US" sz="2600" u="none" strike="noStrike" kern="1200" cap="none" spc="0" normalizeH="0" noProof="0" dirty="0" smtClean="0">
                <a:ln>
                  <a:noFill/>
                </a:ln>
                <a:solidFill>
                  <a:srgbClr val="404040"/>
                </a:solidFill>
                <a:effectLst/>
                <a:uLnTx/>
                <a:uFillTx/>
                <a:latin typeface="Arial" pitchFamily="34" charset="0"/>
                <a:ea typeface="+mn-ea"/>
                <a:cs typeface="Arial" pitchFamily="34" charset="0"/>
              </a:rPr>
              <a:t>)</a:t>
            </a:r>
          </a:p>
          <a:p>
            <a:pPr marL="1188720" lvl="2" indent="-274320">
              <a:spcBef>
                <a:spcPts val="600"/>
              </a:spcBef>
              <a:buClr>
                <a:schemeClr val="accent1"/>
              </a:buClr>
              <a:buSzPct val="76000"/>
              <a:buFont typeface="Wingdings 3"/>
              <a:buChar char=""/>
            </a:pPr>
            <a:r>
              <a:rPr lang="en-US" sz="2600" noProof="0" dirty="0" smtClean="0">
                <a:solidFill>
                  <a:srgbClr val="404040"/>
                </a:solidFill>
                <a:latin typeface="Arial" pitchFamily="34" charset="0"/>
                <a:cs typeface="Arial" pitchFamily="34" charset="0"/>
              </a:rPr>
              <a:t>How is the data in this space </a:t>
            </a:r>
            <a:r>
              <a:rPr lang="en-US" sz="2600" i="1" noProof="0" dirty="0" smtClean="0">
                <a:solidFill>
                  <a:srgbClr val="404040"/>
                </a:solidFill>
                <a:latin typeface="Arial" pitchFamily="34" charset="0"/>
                <a:cs typeface="Arial" pitchFamily="34" charset="0"/>
              </a:rPr>
              <a:t>interpreted</a:t>
            </a:r>
            <a:r>
              <a:rPr lang="en-US" sz="2600" noProof="0" dirty="0" smtClean="0">
                <a:solidFill>
                  <a:srgbClr val="404040"/>
                </a:solidFill>
                <a:latin typeface="Arial" pitchFamily="34" charset="0"/>
                <a:cs typeface="Arial" pitchFamily="34" charset="0"/>
              </a:rPr>
              <a:t> </a:t>
            </a:r>
            <a:r>
              <a:rPr lang="en-US" sz="1900" i="1" noProof="0" dirty="0" smtClean="0">
                <a:solidFill>
                  <a:srgbClr val="404040"/>
                </a:solidFill>
                <a:latin typeface="Arial" pitchFamily="34" charset="0"/>
                <a:cs typeface="Arial" pitchFamily="34" charset="0"/>
              </a:rPr>
              <a:t>(everything inside computer’s memory is a number actually, even things like color, name characters, temperature, etc.)</a:t>
            </a:r>
            <a:endParaRPr lang="en-US" sz="2600" i="1" noProof="0" dirty="0" smtClean="0">
              <a:solidFill>
                <a:srgbClr val="404040"/>
              </a:solidFill>
              <a:latin typeface="Arial" pitchFamily="34" charset="0"/>
              <a:cs typeface="Arial" pitchFamily="34" charset="0"/>
            </a:endParaRPr>
          </a:p>
          <a:p>
            <a:pPr marL="731520" lvl="1" indent="-274320">
              <a:spcBef>
                <a:spcPts val="600"/>
              </a:spcBef>
              <a:buClr>
                <a:schemeClr val="accent1"/>
              </a:buClr>
              <a:buSzPct val="76000"/>
              <a:buFont typeface="Wingdings 3"/>
              <a:buChar char=""/>
            </a:pPr>
            <a:r>
              <a:rPr kumimoji="0" lang="en-US" sz="2600" b="1" i="1" u="none" strike="noStrike" kern="1200" cap="none" spc="0" normalizeH="0" baseline="0" dirty="0" smtClean="0">
                <a:ln>
                  <a:noFill/>
                </a:ln>
                <a:solidFill>
                  <a:srgbClr val="404040"/>
                </a:solidFill>
                <a:effectLst/>
                <a:uLnTx/>
                <a:uFillTx/>
                <a:latin typeface="Arial" pitchFamily="34" charset="0"/>
                <a:ea typeface="+mn-ea"/>
                <a:cs typeface="Arial" pitchFamily="34" charset="0"/>
              </a:rPr>
              <a:t>age</a:t>
            </a:r>
            <a:r>
              <a:rPr kumimoji="0" lang="en-US" sz="2600" u="none" strike="noStrike" kern="1200" cap="none" spc="0" normalizeH="0" baseline="0" dirty="0" smtClean="0">
                <a:ln>
                  <a:noFill/>
                </a:ln>
                <a:solidFill>
                  <a:srgbClr val="404040"/>
                </a:solidFill>
                <a:effectLst/>
                <a:uLnTx/>
                <a:uFillTx/>
                <a:latin typeface="Arial" pitchFamily="34" charset="0"/>
                <a:ea typeface="+mn-ea"/>
                <a:cs typeface="Arial" pitchFamily="34" charset="0"/>
              </a:rPr>
              <a:t> is the variable’s name. It is for programmer’s convenience</a:t>
            </a:r>
            <a:r>
              <a:rPr kumimoji="0" lang="en-US" sz="2600" u="none" strike="noStrike" kern="1200" cap="none" spc="0" normalizeH="0" dirty="0" smtClean="0">
                <a:ln>
                  <a:noFill/>
                </a:ln>
                <a:solidFill>
                  <a:srgbClr val="404040"/>
                </a:solidFill>
                <a:effectLst/>
                <a:uLnTx/>
                <a:uFillTx/>
                <a:latin typeface="Arial" pitchFamily="34" charset="0"/>
                <a:ea typeface="+mn-ea"/>
                <a:cs typeface="Arial" pitchFamily="34" charset="0"/>
              </a:rPr>
              <a:t> and compiler maps it to a specific starting </a:t>
            </a:r>
            <a:r>
              <a:rPr kumimoji="0" lang="en-US" sz="2600" b="1" i="1" u="none" strike="noStrike" kern="1200" cap="none" spc="0" normalizeH="0" dirty="0" smtClean="0">
                <a:ln>
                  <a:noFill/>
                </a:ln>
                <a:solidFill>
                  <a:srgbClr val="404040"/>
                </a:solidFill>
                <a:effectLst/>
                <a:uLnTx/>
                <a:uFillTx/>
                <a:latin typeface="Arial" pitchFamily="34" charset="0"/>
                <a:ea typeface="+mn-ea"/>
                <a:cs typeface="Arial" pitchFamily="34" charset="0"/>
              </a:rPr>
              <a:t>address </a:t>
            </a:r>
            <a:r>
              <a:rPr kumimoji="0" lang="en-US" sz="2600" u="none" strike="noStrike" kern="1200" cap="none" spc="0" normalizeH="0" dirty="0" smtClean="0">
                <a:ln>
                  <a:noFill/>
                </a:ln>
                <a:solidFill>
                  <a:srgbClr val="404040"/>
                </a:solidFill>
                <a:effectLst/>
                <a:uLnTx/>
                <a:uFillTx/>
                <a:latin typeface="Arial" pitchFamily="34" charset="0"/>
                <a:ea typeface="+mn-ea"/>
                <a:cs typeface="Arial" pitchFamily="34" charset="0"/>
              </a:rPr>
              <a:t>(in this case 80003)</a:t>
            </a:r>
          </a:p>
          <a:p>
            <a:pPr marL="731520" lvl="1" indent="-274320">
              <a:spcBef>
                <a:spcPts val="600"/>
              </a:spcBef>
              <a:buClr>
                <a:schemeClr val="accent1"/>
              </a:buClr>
              <a:buSzPct val="76000"/>
              <a:buFont typeface="Wingdings 3"/>
              <a:buChar char=""/>
            </a:pPr>
            <a:r>
              <a:rPr lang="en-US" sz="2800" b="1" i="1" dirty="0" smtClean="0">
                <a:solidFill>
                  <a:srgbClr val="FF0000"/>
                </a:solidFill>
                <a:latin typeface="Arial" pitchFamily="34" charset="0"/>
                <a:cs typeface="Arial" pitchFamily="34" charset="0"/>
              </a:rPr>
              <a:t>= 5</a:t>
            </a:r>
            <a:r>
              <a:rPr lang="en-US" sz="2800" dirty="0" smtClean="0">
                <a:solidFill>
                  <a:srgbClr val="FF0000"/>
                </a:solidFill>
                <a:latin typeface="Arial" pitchFamily="34" charset="0"/>
                <a:cs typeface="Arial" pitchFamily="34" charset="0"/>
              </a:rPr>
              <a:t> </a:t>
            </a:r>
            <a:r>
              <a:rPr lang="en-US" sz="2800" dirty="0" smtClean="0">
                <a:latin typeface="Arial" pitchFamily="34" charset="0"/>
                <a:cs typeface="Arial" pitchFamily="34" charset="0"/>
              </a:rPr>
              <a:t>here is the initial </a:t>
            </a:r>
            <a:r>
              <a:rPr lang="en-US" sz="2800" b="1" i="1" dirty="0" smtClean="0">
                <a:latin typeface="Arial" pitchFamily="34" charset="0"/>
                <a:cs typeface="Arial" pitchFamily="34" charset="0"/>
              </a:rPr>
              <a:t>value</a:t>
            </a:r>
            <a:r>
              <a:rPr lang="en-US" sz="2800" dirty="0" smtClean="0">
                <a:latin typeface="Arial" pitchFamily="34" charset="0"/>
                <a:cs typeface="Arial" pitchFamily="34" charset="0"/>
              </a:rPr>
              <a:t> that the variable </a:t>
            </a:r>
            <a:r>
              <a:rPr lang="en-US" sz="2800" b="1" i="1" dirty="0" smtClean="0">
                <a:latin typeface="Arial" pitchFamily="34" charset="0"/>
                <a:cs typeface="Arial" pitchFamily="34" charset="0"/>
              </a:rPr>
              <a:t>age</a:t>
            </a:r>
            <a:r>
              <a:rPr lang="en-US" sz="2800" dirty="0" smtClean="0">
                <a:latin typeface="Arial" pitchFamily="34" charset="0"/>
                <a:cs typeface="Arial" pitchFamily="34" charset="0"/>
              </a:rPr>
              <a:t> receives</a:t>
            </a:r>
            <a:endParaRPr kumimoji="0" lang="en-US" sz="2600" u="none" strike="noStrike" kern="1200" cap="none" spc="0" normalizeH="0" baseline="0" dirty="0" smtClean="0">
              <a:ln>
                <a:noFill/>
              </a:ln>
              <a:solidFill>
                <a:srgbClr val="404040"/>
              </a:solidFill>
              <a:effectLst/>
              <a:uLnTx/>
              <a:uFillTx/>
              <a:latin typeface="Arial" pitchFamily="34" charset="0"/>
              <a:ea typeface="+mn-ea"/>
              <a:cs typeface="Arial" pitchFamily="34" charset="0"/>
            </a:endParaRPr>
          </a:p>
        </p:txBody>
      </p:sp>
      <p:graphicFrame>
        <p:nvGraphicFramePr>
          <p:cNvPr id="7" name="Table 6"/>
          <p:cNvGraphicFramePr>
            <a:graphicFrameLocks noGrp="1"/>
          </p:cNvGraphicFramePr>
          <p:nvPr/>
        </p:nvGraphicFramePr>
        <p:xfrm>
          <a:off x="952502" y="2153920"/>
          <a:ext cx="7238997" cy="741680"/>
        </p:xfrm>
        <a:graphic>
          <a:graphicData uri="http://schemas.openxmlformats.org/drawingml/2006/table">
            <a:tbl>
              <a:tblPr firstRow="1" bandRow="1">
                <a:tableStyleId>{5C22544A-7EE6-4342-B048-85BDC9FD1C3A}</a:tableStyleId>
              </a:tblPr>
              <a:tblGrid>
                <a:gridCol w="1059550"/>
                <a:gridCol w="875390"/>
                <a:gridCol w="875390"/>
                <a:gridCol w="875390"/>
                <a:gridCol w="875390"/>
                <a:gridCol w="875390"/>
                <a:gridCol w="875390"/>
                <a:gridCol w="927107"/>
              </a:tblGrid>
              <a:tr h="370840">
                <a:tc>
                  <a:txBody>
                    <a:bodyPr/>
                    <a:lstStyle/>
                    <a:p>
                      <a:pPr algn="ctr"/>
                      <a:r>
                        <a:rPr lang="en-US" smtClean="0"/>
                        <a:t>Content</a:t>
                      </a:r>
                      <a:endParaRPr lang="en-US"/>
                    </a:p>
                  </a:txBody>
                  <a:tcPr anchor="ctr"/>
                </a:tc>
                <a:tc>
                  <a:txBody>
                    <a:bodyPr/>
                    <a:lstStyle/>
                    <a:p>
                      <a:pPr algn="ctr"/>
                      <a:r>
                        <a:rPr lang="en-US" smtClean="0"/>
                        <a:t>00</a:t>
                      </a:r>
                      <a:endParaRPr lang="en-US"/>
                    </a:p>
                  </a:txBody>
                  <a:tcPr anchor="ctr"/>
                </a:tc>
                <a:tc>
                  <a:txBody>
                    <a:bodyPr/>
                    <a:lstStyle/>
                    <a:p>
                      <a:pPr algn="ctr"/>
                      <a:r>
                        <a:rPr lang="en-US" smtClean="0"/>
                        <a:t>00</a:t>
                      </a:r>
                      <a:endParaRPr lang="en-US"/>
                    </a:p>
                  </a:txBody>
                  <a:tcPr anchor="ctr"/>
                </a:tc>
                <a:tc>
                  <a:txBody>
                    <a:bodyPr/>
                    <a:lstStyle/>
                    <a:p>
                      <a:pPr algn="ctr"/>
                      <a:r>
                        <a:rPr lang="en-US" smtClean="0"/>
                        <a:t>05</a:t>
                      </a:r>
                      <a:endParaRPr lang="en-US"/>
                    </a:p>
                  </a:txBody>
                  <a:tcPr anchor="ctr">
                    <a:solidFill>
                      <a:srgbClr val="3F3FFF"/>
                    </a:solidFill>
                  </a:tcPr>
                </a:tc>
                <a:tc>
                  <a:txBody>
                    <a:bodyPr/>
                    <a:lstStyle/>
                    <a:p>
                      <a:pPr algn="ctr"/>
                      <a:r>
                        <a:rPr lang="en-US" smtClean="0"/>
                        <a:t>00</a:t>
                      </a:r>
                      <a:endParaRPr lang="en-US"/>
                    </a:p>
                  </a:txBody>
                  <a:tcPr anchor="ctr">
                    <a:solidFill>
                      <a:srgbClr val="3F3FFF"/>
                    </a:solidFill>
                  </a:tcPr>
                </a:tc>
                <a:tc>
                  <a:txBody>
                    <a:bodyPr/>
                    <a:lstStyle/>
                    <a:p>
                      <a:pPr algn="ctr"/>
                      <a:r>
                        <a:rPr lang="en-US" smtClean="0"/>
                        <a:t>00</a:t>
                      </a:r>
                      <a:endParaRPr lang="en-US"/>
                    </a:p>
                  </a:txBody>
                  <a:tcPr anchor="ctr">
                    <a:solidFill>
                      <a:srgbClr val="3F3FFF"/>
                    </a:solidFill>
                  </a:tcPr>
                </a:tc>
                <a:tc>
                  <a:txBody>
                    <a:bodyPr/>
                    <a:lstStyle/>
                    <a:p>
                      <a:pPr algn="ctr"/>
                      <a:r>
                        <a:rPr lang="en-US" smtClean="0"/>
                        <a:t>00</a:t>
                      </a:r>
                      <a:endParaRPr lang="en-US"/>
                    </a:p>
                  </a:txBody>
                  <a:tcPr anchor="ctr">
                    <a:solidFill>
                      <a:srgbClr val="3F3FFF"/>
                    </a:solidFill>
                  </a:tcPr>
                </a:tc>
                <a:tc>
                  <a:txBody>
                    <a:bodyPr/>
                    <a:lstStyle/>
                    <a:p>
                      <a:pPr algn="ctr"/>
                      <a:r>
                        <a:rPr lang="en-US" smtClean="0"/>
                        <a:t>00</a:t>
                      </a:r>
                      <a:endParaRPr lang="en-US"/>
                    </a:p>
                  </a:txBody>
                  <a:tcPr anchor="ctr"/>
                </a:tc>
              </a:tr>
              <a:tr h="370840">
                <a:tc>
                  <a:txBody>
                    <a:bodyPr/>
                    <a:lstStyle/>
                    <a:p>
                      <a:pPr algn="ctr"/>
                      <a:r>
                        <a:rPr lang="en-US" smtClean="0"/>
                        <a:t>Address</a:t>
                      </a:r>
                      <a:endParaRPr lang="en-US"/>
                    </a:p>
                  </a:txBody>
                  <a:tcPr anchor="ctr"/>
                </a:tc>
                <a:tc>
                  <a:txBody>
                    <a:bodyPr/>
                    <a:lstStyle/>
                    <a:p>
                      <a:pPr algn="ctr"/>
                      <a:r>
                        <a:rPr lang="en-US" smtClean="0"/>
                        <a:t>80002</a:t>
                      </a:r>
                      <a:endParaRPr lang="en-US"/>
                    </a:p>
                  </a:txBody>
                  <a:tcPr anchor="ctr"/>
                </a:tc>
                <a:tc>
                  <a:txBody>
                    <a:bodyPr/>
                    <a:lstStyle/>
                    <a:p>
                      <a:pPr algn="ctr"/>
                      <a:r>
                        <a:rPr lang="en-US" smtClean="0"/>
                        <a:t>80003</a:t>
                      </a:r>
                      <a:endParaRPr lang="en-US"/>
                    </a:p>
                  </a:txBody>
                  <a:tcPr anchor="ctr"/>
                </a:tc>
                <a:tc>
                  <a:txBody>
                    <a:bodyPr/>
                    <a:lstStyle/>
                    <a:p>
                      <a:pPr algn="ctr"/>
                      <a:r>
                        <a:rPr lang="en-US" smtClean="0"/>
                        <a:t>80004</a:t>
                      </a:r>
                      <a:endParaRPr lang="en-US"/>
                    </a:p>
                  </a:txBody>
                  <a:tcPr anchor="ctr"/>
                </a:tc>
                <a:tc>
                  <a:txBody>
                    <a:bodyPr/>
                    <a:lstStyle/>
                    <a:p>
                      <a:pPr algn="ctr"/>
                      <a:r>
                        <a:rPr lang="en-US" smtClean="0"/>
                        <a:t>80005</a:t>
                      </a:r>
                      <a:endParaRPr lang="en-US"/>
                    </a:p>
                  </a:txBody>
                  <a:tcPr anchor="ctr"/>
                </a:tc>
                <a:tc>
                  <a:txBody>
                    <a:bodyPr/>
                    <a:lstStyle/>
                    <a:p>
                      <a:pPr algn="ctr"/>
                      <a:r>
                        <a:rPr lang="en-US" smtClean="0"/>
                        <a:t>80006</a:t>
                      </a:r>
                      <a:endParaRPr lang="en-US"/>
                    </a:p>
                  </a:txBody>
                  <a:tcPr anchor="ctr"/>
                </a:tc>
                <a:tc>
                  <a:txBody>
                    <a:bodyPr/>
                    <a:lstStyle/>
                    <a:p>
                      <a:pPr algn="ctr"/>
                      <a:r>
                        <a:rPr lang="en-US" smtClean="0"/>
                        <a:t>80007</a:t>
                      </a:r>
                      <a:endParaRPr lang="en-US"/>
                    </a:p>
                  </a:txBody>
                  <a:tcPr anchor="ctr"/>
                </a:tc>
                <a:tc>
                  <a:txBody>
                    <a:bodyPr/>
                    <a:lstStyle/>
                    <a:p>
                      <a:pPr algn="ctr"/>
                      <a:r>
                        <a:rPr lang="en-US" dirty="0" smtClean="0"/>
                        <a:t>80008</a:t>
                      </a:r>
                      <a:endParaRPr lang="en-US" dirty="0"/>
                    </a:p>
                  </a:txBody>
                  <a:tcPr anchor="ctr"/>
                </a:tc>
              </a:tr>
            </a:tbl>
          </a:graphicData>
        </a:graphic>
      </p:graphicFrame>
    </p:spTree>
    <p:extLst>
      <p:ext uri="{BB962C8B-B14F-4D97-AF65-F5344CB8AC3E}">
        <p14:creationId xmlns:p14="http://schemas.microsoft.com/office/powerpoint/2010/main" val="2376006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Variables &amp; Types - </a:t>
            </a:r>
            <a:r>
              <a:rPr lang="en-US" i="1" dirty="0" smtClean="0">
                <a:solidFill>
                  <a:srgbClr val="404040"/>
                </a:solidFill>
              </a:rPr>
              <a:t>Example</a:t>
            </a:r>
            <a:endParaRPr lang="en-US" i="1" dirty="0">
              <a:solidFill>
                <a:srgbClr val="404040"/>
              </a:solidFill>
            </a:endParaRPr>
          </a:p>
        </p:txBody>
      </p:sp>
      <p:sp>
        <p:nvSpPr>
          <p:cNvPr id="3" name="Content Placeholder 2"/>
          <p:cNvSpPr>
            <a:spLocks noGrp="1"/>
          </p:cNvSpPr>
          <p:nvPr>
            <p:ph sz="quarter" idx="1"/>
          </p:nvPr>
        </p:nvSpPr>
        <p:spPr>
          <a:xfrm>
            <a:off x="322263" y="950913"/>
            <a:ext cx="8499475" cy="801687"/>
          </a:xfrm>
        </p:spPr>
        <p:txBody>
          <a:bodyPr>
            <a:normAutofit/>
          </a:bodyPr>
          <a:lstStyle/>
          <a:p>
            <a:r>
              <a:rPr lang="en-US" dirty="0" smtClean="0">
                <a:solidFill>
                  <a:srgbClr val="404040"/>
                </a:solidFill>
                <a:latin typeface="Arial" pitchFamily="34" charset="0"/>
                <a:cs typeface="Arial" pitchFamily="34" charset="0"/>
              </a:rPr>
              <a:t>Extend the “Hello world” example to use a variable and print its value, address and size in bytes:</a:t>
            </a:r>
          </a:p>
          <a:p>
            <a:pPr>
              <a:buNone/>
            </a:pPr>
            <a:endParaRPr lang="en-US" sz="1400" b="1" dirty="0" smtClean="0">
              <a:solidFill>
                <a:srgbClr val="7F0055"/>
              </a:solidFill>
              <a:latin typeface="Consolas"/>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25</a:t>
            </a:fld>
            <a:endParaRPr lang="en-US"/>
          </a:p>
        </p:txBody>
      </p:sp>
      <p:sp>
        <p:nvSpPr>
          <p:cNvPr id="6" name="Rounded Rectangle 5"/>
          <p:cNvSpPr/>
          <p:nvPr/>
        </p:nvSpPr>
        <p:spPr>
          <a:xfrm>
            <a:off x="1122363" y="2057400"/>
            <a:ext cx="6781800" cy="2349579"/>
          </a:xfrm>
          <a:prstGeom prst="roundRect">
            <a:avLst>
              <a:gd name="adj" fmla="val 2957"/>
            </a:avLst>
          </a:prstGeom>
          <a:solidFill>
            <a:schemeClr val="accent3">
              <a:lumMod val="95000"/>
            </a:schemeClr>
          </a:solidFill>
          <a:ln>
            <a:solidFill>
              <a:schemeClr val="bg2"/>
            </a:solidFill>
          </a:ln>
        </p:spPr>
        <p:txBody>
          <a:bodyPr wrap="square">
            <a:spAutoFit/>
          </a:bodyPr>
          <a:lstStyle/>
          <a:p>
            <a:r>
              <a:rPr lang="en-US" sz="1200" b="1" dirty="0">
                <a:solidFill>
                  <a:srgbClr val="7F0055"/>
                </a:solidFill>
                <a:latin typeface="Courier New" panose="02070309020205020404" pitchFamily="49" charset="0"/>
              </a:rPr>
              <a:t>#include</a:t>
            </a:r>
            <a:r>
              <a:rPr lang="en-US" sz="1200" b="1" dirty="0">
                <a:solidFill>
                  <a:srgbClr val="000000"/>
                </a:solidFill>
                <a:latin typeface="Courier New" panose="02070309020205020404" pitchFamily="49" charset="0"/>
              </a:rPr>
              <a:t> </a:t>
            </a:r>
            <a:r>
              <a:rPr lang="en-US" sz="1200" b="1" dirty="0">
                <a:solidFill>
                  <a:srgbClr val="2A00FF"/>
                </a:solidFill>
                <a:latin typeface="Courier New" panose="02070309020205020404" pitchFamily="49" charset="0"/>
              </a:rPr>
              <a:t>&lt;</a:t>
            </a:r>
            <a:r>
              <a:rPr lang="en-US" sz="1200" b="1" dirty="0" err="1">
                <a:solidFill>
                  <a:srgbClr val="2A00FF"/>
                </a:solidFill>
                <a:latin typeface="Courier New" panose="02070309020205020404" pitchFamily="49" charset="0"/>
              </a:rPr>
              <a:t>iostream</a:t>
            </a:r>
            <a:r>
              <a:rPr lang="en-US" sz="1200" b="1" dirty="0">
                <a:solidFill>
                  <a:srgbClr val="2A00FF"/>
                </a:solidFill>
                <a:latin typeface="Courier New" panose="02070309020205020404" pitchFamily="49" charset="0"/>
              </a:rPr>
              <a:t>&gt;</a:t>
            </a:r>
          </a:p>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main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age</a:t>
            </a:r>
            <a:r>
              <a:rPr lang="en-US" sz="1200" b="1" dirty="0">
                <a:solidFill>
                  <a:srgbClr val="000000"/>
                </a:solidFill>
                <a:latin typeface="Courier New" panose="02070309020205020404" pitchFamily="49" charset="0"/>
              </a:rPr>
              <a:t> = </a:t>
            </a:r>
            <a:r>
              <a:rPr lang="en-US" sz="1200" b="1" dirty="0">
                <a:solidFill>
                  <a:srgbClr val="FF0000"/>
                </a:solidFill>
                <a:latin typeface="Courier New" panose="02070309020205020404" pitchFamily="49" charset="0"/>
              </a:rPr>
              <a:t>20</a:t>
            </a:r>
            <a:r>
              <a:rPr lang="en-US" sz="1200" b="1" dirty="0">
                <a:solidFill>
                  <a:srgbClr val="000000"/>
                </a:solidFill>
                <a:latin typeface="Courier New" panose="02070309020205020404" pitchFamily="49" charset="0"/>
              </a:rPr>
              <a:t>;</a:t>
            </a:r>
          </a:p>
          <a:p>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age &lt;&lt; </a:t>
            </a:r>
            <a:r>
              <a:rPr lang="en-US" sz="1200" b="1"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Value of age</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&amp;age &lt;&lt; </a:t>
            </a:r>
            <a:r>
              <a:rPr lang="en-US" sz="1200" b="1"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Address of age</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b="1" dirty="0" err="1">
                <a:solidFill>
                  <a:srgbClr val="0000FF"/>
                </a:solidFill>
                <a:latin typeface="Courier New" panose="02070309020205020404" pitchFamily="49" charset="0"/>
              </a:rPr>
              <a:t>sizeof</a:t>
            </a:r>
            <a:r>
              <a:rPr lang="en-US" sz="1200" b="1" dirty="0">
                <a:solidFill>
                  <a:srgbClr val="000000"/>
                </a:solidFill>
                <a:latin typeface="Courier New" panose="02070309020205020404" pitchFamily="49" charset="0"/>
              </a:rPr>
              <a:t>(age) &lt;&lt; </a:t>
            </a:r>
            <a:r>
              <a:rPr lang="en-US" sz="1200" b="1"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Size of age</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363289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404040"/>
                </a:solidFill>
              </a:rPr>
              <a:t>Basic Types	(1/6)</a:t>
            </a:r>
            <a:endParaRPr lang="en-US" sz="1800" dirty="0">
              <a:solidFill>
                <a:srgbClr val="404040"/>
              </a:solidFill>
            </a:endParaRPr>
          </a:p>
        </p:txBody>
      </p:sp>
      <p:sp>
        <p:nvSpPr>
          <p:cNvPr id="3" name="Content Placeholder 2"/>
          <p:cNvSpPr>
            <a:spLocks noGrp="1"/>
          </p:cNvSpPr>
          <p:nvPr>
            <p:ph sz="quarter" idx="1"/>
          </p:nvPr>
        </p:nvSpPr>
        <p:spPr>
          <a:xfrm>
            <a:off x="457200" y="1219200"/>
            <a:ext cx="8229600" cy="5029200"/>
          </a:xfrm>
        </p:spPr>
        <p:txBody>
          <a:bodyPr>
            <a:normAutofit/>
          </a:bodyPr>
          <a:lstStyle/>
          <a:p>
            <a:pPr algn="just"/>
            <a:r>
              <a:rPr lang="en-US" dirty="0" smtClean="0">
                <a:solidFill>
                  <a:srgbClr val="404040"/>
                </a:solidFill>
                <a:latin typeface="+mj-lt"/>
                <a:cs typeface="Times New Roman" pitchFamily="18" charset="0"/>
              </a:rPr>
              <a:t>C++ offers several </a:t>
            </a:r>
            <a:r>
              <a:rPr lang="en-US" b="1" i="1" dirty="0" smtClean="0">
                <a:solidFill>
                  <a:srgbClr val="404040"/>
                </a:solidFill>
                <a:latin typeface="+mj-lt"/>
                <a:cs typeface="Times New Roman" pitchFamily="18" charset="0"/>
              </a:rPr>
              <a:t>fundamental types</a:t>
            </a:r>
            <a:r>
              <a:rPr lang="en-US" dirty="0" smtClean="0">
                <a:solidFill>
                  <a:srgbClr val="404040"/>
                </a:solidFill>
                <a:latin typeface="+mj-lt"/>
                <a:cs typeface="Times New Roman" pitchFamily="18" charset="0"/>
              </a:rPr>
              <a:t> which are basically used to specify:</a:t>
            </a:r>
          </a:p>
          <a:p>
            <a:pPr lvl="1" algn="just"/>
            <a:r>
              <a:rPr lang="en-US" dirty="0" smtClean="0">
                <a:solidFill>
                  <a:srgbClr val="404040"/>
                </a:solidFill>
                <a:latin typeface="+mj-lt"/>
                <a:cs typeface="Times New Roman" pitchFamily="18" charset="0"/>
              </a:rPr>
              <a:t>What kind of data a </a:t>
            </a:r>
            <a:r>
              <a:rPr lang="en-US" b="1" i="1" dirty="0" smtClean="0">
                <a:solidFill>
                  <a:srgbClr val="404040"/>
                </a:solidFill>
                <a:latin typeface="+mj-lt"/>
                <a:cs typeface="Times New Roman" pitchFamily="18" charset="0"/>
              </a:rPr>
              <a:t>variable / constant</a:t>
            </a:r>
            <a:r>
              <a:rPr lang="en-US" dirty="0" smtClean="0">
                <a:solidFill>
                  <a:srgbClr val="404040"/>
                </a:solidFill>
                <a:latin typeface="+mj-lt"/>
                <a:cs typeface="Times New Roman" pitchFamily="18" charset="0"/>
              </a:rPr>
              <a:t> contains</a:t>
            </a:r>
          </a:p>
          <a:p>
            <a:pPr lvl="1" algn="just"/>
            <a:r>
              <a:rPr lang="en-US" dirty="0" smtClean="0">
                <a:solidFill>
                  <a:srgbClr val="404040"/>
                </a:solidFill>
                <a:latin typeface="+mj-lt"/>
                <a:cs typeface="Times New Roman" pitchFamily="18" charset="0"/>
              </a:rPr>
              <a:t>What kind of data a </a:t>
            </a:r>
            <a:r>
              <a:rPr lang="en-US" b="1" i="1" dirty="0" smtClean="0">
                <a:solidFill>
                  <a:srgbClr val="404040"/>
                </a:solidFill>
                <a:latin typeface="+mj-lt"/>
                <a:cs typeface="Times New Roman" pitchFamily="18" charset="0"/>
              </a:rPr>
              <a:t>function</a:t>
            </a:r>
            <a:r>
              <a:rPr lang="en-US" dirty="0" smtClean="0">
                <a:solidFill>
                  <a:srgbClr val="404040"/>
                </a:solidFill>
                <a:latin typeface="+mj-lt"/>
                <a:cs typeface="Times New Roman" pitchFamily="18" charset="0"/>
              </a:rPr>
              <a:t> returns</a:t>
            </a:r>
          </a:p>
          <a:p>
            <a:pPr algn="just"/>
            <a:r>
              <a:rPr lang="en-US" dirty="0" smtClean="0">
                <a:solidFill>
                  <a:srgbClr val="404040"/>
                </a:solidFill>
                <a:latin typeface="+mj-lt"/>
                <a:cs typeface="Times New Roman" pitchFamily="18" charset="0"/>
              </a:rPr>
              <a:t>On top of them, C++ allows to build user-defined, </a:t>
            </a:r>
            <a:r>
              <a:rPr lang="en-US" b="1" i="1" dirty="0" smtClean="0">
                <a:solidFill>
                  <a:srgbClr val="404040"/>
                </a:solidFill>
                <a:latin typeface="+mj-lt"/>
                <a:cs typeface="Times New Roman" pitchFamily="18" charset="0"/>
              </a:rPr>
              <a:t>abstract data types</a:t>
            </a:r>
            <a:r>
              <a:rPr lang="en-US" dirty="0" smtClean="0">
                <a:solidFill>
                  <a:srgbClr val="404040"/>
                </a:solidFill>
                <a:latin typeface="+mj-lt"/>
                <a:cs typeface="Times New Roman" pitchFamily="18" charset="0"/>
              </a:rPr>
              <a:t> </a:t>
            </a:r>
            <a:r>
              <a:rPr lang="en-US" i="1" dirty="0" smtClean="0">
                <a:solidFill>
                  <a:srgbClr val="404040"/>
                </a:solidFill>
                <a:latin typeface="+mj-lt"/>
                <a:cs typeface="Times New Roman" pitchFamily="18" charset="0"/>
              </a:rPr>
              <a:t>(</a:t>
            </a:r>
            <a:r>
              <a:rPr lang="en-US" b="1" i="1" dirty="0" smtClean="0">
                <a:solidFill>
                  <a:srgbClr val="404040"/>
                </a:solidFill>
                <a:latin typeface="+mj-lt"/>
                <a:cs typeface="Times New Roman" pitchFamily="18" charset="0"/>
              </a:rPr>
              <a:t>ADT</a:t>
            </a:r>
            <a:r>
              <a:rPr lang="en-US" i="1" dirty="0" smtClean="0">
                <a:solidFill>
                  <a:srgbClr val="404040"/>
                </a:solidFill>
                <a:latin typeface="+mj-lt"/>
                <a:cs typeface="Times New Roman" pitchFamily="18" charset="0"/>
              </a:rPr>
              <a:t>s) </a:t>
            </a:r>
            <a:r>
              <a:rPr lang="en-US" dirty="0" smtClean="0">
                <a:solidFill>
                  <a:srgbClr val="404040"/>
                </a:solidFill>
                <a:latin typeface="+mj-lt"/>
                <a:cs typeface="Times New Roman" pitchFamily="18" charset="0"/>
              </a:rPr>
              <a:t>which are subject of OOP course.</a:t>
            </a:r>
          </a:p>
          <a:p>
            <a:pPr algn="just"/>
            <a:r>
              <a:rPr lang="en-US" dirty="0" smtClean="0">
                <a:solidFill>
                  <a:srgbClr val="404040"/>
                </a:solidFill>
                <a:latin typeface="+mj-lt"/>
                <a:cs typeface="Times New Roman" pitchFamily="18" charset="0"/>
              </a:rPr>
              <a:t>The following tables will also show </a:t>
            </a:r>
            <a:r>
              <a:rPr lang="en-US" b="1" i="1" dirty="0" smtClean="0">
                <a:solidFill>
                  <a:srgbClr val="404040"/>
                </a:solidFill>
                <a:latin typeface="+mj-lt"/>
                <a:cs typeface="Times New Roman" pitchFamily="18" charset="0"/>
              </a:rPr>
              <a:t>typical</a:t>
            </a:r>
            <a:r>
              <a:rPr lang="en-US" dirty="0" smtClean="0">
                <a:solidFill>
                  <a:srgbClr val="404040"/>
                </a:solidFill>
                <a:latin typeface="+mj-lt"/>
                <a:cs typeface="Times New Roman" pitchFamily="18" charset="0"/>
              </a:rPr>
              <a:t> sizes of different types in </a:t>
            </a:r>
            <a:r>
              <a:rPr lang="en-US" b="1" i="1" dirty="0" smtClean="0">
                <a:solidFill>
                  <a:srgbClr val="404040"/>
                </a:solidFill>
                <a:latin typeface="+mj-lt"/>
                <a:cs typeface="Times New Roman" pitchFamily="18" charset="0"/>
              </a:rPr>
              <a:t>octets </a:t>
            </a:r>
            <a:r>
              <a:rPr lang="en-US" i="1" dirty="0" smtClean="0">
                <a:solidFill>
                  <a:srgbClr val="404040"/>
                </a:solidFill>
                <a:latin typeface="+mj-lt"/>
                <a:cs typeface="Times New Roman" pitchFamily="18" charset="0"/>
              </a:rPr>
              <a:t>(8-bit bytes)</a:t>
            </a:r>
            <a:r>
              <a:rPr lang="en-US" b="1" dirty="0" smtClean="0">
                <a:solidFill>
                  <a:srgbClr val="404040"/>
                </a:solidFill>
                <a:latin typeface="+mj-lt"/>
                <a:cs typeface="Times New Roman" pitchFamily="18" charset="0"/>
              </a:rPr>
              <a:t>.</a:t>
            </a:r>
          </a:p>
          <a:p>
            <a:pPr lvl="1" algn="just"/>
            <a:r>
              <a:rPr lang="en-US" dirty="0" smtClean="0">
                <a:solidFill>
                  <a:srgbClr val="404040"/>
                </a:solidFill>
                <a:latin typeface="+mj-lt"/>
                <a:cs typeface="Times New Roman" pitchFamily="18" charset="0"/>
              </a:rPr>
              <a:t>Those sizes are</a:t>
            </a:r>
            <a:r>
              <a:rPr lang="en-US" b="1" dirty="0" smtClean="0">
                <a:solidFill>
                  <a:srgbClr val="404040"/>
                </a:solidFill>
                <a:latin typeface="+mj-lt"/>
                <a:cs typeface="Times New Roman" pitchFamily="18" charset="0"/>
              </a:rPr>
              <a:t> highly</a:t>
            </a:r>
            <a:r>
              <a:rPr lang="en-US" i="1" dirty="0" smtClean="0">
                <a:solidFill>
                  <a:srgbClr val="404040"/>
                </a:solidFill>
                <a:latin typeface="+mj-lt"/>
                <a:cs typeface="Times New Roman" pitchFamily="18" charset="0"/>
              </a:rPr>
              <a:t> </a:t>
            </a:r>
            <a:r>
              <a:rPr lang="en-US" dirty="0" smtClean="0">
                <a:solidFill>
                  <a:srgbClr val="404040"/>
                </a:solidFill>
                <a:latin typeface="+mj-lt"/>
                <a:cs typeface="Times New Roman" pitchFamily="18" charset="0"/>
              </a:rPr>
              <a:t>machine-</a:t>
            </a:r>
            <a:r>
              <a:rPr lang="en-US" dirty="0" err="1" smtClean="0">
                <a:solidFill>
                  <a:srgbClr val="404040"/>
                </a:solidFill>
                <a:latin typeface="+mj-lt"/>
                <a:cs typeface="Times New Roman" pitchFamily="18" charset="0"/>
              </a:rPr>
              <a:t>dependant</a:t>
            </a:r>
            <a:r>
              <a:rPr lang="en-US" dirty="0" smtClean="0">
                <a:solidFill>
                  <a:srgbClr val="404040"/>
                </a:solidFill>
                <a:latin typeface="+mj-lt"/>
                <a:cs typeface="Times New Roman" pitchFamily="18" charset="0"/>
              </a:rPr>
              <a:t>!</a:t>
            </a:r>
            <a:endParaRPr lang="en-US" b="1" dirty="0" smtClean="0">
              <a:solidFill>
                <a:srgbClr val="404040"/>
              </a:solidFill>
              <a:latin typeface="+mj-lt"/>
              <a:cs typeface="Times New Roman" pitchFamily="18" charset="0"/>
            </a:endParaRPr>
          </a:p>
          <a:p>
            <a:pPr lvl="1" algn="just"/>
            <a:r>
              <a:rPr lang="en-US" b="1" i="1" dirty="0" smtClean="0">
                <a:solidFill>
                  <a:srgbClr val="FF0000"/>
                </a:solidFill>
                <a:latin typeface="+mj-lt"/>
                <a:cs typeface="Times New Roman" pitchFamily="18" charset="0"/>
              </a:rPr>
              <a:t>Do not</a:t>
            </a:r>
            <a:r>
              <a:rPr lang="en-US" dirty="0" smtClean="0">
                <a:solidFill>
                  <a:srgbClr val="FF0000"/>
                </a:solidFill>
                <a:latin typeface="+mj-lt"/>
                <a:cs typeface="Times New Roman" pitchFamily="18" charset="0"/>
              </a:rPr>
              <a:t> </a:t>
            </a:r>
            <a:r>
              <a:rPr lang="en-US" dirty="0" smtClean="0">
                <a:solidFill>
                  <a:srgbClr val="404040"/>
                </a:solidFill>
                <a:latin typeface="+mj-lt"/>
                <a:cs typeface="Times New Roman" pitchFamily="18" charset="0"/>
              </a:rPr>
              <a:t>assume this is always the case!</a:t>
            </a:r>
          </a:p>
          <a:p>
            <a:pPr lvl="1" algn="just"/>
            <a:r>
              <a:rPr lang="en-US" dirty="0" smtClean="0">
                <a:solidFill>
                  <a:srgbClr val="404040"/>
                </a:solidFill>
                <a:latin typeface="+mj-lt"/>
                <a:cs typeface="Times New Roman" pitchFamily="18" charset="0"/>
              </a:rPr>
              <a:t>Rely on </a:t>
            </a:r>
            <a:r>
              <a:rPr lang="en-US" b="1" i="1" dirty="0" err="1" smtClean="0">
                <a:solidFill>
                  <a:srgbClr val="404040"/>
                </a:solidFill>
                <a:latin typeface="+mj-lt"/>
                <a:cs typeface="Times New Roman" pitchFamily="18" charset="0"/>
              </a:rPr>
              <a:t>sizeof</a:t>
            </a:r>
            <a:r>
              <a:rPr lang="en-US" dirty="0" smtClean="0">
                <a:solidFill>
                  <a:srgbClr val="404040"/>
                </a:solidFill>
                <a:latin typeface="+mj-lt"/>
                <a:cs typeface="Times New Roman" pitchFamily="18" charset="0"/>
              </a:rPr>
              <a:t> in your software to determine the size of a type and/or variable if you need it!</a:t>
            </a:r>
            <a:endParaRPr lang="en-US" dirty="0">
              <a:solidFill>
                <a:srgbClr val="404040"/>
              </a:solidFill>
              <a:latin typeface="+mj-lt"/>
              <a:cs typeface="Times New Roman" pitchFamily="18"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257316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Basic Types	</a:t>
            </a:r>
            <a:r>
              <a:rPr lang="en-US" dirty="0" smtClean="0">
                <a:solidFill>
                  <a:srgbClr val="404040"/>
                </a:solidFill>
              </a:rPr>
              <a:t>(2/6)</a:t>
            </a:r>
            <a:endParaRPr lang="en-US" dirty="0"/>
          </a:p>
        </p:txBody>
      </p:sp>
      <p:sp>
        <p:nvSpPr>
          <p:cNvPr id="3" name="Content Placeholder 2"/>
          <p:cNvSpPr>
            <a:spLocks noGrp="1"/>
          </p:cNvSpPr>
          <p:nvPr>
            <p:ph idx="1"/>
          </p:nvPr>
        </p:nvSpPr>
        <p:spPr>
          <a:xfrm>
            <a:off x="322263" y="950913"/>
            <a:ext cx="8499475" cy="649287"/>
          </a:xfrm>
        </p:spPr>
        <p:txBody>
          <a:bodyPr/>
          <a:lstStyle/>
          <a:p>
            <a:pPr marL="0" indent="0">
              <a:buNone/>
            </a:pPr>
            <a:r>
              <a:rPr lang="en-US" dirty="0"/>
              <a:t>C++ add new </a:t>
            </a:r>
            <a:r>
              <a:rPr lang="en-US" b="1" dirty="0" err="1"/>
              <a:t>bool</a:t>
            </a:r>
            <a:r>
              <a:rPr lang="en-US" dirty="0"/>
              <a:t> type to all defined in C. And </a:t>
            </a:r>
            <a:r>
              <a:rPr lang="en-US" b="1" dirty="0" err="1"/>
              <a:t>wchar_t</a:t>
            </a:r>
            <a:r>
              <a:rPr lang="en-US" dirty="0"/>
              <a:t> is keyword in C++ and </a:t>
            </a:r>
            <a:r>
              <a:rPr lang="en-US" b="1" dirty="0"/>
              <a:t>typedef</a:t>
            </a:r>
            <a:r>
              <a:rPr lang="en-US" dirty="0"/>
              <a:t> in C.</a:t>
            </a:r>
          </a:p>
          <a:p>
            <a:pPr marL="0" indent="0">
              <a:buNone/>
            </a:pPr>
            <a:endParaRPr lang="en-US" dirty="0">
              <a:latin typeface="Courier"/>
            </a:endParaRPr>
          </a:p>
          <a:p>
            <a:endParaRPr lang="en-US" dirty="0">
              <a:latin typeface="Courier"/>
            </a:endParaRP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27</a:t>
            </a:fld>
            <a:endParaRPr lang="en-US" dirty="0">
              <a:solidFill>
                <a:srgbClr val="969696"/>
              </a:solidFill>
            </a:endParaRPr>
          </a:p>
        </p:txBody>
      </p:sp>
      <p:graphicFrame>
        <p:nvGraphicFramePr>
          <p:cNvPr id="5" name="Table 4"/>
          <p:cNvGraphicFramePr>
            <a:graphicFrameLocks noGrp="1"/>
          </p:cNvGraphicFramePr>
          <p:nvPr/>
        </p:nvGraphicFramePr>
        <p:xfrm>
          <a:off x="285720" y="1714488"/>
          <a:ext cx="8572559" cy="4489366"/>
        </p:xfrm>
        <a:graphic>
          <a:graphicData uri="http://schemas.openxmlformats.org/drawingml/2006/table">
            <a:tbl>
              <a:tblPr firstRow="1" bandRow="1">
                <a:tableStyleId>{5C22544A-7EE6-4342-B048-85BDC9FD1C3A}</a:tableStyleId>
              </a:tblPr>
              <a:tblGrid>
                <a:gridCol w="1928826"/>
                <a:gridCol w="2500330"/>
                <a:gridCol w="1143008"/>
                <a:gridCol w="3000395"/>
              </a:tblGrid>
              <a:tr h="285751">
                <a:tc>
                  <a:txBody>
                    <a:bodyPr/>
                    <a:lstStyle/>
                    <a:p>
                      <a:pPr marL="0" marR="0" algn="ctr">
                        <a:lnSpc>
                          <a:spcPct val="115000"/>
                        </a:lnSpc>
                        <a:spcBef>
                          <a:spcPts val="0"/>
                        </a:spcBef>
                        <a:spcAft>
                          <a:spcPts val="0"/>
                        </a:spcAft>
                      </a:pPr>
                      <a:r>
                        <a:rPr lang="en-US" sz="1400" b="1" dirty="0">
                          <a:solidFill>
                            <a:srgbClr val="000000"/>
                          </a:solidFill>
                          <a:latin typeface="Verdana"/>
                          <a:ea typeface="Times New Roman"/>
                          <a:cs typeface="Times New Roman"/>
                        </a:rPr>
                        <a:t>Name</a:t>
                      </a:r>
                      <a:endParaRPr lang="en-US" sz="3600" dirty="0">
                        <a:latin typeface="Tahoma"/>
                        <a:ea typeface="Times New Roman"/>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400" b="1" dirty="0">
                          <a:solidFill>
                            <a:srgbClr val="000000"/>
                          </a:solidFill>
                          <a:latin typeface="Verdana"/>
                          <a:ea typeface="Times New Roman"/>
                          <a:cs typeface="Times New Roman"/>
                        </a:rPr>
                        <a:t>Description</a:t>
                      </a:r>
                      <a:endParaRPr lang="en-US" sz="3600" dirty="0">
                        <a:latin typeface="Tahoma"/>
                        <a:ea typeface="Times New Roman"/>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400" b="1" dirty="0" smtClean="0">
                          <a:solidFill>
                            <a:srgbClr val="000000"/>
                          </a:solidFill>
                          <a:latin typeface="Verdana"/>
                          <a:ea typeface="Times New Roman"/>
                          <a:cs typeface="Times New Roman"/>
                        </a:rPr>
                        <a:t>Size*</a:t>
                      </a:r>
                      <a:endParaRPr lang="en-US" sz="3600" dirty="0">
                        <a:latin typeface="Tahoma"/>
                        <a:ea typeface="Times New Roman"/>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400" b="1" dirty="0" smtClean="0">
                          <a:solidFill>
                            <a:srgbClr val="000000"/>
                          </a:solidFill>
                          <a:latin typeface="Verdana"/>
                          <a:ea typeface="Times New Roman"/>
                          <a:cs typeface="Times New Roman"/>
                        </a:rPr>
                        <a:t>Range*</a:t>
                      </a:r>
                      <a:endParaRPr lang="en-US" sz="3600" dirty="0">
                        <a:latin typeface="Tahoma"/>
                        <a:ea typeface="Times New Roman"/>
                        <a:cs typeface="Times New Roman"/>
                      </a:endParaRPr>
                    </a:p>
                  </a:txBody>
                  <a:tcPr marL="9525" marR="9525" marT="9525" marB="9525" anchor="ctr"/>
                </a:tc>
              </a:tr>
              <a:tr h="439854">
                <a:tc>
                  <a:txBody>
                    <a:bodyPr/>
                    <a:lstStyle/>
                    <a:p>
                      <a:pPr marL="0" marR="0">
                        <a:lnSpc>
                          <a:spcPct val="115000"/>
                        </a:lnSpc>
                        <a:spcBef>
                          <a:spcPts val="0"/>
                        </a:spcBef>
                        <a:spcAft>
                          <a:spcPts val="0"/>
                        </a:spcAft>
                      </a:pPr>
                      <a:r>
                        <a:rPr lang="en-US" sz="1400" dirty="0" smtClean="0">
                          <a:solidFill>
                            <a:srgbClr val="000000"/>
                          </a:solidFill>
                          <a:latin typeface="Courier New"/>
                          <a:ea typeface="Times New Roman"/>
                          <a:cs typeface="Times New Roman"/>
                        </a:rPr>
                        <a:t>char</a:t>
                      </a:r>
                      <a:endParaRPr lang="en-US" sz="28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Character or small integer.</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1byte</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a:solidFill>
                            <a:srgbClr val="000000"/>
                          </a:solidFill>
                          <a:latin typeface="Verdana"/>
                          <a:ea typeface="Times New Roman"/>
                          <a:cs typeface="Times New Roman"/>
                        </a:rPr>
                        <a:t>signed: -128 to 127</a:t>
                      </a:r>
                      <a:br>
                        <a:rPr lang="en-US" sz="1200">
                          <a:solidFill>
                            <a:srgbClr val="000000"/>
                          </a:solidFill>
                          <a:latin typeface="Verdana"/>
                          <a:ea typeface="Times New Roman"/>
                          <a:cs typeface="Times New Roman"/>
                        </a:rPr>
                      </a:br>
                      <a:r>
                        <a:rPr lang="en-US" sz="1200">
                          <a:solidFill>
                            <a:srgbClr val="000000"/>
                          </a:solidFill>
                          <a:latin typeface="Verdana"/>
                          <a:ea typeface="Times New Roman"/>
                          <a:cs typeface="Times New Roman"/>
                        </a:rPr>
                        <a:t>unsigned: 0 to 255</a:t>
                      </a:r>
                      <a:endParaRPr lang="en-US" sz="3200">
                        <a:latin typeface="Tahoma"/>
                        <a:ea typeface="Times New Roman"/>
                        <a:cs typeface="Times New Roman"/>
                      </a:endParaRPr>
                    </a:p>
                  </a:txBody>
                  <a:tcPr marL="9525" marR="9525" marT="9525" marB="9525" anchor="ctr"/>
                </a:tc>
              </a:tr>
              <a:tr h="439854">
                <a:tc>
                  <a:txBody>
                    <a:bodyPr/>
                    <a:lstStyle/>
                    <a:p>
                      <a:pPr marL="0" marR="0">
                        <a:lnSpc>
                          <a:spcPct val="115000"/>
                        </a:lnSpc>
                        <a:spcBef>
                          <a:spcPts val="0"/>
                        </a:spcBef>
                        <a:spcAft>
                          <a:spcPts val="0"/>
                        </a:spcAft>
                      </a:pPr>
                      <a:r>
                        <a:rPr lang="en-US" sz="1400" dirty="0">
                          <a:solidFill>
                            <a:srgbClr val="000000"/>
                          </a:solidFill>
                          <a:latin typeface="Courier New"/>
                          <a:ea typeface="Times New Roman"/>
                          <a:cs typeface="Times New Roman"/>
                        </a:rPr>
                        <a:t>short </a:t>
                      </a:r>
                      <a:r>
                        <a:rPr lang="en-US" sz="1400" dirty="0" smtClean="0">
                          <a:solidFill>
                            <a:srgbClr val="000000"/>
                          </a:solidFill>
                          <a:latin typeface="Courier New"/>
                          <a:ea typeface="Times New Roman"/>
                          <a:cs typeface="Times New Roman"/>
                        </a:rPr>
                        <a:t>int</a:t>
                      </a:r>
                      <a:r>
                        <a:rPr lang="en-US" sz="1100" baseline="0" dirty="0" smtClean="0">
                          <a:solidFill>
                            <a:srgbClr val="000000"/>
                          </a:solidFill>
                          <a:latin typeface="Verdana"/>
                          <a:ea typeface="Times New Roman"/>
                          <a:cs typeface="Times New Roman"/>
                        </a:rPr>
                        <a:t> </a:t>
                      </a:r>
                      <a:r>
                        <a:rPr lang="en-US" sz="1100" dirty="0" smtClean="0">
                          <a:solidFill>
                            <a:srgbClr val="000000"/>
                          </a:solidFill>
                          <a:latin typeface="Verdana"/>
                          <a:ea typeface="Times New Roman"/>
                          <a:cs typeface="Times New Roman"/>
                        </a:rPr>
                        <a:t>(</a:t>
                      </a:r>
                      <a:r>
                        <a:rPr lang="en-US" sz="1400" dirty="0" smtClean="0">
                          <a:solidFill>
                            <a:srgbClr val="000000"/>
                          </a:solidFill>
                          <a:latin typeface="Courier New"/>
                          <a:ea typeface="Times New Roman"/>
                          <a:cs typeface="Times New Roman"/>
                        </a:rPr>
                        <a:t>short</a:t>
                      </a:r>
                      <a:r>
                        <a:rPr lang="en-US" sz="1100" dirty="0">
                          <a:solidFill>
                            <a:srgbClr val="000000"/>
                          </a:solidFill>
                          <a:latin typeface="Verdana"/>
                          <a:ea typeface="Times New Roman"/>
                          <a:cs typeface="Times New Roman"/>
                        </a:rPr>
                        <a:t>)</a:t>
                      </a:r>
                      <a:endParaRPr lang="en-US" sz="28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Short Integer.</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2bytes</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signed: -32768 to 32767</a:t>
                      </a:r>
                      <a:br>
                        <a:rPr lang="en-US" sz="1200" dirty="0">
                          <a:solidFill>
                            <a:srgbClr val="000000"/>
                          </a:solidFill>
                          <a:latin typeface="Verdana"/>
                          <a:ea typeface="Times New Roman"/>
                          <a:cs typeface="Times New Roman"/>
                        </a:rPr>
                      </a:br>
                      <a:r>
                        <a:rPr lang="en-US" sz="1200" dirty="0">
                          <a:solidFill>
                            <a:srgbClr val="000000"/>
                          </a:solidFill>
                          <a:latin typeface="Verdana"/>
                          <a:ea typeface="Times New Roman"/>
                          <a:cs typeface="Times New Roman"/>
                        </a:rPr>
                        <a:t>unsigned: 0 to 65535</a:t>
                      </a:r>
                      <a:endParaRPr lang="en-US" sz="3200" dirty="0">
                        <a:latin typeface="Tahoma"/>
                        <a:ea typeface="Times New Roman"/>
                        <a:cs typeface="Times New Roman"/>
                      </a:endParaRPr>
                    </a:p>
                  </a:txBody>
                  <a:tcPr marL="9525" marR="9525" marT="9525" marB="9525" anchor="ctr"/>
                </a:tc>
              </a:tr>
              <a:tr h="521497">
                <a:tc>
                  <a:txBody>
                    <a:bodyPr/>
                    <a:lstStyle/>
                    <a:p>
                      <a:pPr marL="0" marR="0">
                        <a:lnSpc>
                          <a:spcPct val="115000"/>
                        </a:lnSpc>
                        <a:spcBef>
                          <a:spcPts val="0"/>
                        </a:spcBef>
                        <a:spcAft>
                          <a:spcPts val="0"/>
                        </a:spcAft>
                      </a:pPr>
                      <a:r>
                        <a:rPr lang="en-US" sz="1400" dirty="0" smtClean="0">
                          <a:solidFill>
                            <a:srgbClr val="000000"/>
                          </a:solidFill>
                          <a:latin typeface="Courier New"/>
                          <a:ea typeface="Times New Roman"/>
                          <a:cs typeface="Times New Roman"/>
                        </a:rPr>
                        <a:t>int</a:t>
                      </a:r>
                      <a:endParaRPr lang="en-US" sz="28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Integer.</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4bytes</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signed: -2147483648 to 2147483647</a:t>
                      </a:r>
                      <a:br>
                        <a:rPr lang="en-US" sz="1200" dirty="0">
                          <a:solidFill>
                            <a:srgbClr val="000000"/>
                          </a:solidFill>
                          <a:latin typeface="Verdana"/>
                          <a:ea typeface="Times New Roman"/>
                          <a:cs typeface="Times New Roman"/>
                        </a:rPr>
                      </a:br>
                      <a:r>
                        <a:rPr lang="en-US" sz="1200" dirty="0">
                          <a:solidFill>
                            <a:srgbClr val="000000"/>
                          </a:solidFill>
                          <a:latin typeface="Verdana"/>
                          <a:ea typeface="Times New Roman"/>
                          <a:cs typeface="Times New Roman"/>
                        </a:rPr>
                        <a:t>unsigned: 0 to 4294967295</a:t>
                      </a:r>
                      <a:endParaRPr lang="en-US" sz="3200" dirty="0">
                        <a:latin typeface="Tahoma"/>
                        <a:ea typeface="Times New Roman"/>
                        <a:cs typeface="Times New Roman"/>
                      </a:endParaRPr>
                    </a:p>
                  </a:txBody>
                  <a:tcPr marL="9525" marR="9525" marT="9525" marB="9525" anchor="ctr"/>
                </a:tc>
              </a:tr>
              <a:tr h="521497">
                <a:tc>
                  <a:txBody>
                    <a:bodyPr/>
                    <a:lstStyle/>
                    <a:p>
                      <a:pPr marL="0" marR="0">
                        <a:lnSpc>
                          <a:spcPct val="115000"/>
                        </a:lnSpc>
                        <a:spcBef>
                          <a:spcPts val="0"/>
                        </a:spcBef>
                        <a:spcAft>
                          <a:spcPts val="0"/>
                        </a:spcAft>
                      </a:pPr>
                      <a:r>
                        <a:rPr lang="en-US" sz="1400" dirty="0">
                          <a:solidFill>
                            <a:srgbClr val="000000"/>
                          </a:solidFill>
                          <a:latin typeface="Courier New"/>
                          <a:ea typeface="Times New Roman"/>
                          <a:cs typeface="Times New Roman"/>
                        </a:rPr>
                        <a:t>long </a:t>
                      </a:r>
                      <a:r>
                        <a:rPr lang="en-US" sz="1400" dirty="0" smtClean="0">
                          <a:solidFill>
                            <a:srgbClr val="000000"/>
                          </a:solidFill>
                          <a:latin typeface="Courier New"/>
                          <a:ea typeface="Times New Roman"/>
                          <a:cs typeface="Times New Roman"/>
                        </a:rPr>
                        <a:t>int</a:t>
                      </a:r>
                      <a:r>
                        <a:rPr lang="en-US" sz="1100" baseline="0" dirty="0" smtClean="0">
                          <a:solidFill>
                            <a:srgbClr val="000000"/>
                          </a:solidFill>
                          <a:latin typeface="Verdana"/>
                          <a:ea typeface="Times New Roman"/>
                          <a:cs typeface="Times New Roman"/>
                        </a:rPr>
                        <a:t> </a:t>
                      </a:r>
                      <a:r>
                        <a:rPr lang="en-US" sz="1100" dirty="0" smtClean="0">
                          <a:solidFill>
                            <a:srgbClr val="000000"/>
                          </a:solidFill>
                          <a:latin typeface="Verdana"/>
                          <a:ea typeface="Times New Roman"/>
                          <a:cs typeface="Times New Roman"/>
                        </a:rPr>
                        <a:t>(</a:t>
                      </a:r>
                      <a:r>
                        <a:rPr lang="en-US" sz="1400" dirty="0" smtClean="0">
                          <a:solidFill>
                            <a:srgbClr val="000000"/>
                          </a:solidFill>
                          <a:latin typeface="Courier New"/>
                          <a:ea typeface="Times New Roman"/>
                          <a:cs typeface="Times New Roman"/>
                        </a:rPr>
                        <a:t>long</a:t>
                      </a:r>
                      <a:r>
                        <a:rPr lang="en-US" sz="1100" dirty="0">
                          <a:solidFill>
                            <a:srgbClr val="000000"/>
                          </a:solidFill>
                          <a:latin typeface="Verdana"/>
                          <a:ea typeface="Times New Roman"/>
                          <a:cs typeface="Times New Roman"/>
                        </a:rPr>
                        <a:t>)</a:t>
                      </a:r>
                      <a:endParaRPr lang="en-US" sz="28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Long integer.</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4bytes</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signed: -2147483648 to 2147483647</a:t>
                      </a:r>
                      <a:br>
                        <a:rPr lang="en-US" sz="1200" dirty="0">
                          <a:solidFill>
                            <a:srgbClr val="000000"/>
                          </a:solidFill>
                          <a:latin typeface="Verdana"/>
                          <a:ea typeface="Times New Roman"/>
                          <a:cs typeface="Times New Roman"/>
                        </a:rPr>
                      </a:br>
                      <a:r>
                        <a:rPr lang="en-US" sz="1200" dirty="0">
                          <a:solidFill>
                            <a:srgbClr val="000000"/>
                          </a:solidFill>
                          <a:latin typeface="Verdana"/>
                          <a:ea typeface="Times New Roman"/>
                          <a:cs typeface="Times New Roman"/>
                        </a:rPr>
                        <a:t>unsigned: 0 to 4294967295</a:t>
                      </a:r>
                      <a:endParaRPr lang="en-US" sz="3200" dirty="0">
                        <a:latin typeface="Tahoma"/>
                        <a:ea typeface="Times New Roman"/>
                        <a:cs typeface="Times New Roman"/>
                      </a:endParaRPr>
                    </a:p>
                  </a:txBody>
                  <a:tcPr marL="9525" marR="9525" marT="9525" marB="9525" anchor="ctr"/>
                </a:tc>
              </a:tr>
              <a:tr h="521497">
                <a:tc>
                  <a:txBody>
                    <a:bodyPr/>
                    <a:lstStyle/>
                    <a:p>
                      <a:pPr marL="0" marR="0">
                        <a:lnSpc>
                          <a:spcPct val="115000"/>
                        </a:lnSpc>
                        <a:spcBef>
                          <a:spcPts val="0"/>
                        </a:spcBef>
                        <a:spcAft>
                          <a:spcPts val="0"/>
                        </a:spcAft>
                      </a:pPr>
                      <a:r>
                        <a:rPr lang="en-US" sz="1400" dirty="0" err="1" smtClean="0">
                          <a:solidFill>
                            <a:srgbClr val="000000"/>
                          </a:solidFill>
                          <a:latin typeface="Courier New"/>
                          <a:ea typeface="Times New Roman"/>
                          <a:cs typeface="Times New Roman"/>
                        </a:rPr>
                        <a:t>bool</a:t>
                      </a:r>
                      <a:endParaRPr lang="en-US" sz="28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Boolean value. It can take one of two values: true or false.</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a:solidFill>
                            <a:srgbClr val="000000"/>
                          </a:solidFill>
                          <a:latin typeface="Verdana"/>
                          <a:ea typeface="Times New Roman"/>
                          <a:cs typeface="Times New Roman"/>
                        </a:rPr>
                        <a:t>1byte</a:t>
                      </a:r>
                      <a:endParaRPr lang="en-US" sz="320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600" dirty="0">
                          <a:solidFill>
                            <a:srgbClr val="000000"/>
                          </a:solidFill>
                          <a:latin typeface="Courier New"/>
                          <a:ea typeface="Times New Roman"/>
                          <a:cs typeface="Times New Roman"/>
                        </a:rPr>
                        <a:t>true</a:t>
                      </a:r>
                      <a:r>
                        <a:rPr lang="en-US" sz="1200" dirty="0">
                          <a:solidFill>
                            <a:srgbClr val="000000"/>
                          </a:solidFill>
                          <a:latin typeface="Verdana"/>
                          <a:ea typeface="Times New Roman"/>
                          <a:cs typeface="Times New Roman"/>
                        </a:rPr>
                        <a:t> or </a:t>
                      </a:r>
                      <a:r>
                        <a:rPr lang="en-US" sz="1600" dirty="0">
                          <a:solidFill>
                            <a:srgbClr val="000000"/>
                          </a:solidFill>
                          <a:latin typeface="Courier New"/>
                          <a:ea typeface="Times New Roman"/>
                          <a:cs typeface="Times New Roman"/>
                        </a:rPr>
                        <a:t>false</a:t>
                      </a:r>
                      <a:endParaRPr lang="en-US" sz="3200" dirty="0">
                        <a:latin typeface="Tahoma"/>
                        <a:ea typeface="Times New Roman"/>
                        <a:cs typeface="Times New Roman"/>
                      </a:endParaRPr>
                    </a:p>
                  </a:txBody>
                  <a:tcPr marL="9525" marR="9525" marT="9525" marB="9525" anchor="ctr"/>
                </a:tc>
              </a:tr>
              <a:tr h="439854">
                <a:tc>
                  <a:txBody>
                    <a:bodyPr/>
                    <a:lstStyle/>
                    <a:p>
                      <a:pPr marL="0" marR="0">
                        <a:lnSpc>
                          <a:spcPct val="115000"/>
                        </a:lnSpc>
                        <a:spcBef>
                          <a:spcPts val="0"/>
                        </a:spcBef>
                        <a:spcAft>
                          <a:spcPts val="0"/>
                        </a:spcAft>
                      </a:pPr>
                      <a:r>
                        <a:rPr lang="en-US" sz="1400" dirty="0" smtClean="0">
                          <a:solidFill>
                            <a:srgbClr val="000000"/>
                          </a:solidFill>
                          <a:latin typeface="Courier New"/>
                          <a:ea typeface="Times New Roman"/>
                          <a:cs typeface="Times New Roman"/>
                        </a:rPr>
                        <a:t>float</a:t>
                      </a:r>
                      <a:endParaRPr lang="en-US" sz="28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Floating point number.</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a:solidFill>
                            <a:srgbClr val="000000"/>
                          </a:solidFill>
                          <a:latin typeface="Verdana"/>
                          <a:ea typeface="Times New Roman"/>
                          <a:cs typeface="Times New Roman"/>
                        </a:rPr>
                        <a:t>4bytes</a:t>
                      </a:r>
                      <a:endParaRPr lang="en-US" sz="320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+/- 3.4e +/- 38 (~7 digits)</a:t>
                      </a:r>
                      <a:endParaRPr lang="en-US" sz="3200" dirty="0">
                        <a:latin typeface="Tahoma"/>
                        <a:ea typeface="Times New Roman"/>
                        <a:cs typeface="Times New Roman"/>
                      </a:endParaRPr>
                    </a:p>
                  </a:txBody>
                  <a:tcPr marL="9525" marR="9525" marT="9525" marB="9525" anchor="ctr"/>
                </a:tc>
              </a:tr>
              <a:tr h="439854">
                <a:tc>
                  <a:txBody>
                    <a:bodyPr/>
                    <a:lstStyle/>
                    <a:p>
                      <a:pPr marL="0" marR="0">
                        <a:lnSpc>
                          <a:spcPct val="115000"/>
                        </a:lnSpc>
                        <a:spcBef>
                          <a:spcPts val="0"/>
                        </a:spcBef>
                        <a:spcAft>
                          <a:spcPts val="0"/>
                        </a:spcAft>
                      </a:pPr>
                      <a:r>
                        <a:rPr lang="en-US" sz="1400" dirty="0" smtClean="0">
                          <a:solidFill>
                            <a:srgbClr val="000000"/>
                          </a:solidFill>
                          <a:latin typeface="Courier New"/>
                          <a:ea typeface="Times New Roman"/>
                          <a:cs typeface="Times New Roman"/>
                        </a:rPr>
                        <a:t>double</a:t>
                      </a:r>
                      <a:endParaRPr lang="en-US" sz="28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Double precision floating point number.</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a:solidFill>
                            <a:srgbClr val="000000"/>
                          </a:solidFill>
                          <a:latin typeface="Verdana"/>
                          <a:ea typeface="Times New Roman"/>
                          <a:cs typeface="Times New Roman"/>
                        </a:rPr>
                        <a:t>8bytes</a:t>
                      </a:r>
                      <a:endParaRPr lang="en-US" sz="320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+/- 1.7e +/- 308 (~15 digits</a:t>
                      </a:r>
                      <a:r>
                        <a:rPr lang="en-US" sz="1200" dirty="0" smtClean="0">
                          <a:solidFill>
                            <a:srgbClr val="000000"/>
                          </a:solidFill>
                          <a:latin typeface="Verdana"/>
                          <a:ea typeface="Times New Roman"/>
                          <a:cs typeface="Times New Roman"/>
                        </a:rPr>
                        <a:t>)</a:t>
                      </a:r>
                    </a:p>
                  </a:txBody>
                  <a:tcPr marL="9525" marR="9525" marT="9525" marB="9525" anchor="ctr"/>
                </a:tc>
              </a:tr>
              <a:tr h="439854">
                <a:tc>
                  <a:txBody>
                    <a:bodyPr/>
                    <a:lstStyle/>
                    <a:p>
                      <a:pPr marL="0" marR="0">
                        <a:lnSpc>
                          <a:spcPct val="115000"/>
                        </a:lnSpc>
                        <a:spcBef>
                          <a:spcPts val="0"/>
                        </a:spcBef>
                        <a:spcAft>
                          <a:spcPts val="0"/>
                        </a:spcAft>
                      </a:pPr>
                      <a:r>
                        <a:rPr lang="en-US" sz="1400" dirty="0">
                          <a:solidFill>
                            <a:srgbClr val="000000"/>
                          </a:solidFill>
                          <a:latin typeface="Courier New"/>
                          <a:ea typeface="Times New Roman"/>
                          <a:cs typeface="Times New Roman"/>
                        </a:rPr>
                        <a:t>long double</a:t>
                      </a:r>
                      <a:endParaRPr lang="en-US" sz="28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Long double precision floating point number.</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a:solidFill>
                            <a:srgbClr val="000000"/>
                          </a:solidFill>
                          <a:latin typeface="Verdana"/>
                          <a:ea typeface="Times New Roman"/>
                          <a:cs typeface="Times New Roman"/>
                        </a:rPr>
                        <a:t>8bytes</a:t>
                      </a:r>
                      <a:endParaRPr lang="en-US" sz="320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+/- 1.7e +/- 308 (~15 digits)</a:t>
                      </a:r>
                      <a:endParaRPr lang="en-US" sz="3200" dirty="0">
                        <a:latin typeface="Tahoma"/>
                        <a:ea typeface="Times New Roman"/>
                        <a:cs typeface="Times New Roman"/>
                      </a:endParaRPr>
                    </a:p>
                  </a:txBody>
                  <a:tcPr marL="9525" marR="9525" marT="9525" marB="9525" anchor="ctr"/>
                </a:tc>
              </a:tr>
              <a:tr h="439854">
                <a:tc>
                  <a:txBody>
                    <a:bodyPr/>
                    <a:lstStyle/>
                    <a:p>
                      <a:pPr marL="0" marR="0">
                        <a:lnSpc>
                          <a:spcPct val="115000"/>
                        </a:lnSpc>
                        <a:spcBef>
                          <a:spcPts val="0"/>
                        </a:spcBef>
                        <a:spcAft>
                          <a:spcPts val="0"/>
                        </a:spcAft>
                      </a:pPr>
                      <a:r>
                        <a:rPr lang="en-US" sz="1400" dirty="0" err="1">
                          <a:solidFill>
                            <a:srgbClr val="000000"/>
                          </a:solidFill>
                          <a:latin typeface="Courier New"/>
                          <a:ea typeface="Times New Roman"/>
                          <a:cs typeface="Times New Roman"/>
                        </a:rPr>
                        <a:t>wchar_t</a:t>
                      </a:r>
                      <a:endParaRPr lang="en-US" sz="28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Wide character.</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2 </a:t>
                      </a:r>
                      <a:r>
                        <a:rPr lang="en-US" sz="1200" i="1" dirty="0">
                          <a:solidFill>
                            <a:srgbClr val="000000"/>
                          </a:solidFill>
                          <a:latin typeface="Verdana"/>
                          <a:ea typeface="Times New Roman"/>
                          <a:cs typeface="Times New Roman"/>
                        </a:rPr>
                        <a:t>or</a:t>
                      </a:r>
                      <a:r>
                        <a:rPr lang="en-US" sz="1200" dirty="0">
                          <a:solidFill>
                            <a:srgbClr val="000000"/>
                          </a:solidFill>
                          <a:latin typeface="Verdana"/>
                          <a:ea typeface="Times New Roman"/>
                          <a:cs typeface="Times New Roman"/>
                        </a:rPr>
                        <a:t> 4 bytes</a:t>
                      </a:r>
                      <a:endParaRPr lang="en-US" sz="3200" dirty="0">
                        <a:latin typeface="Tahoma"/>
                        <a:ea typeface="Times New Roman"/>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solidFill>
                            <a:srgbClr val="000000"/>
                          </a:solidFill>
                          <a:latin typeface="Verdana"/>
                          <a:ea typeface="Times New Roman"/>
                          <a:cs typeface="Times New Roman"/>
                        </a:rPr>
                        <a:t>1 wide character</a:t>
                      </a:r>
                      <a:endParaRPr lang="en-US" sz="3200" dirty="0">
                        <a:latin typeface="Tahoma"/>
                        <a:ea typeface="Times New Roman"/>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294349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04040"/>
                </a:solidFill>
              </a:rPr>
              <a:t>Basic Types	</a:t>
            </a:r>
            <a:r>
              <a:rPr lang="en-US" dirty="0" smtClean="0">
                <a:solidFill>
                  <a:srgbClr val="404040"/>
                </a:solidFill>
              </a:rPr>
              <a:t>(3/6)</a:t>
            </a:r>
            <a:endParaRPr lang="en-US" sz="1800" i="1" dirty="0">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a:noFill/>
        </p:spPr>
        <p:txBody>
          <a:bodyPr>
            <a:normAutofit/>
          </a:bodyPr>
          <a:lstStyle/>
          <a:p>
            <a:pPr algn="just"/>
            <a:r>
              <a:rPr lang="en-US" dirty="0">
                <a:solidFill>
                  <a:srgbClr val="0000FF"/>
                </a:solidFill>
                <a:latin typeface="Courier New" panose="02070309020205020404" pitchFamily="49" charset="0"/>
                <a:cs typeface="Courier New" panose="02070309020205020404" pitchFamily="49" charset="0"/>
              </a:rPr>
              <a:t>void</a:t>
            </a:r>
            <a:r>
              <a:rPr lang="en-US" dirty="0" smtClean="0">
                <a:solidFill>
                  <a:srgbClr val="0000FF"/>
                </a:solidFill>
                <a:highlight>
                  <a:srgbClr val="E8F2FE"/>
                </a:highlight>
                <a:latin typeface="Courier New" panose="02070309020205020404" pitchFamily="49" charset="0"/>
              </a:rPr>
              <a:t> </a:t>
            </a:r>
            <a:r>
              <a:rPr lang="en-US" dirty="0" smtClean="0">
                <a:solidFill>
                  <a:srgbClr val="404040"/>
                </a:solidFill>
                <a:latin typeface="+mj-lt"/>
                <a:cs typeface="Times New Roman" pitchFamily="18" charset="0"/>
              </a:rPr>
              <a:t>can mean 2 logically different things in C++, depending on context:</a:t>
            </a:r>
          </a:p>
          <a:p>
            <a:pPr lvl="1" algn="just"/>
            <a:r>
              <a:rPr lang="en-US" b="1" i="1" dirty="0" smtClean="0">
                <a:solidFill>
                  <a:srgbClr val="404040"/>
                </a:solidFill>
                <a:latin typeface="+mj-lt"/>
                <a:cs typeface="Times New Roman" pitchFamily="18" charset="0"/>
              </a:rPr>
              <a:t>“Nothing”</a:t>
            </a:r>
          </a:p>
          <a:p>
            <a:pPr lvl="1" algn="just"/>
            <a:r>
              <a:rPr lang="en-US" b="1" i="1" dirty="0" smtClean="0">
                <a:solidFill>
                  <a:srgbClr val="404040"/>
                </a:solidFill>
                <a:latin typeface="+mj-lt"/>
                <a:cs typeface="Times New Roman" pitchFamily="18" charset="0"/>
              </a:rPr>
              <a:t>“Any” / “Unknown” type</a:t>
            </a:r>
          </a:p>
          <a:p>
            <a:pPr algn="just"/>
            <a:r>
              <a:rPr lang="en-US" i="1" dirty="0" smtClean="0">
                <a:solidFill>
                  <a:srgbClr val="404040"/>
                </a:solidFill>
                <a:latin typeface="+mj-lt"/>
                <a:cs typeface="Times New Roman" pitchFamily="18" charset="0"/>
              </a:rPr>
              <a:t>There is no </a:t>
            </a:r>
            <a:r>
              <a:rPr lang="en-US" dirty="0" smtClean="0">
                <a:solidFill>
                  <a:srgbClr val="0000FF"/>
                </a:solidFill>
                <a:latin typeface="Courier New" panose="02070309020205020404" pitchFamily="49" charset="0"/>
                <a:cs typeface="Courier New" panose="02070309020205020404" pitchFamily="49" charset="0"/>
              </a:rPr>
              <a:t>void</a:t>
            </a:r>
            <a:r>
              <a:rPr lang="en-US" i="1" dirty="0" smtClean="0">
                <a:solidFill>
                  <a:srgbClr val="0000FF"/>
                </a:solidFill>
                <a:latin typeface="Courier New" panose="02070309020205020404" pitchFamily="49" charset="0"/>
                <a:cs typeface="Courier New" panose="02070309020205020404" pitchFamily="49" charset="0"/>
              </a:rPr>
              <a:t> </a:t>
            </a:r>
            <a:r>
              <a:rPr lang="en-US" i="1" dirty="0" smtClean="0">
                <a:solidFill>
                  <a:srgbClr val="404040"/>
                </a:solidFill>
                <a:latin typeface="+mj-lt"/>
                <a:cs typeface="Times New Roman" pitchFamily="18" charset="0"/>
              </a:rPr>
              <a:t>variable (variable of type </a:t>
            </a:r>
            <a:r>
              <a:rPr lang="en-US" dirty="0">
                <a:solidFill>
                  <a:srgbClr val="0000FF"/>
                </a:solidFill>
                <a:latin typeface="Courier New" panose="02070309020205020404" pitchFamily="49" charset="0"/>
                <a:cs typeface="Courier New" panose="02070309020205020404" pitchFamily="49" charset="0"/>
              </a:rPr>
              <a:t>void</a:t>
            </a:r>
            <a:r>
              <a:rPr lang="en-US" i="1" dirty="0" smtClean="0">
                <a:solidFill>
                  <a:srgbClr val="404040"/>
                </a:solidFill>
                <a:latin typeface="+mj-lt"/>
                <a:cs typeface="Times New Roman" pitchFamily="18" charset="0"/>
              </a:rPr>
              <a:t>)!</a:t>
            </a:r>
          </a:p>
          <a:p>
            <a:pPr lvl="1" algn="just"/>
            <a:r>
              <a:rPr lang="en-US" dirty="0" smtClean="0">
                <a:solidFill>
                  <a:srgbClr val="404040"/>
                </a:solidFill>
                <a:latin typeface="+mj-lt"/>
                <a:cs typeface="Times New Roman" pitchFamily="18" charset="0"/>
              </a:rPr>
              <a:t>In the above meanings, </a:t>
            </a:r>
            <a:r>
              <a:rPr lang="en-US" dirty="0">
                <a:solidFill>
                  <a:srgbClr val="0000FF"/>
                </a:solidFill>
                <a:latin typeface="Courier New" panose="02070309020205020404" pitchFamily="49" charset="0"/>
                <a:ea typeface="+mn-ea"/>
                <a:cs typeface="Courier New" panose="02070309020205020404" pitchFamily="49" charset="0"/>
              </a:rPr>
              <a:t>void</a:t>
            </a:r>
            <a:r>
              <a:rPr lang="en-US" b="1" i="1" dirty="0" smtClean="0">
                <a:solidFill>
                  <a:srgbClr val="404040"/>
                </a:solidFill>
                <a:latin typeface="+mj-lt"/>
                <a:cs typeface="Times New Roman" pitchFamily="18" charset="0"/>
              </a:rPr>
              <a:t> </a:t>
            </a:r>
            <a:r>
              <a:rPr lang="en-US" dirty="0" smtClean="0">
                <a:solidFill>
                  <a:srgbClr val="404040"/>
                </a:solidFill>
                <a:latin typeface="+mj-lt"/>
                <a:cs typeface="Times New Roman" pitchFamily="18" charset="0"/>
              </a:rPr>
              <a:t>either means “</a:t>
            </a:r>
            <a:r>
              <a:rPr lang="en-US" b="1" i="1" dirty="0" smtClean="0">
                <a:solidFill>
                  <a:srgbClr val="404040"/>
                </a:solidFill>
                <a:latin typeface="+mj-lt"/>
                <a:cs typeface="Times New Roman" pitchFamily="18" charset="0"/>
              </a:rPr>
              <a:t>Nothing</a:t>
            </a:r>
            <a:r>
              <a:rPr lang="en-US" dirty="0" smtClean="0">
                <a:solidFill>
                  <a:srgbClr val="404040"/>
                </a:solidFill>
                <a:latin typeface="+mj-lt"/>
                <a:cs typeface="Times New Roman" pitchFamily="18" charset="0"/>
              </a:rPr>
              <a:t> is passed to/from a certain </a:t>
            </a:r>
            <a:r>
              <a:rPr lang="en-US" i="1" dirty="0" smtClean="0">
                <a:solidFill>
                  <a:srgbClr val="404040"/>
                </a:solidFill>
                <a:latin typeface="+mj-lt"/>
                <a:cs typeface="Times New Roman" pitchFamily="18" charset="0"/>
              </a:rPr>
              <a:t>function</a:t>
            </a:r>
            <a:r>
              <a:rPr lang="en-US" dirty="0" smtClean="0">
                <a:solidFill>
                  <a:srgbClr val="404040"/>
                </a:solidFill>
                <a:latin typeface="+mj-lt"/>
                <a:cs typeface="Times New Roman" pitchFamily="18" charset="0"/>
              </a:rPr>
              <a:t>” (more on </a:t>
            </a:r>
            <a:r>
              <a:rPr lang="en-US" b="1" i="1" dirty="0" smtClean="0">
                <a:solidFill>
                  <a:srgbClr val="404040"/>
                </a:solidFill>
                <a:latin typeface="+mj-lt"/>
                <a:cs typeface="Times New Roman" pitchFamily="18" charset="0"/>
              </a:rPr>
              <a:t>functions</a:t>
            </a:r>
            <a:r>
              <a:rPr lang="en-US" dirty="0" smtClean="0">
                <a:solidFill>
                  <a:srgbClr val="404040"/>
                </a:solidFill>
                <a:latin typeface="+mj-lt"/>
                <a:cs typeface="Times New Roman" pitchFamily="18" charset="0"/>
              </a:rPr>
              <a:t> later) or “An address in memory where </a:t>
            </a:r>
            <a:r>
              <a:rPr lang="en-US" b="1" i="1" dirty="0" smtClean="0">
                <a:solidFill>
                  <a:srgbClr val="404040"/>
                </a:solidFill>
                <a:latin typeface="+mj-lt"/>
                <a:cs typeface="Times New Roman" pitchFamily="18" charset="0"/>
              </a:rPr>
              <a:t>unknown </a:t>
            </a:r>
            <a:r>
              <a:rPr lang="en-US" dirty="0" smtClean="0">
                <a:solidFill>
                  <a:srgbClr val="404040"/>
                </a:solidFill>
                <a:latin typeface="+mj-lt"/>
                <a:cs typeface="Times New Roman" pitchFamily="18" charset="0"/>
              </a:rPr>
              <a:t>type of data (with unknown size </a:t>
            </a:r>
            <a:r>
              <a:rPr lang="en-US" b="1" dirty="0" smtClean="0">
                <a:solidFill>
                  <a:srgbClr val="404040"/>
                </a:solidFill>
                <a:latin typeface="+mj-lt"/>
                <a:cs typeface="Times New Roman" pitchFamily="18" charset="0"/>
              </a:rPr>
              <a:t>and</a:t>
            </a:r>
            <a:r>
              <a:rPr lang="en-US" dirty="0" smtClean="0">
                <a:solidFill>
                  <a:srgbClr val="404040"/>
                </a:solidFill>
                <a:latin typeface="+mj-lt"/>
                <a:cs typeface="Times New Roman" pitchFamily="18" charset="0"/>
              </a:rPr>
              <a:t> unknown interpretation) is located</a:t>
            </a:r>
            <a:r>
              <a:rPr lang="en-US" i="1" dirty="0" smtClean="0">
                <a:solidFill>
                  <a:srgbClr val="404040"/>
                </a:solidFill>
                <a:latin typeface="+mj-lt"/>
                <a:cs typeface="Times New Roman" pitchFamily="18" charset="0"/>
              </a:rPr>
              <a:t>” – </a:t>
            </a:r>
            <a:r>
              <a:rPr lang="en-US" dirty="0" smtClean="0">
                <a:solidFill>
                  <a:srgbClr val="404040"/>
                </a:solidFill>
                <a:latin typeface="+mj-lt"/>
                <a:cs typeface="Times New Roman" pitchFamily="18" charset="0"/>
              </a:rPr>
              <a:t>or, in other words, just an </a:t>
            </a:r>
            <a:r>
              <a:rPr lang="en-US" b="1" i="1" dirty="0" smtClean="0">
                <a:solidFill>
                  <a:srgbClr val="404040"/>
                </a:solidFill>
                <a:latin typeface="+mj-lt"/>
                <a:cs typeface="Times New Roman" pitchFamily="18" charset="0"/>
              </a:rPr>
              <a:t>address</a:t>
            </a:r>
            <a:r>
              <a:rPr lang="en-US" dirty="0" smtClean="0">
                <a:solidFill>
                  <a:srgbClr val="404040"/>
                </a:solidFill>
                <a:latin typeface="+mj-lt"/>
                <a:cs typeface="Times New Roman" pitchFamily="18" charset="0"/>
              </a:rPr>
              <a:t>.</a:t>
            </a:r>
          </a:p>
          <a:p>
            <a:pPr algn="just"/>
            <a:r>
              <a:rPr lang="en-US" dirty="0" err="1" smtClean="0">
                <a:solidFill>
                  <a:srgbClr val="0000FF"/>
                </a:solidFill>
                <a:latin typeface="Courier New" panose="02070309020205020404" pitchFamily="49" charset="0"/>
                <a:cs typeface="Courier New" panose="02070309020205020404" pitchFamily="49" charset="0"/>
              </a:rPr>
              <a:t>bool</a:t>
            </a:r>
            <a:r>
              <a:rPr lang="en-US" dirty="0">
                <a:solidFill>
                  <a:srgbClr val="0000FF"/>
                </a:solidFill>
                <a:latin typeface="Courier New" panose="02070309020205020404" pitchFamily="49" charset="0"/>
                <a:cs typeface="Courier New" panose="02070309020205020404" pitchFamily="49" charset="0"/>
              </a:rPr>
              <a:t> </a:t>
            </a:r>
            <a:r>
              <a:rPr lang="en-US" dirty="0" smtClean="0">
                <a:solidFill>
                  <a:srgbClr val="404040"/>
                </a:solidFill>
                <a:cs typeface="Times New Roman" pitchFamily="18" charset="0"/>
              </a:rPr>
              <a:t>type is capable of holding one of the two values: </a:t>
            </a:r>
            <a:r>
              <a:rPr lang="en-US" dirty="0" smtClean="0">
                <a:solidFill>
                  <a:srgbClr val="0000FF"/>
                </a:solidFill>
                <a:latin typeface="Courier New" panose="02070309020205020404" pitchFamily="49" charset="0"/>
                <a:cs typeface="Courier New" panose="02070309020205020404" pitchFamily="49" charset="0"/>
              </a:rPr>
              <a:t>true </a:t>
            </a:r>
            <a:r>
              <a:rPr lang="en-US" dirty="0" smtClean="0">
                <a:solidFill>
                  <a:srgbClr val="404040"/>
                </a:solidFill>
                <a:cs typeface="Times New Roman" pitchFamily="18" charset="0"/>
              </a:rPr>
              <a:t>or </a:t>
            </a:r>
            <a:r>
              <a:rPr lang="en-US" dirty="0" smtClean="0">
                <a:solidFill>
                  <a:srgbClr val="0000FF"/>
                </a:solidFill>
                <a:latin typeface="Courier New" panose="02070309020205020404" pitchFamily="49" charset="0"/>
                <a:cs typeface="Courier New" panose="02070309020205020404" pitchFamily="49" charset="0"/>
              </a:rPr>
              <a:t>false </a:t>
            </a:r>
            <a:endParaRPr lang="en-US" b="1" i="1" dirty="0">
              <a:solidFill>
                <a:srgbClr val="404040"/>
              </a:solidFill>
              <a:latin typeface="+mj-lt"/>
              <a:cs typeface="Times New Roman" pitchFamily="18"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059528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04040"/>
                </a:solidFill>
              </a:rPr>
              <a:t>Basic Types	</a:t>
            </a:r>
            <a:r>
              <a:rPr lang="en-US" dirty="0" smtClean="0">
                <a:solidFill>
                  <a:srgbClr val="404040"/>
                </a:solidFill>
              </a:rPr>
              <a:t>(4/6)</a:t>
            </a:r>
            <a:endParaRPr lang="en-US" sz="1800" i="1" dirty="0">
              <a:solidFill>
                <a:srgbClr val="404040"/>
              </a:solidFill>
              <a:latin typeface="Century" pitchFamily="18"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29</a:t>
            </a:fld>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4075103813"/>
              </p:ext>
            </p:extLst>
          </p:nvPr>
        </p:nvGraphicFramePr>
        <p:xfrm>
          <a:off x="457200" y="1219200"/>
          <a:ext cx="8229600" cy="2839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latin typeface="Times New Roman" pitchFamily="18" charset="0"/>
                          <a:cs typeface="Times New Roman" pitchFamily="18" charset="0"/>
                        </a:rPr>
                        <a:t>Type</a:t>
                      </a:r>
                      <a:endParaRPr lang="en-US" dirty="0">
                        <a:latin typeface="Times New Roman" pitchFamily="18" charset="0"/>
                        <a:cs typeface="Times New Roman" pitchFamily="18" charset="0"/>
                      </a:endParaRPr>
                    </a:p>
                  </a:txBody>
                  <a:tcPr anchor="ctr">
                    <a:solidFill>
                      <a:srgbClr val="0070C0"/>
                    </a:solidFill>
                  </a:tcPr>
                </a:tc>
                <a:tc>
                  <a:txBody>
                    <a:bodyPr/>
                    <a:lstStyle/>
                    <a:p>
                      <a:pPr algn="ctr"/>
                      <a:r>
                        <a:rPr lang="en-US" b="1" i="1" dirty="0" smtClean="0">
                          <a:latin typeface="Times New Roman" pitchFamily="18" charset="0"/>
                          <a:cs typeface="Times New Roman" pitchFamily="18" charset="0"/>
                        </a:rPr>
                        <a:t>Typical </a:t>
                      </a:r>
                      <a:r>
                        <a:rPr lang="en-US" b="1" i="1" dirty="0" err="1" smtClean="0">
                          <a:latin typeface="Times New Roman" pitchFamily="18" charset="0"/>
                          <a:cs typeface="Times New Roman" pitchFamily="18" charset="0"/>
                        </a:rPr>
                        <a:t>sizeof</a:t>
                      </a:r>
                      <a:endParaRPr lang="en-US" b="1" i="1" dirty="0" smtClean="0">
                        <a:latin typeface="Times New Roman" pitchFamily="18" charset="0"/>
                        <a:cs typeface="Times New Roman" pitchFamily="18" charset="0"/>
                      </a:endParaRPr>
                    </a:p>
                  </a:txBody>
                  <a:tcPr anchor="ctr">
                    <a:solidFill>
                      <a:srgbClr val="0070C0"/>
                    </a:solidFill>
                  </a:tcPr>
                </a:tc>
                <a:tc>
                  <a:txBody>
                    <a:bodyPr/>
                    <a:lstStyle/>
                    <a:p>
                      <a:pPr algn="ctr"/>
                      <a:r>
                        <a:rPr lang="en-US" dirty="0" smtClean="0">
                          <a:latin typeface="Times New Roman" pitchFamily="18" charset="0"/>
                          <a:cs typeface="Times New Roman" pitchFamily="18" charset="0"/>
                        </a:rPr>
                        <a:t>Notes</a:t>
                      </a:r>
                      <a:endParaRPr lang="en-US" dirty="0">
                        <a:latin typeface="Times New Roman" pitchFamily="18" charset="0"/>
                        <a:cs typeface="Times New Roman" pitchFamily="18" charset="0"/>
                      </a:endParaRPr>
                    </a:p>
                  </a:txBody>
                  <a:tcPr anchor="ctr">
                    <a:solidFill>
                      <a:srgbClr val="0070C0"/>
                    </a:solidFill>
                  </a:tcPr>
                </a:tc>
              </a:tr>
              <a:tr h="370840">
                <a:tc>
                  <a:txBody>
                    <a:bodyPr/>
                    <a:lstStyle/>
                    <a:p>
                      <a:pPr algn="ctr"/>
                      <a:r>
                        <a:rPr lang="en-US" dirty="0" smtClean="0">
                          <a:solidFill>
                            <a:srgbClr val="0000FF"/>
                          </a:solidFill>
                          <a:latin typeface="Courier New" panose="02070309020205020404" pitchFamily="49" charset="0"/>
                          <a:ea typeface="+mn-ea"/>
                          <a:cs typeface="Courier New" panose="02070309020205020404" pitchFamily="49" charset="0"/>
                        </a:rPr>
                        <a:t>float</a:t>
                      </a:r>
                      <a:endParaRPr lang="en-US" dirty="0">
                        <a:solidFill>
                          <a:srgbClr val="0000FF"/>
                        </a:solidFill>
                        <a:latin typeface="Courier New" panose="02070309020205020404" pitchFamily="49" charset="0"/>
                        <a:ea typeface="+mn-ea"/>
                        <a:cs typeface="Courier New" panose="02070309020205020404" pitchFamily="49" charset="0"/>
                      </a:endParaRPr>
                    </a:p>
                  </a:txBody>
                  <a:tcPr anchor="ctr">
                    <a:solidFill>
                      <a:schemeClr val="accent1"/>
                    </a:solidFill>
                  </a:tcPr>
                </a:tc>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nchor="ctr">
                    <a:solidFill>
                      <a:schemeClr val="accent1"/>
                    </a:solidFill>
                  </a:tcPr>
                </a:tc>
                <a:tc>
                  <a:txBody>
                    <a:bodyPr/>
                    <a:lstStyle/>
                    <a:p>
                      <a:pPr algn="ctr"/>
                      <a:r>
                        <a:rPr lang="en-US" i="1" dirty="0" smtClean="0">
                          <a:latin typeface="Times New Roman" pitchFamily="18" charset="0"/>
                          <a:cs typeface="Times New Roman" pitchFamily="18" charset="0"/>
                        </a:rPr>
                        <a:t>IEEE 754</a:t>
                      </a:r>
                    </a:p>
                    <a:p>
                      <a:pPr algn="ctr"/>
                      <a:r>
                        <a:rPr lang="en-US" i="1" dirty="0" smtClean="0">
                          <a:latin typeface="Times New Roman" pitchFamily="18" charset="0"/>
                          <a:cs typeface="Times New Roman" pitchFamily="18" charset="0"/>
                        </a:rPr>
                        <a:t>single precision</a:t>
                      </a:r>
                      <a:endParaRPr lang="en-US" i="1" dirty="0">
                        <a:latin typeface="Times New Roman" pitchFamily="18" charset="0"/>
                        <a:cs typeface="Times New Roman" pitchFamily="18" charset="0"/>
                      </a:endParaRPr>
                    </a:p>
                  </a:txBody>
                  <a:tcPr anchor="ctr">
                    <a:solidFill>
                      <a:schemeClr val="accent1"/>
                    </a:solidFill>
                  </a:tcPr>
                </a:tc>
              </a:tr>
              <a:tr h="370840">
                <a:tc>
                  <a:txBody>
                    <a:bodyPr/>
                    <a:lstStyle/>
                    <a:p>
                      <a:pPr marL="0" algn="ctr" defTabSz="914400" rtl="0" eaLnBrk="1" latinLnBrk="0" hangingPunct="1"/>
                      <a:r>
                        <a:rPr lang="en-US" kern="1200" dirty="0" smtClean="0">
                          <a:solidFill>
                            <a:srgbClr val="0000FF"/>
                          </a:solidFill>
                          <a:latin typeface="Courier New" panose="02070309020205020404" pitchFamily="49" charset="0"/>
                          <a:ea typeface="+mn-ea"/>
                          <a:cs typeface="Courier New" panose="02070309020205020404" pitchFamily="49" charset="0"/>
                        </a:rPr>
                        <a:t>double</a:t>
                      </a:r>
                      <a:endParaRPr lang="en-US" kern="1200" dirty="0">
                        <a:solidFill>
                          <a:srgbClr val="0000FF"/>
                        </a:solidFill>
                        <a:latin typeface="Courier New" panose="02070309020205020404" pitchFamily="49" charset="0"/>
                        <a:ea typeface="+mn-ea"/>
                        <a:cs typeface="Courier New" panose="02070309020205020404" pitchFamily="49" charset="0"/>
                      </a:endParaRPr>
                    </a:p>
                  </a:txBody>
                  <a:tcPr anchor="ctr"/>
                </a:tc>
                <a:tc>
                  <a:txBody>
                    <a:bodyPr/>
                    <a:lstStyle/>
                    <a:p>
                      <a:pPr algn="ctr"/>
                      <a:r>
                        <a:rPr lang="en-US" smtClean="0">
                          <a:latin typeface="Times New Roman" pitchFamily="18" charset="0"/>
                          <a:cs typeface="Times New Roman" pitchFamily="18" charset="0"/>
                        </a:rPr>
                        <a:t>8</a:t>
                      </a:r>
                      <a:endParaRPr lang="en-US">
                        <a:latin typeface="Times New Roman" pitchFamily="18" charset="0"/>
                        <a:cs typeface="Times New Roman" pitchFamily="18" charset="0"/>
                      </a:endParaRPr>
                    </a:p>
                  </a:txBody>
                  <a:tcPr anchor="ctr"/>
                </a:tc>
                <a:tc>
                  <a:txBody>
                    <a:bodyPr/>
                    <a:lstStyle/>
                    <a:p>
                      <a:pPr algn="ctr"/>
                      <a:r>
                        <a:rPr lang="en-US" i="1" smtClean="0">
                          <a:latin typeface="Times New Roman" pitchFamily="18" charset="0"/>
                          <a:cs typeface="Times New Roman" pitchFamily="18" charset="0"/>
                        </a:rPr>
                        <a:t>IEEE 754</a:t>
                      </a:r>
                    </a:p>
                    <a:p>
                      <a:pPr algn="ctr"/>
                      <a:r>
                        <a:rPr lang="en-US" b="0" i="1" smtClean="0">
                          <a:latin typeface="Times New Roman" pitchFamily="18" charset="0"/>
                          <a:cs typeface="Times New Roman" pitchFamily="18" charset="0"/>
                        </a:rPr>
                        <a:t>double</a:t>
                      </a:r>
                      <a:r>
                        <a:rPr lang="en-US" b="0" i="1" baseline="0" smtClean="0">
                          <a:latin typeface="Times New Roman" pitchFamily="18" charset="0"/>
                          <a:cs typeface="Times New Roman" pitchFamily="18" charset="0"/>
                        </a:rPr>
                        <a:t> precision</a:t>
                      </a:r>
                      <a:endParaRPr lang="en-US" b="0" i="1">
                        <a:latin typeface="Times New Roman" pitchFamily="18" charset="0"/>
                        <a:cs typeface="Times New Roman" pitchFamily="18" charset="0"/>
                      </a:endParaRPr>
                    </a:p>
                  </a:txBody>
                  <a:tcPr anchor="ctr"/>
                </a:tc>
              </a:tr>
              <a:tr h="370840">
                <a:tc>
                  <a:txBody>
                    <a:bodyPr/>
                    <a:lstStyle/>
                    <a:p>
                      <a:pPr marL="0" algn="ctr" defTabSz="914400" rtl="0" eaLnBrk="1" latinLnBrk="0" hangingPunct="1"/>
                      <a:r>
                        <a:rPr lang="en-US" sz="1800" kern="1200" dirty="0" smtClean="0">
                          <a:solidFill>
                            <a:srgbClr val="0000FF"/>
                          </a:solidFill>
                          <a:latin typeface="Courier New" panose="02070309020205020404" pitchFamily="49" charset="0"/>
                          <a:ea typeface="+mn-ea"/>
                          <a:cs typeface="Courier New" panose="02070309020205020404" pitchFamily="49" charset="0"/>
                        </a:rPr>
                        <a:t>long double</a:t>
                      </a:r>
                      <a:endParaRPr lang="en-US" sz="1800" kern="1200" dirty="0">
                        <a:solidFill>
                          <a:srgbClr val="0000FF"/>
                        </a:solidFill>
                        <a:latin typeface="Courier New" panose="02070309020205020404" pitchFamily="49" charset="0"/>
                        <a:ea typeface="+mn-ea"/>
                        <a:cs typeface="Courier New" panose="02070309020205020404" pitchFamily="49" charset="0"/>
                      </a:endParaRPr>
                    </a:p>
                  </a:txBody>
                  <a:tcPr anchor="ctr">
                    <a:solidFill>
                      <a:schemeClr val="accent1"/>
                    </a:solidFill>
                  </a:tcPr>
                </a:tc>
                <a:tc>
                  <a:txBody>
                    <a:bodyPr/>
                    <a:lstStyle/>
                    <a:p>
                      <a:pPr algn="ctr"/>
                      <a:r>
                        <a:rPr lang="en-US" smtClean="0">
                          <a:latin typeface="Times New Roman" pitchFamily="18" charset="0"/>
                          <a:cs typeface="Times New Roman" pitchFamily="18" charset="0"/>
                        </a:rPr>
                        <a:t>12 or 16</a:t>
                      </a:r>
                      <a:endParaRPr lang="en-US">
                        <a:latin typeface="Times New Roman" pitchFamily="18" charset="0"/>
                        <a:cs typeface="Times New Roman" pitchFamily="18" charset="0"/>
                      </a:endParaRPr>
                    </a:p>
                  </a:txBody>
                  <a:tcPr anchor="ctr">
                    <a:solidFill>
                      <a:schemeClr val="accent1"/>
                    </a:solidFill>
                  </a:tcPr>
                </a:tc>
                <a:tc>
                  <a:txBody>
                    <a:bodyPr/>
                    <a:lstStyle/>
                    <a:p>
                      <a:pPr algn="ctr"/>
                      <a:r>
                        <a:rPr lang="en-US" i="1" dirty="0" smtClean="0">
                          <a:latin typeface="Times New Roman" pitchFamily="18" charset="0"/>
                          <a:cs typeface="Times New Roman" pitchFamily="18" charset="0"/>
                        </a:rPr>
                        <a:t>IEEE 754</a:t>
                      </a:r>
                    </a:p>
                    <a:p>
                      <a:pPr algn="ctr"/>
                      <a:r>
                        <a:rPr lang="en-US" i="1" dirty="0" smtClean="0">
                          <a:latin typeface="Times New Roman" pitchFamily="18" charset="0"/>
                          <a:cs typeface="Times New Roman" pitchFamily="18" charset="0"/>
                        </a:rPr>
                        <a:t>extended precision</a:t>
                      </a:r>
                    </a:p>
                    <a:p>
                      <a:pPr algn="ctr"/>
                      <a:r>
                        <a:rPr lang="en-US" dirty="0" smtClean="0">
                          <a:latin typeface="Times New Roman" pitchFamily="18" charset="0"/>
                          <a:cs typeface="Times New Roman" pitchFamily="18" charset="0"/>
                        </a:rPr>
                        <a:t>Differences mainly due</a:t>
                      </a:r>
                      <a:r>
                        <a:rPr lang="en-US" baseline="0" dirty="0" smtClean="0">
                          <a:latin typeface="Times New Roman" pitchFamily="18" charset="0"/>
                          <a:cs typeface="Times New Roman" pitchFamily="18" charset="0"/>
                        </a:rPr>
                        <a:t> to alignment (</a:t>
                      </a:r>
                      <a:r>
                        <a:rPr lang="en-US" i="1" baseline="0" dirty="0" smtClean="0">
                          <a:latin typeface="Times New Roman" pitchFamily="18" charset="0"/>
                          <a:cs typeface="Times New Roman" pitchFamily="18" charset="0"/>
                        </a:rPr>
                        <a:t>real size 80 bits</a:t>
                      </a:r>
                      <a:r>
                        <a:rPr lang="en-US" baseline="0"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nchor="ctr">
                    <a:solidFill>
                      <a:schemeClr val="accent1"/>
                    </a:solidFill>
                  </a:tcPr>
                </a:tc>
              </a:tr>
            </a:tbl>
          </a:graphicData>
        </a:graphic>
      </p:graphicFrame>
      <p:pic>
        <p:nvPicPr>
          <p:cNvPr id="1026" name="Picture 2" descr="Float exampl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392" y="4572000"/>
            <a:ext cx="56197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293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2D2FFF"/>
                </a:solidFill>
              </a:rPr>
              <a:t>Another</a:t>
            </a:r>
            <a:r>
              <a:rPr lang="en-US" dirty="0" smtClean="0"/>
              <a:t> programming language …</a:t>
            </a:r>
            <a:endParaRPr lang="en-US" dirty="0"/>
          </a:p>
        </p:txBody>
      </p:sp>
      <p:sp>
        <p:nvSpPr>
          <p:cNvPr id="3" name="Content Placeholder 2"/>
          <p:cNvSpPr>
            <a:spLocks noGrp="1"/>
          </p:cNvSpPr>
          <p:nvPr>
            <p:ph idx="1"/>
          </p:nvPr>
        </p:nvSpPr>
        <p:spPr/>
        <p:txBody>
          <a:bodyPr/>
          <a:lstStyle/>
          <a:p>
            <a:r>
              <a:rPr lang="en-US" dirty="0" smtClean="0"/>
              <a:t>It is assumed that:</a:t>
            </a:r>
          </a:p>
          <a:p>
            <a:pPr lvl="1"/>
            <a:r>
              <a:rPr lang="en-US" dirty="0" smtClean="0"/>
              <a:t>You </a:t>
            </a:r>
            <a:r>
              <a:rPr lang="en-US" dirty="0"/>
              <a:t>have basic knowledge in C, and know at least the operators</a:t>
            </a:r>
            <a:r>
              <a:rPr lang="en-US" dirty="0" smtClean="0"/>
              <a:t>.</a:t>
            </a:r>
            <a:endParaRPr lang="en-US" dirty="0"/>
          </a:p>
          <a:p>
            <a:pPr lvl="1"/>
            <a:r>
              <a:rPr lang="en-US" dirty="0"/>
              <a:t>You have the skills to write “</a:t>
            </a:r>
            <a:r>
              <a:rPr lang="en-US" dirty="0" err="1"/>
              <a:t>HelloWorld.c</a:t>
            </a:r>
            <a:r>
              <a:rPr lang="en-US" dirty="0"/>
              <a:t>”</a:t>
            </a:r>
          </a:p>
          <a:p>
            <a:r>
              <a:rPr lang="en-US" b="1" dirty="0" smtClean="0">
                <a:solidFill>
                  <a:srgbClr val="2D2FFF"/>
                </a:solidFill>
              </a:rPr>
              <a:t>Why </a:t>
            </a:r>
            <a:r>
              <a:rPr lang="en-US" dirty="0" smtClean="0"/>
              <a:t>should we learn another language?????</a:t>
            </a:r>
          </a:p>
          <a:p>
            <a:pPr lvl="1"/>
            <a:r>
              <a:rPr lang="en-US" dirty="0" smtClean="0"/>
              <a:t>Newer language provides a </a:t>
            </a:r>
            <a:r>
              <a:rPr lang="en-US" b="1" dirty="0" smtClean="0">
                <a:solidFill>
                  <a:srgbClr val="92D050"/>
                </a:solidFill>
              </a:rPr>
              <a:t>larger toolbox.</a:t>
            </a:r>
          </a:p>
          <a:p>
            <a:pPr lvl="1"/>
            <a:r>
              <a:rPr lang="en-US" dirty="0" smtClean="0">
                <a:solidFill>
                  <a:schemeClr val="tx1"/>
                </a:solidFill>
              </a:rPr>
              <a:t>Some code can be </a:t>
            </a:r>
            <a:r>
              <a:rPr lang="en-US" b="1" dirty="0" smtClean="0">
                <a:solidFill>
                  <a:srgbClr val="92D050"/>
                </a:solidFill>
              </a:rPr>
              <a:t>simpler </a:t>
            </a:r>
            <a:r>
              <a:rPr lang="en-US" dirty="0" smtClean="0">
                <a:solidFill>
                  <a:schemeClr val="tx1"/>
                </a:solidFill>
              </a:rPr>
              <a:t>and</a:t>
            </a:r>
            <a:r>
              <a:rPr lang="en-US" b="1" dirty="0" smtClean="0">
                <a:solidFill>
                  <a:srgbClr val="92D050"/>
                </a:solidFill>
              </a:rPr>
              <a:t> shorter </a:t>
            </a:r>
            <a:r>
              <a:rPr lang="en-US" dirty="0" smtClean="0">
                <a:solidFill>
                  <a:schemeClr val="tx1"/>
                </a:solidFill>
              </a:rPr>
              <a:t>using more advanced features.</a:t>
            </a:r>
          </a:p>
          <a:p>
            <a:pPr lvl="1"/>
            <a:r>
              <a:rPr lang="en-US" dirty="0" smtClean="0">
                <a:solidFill>
                  <a:schemeClr val="tx1"/>
                </a:solidFill>
              </a:rPr>
              <a:t>…</a:t>
            </a:r>
            <a:endParaRPr lang="en-US" dirty="0">
              <a:solidFill>
                <a:srgbClr val="92D050"/>
              </a:solidFill>
            </a:endParaRP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a:t>
            </a:fld>
            <a:endParaRPr lang="en-US" dirty="0">
              <a:solidFill>
                <a:srgbClr val="969696"/>
              </a:solidFill>
            </a:endParaRPr>
          </a:p>
        </p:txBody>
      </p:sp>
    </p:spTree>
    <p:extLst>
      <p:ext uri="{BB962C8B-B14F-4D97-AF65-F5344CB8AC3E}">
        <p14:creationId xmlns:p14="http://schemas.microsoft.com/office/powerpoint/2010/main" val="22157810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Basic Types	(</a:t>
            </a:r>
            <a:r>
              <a:rPr lang="en-US" dirty="0" smtClean="0">
                <a:solidFill>
                  <a:srgbClr val="404040"/>
                </a:solidFill>
              </a:rPr>
              <a:t>5/6)</a:t>
            </a:r>
            <a:endParaRPr lang="en-US" dirty="0"/>
          </a:p>
        </p:txBody>
      </p:sp>
      <p:sp>
        <p:nvSpPr>
          <p:cNvPr id="3" name="Content Placeholder 2"/>
          <p:cNvSpPr>
            <a:spLocks noGrp="1"/>
          </p:cNvSpPr>
          <p:nvPr>
            <p:ph idx="1"/>
          </p:nvPr>
        </p:nvSpPr>
        <p:spPr>
          <a:xfrm>
            <a:off x="322263" y="950913"/>
            <a:ext cx="8499475" cy="2097087"/>
          </a:xfrm>
        </p:spPr>
        <p:txBody>
          <a:bodyPr/>
          <a:lstStyle/>
          <a:p>
            <a:pPr algn="just"/>
            <a:r>
              <a:rPr lang="en-US" kern="1200" dirty="0" smtClean="0">
                <a:solidFill>
                  <a:srgbClr val="0000FF"/>
                </a:solidFill>
                <a:latin typeface="Courier New" panose="02070309020205020404" pitchFamily="49" charset="0"/>
                <a:cs typeface="Courier New" panose="02070309020205020404" pitchFamily="49" charset="0"/>
              </a:rPr>
              <a:t>typedef</a:t>
            </a:r>
            <a:r>
              <a:rPr lang="en-US" dirty="0">
                <a:cs typeface="Times New Roman" pitchFamily="18" charset="0"/>
              </a:rPr>
              <a:t> – syntactic facility for introducing symbolic names for data </a:t>
            </a:r>
            <a:r>
              <a:rPr lang="en-US" dirty="0" smtClean="0">
                <a:cs typeface="Times New Roman" pitchFamily="18" charset="0"/>
              </a:rPr>
              <a:t>types. It simplifies complicated type declarations and improve readability.</a:t>
            </a:r>
            <a:endParaRPr lang="en-US" kern="1200" dirty="0" smtClean="0">
              <a:solidFill>
                <a:srgbClr val="0000FF"/>
              </a:solidFill>
              <a:latin typeface="Courier New" panose="02070309020205020404" pitchFamily="49" charset="0"/>
              <a:cs typeface="Courier New" panose="02070309020205020404" pitchFamily="49" charset="0"/>
            </a:endParaRPr>
          </a:p>
          <a:p>
            <a:pPr lvl="1" algn="just">
              <a:buFont typeface="Wingdings" panose="05000000000000000000" pitchFamily="2" charset="2"/>
              <a:buChar char="Ø"/>
            </a:pPr>
            <a:r>
              <a:rPr lang="en-US" kern="1200" dirty="0" smtClean="0">
                <a:solidFill>
                  <a:srgbClr val="0000FF"/>
                </a:solidFill>
                <a:latin typeface="Courier New" panose="02070309020205020404" pitchFamily="49" charset="0"/>
                <a:cs typeface="Courier New" panose="02070309020205020404" pitchFamily="49" charset="0"/>
              </a:rPr>
              <a:t>typedef</a:t>
            </a:r>
            <a:r>
              <a:rPr lang="en-US" b="1" i="1" dirty="0" smtClean="0">
                <a:solidFill>
                  <a:srgbClr val="7F0055"/>
                </a:solidFill>
                <a:latin typeface="+mj-lt"/>
                <a:cs typeface="Times New Roman" pitchFamily="18" charset="0"/>
              </a:rPr>
              <a:t> </a:t>
            </a:r>
            <a:r>
              <a:rPr lang="en-US" b="1" i="1" dirty="0">
                <a:latin typeface="+mj-lt"/>
                <a:cs typeface="Times New Roman" pitchFamily="18" charset="0"/>
              </a:rPr>
              <a:t>type </a:t>
            </a:r>
            <a:r>
              <a:rPr lang="en-US" b="1" i="1" dirty="0" err="1" smtClean="0">
                <a:latin typeface="+mj-lt"/>
                <a:cs typeface="Times New Roman" pitchFamily="18" charset="0"/>
              </a:rPr>
              <a:t>new_name</a:t>
            </a:r>
            <a:r>
              <a:rPr lang="en-US" b="1" i="1" dirty="0" smtClean="0">
                <a:latin typeface="+mj-lt"/>
                <a:cs typeface="Times New Roman" pitchFamily="18" charset="0"/>
              </a:rPr>
              <a:t>;</a:t>
            </a:r>
            <a:endParaRPr lang="en-US" b="1" i="1" dirty="0">
              <a:latin typeface="+mj-lt"/>
              <a:cs typeface="Times New Roman" pitchFamily="18" charset="0"/>
            </a:endParaRPr>
          </a:p>
          <a:p>
            <a:pPr lvl="1" algn="just">
              <a:buFont typeface="Wingdings" panose="05000000000000000000" pitchFamily="2" charset="2"/>
              <a:buChar char="Ø"/>
            </a:pPr>
            <a:r>
              <a:rPr lang="en-US" dirty="0" smtClean="0">
                <a:latin typeface="+mj-lt"/>
                <a:cs typeface="Times New Roman" pitchFamily="18" charset="0"/>
              </a:rPr>
              <a:t>More needed </a:t>
            </a:r>
            <a:r>
              <a:rPr lang="en-US" dirty="0">
                <a:latin typeface="+mj-lt"/>
                <a:cs typeface="Times New Roman" pitchFamily="18" charset="0"/>
              </a:rPr>
              <a:t>in C</a:t>
            </a:r>
          </a:p>
          <a:p>
            <a:pPr lvl="1" algn="just">
              <a:buFont typeface="Wingdings" panose="05000000000000000000" pitchFamily="2" charset="2"/>
              <a:buChar char="Ø"/>
            </a:pPr>
            <a:r>
              <a:rPr lang="en-US" dirty="0">
                <a:latin typeface="+mj-lt"/>
                <a:cs typeface="Times New Roman" pitchFamily="18" charset="0"/>
              </a:rPr>
              <a:t>Used for convenience in C++</a:t>
            </a:r>
          </a:p>
          <a:p>
            <a:pPr lvl="1" algn="just">
              <a:buFont typeface="Wingdings" panose="05000000000000000000" pitchFamily="2" charset="2"/>
              <a:buChar char="Ø"/>
            </a:pPr>
            <a:r>
              <a:rPr lang="en-US" dirty="0">
                <a:latin typeface="+mj-lt"/>
                <a:cs typeface="Times New Roman" pitchFamily="18" charset="0"/>
              </a:rPr>
              <a:t>Does </a:t>
            </a:r>
            <a:r>
              <a:rPr lang="en-US" b="1" i="1" dirty="0">
                <a:latin typeface="+mj-lt"/>
                <a:cs typeface="Times New Roman" pitchFamily="18" charset="0"/>
              </a:rPr>
              <a:t>not</a:t>
            </a:r>
            <a:r>
              <a:rPr lang="en-US" dirty="0">
                <a:latin typeface="+mj-lt"/>
                <a:cs typeface="Times New Roman" pitchFamily="18" charset="0"/>
              </a:rPr>
              <a:t> create a new type; just a new name (alias) of existing </a:t>
            </a:r>
            <a:r>
              <a:rPr lang="en-US" dirty="0" smtClean="0">
                <a:latin typeface="+mj-lt"/>
                <a:cs typeface="Times New Roman" pitchFamily="18" charset="0"/>
              </a:rPr>
              <a:t>type</a:t>
            </a:r>
            <a:endParaRPr lang="en-US" dirty="0">
              <a:latin typeface="+mj-lt"/>
              <a:cs typeface="Times New Roman" pitchFamily="18" charset="0"/>
            </a:endParaRP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30</a:t>
            </a:fld>
            <a:endParaRPr lang="en-US" dirty="0">
              <a:solidFill>
                <a:srgbClr val="969696"/>
              </a:solidFill>
            </a:endParaRPr>
          </a:p>
        </p:txBody>
      </p:sp>
      <p:sp>
        <p:nvSpPr>
          <p:cNvPr id="6" name="Rectangle 5"/>
          <p:cNvSpPr/>
          <p:nvPr/>
        </p:nvSpPr>
        <p:spPr>
          <a:xfrm>
            <a:off x="457200" y="2984480"/>
            <a:ext cx="7924800" cy="3416320"/>
          </a:xfrm>
          <a:prstGeom prst="rect">
            <a:avLst/>
          </a:prstGeom>
          <a:solidFill>
            <a:schemeClr val="accent1"/>
          </a:solidFill>
          <a:ln>
            <a:solidFill>
              <a:schemeClr val="accent2"/>
            </a:solidFill>
          </a:ln>
        </p:spPr>
        <p:txBody>
          <a:bodyPr wrap="square">
            <a:spAutoFit/>
          </a:bodyPr>
          <a:lstStyle/>
          <a:p>
            <a:r>
              <a:rPr lang="en-US" sz="1200" dirty="0" smtClean="0">
                <a:solidFill>
                  <a:srgbClr val="3F5FBF"/>
                </a:solidFill>
                <a:latin typeface="Courier New" panose="02070309020205020404" pitchFamily="49" charset="0"/>
              </a:rPr>
              <a:t>/*	GLOBAL </a:t>
            </a:r>
            <a:r>
              <a:rPr lang="en-US" sz="1200" dirty="0">
                <a:solidFill>
                  <a:srgbClr val="3F5FBF"/>
                </a:solidFill>
                <a:latin typeface="Courier New" panose="02070309020205020404" pitchFamily="49" charset="0"/>
              </a:rPr>
              <a:t>DATA TYPES AND </a:t>
            </a:r>
            <a:r>
              <a:rPr lang="en-US" sz="1200" dirty="0" smtClean="0">
                <a:solidFill>
                  <a:srgbClr val="3F5FBF"/>
                </a:solidFill>
                <a:latin typeface="Courier New" panose="02070309020205020404" pitchFamily="49" charset="0"/>
              </a:rPr>
              <a:t>STRUCTURES	*/</a:t>
            </a:r>
            <a:endParaRPr lang="en-US" sz="1200" dirty="0">
              <a:latin typeface="Courier New" panose="02070309020205020404" pitchFamily="49" charset="0"/>
            </a:endParaRP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err="1">
                <a:solidFill>
                  <a:srgbClr val="FF00FF"/>
                </a:solidFill>
                <a:latin typeface="Courier New" panose="02070309020205020404" pitchFamily="49" charset="0"/>
              </a:rPr>
              <a:t>boolean</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for use with TRUE/FALSE        </a:t>
            </a:r>
            <a:r>
              <a:rPr lang="en-US" sz="1200" dirty="0" smtClean="0">
                <a:solidFill>
                  <a:srgbClr val="3F7F5F"/>
                </a:solidFill>
                <a:latin typeface="Courier New" panose="02070309020205020404" pitchFamily="49" charset="0"/>
              </a:rPr>
              <a:t>*/</a:t>
            </a:r>
            <a:endParaRPr lang="en-US" sz="1200" dirty="0">
              <a:latin typeface="Courier New" panose="02070309020205020404" pitchFamily="49" charset="0"/>
            </a:endParaRP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sint8</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-128 .. +127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uint8</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0 .. 255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short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sint16</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-32768 .. +32767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short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uint16</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0 .. 65535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sint32</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-2147483648 .. +2147483647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uint32</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0 .. 4294967295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sint64</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\brief 64-bit unsigned integer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uint64</a:t>
            </a:r>
            <a:r>
              <a:rPr lang="en-US" sz="1200" dirty="0">
                <a:solidFill>
                  <a:srgbClr val="000000"/>
                </a:solidFill>
                <a:latin typeface="Courier New" panose="02070309020205020404" pitchFamily="49" charset="0"/>
              </a:rPr>
              <a:t>;</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uint8_least</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At least 8 bit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sint8_least</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At least 7 bit + 1 bit sign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uint16_least</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At least 16 bit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sint16_least</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At least 15 bit + 1 bit sign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uint32_least</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At least 32 bit                */</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long</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sint32_least</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At least 31 bit + 1 bit sign   </a:t>
            </a:r>
            <a:r>
              <a:rPr lang="en-US" sz="1200" dirty="0" smtClean="0">
                <a:solidFill>
                  <a:srgbClr val="3F7F5F"/>
                </a:solidFill>
                <a:latin typeface="Courier New" panose="02070309020205020404" pitchFamily="49" charset="0"/>
              </a:rPr>
              <a:t>*/</a:t>
            </a:r>
            <a:endParaRPr lang="en-US" sz="1200" dirty="0">
              <a:latin typeface="Courier New" panose="02070309020205020404" pitchFamily="49" charset="0"/>
            </a:endParaRP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float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float32</a:t>
            </a:r>
            <a:r>
              <a:rPr lang="en-US" sz="1200" dirty="0">
                <a:solidFill>
                  <a:srgbClr val="000000"/>
                </a:solidFill>
                <a:latin typeface="Courier New" panose="02070309020205020404" pitchFamily="49" charset="0"/>
              </a:rPr>
              <a:t>;</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float64</a:t>
            </a:r>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22060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Basic Types	</a:t>
            </a:r>
            <a:r>
              <a:rPr lang="en-US" dirty="0" smtClean="0">
                <a:solidFill>
                  <a:srgbClr val="404040"/>
                </a:solidFill>
              </a:rPr>
              <a:t>(</a:t>
            </a:r>
            <a:r>
              <a:rPr lang="en-US" dirty="0">
                <a:solidFill>
                  <a:srgbClr val="404040"/>
                </a:solidFill>
              </a:rPr>
              <a:t>6</a:t>
            </a:r>
            <a:r>
              <a:rPr lang="en-US" dirty="0" smtClean="0">
                <a:solidFill>
                  <a:srgbClr val="404040"/>
                </a:solidFill>
              </a:rPr>
              <a:t>/6)</a:t>
            </a:r>
            <a:endParaRPr lang="en-US" dirty="0"/>
          </a:p>
        </p:txBody>
      </p:sp>
      <p:sp>
        <p:nvSpPr>
          <p:cNvPr id="3" name="Content Placeholder 2"/>
          <p:cNvSpPr>
            <a:spLocks noGrp="1"/>
          </p:cNvSpPr>
          <p:nvPr>
            <p:ph idx="1"/>
          </p:nvPr>
        </p:nvSpPr>
        <p:spPr>
          <a:xfrm>
            <a:off x="322263" y="950913"/>
            <a:ext cx="8499475" cy="420687"/>
          </a:xfrm>
        </p:spPr>
        <p:txBody>
          <a:bodyPr/>
          <a:lstStyle/>
          <a:p>
            <a:pPr algn="just"/>
            <a:r>
              <a:rPr lang="en-US" dirty="0" smtClean="0">
                <a:cs typeface="Times New Roman" pitchFamily="18" charset="0"/>
              </a:rPr>
              <a:t>Example:</a:t>
            </a:r>
            <a:endParaRPr lang="en-US" dirty="0">
              <a:latin typeface="+mj-lt"/>
              <a:cs typeface="Times New Roman" pitchFamily="18" charset="0"/>
            </a:endParaRP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31</a:t>
            </a:fld>
            <a:endParaRPr lang="en-US" dirty="0">
              <a:solidFill>
                <a:srgbClr val="969696"/>
              </a:solidFill>
            </a:endParaRPr>
          </a:p>
        </p:txBody>
      </p:sp>
      <p:sp>
        <p:nvSpPr>
          <p:cNvPr id="7" name="Content Placeholder 2"/>
          <p:cNvSpPr txBox="1">
            <a:spLocks/>
          </p:cNvSpPr>
          <p:nvPr/>
        </p:nvSpPr>
        <p:spPr bwMode="auto">
          <a:xfrm>
            <a:off x="339725" y="4648200"/>
            <a:ext cx="849947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marL="0" indent="0" algn="just">
              <a:buNone/>
            </a:pPr>
            <a:r>
              <a:rPr lang="en-US" b="1" kern="0" dirty="0" smtClean="0">
                <a:latin typeface="+mj-lt"/>
                <a:cs typeface="Times New Roman" pitchFamily="18" charset="0"/>
              </a:rPr>
              <a:t>Function expects litres but it receives kilograms and the compiler doesn’t warn us!!!</a:t>
            </a:r>
            <a:endParaRPr lang="en-US" b="1" kern="0" dirty="0">
              <a:latin typeface="+mj-lt"/>
              <a:cs typeface="Times New Roman" pitchFamily="18" charset="0"/>
            </a:endParaRPr>
          </a:p>
        </p:txBody>
      </p:sp>
      <p:sp>
        <p:nvSpPr>
          <p:cNvPr id="5" name="Rectangle 4"/>
          <p:cNvSpPr/>
          <p:nvPr/>
        </p:nvSpPr>
        <p:spPr>
          <a:xfrm>
            <a:off x="457200" y="1378527"/>
            <a:ext cx="5770564" cy="2677656"/>
          </a:xfrm>
          <a:prstGeom prst="rect">
            <a:avLst/>
          </a:prstGeom>
          <a:solidFill>
            <a:schemeClr val="accent1"/>
          </a:solidFill>
          <a:ln>
            <a:solidFill>
              <a:schemeClr val="hlink"/>
            </a:solidFill>
          </a:ln>
        </p:spPr>
        <p:txBody>
          <a:bodyPr wrap="square">
            <a:spAutoFit/>
          </a:bodyPr>
          <a:lstStyle/>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litres</a:t>
            </a:r>
            <a:r>
              <a:rPr lang="en-US" sz="1200" dirty="0">
                <a:solidFill>
                  <a:srgbClr val="000000"/>
                </a:solidFill>
                <a:latin typeface="Courier New" panose="02070309020205020404" pitchFamily="49" charset="0"/>
              </a:rPr>
              <a:t>;</a:t>
            </a:r>
          </a:p>
          <a:p>
            <a:r>
              <a:rPr lang="en-US" sz="1200" dirty="0">
                <a:solidFill>
                  <a:srgbClr val="0000FF"/>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kilograms</a:t>
            </a:r>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nl-NL" sz="1200" dirty="0">
                <a:solidFill>
                  <a:srgbClr val="0000FF"/>
                </a:solidFill>
                <a:latin typeface="Courier New" panose="02070309020205020404" pitchFamily="49" charset="0"/>
              </a:rPr>
              <a:t>void</a:t>
            </a:r>
            <a:r>
              <a:rPr lang="nl-NL" sz="1200" dirty="0">
                <a:solidFill>
                  <a:srgbClr val="000000"/>
                </a:solidFill>
                <a:latin typeface="Courier New" panose="02070309020205020404" pitchFamily="49" charset="0"/>
              </a:rPr>
              <a:t> </a:t>
            </a:r>
            <a:r>
              <a:rPr lang="nl-NL" sz="1200" dirty="0" smtClean="0">
                <a:solidFill>
                  <a:srgbClr val="800000"/>
                </a:solidFill>
                <a:latin typeface="Courier New" panose="02070309020205020404" pitchFamily="49" charset="0"/>
              </a:rPr>
              <a:t>DisplayTankVolume</a:t>
            </a:r>
            <a:r>
              <a:rPr lang="nl-NL" sz="1200" dirty="0">
                <a:solidFill>
                  <a:srgbClr val="000000"/>
                </a:solidFill>
                <a:latin typeface="Courier New" panose="02070309020205020404" pitchFamily="49" charset="0"/>
              </a:rPr>
              <a:t>( </a:t>
            </a:r>
            <a:r>
              <a:rPr lang="nl-NL" sz="1200" dirty="0">
                <a:solidFill>
                  <a:srgbClr val="0000FF"/>
                </a:solidFill>
                <a:latin typeface="Courier New" panose="02070309020205020404" pitchFamily="49" charset="0"/>
              </a:rPr>
              <a:t>const</a:t>
            </a:r>
            <a:r>
              <a:rPr lang="nl-NL" sz="1200" dirty="0">
                <a:solidFill>
                  <a:srgbClr val="000000"/>
                </a:solidFill>
                <a:latin typeface="Courier New" panose="02070309020205020404" pitchFamily="49" charset="0"/>
              </a:rPr>
              <a:t> </a:t>
            </a:r>
            <a:r>
              <a:rPr lang="nl-NL" sz="1200" dirty="0" smtClean="0">
                <a:solidFill>
                  <a:srgbClr val="0000FF"/>
                </a:solidFill>
                <a:latin typeface="Courier New" panose="02070309020205020404" pitchFamily="49" charset="0"/>
              </a:rPr>
              <a:t>litres</a:t>
            </a:r>
            <a:r>
              <a:rPr lang="nl-NL" sz="1200" dirty="0" smtClean="0">
                <a:solidFill>
                  <a:srgbClr val="000000"/>
                </a:solidFill>
                <a:latin typeface="Courier New" panose="02070309020205020404" pitchFamily="49" charset="0"/>
              </a:rPr>
              <a:t> </a:t>
            </a:r>
            <a:r>
              <a:rPr lang="nl-NL" sz="1200" dirty="0">
                <a:solidFill>
                  <a:srgbClr val="000000"/>
                </a:solidFill>
                <a:latin typeface="Courier New" panose="02070309020205020404" pitchFamily="49" charset="0"/>
              </a:rPr>
              <a:t>vol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b="1" dirty="0">
                <a:solidFill>
                  <a:srgbClr val="808040"/>
                </a:solidFill>
                <a:latin typeface="Courier New" panose="02070309020205020404" pitchFamily="49" charset="0"/>
              </a:rPr>
              <a:t>"The tank volume is "</a:t>
            </a:r>
            <a:r>
              <a:rPr lang="en-US" sz="1200" b="1" dirty="0">
                <a:solidFill>
                  <a:srgbClr val="000000"/>
                </a:solidFill>
                <a:latin typeface="Courier New" panose="02070309020205020404" pitchFamily="49" charset="0"/>
              </a:rPr>
              <a:t> &lt;&lt; vol &lt;&lt; </a:t>
            </a:r>
            <a:r>
              <a:rPr lang="en-US" sz="1200"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main</a:t>
            </a:r>
            <a:r>
              <a:rPr lang="en-US" sz="1200" dirty="0">
                <a:solidFill>
                  <a:srgbClr val="000000"/>
                </a:solidFill>
                <a:latin typeface="Courier New" panose="02070309020205020404" pitchFamily="49" charset="0"/>
              </a:rPr>
              <a:t>()</a:t>
            </a:r>
          </a:p>
          <a:p>
            <a:r>
              <a:rPr lang="en-US" sz="1200" dirty="0" smtClean="0">
                <a:solidFill>
                  <a:srgbClr val="000000"/>
                </a:solidFill>
                <a:latin typeface="Courier New" panose="02070309020205020404" pitchFamily="49" charset="0"/>
              </a:rPr>
              <a:t>{</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kilograms</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carWeight</a:t>
            </a:r>
            <a:r>
              <a:rPr lang="en-US" sz="1200" b="1" dirty="0">
                <a:solidFill>
                  <a:srgbClr val="000000"/>
                </a:solidFill>
                <a:latin typeface="Courier New" panose="02070309020205020404" pitchFamily="49" charset="0"/>
              </a:rPr>
              <a:t> = </a:t>
            </a:r>
            <a:r>
              <a:rPr lang="en-US" sz="1200" b="1" dirty="0">
                <a:solidFill>
                  <a:srgbClr val="FF0000"/>
                </a:solidFill>
                <a:latin typeface="Courier New" panose="02070309020205020404" pitchFamily="49" charset="0"/>
              </a:rPr>
              <a:t>1800</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smtClean="0">
                <a:solidFill>
                  <a:srgbClr val="800000"/>
                </a:solidFill>
                <a:latin typeface="Courier New" panose="02070309020205020404" pitchFamily="49" charset="0"/>
              </a:rPr>
              <a:t>DisplayTankVolume</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carWeight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4282448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a:xfrm>
            <a:off x="415925" y="3084513"/>
            <a:ext cx="8499475" cy="1716087"/>
          </a:xfrm>
        </p:spPr>
        <p:txBody>
          <a:bodyPr/>
          <a:lstStyle/>
          <a:p>
            <a:pPr algn="just"/>
            <a:r>
              <a:rPr lang="en-US" dirty="0" smtClean="0">
                <a:solidFill>
                  <a:srgbClr val="404040"/>
                </a:solidFill>
                <a:latin typeface="Times New Roman" pitchFamily="18" charset="0"/>
                <a:cs typeface="Times New Roman" pitchFamily="18" charset="0"/>
              </a:rPr>
              <a:t>So</a:t>
            </a:r>
            <a:r>
              <a:rPr lang="en-US" dirty="0">
                <a:solidFill>
                  <a:srgbClr val="404040"/>
                </a:solidFill>
                <a:latin typeface="Times New Roman" pitchFamily="18" charset="0"/>
                <a:cs typeface="Times New Roman" pitchFamily="18" charset="0"/>
              </a:rPr>
              <a:t>, main specifics of </a:t>
            </a:r>
            <a:r>
              <a:rPr lang="en-US" kern="1200" dirty="0">
                <a:solidFill>
                  <a:srgbClr val="0000FF"/>
                </a:solidFill>
                <a:latin typeface="Courier New" panose="02070309020205020404" pitchFamily="49" charset="0"/>
                <a:cs typeface="Courier New" panose="02070309020205020404" pitchFamily="49" charset="0"/>
              </a:rPr>
              <a:t>const</a:t>
            </a:r>
            <a:r>
              <a:rPr lang="en-US" b="1" dirty="0">
                <a:solidFill>
                  <a:srgbClr val="000000"/>
                </a:solidFill>
                <a:latin typeface="Times New Roman" pitchFamily="18" charset="0"/>
                <a:cs typeface="Times New Roman" pitchFamily="18" charset="0"/>
              </a:rPr>
              <a:t> </a:t>
            </a:r>
            <a:r>
              <a:rPr lang="en-US" dirty="0">
                <a:solidFill>
                  <a:srgbClr val="000000"/>
                </a:solidFill>
                <a:latin typeface="Times New Roman" pitchFamily="18" charset="0"/>
                <a:cs typeface="Times New Roman" pitchFamily="18" charset="0"/>
              </a:rPr>
              <a:t>compared to non-const variables</a:t>
            </a:r>
            <a:r>
              <a:rPr lang="en-US" dirty="0">
                <a:solidFill>
                  <a:srgbClr val="404040"/>
                </a:solidFill>
                <a:latin typeface="Times New Roman" pitchFamily="18" charset="0"/>
                <a:cs typeface="Times New Roman" pitchFamily="18" charset="0"/>
              </a:rPr>
              <a:t>:</a:t>
            </a:r>
          </a:p>
          <a:p>
            <a:pPr lvl="1" algn="just"/>
            <a:r>
              <a:rPr lang="en-US" dirty="0">
                <a:solidFill>
                  <a:srgbClr val="404040"/>
                </a:solidFill>
                <a:latin typeface="Times New Roman" pitchFamily="18" charset="0"/>
                <a:cs typeface="Times New Roman" pitchFamily="18" charset="0"/>
              </a:rPr>
              <a:t>A </a:t>
            </a:r>
            <a:r>
              <a:rPr lang="en-US" kern="1200" dirty="0">
                <a:solidFill>
                  <a:srgbClr val="0000FF"/>
                </a:solidFill>
                <a:latin typeface="Courier New" panose="02070309020205020404" pitchFamily="49" charset="0"/>
                <a:ea typeface="+mn-ea"/>
                <a:cs typeface="Courier New" panose="02070309020205020404" pitchFamily="49" charset="0"/>
              </a:rPr>
              <a:t>const</a:t>
            </a:r>
            <a:r>
              <a:rPr lang="en-US" b="1" i="1" dirty="0">
                <a:solidFill>
                  <a:srgbClr val="000000"/>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must </a:t>
            </a:r>
            <a:r>
              <a:rPr lang="en-US" dirty="0">
                <a:solidFill>
                  <a:schemeClr val="tx1"/>
                </a:solidFill>
                <a:latin typeface="Times New Roman" pitchFamily="18" charset="0"/>
                <a:cs typeface="Times New Roman" pitchFamily="18" charset="0"/>
              </a:rPr>
              <a:t>be </a:t>
            </a:r>
            <a:r>
              <a:rPr lang="en-US" b="1" i="1" dirty="0">
                <a:solidFill>
                  <a:schemeClr val="tx1"/>
                </a:solidFill>
                <a:latin typeface="Times New Roman" pitchFamily="18" charset="0"/>
                <a:cs typeface="Times New Roman" pitchFamily="18" charset="0"/>
              </a:rPr>
              <a:t>initialized</a:t>
            </a:r>
            <a:r>
              <a:rPr lang="en-US" dirty="0">
                <a:solidFill>
                  <a:schemeClr val="tx1"/>
                </a:solidFill>
                <a:latin typeface="Times New Roman" pitchFamily="18" charset="0"/>
                <a:cs typeface="Times New Roman" pitchFamily="18" charset="0"/>
              </a:rPr>
              <a:t> (</a:t>
            </a:r>
            <a:r>
              <a:rPr lang="en-US" i="1" dirty="0">
                <a:solidFill>
                  <a:schemeClr val="tx1"/>
                </a:solidFill>
                <a:latin typeface="Times New Roman" pitchFamily="18" charset="0"/>
                <a:cs typeface="Times New Roman" pitchFamily="18" charset="0"/>
              </a:rPr>
              <a:t>C++</a:t>
            </a:r>
            <a:r>
              <a:rPr lang="en-US" dirty="0">
                <a:solidFill>
                  <a:schemeClr val="tx1"/>
                </a:solidFill>
                <a:latin typeface="Times New Roman" pitchFamily="18" charset="0"/>
                <a:cs typeface="Times New Roman" pitchFamily="18" charset="0"/>
              </a:rPr>
              <a:t>).</a:t>
            </a:r>
          </a:p>
          <a:p>
            <a:pPr lvl="2" algn="just"/>
            <a:r>
              <a:rPr lang="en-US" i="1" dirty="0">
                <a:solidFill>
                  <a:schemeClr val="tx1"/>
                </a:solidFill>
                <a:latin typeface="Times New Roman" pitchFamily="18" charset="0"/>
                <a:cs typeface="Times New Roman" pitchFamily="18" charset="0"/>
              </a:rPr>
              <a:t>In C this is highly recommended, but not enforced as an error.</a:t>
            </a:r>
          </a:p>
          <a:p>
            <a:pPr lvl="1" algn="just"/>
            <a:r>
              <a:rPr lang="en-US" dirty="0">
                <a:solidFill>
                  <a:schemeClr val="tx1"/>
                </a:solidFill>
                <a:latin typeface="Times New Roman" pitchFamily="18" charset="0"/>
                <a:cs typeface="Times New Roman" pitchFamily="18" charset="0"/>
              </a:rPr>
              <a:t>A </a:t>
            </a:r>
            <a:r>
              <a:rPr lang="en-US" kern="1200" dirty="0">
                <a:solidFill>
                  <a:srgbClr val="0000FF"/>
                </a:solidFill>
                <a:latin typeface="Courier New" panose="02070309020205020404" pitchFamily="49" charset="0"/>
                <a:ea typeface="+mn-ea"/>
                <a:cs typeface="Courier New" panose="02070309020205020404" pitchFamily="49" charset="0"/>
              </a:rPr>
              <a:t>const</a:t>
            </a:r>
            <a:r>
              <a:rPr lang="en-US" b="1" i="1" dirty="0">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rPr>
              <a:t>cannot</a:t>
            </a:r>
            <a:r>
              <a:rPr lang="en-US" dirty="0">
                <a:solidFill>
                  <a:srgbClr val="000000"/>
                </a:solidFill>
                <a:latin typeface="Times New Roman" pitchFamily="18" charset="0"/>
                <a:cs typeface="Times New Roman" pitchFamily="18" charset="0"/>
              </a:rPr>
              <a:t> be </a:t>
            </a:r>
            <a:r>
              <a:rPr lang="en-US" b="1" i="1" dirty="0">
                <a:solidFill>
                  <a:srgbClr val="000000"/>
                </a:solidFill>
                <a:latin typeface="Times New Roman" pitchFamily="18" charset="0"/>
                <a:cs typeface="Times New Roman" pitchFamily="18" charset="0"/>
              </a:rPr>
              <a:t>assigned</a:t>
            </a:r>
            <a:r>
              <a:rPr lang="en-US" dirty="0">
                <a:solidFill>
                  <a:srgbClr val="000000"/>
                </a:solidFill>
                <a:latin typeface="Times New Roman" pitchFamily="18" charset="0"/>
                <a:cs typeface="Times New Roman" pitchFamily="18" charset="0"/>
              </a:rPr>
              <a:t> (compilation error)</a:t>
            </a:r>
            <a:endParaRPr lang="en-US" dirty="0">
              <a:solidFill>
                <a:srgbClr val="404040"/>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32</a:t>
            </a:fld>
            <a:endParaRPr lang="en-US" dirty="0">
              <a:solidFill>
                <a:srgbClr val="969696"/>
              </a:solidFill>
            </a:endParaRPr>
          </a:p>
        </p:txBody>
      </p:sp>
      <p:sp>
        <p:nvSpPr>
          <p:cNvPr id="5" name="Rectangle 4"/>
          <p:cNvSpPr/>
          <p:nvPr/>
        </p:nvSpPr>
        <p:spPr>
          <a:xfrm>
            <a:off x="415924" y="1758144"/>
            <a:ext cx="7602538" cy="1015663"/>
          </a:xfrm>
          <a:prstGeom prst="rect">
            <a:avLst/>
          </a:prstGeom>
          <a:solidFill>
            <a:schemeClr val="accent1"/>
          </a:solidFill>
          <a:ln>
            <a:solidFill>
              <a:schemeClr val="hlink"/>
            </a:solidFill>
          </a:ln>
        </p:spPr>
        <p:txBody>
          <a:bodyPr wrap="square">
            <a:spAutoFit/>
          </a:bodyPr>
          <a:lstStyle/>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PI</a:t>
            </a:r>
            <a:r>
              <a:rPr lang="en-US" sz="1200" b="1" dirty="0">
                <a:solidFill>
                  <a:srgbClr val="000000"/>
                </a:solidFill>
                <a:latin typeface="Courier New" panose="02070309020205020404" pitchFamily="49" charset="0"/>
              </a:rPr>
              <a:t> = </a:t>
            </a:r>
            <a:r>
              <a:rPr lang="en-US" sz="1200" b="1" dirty="0">
                <a:solidFill>
                  <a:srgbClr val="FF0000"/>
                </a:solidFill>
                <a:latin typeface="Courier New" panose="02070309020205020404" pitchFamily="49" charset="0"/>
              </a:rPr>
              <a:t>3.1415926</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PI initialized – a MUST in C++</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double</a:t>
            </a:r>
            <a:r>
              <a:rPr lang="en-US" sz="1200" dirty="0" smtClean="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radius</a:t>
            </a:r>
            <a:r>
              <a:rPr lang="en-US" sz="1200" b="1" dirty="0">
                <a:solidFill>
                  <a:srgbClr val="000000"/>
                </a:solidFill>
                <a:latin typeface="Courier New" panose="02070309020205020404" pitchFamily="49" charset="0"/>
              </a:rPr>
              <a:t> = </a:t>
            </a:r>
            <a:r>
              <a:rPr lang="en-US" sz="1200" b="1" dirty="0">
                <a:solidFill>
                  <a:srgbClr val="FF0000"/>
                </a:solidFill>
                <a:latin typeface="Courier New" panose="02070309020205020404" pitchFamily="49" charset="0"/>
              </a:rPr>
              <a:t>1</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radius initialized </a:t>
            </a:r>
          </a:p>
          <a:p>
            <a:r>
              <a:rPr lang="en-US" sz="1200" dirty="0" smtClean="0">
                <a:solidFill>
                  <a:srgbClr val="0000FF"/>
                </a:solidFill>
                <a:latin typeface="Courier New" panose="02070309020205020404" pitchFamily="49" charset="0"/>
              </a:rPr>
              <a:t> double</a:t>
            </a:r>
            <a:r>
              <a:rPr lang="en-US" sz="1200" dirty="0" smtClean="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length</a:t>
            </a:r>
            <a:r>
              <a:rPr lang="en-US" sz="1200" b="1" dirty="0">
                <a:solidFill>
                  <a:srgbClr val="000000"/>
                </a:solidFill>
                <a:latin typeface="Courier New" panose="02070309020205020404" pitchFamily="49" charset="0"/>
              </a:rPr>
              <a:t> = </a:t>
            </a:r>
            <a:r>
              <a:rPr lang="en-US" sz="1200" b="1" dirty="0">
                <a:solidFill>
                  <a:srgbClr val="FF0000"/>
                </a:solidFill>
                <a:latin typeface="Courier New" panose="02070309020205020404" pitchFamily="49" charset="0"/>
              </a:rPr>
              <a:t>0</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length initialized</a:t>
            </a:r>
          </a:p>
          <a:p>
            <a:r>
              <a:rPr lang="en-US" sz="1200" b="1" dirty="0" smtClean="0">
                <a:solidFill>
                  <a:srgbClr val="000000"/>
                </a:solidFill>
                <a:latin typeface="Courier New" panose="02070309020205020404" pitchFamily="49" charset="0"/>
              </a:rPr>
              <a:t> length </a:t>
            </a:r>
            <a:r>
              <a:rPr lang="en-US" sz="1200" b="1" dirty="0">
                <a:solidFill>
                  <a:srgbClr val="000000"/>
                </a:solidFill>
                <a:latin typeface="Courier New" panose="02070309020205020404" pitchFamily="49" charset="0"/>
              </a:rPr>
              <a:t>= </a:t>
            </a:r>
            <a:r>
              <a:rPr lang="en-US" sz="1200" b="1" dirty="0">
                <a:solidFill>
                  <a:srgbClr val="FF0000"/>
                </a:solidFill>
                <a:latin typeface="Courier New" panose="02070309020205020404" pitchFamily="49" charset="0"/>
              </a:rPr>
              <a:t>2</a:t>
            </a:r>
            <a:r>
              <a:rPr lang="en-US" sz="1200" b="1" dirty="0">
                <a:solidFill>
                  <a:srgbClr val="000000"/>
                </a:solidFill>
                <a:latin typeface="Courier New" panose="02070309020205020404" pitchFamily="49" charset="0"/>
              </a:rPr>
              <a:t> * PI * radius;       </a:t>
            </a:r>
            <a:r>
              <a:rPr lang="en-US" sz="1200" b="1" dirty="0">
                <a:solidFill>
                  <a:srgbClr val="3F7F5F"/>
                </a:solidFill>
                <a:latin typeface="Courier New" panose="02070309020205020404" pitchFamily="49" charset="0"/>
              </a:rPr>
              <a:t>// length assigned - OK, not </a:t>
            </a:r>
            <a:r>
              <a:rPr lang="en-US" sz="1200" b="1" u="sng" dirty="0">
                <a:solidFill>
                  <a:srgbClr val="3F7F5F"/>
                </a:solidFill>
                <a:latin typeface="Courier New" panose="02070309020205020404" pitchFamily="49" charset="0"/>
              </a:rPr>
              <a:t>const</a:t>
            </a:r>
          </a:p>
          <a:p>
            <a:r>
              <a:rPr lang="en-US" sz="1200" dirty="0" smtClean="0">
                <a:solidFill>
                  <a:srgbClr val="3F7F5F"/>
                </a:solidFill>
                <a:latin typeface="Courier New" panose="02070309020205020404" pitchFamily="49" charset="0"/>
              </a:rPr>
              <a:t> // </a:t>
            </a:r>
            <a:r>
              <a:rPr lang="en-US" sz="1200" dirty="0">
                <a:solidFill>
                  <a:srgbClr val="3F7F5F"/>
                </a:solidFill>
                <a:latin typeface="Courier New" panose="02070309020205020404" pitchFamily="49" charset="0"/>
              </a:rPr>
              <a:t>PI = 4;                      // error: assignment of read-only variable 'PI'</a:t>
            </a:r>
            <a:endParaRPr lang="en-US" sz="1200" dirty="0"/>
          </a:p>
        </p:txBody>
      </p:sp>
      <p:sp>
        <p:nvSpPr>
          <p:cNvPr id="6" name="Rectangle 5"/>
          <p:cNvSpPr/>
          <p:nvPr/>
        </p:nvSpPr>
        <p:spPr>
          <a:xfrm>
            <a:off x="398462" y="990600"/>
            <a:ext cx="83645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600" indent="-228600" algn="just" eaLnBrk="0" fontAlgn="base" hangingPunct="0">
              <a:spcBef>
                <a:spcPct val="75000"/>
              </a:spcBef>
              <a:spcAft>
                <a:spcPct val="0"/>
              </a:spcAft>
              <a:buClr>
                <a:srgbClr val="333333"/>
              </a:buClr>
              <a:buFont typeface="Wingdings 2" pitchFamily="18" charset="2"/>
              <a:buChar char=""/>
            </a:pPr>
            <a:r>
              <a:rPr lang="en-US" dirty="0">
                <a:solidFill>
                  <a:srgbClr val="404040"/>
                </a:solidFill>
                <a:latin typeface="Times New Roman" pitchFamily="18" charset="0"/>
                <a:cs typeface="Times New Roman" pitchFamily="18" charset="0"/>
              </a:rPr>
              <a:t>To a first approximation, a </a:t>
            </a:r>
            <a:r>
              <a:rPr lang="en-US" b="1" i="1" dirty="0">
                <a:solidFill>
                  <a:srgbClr val="404040"/>
                </a:solidFill>
                <a:latin typeface="Times New Roman" pitchFamily="18" charset="0"/>
                <a:cs typeface="Times New Roman" pitchFamily="18" charset="0"/>
              </a:rPr>
              <a:t>constant</a:t>
            </a:r>
            <a:r>
              <a:rPr lang="en-US" dirty="0">
                <a:solidFill>
                  <a:srgbClr val="404040"/>
                </a:solidFill>
                <a:latin typeface="Times New Roman" pitchFamily="18" charset="0"/>
                <a:cs typeface="Times New Roman" pitchFamily="18" charset="0"/>
              </a:rPr>
              <a:t> is just a variable with a fixed value. The compiler won’t allow you to </a:t>
            </a:r>
            <a:r>
              <a:rPr lang="en-US" b="1" dirty="0">
                <a:solidFill>
                  <a:srgbClr val="404040"/>
                </a:solidFill>
                <a:latin typeface="Times New Roman" pitchFamily="18" charset="0"/>
                <a:cs typeface="Times New Roman" pitchFamily="18" charset="0"/>
              </a:rPr>
              <a:t>change</a:t>
            </a:r>
            <a:r>
              <a:rPr lang="en-US" dirty="0">
                <a:solidFill>
                  <a:srgbClr val="404040"/>
                </a:solidFill>
                <a:latin typeface="Times New Roman" pitchFamily="18" charset="0"/>
                <a:cs typeface="Times New Roman" pitchFamily="18" charset="0"/>
              </a:rPr>
              <a:t> its value after </a:t>
            </a:r>
            <a:r>
              <a:rPr lang="en-US" b="1" i="1" dirty="0">
                <a:solidFill>
                  <a:srgbClr val="404040"/>
                </a:solidFill>
                <a:latin typeface="Times New Roman" pitchFamily="18" charset="0"/>
                <a:cs typeface="Times New Roman" pitchFamily="18" charset="0"/>
              </a:rPr>
              <a:t>initialization</a:t>
            </a:r>
            <a:r>
              <a:rPr lang="en-US" dirty="0">
                <a:solidFill>
                  <a:srgbClr val="404040"/>
                </a:solidFill>
                <a:latin typeface="Times New Roman" pitchFamily="18" charset="0"/>
                <a:cs typeface="Times New Roman" pitchFamily="18" charset="0"/>
              </a:rPr>
              <a:t>:</a:t>
            </a:r>
          </a:p>
        </p:txBody>
      </p:sp>
    </p:spTree>
    <p:extLst>
      <p:ext uri="{BB962C8B-B14F-4D97-AF65-F5344CB8AC3E}">
        <p14:creationId xmlns:p14="http://schemas.microsoft.com/office/powerpoint/2010/main" val="2399188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Constants</a:t>
            </a:r>
            <a:endParaRPr lang="en-US" dirty="0"/>
          </a:p>
        </p:txBody>
      </p:sp>
      <p:sp>
        <p:nvSpPr>
          <p:cNvPr id="3" name="Content Placeholder 2"/>
          <p:cNvSpPr>
            <a:spLocks noGrp="1"/>
          </p:cNvSpPr>
          <p:nvPr>
            <p:ph idx="1"/>
          </p:nvPr>
        </p:nvSpPr>
        <p:spPr>
          <a:xfrm>
            <a:off x="322263" y="950913"/>
            <a:ext cx="8499475" cy="3697287"/>
          </a:xfrm>
        </p:spPr>
        <p:txBody>
          <a:bodyPr/>
          <a:lstStyle/>
          <a:p>
            <a:pPr algn="just"/>
            <a:r>
              <a:rPr lang="en-US" dirty="0" smtClean="0">
                <a:solidFill>
                  <a:srgbClr val="404040"/>
                </a:solidFill>
                <a:latin typeface="+mj-lt"/>
                <a:cs typeface="Times New Roman" pitchFamily="18" charset="0"/>
              </a:rPr>
              <a:t>A </a:t>
            </a:r>
            <a:r>
              <a:rPr lang="en-US" b="1" i="1" dirty="0" smtClean="0">
                <a:solidFill>
                  <a:srgbClr val="404040"/>
                </a:solidFill>
                <a:latin typeface="+mj-lt"/>
                <a:cs typeface="Times New Roman" pitchFamily="18" charset="0"/>
              </a:rPr>
              <a:t>symbolic constant</a:t>
            </a:r>
            <a:r>
              <a:rPr lang="en-US" dirty="0" smtClean="0">
                <a:solidFill>
                  <a:srgbClr val="404040"/>
                </a:solidFill>
                <a:latin typeface="+mj-lt"/>
                <a:cs typeface="Times New Roman" pitchFamily="18" charset="0"/>
              </a:rPr>
              <a:t> is a more fuzzy term. It is any way you associate a </a:t>
            </a:r>
            <a:r>
              <a:rPr lang="en-US" b="1" i="1" dirty="0" smtClean="0">
                <a:solidFill>
                  <a:srgbClr val="404040"/>
                </a:solidFill>
                <a:latin typeface="+mj-lt"/>
                <a:cs typeface="Times New Roman" pitchFamily="18" charset="0"/>
              </a:rPr>
              <a:t>name</a:t>
            </a:r>
            <a:r>
              <a:rPr lang="en-US" b="1" dirty="0" smtClean="0">
                <a:solidFill>
                  <a:srgbClr val="404040"/>
                </a:solidFill>
                <a:latin typeface="+mj-lt"/>
                <a:cs typeface="Times New Roman" pitchFamily="18" charset="0"/>
              </a:rPr>
              <a:t> </a:t>
            </a:r>
            <a:r>
              <a:rPr lang="en-US" dirty="0" smtClean="0">
                <a:solidFill>
                  <a:srgbClr val="404040"/>
                </a:solidFill>
                <a:latin typeface="+mj-lt"/>
                <a:cs typeface="Times New Roman" pitchFamily="18" charset="0"/>
              </a:rPr>
              <a:t>to a </a:t>
            </a:r>
            <a:r>
              <a:rPr lang="en-US" b="1" i="1" dirty="0" smtClean="0">
                <a:solidFill>
                  <a:srgbClr val="404040"/>
                </a:solidFill>
                <a:latin typeface="+mj-lt"/>
                <a:cs typeface="Times New Roman" pitchFamily="18" charset="0"/>
              </a:rPr>
              <a:t>constant value</a:t>
            </a:r>
          </a:p>
          <a:p>
            <a:pPr algn="just"/>
            <a:r>
              <a:rPr lang="en-US" b="1" i="1" dirty="0" smtClean="0">
                <a:solidFill>
                  <a:srgbClr val="404040"/>
                </a:solidFill>
                <a:latin typeface="+mj-lt"/>
                <a:cs typeface="Times New Roman" pitchFamily="18" charset="0"/>
              </a:rPr>
              <a:t>Best way</a:t>
            </a:r>
            <a:r>
              <a:rPr lang="en-US" i="1" dirty="0" smtClean="0">
                <a:solidFill>
                  <a:srgbClr val="404040"/>
                </a:solidFill>
                <a:latin typeface="+mj-lt"/>
                <a:cs typeface="Times New Roman" pitchFamily="18" charset="0"/>
              </a:rPr>
              <a:t> to define a </a:t>
            </a:r>
            <a:r>
              <a:rPr lang="en-US" b="1" i="1" dirty="0" smtClean="0">
                <a:solidFill>
                  <a:srgbClr val="404040"/>
                </a:solidFill>
                <a:latin typeface="+mj-lt"/>
                <a:cs typeface="Times New Roman" pitchFamily="18" charset="0"/>
              </a:rPr>
              <a:t>symbolic constant </a:t>
            </a:r>
            <a:r>
              <a:rPr lang="en-US" dirty="0" smtClean="0">
                <a:solidFill>
                  <a:srgbClr val="404040"/>
                </a:solidFill>
                <a:latin typeface="+mj-lt"/>
                <a:cs typeface="Times New Roman" pitchFamily="18" charset="0"/>
              </a:rPr>
              <a:t>is the </a:t>
            </a:r>
            <a:r>
              <a:rPr lang="en-US" kern="1200" dirty="0" smtClean="0">
                <a:solidFill>
                  <a:srgbClr val="0000FF"/>
                </a:solidFill>
                <a:latin typeface="+mj-lt"/>
                <a:cs typeface="Courier New" panose="02070309020205020404" pitchFamily="49" charset="0"/>
              </a:rPr>
              <a:t>const</a:t>
            </a:r>
            <a:r>
              <a:rPr lang="en-US" dirty="0" smtClean="0">
                <a:solidFill>
                  <a:srgbClr val="7F0055"/>
                </a:solidFill>
                <a:latin typeface="+mj-lt"/>
                <a:cs typeface="Times New Roman" pitchFamily="18" charset="0"/>
              </a:rPr>
              <a:t> </a:t>
            </a:r>
            <a:r>
              <a:rPr lang="en-US" dirty="0" smtClean="0">
                <a:latin typeface="+mj-lt"/>
                <a:cs typeface="Times New Roman" pitchFamily="18" charset="0"/>
              </a:rPr>
              <a:t>approach from previous slides:</a:t>
            </a:r>
            <a:endParaRPr lang="bg-BG" dirty="0" smtClean="0">
              <a:latin typeface="+mj-lt"/>
              <a:cs typeface="Times New Roman" pitchFamily="18" charset="0"/>
            </a:endParaRPr>
          </a:p>
          <a:p>
            <a:pPr algn="just"/>
            <a:endParaRPr lang="bg-BG" dirty="0">
              <a:latin typeface="+mj-lt"/>
              <a:cs typeface="Times New Roman" pitchFamily="18" charset="0"/>
            </a:endParaRPr>
          </a:p>
          <a:p>
            <a:pPr algn="just"/>
            <a:endParaRPr lang="en-US" dirty="0" smtClean="0">
              <a:latin typeface="+mj-lt"/>
              <a:cs typeface="Times New Roman" pitchFamily="18" charset="0"/>
            </a:endParaRPr>
          </a:p>
          <a:p>
            <a:pPr algn="just"/>
            <a:r>
              <a:rPr lang="en-US" i="1" dirty="0" smtClean="0">
                <a:latin typeface="+mj-lt"/>
                <a:cs typeface="Times New Roman" pitchFamily="18" charset="0"/>
              </a:rPr>
              <a:t>An</a:t>
            </a:r>
            <a:r>
              <a:rPr lang="en-US" b="1" i="1" dirty="0" smtClean="0">
                <a:latin typeface="+mj-lt"/>
                <a:cs typeface="Times New Roman" pitchFamily="18" charset="0"/>
              </a:rPr>
              <a:t> obsolete way</a:t>
            </a:r>
            <a:r>
              <a:rPr lang="en-US" i="1" dirty="0" smtClean="0">
                <a:latin typeface="+mj-lt"/>
                <a:cs typeface="Times New Roman" pitchFamily="18" charset="0"/>
              </a:rPr>
              <a:t> (not recommended!) </a:t>
            </a:r>
            <a:r>
              <a:rPr lang="en-US" dirty="0" smtClean="0">
                <a:latin typeface="+mj-lt"/>
                <a:cs typeface="Times New Roman" pitchFamily="18" charset="0"/>
              </a:rPr>
              <a:t>is to use a </a:t>
            </a:r>
            <a:r>
              <a:rPr lang="en-US" b="1" i="1" dirty="0" smtClean="0">
                <a:latin typeface="+mj-lt"/>
                <a:cs typeface="Times New Roman" pitchFamily="18" charset="0"/>
              </a:rPr>
              <a:t>preprocessor macro.</a:t>
            </a:r>
            <a:endParaRPr lang="en-US" dirty="0" smtClean="0">
              <a:latin typeface="+mj-lt"/>
            </a:endParaRPr>
          </a:p>
          <a:p>
            <a:pPr algn="just"/>
            <a:endParaRPr lang="bg-BG" dirty="0" smtClean="0">
              <a:latin typeface="+mj-lt"/>
              <a:cs typeface="Times New Roman" pitchFamily="18" charset="0"/>
            </a:endParaRPr>
          </a:p>
          <a:p>
            <a:pPr algn="just"/>
            <a:r>
              <a:rPr lang="en-US" dirty="0" smtClean="0">
                <a:latin typeface="+mj-lt"/>
                <a:cs typeface="Times New Roman" pitchFamily="18" charset="0"/>
              </a:rPr>
              <a:t>Both ways to define a </a:t>
            </a:r>
            <a:r>
              <a:rPr lang="en-US" b="1" i="1" dirty="0" smtClean="0">
                <a:latin typeface="+mj-lt"/>
                <a:cs typeface="Times New Roman" pitchFamily="18" charset="0"/>
              </a:rPr>
              <a:t>symbolic constant</a:t>
            </a:r>
            <a:r>
              <a:rPr lang="en-US" dirty="0" smtClean="0">
                <a:latin typeface="+mj-lt"/>
                <a:cs typeface="Times New Roman" pitchFamily="18" charset="0"/>
              </a:rPr>
              <a:t> have the same </a:t>
            </a:r>
            <a:r>
              <a:rPr lang="en-US" b="1" dirty="0" smtClean="0">
                <a:latin typeface="+mj-lt"/>
                <a:cs typeface="Times New Roman" pitchFamily="18" charset="0"/>
              </a:rPr>
              <a:t>intent</a:t>
            </a:r>
            <a:r>
              <a:rPr lang="en-US" dirty="0" smtClean="0">
                <a:latin typeface="+mj-lt"/>
                <a:cs typeface="Times New Roman" pitchFamily="18" charset="0"/>
              </a:rPr>
              <a:t>, but different properties. Use the </a:t>
            </a:r>
            <a:r>
              <a:rPr lang="en-US" kern="1200" dirty="0" smtClean="0">
                <a:solidFill>
                  <a:srgbClr val="0000FF"/>
                </a:solidFill>
                <a:latin typeface="+mj-lt"/>
                <a:cs typeface="Courier New" panose="02070309020205020404" pitchFamily="49" charset="0"/>
              </a:rPr>
              <a:t>const</a:t>
            </a:r>
            <a:r>
              <a:rPr lang="en-US" dirty="0" smtClean="0">
                <a:solidFill>
                  <a:srgbClr val="7F0055"/>
                </a:solidFill>
                <a:latin typeface="+mj-lt"/>
                <a:cs typeface="Times New Roman" pitchFamily="18" charset="0"/>
              </a:rPr>
              <a:t> </a:t>
            </a:r>
            <a:r>
              <a:rPr lang="en-US" dirty="0" smtClean="0">
                <a:latin typeface="+mj-lt"/>
                <a:cs typeface="Times New Roman" pitchFamily="18" charset="0"/>
              </a:rPr>
              <a:t>approach – prefer </a:t>
            </a:r>
            <a:r>
              <a:rPr lang="en-US" b="1" dirty="0" smtClean="0">
                <a:latin typeface="+mj-lt"/>
                <a:cs typeface="Times New Roman" pitchFamily="18" charset="0"/>
              </a:rPr>
              <a:t>compiler </a:t>
            </a:r>
            <a:r>
              <a:rPr lang="en-US" dirty="0" smtClean="0">
                <a:latin typeface="+mj-lt"/>
                <a:cs typeface="Times New Roman" pitchFamily="18" charset="0"/>
              </a:rPr>
              <a:t>than</a:t>
            </a:r>
            <a:r>
              <a:rPr lang="en-US" b="1" dirty="0" smtClean="0">
                <a:latin typeface="+mj-lt"/>
                <a:cs typeface="Times New Roman" pitchFamily="18" charset="0"/>
              </a:rPr>
              <a:t> preprocessor</a:t>
            </a:r>
            <a:r>
              <a:rPr lang="en-US" dirty="0" smtClean="0">
                <a:latin typeface="+mj-lt"/>
                <a:cs typeface="Times New Roman" pitchFamily="18" charset="0"/>
              </a:rPr>
              <a:t>!</a:t>
            </a:r>
            <a:endParaRPr lang="en-US" b="1" dirty="0" smtClean="0">
              <a:latin typeface="+mj-lt"/>
              <a:cs typeface="Times New Roman" pitchFamily="18" charset="0"/>
            </a:endParaRPr>
          </a:p>
          <a:p>
            <a:endParaRPr lang="en-US" dirty="0">
              <a:latin typeface="+mj-lt"/>
            </a:endParaRP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33</a:t>
            </a:fld>
            <a:endParaRPr lang="en-US" dirty="0">
              <a:solidFill>
                <a:srgbClr val="969696"/>
              </a:solidFill>
            </a:endParaRPr>
          </a:p>
        </p:txBody>
      </p:sp>
      <p:sp>
        <p:nvSpPr>
          <p:cNvPr id="5" name="Rectangle 4"/>
          <p:cNvSpPr/>
          <p:nvPr/>
        </p:nvSpPr>
        <p:spPr>
          <a:xfrm>
            <a:off x="228600" y="2661056"/>
            <a:ext cx="8686800" cy="276999"/>
          </a:xfrm>
          <a:prstGeom prst="rect">
            <a:avLst/>
          </a:prstGeom>
          <a:solidFill>
            <a:schemeClr val="accent1"/>
          </a:solidFill>
          <a:ln>
            <a:solidFill>
              <a:schemeClr val="hlink"/>
            </a:solidFill>
          </a:ln>
        </p:spPr>
        <p:txBody>
          <a:bodyPr wrap="square">
            <a:spAutoFit/>
          </a:bodyPr>
          <a:lstStyle/>
          <a:p>
            <a:r>
              <a:rPr lang="en-US" sz="1200" dirty="0" smtClean="0">
                <a:solidFill>
                  <a:srgbClr val="0000FF"/>
                </a:solidFill>
                <a:latin typeface="Courier New" panose="02070309020205020404" pitchFamily="49" charset="0"/>
              </a:rPr>
              <a:t>const</a:t>
            </a:r>
            <a:r>
              <a:rPr lang="en-US" sz="1200" dirty="0" smtClean="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PI</a:t>
            </a:r>
            <a:r>
              <a:rPr lang="en-US" sz="1200" b="1" dirty="0">
                <a:solidFill>
                  <a:srgbClr val="000000"/>
                </a:solidFill>
                <a:latin typeface="Courier New" panose="02070309020205020404" pitchFamily="49" charset="0"/>
              </a:rPr>
              <a:t> = </a:t>
            </a:r>
            <a:r>
              <a:rPr lang="en-US" sz="1200" b="1" dirty="0">
                <a:solidFill>
                  <a:srgbClr val="FF0000"/>
                </a:solidFill>
                <a:latin typeface="Courier New" panose="02070309020205020404" pitchFamily="49" charset="0"/>
              </a:rPr>
              <a:t>3.1415926</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PI which is a constant variable, is also a symbolic constant</a:t>
            </a:r>
            <a:endParaRPr lang="en-US" sz="1200" dirty="0"/>
          </a:p>
        </p:txBody>
      </p:sp>
      <p:sp>
        <p:nvSpPr>
          <p:cNvPr id="6" name="Rectangle 5"/>
          <p:cNvSpPr/>
          <p:nvPr/>
        </p:nvSpPr>
        <p:spPr>
          <a:xfrm>
            <a:off x="228600" y="3886200"/>
            <a:ext cx="2044149" cy="276999"/>
          </a:xfrm>
          <a:prstGeom prst="rect">
            <a:avLst/>
          </a:prstGeom>
          <a:solidFill>
            <a:schemeClr val="accent1"/>
          </a:solidFill>
          <a:ln>
            <a:solidFill>
              <a:schemeClr val="hlink"/>
            </a:solidFill>
          </a:ln>
        </p:spPr>
        <p:txBody>
          <a:bodyPr wrap="none">
            <a:spAutoFit/>
          </a:bodyPr>
          <a:lstStyle/>
          <a:p>
            <a:r>
              <a:rPr lang="en-US" sz="1200" b="1" dirty="0">
                <a:solidFill>
                  <a:srgbClr val="7F0055"/>
                </a:solidFill>
                <a:latin typeface="Courier New" panose="02070309020205020404" pitchFamily="49" charset="0"/>
              </a:rPr>
              <a:t>#define</a:t>
            </a:r>
            <a:r>
              <a:rPr lang="en-US" sz="1200" b="1" dirty="0">
                <a:solidFill>
                  <a:srgbClr val="000000"/>
                </a:solidFill>
                <a:latin typeface="Courier New" panose="02070309020205020404" pitchFamily="49" charset="0"/>
              </a:rPr>
              <a:t> </a:t>
            </a:r>
            <a:r>
              <a:rPr lang="en-US" sz="1200" b="1" dirty="0">
                <a:solidFill>
                  <a:srgbClr val="FF00FF"/>
                </a:solidFill>
                <a:latin typeface="Courier New" panose="02070309020205020404" pitchFamily="49" charset="0"/>
              </a:rPr>
              <a:t>PI</a:t>
            </a:r>
            <a:r>
              <a:rPr lang="en-US" sz="1200" b="1" dirty="0">
                <a:solidFill>
                  <a:srgbClr val="000000"/>
                </a:solidFill>
                <a:latin typeface="Courier New" panose="02070309020205020404" pitchFamily="49" charset="0"/>
              </a:rPr>
              <a:t> 3.1415926</a:t>
            </a:r>
          </a:p>
        </p:txBody>
      </p:sp>
    </p:spTree>
    <p:extLst>
      <p:ext uri="{BB962C8B-B14F-4D97-AF65-F5344CB8AC3E}">
        <p14:creationId xmlns:p14="http://schemas.microsoft.com/office/powerpoint/2010/main" val="13465303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2800" dirty="0" smtClean="0">
                <a:solidFill>
                  <a:srgbClr val="0000FF"/>
                </a:solidFill>
                <a:latin typeface="Courier New" panose="02070309020205020404" pitchFamily="49" charset="0"/>
                <a:cs typeface="Courier New" panose="02070309020205020404" pitchFamily="49" charset="0"/>
              </a:rPr>
              <a:t>const</a:t>
            </a:r>
            <a:r>
              <a:rPr lang="en-US" dirty="0" smtClean="0">
                <a:solidFill>
                  <a:srgbClr val="0000FF"/>
                </a:solidFill>
                <a:latin typeface="Courier New" panose="02070309020205020404" pitchFamily="49" charset="0"/>
                <a:cs typeface="Courier New" panose="02070309020205020404" pitchFamily="49" charset="0"/>
              </a:rPr>
              <a:t> </a:t>
            </a:r>
            <a:r>
              <a:rPr lang="en-US" dirty="0" smtClean="0"/>
              <a:t>&amp; </a:t>
            </a:r>
            <a:r>
              <a:rPr lang="en-US" sz="2800" dirty="0" smtClean="0">
                <a:solidFill>
                  <a:srgbClr val="0000FF"/>
                </a:solidFill>
                <a:latin typeface="Courier New" panose="02070309020205020404" pitchFamily="49" charset="0"/>
                <a:cs typeface="Courier New" panose="02070309020205020404" pitchFamily="49" charset="0"/>
              </a:rPr>
              <a:t>volatile</a:t>
            </a:r>
            <a:r>
              <a:rPr lang="en-US" dirty="0" smtClean="0"/>
              <a:t> (</a:t>
            </a:r>
            <a:r>
              <a:rPr lang="en-US" i="1" dirty="0" smtClean="0"/>
              <a:t>cv</a:t>
            </a:r>
            <a:r>
              <a:rPr lang="en-US" dirty="0" smtClean="0"/>
              <a:t>) type qualifiers (1/4)</a:t>
            </a:r>
            <a:r>
              <a:rPr lang="en-US" dirty="0" smtClean="0">
                <a:solidFill>
                  <a:srgbClr val="0000FF"/>
                </a:solidFill>
                <a:latin typeface="Courier New" panose="02070309020205020404" pitchFamily="49" charset="0"/>
                <a:cs typeface="Courier New" panose="02070309020205020404" pitchFamily="49" charset="0"/>
              </a:rPr>
              <a:t> </a:t>
            </a:r>
            <a:endParaRPr lang="en-US" dirty="0">
              <a:solidFill>
                <a:srgbClr val="0000FF"/>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322263" y="950913"/>
            <a:ext cx="8499475" cy="3544887"/>
          </a:xfrm>
        </p:spPr>
        <p:txBody>
          <a:bodyPr/>
          <a:lstStyle/>
          <a:p>
            <a:r>
              <a:rPr lang="en-US" dirty="0">
                <a:solidFill>
                  <a:srgbClr val="0000FF"/>
                </a:solidFill>
                <a:latin typeface="+mj-lt"/>
                <a:cs typeface="Courier New" panose="02070309020205020404" pitchFamily="49" charset="0"/>
              </a:rPr>
              <a:t>const </a:t>
            </a:r>
            <a:r>
              <a:rPr lang="en-US" dirty="0" smtClean="0">
                <a:solidFill>
                  <a:srgbClr val="0000FF"/>
                </a:solidFill>
                <a:latin typeface="+mj-lt"/>
                <a:cs typeface="Courier New" panose="02070309020205020404" pitchFamily="49" charset="0"/>
              </a:rPr>
              <a:t>– </a:t>
            </a:r>
            <a:r>
              <a:rPr lang="en-US" i="1" dirty="0" smtClean="0">
                <a:latin typeface="+mj-lt"/>
              </a:rPr>
              <a:t>const-qualified type </a:t>
            </a:r>
            <a:r>
              <a:rPr lang="en-US" dirty="0" smtClean="0">
                <a:latin typeface="+mj-lt"/>
              </a:rPr>
              <a:t> is used </a:t>
            </a:r>
            <a:r>
              <a:rPr lang="en-US" dirty="0">
                <a:latin typeface="+mj-lt"/>
              </a:rPr>
              <a:t>to declare a </a:t>
            </a:r>
            <a:r>
              <a:rPr lang="en-US" b="1" dirty="0">
                <a:latin typeface="+mj-lt"/>
              </a:rPr>
              <a:t>constant</a:t>
            </a:r>
            <a:r>
              <a:rPr lang="en-US" dirty="0">
                <a:latin typeface="+mj-lt"/>
              </a:rPr>
              <a:t> </a:t>
            </a:r>
            <a:r>
              <a:rPr lang="en-US" dirty="0" smtClean="0">
                <a:latin typeface="+mj-lt"/>
              </a:rPr>
              <a:t>type.</a:t>
            </a:r>
          </a:p>
          <a:p>
            <a:r>
              <a:rPr lang="en-US" dirty="0" smtClean="0">
                <a:latin typeface="+mj-lt"/>
              </a:rPr>
              <a:t>Syntax</a:t>
            </a:r>
          </a:p>
          <a:p>
            <a:pPr marL="227013" lvl="1" indent="0">
              <a:buNone/>
            </a:pPr>
            <a:r>
              <a:rPr lang="en-US" b="1" dirty="0" smtClean="0">
                <a:solidFill>
                  <a:srgbClr val="7F0055"/>
                </a:solidFill>
                <a:latin typeface="+mj-lt"/>
                <a:cs typeface="Courier New" pitchFamily="49" charset="0"/>
              </a:rPr>
              <a:t>	</a:t>
            </a:r>
          </a:p>
          <a:p>
            <a:pPr marL="227013" lvl="1" indent="0">
              <a:buNone/>
            </a:pPr>
            <a:endParaRPr lang="en-US" b="1" dirty="0" smtClean="0">
              <a:solidFill>
                <a:srgbClr val="7F0055"/>
              </a:solidFill>
              <a:latin typeface="+mj-lt"/>
              <a:cs typeface="Courier New" pitchFamily="49" charset="0"/>
            </a:endParaRPr>
          </a:p>
          <a:p>
            <a:pPr marL="227013" lvl="1" indent="0">
              <a:buNone/>
            </a:pPr>
            <a:endParaRPr lang="en-US" b="1" dirty="0">
              <a:solidFill>
                <a:srgbClr val="7F0055"/>
              </a:solidFill>
              <a:latin typeface="+mj-lt"/>
              <a:cs typeface="Courier New" pitchFamily="49" charset="0"/>
            </a:endParaRPr>
          </a:p>
          <a:p>
            <a:pPr marL="227013" lvl="1" indent="0">
              <a:buNone/>
            </a:pPr>
            <a:endParaRPr lang="en-US" dirty="0" smtClean="0">
              <a:latin typeface="+mj-lt"/>
            </a:endParaRPr>
          </a:p>
          <a:p>
            <a:r>
              <a:rPr lang="en-US" dirty="0" smtClean="0">
                <a:latin typeface="+mj-lt"/>
              </a:rPr>
              <a:t>Arguments</a:t>
            </a:r>
          </a:p>
          <a:p>
            <a:pPr marL="227013" lvl="1" indent="0">
              <a:buNone/>
            </a:pPr>
            <a:r>
              <a:rPr lang="en-US" b="1" dirty="0" smtClean="0">
                <a:solidFill>
                  <a:srgbClr val="005032"/>
                </a:solidFill>
                <a:latin typeface="+mj-lt"/>
                <a:cs typeface="Courier New" pitchFamily="49" charset="0"/>
              </a:rPr>
              <a:t>	Type</a:t>
            </a:r>
            <a:r>
              <a:rPr lang="en-US" dirty="0">
                <a:solidFill>
                  <a:srgbClr val="7030A0"/>
                </a:solidFill>
                <a:latin typeface="+mj-lt"/>
                <a:cs typeface="Courier New" pitchFamily="49" charset="0"/>
              </a:rPr>
              <a:t>	:</a:t>
            </a:r>
            <a:r>
              <a:rPr lang="en-US" dirty="0">
                <a:solidFill>
                  <a:srgbClr val="7030A0"/>
                </a:solidFill>
                <a:latin typeface="+mj-lt"/>
              </a:rPr>
              <a:t>	</a:t>
            </a:r>
            <a:r>
              <a:rPr lang="en-US" dirty="0">
                <a:latin typeface="+mj-lt"/>
              </a:rPr>
              <a:t>type of the constant</a:t>
            </a:r>
            <a:r>
              <a:rPr lang="en-US" dirty="0">
                <a:solidFill>
                  <a:srgbClr val="7030A0"/>
                </a:solidFill>
                <a:latin typeface="+mj-lt"/>
              </a:rPr>
              <a:t/>
            </a:r>
            <a:br>
              <a:rPr lang="en-US" dirty="0">
                <a:solidFill>
                  <a:srgbClr val="7030A0"/>
                </a:solidFill>
                <a:latin typeface="+mj-lt"/>
              </a:rPr>
            </a:br>
            <a:r>
              <a:rPr lang="en-US" dirty="0">
                <a:solidFill>
                  <a:srgbClr val="7030A0"/>
                </a:solidFill>
                <a:latin typeface="+mj-lt"/>
              </a:rPr>
              <a:t>	</a:t>
            </a:r>
            <a:r>
              <a:rPr lang="en-US" b="1" dirty="0">
                <a:solidFill>
                  <a:srgbClr val="004080"/>
                </a:solidFill>
                <a:latin typeface="+mj-lt"/>
                <a:cs typeface="Courier New" pitchFamily="49" charset="0"/>
              </a:rPr>
              <a:t>name</a:t>
            </a:r>
            <a:r>
              <a:rPr lang="en-US" dirty="0">
                <a:solidFill>
                  <a:srgbClr val="7030A0"/>
                </a:solidFill>
                <a:latin typeface="+mj-lt"/>
                <a:cs typeface="Courier New" pitchFamily="49" charset="0"/>
              </a:rPr>
              <a:t>	:</a:t>
            </a:r>
            <a:r>
              <a:rPr lang="en-US" dirty="0">
                <a:solidFill>
                  <a:srgbClr val="7030A0"/>
                </a:solidFill>
                <a:latin typeface="+mj-lt"/>
              </a:rPr>
              <a:t>	</a:t>
            </a:r>
            <a:r>
              <a:rPr lang="en-US" dirty="0">
                <a:latin typeface="+mj-lt"/>
              </a:rPr>
              <a:t>identifier of the constant</a:t>
            </a:r>
            <a:r>
              <a:rPr lang="en-US" dirty="0">
                <a:solidFill>
                  <a:srgbClr val="7030A0"/>
                </a:solidFill>
                <a:latin typeface="+mj-lt"/>
              </a:rPr>
              <a:t/>
            </a:r>
            <a:br>
              <a:rPr lang="en-US" dirty="0">
                <a:solidFill>
                  <a:srgbClr val="7030A0"/>
                </a:solidFill>
                <a:latin typeface="+mj-lt"/>
              </a:rPr>
            </a:br>
            <a:r>
              <a:rPr lang="en-US" dirty="0">
                <a:solidFill>
                  <a:srgbClr val="7030A0"/>
                </a:solidFill>
                <a:latin typeface="+mj-lt"/>
              </a:rPr>
              <a:t>	</a:t>
            </a:r>
            <a:r>
              <a:rPr lang="en-US" dirty="0">
                <a:solidFill>
                  <a:srgbClr val="FF00FF"/>
                </a:solidFill>
                <a:latin typeface="+mj-lt"/>
                <a:cs typeface="Courier New" pitchFamily="49" charset="0"/>
              </a:rPr>
              <a:t>value</a:t>
            </a:r>
            <a:r>
              <a:rPr lang="en-US" dirty="0">
                <a:solidFill>
                  <a:srgbClr val="7030A0"/>
                </a:solidFill>
                <a:latin typeface="+mj-lt"/>
                <a:cs typeface="Courier New" pitchFamily="49" charset="0"/>
              </a:rPr>
              <a:t>	:</a:t>
            </a:r>
            <a:r>
              <a:rPr lang="en-US" dirty="0">
                <a:solidFill>
                  <a:srgbClr val="7030A0"/>
                </a:solidFill>
                <a:latin typeface="+mj-lt"/>
              </a:rPr>
              <a:t>	</a:t>
            </a:r>
            <a:r>
              <a:rPr lang="en-US" dirty="0">
                <a:latin typeface="+mj-lt"/>
              </a:rPr>
              <a:t>initial value with the type of the </a:t>
            </a:r>
            <a:r>
              <a:rPr lang="en-US" dirty="0" smtClean="0">
                <a:latin typeface="+mj-lt"/>
              </a:rPr>
              <a:t>constant</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34</a:t>
            </a:fld>
            <a:endParaRPr lang="en-US" dirty="0">
              <a:solidFill>
                <a:srgbClr val="969696"/>
              </a:solidFill>
            </a:endParaRPr>
          </a:p>
        </p:txBody>
      </p:sp>
      <p:sp>
        <p:nvSpPr>
          <p:cNvPr id="5" name="Rectangle 4"/>
          <p:cNvSpPr/>
          <p:nvPr/>
        </p:nvSpPr>
        <p:spPr>
          <a:xfrm>
            <a:off x="573881" y="1765032"/>
            <a:ext cx="4572000" cy="1200329"/>
          </a:xfrm>
          <a:prstGeom prst="rect">
            <a:avLst/>
          </a:prstGeom>
          <a:solidFill>
            <a:schemeClr val="accent1"/>
          </a:solidFill>
          <a:ln>
            <a:solidFill>
              <a:schemeClr val="accent2"/>
            </a:solidFill>
          </a:ln>
        </p:spPr>
        <p:txBody>
          <a:bodyPr>
            <a:spAutoFit/>
          </a:bodyPr>
          <a:lstStyle/>
          <a:p>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Type   name = value; </a:t>
            </a:r>
            <a:r>
              <a:rPr lang="en-US" sz="1200" dirty="0">
                <a:solidFill>
                  <a:srgbClr val="3F7F5F"/>
                </a:solidFill>
                <a:latin typeface="Courier New" panose="02070309020205020404" pitchFamily="49" charset="0"/>
              </a:rPr>
              <a:t>// Constant object</a:t>
            </a:r>
          </a:p>
          <a:p>
            <a:r>
              <a:rPr lang="en-US" sz="1200" dirty="0">
                <a:solidFill>
                  <a:srgbClr val="000000"/>
                </a:solidFill>
                <a:latin typeface="Courier New" panose="02070309020205020404" pitchFamily="49" charset="0"/>
              </a:rPr>
              <a:t>Type *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name = value; </a:t>
            </a:r>
            <a:r>
              <a:rPr lang="en-US" sz="1200" dirty="0">
                <a:solidFill>
                  <a:srgbClr val="3F7F5F"/>
                </a:solidFill>
                <a:latin typeface="Courier New" panose="02070309020205020404" pitchFamily="49" charset="0"/>
              </a:rPr>
              <a:t>// Constant pointer</a:t>
            </a:r>
          </a:p>
          <a:p>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cNAMESIZE</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10</a:t>
            </a:r>
            <a:r>
              <a:rPr lang="en-US" sz="1200" dirty="0">
                <a:solidFill>
                  <a:srgbClr val="000000"/>
                </a:solidFill>
                <a:latin typeface="Courier New" panose="02070309020205020404" pitchFamily="49" charset="0"/>
              </a:rPr>
              <a:t>;</a:t>
            </a:r>
          </a:p>
          <a:p>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cName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cNAMESIZE</a:t>
            </a:r>
            <a:r>
              <a:rPr lang="en-US" sz="1200" dirty="0">
                <a:solidFill>
                  <a:srgbClr val="000000"/>
                </a:solidFill>
                <a:latin typeface="Courier New" panose="02070309020205020404" pitchFamily="49" charset="0"/>
              </a:rPr>
              <a:t>] = </a:t>
            </a:r>
            <a:r>
              <a:rPr lang="en-US" sz="1200" dirty="0">
                <a:solidFill>
                  <a:srgbClr val="808040"/>
                </a:solidFill>
                <a:latin typeface="Courier New" panose="02070309020205020404" pitchFamily="49" charset="0"/>
              </a:rPr>
              <a:t>"VW"</a:t>
            </a:r>
            <a:r>
              <a:rPr lang="en-US" sz="1200" dirty="0">
                <a:solidFill>
                  <a:srgbClr val="000000"/>
                </a:solidFill>
                <a:latin typeface="Courier New" panose="02070309020205020404" pitchFamily="49" charset="0"/>
              </a:rPr>
              <a:t>;</a:t>
            </a:r>
          </a:p>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i  =  </a:t>
            </a:r>
            <a:r>
              <a:rPr lang="en-US" sz="1200" dirty="0">
                <a:solidFill>
                  <a:srgbClr val="FF0000"/>
                </a:solidFill>
                <a:latin typeface="Courier New" panose="02070309020205020404" pitchFamily="49" charset="0"/>
              </a:rPr>
              <a:t>20</a:t>
            </a:r>
            <a:r>
              <a:rPr lang="en-US" sz="1200" dirty="0">
                <a:solidFill>
                  <a:srgbClr val="000000"/>
                </a:solidFill>
                <a:latin typeface="Courier New" panose="02070309020205020404" pitchFamily="49" charset="0"/>
              </a:rPr>
              <a:t>;</a:t>
            </a:r>
          </a:p>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pConst</a:t>
            </a:r>
            <a:r>
              <a:rPr lang="en-US" sz="1200" dirty="0">
                <a:solidFill>
                  <a:srgbClr val="000000"/>
                </a:solidFill>
                <a:latin typeface="Courier New" panose="02070309020205020404" pitchFamily="49" charset="0"/>
              </a:rPr>
              <a:t>  =  &amp;i;</a:t>
            </a:r>
          </a:p>
        </p:txBody>
      </p:sp>
    </p:spTree>
    <p:extLst>
      <p:ext uri="{BB962C8B-B14F-4D97-AF65-F5344CB8AC3E}">
        <p14:creationId xmlns:p14="http://schemas.microsoft.com/office/powerpoint/2010/main" val="1676506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FF"/>
                </a:solidFill>
                <a:latin typeface="Courier New" panose="02070309020205020404" pitchFamily="49" charset="0"/>
                <a:cs typeface="Courier New" panose="02070309020205020404" pitchFamily="49" charset="0"/>
              </a:rPr>
              <a:t>const</a:t>
            </a:r>
            <a:r>
              <a:rPr lang="en-US" dirty="0">
                <a:solidFill>
                  <a:srgbClr val="0000FF"/>
                </a:solidFill>
                <a:latin typeface="Courier New" panose="02070309020205020404" pitchFamily="49" charset="0"/>
                <a:cs typeface="Courier New" panose="02070309020205020404" pitchFamily="49" charset="0"/>
              </a:rPr>
              <a:t> </a:t>
            </a:r>
            <a:r>
              <a:rPr lang="en-US" dirty="0"/>
              <a:t>&amp; </a:t>
            </a:r>
            <a:r>
              <a:rPr lang="en-US" sz="2800" dirty="0">
                <a:solidFill>
                  <a:srgbClr val="0000FF"/>
                </a:solidFill>
                <a:latin typeface="Courier New" panose="02070309020205020404" pitchFamily="49" charset="0"/>
                <a:cs typeface="Courier New" panose="02070309020205020404" pitchFamily="49" charset="0"/>
              </a:rPr>
              <a:t>volatile</a:t>
            </a:r>
            <a:r>
              <a:rPr lang="en-US" dirty="0"/>
              <a:t> (</a:t>
            </a:r>
            <a:r>
              <a:rPr lang="en-US" i="1" dirty="0"/>
              <a:t>cv</a:t>
            </a:r>
            <a:r>
              <a:rPr lang="en-US" dirty="0"/>
              <a:t>) type qualifiers </a:t>
            </a:r>
            <a:r>
              <a:rPr lang="en-US" dirty="0" smtClean="0"/>
              <a:t>(2/4)</a:t>
            </a:r>
            <a:endParaRPr lang="en-US" dirty="0"/>
          </a:p>
        </p:txBody>
      </p:sp>
      <p:sp>
        <p:nvSpPr>
          <p:cNvPr id="3" name="Content Placeholder 2"/>
          <p:cNvSpPr>
            <a:spLocks noGrp="1"/>
          </p:cNvSpPr>
          <p:nvPr>
            <p:ph idx="1"/>
          </p:nvPr>
        </p:nvSpPr>
        <p:spPr/>
        <p:txBody>
          <a:bodyPr/>
          <a:lstStyle/>
          <a:p>
            <a:r>
              <a:rPr lang="en-US" dirty="0" smtClean="0">
                <a:solidFill>
                  <a:srgbClr val="0000FF"/>
                </a:solidFill>
                <a:latin typeface="Courier New" panose="02070309020205020404" pitchFamily="49" charset="0"/>
                <a:cs typeface="Courier New" panose="02070309020205020404" pitchFamily="49" charset="0"/>
              </a:rPr>
              <a:t>volatile – </a:t>
            </a:r>
            <a:r>
              <a:rPr lang="en-US" dirty="0" smtClean="0"/>
              <a:t>keyword </a:t>
            </a:r>
            <a:r>
              <a:rPr lang="en-US" dirty="0"/>
              <a:t>is a qualifier that is applied to a variable when it is declared. It tells the compiler that the value of the variable may change at any time–without any action being taken by the code the compiler finds nearby</a:t>
            </a:r>
            <a:r>
              <a:rPr lang="en-US" dirty="0" smtClean="0"/>
              <a:t>.</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35</a:t>
            </a:fld>
            <a:endParaRPr lang="en-US" dirty="0">
              <a:solidFill>
                <a:srgbClr val="969696"/>
              </a:solidFill>
            </a:endParaRPr>
          </a:p>
        </p:txBody>
      </p:sp>
      <p:sp>
        <p:nvSpPr>
          <p:cNvPr id="8" name="Right Arrow 7"/>
          <p:cNvSpPr/>
          <p:nvPr/>
        </p:nvSpPr>
        <p:spPr bwMode="auto">
          <a:xfrm>
            <a:off x="3733800" y="3124200"/>
            <a:ext cx="1600200" cy="381000"/>
          </a:xfrm>
          <a:prstGeom prst="rightArrow">
            <a:avLst/>
          </a:prstGeom>
          <a:solidFill>
            <a:srgbClr val="00B05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9" name="TextBox 8"/>
          <p:cNvSpPr txBox="1"/>
          <p:nvPr/>
        </p:nvSpPr>
        <p:spPr>
          <a:xfrm>
            <a:off x="1380956" y="4343400"/>
            <a:ext cx="1133644" cy="369332"/>
          </a:xfrm>
          <a:prstGeom prst="rect">
            <a:avLst/>
          </a:prstGeom>
          <a:noFill/>
        </p:spPr>
        <p:txBody>
          <a:bodyPr wrap="none" rtlCol="0">
            <a:spAutoFit/>
          </a:bodyPr>
          <a:lstStyle/>
          <a:p>
            <a:r>
              <a:rPr lang="en-US" dirty="0" smtClean="0"/>
              <a:t>prints: </a:t>
            </a:r>
            <a:r>
              <a:rPr lang="en-US" b="1" dirty="0" smtClean="0"/>
              <a:t>10</a:t>
            </a:r>
            <a:endParaRPr lang="en-US" b="1" dirty="0"/>
          </a:p>
        </p:txBody>
      </p:sp>
      <p:sp>
        <p:nvSpPr>
          <p:cNvPr id="10" name="TextBox 9"/>
          <p:cNvSpPr txBox="1"/>
          <p:nvPr/>
        </p:nvSpPr>
        <p:spPr>
          <a:xfrm>
            <a:off x="6309797" y="4343400"/>
            <a:ext cx="1005403" cy="369332"/>
          </a:xfrm>
          <a:prstGeom prst="rect">
            <a:avLst/>
          </a:prstGeom>
          <a:noFill/>
        </p:spPr>
        <p:txBody>
          <a:bodyPr wrap="none" rtlCol="0">
            <a:spAutoFit/>
          </a:bodyPr>
          <a:lstStyle/>
          <a:p>
            <a:r>
              <a:rPr lang="en-US" dirty="0" smtClean="0"/>
              <a:t>prints: </a:t>
            </a:r>
            <a:r>
              <a:rPr lang="en-US" b="1" dirty="0" smtClean="0"/>
              <a:t>9</a:t>
            </a:r>
            <a:endParaRPr lang="en-US" b="1" dirty="0"/>
          </a:p>
        </p:txBody>
      </p:sp>
      <p:grpSp>
        <p:nvGrpSpPr>
          <p:cNvPr id="12" name="Group 11"/>
          <p:cNvGrpSpPr/>
          <p:nvPr/>
        </p:nvGrpSpPr>
        <p:grpSpPr>
          <a:xfrm>
            <a:off x="3137071" y="4343400"/>
            <a:ext cx="2459037" cy="1576554"/>
            <a:chOff x="3137071" y="4343400"/>
            <a:chExt cx="2459037" cy="1576554"/>
          </a:xfrm>
        </p:grpSpPr>
        <p:sp>
          <p:nvSpPr>
            <p:cNvPr id="5" name="Explosion 2 4"/>
            <p:cNvSpPr/>
            <p:nvPr/>
          </p:nvSpPr>
          <p:spPr bwMode="auto">
            <a:xfrm>
              <a:off x="3137071" y="4343400"/>
              <a:ext cx="2459037" cy="1576554"/>
            </a:xfrm>
            <a:prstGeom prst="irregularSeal2">
              <a:avLst/>
            </a:prstGeom>
            <a:solidFill>
              <a:srgbClr val="FFFF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1" name="TextBox 10"/>
            <p:cNvSpPr txBox="1"/>
            <p:nvPr/>
          </p:nvSpPr>
          <p:spPr>
            <a:xfrm rot="20616769">
              <a:off x="3339820" y="5017831"/>
              <a:ext cx="1829347" cy="246221"/>
            </a:xfrm>
            <a:prstGeom prst="rect">
              <a:avLst/>
            </a:prstGeom>
            <a:noFill/>
          </p:spPr>
          <p:txBody>
            <a:bodyPr wrap="none" rtlCol="0">
              <a:spAutoFit/>
            </a:bodyPr>
            <a:lstStyle/>
            <a:p>
              <a:r>
                <a:rPr lang="en-US" sz="1000" dirty="0" smtClean="0"/>
                <a:t>Result is </a:t>
              </a:r>
              <a:r>
                <a:rPr lang="en-US" sz="1000" dirty="0"/>
                <a:t>compiler dependent</a:t>
              </a:r>
              <a:endParaRPr lang="en-US" sz="1000" b="1" dirty="0"/>
            </a:p>
          </p:txBody>
        </p:sp>
      </p:grpSp>
      <p:sp>
        <p:nvSpPr>
          <p:cNvPr id="13" name="Rectangle 12"/>
          <p:cNvSpPr/>
          <p:nvPr/>
        </p:nvSpPr>
        <p:spPr>
          <a:xfrm>
            <a:off x="304945" y="2345204"/>
            <a:ext cx="3285331" cy="1938992"/>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main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a</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3</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b</a:t>
            </a:r>
            <a:r>
              <a:rPr lang="en-US" sz="1200" dirty="0">
                <a:solidFill>
                  <a:srgbClr val="000000"/>
                </a:solidFill>
                <a:latin typeface="Courier New" panose="02070309020205020404" pitchFamily="49" charset="0"/>
              </a:rPr>
              <a:t> = (++</a:t>
            </a:r>
            <a:r>
              <a:rPr lang="en-US" sz="1200" b="1" dirty="0">
                <a:solidFill>
                  <a:srgbClr val="000000"/>
                </a:solidFill>
                <a:latin typeface="Courier New" panose="02070309020205020404" pitchFamily="49" charset="0"/>
              </a:rPr>
              <a:t>a</a:t>
            </a:r>
            <a:r>
              <a:rPr lang="en-US" sz="1200" dirty="0">
                <a:solidFill>
                  <a:srgbClr val="000000"/>
                </a:solidFill>
                <a:latin typeface="Courier New" panose="02070309020205020404" pitchFamily="49" charset="0"/>
              </a:rPr>
              <a:t>) + (++</a:t>
            </a:r>
            <a:r>
              <a:rPr lang="en-US" sz="1200" b="1" dirty="0">
                <a:solidFill>
                  <a:srgbClr val="000000"/>
                </a:solidFill>
                <a:latin typeface="Courier New" panose="02070309020205020404" pitchFamily="49" charset="0"/>
              </a:rPr>
              <a:t>a</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b &lt;&lt;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14" name="Rectangle 13"/>
          <p:cNvSpPr/>
          <p:nvPr/>
        </p:nvSpPr>
        <p:spPr>
          <a:xfrm>
            <a:off x="5477669" y="2362200"/>
            <a:ext cx="3285331" cy="1938992"/>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main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volatile int</a:t>
            </a:r>
            <a:r>
              <a:rPr lang="en-US" sz="1200" dirty="0" smtClean="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a</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3</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b</a:t>
            </a:r>
            <a:r>
              <a:rPr lang="en-US" sz="1200" dirty="0">
                <a:solidFill>
                  <a:srgbClr val="000000"/>
                </a:solidFill>
                <a:latin typeface="Courier New" panose="02070309020205020404" pitchFamily="49" charset="0"/>
              </a:rPr>
              <a:t> = (++</a:t>
            </a:r>
            <a:r>
              <a:rPr lang="en-US" sz="1200" b="1" dirty="0">
                <a:solidFill>
                  <a:srgbClr val="000000"/>
                </a:solidFill>
                <a:latin typeface="Courier New" panose="02070309020205020404" pitchFamily="49" charset="0"/>
              </a:rPr>
              <a:t>a</a:t>
            </a:r>
            <a:r>
              <a:rPr lang="en-US" sz="1200" dirty="0">
                <a:solidFill>
                  <a:srgbClr val="000000"/>
                </a:solidFill>
                <a:latin typeface="Courier New" panose="02070309020205020404" pitchFamily="49" charset="0"/>
              </a:rPr>
              <a:t>) + (++</a:t>
            </a:r>
            <a:r>
              <a:rPr lang="en-US" sz="1200" b="1" dirty="0">
                <a:solidFill>
                  <a:srgbClr val="000000"/>
                </a:solidFill>
                <a:latin typeface="Courier New" panose="02070309020205020404" pitchFamily="49" charset="0"/>
              </a:rPr>
              <a:t>a</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b &lt;&lt;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570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3"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FF"/>
                </a:solidFill>
                <a:latin typeface="Courier New" panose="02070309020205020404" pitchFamily="49" charset="0"/>
                <a:cs typeface="Courier New" panose="02070309020205020404" pitchFamily="49" charset="0"/>
              </a:rPr>
              <a:t>const</a:t>
            </a:r>
            <a:r>
              <a:rPr lang="en-US" dirty="0">
                <a:solidFill>
                  <a:srgbClr val="0000FF"/>
                </a:solidFill>
                <a:latin typeface="Courier New" panose="02070309020205020404" pitchFamily="49" charset="0"/>
                <a:cs typeface="Courier New" panose="02070309020205020404" pitchFamily="49" charset="0"/>
              </a:rPr>
              <a:t> </a:t>
            </a:r>
            <a:r>
              <a:rPr lang="en-US" dirty="0"/>
              <a:t>&amp; </a:t>
            </a:r>
            <a:r>
              <a:rPr lang="en-US" sz="2800" dirty="0">
                <a:solidFill>
                  <a:srgbClr val="0000FF"/>
                </a:solidFill>
                <a:latin typeface="Courier New" panose="02070309020205020404" pitchFamily="49" charset="0"/>
                <a:cs typeface="Courier New" panose="02070309020205020404" pitchFamily="49" charset="0"/>
              </a:rPr>
              <a:t>volatile</a:t>
            </a:r>
            <a:r>
              <a:rPr lang="en-US" dirty="0"/>
              <a:t> (</a:t>
            </a:r>
            <a:r>
              <a:rPr lang="en-US" i="1" dirty="0"/>
              <a:t>cv</a:t>
            </a:r>
            <a:r>
              <a:rPr lang="en-US" dirty="0"/>
              <a:t>) type qualifiers </a:t>
            </a:r>
            <a:r>
              <a:rPr lang="en-US" dirty="0" smtClean="0"/>
              <a:t>(</a:t>
            </a:r>
            <a:r>
              <a:rPr lang="en-US" dirty="0"/>
              <a:t>3</a:t>
            </a:r>
            <a:r>
              <a:rPr lang="en-US" dirty="0" smtClean="0"/>
              <a:t>/4)</a:t>
            </a:r>
            <a:endParaRPr lang="en-US" dirty="0"/>
          </a:p>
        </p:txBody>
      </p:sp>
      <p:sp>
        <p:nvSpPr>
          <p:cNvPr id="3" name="Content Placeholder 2"/>
          <p:cNvSpPr>
            <a:spLocks noGrp="1"/>
          </p:cNvSpPr>
          <p:nvPr>
            <p:ph idx="1"/>
          </p:nvPr>
        </p:nvSpPr>
        <p:spPr>
          <a:xfrm>
            <a:off x="322263" y="950913"/>
            <a:ext cx="8499475" cy="420687"/>
          </a:xfrm>
        </p:spPr>
        <p:txBody>
          <a:bodyPr/>
          <a:lstStyle/>
          <a:p>
            <a:r>
              <a:rPr lang="en-US" dirty="0" smtClean="0"/>
              <a:t>Example compiled with g++ 5.1.0 with </a:t>
            </a:r>
            <a:r>
              <a:rPr lang="en-US" b="1" dirty="0" smtClean="0"/>
              <a:t>speed optimization</a:t>
            </a:r>
            <a:r>
              <a:rPr lang="en-US" dirty="0" smtClean="0"/>
              <a:t> – </a:t>
            </a:r>
            <a:r>
              <a:rPr lang="en-US" b="1" dirty="0" smtClean="0"/>
              <a:t>without</a:t>
            </a:r>
            <a:r>
              <a:rPr lang="en-US" dirty="0" smtClean="0"/>
              <a:t> </a:t>
            </a:r>
            <a:r>
              <a:rPr lang="en-US" dirty="0">
                <a:solidFill>
                  <a:srgbClr val="0000FF"/>
                </a:solidFill>
                <a:latin typeface="Courier New" panose="02070309020205020404" pitchFamily="49" charset="0"/>
                <a:cs typeface="Courier New" panose="02070309020205020404" pitchFamily="49" charset="0"/>
              </a:rPr>
              <a:t>volatile</a:t>
            </a:r>
            <a:endParaRPr lang="en-US" dirty="0" smtClean="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36</a:t>
            </a:fld>
            <a:endParaRPr lang="en-US" dirty="0">
              <a:solidFill>
                <a:srgbClr val="969696"/>
              </a:solidFill>
            </a:endParaRPr>
          </a:p>
        </p:txBody>
      </p:sp>
      <p:pic>
        <p:nvPicPr>
          <p:cNvPr id="13" name="Picture 12"/>
          <p:cNvPicPr>
            <a:picLocks noChangeAspect="1"/>
          </p:cNvPicPr>
          <p:nvPr/>
        </p:nvPicPr>
        <p:blipFill>
          <a:blip r:embed="rId3"/>
          <a:stretch>
            <a:fillRect/>
          </a:stretch>
        </p:blipFill>
        <p:spPr>
          <a:xfrm>
            <a:off x="152400" y="1267010"/>
            <a:ext cx="7009771" cy="2314390"/>
          </a:xfrm>
          <a:prstGeom prst="rect">
            <a:avLst/>
          </a:prstGeom>
        </p:spPr>
      </p:pic>
      <p:pic>
        <p:nvPicPr>
          <p:cNvPr id="14" name="Picture 13"/>
          <p:cNvPicPr>
            <a:picLocks noChangeAspect="1"/>
          </p:cNvPicPr>
          <p:nvPr/>
        </p:nvPicPr>
        <p:blipFill>
          <a:blip r:embed="rId4"/>
          <a:stretch>
            <a:fillRect/>
          </a:stretch>
        </p:blipFill>
        <p:spPr>
          <a:xfrm>
            <a:off x="285049" y="4133850"/>
            <a:ext cx="7077696" cy="2447925"/>
          </a:xfrm>
          <a:prstGeom prst="rect">
            <a:avLst/>
          </a:prstGeom>
        </p:spPr>
      </p:pic>
      <p:sp>
        <p:nvSpPr>
          <p:cNvPr id="15" name="Content Placeholder 2"/>
          <p:cNvSpPr txBox="1">
            <a:spLocks/>
          </p:cNvSpPr>
          <p:nvPr/>
        </p:nvSpPr>
        <p:spPr bwMode="auto">
          <a:xfrm>
            <a:off x="339725" y="3846513"/>
            <a:ext cx="849947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r>
              <a:rPr lang="en-US" dirty="0"/>
              <a:t>Example compiled with g++ 5.1.0 with </a:t>
            </a:r>
            <a:r>
              <a:rPr lang="en-US" b="1" dirty="0"/>
              <a:t>speed optimization</a:t>
            </a:r>
            <a:r>
              <a:rPr lang="en-US" dirty="0"/>
              <a:t> – </a:t>
            </a:r>
            <a:r>
              <a:rPr lang="en-US" b="1" dirty="0" smtClean="0"/>
              <a:t>with</a:t>
            </a:r>
            <a:r>
              <a:rPr lang="en-US" dirty="0" smtClean="0"/>
              <a:t> </a:t>
            </a:r>
            <a:r>
              <a:rPr lang="en-US" dirty="0">
                <a:solidFill>
                  <a:srgbClr val="0000FF"/>
                </a:solidFill>
                <a:latin typeface="Courier New" panose="02070309020205020404" pitchFamily="49" charset="0"/>
                <a:cs typeface="Courier New" panose="02070309020205020404" pitchFamily="49" charset="0"/>
              </a:rPr>
              <a:t>volatile</a:t>
            </a:r>
            <a:endParaRPr lang="en-US" dirty="0"/>
          </a:p>
        </p:txBody>
      </p:sp>
    </p:spTree>
    <p:extLst>
      <p:ext uri="{BB962C8B-B14F-4D97-AF65-F5344CB8AC3E}">
        <p14:creationId xmlns:p14="http://schemas.microsoft.com/office/powerpoint/2010/main" val="36663039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FF"/>
                </a:solidFill>
                <a:latin typeface="Courier New" panose="02070309020205020404" pitchFamily="49" charset="0"/>
                <a:cs typeface="Courier New" panose="02070309020205020404" pitchFamily="49" charset="0"/>
              </a:rPr>
              <a:t>const</a:t>
            </a:r>
            <a:r>
              <a:rPr lang="en-US" dirty="0">
                <a:solidFill>
                  <a:srgbClr val="0000FF"/>
                </a:solidFill>
                <a:latin typeface="Courier New" panose="02070309020205020404" pitchFamily="49" charset="0"/>
                <a:cs typeface="Courier New" panose="02070309020205020404" pitchFamily="49" charset="0"/>
              </a:rPr>
              <a:t> </a:t>
            </a:r>
            <a:r>
              <a:rPr lang="en-US" dirty="0"/>
              <a:t>&amp; </a:t>
            </a:r>
            <a:r>
              <a:rPr lang="en-US" sz="2800" dirty="0">
                <a:solidFill>
                  <a:srgbClr val="0000FF"/>
                </a:solidFill>
                <a:latin typeface="Courier New" panose="02070309020205020404" pitchFamily="49" charset="0"/>
                <a:cs typeface="Courier New" panose="02070309020205020404" pitchFamily="49" charset="0"/>
              </a:rPr>
              <a:t>volatile</a:t>
            </a:r>
            <a:r>
              <a:rPr lang="en-US" dirty="0"/>
              <a:t> (</a:t>
            </a:r>
            <a:r>
              <a:rPr lang="en-US" i="1" dirty="0"/>
              <a:t>cv</a:t>
            </a:r>
            <a:r>
              <a:rPr lang="en-US" dirty="0"/>
              <a:t>) type qualifiers </a:t>
            </a:r>
            <a:r>
              <a:rPr lang="en-US" dirty="0" smtClean="0"/>
              <a:t>(4/4)</a:t>
            </a:r>
            <a:endParaRPr lang="en-US" dirty="0"/>
          </a:p>
        </p:txBody>
      </p:sp>
      <p:sp>
        <p:nvSpPr>
          <p:cNvPr id="3" name="Content Placeholder 2"/>
          <p:cNvSpPr>
            <a:spLocks noGrp="1"/>
          </p:cNvSpPr>
          <p:nvPr>
            <p:ph idx="1"/>
          </p:nvPr>
        </p:nvSpPr>
        <p:spPr>
          <a:xfrm>
            <a:off x="322263" y="950913"/>
            <a:ext cx="8499475" cy="2782887"/>
          </a:xfrm>
        </p:spPr>
        <p:txBody>
          <a:bodyPr/>
          <a:lstStyle/>
          <a:p>
            <a:r>
              <a:rPr lang="en-US" dirty="0" smtClean="0">
                <a:solidFill>
                  <a:srgbClr val="0000FF"/>
                </a:solidFill>
                <a:latin typeface="Courier New" panose="02070309020205020404" pitchFamily="49" charset="0"/>
                <a:cs typeface="Courier New" panose="02070309020205020404" pitchFamily="49" charset="0"/>
              </a:rPr>
              <a:t>const volatile </a:t>
            </a:r>
            <a:r>
              <a:rPr lang="en-US" dirty="0">
                <a:solidFill>
                  <a:srgbClr val="0000FF"/>
                </a:solidFill>
                <a:latin typeface="Courier New" panose="02070309020205020404" pitchFamily="49" charset="0"/>
                <a:cs typeface="Courier New" panose="02070309020205020404" pitchFamily="49" charset="0"/>
              </a:rPr>
              <a:t>– </a:t>
            </a:r>
            <a:r>
              <a:rPr lang="en-US" dirty="0">
                <a:latin typeface="Tahoma"/>
              </a:rPr>
              <a:t>Does it ever make sense to declare a variable in C or C++ as both volatile (i.e., “ever-changing”) and const (“read-only”)? If so, why</a:t>
            </a:r>
            <a:r>
              <a:rPr lang="en-US" dirty="0" smtClean="0">
                <a:latin typeface="Tahoma"/>
              </a:rPr>
              <a:t>? </a:t>
            </a:r>
            <a:r>
              <a:rPr lang="en-US" sz="2000" dirty="0" smtClean="0">
                <a:latin typeface="Tahoma"/>
              </a:rPr>
              <a:t>Give an example where cv is used!!</a:t>
            </a:r>
          </a:p>
          <a:p>
            <a:endParaRPr lang="en-US" sz="2000" dirty="0">
              <a:latin typeface="Times New Roman"/>
            </a:endParaRP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37</a:t>
            </a:fld>
            <a:endParaRPr lang="en-US" dirty="0">
              <a:solidFill>
                <a:srgbClr val="969696"/>
              </a:solidFill>
            </a:endParaRPr>
          </a:p>
        </p:txBody>
      </p:sp>
      <p:sp>
        <p:nvSpPr>
          <p:cNvPr id="6" name="Rectangle 5"/>
          <p:cNvSpPr/>
          <p:nvPr/>
        </p:nvSpPr>
        <p:spPr>
          <a:xfrm>
            <a:off x="580808" y="3048000"/>
            <a:ext cx="8015504" cy="1015663"/>
          </a:xfrm>
          <a:prstGeom prst="rect">
            <a:avLst/>
          </a:prstGeom>
          <a:solidFill>
            <a:schemeClr val="accent1"/>
          </a:solidFill>
          <a:ln>
            <a:solidFill>
              <a:schemeClr val="hlink"/>
            </a:solidFill>
          </a:ln>
        </p:spPr>
        <p:txBody>
          <a:bodyPr wrap="square">
            <a:spAutoFit/>
          </a:bodyPr>
          <a:lstStyle/>
          <a:p>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Constant address to hardware register</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volatile</a:t>
            </a:r>
            <a:r>
              <a:rPr lang="en-US" sz="1200" dirty="0" smtClean="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uint8</a:t>
            </a:r>
            <a:r>
              <a:rPr lang="en-US" sz="1200" dirty="0">
                <a:solidFill>
                  <a:srgbClr val="000000"/>
                </a:solidFill>
                <a:latin typeface="Courier New" panose="02070309020205020404" pitchFamily="49" charset="0"/>
              </a:rPr>
              <a:t> *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pRegister</a:t>
            </a:r>
            <a:r>
              <a:rPr lang="en-US" sz="1200" b="1" dirty="0">
                <a:solidFill>
                  <a:srgbClr val="000000"/>
                </a:solidFill>
                <a:latin typeface="Courier New" panose="02070309020205020404" pitchFamily="49" charset="0"/>
              </a:rPr>
              <a:t> = </a:t>
            </a:r>
            <a:r>
              <a:rPr lang="en-US" sz="1200" dirty="0" err="1">
                <a:solidFill>
                  <a:srgbClr val="0000FF"/>
                </a:solidFill>
                <a:latin typeface="Courier New" panose="02070309020205020404" pitchFamily="49" charset="0"/>
              </a:rPr>
              <a:t>reinterpret_cast</a:t>
            </a:r>
            <a:r>
              <a:rPr lang="en-US" sz="1200" dirty="0">
                <a:solidFill>
                  <a:srgbClr val="000000"/>
                </a:solidFill>
                <a:latin typeface="Courier New" panose="02070309020205020404" pitchFamily="49" charset="0"/>
              </a:rPr>
              <a:t>&lt;</a:t>
            </a:r>
            <a:r>
              <a:rPr lang="en-US" sz="1200" dirty="0">
                <a:solidFill>
                  <a:srgbClr val="0000FF"/>
                </a:solidFill>
                <a:latin typeface="Courier New" panose="02070309020205020404" pitchFamily="49" charset="0"/>
              </a:rPr>
              <a:t>uint8</a:t>
            </a:r>
            <a:r>
              <a:rPr lang="en-US" sz="1200" dirty="0">
                <a:solidFill>
                  <a:srgbClr val="000000"/>
                </a:solidFill>
                <a:latin typeface="Courier New" panose="02070309020205020404" pitchFamily="49" charset="0"/>
              </a:rPr>
              <a:t> *&gt;( </a:t>
            </a:r>
            <a:r>
              <a:rPr lang="en-US" sz="1200" dirty="0">
                <a:solidFill>
                  <a:srgbClr val="FF0000"/>
                </a:solidFill>
                <a:latin typeface="Courier New" panose="02070309020205020404" pitchFamily="49" charset="0"/>
              </a:rPr>
              <a:t>0x000F000</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p>
          <a:p>
            <a:r>
              <a:rPr lang="bg-BG" sz="1200" dirty="0" smtClean="0">
                <a:solidFill>
                  <a:srgbClr val="3F7F5F"/>
                </a:solidFill>
                <a:latin typeface="Courier New" panose="02070309020205020404" pitchFamily="49" charset="0"/>
              </a:rPr>
              <a:t> </a:t>
            </a:r>
            <a:r>
              <a:rPr lang="en-US" sz="1200" dirty="0" smtClean="0">
                <a:solidFill>
                  <a:srgbClr val="3F7F5F"/>
                </a:solidFill>
                <a:latin typeface="Courier New" panose="02070309020205020404" pitchFamily="49" charset="0"/>
              </a:rPr>
              <a:t>// </a:t>
            </a:r>
            <a:r>
              <a:rPr lang="en-US" sz="1200" dirty="0">
                <a:solidFill>
                  <a:srgbClr val="3F7F5F"/>
                </a:solidFill>
                <a:latin typeface="Courier New" panose="02070309020205020404" pitchFamily="49" charset="0"/>
              </a:rPr>
              <a:t>Read-only hardware register</a:t>
            </a:r>
          </a:p>
          <a:p>
            <a:r>
              <a:rPr lang="bg-BG" sz="1200" dirty="0" smtClean="0">
                <a:solidFill>
                  <a:srgbClr val="0000FF"/>
                </a:solidFill>
                <a:latin typeface="Courier New" panose="02070309020205020404" pitchFamily="49" charset="0"/>
              </a:rPr>
              <a:t> </a:t>
            </a:r>
            <a:r>
              <a:rPr lang="en-US" sz="1200" dirty="0" smtClean="0">
                <a:solidFill>
                  <a:srgbClr val="0000FF"/>
                </a:solidFill>
                <a:latin typeface="Courier New" panose="02070309020205020404" pitchFamily="49" charset="0"/>
              </a:rPr>
              <a:t>const</a:t>
            </a:r>
            <a:r>
              <a:rPr lang="en-US" sz="1200" dirty="0" smtClean="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volatile</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uint8</a:t>
            </a:r>
            <a:r>
              <a:rPr lang="en-US" sz="1200" dirty="0">
                <a:solidFill>
                  <a:srgbClr val="000000"/>
                </a:solidFill>
                <a:latin typeface="Courier New" panose="02070309020205020404" pitchFamily="49" charset="0"/>
              </a:rPr>
              <a:t> *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pReadOnlyReg</a:t>
            </a:r>
            <a:r>
              <a:rPr lang="en-US" sz="1200" b="1" dirty="0">
                <a:solidFill>
                  <a:srgbClr val="000000"/>
                </a:solidFill>
                <a:latin typeface="Courier New" panose="02070309020205020404" pitchFamily="49" charset="0"/>
              </a:rPr>
              <a:t> = </a:t>
            </a:r>
            <a:r>
              <a:rPr lang="en-US" sz="1200" dirty="0" err="1">
                <a:solidFill>
                  <a:srgbClr val="0000FF"/>
                </a:solidFill>
                <a:latin typeface="Courier New" panose="02070309020205020404" pitchFamily="49" charset="0"/>
              </a:rPr>
              <a:t>reinterpret_cast</a:t>
            </a:r>
            <a:r>
              <a:rPr lang="en-US" sz="1200" dirty="0">
                <a:solidFill>
                  <a:srgbClr val="000000"/>
                </a:solidFill>
                <a:latin typeface="Courier New" panose="02070309020205020404" pitchFamily="49" charset="0"/>
              </a:rPr>
              <a:t>&lt;</a:t>
            </a:r>
            <a:r>
              <a:rPr lang="en-US" sz="1200" dirty="0">
                <a:solidFill>
                  <a:srgbClr val="0000FF"/>
                </a:solidFill>
                <a:latin typeface="Courier New" panose="02070309020205020404" pitchFamily="49" charset="0"/>
              </a:rPr>
              <a:t>uint8</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*&gt;(</a:t>
            </a:r>
            <a:r>
              <a:rPr lang="en-US" sz="1200" b="1"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0x000A000</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a:t>
            </a:r>
            <a:endParaRPr lang="en-US" sz="1200" dirty="0"/>
          </a:p>
        </p:txBody>
      </p:sp>
    </p:spTree>
    <p:extLst>
      <p:ext uri="{BB962C8B-B14F-4D97-AF65-F5344CB8AC3E}">
        <p14:creationId xmlns:p14="http://schemas.microsoft.com/office/powerpoint/2010/main" val="35623197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 object</a:t>
            </a:r>
            <a:endParaRPr lang="en-US" dirty="0"/>
          </a:p>
        </p:txBody>
      </p:sp>
      <p:sp>
        <p:nvSpPr>
          <p:cNvPr id="3" name="Content Placeholder 2"/>
          <p:cNvSpPr>
            <a:spLocks noGrp="1"/>
          </p:cNvSpPr>
          <p:nvPr>
            <p:ph idx="1"/>
          </p:nvPr>
        </p:nvSpPr>
        <p:spPr/>
        <p:txBody>
          <a:bodyPr/>
          <a:lstStyle/>
          <a:p>
            <a:r>
              <a:rPr lang="en-US" b="1" dirty="0"/>
              <a:t>Use </a:t>
            </a:r>
            <a:r>
              <a:rPr lang="en-US" kern="1200" dirty="0">
                <a:solidFill>
                  <a:srgbClr val="0000FF"/>
                </a:solidFill>
                <a:latin typeface="Courier New" panose="02070309020205020404" pitchFamily="49" charset="0"/>
                <a:cs typeface="Courier New" panose="02070309020205020404" pitchFamily="49" charset="0"/>
              </a:rPr>
              <a:t>const</a:t>
            </a:r>
            <a:r>
              <a:rPr lang="en-US" b="1" dirty="0"/>
              <a:t> whenever it makes sense</a:t>
            </a:r>
            <a:r>
              <a:rPr lang="en-US" b="1" dirty="0" smtClean="0"/>
              <a:t>!</a:t>
            </a:r>
          </a:p>
          <a:p>
            <a:r>
              <a:rPr lang="en-US" dirty="0" smtClean="0"/>
              <a:t>Usage:</a:t>
            </a:r>
          </a:p>
          <a:p>
            <a:pPr lvl="1"/>
            <a:r>
              <a:rPr lang="en-US" dirty="0" smtClean="0"/>
              <a:t>Declaration of variables and parameters</a:t>
            </a:r>
          </a:p>
          <a:p>
            <a:pPr lvl="1"/>
            <a:r>
              <a:rPr lang="en-US" dirty="0" smtClean="0"/>
              <a:t>Class functions</a:t>
            </a:r>
          </a:p>
          <a:p>
            <a:pPr lvl="1"/>
            <a:r>
              <a:rPr lang="en-US" dirty="0" smtClean="0"/>
              <a:t>Pointers and etc.</a:t>
            </a:r>
          </a:p>
          <a:p>
            <a:pPr marL="288925" indent="-285750"/>
            <a:r>
              <a:rPr lang="en-US" dirty="0" smtClean="0"/>
              <a:t>Pros – helps </a:t>
            </a:r>
            <a:r>
              <a:rPr lang="en-US" dirty="0"/>
              <a:t>people to understand how variables are being used. Allows the compiler to do better type checking, and, conceivably, generate better code. Helps people convince themselves of program correctness because they know the functions they call are limited in how they can modify your variables. Helps people know what functions are safe to use without locks in multi-threaded programs</a:t>
            </a:r>
            <a:r>
              <a:rPr lang="en-US" dirty="0" smtClean="0"/>
              <a:t>.</a:t>
            </a:r>
          </a:p>
          <a:p>
            <a:pPr marL="288925" indent="-285750"/>
            <a:r>
              <a:rPr lang="en-US" dirty="0" smtClean="0"/>
              <a:t>Cons – </a:t>
            </a:r>
            <a:r>
              <a:rPr lang="en-US" b="1" dirty="0" smtClean="0"/>
              <a:t>const</a:t>
            </a:r>
            <a:r>
              <a:rPr lang="en-US" dirty="0" smtClean="0"/>
              <a:t> </a:t>
            </a:r>
            <a:r>
              <a:rPr lang="en-US" dirty="0"/>
              <a:t>is viral - if you pass a const variable to a function, that function must have const in its prototype (or the variable will need a </a:t>
            </a:r>
            <a:r>
              <a:rPr lang="en-US" dirty="0" err="1"/>
              <a:t>const_cast</a:t>
            </a:r>
            <a:r>
              <a:rPr lang="en-US" dirty="0"/>
              <a:t>). This can be a particular problem when calling library functions.</a:t>
            </a:r>
            <a:endParaRPr lang="en-US" dirty="0" smtClean="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38</a:t>
            </a:fld>
            <a:endParaRPr lang="en-US" dirty="0">
              <a:solidFill>
                <a:srgbClr val="969696"/>
              </a:solidFill>
            </a:endParaRPr>
          </a:p>
        </p:txBody>
      </p:sp>
    </p:spTree>
    <p:extLst>
      <p:ext uri="{BB962C8B-B14F-4D97-AF65-F5344CB8AC3E}">
        <p14:creationId xmlns:p14="http://schemas.microsoft.com/office/powerpoint/2010/main" val="7027842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 </a:t>
            </a:r>
            <a:r>
              <a:rPr lang="en-US" dirty="0" smtClean="0"/>
              <a:t>object and the context</a:t>
            </a:r>
            <a:endParaRPr lang="en-US" dirty="0"/>
          </a:p>
        </p:txBody>
      </p:sp>
      <p:sp>
        <p:nvSpPr>
          <p:cNvPr id="3" name="Content Placeholder 2"/>
          <p:cNvSpPr>
            <a:spLocks noGrp="1"/>
          </p:cNvSpPr>
          <p:nvPr>
            <p:ph idx="1"/>
          </p:nvPr>
        </p:nvSpPr>
        <p:spPr>
          <a:xfrm>
            <a:off x="322263" y="950913"/>
            <a:ext cx="8499475" cy="344487"/>
          </a:xfrm>
        </p:spPr>
        <p:txBody>
          <a:bodyPr/>
          <a:lstStyle/>
          <a:p>
            <a:r>
              <a:rPr lang="en-US" dirty="0" smtClean="0"/>
              <a:t>The </a:t>
            </a:r>
            <a:r>
              <a:rPr lang="en-US" dirty="0" err="1" smtClean="0"/>
              <a:t>constness</a:t>
            </a:r>
            <a:r>
              <a:rPr lang="en-US" dirty="0" smtClean="0"/>
              <a:t> of the object depends on the context in which it is used:</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39</a:t>
            </a:fld>
            <a:endParaRPr lang="en-US" dirty="0">
              <a:solidFill>
                <a:srgbClr val="969696"/>
              </a:solidFill>
            </a:endParaRPr>
          </a:p>
        </p:txBody>
      </p:sp>
      <p:sp>
        <p:nvSpPr>
          <p:cNvPr id="9" name="TextBox 8"/>
          <p:cNvSpPr txBox="1"/>
          <p:nvPr/>
        </p:nvSpPr>
        <p:spPr>
          <a:xfrm>
            <a:off x="3810000" y="4450773"/>
            <a:ext cx="2941831" cy="646331"/>
          </a:xfrm>
          <a:prstGeom prst="rect">
            <a:avLst/>
          </a:prstGeom>
          <a:noFill/>
        </p:spPr>
        <p:txBody>
          <a:bodyPr wrap="none" rtlCol="0">
            <a:spAutoFit/>
          </a:bodyPr>
          <a:lstStyle/>
          <a:p>
            <a:pPr algn="ctr"/>
            <a:r>
              <a:rPr lang="en-US" b="1" dirty="0" smtClean="0"/>
              <a:t>Object is mutable in the</a:t>
            </a:r>
          </a:p>
          <a:p>
            <a:pPr algn="ctr"/>
            <a:r>
              <a:rPr lang="en-US" b="1" dirty="0" smtClean="0"/>
              <a:t>context of main function!</a:t>
            </a:r>
            <a:endParaRPr lang="en-US" b="1" dirty="0"/>
          </a:p>
        </p:txBody>
      </p:sp>
      <p:sp>
        <p:nvSpPr>
          <p:cNvPr id="11" name="TextBox 10"/>
          <p:cNvSpPr txBox="1"/>
          <p:nvPr/>
        </p:nvSpPr>
        <p:spPr>
          <a:xfrm>
            <a:off x="3708524" y="3141517"/>
            <a:ext cx="4237058" cy="646331"/>
          </a:xfrm>
          <a:prstGeom prst="rect">
            <a:avLst/>
          </a:prstGeom>
          <a:noFill/>
        </p:spPr>
        <p:txBody>
          <a:bodyPr wrap="none" rtlCol="0">
            <a:spAutoFit/>
          </a:bodyPr>
          <a:lstStyle/>
          <a:p>
            <a:pPr algn="ctr"/>
            <a:r>
              <a:rPr lang="en-US" b="1" dirty="0" smtClean="0"/>
              <a:t>Object is immutable in the</a:t>
            </a:r>
          </a:p>
          <a:p>
            <a:pPr algn="ctr"/>
            <a:r>
              <a:rPr lang="en-US" b="1" dirty="0" smtClean="0"/>
              <a:t>context of </a:t>
            </a:r>
            <a:r>
              <a:rPr lang="en-US" b="1" dirty="0" err="1" smtClean="0"/>
              <a:t>DisplayCarName</a:t>
            </a:r>
            <a:r>
              <a:rPr lang="en-US" b="1" dirty="0" smtClean="0"/>
              <a:t> function!</a:t>
            </a:r>
            <a:endParaRPr lang="en-US" b="1" dirty="0"/>
          </a:p>
        </p:txBody>
      </p:sp>
      <p:sp>
        <p:nvSpPr>
          <p:cNvPr id="10" name="Rectangle 9"/>
          <p:cNvSpPr/>
          <p:nvPr/>
        </p:nvSpPr>
        <p:spPr>
          <a:xfrm>
            <a:off x="304799" y="1295400"/>
            <a:ext cx="2981325" cy="1754326"/>
          </a:xfrm>
          <a:prstGeom prst="rect">
            <a:avLst/>
          </a:prstGeom>
          <a:solidFill>
            <a:schemeClr val="accent1"/>
          </a:solidFill>
          <a:ln>
            <a:solidFill>
              <a:schemeClr val="bg2"/>
            </a:solidFill>
          </a:ln>
        </p:spPr>
        <p:txBody>
          <a:bodyPr wrap="square">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Car</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brand</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model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price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hp</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isConvertable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isPetrol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5" name="Rectangle 4"/>
          <p:cNvSpPr/>
          <p:nvPr/>
        </p:nvSpPr>
        <p:spPr>
          <a:xfrm>
            <a:off x="3505200" y="1298864"/>
            <a:ext cx="4572000" cy="1384995"/>
          </a:xfrm>
          <a:prstGeom prst="rect">
            <a:avLst/>
          </a:prstGeom>
          <a:solidFill>
            <a:schemeClr val="accent1"/>
          </a:solidFill>
          <a:ln>
            <a:solidFill>
              <a:schemeClr val="bg2"/>
            </a:solidFill>
          </a:ln>
        </p:spPr>
        <p:txBody>
          <a:bodyPr>
            <a:spAutoFit/>
          </a:bodyPr>
          <a:lstStyle/>
          <a:p>
            <a:r>
              <a:rPr lang="en-US" sz="1200" dirty="0">
                <a:solidFill>
                  <a:srgbClr val="0000F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800000"/>
                </a:solidFill>
                <a:latin typeface="Courier New" panose="02070309020205020404" pitchFamily="49" charset="0"/>
              </a:rPr>
              <a:t>DisplayCarName</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Car&amp; </a:t>
            </a:r>
            <a:r>
              <a:rPr lang="en-US" sz="1200" dirty="0" err="1">
                <a:solidFill>
                  <a:srgbClr val="000000"/>
                </a:solidFill>
                <a:latin typeface="Courier New" panose="02070309020205020404" pitchFamily="49" charset="0"/>
              </a:rPr>
              <a:t>theCar</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dirty="0">
                <a:solidFill>
                  <a:srgbClr val="808040"/>
                </a:solidFill>
                <a:latin typeface="Courier New" panose="02070309020205020404" pitchFamily="49" charset="0"/>
              </a:rPr>
              <a:t>"The car brand is "</a:t>
            </a:r>
          </a:p>
          <a:p>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&lt;&lt; </a:t>
            </a:r>
            <a:r>
              <a:rPr lang="en-US" sz="1200" dirty="0" err="1">
                <a:solidFill>
                  <a:srgbClr val="000000"/>
                </a:solidFill>
                <a:latin typeface="Courier New" panose="02070309020205020404" pitchFamily="49" charset="0"/>
              </a:rPr>
              <a:t>theCar.</a:t>
            </a:r>
            <a:r>
              <a:rPr lang="en-US" sz="1200" dirty="0" err="1">
                <a:solidFill>
                  <a:srgbClr val="0000C0"/>
                </a:solidFill>
                <a:latin typeface="Courier New" panose="02070309020205020404" pitchFamily="49" charset="0"/>
              </a:rPr>
              <a:t>brand</a:t>
            </a:r>
            <a:endParaRPr lang="en-US" sz="1200" dirty="0">
              <a:solidFill>
                <a:srgbClr val="0000C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&lt;&lt; </a:t>
            </a:r>
            <a:r>
              <a:rPr lang="en-US" sz="1200" dirty="0">
                <a:solidFill>
                  <a:srgbClr val="808040"/>
                </a:solidFill>
                <a:latin typeface="Courier New" panose="02070309020205020404" pitchFamily="49" charset="0"/>
              </a:rPr>
              <a:t>" and the model is "</a:t>
            </a:r>
          </a:p>
          <a:p>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&lt;&lt; </a:t>
            </a:r>
            <a:r>
              <a:rPr lang="en-US" sz="1200" dirty="0" err="1">
                <a:solidFill>
                  <a:srgbClr val="000000"/>
                </a:solidFill>
                <a:latin typeface="Courier New" panose="02070309020205020404" pitchFamily="49" charset="0"/>
              </a:rPr>
              <a:t>theCar.</a:t>
            </a:r>
            <a:r>
              <a:rPr lang="en-US" sz="1200" dirty="0" err="1">
                <a:solidFill>
                  <a:srgbClr val="0000C0"/>
                </a:solidFill>
                <a:latin typeface="Courier New" panose="02070309020205020404" pitchFamily="49" charset="0"/>
              </a:rPr>
              <a:t>model</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&lt;&lt;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6" name="Rectangle 5"/>
          <p:cNvSpPr/>
          <p:nvPr/>
        </p:nvSpPr>
        <p:spPr>
          <a:xfrm>
            <a:off x="304800" y="3394213"/>
            <a:ext cx="3001769" cy="2677656"/>
          </a:xfrm>
          <a:prstGeom prst="rect">
            <a:avLst/>
          </a:prstGeom>
          <a:solidFill>
            <a:schemeClr val="accent1"/>
          </a:solidFill>
          <a:ln>
            <a:solidFill>
              <a:schemeClr val="bg2"/>
            </a:solidFill>
          </a:ln>
        </p:spPr>
        <p:txBody>
          <a:bodyPr wrap="square">
            <a:spAutoFit/>
          </a:bodyPr>
          <a:lstStyle/>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main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Car </a:t>
            </a:r>
            <a:r>
              <a:rPr lang="en-US" sz="1200" b="1" dirty="0" err="1">
                <a:solidFill>
                  <a:srgbClr val="000040"/>
                </a:solidFill>
                <a:latin typeface="Courier New" panose="02070309020205020404" pitchFamily="49" charset="0"/>
              </a:rPr>
              <a:t>car</a:t>
            </a:r>
            <a:r>
              <a:rPr lang="en-US" sz="1200" b="1"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car.</a:t>
            </a:r>
            <a:r>
              <a:rPr lang="en-US" sz="1200" dirty="0" err="1">
                <a:solidFill>
                  <a:srgbClr val="0000C0"/>
                </a:solidFill>
                <a:latin typeface="Courier New" panose="02070309020205020404" pitchFamily="49" charset="0"/>
              </a:rPr>
              <a:t>brand</a:t>
            </a:r>
            <a:r>
              <a:rPr lang="en-US" sz="1200" dirty="0">
                <a:solidFill>
                  <a:srgbClr val="000000"/>
                </a:solidFill>
                <a:latin typeface="Courier New" panose="02070309020205020404" pitchFamily="49" charset="0"/>
              </a:rPr>
              <a:t> =  </a:t>
            </a:r>
            <a:r>
              <a:rPr lang="en-US" sz="1200" dirty="0">
                <a:solidFill>
                  <a:srgbClr val="808040"/>
                </a:solidFill>
                <a:latin typeface="Courier New" panose="02070309020205020404" pitchFamily="49" charset="0"/>
              </a:rPr>
              <a:t>"VW"</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car.</a:t>
            </a:r>
            <a:r>
              <a:rPr lang="en-US" sz="1200" dirty="0" err="1">
                <a:solidFill>
                  <a:srgbClr val="0000C0"/>
                </a:solidFill>
                <a:latin typeface="Courier New" panose="02070309020205020404" pitchFamily="49" charset="0"/>
              </a:rPr>
              <a:t>model</a:t>
            </a:r>
            <a:r>
              <a:rPr lang="en-US" sz="1200" dirty="0">
                <a:solidFill>
                  <a:srgbClr val="000000"/>
                </a:solidFill>
                <a:latin typeface="Courier New" panose="02070309020205020404" pitchFamily="49" charset="0"/>
              </a:rPr>
              <a:t> = </a:t>
            </a:r>
            <a:r>
              <a:rPr lang="en-US" sz="1200" dirty="0">
                <a:solidFill>
                  <a:srgbClr val="808040"/>
                </a:solidFill>
                <a:latin typeface="Courier New" panose="02070309020205020404" pitchFamily="49" charset="0"/>
              </a:rPr>
              <a:t>"Golf"</a:t>
            </a:r>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err="1">
                <a:solidFill>
                  <a:srgbClr val="800000"/>
                </a:solidFill>
                <a:latin typeface="Courier New" panose="02070309020205020404" pitchFamily="49" charset="0"/>
              </a:rPr>
              <a:t>DisplayCarName</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car </a:t>
            </a:r>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car.</a:t>
            </a:r>
            <a:r>
              <a:rPr lang="en-US" sz="1200" dirty="0" err="1">
                <a:solidFill>
                  <a:srgbClr val="0000C0"/>
                </a:solidFill>
                <a:latin typeface="Courier New" panose="02070309020205020404" pitchFamily="49" charset="0"/>
              </a:rPr>
              <a:t>brand</a:t>
            </a:r>
            <a:r>
              <a:rPr lang="en-US" sz="1200" dirty="0">
                <a:solidFill>
                  <a:srgbClr val="000000"/>
                </a:solidFill>
                <a:latin typeface="Courier New" panose="02070309020205020404" pitchFamily="49" charset="0"/>
              </a:rPr>
              <a:t> = </a:t>
            </a:r>
            <a:r>
              <a:rPr lang="en-US" sz="1200" dirty="0">
                <a:solidFill>
                  <a:srgbClr val="808040"/>
                </a:solidFill>
                <a:latin typeface="Courier New" panose="02070309020205020404" pitchFamily="49" charset="0"/>
              </a:rPr>
              <a:t>"Audi"</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car.</a:t>
            </a:r>
            <a:r>
              <a:rPr lang="en-US" sz="1200" dirty="0" err="1">
                <a:solidFill>
                  <a:srgbClr val="0000C0"/>
                </a:solidFill>
                <a:latin typeface="Courier New" panose="02070309020205020404" pitchFamily="49" charset="0"/>
              </a:rPr>
              <a:t>model</a:t>
            </a:r>
            <a:r>
              <a:rPr lang="en-US" sz="1200" dirty="0">
                <a:solidFill>
                  <a:srgbClr val="000000"/>
                </a:solidFill>
                <a:latin typeface="Courier New" panose="02070309020205020404" pitchFamily="49" charset="0"/>
              </a:rPr>
              <a:t> = </a:t>
            </a:r>
            <a:r>
              <a:rPr lang="en-US" sz="1200" dirty="0">
                <a:solidFill>
                  <a:srgbClr val="808040"/>
                </a:solidFill>
                <a:latin typeface="Courier New" panose="02070309020205020404" pitchFamily="49" charset="0"/>
              </a:rPr>
              <a:t>"A4"</a:t>
            </a:r>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err="1">
                <a:solidFill>
                  <a:srgbClr val="800000"/>
                </a:solidFill>
                <a:latin typeface="Courier New" panose="02070309020205020404" pitchFamily="49" charset="0"/>
              </a:rPr>
              <a:t>DisplayCarName</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car </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7" name="Left Arrow 6"/>
          <p:cNvSpPr/>
          <p:nvPr/>
        </p:nvSpPr>
        <p:spPr bwMode="auto">
          <a:xfrm>
            <a:off x="3429000" y="4648200"/>
            <a:ext cx="381000" cy="228600"/>
          </a:xfrm>
          <a:prstGeom prst="left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5" name="Left Arrow 14"/>
          <p:cNvSpPr/>
          <p:nvPr/>
        </p:nvSpPr>
        <p:spPr bwMode="auto">
          <a:xfrm rot="5400000">
            <a:off x="5638800" y="2895600"/>
            <a:ext cx="381000" cy="228600"/>
          </a:xfrm>
          <a:prstGeom prst="leftArrow">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142284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4294967295"/>
          </p:nvPr>
        </p:nvSpPr>
        <p:spPr>
          <a:xfrm>
            <a:off x="468313" y="6416675"/>
            <a:ext cx="215900" cy="130175"/>
          </a:xfrm>
          <a:prstGeom prst="rect">
            <a:avLst/>
          </a:prstGeom>
          <a:noFill/>
        </p:spPr>
        <p:txBody>
          <a:bodyPr/>
          <a:lstStyle/>
          <a:p>
            <a:fld id="{3C06E336-A007-4B80-AD83-367BF76F56AD}" type="slidenum">
              <a:rPr lang="de-DE" smtClean="0"/>
              <a:pPr/>
              <a:t>4</a:t>
            </a:fld>
            <a:endParaRPr lang="de-DE" smtClean="0"/>
          </a:p>
        </p:txBody>
      </p:sp>
      <p:sp>
        <p:nvSpPr>
          <p:cNvPr id="17412" name="Rectangle 2"/>
          <p:cNvSpPr>
            <a:spLocks noChangeArrowheads="1"/>
          </p:cNvSpPr>
          <p:nvPr/>
        </p:nvSpPr>
        <p:spPr bwMode="auto">
          <a:xfrm>
            <a:off x="0" y="0"/>
            <a:ext cx="4572000" cy="6858000"/>
          </a:xfrm>
          <a:prstGeom prst="rect">
            <a:avLst/>
          </a:prstGeom>
          <a:solidFill>
            <a:srgbClr val="D76A19"/>
          </a:solidFill>
          <a:ln w="9525">
            <a:noFill/>
            <a:miter lim="800000"/>
            <a:headEnd/>
            <a:tailEnd/>
          </a:ln>
        </p:spPr>
        <p:txBody>
          <a:bodyPr wrap="none" anchor="ctr"/>
          <a:lstStyle/>
          <a:p>
            <a:endParaRPr lang="fr-FR"/>
          </a:p>
        </p:txBody>
      </p:sp>
      <p:sp>
        <p:nvSpPr>
          <p:cNvPr id="17413" name="Rectangle 3"/>
          <p:cNvSpPr>
            <a:spLocks noGrp="1" noChangeArrowheads="1"/>
          </p:cNvSpPr>
          <p:nvPr>
            <p:ph type="ctrTitle" idx="4294967295"/>
          </p:nvPr>
        </p:nvSpPr>
        <p:spPr>
          <a:xfrm>
            <a:off x="468313" y="1268413"/>
            <a:ext cx="3816350" cy="1909762"/>
          </a:xfrm>
          <a:noFill/>
        </p:spPr>
        <p:txBody>
          <a:bodyPr anchor="b"/>
          <a:lstStyle/>
          <a:p>
            <a:pPr>
              <a:spcBef>
                <a:spcPct val="50000"/>
              </a:spcBef>
              <a:tabLst>
                <a:tab pos="2330450" algn="l"/>
              </a:tabLst>
            </a:pPr>
            <a:r>
              <a:rPr lang="de-DE" sz="2800" b="1" dirty="0">
                <a:solidFill>
                  <a:schemeClr val="bg1"/>
                </a:solidFill>
              </a:rPr>
              <a:t>C++ history</a:t>
            </a:r>
          </a:p>
        </p:txBody>
      </p:sp>
      <p:sp>
        <p:nvSpPr>
          <p:cNvPr id="17414" name="Rectangle 4"/>
          <p:cNvSpPr>
            <a:spLocks noChangeArrowheads="1"/>
          </p:cNvSpPr>
          <p:nvPr/>
        </p:nvSpPr>
        <p:spPr bwMode="auto">
          <a:xfrm>
            <a:off x="4572000" y="0"/>
            <a:ext cx="4572000" cy="6858000"/>
          </a:xfrm>
          <a:prstGeom prst="rect">
            <a:avLst/>
          </a:prstGeom>
          <a:solidFill>
            <a:schemeClr val="bg2"/>
          </a:solidFill>
          <a:ln w="9525">
            <a:noFill/>
            <a:miter lim="800000"/>
            <a:headEnd/>
            <a:tailEnd/>
          </a:ln>
        </p:spPr>
        <p:txBody>
          <a:bodyPr wrap="none" anchor="ctr"/>
          <a:lstStyle/>
          <a:p>
            <a:endParaRPr lang="fr-FR"/>
          </a:p>
        </p:txBody>
      </p:sp>
      <p:sp>
        <p:nvSpPr>
          <p:cNvPr id="17416" name="Rectangle 6"/>
          <p:cNvSpPr>
            <a:spLocks noChangeArrowheads="1"/>
          </p:cNvSpPr>
          <p:nvPr/>
        </p:nvSpPr>
        <p:spPr bwMode="auto">
          <a:xfrm>
            <a:off x="468313" y="3713163"/>
            <a:ext cx="3816350" cy="2163762"/>
          </a:xfrm>
          <a:prstGeom prst="rect">
            <a:avLst/>
          </a:prstGeom>
          <a:noFill/>
          <a:ln w="9525">
            <a:noFill/>
            <a:miter lim="800000"/>
            <a:headEnd/>
            <a:tailEnd/>
          </a:ln>
        </p:spPr>
        <p:txBody>
          <a:bodyPr lIns="0" tIns="0" rIns="0" bIns="0"/>
          <a:lstStyle/>
          <a:p>
            <a:pPr>
              <a:lnSpc>
                <a:spcPct val="110000"/>
              </a:lnSpc>
              <a:spcBef>
                <a:spcPct val="50000"/>
              </a:spcBef>
              <a:tabLst>
                <a:tab pos="2330450" algn="l"/>
              </a:tabLst>
            </a:pPr>
            <a:endParaRPr lang="de-DE" sz="1400" b="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471339"/>
            <a:ext cx="3715268" cy="3915321"/>
          </a:xfrm>
          <a:prstGeom prst="rect">
            <a:avLst/>
          </a:prstGeom>
          <a:noFill/>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1965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 (1/2)</a:t>
            </a:r>
            <a:endParaRPr lang="en-US" dirty="0"/>
          </a:p>
        </p:txBody>
      </p:sp>
      <p:sp>
        <p:nvSpPr>
          <p:cNvPr id="3" name="Content Placeholder 2"/>
          <p:cNvSpPr>
            <a:spLocks noGrp="1"/>
          </p:cNvSpPr>
          <p:nvPr>
            <p:ph idx="1"/>
          </p:nvPr>
        </p:nvSpPr>
        <p:spPr>
          <a:xfrm>
            <a:off x="322263" y="950913"/>
            <a:ext cx="8499475" cy="2630487"/>
          </a:xfrm>
        </p:spPr>
        <p:txBody>
          <a:bodyPr/>
          <a:lstStyle/>
          <a:p>
            <a:pPr algn="just"/>
            <a:r>
              <a:rPr lang="en-US" b="1" i="1" dirty="0">
                <a:solidFill>
                  <a:srgbClr val="404040"/>
                </a:solidFill>
                <a:latin typeface="+mj-lt"/>
                <a:cs typeface="Times New Roman" pitchFamily="18" charset="0"/>
              </a:rPr>
              <a:t>Literals</a:t>
            </a:r>
            <a:r>
              <a:rPr lang="en-US" dirty="0">
                <a:solidFill>
                  <a:srgbClr val="404040"/>
                </a:solidFill>
                <a:latin typeface="+mj-lt"/>
                <a:cs typeface="Times New Roman" pitchFamily="18" charset="0"/>
              </a:rPr>
              <a:t> are also constants (in </a:t>
            </a:r>
            <a:r>
              <a:rPr lang="en-US" i="1" dirty="0">
                <a:solidFill>
                  <a:srgbClr val="404040"/>
                </a:solidFill>
                <a:latin typeface="+mj-lt"/>
                <a:cs typeface="Times New Roman" pitchFamily="18" charset="0"/>
              </a:rPr>
              <a:t>broad</a:t>
            </a:r>
            <a:r>
              <a:rPr lang="en-US" dirty="0">
                <a:solidFill>
                  <a:srgbClr val="404040"/>
                </a:solidFill>
                <a:latin typeface="+mj-lt"/>
                <a:cs typeface="Times New Roman" pitchFamily="18" charset="0"/>
              </a:rPr>
              <a:t> sense!) but they are just the constant </a:t>
            </a:r>
            <a:r>
              <a:rPr lang="en-US" b="1" i="1" dirty="0">
                <a:solidFill>
                  <a:srgbClr val="404040"/>
                </a:solidFill>
                <a:latin typeface="+mj-lt"/>
                <a:cs typeface="Times New Roman" pitchFamily="18" charset="0"/>
              </a:rPr>
              <a:t>values</a:t>
            </a:r>
            <a:r>
              <a:rPr lang="en-US" dirty="0">
                <a:solidFill>
                  <a:srgbClr val="404040"/>
                </a:solidFill>
                <a:latin typeface="+mj-lt"/>
                <a:cs typeface="Times New Roman" pitchFamily="18" charset="0"/>
              </a:rPr>
              <a:t> themselves, </a:t>
            </a:r>
            <a:r>
              <a:rPr lang="en-US" b="1" dirty="0">
                <a:solidFill>
                  <a:srgbClr val="404040"/>
                </a:solidFill>
                <a:latin typeface="+mj-lt"/>
                <a:cs typeface="Times New Roman" pitchFamily="18" charset="0"/>
              </a:rPr>
              <a:t>not</a:t>
            </a:r>
            <a:r>
              <a:rPr lang="en-US" dirty="0">
                <a:solidFill>
                  <a:srgbClr val="404040"/>
                </a:solidFill>
                <a:latin typeface="+mj-lt"/>
                <a:cs typeface="Times New Roman" pitchFamily="18" charset="0"/>
              </a:rPr>
              <a:t> the </a:t>
            </a:r>
            <a:r>
              <a:rPr lang="en-US" b="1" i="1" dirty="0">
                <a:solidFill>
                  <a:srgbClr val="404040"/>
                </a:solidFill>
                <a:latin typeface="+mj-lt"/>
                <a:cs typeface="Times New Roman" pitchFamily="18" charset="0"/>
              </a:rPr>
              <a:t>const variable</a:t>
            </a:r>
            <a:r>
              <a:rPr lang="en-US" dirty="0">
                <a:solidFill>
                  <a:srgbClr val="404040"/>
                </a:solidFill>
                <a:latin typeface="+mj-lt"/>
                <a:cs typeface="Times New Roman" pitchFamily="18" charset="0"/>
              </a:rPr>
              <a:t> to which they are assigned.</a:t>
            </a:r>
            <a:endParaRPr lang="en-US" i="1" dirty="0">
              <a:solidFill>
                <a:srgbClr val="404040"/>
              </a:solidFill>
              <a:latin typeface="+mj-lt"/>
              <a:cs typeface="Times New Roman" pitchFamily="18" charset="0"/>
            </a:endParaRPr>
          </a:p>
          <a:p>
            <a:pPr algn="just"/>
            <a:r>
              <a:rPr lang="en-US" dirty="0">
                <a:solidFill>
                  <a:srgbClr val="404040"/>
                </a:solidFill>
                <a:latin typeface="+mj-lt"/>
                <a:cs typeface="Times New Roman" pitchFamily="18" charset="0"/>
              </a:rPr>
              <a:t>Back to the example:</a:t>
            </a:r>
          </a:p>
          <a:p>
            <a:pPr algn="just"/>
            <a:endParaRPr lang="en-US" dirty="0" smtClean="0">
              <a:solidFill>
                <a:srgbClr val="404040"/>
              </a:solidFill>
              <a:latin typeface="+mj-lt"/>
              <a:cs typeface="Times New Roman" pitchFamily="18" charset="0"/>
            </a:endParaRPr>
          </a:p>
          <a:p>
            <a:pPr algn="just"/>
            <a:endParaRPr lang="en-US" dirty="0">
              <a:solidFill>
                <a:srgbClr val="404040"/>
              </a:solidFill>
              <a:latin typeface="+mj-lt"/>
              <a:cs typeface="Times New Roman" pitchFamily="18" charset="0"/>
            </a:endParaRPr>
          </a:p>
          <a:p>
            <a:pPr algn="just"/>
            <a:r>
              <a:rPr lang="en-US" dirty="0" smtClean="0">
                <a:solidFill>
                  <a:srgbClr val="404040"/>
                </a:solidFill>
                <a:latin typeface="+mj-lt"/>
                <a:cs typeface="Times New Roman" pitchFamily="18" charset="0"/>
              </a:rPr>
              <a:t>Other </a:t>
            </a:r>
            <a:r>
              <a:rPr lang="en-US" dirty="0">
                <a:solidFill>
                  <a:srgbClr val="404040"/>
                </a:solidFill>
                <a:latin typeface="+mj-lt"/>
                <a:cs typeface="Times New Roman" pitchFamily="18" charset="0"/>
              </a:rPr>
              <a:t>examples of </a:t>
            </a:r>
            <a:r>
              <a:rPr lang="en-US" dirty="0" smtClean="0">
                <a:solidFill>
                  <a:srgbClr val="404040"/>
                </a:solidFill>
                <a:latin typeface="+mj-lt"/>
                <a:cs typeface="Times New Roman" pitchFamily="18" charset="0"/>
              </a:rPr>
              <a:t>literals:</a:t>
            </a:r>
            <a:endParaRPr lang="en-US" dirty="0">
              <a:solidFill>
                <a:srgbClr val="404040"/>
              </a:solidFill>
              <a:latin typeface="+mj-lt"/>
              <a:cs typeface="Times New Roman" pitchFamily="18" charset="0"/>
            </a:endParaRP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40</a:t>
            </a:fld>
            <a:endParaRPr lang="en-US" dirty="0">
              <a:solidFill>
                <a:srgbClr val="969696"/>
              </a:solidFill>
            </a:endParaRPr>
          </a:p>
        </p:txBody>
      </p:sp>
      <p:sp>
        <p:nvSpPr>
          <p:cNvPr id="5" name="Rectangle 4"/>
          <p:cNvSpPr/>
          <p:nvPr/>
        </p:nvSpPr>
        <p:spPr>
          <a:xfrm>
            <a:off x="339581" y="2042031"/>
            <a:ext cx="7813676" cy="1015663"/>
          </a:xfrm>
          <a:prstGeom prst="rect">
            <a:avLst/>
          </a:prstGeom>
          <a:solidFill>
            <a:schemeClr val="accent1"/>
          </a:solidFill>
          <a:ln>
            <a:solidFill>
              <a:schemeClr val="hlink"/>
            </a:solidFill>
          </a:ln>
        </p:spPr>
        <p:txBody>
          <a:bodyPr wrap="square">
            <a:spAutoFit/>
          </a:bodyPr>
          <a:lstStyle/>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PI</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3.1415926</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t>
            </a:r>
            <a:r>
              <a:rPr lang="fr-FR" sz="1200" dirty="0">
                <a:solidFill>
                  <a:srgbClr val="3F7F5F"/>
                </a:solidFill>
                <a:latin typeface="Courier New" panose="02070309020205020404" pitchFamily="49" charset="0"/>
              </a:rPr>
              <a:t>PI - constant variable, 3.1415926 </a:t>
            </a:r>
            <a:r>
              <a:rPr lang="fr-FR" sz="1200" dirty="0" smtClean="0">
                <a:solidFill>
                  <a:srgbClr val="3F7F5F"/>
                </a:solidFill>
                <a:latin typeface="Courier New" panose="02070309020205020404" pitchFamily="49" charset="0"/>
              </a:rPr>
              <a:t>– </a:t>
            </a:r>
            <a:r>
              <a:rPr lang="fr-FR" sz="1200" dirty="0" err="1" smtClean="0">
                <a:solidFill>
                  <a:srgbClr val="3F7F5F"/>
                </a:solidFill>
                <a:latin typeface="Courier New" panose="02070309020205020404" pitchFamily="49" charset="0"/>
              </a:rPr>
              <a:t>literal</a:t>
            </a:r>
            <a:endParaRPr lang="bg-BG" sz="1200" dirty="0">
              <a:solidFill>
                <a:srgbClr val="000000"/>
              </a:solidFill>
              <a:latin typeface="Courier New" panose="02070309020205020404" pitchFamily="49" charset="0"/>
            </a:endParaRPr>
          </a:p>
          <a:p>
            <a:r>
              <a:rPr lang="bg-BG"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double</a:t>
            </a:r>
            <a:r>
              <a:rPr lang="en-US" sz="1200" dirty="0" smtClean="0">
                <a:solidFill>
                  <a:srgbClr val="000000"/>
                </a:solidFill>
                <a:latin typeface="Courier New" panose="02070309020205020404" pitchFamily="49" charset="0"/>
              </a:rPr>
              <a:t> </a:t>
            </a:r>
            <a:r>
              <a:rPr lang="en-US" sz="1200" b="1" dirty="0" smtClean="0">
                <a:solidFill>
                  <a:srgbClr val="000040"/>
                </a:solidFill>
                <a:latin typeface="Courier New" panose="02070309020205020404" pitchFamily="49" charset="0"/>
              </a:rPr>
              <a:t>radius</a:t>
            </a:r>
            <a:r>
              <a:rPr lang="en-US" sz="1200" b="1" dirty="0" smtClean="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smtClean="0">
                <a:solidFill>
                  <a:srgbClr val="FF0000"/>
                </a:solidFill>
                <a:latin typeface="Courier New" panose="02070309020205020404" pitchFamily="49" charset="0"/>
              </a:rPr>
              <a:t>1</a:t>
            </a:r>
            <a:r>
              <a:rPr lang="en-US" sz="1200" dirty="0" smtClean="0">
                <a:solidFill>
                  <a:srgbClr val="000000"/>
                </a:solidFill>
                <a:latin typeface="Courier New" panose="02070309020205020404" pitchFamily="49" charset="0"/>
              </a:rPr>
              <a:t>;</a:t>
            </a:r>
            <a:r>
              <a:rPr lang="en-US" sz="1200" b="1" dirty="0" smtClean="0">
                <a:solidFill>
                  <a:srgbClr val="000000"/>
                </a:solidFill>
                <a:latin typeface="Courier New" panose="02070309020205020404" pitchFamily="49" charset="0"/>
              </a:rPr>
              <a:t>              </a:t>
            </a:r>
            <a:r>
              <a:rPr lang="en-US" sz="1200" dirty="0" smtClean="0">
                <a:solidFill>
                  <a:srgbClr val="3F7F5F"/>
                </a:solidFill>
                <a:latin typeface="Courier New" panose="02070309020205020404" pitchFamily="49" charset="0"/>
              </a:rPr>
              <a:t>// </a:t>
            </a:r>
            <a:r>
              <a:rPr lang="bg-BG" sz="1200" dirty="0" smtClean="0">
                <a:solidFill>
                  <a:srgbClr val="3F7F5F"/>
                </a:solidFill>
                <a:latin typeface="Courier New" panose="02070309020205020404" pitchFamily="49" charset="0"/>
              </a:rPr>
              <a:t>1 </a:t>
            </a:r>
            <a:r>
              <a:rPr lang="en-US" sz="1200" dirty="0" smtClean="0">
                <a:solidFill>
                  <a:srgbClr val="3F7F5F"/>
                </a:solidFill>
                <a:latin typeface="Courier New" panose="02070309020205020404" pitchFamily="49" charset="0"/>
              </a:rPr>
              <a:t>is literal</a:t>
            </a:r>
          </a:p>
          <a:p>
            <a:r>
              <a:rPr lang="en-US" sz="1200" dirty="0" smtClean="0">
                <a:solidFill>
                  <a:srgbClr val="0000FF"/>
                </a:solidFill>
                <a:latin typeface="Courier New" panose="02070309020205020404" pitchFamily="49" charset="0"/>
              </a:rPr>
              <a:t> double</a:t>
            </a:r>
            <a:r>
              <a:rPr lang="en-US" sz="1200" dirty="0" smtClean="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length</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a:t>
            </a:r>
            <a:r>
              <a:rPr lang="en-US" sz="1200" b="1"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t>
            </a:r>
            <a:r>
              <a:rPr lang="en-US" sz="1200" dirty="0" smtClean="0">
                <a:solidFill>
                  <a:srgbClr val="3F7F5F"/>
                </a:solidFill>
                <a:latin typeface="Courier New" panose="02070309020205020404" pitchFamily="49" charset="0"/>
              </a:rPr>
              <a:t>0</a:t>
            </a:r>
            <a:r>
              <a:rPr lang="bg-BG" sz="1200" dirty="0" smtClean="0">
                <a:solidFill>
                  <a:srgbClr val="3F7F5F"/>
                </a:solidFill>
                <a:latin typeface="Courier New" panose="02070309020205020404" pitchFamily="49" charset="0"/>
              </a:rPr>
              <a:t> </a:t>
            </a:r>
            <a:r>
              <a:rPr lang="en-US" sz="1200" dirty="0">
                <a:solidFill>
                  <a:srgbClr val="3F7F5F"/>
                </a:solidFill>
                <a:latin typeface="Courier New" panose="02070309020205020404" pitchFamily="49" charset="0"/>
              </a:rPr>
              <a:t>is </a:t>
            </a:r>
            <a:r>
              <a:rPr lang="en-US" sz="1200" dirty="0" smtClean="0">
                <a:solidFill>
                  <a:srgbClr val="3F7F5F"/>
                </a:solidFill>
                <a:latin typeface="Courier New" panose="02070309020205020404" pitchFamily="49" charset="0"/>
              </a:rPr>
              <a:t>literal</a:t>
            </a:r>
          </a:p>
          <a:p>
            <a:r>
              <a:rPr lang="en-US" sz="1200" b="1" dirty="0" smtClean="0">
                <a:solidFill>
                  <a:srgbClr val="000000"/>
                </a:solidFill>
                <a:latin typeface="Courier New" panose="02070309020205020404" pitchFamily="49" charset="0"/>
              </a:rPr>
              <a:t> length </a:t>
            </a:r>
            <a:r>
              <a:rPr lang="en-US" sz="1200" b="1"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a:t>
            </a:r>
            <a:r>
              <a:rPr lang="en-US" sz="1200" b="1" dirty="0">
                <a:solidFill>
                  <a:srgbClr val="000000"/>
                </a:solidFill>
                <a:latin typeface="Courier New" panose="02070309020205020404" pitchFamily="49" charset="0"/>
              </a:rPr>
              <a:t> PI </a:t>
            </a:r>
            <a:r>
              <a:rPr lang="en-US" sz="1200" dirty="0">
                <a:solidFill>
                  <a:srgbClr val="000000"/>
                </a:solidFill>
                <a:latin typeface="Courier New" panose="02070309020205020404" pitchFamily="49" charset="0"/>
              </a:rPr>
              <a:t>*</a:t>
            </a:r>
            <a:r>
              <a:rPr lang="en-US" sz="1200" b="1" dirty="0">
                <a:solidFill>
                  <a:srgbClr val="000000"/>
                </a:solidFill>
                <a:latin typeface="Courier New" panose="02070309020205020404" pitchFamily="49" charset="0"/>
              </a:rPr>
              <a:t> radius;       </a:t>
            </a:r>
            <a:r>
              <a:rPr lang="en-US" sz="1200" dirty="0">
                <a:solidFill>
                  <a:srgbClr val="3F7F5F"/>
                </a:solidFill>
                <a:latin typeface="Courier New" panose="02070309020205020404" pitchFamily="49" charset="0"/>
              </a:rPr>
              <a:t>// </a:t>
            </a:r>
            <a:r>
              <a:rPr lang="en-US" sz="1200" dirty="0" smtClean="0">
                <a:solidFill>
                  <a:srgbClr val="3F7F5F"/>
                </a:solidFill>
                <a:latin typeface="Courier New" panose="02070309020205020404" pitchFamily="49" charset="0"/>
              </a:rPr>
              <a:t>(2 * PI * radius) is an expression</a:t>
            </a:r>
            <a:endParaRPr lang="en-US" sz="1200" u="sng" dirty="0">
              <a:solidFill>
                <a:srgbClr val="3F7F5F"/>
              </a:solidFill>
              <a:latin typeface="Courier New" panose="02070309020205020404" pitchFamily="49" charset="0"/>
            </a:endParaRPr>
          </a:p>
          <a:p>
            <a:r>
              <a:rPr lang="en-US" sz="1200" dirty="0" smtClean="0">
                <a:solidFill>
                  <a:srgbClr val="3F7F5F"/>
                </a:solidFill>
                <a:latin typeface="Courier New" panose="02070309020205020404" pitchFamily="49" charset="0"/>
              </a:rPr>
              <a:t> // </a:t>
            </a:r>
            <a:r>
              <a:rPr lang="en-US" sz="1200" dirty="0">
                <a:solidFill>
                  <a:srgbClr val="3F7F5F"/>
                </a:solidFill>
                <a:latin typeface="Courier New" panose="02070309020205020404" pitchFamily="49" charset="0"/>
              </a:rPr>
              <a:t>PI = 4;                      // </a:t>
            </a:r>
            <a:r>
              <a:rPr lang="en-US" sz="1200" dirty="0" smtClean="0">
                <a:solidFill>
                  <a:srgbClr val="3F7F5F"/>
                </a:solidFill>
                <a:latin typeface="Courier New" panose="02070309020205020404" pitchFamily="49" charset="0"/>
              </a:rPr>
              <a:t>4 is literal</a:t>
            </a:r>
            <a:endParaRPr lang="en-US" sz="1200" dirty="0"/>
          </a:p>
        </p:txBody>
      </p:sp>
      <p:sp>
        <p:nvSpPr>
          <p:cNvPr id="6" name="Rectangle 5"/>
          <p:cNvSpPr/>
          <p:nvPr/>
        </p:nvSpPr>
        <p:spPr>
          <a:xfrm>
            <a:off x="360217" y="3581400"/>
            <a:ext cx="7772257" cy="646331"/>
          </a:xfrm>
          <a:prstGeom prst="rect">
            <a:avLst/>
          </a:prstGeom>
          <a:solidFill>
            <a:schemeClr val="accent1"/>
          </a:solidFill>
          <a:ln>
            <a:solidFill>
              <a:schemeClr val="hlink"/>
            </a:solidFill>
          </a:ln>
        </p:spPr>
        <p:txBody>
          <a:bodyPr wrap="square">
            <a:spAutoFit/>
          </a:bodyPr>
          <a:lstStyle/>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ready</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true</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true is a </a:t>
            </a:r>
            <a:r>
              <a:rPr lang="en-US" sz="1200" dirty="0" err="1">
                <a:solidFill>
                  <a:srgbClr val="3F7F5F"/>
                </a:solidFill>
                <a:latin typeface="Courier New" panose="02070309020205020404" pitchFamily="49" charset="0"/>
              </a:rPr>
              <a:t>boolean</a:t>
            </a:r>
            <a:r>
              <a:rPr lang="en-US" sz="1200" dirty="0">
                <a:solidFill>
                  <a:srgbClr val="3F7F5F"/>
                </a:solidFill>
                <a:latin typeface="Courier New" panose="02070309020205020404" pitchFamily="49" charset="0"/>
              </a:rPr>
              <a:t> literal</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const</a:t>
            </a:r>
            <a:r>
              <a:rPr lang="en-US" sz="1200" dirty="0" smtClean="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l</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dirty="0">
                <a:solidFill>
                  <a:srgbClr val="808040"/>
                </a:solidFill>
                <a:latin typeface="Courier New" panose="02070309020205020404" pitchFamily="49" charset="0"/>
              </a:rPr>
              <a:t>"</a:t>
            </a:r>
            <a:r>
              <a:rPr lang="en-US" sz="1200" dirty="0" err="1">
                <a:solidFill>
                  <a:srgbClr val="808040"/>
                </a:solidFill>
                <a:latin typeface="Courier New" panose="02070309020205020404" pitchFamily="49" charset="0"/>
              </a:rPr>
              <a:t>str</a:t>
            </a:r>
            <a:r>
              <a:rPr lang="en-US" sz="1200" dirty="0">
                <a:solidFill>
                  <a:srgbClr val="808040"/>
                </a:solidFill>
                <a:latin typeface="Courier New" panose="02070309020205020404" pitchFamily="49" charset="0"/>
              </a:rPr>
              <a:t> lit"</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t>
            </a:r>
            <a:r>
              <a:rPr lang="en-US" sz="1200" dirty="0" err="1">
                <a:solidFill>
                  <a:srgbClr val="3F7F5F"/>
                </a:solidFill>
                <a:latin typeface="Courier New" panose="02070309020205020404" pitchFamily="49" charset="0"/>
              </a:rPr>
              <a:t>str</a:t>
            </a:r>
            <a:r>
              <a:rPr lang="en-US" sz="1200" dirty="0">
                <a:solidFill>
                  <a:srgbClr val="3F7F5F"/>
                </a:solidFill>
                <a:latin typeface="Courier New" panose="02070309020205020404" pitchFamily="49" charset="0"/>
              </a:rPr>
              <a:t> lit is a string literal</a:t>
            </a:r>
          </a:p>
          <a:p>
            <a:r>
              <a:rPr lang="en-US" sz="1200" dirty="0" smtClean="0">
                <a:solidFill>
                  <a:srgbClr val="0000FF"/>
                </a:solidFill>
                <a:latin typeface="Courier New" panose="02070309020205020404" pitchFamily="49" charset="0"/>
              </a:rPr>
              <a:t> char</a:t>
            </a:r>
            <a:r>
              <a:rPr lang="en-US" sz="1200" dirty="0" smtClean="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c</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dirty="0">
                <a:solidFill>
                  <a:srgbClr val="808040"/>
                </a:solidFill>
                <a:latin typeface="Courier New" panose="02070309020205020404" pitchFamily="49" charset="0"/>
              </a:rPr>
              <a:t>'Q'</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Q is a char literal</a:t>
            </a:r>
            <a:endParaRPr lang="en-US" sz="1200" dirty="0"/>
          </a:p>
        </p:txBody>
      </p:sp>
    </p:spTree>
    <p:extLst>
      <p:ext uri="{BB962C8B-B14F-4D97-AF65-F5344CB8AC3E}">
        <p14:creationId xmlns:p14="http://schemas.microsoft.com/office/powerpoint/2010/main" val="376713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 (2/2)</a:t>
            </a:r>
            <a:endParaRPr lang="en-US" dirty="0"/>
          </a:p>
        </p:txBody>
      </p:sp>
      <p:sp>
        <p:nvSpPr>
          <p:cNvPr id="3" name="Content Placeholder 2"/>
          <p:cNvSpPr>
            <a:spLocks noGrp="1"/>
          </p:cNvSpPr>
          <p:nvPr>
            <p:ph idx="1"/>
          </p:nvPr>
        </p:nvSpPr>
        <p:spPr/>
        <p:txBody>
          <a:bodyPr/>
          <a:lstStyle/>
          <a:p>
            <a:r>
              <a:rPr lang="en-US" dirty="0" smtClean="0"/>
              <a:t>Printable character</a:t>
            </a:r>
          </a:p>
          <a:p>
            <a:pPr marL="230188" lvl="1" indent="0">
              <a:buNone/>
            </a:pPr>
            <a:r>
              <a:rPr lang="en-US" dirty="0"/>
              <a:t>‘a’	‘b’	‘\\’	</a:t>
            </a:r>
            <a:r>
              <a:rPr lang="en-US" cap="small" dirty="0" smtClean="0"/>
              <a:t>‘;’</a:t>
            </a:r>
            <a:endParaRPr lang="en-US" dirty="0" smtClean="0"/>
          </a:p>
          <a:p>
            <a:pPr marL="288925" indent="-285750"/>
            <a:r>
              <a:rPr lang="en-US" dirty="0" smtClean="0"/>
              <a:t>Character by its octal, decimal or hexadecimal code</a:t>
            </a:r>
          </a:p>
          <a:p>
            <a:pPr marL="230188" lvl="1" indent="0">
              <a:buNone/>
            </a:pPr>
            <a:r>
              <a:rPr lang="en-US" dirty="0"/>
              <a:t>'\010'	'\178'      '\x5e</a:t>
            </a:r>
            <a:r>
              <a:rPr lang="en-US" dirty="0" smtClean="0"/>
              <a:t>’</a:t>
            </a:r>
          </a:p>
          <a:p>
            <a:pPr marL="288925" indent="-285750"/>
            <a:r>
              <a:rPr lang="en-US" dirty="0" smtClean="0"/>
              <a:t>Escape sequences</a:t>
            </a:r>
          </a:p>
          <a:p>
            <a:pPr marL="230188" lvl="1" indent="0">
              <a:buNone/>
            </a:pPr>
            <a:r>
              <a:rPr lang="en-US" dirty="0"/>
              <a:t>‘\a’	</a:t>
            </a:r>
            <a:r>
              <a:rPr lang="en-US" i="1" dirty="0"/>
              <a:t>alarm</a:t>
            </a:r>
            <a:r>
              <a:rPr lang="en-US" dirty="0"/>
              <a:t>		‘\b’	</a:t>
            </a:r>
            <a:r>
              <a:rPr lang="en-US" i="1" dirty="0"/>
              <a:t>Backspace</a:t>
            </a:r>
            <a:r>
              <a:rPr lang="en-US" dirty="0"/>
              <a:t/>
            </a:r>
            <a:br>
              <a:rPr lang="en-US" dirty="0"/>
            </a:br>
            <a:r>
              <a:rPr lang="en-US" dirty="0" smtClean="0"/>
              <a:t>‘\f’	</a:t>
            </a:r>
            <a:r>
              <a:rPr lang="en-US" i="1" dirty="0" smtClean="0"/>
              <a:t>feed	</a:t>
            </a:r>
            <a:r>
              <a:rPr lang="en-US" dirty="0" smtClean="0"/>
              <a:t>	‘\n’	</a:t>
            </a:r>
            <a:r>
              <a:rPr lang="en-US" i="1" dirty="0" smtClean="0"/>
              <a:t>end of line</a:t>
            </a:r>
            <a:r>
              <a:rPr lang="en-US" dirty="0" smtClean="0"/>
              <a:t/>
            </a:r>
            <a:br>
              <a:rPr lang="en-US" dirty="0" smtClean="0"/>
            </a:br>
            <a:r>
              <a:rPr lang="en-US" dirty="0" smtClean="0"/>
              <a:t>‘\t’	</a:t>
            </a:r>
            <a:r>
              <a:rPr lang="en-US" i="1" dirty="0" smtClean="0"/>
              <a:t>horizontal tab</a:t>
            </a:r>
            <a:r>
              <a:rPr lang="en-US" dirty="0" smtClean="0"/>
              <a:t>	‘\v’	</a:t>
            </a:r>
            <a:r>
              <a:rPr lang="en-US" i="1" dirty="0" smtClean="0"/>
              <a:t>vertical tab</a:t>
            </a:r>
            <a:r>
              <a:rPr lang="en-US" dirty="0" smtClean="0"/>
              <a:t/>
            </a:r>
            <a:br>
              <a:rPr lang="en-US" dirty="0" smtClean="0"/>
            </a:br>
            <a:r>
              <a:rPr lang="en-US" dirty="0" smtClean="0"/>
              <a:t>‘\0’	</a:t>
            </a:r>
            <a:r>
              <a:rPr lang="en-US" i="1" dirty="0" smtClean="0"/>
              <a:t>null</a:t>
            </a:r>
          </a:p>
          <a:p>
            <a:pPr marL="288925" indent="-285750"/>
            <a:r>
              <a:rPr lang="en-US" dirty="0" smtClean="0"/>
              <a:t>Numbers</a:t>
            </a:r>
          </a:p>
          <a:p>
            <a:pPr marL="230188" lvl="1" indent="0">
              <a:buNone/>
            </a:pPr>
            <a:r>
              <a:rPr lang="en-US" dirty="0"/>
              <a:t>12.24e10	.122E12		12.2F		+</a:t>
            </a:r>
            <a:r>
              <a:rPr lang="en-US" dirty="0" smtClean="0"/>
              <a:t>12.2</a:t>
            </a:r>
          </a:p>
          <a:p>
            <a:pPr marL="230188" lvl="1" indent="0">
              <a:buNone/>
            </a:pPr>
            <a:r>
              <a:rPr lang="en-US" dirty="0"/>
              <a:t>123U		123LU		0123		0xfb</a:t>
            </a:r>
            <a:endParaRPr lang="en-US" dirty="0" smtClean="0"/>
          </a:p>
          <a:p>
            <a:pPr marL="230188" lvl="1" indent="0">
              <a:buNone/>
            </a:pP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41</a:t>
            </a:fld>
            <a:endParaRPr lang="en-US" dirty="0">
              <a:solidFill>
                <a:srgbClr val="969696"/>
              </a:solidFill>
            </a:endParaRPr>
          </a:p>
        </p:txBody>
      </p:sp>
    </p:spTree>
    <p:extLst>
      <p:ext uri="{BB962C8B-B14F-4D97-AF65-F5344CB8AC3E}">
        <p14:creationId xmlns:p14="http://schemas.microsoft.com/office/powerpoint/2010/main" val="42132370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lstStyle/>
          <a:p>
            <a:r>
              <a:rPr lang="en-US" dirty="0" smtClean="0"/>
              <a:t>Line comment - </a:t>
            </a:r>
            <a:r>
              <a:rPr lang="en-US" dirty="0"/>
              <a:t>start with ‘</a:t>
            </a:r>
            <a:r>
              <a:rPr lang="en-US" b="1" dirty="0"/>
              <a:t>//</a:t>
            </a:r>
            <a:r>
              <a:rPr lang="en-US" dirty="0"/>
              <a:t>’ and comments till the end of the line</a:t>
            </a:r>
            <a:endParaRPr lang="en-US" dirty="0" smtClean="0"/>
          </a:p>
          <a:p>
            <a:pPr marL="227013" lvl="1" indent="0">
              <a:buNone/>
            </a:pPr>
            <a:r>
              <a:rPr lang="en-US" dirty="0">
                <a:solidFill>
                  <a:srgbClr val="008000"/>
                </a:solidFill>
                <a:latin typeface="Courier New" pitchFamily="49" charset="0"/>
                <a:cs typeface="Courier New" pitchFamily="49" charset="0"/>
              </a:rPr>
              <a:t>// This is line </a:t>
            </a:r>
            <a:r>
              <a:rPr lang="en-US" dirty="0" smtClean="0">
                <a:solidFill>
                  <a:srgbClr val="008000"/>
                </a:solidFill>
                <a:latin typeface="Courier New" pitchFamily="49" charset="0"/>
                <a:cs typeface="Courier New" pitchFamily="49" charset="0"/>
              </a:rPr>
              <a:t>comment</a:t>
            </a:r>
          </a:p>
          <a:p>
            <a:pPr marL="227013" lvl="1" indent="0">
              <a:buNone/>
            </a:pPr>
            <a:endParaRPr lang="en-US" dirty="0">
              <a:solidFill>
                <a:srgbClr val="008000"/>
              </a:solidFill>
              <a:latin typeface="Courier New" pitchFamily="49" charset="0"/>
              <a:cs typeface="Courier New" pitchFamily="49" charset="0"/>
            </a:endParaRPr>
          </a:p>
          <a:p>
            <a:r>
              <a:rPr lang="en-US" dirty="0" smtClean="0"/>
              <a:t>Block comment - </a:t>
            </a:r>
            <a:r>
              <a:rPr lang="en-US" dirty="0"/>
              <a:t>start with ‘</a:t>
            </a:r>
            <a:r>
              <a:rPr lang="en-US" b="1" dirty="0"/>
              <a:t>/*</a:t>
            </a:r>
            <a:r>
              <a:rPr lang="en-US" dirty="0"/>
              <a:t>’ and comments till the end with ‘</a:t>
            </a:r>
            <a:r>
              <a:rPr lang="en-US" b="1" dirty="0"/>
              <a:t>*/</a:t>
            </a:r>
            <a:r>
              <a:rPr lang="en-US" dirty="0"/>
              <a:t>’. These comments might be spread in multiple </a:t>
            </a:r>
            <a:r>
              <a:rPr lang="en-US" dirty="0" smtClean="0"/>
              <a:t>lines.</a:t>
            </a:r>
          </a:p>
          <a:p>
            <a:pPr marL="227013" lvl="1" indent="0">
              <a:buNone/>
            </a:pPr>
            <a:r>
              <a:rPr lang="en-US" dirty="0">
                <a:solidFill>
                  <a:srgbClr val="008000"/>
                </a:solidFill>
                <a:latin typeface="Courier New" pitchFamily="49" charset="0"/>
                <a:cs typeface="Courier New" pitchFamily="49" charset="0"/>
              </a:rPr>
              <a:t>/* this is </a:t>
            </a:r>
            <a:br>
              <a:rPr lang="en-US" dirty="0">
                <a:solidFill>
                  <a:srgbClr val="008000"/>
                </a:solidFill>
                <a:latin typeface="Courier New" pitchFamily="49" charset="0"/>
                <a:cs typeface="Courier New" pitchFamily="49" charset="0"/>
              </a:rPr>
            </a:br>
            <a:r>
              <a:rPr lang="en-US" dirty="0">
                <a:solidFill>
                  <a:srgbClr val="008000"/>
                </a:solidFill>
                <a:latin typeface="Courier New" pitchFamily="49" charset="0"/>
                <a:cs typeface="Courier New" pitchFamily="49" charset="0"/>
              </a:rPr>
              <a:t>   block comment */</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42</a:t>
            </a:fld>
            <a:endParaRPr lang="en-US" dirty="0">
              <a:solidFill>
                <a:srgbClr val="969696"/>
              </a:solidFill>
            </a:endParaRPr>
          </a:p>
        </p:txBody>
      </p:sp>
    </p:spTree>
    <p:extLst>
      <p:ext uri="{BB962C8B-B14F-4D97-AF65-F5344CB8AC3E}">
        <p14:creationId xmlns:p14="http://schemas.microsoft.com/office/powerpoint/2010/main" val="31018965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4294967295"/>
          </p:nvPr>
        </p:nvSpPr>
        <p:spPr>
          <a:xfrm>
            <a:off x="468313" y="6416675"/>
            <a:ext cx="215900" cy="130175"/>
          </a:xfrm>
          <a:prstGeom prst="rect">
            <a:avLst/>
          </a:prstGeom>
          <a:noFill/>
        </p:spPr>
        <p:txBody>
          <a:bodyPr/>
          <a:lstStyle/>
          <a:p>
            <a:fld id="{3C06E336-A007-4B80-AD83-367BF76F56AD}" type="slidenum">
              <a:rPr lang="de-DE" smtClean="0"/>
              <a:pPr/>
              <a:t>43</a:t>
            </a:fld>
            <a:endParaRPr lang="de-DE" smtClean="0"/>
          </a:p>
        </p:txBody>
      </p:sp>
      <p:sp>
        <p:nvSpPr>
          <p:cNvPr id="17412" name="Rectangle 2"/>
          <p:cNvSpPr>
            <a:spLocks noChangeArrowheads="1"/>
          </p:cNvSpPr>
          <p:nvPr/>
        </p:nvSpPr>
        <p:spPr bwMode="auto">
          <a:xfrm>
            <a:off x="0" y="0"/>
            <a:ext cx="4572000" cy="6858000"/>
          </a:xfrm>
          <a:prstGeom prst="rect">
            <a:avLst/>
          </a:prstGeom>
          <a:solidFill>
            <a:srgbClr val="D76A19"/>
          </a:solidFill>
          <a:ln w="9525">
            <a:noFill/>
            <a:miter lim="800000"/>
            <a:headEnd/>
            <a:tailEnd/>
          </a:ln>
        </p:spPr>
        <p:txBody>
          <a:bodyPr wrap="none" anchor="ctr"/>
          <a:lstStyle/>
          <a:p>
            <a:endParaRPr lang="fr-FR"/>
          </a:p>
        </p:txBody>
      </p:sp>
      <p:sp>
        <p:nvSpPr>
          <p:cNvPr id="17413" name="Rectangle 3"/>
          <p:cNvSpPr>
            <a:spLocks noGrp="1" noChangeArrowheads="1"/>
          </p:cNvSpPr>
          <p:nvPr>
            <p:ph type="ctrTitle" idx="4294967295"/>
          </p:nvPr>
        </p:nvSpPr>
        <p:spPr>
          <a:xfrm>
            <a:off x="468313" y="1747838"/>
            <a:ext cx="3816350" cy="1909762"/>
          </a:xfrm>
          <a:noFill/>
        </p:spPr>
        <p:txBody>
          <a:bodyPr anchor="b"/>
          <a:lstStyle/>
          <a:p>
            <a:pPr>
              <a:spcBef>
                <a:spcPct val="50000"/>
              </a:spcBef>
              <a:tabLst>
                <a:tab pos="2330450" algn="l"/>
              </a:tabLst>
            </a:pPr>
            <a:r>
              <a:rPr lang="de-DE" sz="2800" b="1" dirty="0" smtClean="0">
                <a:solidFill>
                  <a:schemeClr val="bg1"/>
                </a:solidFill>
              </a:rPr>
              <a:t>User-Defined Types</a:t>
            </a:r>
          </a:p>
        </p:txBody>
      </p:sp>
      <p:sp>
        <p:nvSpPr>
          <p:cNvPr id="17414" name="Rectangle 4"/>
          <p:cNvSpPr>
            <a:spLocks noChangeArrowheads="1"/>
          </p:cNvSpPr>
          <p:nvPr/>
        </p:nvSpPr>
        <p:spPr bwMode="auto">
          <a:xfrm>
            <a:off x="4572000" y="0"/>
            <a:ext cx="4572000" cy="6858000"/>
          </a:xfrm>
          <a:prstGeom prst="rect">
            <a:avLst/>
          </a:prstGeom>
          <a:solidFill>
            <a:schemeClr val="bg2"/>
          </a:solidFill>
          <a:ln w="9525">
            <a:noFill/>
            <a:miter lim="800000"/>
            <a:headEnd/>
            <a:tailEnd/>
          </a:ln>
        </p:spPr>
        <p:txBody>
          <a:bodyPr wrap="none" anchor="ctr"/>
          <a:lstStyle/>
          <a:p>
            <a:endParaRPr lang="fr-FR"/>
          </a:p>
        </p:txBody>
      </p:sp>
      <p:sp>
        <p:nvSpPr>
          <p:cNvPr id="17416" name="Rectangle 6"/>
          <p:cNvSpPr>
            <a:spLocks noChangeArrowheads="1"/>
          </p:cNvSpPr>
          <p:nvPr/>
        </p:nvSpPr>
        <p:spPr bwMode="auto">
          <a:xfrm>
            <a:off x="468313" y="3713163"/>
            <a:ext cx="3816350" cy="2163762"/>
          </a:xfrm>
          <a:prstGeom prst="rect">
            <a:avLst/>
          </a:prstGeom>
          <a:noFill/>
          <a:ln w="9525">
            <a:noFill/>
            <a:miter lim="800000"/>
            <a:headEnd/>
            <a:tailEnd/>
          </a:ln>
        </p:spPr>
        <p:txBody>
          <a:bodyPr lIns="0" tIns="0" rIns="0" bIns="0"/>
          <a:lstStyle/>
          <a:p>
            <a:pPr>
              <a:lnSpc>
                <a:spcPct val="110000"/>
              </a:lnSpc>
              <a:spcBef>
                <a:spcPct val="50000"/>
              </a:spcBef>
              <a:tabLst>
                <a:tab pos="2330450" algn="l"/>
              </a:tabLst>
            </a:pPr>
            <a:endParaRPr lang="de-DE" sz="1400" b="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678" y="2060553"/>
            <a:ext cx="4035859"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6"/>
          <p:cNvSpPr>
            <a:spLocks noChangeArrowheads="1"/>
          </p:cNvSpPr>
          <p:nvPr/>
        </p:nvSpPr>
        <p:spPr bwMode="auto">
          <a:xfrm>
            <a:off x="450850" y="3810000"/>
            <a:ext cx="3816350" cy="2163762"/>
          </a:xfrm>
          <a:prstGeom prst="rect">
            <a:avLst/>
          </a:prstGeom>
          <a:noFill/>
          <a:ln w="9525">
            <a:noFill/>
            <a:miter lim="800000"/>
            <a:headEnd/>
            <a:tailEnd/>
          </a:ln>
        </p:spPr>
        <p:txBody>
          <a:bodyPr lIns="0" tIns="0" rIns="0" bIns="0"/>
          <a:lstStyle/>
          <a:p>
            <a:pPr>
              <a:lnSpc>
                <a:spcPct val="110000"/>
              </a:lnSpc>
              <a:spcBef>
                <a:spcPct val="50000"/>
              </a:spcBef>
              <a:tabLst>
                <a:tab pos="2330450" algn="l"/>
              </a:tabLst>
            </a:pPr>
            <a:r>
              <a:rPr lang="de-DE" sz="1400" b="1" dirty="0" smtClean="0">
                <a:solidFill>
                  <a:schemeClr val="bg1"/>
                </a:solidFill>
              </a:rPr>
              <a:t>Enumerations, Structures, Unions</a:t>
            </a:r>
            <a:endParaRPr lang="de-DE" sz="1400" b="1" dirty="0">
              <a:solidFill>
                <a:schemeClr val="bg1"/>
              </a:solidFill>
            </a:endParaRPr>
          </a:p>
        </p:txBody>
      </p:sp>
    </p:spTree>
    <p:extLst>
      <p:ext uri="{BB962C8B-B14F-4D97-AF65-F5344CB8AC3E}">
        <p14:creationId xmlns:p14="http://schemas.microsoft.com/office/powerpoint/2010/main" val="3391046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44</a:t>
            </a:fld>
            <a:endParaRPr lang="en-US" dirty="0">
              <a:solidFill>
                <a:srgbClr val="969696"/>
              </a:solidFill>
            </a:endParaRPr>
          </a:p>
        </p:txBody>
      </p:sp>
      <p:sp>
        <p:nvSpPr>
          <p:cNvPr id="3" name="Title 1"/>
          <p:cNvSpPr txBox="1">
            <a:spLocks/>
          </p:cNvSpPr>
          <p:nvPr/>
        </p:nvSpPr>
        <p:spPr>
          <a:xfrm>
            <a:off x="322263" y="122238"/>
            <a:ext cx="7300911" cy="427037"/>
          </a:xfrm>
          <a:prstGeom prst="rect">
            <a:avLst/>
          </a:prstGeom>
        </p:spPr>
        <p:txBody>
          <a:bodyPr>
            <a:normAutofit lnSpcReduction="10000"/>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solidFill>
                  <a:srgbClr val="404040"/>
                </a:solidFill>
              </a:rPr>
              <a:t>Plain Old Data Concept – </a:t>
            </a:r>
            <a:r>
              <a:rPr lang="en-US" i="1" kern="0" dirty="0" smtClean="0">
                <a:solidFill>
                  <a:srgbClr val="404040"/>
                </a:solidFill>
              </a:rPr>
              <a:t>POD Type</a:t>
            </a:r>
            <a:endParaRPr lang="en-US" i="1" kern="0" dirty="0">
              <a:solidFill>
                <a:srgbClr val="404040"/>
              </a:solidFill>
            </a:endParaRPr>
          </a:p>
        </p:txBody>
      </p:sp>
      <p:sp>
        <p:nvSpPr>
          <p:cNvPr id="4" name="Content Placeholder 2"/>
          <p:cNvSpPr txBox="1">
            <a:spLocks/>
          </p:cNvSpPr>
          <p:nvPr/>
        </p:nvSpPr>
        <p:spPr>
          <a:xfrm>
            <a:off x="304800" y="838200"/>
            <a:ext cx="8229600" cy="5486400"/>
          </a:xfrm>
          <a:prstGeom prst="rect">
            <a:avLst/>
          </a:prstGeom>
          <a:noFill/>
        </p:spPr>
        <p:txBody>
          <a:bodyPr>
            <a:noAutofit/>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algn="just"/>
            <a:r>
              <a:rPr lang="en-US" b="1" i="1" kern="0" dirty="0" smtClean="0">
                <a:latin typeface="+mj-lt"/>
                <a:cs typeface="Times New Roman" pitchFamily="18" charset="0"/>
              </a:rPr>
              <a:t>POD Type</a:t>
            </a:r>
            <a:r>
              <a:rPr lang="bg-BG" kern="0" dirty="0" smtClean="0">
                <a:latin typeface="+mj-lt"/>
                <a:cs typeface="Times New Roman" pitchFamily="18" charset="0"/>
              </a:rPr>
              <a:t> – </a:t>
            </a:r>
            <a:r>
              <a:rPr lang="en-US" kern="0" dirty="0" smtClean="0">
                <a:latin typeface="+mj-lt"/>
                <a:cs typeface="Times New Roman" pitchFamily="18" charset="0"/>
              </a:rPr>
              <a:t>is a concept in C++ which is used to classify a type of an object which is compatible with the types used in the C programming language. This type can be manipulated (created, moved, </a:t>
            </a:r>
            <a:r>
              <a:rPr lang="en-US" kern="0" dirty="0" err="1" smtClean="0">
                <a:latin typeface="+mj-lt"/>
                <a:cs typeface="Times New Roman" pitchFamily="18" charset="0"/>
              </a:rPr>
              <a:t>etc</a:t>
            </a:r>
            <a:r>
              <a:rPr lang="en-US" kern="0" dirty="0" smtClean="0">
                <a:latin typeface="+mj-lt"/>
                <a:cs typeface="Times New Roman" pitchFamily="18" charset="0"/>
              </a:rPr>
              <a:t>) using C library functions. Such types could be:</a:t>
            </a:r>
          </a:p>
          <a:p>
            <a:pPr lvl="1" algn="just">
              <a:buFont typeface="Wingdings" panose="05000000000000000000" pitchFamily="2" charset="2"/>
              <a:buChar char="Ø"/>
            </a:pPr>
            <a:r>
              <a:rPr lang="en-US" i="1" kern="0" dirty="0" smtClean="0">
                <a:latin typeface="+mj-lt"/>
                <a:cs typeface="Times New Roman" pitchFamily="18" charset="0"/>
              </a:rPr>
              <a:t>Scalar Type</a:t>
            </a:r>
            <a:r>
              <a:rPr lang="en-US" kern="0" dirty="0" smtClean="0">
                <a:latin typeface="+mj-lt"/>
                <a:cs typeface="Times New Roman" pitchFamily="18" charset="0"/>
              </a:rPr>
              <a:t> – every primitive type (</a:t>
            </a:r>
            <a:r>
              <a:rPr lang="en-US" b="1" dirty="0" smtClean="0">
                <a:solidFill>
                  <a:srgbClr val="0000FF"/>
                </a:solidFill>
                <a:latin typeface="Courier New" panose="02070309020205020404" pitchFamily="49" charset="0"/>
                <a:cs typeface="Courier New" panose="02070309020205020404" pitchFamily="49" charset="0"/>
              </a:rPr>
              <a:t>int</a:t>
            </a:r>
            <a:r>
              <a:rPr lang="en-US" i="1" kern="0" dirty="0">
                <a:cs typeface="Times New Roman" pitchFamily="18" charset="0"/>
              </a:rPr>
              <a:t> ,</a:t>
            </a:r>
            <a:r>
              <a:rPr lang="en-US" b="1" dirty="0" smtClean="0">
                <a:solidFill>
                  <a:srgbClr val="0000FF"/>
                </a:solidFill>
                <a:latin typeface="Courier New" panose="02070309020205020404" pitchFamily="49" charset="0"/>
                <a:cs typeface="Courier New" panose="02070309020205020404" pitchFamily="49" charset="0"/>
              </a:rPr>
              <a:t> short</a:t>
            </a:r>
            <a:r>
              <a:rPr lang="en-US" i="1" kern="0" dirty="0">
                <a:cs typeface="Times New Roman" pitchFamily="18" charset="0"/>
              </a:rPr>
              <a:t> ,</a:t>
            </a:r>
            <a:r>
              <a:rPr lang="en-US" b="1" dirty="0" smtClean="0">
                <a:solidFill>
                  <a:srgbClr val="0000FF"/>
                </a:solidFill>
                <a:latin typeface="Courier New" panose="02070309020205020404" pitchFamily="49" charset="0"/>
                <a:cs typeface="Courier New" panose="02070309020205020404" pitchFamily="49" charset="0"/>
              </a:rPr>
              <a:t> char</a:t>
            </a:r>
            <a:r>
              <a:rPr lang="en-US" i="1" kern="0" dirty="0">
                <a:cs typeface="Times New Roman" pitchFamily="18" charset="0"/>
              </a:rPr>
              <a:t> ,</a:t>
            </a:r>
            <a:r>
              <a:rPr lang="en-US" b="1" dirty="0" smtClean="0">
                <a:solidFill>
                  <a:srgbClr val="0000FF"/>
                </a:solidFill>
                <a:latin typeface="Courier New" panose="02070309020205020404" pitchFamily="49" charset="0"/>
                <a:cs typeface="Courier New" panose="02070309020205020404" pitchFamily="49" charset="0"/>
              </a:rPr>
              <a:t> </a:t>
            </a:r>
            <a:r>
              <a:rPr lang="en-US" b="1" dirty="0" err="1" smtClean="0">
                <a:solidFill>
                  <a:srgbClr val="0000FF"/>
                </a:solidFill>
                <a:latin typeface="Courier New" panose="02070309020205020404" pitchFamily="49" charset="0"/>
                <a:cs typeface="Courier New" panose="02070309020205020404" pitchFamily="49" charset="0"/>
              </a:rPr>
              <a:t>enum</a:t>
            </a:r>
            <a:r>
              <a:rPr lang="en-US" i="1" kern="0" dirty="0">
                <a:cs typeface="Times New Roman" pitchFamily="18" charset="0"/>
              </a:rPr>
              <a:t> </a:t>
            </a:r>
            <a:r>
              <a:rPr lang="en-US" i="1" kern="0" dirty="0" smtClean="0">
                <a:cs typeface="Times New Roman" pitchFamily="18" charset="0"/>
              </a:rPr>
              <a:t>, </a:t>
            </a:r>
            <a:r>
              <a:rPr lang="en-US" kern="0" dirty="0" smtClean="0">
                <a:cs typeface="Times New Roman" pitchFamily="18" charset="0"/>
              </a:rPr>
              <a:t>etc</a:t>
            </a:r>
            <a:r>
              <a:rPr lang="en-US" i="1" kern="0" dirty="0" smtClean="0">
                <a:cs typeface="Times New Roman" pitchFamily="18" charset="0"/>
              </a:rPr>
              <a:t>.)</a:t>
            </a:r>
            <a:r>
              <a:rPr lang="en-US" dirty="0" smtClean="0"/>
              <a:t> which is inherited from C programming language.</a:t>
            </a:r>
            <a:endParaRPr lang="en-US" i="1" kern="0" dirty="0" smtClean="0">
              <a:latin typeface="+mj-lt"/>
              <a:cs typeface="Times New Roman" pitchFamily="18" charset="0"/>
            </a:endParaRPr>
          </a:p>
          <a:p>
            <a:pPr lvl="1" algn="just">
              <a:buFont typeface="Wingdings" panose="05000000000000000000" pitchFamily="2" charset="2"/>
              <a:buChar char="Ø"/>
            </a:pPr>
            <a:r>
              <a:rPr lang="en-US" i="1" kern="0" dirty="0" smtClean="0">
                <a:latin typeface="+mj-lt"/>
                <a:cs typeface="Times New Roman" pitchFamily="18" charset="0"/>
              </a:rPr>
              <a:t>Class Type( </a:t>
            </a:r>
            <a:r>
              <a:rPr lang="en-US" b="1" dirty="0" smtClean="0">
                <a:solidFill>
                  <a:srgbClr val="0000FF"/>
                </a:solidFill>
                <a:latin typeface="Courier New" panose="02070309020205020404" pitchFamily="49" charset="0"/>
                <a:cs typeface="Courier New" panose="02070309020205020404" pitchFamily="49" charset="0"/>
              </a:rPr>
              <a:t>class</a:t>
            </a:r>
            <a:r>
              <a:rPr lang="en-US" i="1" kern="0" dirty="0" smtClean="0">
                <a:latin typeface="+mj-lt"/>
                <a:cs typeface="Times New Roman" pitchFamily="18" charset="0"/>
              </a:rPr>
              <a:t>, </a:t>
            </a:r>
            <a:r>
              <a:rPr lang="en-US" b="1" dirty="0" smtClean="0">
                <a:solidFill>
                  <a:srgbClr val="0000FF"/>
                </a:solidFill>
                <a:latin typeface="Courier New" panose="02070309020205020404" pitchFamily="49" charset="0"/>
                <a:cs typeface="Courier New" panose="02070309020205020404" pitchFamily="49" charset="0"/>
              </a:rPr>
              <a:t>struct</a:t>
            </a:r>
            <a:r>
              <a:rPr lang="en-US" i="1" kern="0" dirty="0" smtClean="0">
                <a:latin typeface="+mj-lt"/>
                <a:cs typeface="Times New Roman" pitchFamily="18" charset="0"/>
              </a:rPr>
              <a:t>, </a:t>
            </a:r>
            <a:r>
              <a:rPr lang="en-US" b="1" dirty="0" smtClean="0">
                <a:solidFill>
                  <a:srgbClr val="0000FF"/>
                </a:solidFill>
                <a:latin typeface="Courier New" panose="02070309020205020404" pitchFamily="49" charset="0"/>
                <a:cs typeface="Courier New" panose="02070309020205020404" pitchFamily="49" charset="0"/>
              </a:rPr>
              <a:t>union </a:t>
            </a:r>
            <a:r>
              <a:rPr lang="en-US" i="1" kern="0" dirty="0" smtClean="0">
                <a:latin typeface="+mj-lt"/>
                <a:cs typeface="Times New Roman" pitchFamily="18" charset="0"/>
              </a:rPr>
              <a:t>) </a:t>
            </a:r>
            <a:r>
              <a:rPr lang="en-US" kern="0" dirty="0" smtClean="0">
                <a:latin typeface="+mj-lt"/>
                <a:cs typeface="Times New Roman" pitchFamily="18" charset="0"/>
              </a:rPr>
              <a:t>– every composite type </a:t>
            </a:r>
            <a:r>
              <a:rPr lang="en-US" dirty="0"/>
              <a:t>which is inherited from C programming </a:t>
            </a:r>
            <a:r>
              <a:rPr lang="en-US" dirty="0" smtClean="0"/>
              <a:t>language (except class) and has a trivial constructor.</a:t>
            </a:r>
          </a:p>
          <a:p>
            <a:pPr lvl="1" algn="just">
              <a:buFont typeface="Wingdings" panose="05000000000000000000" pitchFamily="2" charset="2"/>
              <a:buChar char="Ø"/>
            </a:pPr>
            <a:r>
              <a:rPr lang="en-US" i="1" kern="0" dirty="0" smtClean="0">
                <a:latin typeface="+mj-lt"/>
                <a:cs typeface="Times New Roman" pitchFamily="18" charset="0"/>
              </a:rPr>
              <a:t>TODO: mention that C++ imposes overhead over C memory model </a:t>
            </a:r>
            <a:r>
              <a:rPr lang="en-US" b="1" i="1" kern="0" dirty="0" smtClean="0">
                <a:latin typeface="+mj-lt"/>
                <a:cs typeface="Times New Roman" pitchFamily="18" charset="0"/>
              </a:rPr>
              <a:t>only for non-POD types (i.e. when necessary)</a:t>
            </a:r>
            <a:endParaRPr lang="en-US" i="1" kern="0" dirty="0">
              <a:latin typeface="+mj-lt"/>
              <a:cs typeface="Times New Roman" pitchFamily="18" charset="0"/>
            </a:endParaRPr>
          </a:p>
          <a:p>
            <a:pPr algn="just"/>
            <a:r>
              <a:rPr lang="en-US" b="1" i="1" kern="0" dirty="0" smtClean="0">
                <a:latin typeface="+mj-lt"/>
                <a:cs typeface="Times New Roman" pitchFamily="18" charset="0"/>
              </a:rPr>
              <a:t>In this chapter we will consider only POD types!</a:t>
            </a:r>
            <a:endParaRPr lang="en-US" b="1" i="1" kern="0" dirty="0">
              <a:latin typeface="+mj-lt"/>
              <a:cs typeface="Times New Roman" pitchFamily="18" charset="0"/>
            </a:endParaRPr>
          </a:p>
        </p:txBody>
      </p:sp>
    </p:spTree>
    <p:extLst>
      <p:ext uri="{BB962C8B-B14F-4D97-AF65-F5344CB8AC3E}">
        <p14:creationId xmlns:p14="http://schemas.microsoft.com/office/powerpoint/2010/main" val="146094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0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rPr>
              <a:t>Enumerations – </a:t>
            </a:r>
            <a:r>
              <a:rPr lang="en-US" i="1" dirty="0" smtClean="0">
                <a:solidFill>
                  <a:srgbClr val="404040"/>
                </a:solidFill>
              </a:rPr>
              <a:t>Basics</a:t>
            </a:r>
            <a:endParaRPr lang="en-US" sz="2400" i="1" dirty="0">
              <a:solidFill>
                <a:srgbClr val="404040"/>
              </a:solidFill>
            </a:endParaRPr>
          </a:p>
        </p:txBody>
      </p:sp>
      <p:sp>
        <p:nvSpPr>
          <p:cNvPr id="3" name="Content Placeholder 2"/>
          <p:cNvSpPr>
            <a:spLocks noGrp="1"/>
          </p:cNvSpPr>
          <p:nvPr>
            <p:ph sz="quarter" idx="1"/>
          </p:nvPr>
        </p:nvSpPr>
        <p:spPr>
          <a:xfrm>
            <a:off x="298018" y="838200"/>
            <a:ext cx="8229600" cy="3657600"/>
          </a:xfrm>
          <a:noFill/>
        </p:spPr>
        <p:txBody>
          <a:bodyPr>
            <a:noAutofit/>
          </a:bodyPr>
          <a:lstStyle/>
          <a:p>
            <a:r>
              <a:rPr lang="pt-BR" dirty="0" smtClean="0">
                <a:latin typeface="+mj-lt"/>
                <a:cs typeface="Times New Roman" pitchFamily="18" charset="0"/>
              </a:rPr>
              <a:t>If you need a </a:t>
            </a:r>
            <a:r>
              <a:rPr lang="pt-BR" b="1" i="1" dirty="0" smtClean="0">
                <a:latin typeface="+mj-lt"/>
                <a:cs typeface="Times New Roman" pitchFamily="18" charset="0"/>
              </a:rPr>
              <a:t>type </a:t>
            </a:r>
            <a:r>
              <a:rPr lang="pt-BR" dirty="0" smtClean="0">
                <a:latin typeface="+mj-lt"/>
                <a:cs typeface="Times New Roman" pitchFamily="18" charset="0"/>
              </a:rPr>
              <a:t>with several distinct values, but prefer your values to</a:t>
            </a:r>
            <a:r>
              <a:rPr lang="en-US" dirty="0" smtClean="0">
                <a:latin typeface="+mj-lt"/>
                <a:cs typeface="Times New Roman" pitchFamily="18" charset="0"/>
              </a:rPr>
              <a:t> have</a:t>
            </a:r>
            <a:r>
              <a:rPr lang="pt-BR" dirty="0" smtClean="0">
                <a:latin typeface="+mj-lt"/>
                <a:cs typeface="Times New Roman" pitchFamily="18" charset="0"/>
              </a:rPr>
              <a:t> </a:t>
            </a:r>
            <a:r>
              <a:rPr lang="en-US" i="1" dirty="0" smtClean="0">
                <a:latin typeface="+mj-lt"/>
                <a:cs typeface="Times New Roman" pitchFamily="18" charset="0"/>
              </a:rPr>
              <a:t>names </a:t>
            </a:r>
            <a:r>
              <a:rPr lang="en-US" dirty="0" smtClean="0">
                <a:latin typeface="+mj-lt"/>
                <a:cs typeface="Times New Roman" pitchFamily="18" charset="0"/>
              </a:rPr>
              <a:t>instead of just numbers, i.e.:</a:t>
            </a:r>
          </a:p>
          <a:p>
            <a:pPr lvl="1">
              <a:buNone/>
            </a:pPr>
            <a:r>
              <a:rPr lang="en-US" b="1" i="1" dirty="0" smtClean="0">
                <a:solidFill>
                  <a:srgbClr val="000000"/>
                </a:solidFill>
                <a:latin typeface="+mj-lt"/>
                <a:cs typeface="Times New Roman" pitchFamily="18" charset="0"/>
              </a:rPr>
              <a:t>	today = </a:t>
            </a:r>
            <a:r>
              <a:rPr lang="en-US" b="1" i="1" dirty="0" smtClean="0">
                <a:solidFill>
                  <a:srgbClr val="0000C0"/>
                </a:solidFill>
                <a:latin typeface="+mj-lt"/>
                <a:cs typeface="Times New Roman" pitchFamily="18" charset="0"/>
              </a:rPr>
              <a:t>WEDNESDAY</a:t>
            </a:r>
            <a:r>
              <a:rPr lang="en-US" b="1" i="1" dirty="0" smtClean="0">
                <a:solidFill>
                  <a:srgbClr val="000000"/>
                </a:solidFill>
                <a:latin typeface="+mj-lt"/>
                <a:cs typeface="Times New Roman" pitchFamily="18" charset="0"/>
              </a:rPr>
              <a:t>;</a:t>
            </a:r>
          </a:p>
          <a:p>
            <a:pPr lvl="3">
              <a:buNone/>
            </a:pPr>
            <a:r>
              <a:rPr lang="en-US" i="1" dirty="0" smtClean="0">
                <a:solidFill>
                  <a:srgbClr val="000000"/>
                </a:solidFill>
                <a:latin typeface="+mj-lt"/>
                <a:cs typeface="Times New Roman" pitchFamily="18" charset="0"/>
              </a:rPr>
              <a:t>instead of</a:t>
            </a:r>
          </a:p>
          <a:p>
            <a:pPr lvl="1">
              <a:buNone/>
            </a:pPr>
            <a:r>
              <a:rPr lang="en-US" b="1" i="1" dirty="0" smtClean="0">
                <a:solidFill>
                  <a:srgbClr val="000000"/>
                </a:solidFill>
                <a:latin typeface="+mj-lt"/>
                <a:cs typeface="Times New Roman" pitchFamily="18" charset="0"/>
              </a:rPr>
              <a:t>	today = 2;</a:t>
            </a:r>
            <a:r>
              <a:rPr lang="en-US" i="1" dirty="0" smtClean="0">
                <a:solidFill>
                  <a:srgbClr val="0000C0"/>
                </a:solidFill>
                <a:latin typeface="+mj-lt"/>
                <a:cs typeface="Times New Roman" pitchFamily="18" charset="0"/>
              </a:rPr>
              <a:t> 	</a:t>
            </a:r>
            <a:r>
              <a:rPr lang="en-US" i="1" dirty="0" smtClean="0">
                <a:solidFill>
                  <a:srgbClr val="3F7F5F"/>
                </a:solidFill>
                <a:latin typeface="+mj-lt"/>
                <a:cs typeface="Times New Roman" pitchFamily="18" charset="0"/>
              </a:rPr>
              <a:t>// Umm… are we counting from 0 or 1?</a:t>
            </a:r>
            <a:endParaRPr lang="en-US" b="1" i="1" dirty="0" smtClean="0">
              <a:solidFill>
                <a:srgbClr val="000000"/>
              </a:solidFill>
              <a:latin typeface="+mj-lt"/>
              <a:cs typeface="Times New Roman" pitchFamily="18" charset="0"/>
            </a:endParaRPr>
          </a:p>
          <a:p>
            <a:r>
              <a:rPr lang="pt-BR" b="1" i="1" dirty="0" smtClean="0">
                <a:latin typeface="+mj-lt"/>
                <a:cs typeface="Times New Roman" pitchFamily="18" charset="0"/>
              </a:rPr>
              <a:t>Q</a:t>
            </a:r>
            <a:r>
              <a:rPr lang="pt-BR" i="1" dirty="0" smtClean="0">
                <a:latin typeface="+mj-lt"/>
                <a:cs typeface="Times New Roman" pitchFamily="18" charset="0"/>
              </a:rPr>
              <a:t>: Why not just use </a:t>
            </a:r>
            <a:r>
              <a:rPr lang="pt-BR" b="1" i="1" dirty="0" smtClean="0">
                <a:latin typeface="+mj-lt"/>
                <a:cs typeface="Times New Roman" pitchFamily="18" charset="0"/>
              </a:rPr>
              <a:t>string</a:t>
            </a:r>
            <a:r>
              <a:rPr lang="pt-BR" i="1" dirty="0" smtClean="0">
                <a:latin typeface="+mj-lt"/>
                <a:cs typeface="Times New Roman" pitchFamily="18" charset="0"/>
              </a:rPr>
              <a:t>? (Hint: find at least 3 reasons)</a:t>
            </a:r>
            <a:endParaRPr lang="pt-BR" dirty="0" smtClean="0">
              <a:latin typeface="+mj-lt"/>
              <a:cs typeface="Times New Roman" pitchFamily="18" charset="0"/>
            </a:endParaRPr>
          </a:p>
          <a:p>
            <a:r>
              <a:rPr lang="pt-BR" b="1" dirty="0" smtClean="0">
                <a:latin typeface="+mj-lt"/>
                <a:cs typeface="Times New Roman" pitchFamily="18" charset="0"/>
              </a:rPr>
              <a:t>Syntax:</a:t>
            </a:r>
          </a:p>
          <a:p>
            <a:pPr lvl="1">
              <a:buFont typeface="Wingdings" panose="05000000000000000000" pitchFamily="2" charset="2"/>
              <a:buChar char="q"/>
            </a:pPr>
            <a:r>
              <a:rPr lang="pt-BR" i="1" dirty="0" smtClean="0">
                <a:latin typeface="+mj-lt"/>
                <a:cs typeface="Times New Roman" pitchFamily="18" charset="0"/>
              </a:rPr>
              <a:t>How to </a:t>
            </a:r>
            <a:r>
              <a:rPr lang="pt-BR" b="1" i="1" dirty="0" smtClean="0">
                <a:latin typeface="+mj-lt"/>
                <a:cs typeface="Times New Roman" pitchFamily="18" charset="0"/>
              </a:rPr>
              <a:t>define</a:t>
            </a:r>
            <a:r>
              <a:rPr lang="pt-BR" i="1" dirty="0" smtClean="0">
                <a:latin typeface="+mj-lt"/>
                <a:cs typeface="Times New Roman" pitchFamily="18" charset="0"/>
              </a:rPr>
              <a:t> an </a:t>
            </a:r>
            <a:r>
              <a:rPr lang="pt-BR" b="1" i="1" dirty="0" smtClean="0">
                <a:latin typeface="+mj-lt"/>
                <a:cs typeface="Times New Roman" pitchFamily="18" charset="0"/>
              </a:rPr>
              <a:t>enum</a:t>
            </a:r>
            <a:r>
              <a:rPr lang="pt-BR" i="1" dirty="0" smtClean="0">
                <a:latin typeface="+mj-lt"/>
                <a:cs typeface="Times New Roman" pitchFamily="18" charset="0"/>
              </a:rPr>
              <a:t> type</a:t>
            </a:r>
          </a:p>
          <a:p>
            <a:pPr lvl="2"/>
            <a:r>
              <a:rPr lang="pt-BR" b="1" i="1" dirty="0" smtClean="0">
                <a:solidFill>
                  <a:srgbClr val="7F0055"/>
                </a:solidFill>
                <a:latin typeface="+mj-lt"/>
                <a:cs typeface="Times New Roman" pitchFamily="18" charset="0"/>
              </a:rPr>
              <a:t>enum</a:t>
            </a:r>
            <a:r>
              <a:rPr lang="pt-BR" b="1" dirty="0" smtClean="0">
                <a:solidFill>
                  <a:srgbClr val="000000"/>
                </a:solidFill>
                <a:latin typeface="+mj-lt"/>
                <a:cs typeface="Times New Roman" pitchFamily="18" charset="0"/>
              </a:rPr>
              <a:t> </a:t>
            </a:r>
            <a:r>
              <a:rPr lang="pt-BR" b="1" i="1" dirty="0" smtClean="0">
                <a:solidFill>
                  <a:srgbClr val="000000"/>
                </a:solidFill>
                <a:latin typeface="+mj-lt"/>
                <a:cs typeface="Times New Roman" pitchFamily="18" charset="0"/>
              </a:rPr>
              <a:t>enum_name {</a:t>
            </a:r>
            <a:r>
              <a:rPr lang="pt-BR" b="1" i="1" dirty="0" smtClean="0">
                <a:solidFill>
                  <a:srgbClr val="0000C0"/>
                </a:solidFill>
                <a:latin typeface="+mj-lt"/>
                <a:cs typeface="Times New Roman" pitchFamily="18" charset="0"/>
              </a:rPr>
              <a:t>list_of_enumerators</a:t>
            </a:r>
            <a:r>
              <a:rPr lang="pt-BR" b="1" i="1" dirty="0" smtClean="0">
                <a:solidFill>
                  <a:srgbClr val="000000"/>
                </a:solidFill>
                <a:latin typeface="+mj-lt"/>
                <a:cs typeface="Times New Roman" pitchFamily="18" charset="0"/>
              </a:rPr>
              <a:t>} var_list;</a:t>
            </a:r>
          </a:p>
          <a:p>
            <a:pPr lvl="3"/>
            <a:r>
              <a:rPr lang="en-US" b="1" i="1" dirty="0" err="1" smtClean="0">
                <a:solidFill>
                  <a:srgbClr val="000000"/>
                </a:solidFill>
                <a:latin typeface="+mj-lt"/>
                <a:cs typeface="Times New Roman" pitchFamily="18" charset="0"/>
              </a:rPr>
              <a:t>var_list</a:t>
            </a:r>
            <a:r>
              <a:rPr lang="en-US" dirty="0" smtClean="0">
                <a:solidFill>
                  <a:srgbClr val="000000"/>
                </a:solidFill>
                <a:latin typeface="+mj-lt"/>
                <a:cs typeface="Times New Roman" pitchFamily="18" charset="0"/>
              </a:rPr>
              <a:t> is optional, rarely used</a:t>
            </a:r>
          </a:p>
        </p:txBody>
      </p:sp>
      <p:sp>
        <p:nvSpPr>
          <p:cNvPr id="5" name="Rectangle 4"/>
          <p:cNvSpPr/>
          <p:nvPr/>
        </p:nvSpPr>
        <p:spPr>
          <a:xfrm>
            <a:off x="0" y="5410200"/>
            <a:ext cx="3615092" cy="369332"/>
          </a:xfrm>
          <a:prstGeom prst="rect">
            <a:avLst/>
          </a:prstGeom>
        </p:spPr>
        <p:txBody>
          <a:bodyPr wrap="none">
            <a:spAutoFit/>
          </a:bodyPr>
          <a:lstStyle/>
          <a:p>
            <a:pPr marL="742950" lvl="1" indent="-285750">
              <a:buFont typeface="Wingdings" panose="05000000000000000000" pitchFamily="2" charset="2"/>
              <a:buChar char="q"/>
            </a:pPr>
            <a:r>
              <a:rPr lang="en-US" dirty="0" smtClean="0">
                <a:cs typeface="Times New Roman" pitchFamily="18" charset="0"/>
              </a:rPr>
              <a:t>How </a:t>
            </a:r>
            <a:r>
              <a:rPr lang="en-US" dirty="0">
                <a:cs typeface="Times New Roman" pitchFamily="18" charset="0"/>
              </a:rPr>
              <a:t>to </a:t>
            </a:r>
            <a:r>
              <a:rPr lang="en-US" b="1" dirty="0">
                <a:cs typeface="Times New Roman" pitchFamily="18" charset="0"/>
              </a:rPr>
              <a:t>use</a:t>
            </a:r>
            <a:r>
              <a:rPr lang="en-US" dirty="0">
                <a:cs typeface="Times New Roman" pitchFamily="18" charset="0"/>
              </a:rPr>
              <a:t> an </a:t>
            </a:r>
            <a:r>
              <a:rPr lang="en-US" b="1" dirty="0" err="1">
                <a:cs typeface="Times New Roman" pitchFamily="18" charset="0"/>
              </a:rPr>
              <a:t>enum</a:t>
            </a:r>
            <a:r>
              <a:rPr lang="en-US" b="1" dirty="0">
                <a:cs typeface="Times New Roman" pitchFamily="18" charset="0"/>
              </a:rPr>
              <a:t> </a:t>
            </a:r>
            <a:r>
              <a:rPr lang="en-US" dirty="0">
                <a:cs typeface="Times New Roman" pitchFamily="18" charset="0"/>
              </a:rPr>
              <a:t>type</a:t>
            </a:r>
          </a:p>
        </p:txBody>
      </p:sp>
      <p:sp>
        <p:nvSpPr>
          <p:cNvPr id="6" name="Rectangle 5"/>
          <p:cNvSpPr/>
          <p:nvPr/>
        </p:nvSpPr>
        <p:spPr>
          <a:xfrm>
            <a:off x="5029200" y="4260503"/>
            <a:ext cx="1447800" cy="1384995"/>
          </a:xfrm>
          <a:prstGeom prst="rect">
            <a:avLst/>
          </a:prstGeom>
          <a:solidFill>
            <a:schemeClr val="accent1"/>
          </a:solidFill>
          <a:ln>
            <a:solidFill>
              <a:schemeClr val="accent2"/>
            </a:solidFill>
          </a:ln>
        </p:spPr>
        <p:txBody>
          <a:bodyPr wrap="square">
            <a:spAutoFit/>
          </a:bodyPr>
          <a:lstStyle/>
          <a:p>
            <a:r>
              <a:rPr lang="en-US" sz="1200" dirty="0" err="1">
                <a:solidFill>
                  <a:srgbClr val="0000FF"/>
                </a:solidFill>
                <a:latin typeface="Courier New" panose="02070309020205020404" pitchFamily="49" charset="0"/>
              </a:rPr>
              <a:t>enum</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color_t</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i="1" dirty="0">
                <a:solidFill>
                  <a:srgbClr val="FF00FF"/>
                </a:solidFill>
                <a:latin typeface="Courier New" panose="02070309020205020404" pitchFamily="49" charset="0"/>
              </a:rPr>
              <a:t>BLACK</a:t>
            </a:r>
            <a:r>
              <a:rPr lang="en-US" sz="1200" i="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i="1" dirty="0">
                <a:solidFill>
                  <a:srgbClr val="FF00FF"/>
                </a:solidFill>
                <a:latin typeface="Courier New" panose="02070309020205020404" pitchFamily="49" charset="0"/>
              </a:rPr>
              <a:t>RED</a:t>
            </a:r>
            <a:r>
              <a:rPr lang="en-US" sz="1200" i="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i="1" dirty="0">
                <a:solidFill>
                  <a:srgbClr val="FF00FF"/>
                </a:solidFill>
                <a:latin typeface="Courier New" panose="02070309020205020404" pitchFamily="49" charset="0"/>
              </a:rPr>
              <a:t>GREEN</a:t>
            </a:r>
            <a:r>
              <a:rPr lang="en-US" sz="1200" i="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i="1" dirty="0">
                <a:solidFill>
                  <a:srgbClr val="FF00FF"/>
                </a:solidFill>
                <a:latin typeface="Courier New" panose="02070309020205020404" pitchFamily="49" charset="0"/>
              </a:rPr>
              <a:t>BLUE</a:t>
            </a:r>
          </a:p>
          <a:p>
            <a:r>
              <a:rPr lang="en-US" sz="1200" dirty="0">
                <a:solidFill>
                  <a:srgbClr val="000000"/>
                </a:solidFill>
                <a:latin typeface="Courier New" panose="02070309020205020404" pitchFamily="49" charset="0"/>
              </a:rPr>
              <a:t>};</a:t>
            </a:r>
          </a:p>
        </p:txBody>
      </p:sp>
      <p:sp>
        <p:nvSpPr>
          <p:cNvPr id="7" name="Rectangle 6"/>
          <p:cNvSpPr/>
          <p:nvPr/>
        </p:nvSpPr>
        <p:spPr>
          <a:xfrm>
            <a:off x="457200" y="5786459"/>
            <a:ext cx="8305800" cy="461665"/>
          </a:xfrm>
          <a:prstGeom prst="rect">
            <a:avLst/>
          </a:prstGeom>
          <a:solidFill>
            <a:schemeClr val="accent1"/>
          </a:solidFill>
          <a:ln>
            <a:solidFill>
              <a:schemeClr val="accent2"/>
            </a:solidFill>
          </a:ln>
        </p:spPr>
        <p:txBody>
          <a:bodyPr wrap="square">
            <a:spAutoFit/>
          </a:bodyPr>
          <a:lstStyle/>
          <a:p>
            <a:r>
              <a:rPr lang="en-US" sz="1200" dirty="0" err="1">
                <a:solidFill>
                  <a:srgbClr val="0000FF"/>
                </a:solidFill>
                <a:latin typeface="Courier New" panose="02070309020205020404" pitchFamily="49" charset="0"/>
              </a:rPr>
              <a:t>enum</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color_t</a:t>
            </a:r>
            <a:r>
              <a:rPr lang="en-US" sz="1200" dirty="0">
                <a:solidFill>
                  <a:srgbClr val="000000"/>
                </a:solidFill>
                <a:latin typeface="Courier New" panose="02070309020205020404" pitchFamily="49" charset="0"/>
              </a:rPr>
              <a:t> color1 = </a:t>
            </a:r>
            <a:r>
              <a:rPr lang="en-US" sz="1200" i="1" dirty="0">
                <a:solidFill>
                  <a:srgbClr val="FF00FF"/>
                </a:solidFill>
                <a:latin typeface="Courier New" panose="02070309020205020404" pitchFamily="49" charset="0"/>
              </a:rPr>
              <a:t>RED</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C – requires "</a:t>
            </a:r>
            <a:r>
              <a:rPr lang="en-US" sz="1200" dirty="0" err="1">
                <a:solidFill>
                  <a:srgbClr val="3F7F5F"/>
                </a:solidFill>
                <a:latin typeface="Courier New" panose="02070309020205020404" pitchFamily="49" charset="0"/>
              </a:rPr>
              <a:t>enum</a:t>
            </a:r>
            <a:r>
              <a:rPr lang="en-US" sz="1200" dirty="0">
                <a:solidFill>
                  <a:srgbClr val="3F7F5F"/>
                </a:solidFill>
                <a:latin typeface="Courier New" panose="02070309020205020404" pitchFamily="49" charset="0"/>
              </a:rPr>
              <a:t>" to define a variable</a:t>
            </a:r>
          </a:p>
          <a:p>
            <a:r>
              <a:rPr lang="en-US" sz="1200" dirty="0" err="1">
                <a:solidFill>
                  <a:srgbClr val="000000"/>
                </a:solidFill>
                <a:latin typeface="Courier New" panose="02070309020205020404" pitchFamily="49" charset="0"/>
              </a:rPr>
              <a:t>color_t</a:t>
            </a:r>
            <a:r>
              <a:rPr lang="en-US" sz="1200" dirty="0">
                <a:solidFill>
                  <a:srgbClr val="000000"/>
                </a:solidFill>
                <a:latin typeface="Courier New" panose="02070309020205020404" pitchFamily="49" charset="0"/>
              </a:rPr>
              <a:t> color2 = </a:t>
            </a:r>
            <a:r>
              <a:rPr lang="en-US" sz="1200" i="1" dirty="0">
                <a:solidFill>
                  <a:srgbClr val="FF00FF"/>
                </a:solidFill>
                <a:latin typeface="Courier New" panose="02070309020205020404" pitchFamily="49" charset="0"/>
              </a:rPr>
              <a:t>BLUE</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C++ - you may omit "</a:t>
            </a:r>
            <a:r>
              <a:rPr lang="en-US" sz="1200" dirty="0" err="1">
                <a:solidFill>
                  <a:srgbClr val="3F7F5F"/>
                </a:solidFill>
                <a:latin typeface="Courier New" panose="02070309020205020404" pitchFamily="49" charset="0"/>
              </a:rPr>
              <a:t>enum</a:t>
            </a:r>
            <a:r>
              <a:rPr lang="en-US" sz="1200" dirty="0">
                <a:solidFill>
                  <a:srgbClr val="3F7F5F"/>
                </a:solidFill>
                <a:latin typeface="Courier New" panose="02070309020205020404" pitchFamily="49" charset="0"/>
              </a:rPr>
              <a:t>" here</a:t>
            </a:r>
          </a:p>
        </p:txBody>
      </p:sp>
    </p:spTree>
    <p:extLst>
      <p:ext uri="{BB962C8B-B14F-4D97-AF65-F5344CB8AC3E}">
        <p14:creationId xmlns:p14="http://schemas.microsoft.com/office/powerpoint/2010/main" val="292411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609600"/>
          </a:xfrm>
          <a:noFill/>
        </p:spPr>
        <p:txBody>
          <a:bodyPr>
            <a:normAutofit/>
          </a:bodyPr>
          <a:lstStyle/>
          <a:p>
            <a:pPr algn="just"/>
            <a:r>
              <a:rPr lang="en-US" dirty="0" smtClean="0">
                <a:latin typeface="+mj-lt"/>
                <a:cs typeface="Times New Roman" pitchFamily="18" charset="0"/>
              </a:rPr>
              <a:t>Behind the scenes, </a:t>
            </a:r>
            <a:r>
              <a:rPr lang="pt-BR" b="1" i="1" dirty="0" smtClean="0">
                <a:solidFill>
                  <a:srgbClr val="7F0055"/>
                </a:solidFill>
                <a:latin typeface="+mj-lt"/>
                <a:cs typeface="Times New Roman" pitchFamily="18" charset="0"/>
              </a:rPr>
              <a:t>enum</a:t>
            </a:r>
            <a:r>
              <a:rPr lang="en-US" dirty="0" smtClean="0">
                <a:latin typeface="+mj-lt"/>
                <a:cs typeface="Times New Roman" pitchFamily="18" charset="0"/>
              </a:rPr>
              <a:t> is (</a:t>
            </a:r>
            <a:r>
              <a:rPr lang="en-US" i="1" dirty="0" smtClean="0">
                <a:latin typeface="+mj-lt"/>
                <a:cs typeface="Times New Roman" pitchFamily="18" charset="0"/>
              </a:rPr>
              <a:t>typically</a:t>
            </a:r>
            <a:r>
              <a:rPr lang="en-US" dirty="0" smtClean="0">
                <a:latin typeface="+mj-lt"/>
                <a:cs typeface="Times New Roman" pitchFamily="18" charset="0"/>
              </a:rPr>
              <a:t>) just an </a:t>
            </a:r>
            <a:r>
              <a:rPr lang="en-US" b="1" i="1" dirty="0" smtClean="0">
                <a:solidFill>
                  <a:srgbClr val="7F0055"/>
                </a:solidFill>
                <a:latin typeface="+mj-lt"/>
                <a:cs typeface="Times New Roman" pitchFamily="18" charset="0"/>
              </a:rPr>
              <a:t>int</a:t>
            </a:r>
            <a:endParaRPr lang="en-US" dirty="0" smtClean="0">
              <a:latin typeface="+mj-lt"/>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98225747"/>
              </p:ext>
            </p:extLst>
          </p:nvPr>
        </p:nvGraphicFramePr>
        <p:xfrm>
          <a:off x="495312" y="2057400"/>
          <a:ext cx="8153376" cy="1483360"/>
        </p:xfrm>
        <a:graphic>
          <a:graphicData uri="http://schemas.openxmlformats.org/drawingml/2006/table">
            <a:tbl>
              <a:tblPr firstRow="1" bandRow="1">
                <a:tableStyleId>{5C22544A-7EE6-4342-B048-85BDC9FD1C3A}</a:tableStyleId>
              </a:tblPr>
              <a:tblGrid>
                <a:gridCol w="914385"/>
                <a:gridCol w="1309263"/>
                <a:gridCol w="1976576"/>
                <a:gridCol w="1976576"/>
                <a:gridCol w="1976576"/>
              </a:tblGrid>
              <a:tr h="370840">
                <a:tc gridSpan="5">
                  <a:txBody>
                    <a:bodyPr/>
                    <a:lstStyle/>
                    <a:p>
                      <a:pPr algn="ctr"/>
                      <a:r>
                        <a:rPr lang="en-US" sz="1800" b="1" i="1" dirty="0" smtClean="0">
                          <a:solidFill>
                            <a:srgbClr val="000000"/>
                          </a:solidFill>
                          <a:latin typeface="+mj-lt"/>
                          <a:cs typeface="Times New Roman" pitchFamily="18" charset="0"/>
                        </a:rPr>
                        <a:t>today = </a:t>
                      </a:r>
                      <a:r>
                        <a:rPr lang="en-US" sz="1800" b="1" i="1" dirty="0" smtClean="0">
                          <a:solidFill>
                            <a:srgbClr val="0000C0"/>
                          </a:solidFill>
                          <a:latin typeface="+mj-lt"/>
                          <a:cs typeface="Times New Roman" pitchFamily="18" charset="0"/>
                        </a:rPr>
                        <a:t>WEDNESDAY</a:t>
                      </a:r>
                      <a:r>
                        <a:rPr lang="en-US" sz="1800" b="1" i="1" dirty="0" smtClean="0">
                          <a:solidFill>
                            <a:srgbClr val="000000"/>
                          </a:solidFill>
                          <a:latin typeface="+mj-lt"/>
                          <a:cs typeface="Times New Roman" pitchFamily="18" charset="0"/>
                        </a:rPr>
                        <a:t>;	</a:t>
                      </a:r>
                      <a:r>
                        <a:rPr lang="en-US" sz="1800" i="1" dirty="0" smtClean="0">
                          <a:solidFill>
                            <a:srgbClr val="3F7F5F"/>
                          </a:solidFill>
                          <a:latin typeface="+mj-lt"/>
                          <a:cs typeface="Times New Roman" pitchFamily="18" charset="0"/>
                        </a:rPr>
                        <a:t>// C/C++</a:t>
                      </a:r>
                      <a:r>
                        <a:rPr lang="en-US" sz="1800" i="1" baseline="0" dirty="0" smtClean="0">
                          <a:solidFill>
                            <a:srgbClr val="3F7F5F"/>
                          </a:solidFill>
                          <a:latin typeface="+mj-lt"/>
                          <a:cs typeface="Times New Roman" pitchFamily="18" charset="0"/>
                        </a:rPr>
                        <a:t> source code</a:t>
                      </a:r>
                      <a:endParaRPr kumimoji="0" lang="en-US" b="1" kern="1200" dirty="0">
                        <a:solidFill>
                          <a:schemeClr val="lt1"/>
                        </a:solidFill>
                        <a:latin typeface="+mj-lt"/>
                        <a:ea typeface="+mn-ea"/>
                        <a:cs typeface="+mn-cs"/>
                      </a:endParaRPr>
                    </a:p>
                  </a:txBody>
                  <a:tcPr anchor="ctr">
                    <a:solidFill>
                      <a:srgbClr val="D5D7E0"/>
                    </a:solidFill>
                  </a:tcPr>
                </a:tc>
                <a:tc hMerge="1">
                  <a:txBody>
                    <a:bodyPr/>
                    <a:lstStyle/>
                    <a:p>
                      <a:endParaRPr kumimoji="0" lang="en-US" b="1" kern="1200">
                        <a:solidFill>
                          <a:schemeClr val="lt1"/>
                        </a:solidFill>
                        <a:latin typeface="+mn-lt"/>
                        <a:ea typeface="+mn-ea"/>
                        <a:cs typeface="+mn-cs"/>
                      </a:endParaRPr>
                    </a:p>
                  </a:txBody>
                  <a:tcPr>
                    <a:solidFill>
                      <a:schemeClr val="bg1">
                        <a:lumMod val="95000"/>
                      </a:schemeClr>
                    </a:solidFill>
                  </a:tcPr>
                </a:tc>
                <a:tc hMerge="1">
                  <a:txBody>
                    <a:bodyPr/>
                    <a:lstStyle/>
                    <a:p>
                      <a:endParaRPr kumimoji="0" lang="en-US" b="1" kern="1200">
                        <a:solidFill>
                          <a:schemeClr val="lt1"/>
                        </a:solidFill>
                        <a:latin typeface="+mn-lt"/>
                        <a:ea typeface="+mn-ea"/>
                        <a:cs typeface="+mn-cs"/>
                      </a:endParaRPr>
                    </a:p>
                  </a:txBody>
                  <a:tcPr>
                    <a:solidFill>
                      <a:schemeClr val="bg1">
                        <a:lumMod val="95000"/>
                      </a:schemeClr>
                    </a:solidFill>
                  </a:tcPr>
                </a:tc>
                <a:tc hMerge="1">
                  <a:txBody>
                    <a:bodyPr/>
                    <a:lstStyle/>
                    <a:p>
                      <a:endParaRPr kumimoji="0" lang="en-US" b="1" kern="1200">
                        <a:solidFill>
                          <a:schemeClr val="lt1"/>
                        </a:solidFill>
                        <a:latin typeface="+mn-lt"/>
                        <a:ea typeface="+mn-ea"/>
                        <a:cs typeface="+mn-cs"/>
                      </a:endParaRPr>
                    </a:p>
                  </a:txBody>
                  <a:tcPr>
                    <a:solidFill>
                      <a:schemeClr val="bg1">
                        <a:lumMod val="95000"/>
                      </a:schemeClr>
                    </a:solidFill>
                  </a:tcPr>
                </a:tc>
                <a:tc hMerge="1">
                  <a:txBody>
                    <a:bodyPr/>
                    <a:lstStyle/>
                    <a:p>
                      <a:endParaRPr kumimoji="0" lang="en-US" b="1" kern="1200">
                        <a:solidFill>
                          <a:schemeClr val="lt1"/>
                        </a:solidFill>
                        <a:latin typeface="+mn-lt"/>
                        <a:ea typeface="+mn-ea"/>
                        <a:cs typeface="+mn-cs"/>
                      </a:endParaRPr>
                    </a:p>
                  </a:txBody>
                  <a:tcPr>
                    <a:solidFill>
                      <a:schemeClr val="bg1">
                        <a:lumMod val="95000"/>
                      </a:schemeClr>
                    </a:solidFill>
                  </a:tcPr>
                </a:tc>
              </a:tr>
              <a:tr h="370840">
                <a:tc gridSpan="5">
                  <a:txBody>
                    <a:bodyPr/>
                    <a:lstStyle/>
                    <a:p>
                      <a:pPr algn="ctr"/>
                      <a:r>
                        <a:rPr kumimoji="0" lang="en-US" b="0" i="1" kern="1200" smtClean="0">
                          <a:solidFill>
                            <a:schemeClr val="tx1"/>
                          </a:solidFill>
                          <a:latin typeface="+mj-lt"/>
                          <a:ea typeface="+mn-ea"/>
                          <a:cs typeface="Times New Roman" pitchFamily="18" charset="0"/>
                        </a:rPr>
                        <a:t>Typical memory content of </a:t>
                      </a:r>
                      <a:r>
                        <a:rPr kumimoji="0" lang="en-US" b="1" i="1" kern="1200" baseline="0" smtClean="0">
                          <a:solidFill>
                            <a:schemeClr val="tx1"/>
                          </a:solidFill>
                          <a:latin typeface="+mj-lt"/>
                          <a:ea typeface="+mn-ea"/>
                          <a:cs typeface="Times New Roman" pitchFamily="18" charset="0"/>
                        </a:rPr>
                        <a:t>today</a:t>
                      </a:r>
                      <a:r>
                        <a:rPr lang="en-US" smtClean="0">
                          <a:latin typeface="+mj-lt"/>
                          <a:cs typeface="Times New Roman" pitchFamily="18" charset="0"/>
                        </a:rPr>
                        <a:t>:</a:t>
                      </a:r>
                      <a:endParaRPr kumimoji="0" lang="en-US" b="0" i="1" kern="1200">
                        <a:solidFill>
                          <a:schemeClr val="tx1"/>
                        </a:solidFill>
                        <a:latin typeface="+mj-lt"/>
                        <a:ea typeface="+mn-ea"/>
                        <a:cs typeface="Times New Roman" pitchFamily="18" charset="0"/>
                      </a:endParaRPr>
                    </a:p>
                  </a:txBody>
                  <a:tcPr anchor="ctr">
                    <a:lnB w="28575"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lgn="ctr"/>
                      <a:r>
                        <a:rPr lang="en-US" i="1" dirty="0" smtClean="0">
                          <a:latin typeface="+mj-lt"/>
                          <a:cs typeface="Times New Roman" pitchFamily="18" charset="0"/>
                        </a:rPr>
                        <a:t>value</a:t>
                      </a:r>
                      <a:endParaRPr lang="en-US" i="1" dirty="0">
                        <a:latin typeface="+mj-lt"/>
                        <a:cs typeface="Times New Roman" pitchFamily="18"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2F2F2"/>
                    </a:solidFill>
                  </a:tcPr>
                </a:tc>
                <a:tc>
                  <a:txBody>
                    <a:bodyPr/>
                    <a:lstStyle/>
                    <a:p>
                      <a:pPr algn="ctr"/>
                      <a:r>
                        <a:rPr lang="en-US" sz="1800" i="1" smtClean="0">
                          <a:latin typeface="+mj-lt"/>
                          <a:cs typeface="Times New Roman" pitchFamily="18" charset="0"/>
                        </a:rPr>
                        <a:t>2</a:t>
                      </a:r>
                      <a:endParaRPr lang="en-US" sz="1800" i="1">
                        <a:latin typeface="+mj-lt"/>
                        <a:cs typeface="Times New Roman"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5D7E0"/>
                    </a:solidFill>
                  </a:tcPr>
                </a:tc>
                <a:tc>
                  <a:txBody>
                    <a:bodyPr/>
                    <a:lstStyle/>
                    <a:p>
                      <a:pPr algn="ctr"/>
                      <a:r>
                        <a:rPr lang="en-US" sz="1800" i="1" smtClean="0">
                          <a:latin typeface="+mj-lt"/>
                          <a:cs typeface="Times New Roman" pitchFamily="18" charset="0"/>
                        </a:rPr>
                        <a:t>0</a:t>
                      </a:r>
                      <a:endParaRPr lang="en-US" sz="1800" i="1">
                        <a:latin typeface="+mj-lt"/>
                        <a:cs typeface="Times New Roman" pitchFamily="18"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5D7E0"/>
                    </a:solidFill>
                  </a:tcPr>
                </a:tc>
                <a:tc>
                  <a:txBody>
                    <a:bodyPr/>
                    <a:lstStyle/>
                    <a:p>
                      <a:pPr algn="ctr"/>
                      <a:r>
                        <a:rPr lang="en-US" sz="1800" i="1" smtClean="0">
                          <a:latin typeface="+mj-lt"/>
                          <a:cs typeface="Times New Roman" pitchFamily="18" charset="0"/>
                        </a:rPr>
                        <a:t>0</a:t>
                      </a:r>
                      <a:endParaRPr lang="en-US" sz="1800" i="1">
                        <a:latin typeface="+mj-lt"/>
                        <a:cs typeface="Times New Roman" pitchFamily="18"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5D7E0"/>
                    </a:solidFill>
                  </a:tcPr>
                </a:tc>
                <a:tc>
                  <a:txBody>
                    <a:bodyPr/>
                    <a:lstStyle/>
                    <a:p>
                      <a:pPr algn="ctr"/>
                      <a:r>
                        <a:rPr lang="en-US" sz="1800" i="1" smtClean="0">
                          <a:latin typeface="+mj-lt"/>
                          <a:cs typeface="Times New Roman" pitchFamily="18" charset="0"/>
                        </a:rPr>
                        <a:t>0</a:t>
                      </a:r>
                      <a:endParaRPr lang="en-US" sz="1800" i="1">
                        <a:latin typeface="+mj-lt"/>
                        <a:cs typeface="Times New Roman" pitchFamily="18"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5D7E0"/>
                    </a:solidFill>
                  </a:tcPr>
                </a:tc>
              </a:tr>
              <a:tr h="370840">
                <a:tc>
                  <a:txBody>
                    <a:bodyPr/>
                    <a:lstStyle/>
                    <a:p>
                      <a:pPr algn="ctr"/>
                      <a:r>
                        <a:rPr lang="en-US" i="1" smtClean="0">
                          <a:latin typeface="+mj-lt"/>
                          <a:cs typeface="Times New Roman" pitchFamily="18" charset="0"/>
                        </a:rPr>
                        <a:t>offset</a:t>
                      </a:r>
                      <a:endParaRPr lang="en-US" i="1">
                        <a:latin typeface="+mj-lt"/>
                        <a:cs typeface="Times New Roman" pitchFamily="18"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r>
                        <a:rPr lang="en-US" sz="1800" dirty="0" smtClean="0">
                          <a:latin typeface="+mj-lt"/>
                          <a:cs typeface="Times New Roman" pitchFamily="18" charset="0"/>
                        </a:rPr>
                        <a:t>0</a:t>
                      </a:r>
                      <a:endParaRPr lang="en-US" sz="1800" dirty="0">
                        <a:latin typeface="+mj-lt"/>
                        <a:cs typeface="Times New Roman"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r>
                        <a:rPr lang="en-US" sz="1800" dirty="0" smtClean="0">
                          <a:latin typeface="+mj-lt"/>
                          <a:cs typeface="Times New Roman" pitchFamily="18" charset="0"/>
                        </a:rPr>
                        <a:t>1</a:t>
                      </a:r>
                      <a:endParaRPr lang="en-US" sz="1800" dirty="0">
                        <a:latin typeface="+mj-lt"/>
                        <a:cs typeface="Times New Roman" pitchFamily="18" charset="0"/>
                      </a:endParaRPr>
                    </a:p>
                  </a:txBody>
                  <a:tcPr anchor="ct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r>
                        <a:rPr lang="en-US" sz="1800" smtClean="0">
                          <a:latin typeface="+mj-lt"/>
                          <a:cs typeface="Times New Roman" pitchFamily="18" charset="0"/>
                        </a:rPr>
                        <a:t>2</a:t>
                      </a:r>
                      <a:endParaRPr lang="en-US" sz="1800">
                        <a:latin typeface="+mj-lt"/>
                        <a:cs typeface="Times New Roman" pitchFamily="18" charset="0"/>
                      </a:endParaRPr>
                    </a:p>
                  </a:txBody>
                  <a:tcPr anchor="ct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r>
                        <a:rPr lang="en-US" sz="1800" dirty="0" smtClean="0">
                          <a:latin typeface="+mj-lt"/>
                          <a:cs typeface="Times New Roman" pitchFamily="18" charset="0"/>
                        </a:rPr>
                        <a:t>3</a:t>
                      </a:r>
                      <a:endParaRPr lang="en-US" sz="1800" dirty="0">
                        <a:latin typeface="+mj-lt"/>
                        <a:cs typeface="Times New Roman" pitchFamily="18" charset="0"/>
                      </a:endParaRPr>
                    </a:p>
                  </a:txBody>
                  <a:tcPr anchor="ctr">
                    <a:lnT w="28575"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7" name="Content Placeholder 2"/>
          <p:cNvSpPr txBox="1">
            <a:spLocks/>
          </p:cNvSpPr>
          <p:nvPr/>
        </p:nvSpPr>
        <p:spPr>
          <a:xfrm>
            <a:off x="457200" y="3733800"/>
            <a:ext cx="8229600" cy="838200"/>
          </a:xfrm>
          <a:prstGeom prst="rect">
            <a:avLst/>
          </a:prstGeom>
          <a:noFill/>
        </p:spPr>
        <p:txBody>
          <a:bodyPr vert="horz">
            <a:noAutofit/>
          </a:bodyPr>
          <a:lstStyle/>
          <a:p>
            <a:pPr marL="274320" lvl="0" indent="-274320" algn="just">
              <a:spcBef>
                <a:spcPts val="600"/>
              </a:spcBef>
              <a:buClr>
                <a:schemeClr val="accent1"/>
              </a:buClr>
              <a:buSzPct val="76000"/>
              <a:buFont typeface="Wingdings 3"/>
              <a:buChar char=""/>
            </a:pPr>
            <a:r>
              <a:rPr lang="en-US" i="1" dirty="0" smtClean="0">
                <a:latin typeface="+mj-lt"/>
                <a:cs typeface="Times New Roman" pitchFamily="18" charset="0"/>
              </a:rPr>
              <a:t>Practice 1</a:t>
            </a:r>
            <a:r>
              <a:rPr lang="en-US" dirty="0" smtClean="0">
                <a:latin typeface="+mj-lt"/>
                <a:cs typeface="Times New Roman" pitchFamily="18" charset="0"/>
              </a:rPr>
              <a:t>: </a:t>
            </a:r>
            <a:r>
              <a:rPr lang="en-US" i="1" dirty="0" smtClean="0">
                <a:latin typeface="+mj-lt"/>
                <a:cs typeface="Times New Roman" pitchFamily="18" charset="0"/>
              </a:rPr>
              <a:t>“View memory” an </a:t>
            </a:r>
            <a:r>
              <a:rPr lang="pt-BR" b="1" i="1" dirty="0" smtClean="0">
                <a:solidFill>
                  <a:srgbClr val="7F0055"/>
                </a:solidFill>
                <a:latin typeface="+mj-lt"/>
                <a:cs typeface="Times New Roman" pitchFamily="18" charset="0"/>
              </a:rPr>
              <a:t>enum</a:t>
            </a:r>
            <a:r>
              <a:rPr lang="en-US" i="1" dirty="0" smtClean="0">
                <a:latin typeface="+mj-lt"/>
                <a:cs typeface="Times New Roman" pitchFamily="18" charset="0"/>
              </a:rPr>
              <a:t> variable assignment</a:t>
            </a:r>
            <a:endParaRPr kumimoji="0" lang="en-US" b="0" i="1" u="none" strike="noStrike" kern="1200" cap="none" spc="0" normalizeH="0" baseline="0" noProof="0" dirty="0" smtClean="0">
              <a:ln>
                <a:noFill/>
              </a:ln>
              <a:solidFill>
                <a:schemeClr val="tx1"/>
              </a:solidFill>
              <a:effectLst/>
              <a:uLnTx/>
              <a:uFillTx/>
              <a:latin typeface="+mj-lt"/>
              <a:cs typeface="Times New Roman" pitchFamily="18" charset="0"/>
            </a:endParaRPr>
          </a:p>
        </p:txBody>
      </p:sp>
      <p:sp>
        <p:nvSpPr>
          <p:cNvPr id="8" name="Content Placeholder 2"/>
          <p:cNvSpPr txBox="1">
            <a:spLocks/>
          </p:cNvSpPr>
          <p:nvPr/>
        </p:nvSpPr>
        <p:spPr>
          <a:xfrm>
            <a:off x="457200" y="4800600"/>
            <a:ext cx="8229600" cy="838200"/>
          </a:xfrm>
          <a:prstGeom prst="rect">
            <a:avLst/>
          </a:prstGeom>
          <a:noFill/>
        </p:spPr>
        <p:txBody>
          <a:bodyPr vert="horz">
            <a:noAutofit/>
          </a:bodyPr>
          <a:lstStyle/>
          <a:p>
            <a:pPr marL="274320" lvl="0" indent="-274320" algn="just">
              <a:spcBef>
                <a:spcPts val="600"/>
              </a:spcBef>
              <a:buClr>
                <a:schemeClr val="accent1"/>
              </a:buClr>
              <a:buSzPct val="76000"/>
              <a:buFont typeface="Wingdings 3"/>
              <a:buChar char=""/>
            </a:pPr>
            <a:r>
              <a:rPr lang="en-US" i="1" dirty="0" smtClean="0">
                <a:latin typeface="+mj-lt"/>
                <a:cs typeface="Times New Roman" pitchFamily="18" charset="0"/>
              </a:rPr>
              <a:t>Practice 2</a:t>
            </a:r>
            <a:r>
              <a:rPr lang="en-US" dirty="0" smtClean="0">
                <a:latin typeface="+mj-lt"/>
                <a:cs typeface="Times New Roman" pitchFamily="18" charset="0"/>
              </a:rPr>
              <a:t>: </a:t>
            </a:r>
            <a:r>
              <a:rPr lang="en-US" b="1" i="1" dirty="0" err="1" smtClean="0">
                <a:solidFill>
                  <a:srgbClr val="7F0055"/>
                </a:solidFill>
                <a:latin typeface="+mj-lt"/>
                <a:cs typeface="Times New Roman" pitchFamily="18" charset="0"/>
              </a:rPr>
              <a:t>sizeof</a:t>
            </a:r>
            <a:r>
              <a:rPr lang="en-US" i="1" dirty="0" smtClean="0">
                <a:latin typeface="+mj-lt"/>
                <a:cs typeface="Times New Roman" pitchFamily="18" charset="0"/>
              </a:rPr>
              <a:t> several </a:t>
            </a:r>
            <a:r>
              <a:rPr lang="pt-BR" b="1" i="1" dirty="0" smtClean="0">
                <a:solidFill>
                  <a:srgbClr val="7F0055"/>
                </a:solidFill>
                <a:latin typeface="+mj-lt"/>
                <a:cs typeface="Times New Roman" pitchFamily="18" charset="0"/>
              </a:rPr>
              <a:t>enum</a:t>
            </a:r>
            <a:r>
              <a:rPr lang="en-US" i="1" dirty="0" smtClean="0">
                <a:latin typeface="+mj-lt"/>
                <a:cs typeface="Times New Roman" pitchFamily="18" charset="0"/>
              </a:rPr>
              <a:t> types / variables</a:t>
            </a:r>
            <a:endParaRPr kumimoji="0" lang="en-US" b="0" i="1" u="none" strike="noStrike" kern="1200" cap="none" spc="0" normalizeH="0" baseline="0" noProof="0" dirty="0" smtClean="0">
              <a:ln>
                <a:noFill/>
              </a:ln>
              <a:solidFill>
                <a:schemeClr val="tx1"/>
              </a:solidFill>
              <a:effectLst/>
              <a:uLnTx/>
              <a:uFillTx/>
              <a:latin typeface="+mj-lt"/>
              <a:cs typeface="Times New Roman" pitchFamily="18" charset="0"/>
            </a:endParaRPr>
          </a:p>
        </p:txBody>
      </p:sp>
      <p:sp>
        <p:nvSpPr>
          <p:cNvPr id="9" name="Title 1"/>
          <p:cNvSpPr>
            <a:spLocks noGrp="1"/>
          </p:cNvSpPr>
          <p:nvPr>
            <p:ph type="title"/>
          </p:nvPr>
        </p:nvSpPr>
        <p:spPr/>
        <p:txBody>
          <a:bodyPr>
            <a:normAutofit/>
          </a:bodyPr>
          <a:lstStyle/>
          <a:p>
            <a:r>
              <a:rPr lang="en-US" dirty="0" smtClean="0">
                <a:solidFill>
                  <a:srgbClr val="404040"/>
                </a:solidFill>
              </a:rPr>
              <a:t>Enumerations – </a:t>
            </a:r>
            <a:r>
              <a:rPr lang="en-US" i="1" dirty="0" smtClean="0">
                <a:solidFill>
                  <a:srgbClr val="404040"/>
                </a:solidFill>
              </a:rPr>
              <a:t>Memory</a:t>
            </a:r>
            <a:endParaRPr lang="en-US" sz="2400" i="1" dirty="0">
              <a:solidFill>
                <a:srgbClr val="404040"/>
              </a:solidFill>
            </a:endParaRPr>
          </a:p>
        </p:txBody>
      </p:sp>
    </p:spTree>
    <p:extLst>
      <p:ext uri="{BB962C8B-B14F-4D97-AF65-F5344CB8AC3E}">
        <p14:creationId xmlns:p14="http://schemas.microsoft.com/office/powerpoint/2010/main" val="22516389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2263" y="938212"/>
            <a:ext cx="8229600" cy="5029200"/>
          </a:xfrm>
          <a:noFill/>
        </p:spPr>
        <p:txBody>
          <a:bodyPr>
            <a:normAutofit/>
          </a:bodyPr>
          <a:lstStyle/>
          <a:p>
            <a:pPr algn="just"/>
            <a:r>
              <a:rPr lang="en-US" dirty="0" smtClean="0">
                <a:latin typeface="+mj-lt"/>
                <a:cs typeface="Times New Roman" pitchFamily="18" charset="0"/>
              </a:rPr>
              <a:t>C and C++ differ in a few aspects related to </a:t>
            </a:r>
            <a:r>
              <a:rPr lang="pt-BR" b="1" i="1" dirty="0" smtClean="0">
                <a:solidFill>
                  <a:srgbClr val="7F0055"/>
                </a:solidFill>
                <a:latin typeface="+mj-lt"/>
                <a:cs typeface="Times New Roman" pitchFamily="18" charset="0"/>
              </a:rPr>
              <a:t>enum</a:t>
            </a:r>
            <a:endParaRPr lang="en-US" i="1" dirty="0" smtClean="0">
              <a:latin typeface="+mj-lt"/>
              <a:cs typeface="Times New Roman" pitchFamily="18" charset="0"/>
            </a:endParaRPr>
          </a:p>
          <a:p>
            <a:pPr lvl="1" algn="just"/>
            <a:r>
              <a:rPr lang="en-US" b="1" i="1" dirty="0" smtClean="0">
                <a:latin typeface="+mj-lt"/>
                <a:cs typeface="Times New Roman" pitchFamily="18" charset="0"/>
              </a:rPr>
              <a:t>C++</a:t>
            </a:r>
            <a:r>
              <a:rPr lang="en-US" i="1" dirty="0" smtClean="0">
                <a:latin typeface="+mj-lt"/>
                <a:cs typeface="Times New Roman" pitchFamily="18" charset="0"/>
              </a:rPr>
              <a:t>: Each </a:t>
            </a:r>
            <a:r>
              <a:rPr lang="en-US" b="1" i="1" dirty="0" err="1" smtClean="0">
                <a:solidFill>
                  <a:srgbClr val="7F0055"/>
                </a:solidFill>
                <a:latin typeface="+mj-lt"/>
                <a:cs typeface="Times New Roman" pitchFamily="18" charset="0"/>
              </a:rPr>
              <a:t>enum</a:t>
            </a:r>
            <a:r>
              <a:rPr lang="en-US" i="1" dirty="0" smtClean="0">
                <a:latin typeface="+mj-lt"/>
                <a:cs typeface="Times New Roman" pitchFamily="18" charset="0"/>
              </a:rPr>
              <a:t> is a separate type.</a:t>
            </a:r>
          </a:p>
          <a:p>
            <a:pPr lvl="1" algn="just"/>
            <a:r>
              <a:rPr lang="en-US" b="1" i="1" dirty="0" smtClean="0">
                <a:latin typeface="+mj-lt"/>
                <a:cs typeface="Times New Roman" pitchFamily="18" charset="0"/>
              </a:rPr>
              <a:t>C</a:t>
            </a:r>
            <a:r>
              <a:rPr lang="en-US" i="1" dirty="0" smtClean="0">
                <a:latin typeface="+mj-lt"/>
                <a:cs typeface="Times New Roman" pitchFamily="18" charset="0"/>
              </a:rPr>
              <a:t> </a:t>
            </a:r>
            <a:r>
              <a:rPr lang="en-US" i="1" dirty="0" err="1" smtClean="0">
                <a:latin typeface="+mj-lt"/>
                <a:cs typeface="Times New Roman" pitchFamily="18" charset="0"/>
              </a:rPr>
              <a:t>enums</a:t>
            </a:r>
            <a:r>
              <a:rPr lang="en-US" i="1" dirty="0" smtClean="0">
                <a:latin typeface="+mj-lt"/>
                <a:cs typeface="Times New Roman" pitchFamily="18" charset="0"/>
              </a:rPr>
              <a:t> are little  more than “syntax sugar” over </a:t>
            </a:r>
            <a:r>
              <a:rPr lang="en-US" b="1" i="1" dirty="0" smtClean="0">
                <a:solidFill>
                  <a:srgbClr val="7F0055"/>
                </a:solidFill>
                <a:latin typeface="+mj-lt"/>
                <a:cs typeface="Times New Roman" pitchFamily="18" charset="0"/>
              </a:rPr>
              <a:t>int</a:t>
            </a:r>
          </a:p>
          <a:p>
            <a:pPr lvl="1" algn="just"/>
            <a:r>
              <a:rPr lang="en-US" b="1" i="1" dirty="0" smtClean="0">
                <a:latin typeface="+mj-lt"/>
                <a:cs typeface="Times New Roman" pitchFamily="18" charset="0"/>
              </a:rPr>
              <a:t>Exercise</a:t>
            </a:r>
            <a:r>
              <a:rPr lang="en-US" i="1" dirty="0" smtClean="0">
                <a:latin typeface="+mj-lt"/>
                <a:cs typeface="Times New Roman" pitchFamily="18" charset="0"/>
              </a:rPr>
              <a:t>: Check the above claims using assignment (a=b)</a:t>
            </a:r>
            <a:endParaRPr lang="en-US" dirty="0" smtClean="0">
              <a:latin typeface="+mj-lt"/>
            </a:endParaRPr>
          </a:p>
          <a:p>
            <a:pPr algn="just"/>
            <a:r>
              <a:rPr lang="en-US" dirty="0" smtClean="0">
                <a:latin typeface="+mj-lt"/>
                <a:cs typeface="Times New Roman" pitchFamily="18" charset="0"/>
              </a:rPr>
              <a:t>Both C and C++ export their </a:t>
            </a:r>
            <a:r>
              <a:rPr lang="pt-BR" b="1" i="1" dirty="0" smtClean="0">
                <a:solidFill>
                  <a:srgbClr val="0000C0"/>
                </a:solidFill>
                <a:latin typeface="+mj-lt"/>
                <a:cs typeface="Times New Roman" pitchFamily="18" charset="0"/>
              </a:rPr>
              <a:t>enumerators</a:t>
            </a:r>
            <a:r>
              <a:rPr lang="en-US" dirty="0" smtClean="0">
                <a:latin typeface="+mj-lt"/>
                <a:cs typeface="Times New Roman" pitchFamily="18" charset="0"/>
              </a:rPr>
              <a:t> (the possible values of an </a:t>
            </a:r>
            <a:r>
              <a:rPr lang="en-US" b="1" i="1" dirty="0" err="1" smtClean="0">
                <a:solidFill>
                  <a:srgbClr val="7F0055"/>
                </a:solidFill>
                <a:latin typeface="+mj-lt"/>
                <a:cs typeface="Times New Roman" pitchFamily="18" charset="0"/>
              </a:rPr>
              <a:t>enum</a:t>
            </a:r>
            <a:r>
              <a:rPr lang="en-US" dirty="0" smtClean="0">
                <a:latin typeface="+mj-lt"/>
                <a:cs typeface="Times New Roman" pitchFamily="18" charset="0"/>
              </a:rPr>
              <a:t>) in the namespace that contains the </a:t>
            </a:r>
            <a:r>
              <a:rPr lang="pt-BR" b="1" i="1" dirty="0" smtClean="0">
                <a:solidFill>
                  <a:srgbClr val="7F0055"/>
                </a:solidFill>
                <a:latin typeface="+mj-lt"/>
                <a:cs typeface="Times New Roman" pitchFamily="18" charset="0"/>
              </a:rPr>
              <a:t>enum</a:t>
            </a:r>
            <a:r>
              <a:rPr lang="pt-BR" b="1" dirty="0" smtClean="0">
                <a:solidFill>
                  <a:srgbClr val="000000"/>
                </a:solidFill>
                <a:latin typeface="+mj-lt"/>
                <a:cs typeface="Times New Roman" pitchFamily="18" charset="0"/>
              </a:rPr>
              <a:t>:</a:t>
            </a:r>
          </a:p>
          <a:p>
            <a:endParaRPr lang="en-US" b="1" i="1" dirty="0" smtClean="0">
              <a:solidFill>
                <a:srgbClr val="000000"/>
              </a:solidFill>
              <a:latin typeface="+mj-lt"/>
              <a:cs typeface="Times New Roman" pitchFamily="18" charset="0"/>
            </a:endParaRPr>
          </a:p>
          <a:p>
            <a:endParaRPr lang="en-US" b="1" i="1" dirty="0">
              <a:solidFill>
                <a:srgbClr val="000000"/>
              </a:solidFill>
              <a:latin typeface="+mj-lt"/>
              <a:cs typeface="Times New Roman" pitchFamily="18" charset="0"/>
            </a:endParaRPr>
          </a:p>
          <a:p>
            <a:endParaRPr lang="en-US" b="1" i="1" dirty="0" smtClean="0">
              <a:solidFill>
                <a:srgbClr val="000000"/>
              </a:solidFill>
              <a:latin typeface="+mj-lt"/>
              <a:cs typeface="Times New Roman" pitchFamily="18" charset="0"/>
            </a:endParaRPr>
          </a:p>
          <a:p>
            <a:pPr marL="0" indent="0">
              <a:buNone/>
            </a:pPr>
            <a:endParaRPr lang="en-US" b="1" i="1" dirty="0" smtClean="0">
              <a:solidFill>
                <a:srgbClr val="000000"/>
              </a:solidFill>
              <a:latin typeface="+mj-lt"/>
              <a:cs typeface="Times New Roman" pitchFamily="18" charset="0"/>
            </a:endParaRPr>
          </a:p>
          <a:p>
            <a:r>
              <a:rPr lang="en-US" b="1" i="1" dirty="0" smtClean="0">
                <a:solidFill>
                  <a:srgbClr val="000000"/>
                </a:solidFill>
                <a:latin typeface="+mj-lt"/>
                <a:cs typeface="Times New Roman" pitchFamily="18" charset="0"/>
              </a:rPr>
              <a:t>C</a:t>
            </a:r>
            <a:r>
              <a:rPr lang="en-US" dirty="0" smtClean="0">
                <a:solidFill>
                  <a:srgbClr val="000000"/>
                </a:solidFill>
                <a:latin typeface="+mj-lt"/>
                <a:cs typeface="Times New Roman" pitchFamily="18" charset="0"/>
              </a:rPr>
              <a:t> requires a little heavier syntax</a:t>
            </a:r>
            <a:endParaRPr lang="en-US" dirty="0" smtClean="0">
              <a:latin typeface="+mj-lt"/>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47</a:t>
            </a:fld>
            <a:endParaRPr lang="en-US"/>
          </a:p>
        </p:txBody>
      </p:sp>
      <p:sp>
        <p:nvSpPr>
          <p:cNvPr id="6" name="Title 1"/>
          <p:cNvSpPr>
            <a:spLocks noGrp="1"/>
          </p:cNvSpPr>
          <p:nvPr>
            <p:ph type="title"/>
          </p:nvPr>
        </p:nvSpPr>
        <p:spPr/>
        <p:txBody>
          <a:bodyPr>
            <a:normAutofit/>
          </a:bodyPr>
          <a:lstStyle/>
          <a:p>
            <a:r>
              <a:rPr lang="en-US" dirty="0" smtClean="0">
                <a:solidFill>
                  <a:srgbClr val="404040"/>
                </a:solidFill>
              </a:rPr>
              <a:t>Enumerations – </a:t>
            </a:r>
            <a:r>
              <a:rPr lang="en-US" i="1" dirty="0" smtClean="0">
                <a:solidFill>
                  <a:srgbClr val="404040"/>
                </a:solidFill>
              </a:rPr>
              <a:t>C vs C++</a:t>
            </a:r>
            <a:endParaRPr lang="en-US" sz="2400" i="1" dirty="0">
              <a:solidFill>
                <a:srgbClr val="404040"/>
              </a:solidFill>
            </a:endParaRPr>
          </a:p>
        </p:txBody>
      </p:sp>
      <p:sp>
        <p:nvSpPr>
          <p:cNvPr id="5" name="Rectangle 4"/>
          <p:cNvSpPr/>
          <p:nvPr/>
        </p:nvSpPr>
        <p:spPr>
          <a:xfrm>
            <a:off x="1066800" y="3428567"/>
            <a:ext cx="1447800" cy="1384995"/>
          </a:xfrm>
          <a:prstGeom prst="rect">
            <a:avLst/>
          </a:prstGeom>
          <a:solidFill>
            <a:schemeClr val="accent1"/>
          </a:solidFill>
          <a:ln>
            <a:solidFill>
              <a:schemeClr val="accent2"/>
            </a:solidFill>
          </a:ln>
        </p:spPr>
        <p:txBody>
          <a:bodyPr wrap="square">
            <a:spAutoFit/>
          </a:bodyPr>
          <a:lstStyle/>
          <a:p>
            <a:r>
              <a:rPr lang="en-US" sz="1200" dirty="0" err="1">
                <a:solidFill>
                  <a:srgbClr val="0000FF"/>
                </a:solidFill>
                <a:latin typeface="Courier New" panose="02070309020205020404" pitchFamily="49" charset="0"/>
              </a:rPr>
              <a:t>enum</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color_t</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i="1" dirty="0">
                <a:solidFill>
                  <a:srgbClr val="FF00FF"/>
                </a:solidFill>
                <a:latin typeface="Courier New" panose="02070309020205020404" pitchFamily="49" charset="0"/>
              </a:rPr>
              <a:t>BLACK</a:t>
            </a:r>
            <a:r>
              <a:rPr lang="en-US" sz="1200" i="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i="1" dirty="0">
                <a:solidFill>
                  <a:srgbClr val="FF00FF"/>
                </a:solidFill>
                <a:latin typeface="Courier New" panose="02070309020205020404" pitchFamily="49" charset="0"/>
              </a:rPr>
              <a:t>RED</a:t>
            </a:r>
            <a:r>
              <a:rPr lang="en-US" sz="1200" i="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i="1" dirty="0">
                <a:solidFill>
                  <a:srgbClr val="FF00FF"/>
                </a:solidFill>
                <a:latin typeface="Courier New" panose="02070309020205020404" pitchFamily="49" charset="0"/>
              </a:rPr>
              <a:t>GREEN</a:t>
            </a:r>
            <a:r>
              <a:rPr lang="en-US" sz="1200" i="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i="1" dirty="0">
                <a:solidFill>
                  <a:srgbClr val="FF00FF"/>
                </a:solidFill>
                <a:latin typeface="Courier New" panose="02070309020205020404" pitchFamily="49" charset="0"/>
              </a:rPr>
              <a:t>BLUE</a:t>
            </a:r>
          </a:p>
          <a:p>
            <a:r>
              <a:rPr lang="en-US" sz="1200" dirty="0">
                <a:solidFill>
                  <a:srgbClr val="000000"/>
                </a:solidFill>
                <a:latin typeface="Courier New" panose="02070309020205020404" pitchFamily="49" charset="0"/>
              </a:rPr>
              <a:t>};</a:t>
            </a:r>
          </a:p>
        </p:txBody>
      </p:sp>
      <p:sp>
        <p:nvSpPr>
          <p:cNvPr id="2" name="Rectangle 1"/>
          <p:cNvSpPr/>
          <p:nvPr/>
        </p:nvSpPr>
        <p:spPr>
          <a:xfrm>
            <a:off x="3226449" y="3452812"/>
            <a:ext cx="4572000" cy="1015663"/>
          </a:xfrm>
          <a:prstGeom prst="rect">
            <a:avLst/>
          </a:prstGeom>
          <a:solidFill>
            <a:schemeClr val="accent1"/>
          </a:solidFill>
          <a:ln>
            <a:solidFill>
              <a:schemeClr val="accent2"/>
            </a:solidFill>
          </a:ln>
        </p:spPr>
        <p:txBody>
          <a:bodyPr>
            <a:spAutoFit/>
          </a:bodyPr>
          <a:lstStyle/>
          <a:p>
            <a:r>
              <a:rPr lang="en-US" sz="1200" dirty="0" err="1">
                <a:solidFill>
                  <a:srgbClr val="0000FF"/>
                </a:solidFill>
                <a:latin typeface="Courier New" panose="02070309020205020404" pitchFamily="49" charset="0"/>
              </a:rPr>
              <a:t>enum</a:t>
            </a:r>
            <a:r>
              <a:rPr lang="en-US" sz="1200" dirty="0">
                <a:solidFill>
                  <a:srgbClr val="000000"/>
                </a:solidFill>
                <a:latin typeface="Courier New" panose="02070309020205020404" pitchFamily="49" charset="0"/>
              </a:rPr>
              <a:t> </a:t>
            </a:r>
            <a:r>
              <a:rPr lang="en-US" sz="1200" dirty="0" err="1">
                <a:solidFill>
                  <a:srgbClr val="000000"/>
                </a:solidFill>
                <a:highlight>
                  <a:srgbClr val="D4D4D4"/>
                </a:highlight>
                <a:latin typeface="Courier New" panose="02070309020205020404" pitchFamily="49" charset="0"/>
              </a:rPr>
              <a:t>flag_t</a:t>
            </a:r>
            <a:endParaRPr lang="en-US" sz="1200" dirty="0">
              <a:solidFill>
                <a:srgbClr val="000000"/>
              </a:solidFill>
              <a:highlight>
                <a:srgbClr val="D4D4D4"/>
              </a:highlight>
              <a:latin typeface="Courier New" panose="02070309020205020404" pitchFamily="49" charset="0"/>
            </a:endParaRP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i="1" dirty="0">
                <a:solidFill>
                  <a:srgbClr val="FF00FF"/>
                </a:solidFill>
                <a:latin typeface="Courier New" panose="02070309020205020404" pitchFamily="49" charset="0"/>
              </a:rPr>
              <a:t>RED</a:t>
            </a:r>
            <a:r>
              <a:rPr lang="en-US" sz="1200" i="1" dirty="0">
                <a:solidFill>
                  <a:srgbClr val="000000"/>
                </a:solidFill>
                <a:latin typeface="Courier New" panose="02070309020205020404" pitchFamily="49" charset="0"/>
              </a:rPr>
              <a:t>,    </a:t>
            </a:r>
            <a:r>
              <a:rPr lang="en-US" sz="1200" i="1" dirty="0">
                <a:solidFill>
                  <a:srgbClr val="3F7F5F"/>
                </a:solidFill>
                <a:latin typeface="Courier New" panose="02070309020205020404" pitchFamily="49" charset="0"/>
              </a:rPr>
              <a:t>// error - redefinition of "RED"</a:t>
            </a:r>
          </a:p>
          <a:p>
            <a:r>
              <a:rPr lang="en-US" sz="1200" dirty="0">
                <a:solidFill>
                  <a:srgbClr val="000000"/>
                </a:solidFill>
                <a:latin typeface="Courier New" panose="02070309020205020404" pitchFamily="49" charset="0"/>
              </a:rPr>
              <a:t>    </a:t>
            </a:r>
            <a:r>
              <a:rPr lang="en-US" sz="1200" i="1" dirty="0">
                <a:solidFill>
                  <a:srgbClr val="FF00FF"/>
                </a:solidFill>
                <a:latin typeface="Courier New" panose="02070309020205020404" pitchFamily="49" charset="0"/>
              </a:rPr>
              <a:t>GREEN</a:t>
            </a:r>
            <a:r>
              <a:rPr lang="en-US" sz="1200" i="1" dirty="0">
                <a:solidFill>
                  <a:srgbClr val="000000"/>
                </a:solidFill>
                <a:latin typeface="Courier New" panose="02070309020205020404" pitchFamily="49" charset="0"/>
              </a:rPr>
              <a:t>   </a:t>
            </a:r>
            <a:r>
              <a:rPr lang="en-US" sz="1200" i="1" dirty="0">
                <a:solidFill>
                  <a:srgbClr val="3F7F5F"/>
                </a:solidFill>
                <a:latin typeface="Courier New" panose="02070309020205020404" pitchFamily="49" charset="0"/>
              </a:rPr>
              <a:t>// error - redefinition of "GREEN"</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8389699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9190" y="957262"/>
            <a:ext cx="8229600" cy="4529138"/>
          </a:xfrm>
        </p:spPr>
        <p:txBody>
          <a:bodyPr>
            <a:normAutofit/>
          </a:bodyPr>
          <a:lstStyle/>
          <a:p>
            <a:r>
              <a:rPr lang="en-US" i="1" dirty="0" smtClean="0">
                <a:solidFill>
                  <a:srgbClr val="404040"/>
                </a:solidFill>
                <a:latin typeface="Arial" pitchFamily="34" charset="0"/>
                <a:cs typeface="Arial" pitchFamily="34" charset="0"/>
              </a:rPr>
              <a:t>Purpose: </a:t>
            </a:r>
            <a:r>
              <a:rPr lang="en-US" dirty="0" smtClean="0">
                <a:solidFill>
                  <a:srgbClr val="404040"/>
                </a:solidFill>
                <a:latin typeface="Arial" pitchFamily="34" charset="0"/>
                <a:cs typeface="Arial" pitchFamily="34" charset="0"/>
              </a:rPr>
              <a:t>to group several logically related variables (possibly of different types!) into one variable/object of a new, </a:t>
            </a:r>
            <a:r>
              <a:rPr lang="en-US" i="1" dirty="0" smtClean="0">
                <a:solidFill>
                  <a:srgbClr val="404040"/>
                </a:solidFill>
                <a:latin typeface="Arial" pitchFamily="34" charset="0"/>
                <a:cs typeface="Arial" pitchFamily="34" charset="0"/>
              </a:rPr>
              <a:t>user-defined</a:t>
            </a:r>
            <a:r>
              <a:rPr lang="en-US" dirty="0" smtClean="0">
                <a:solidFill>
                  <a:srgbClr val="404040"/>
                </a:solidFill>
                <a:latin typeface="Arial" pitchFamily="34" charset="0"/>
                <a:cs typeface="Arial" pitchFamily="34" charset="0"/>
              </a:rPr>
              <a:t> type</a:t>
            </a:r>
          </a:p>
          <a:p>
            <a:r>
              <a:rPr lang="en-US" i="1" dirty="0" smtClean="0">
                <a:solidFill>
                  <a:srgbClr val="404040"/>
                </a:solidFill>
                <a:latin typeface="Arial" pitchFamily="34" charset="0"/>
                <a:cs typeface="Arial" pitchFamily="34" charset="0"/>
              </a:rPr>
              <a:t>Example:</a:t>
            </a:r>
          </a:p>
          <a:p>
            <a:endParaRPr lang="en-US" i="1" dirty="0">
              <a:solidFill>
                <a:srgbClr val="404040"/>
              </a:solidFill>
              <a:latin typeface="Arial" pitchFamily="34" charset="0"/>
              <a:cs typeface="Arial" pitchFamily="34" charset="0"/>
            </a:endParaRPr>
          </a:p>
          <a:p>
            <a:pPr marL="0" indent="0">
              <a:buNone/>
            </a:pPr>
            <a:endParaRPr lang="en-US" i="1" dirty="0">
              <a:solidFill>
                <a:srgbClr val="404040"/>
              </a:solidFill>
              <a:latin typeface="Arial" pitchFamily="34" charset="0"/>
              <a:cs typeface="Arial" pitchFamily="34" charset="0"/>
            </a:endParaRPr>
          </a:p>
          <a:p>
            <a:pPr marL="0" indent="0">
              <a:buNone/>
            </a:pPr>
            <a:endParaRPr lang="en-US" i="1" dirty="0" smtClean="0">
              <a:solidFill>
                <a:srgbClr val="404040"/>
              </a:solidFill>
              <a:latin typeface="Arial" pitchFamily="34" charset="0"/>
              <a:cs typeface="Arial" pitchFamily="34" charset="0"/>
            </a:endParaRPr>
          </a:p>
          <a:p>
            <a:pPr lvl="1"/>
            <a:r>
              <a:rPr lang="en-US" i="1" dirty="0" smtClean="0">
                <a:solidFill>
                  <a:srgbClr val="404040"/>
                </a:solidFill>
                <a:latin typeface="Arial" pitchFamily="34" charset="0"/>
                <a:cs typeface="Arial" pitchFamily="34" charset="0"/>
              </a:rPr>
              <a:t>We’d like to name this group (i.e. </a:t>
            </a:r>
            <a:r>
              <a:rPr lang="en-US" b="1" i="1" dirty="0" smtClean="0">
                <a:solidFill>
                  <a:srgbClr val="404040"/>
                </a:solidFill>
                <a:latin typeface="Arial" pitchFamily="34" charset="0"/>
                <a:cs typeface="Arial" pitchFamily="34" charset="0"/>
              </a:rPr>
              <a:t>Person</a:t>
            </a:r>
            <a:r>
              <a:rPr lang="en-US" i="1" dirty="0" smtClean="0">
                <a:solidFill>
                  <a:srgbClr val="404040"/>
                </a:solidFill>
                <a:latin typeface="Arial" pitchFamily="34" charset="0"/>
                <a:cs typeface="Arial" pitchFamily="34" charset="0"/>
              </a:rPr>
              <a:t>) and use it as a whole, making our own new </a:t>
            </a:r>
            <a:r>
              <a:rPr lang="en-US" b="1" i="1" dirty="0" smtClean="0">
                <a:solidFill>
                  <a:srgbClr val="404040"/>
                </a:solidFill>
                <a:latin typeface="Arial" pitchFamily="34" charset="0"/>
                <a:cs typeface="Arial" pitchFamily="34" charset="0"/>
              </a:rPr>
              <a:t>type </a:t>
            </a:r>
            <a:r>
              <a:rPr lang="en-US" i="1" dirty="0" smtClean="0">
                <a:solidFill>
                  <a:srgbClr val="404040"/>
                </a:solidFill>
                <a:latin typeface="Arial" pitchFamily="34" charset="0"/>
                <a:cs typeface="Arial" pitchFamily="34" charset="0"/>
              </a:rPr>
              <a:t>just as </a:t>
            </a:r>
            <a:r>
              <a:rPr lang="en-US" b="1" i="1" dirty="0" smtClean="0">
                <a:solidFill>
                  <a:srgbClr val="7F0055"/>
                </a:solidFill>
                <a:latin typeface="Arial" pitchFamily="34" charset="0"/>
                <a:cs typeface="Arial" pitchFamily="34" charset="0"/>
              </a:rPr>
              <a:t>int</a:t>
            </a:r>
            <a:r>
              <a:rPr lang="en-US" i="1" dirty="0" smtClean="0">
                <a:solidFill>
                  <a:srgbClr val="404040"/>
                </a:solidFill>
                <a:latin typeface="Arial" pitchFamily="34" charset="0"/>
                <a:cs typeface="Arial" pitchFamily="34" charset="0"/>
              </a:rPr>
              <a:t>, </a:t>
            </a:r>
            <a:r>
              <a:rPr lang="en-US" b="1" i="1" dirty="0" err="1" smtClean="0">
                <a:solidFill>
                  <a:srgbClr val="7F0055"/>
                </a:solidFill>
                <a:latin typeface="Arial" pitchFamily="34" charset="0"/>
                <a:cs typeface="Arial" pitchFamily="34" charset="0"/>
              </a:rPr>
              <a:t>bool</a:t>
            </a:r>
            <a:r>
              <a:rPr lang="en-US" i="1" dirty="0" smtClean="0">
                <a:solidFill>
                  <a:srgbClr val="404040"/>
                </a:solidFill>
                <a:latin typeface="Arial" pitchFamily="34" charset="0"/>
                <a:cs typeface="Arial" pitchFamily="34" charset="0"/>
              </a:rPr>
              <a:t>, etc.</a:t>
            </a:r>
          </a:p>
          <a:p>
            <a:pPr lvl="2"/>
            <a:r>
              <a:rPr lang="en-US" i="1" dirty="0" smtClean="0">
                <a:solidFill>
                  <a:srgbClr val="404040"/>
                </a:solidFill>
                <a:latin typeface="Arial" pitchFamily="34" charset="0"/>
                <a:cs typeface="Arial" pitchFamily="34" charset="0"/>
              </a:rPr>
              <a:t>Define variables of the new type, pass data around, let compiler do type checks, etc.</a:t>
            </a:r>
          </a:p>
        </p:txBody>
      </p:sp>
      <p:sp>
        <p:nvSpPr>
          <p:cNvPr id="8" name="Title 1"/>
          <p:cNvSpPr>
            <a:spLocks noGrp="1"/>
          </p:cNvSpPr>
          <p:nvPr>
            <p:ph type="title"/>
          </p:nvPr>
        </p:nvSpPr>
        <p:spPr/>
        <p:txBody>
          <a:bodyPr/>
          <a:lstStyle/>
          <a:p>
            <a:r>
              <a:rPr lang="en-US" dirty="0" smtClean="0">
                <a:solidFill>
                  <a:srgbClr val="404040"/>
                </a:solidFill>
              </a:rPr>
              <a:t>Structures </a:t>
            </a:r>
            <a:r>
              <a:rPr lang="en-US" dirty="0">
                <a:solidFill>
                  <a:srgbClr val="404040"/>
                </a:solidFill>
              </a:rPr>
              <a:t>– </a:t>
            </a:r>
            <a:r>
              <a:rPr lang="en-US" i="1" dirty="0">
                <a:solidFill>
                  <a:srgbClr val="404040"/>
                </a:solidFill>
              </a:rPr>
              <a:t>Basics</a:t>
            </a:r>
            <a:endParaRPr lang="en-US" i="1" dirty="0"/>
          </a:p>
        </p:txBody>
      </p:sp>
      <p:sp>
        <p:nvSpPr>
          <p:cNvPr id="2" name="Rectangle 1"/>
          <p:cNvSpPr/>
          <p:nvPr/>
        </p:nvSpPr>
        <p:spPr>
          <a:xfrm>
            <a:off x="762000" y="2209800"/>
            <a:ext cx="2514600" cy="830997"/>
          </a:xfrm>
          <a:prstGeom prst="rect">
            <a:avLst/>
          </a:prstGeom>
          <a:solidFill>
            <a:schemeClr val="accent1"/>
          </a:solidFill>
          <a:ln>
            <a:solidFill>
              <a:schemeClr val="accent2"/>
            </a:solidFill>
          </a:ln>
        </p:spPr>
        <p:txBody>
          <a:bodyPr wrap="square">
            <a:spAutoFit/>
          </a:bodyPr>
          <a:lstStyle/>
          <a:p>
            <a:r>
              <a:rPr lang="en-US" sz="1200" dirty="0">
                <a:solidFill>
                  <a:srgbClr val="0000FF"/>
                </a:solidFill>
                <a:highlight>
                  <a:srgbClr val="D4D4D4"/>
                </a:highlight>
                <a:latin typeface="Courier New" panose="02070309020205020404" pitchFamily="49" charset="0"/>
              </a:rPr>
              <a:t>std</a:t>
            </a:r>
            <a:r>
              <a:rPr lang="en-US" sz="1200" dirty="0">
                <a:solidFill>
                  <a:srgbClr val="000000"/>
                </a:solidFill>
                <a:highlight>
                  <a:srgbClr val="D4D4D4"/>
                </a:highlight>
                <a:latin typeface="Courier New" panose="02070309020205020404" pitchFamily="49" charset="0"/>
              </a:rPr>
              <a:t>::</a:t>
            </a:r>
            <a:r>
              <a:rPr lang="en-US" sz="1200" dirty="0">
                <a:solidFill>
                  <a:srgbClr val="0000FF"/>
                </a:solidFill>
                <a:highlight>
                  <a:srgbClr val="D4D4D4"/>
                </a:highlight>
                <a:latin typeface="Courier New" panose="02070309020205020404" pitchFamily="49" charset="0"/>
              </a:rPr>
              <a:t>string</a:t>
            </a:r>
            <a:r>
              <a:rPr lang="en-US" sz="1200" dirty="0">
                <a:solidFill>
                  <a:srgbClr val="000000"/>
                </a:solidFill>
                <a:highlight>
                  <a:srgbClr val="D4D4D4"/>
                </a:highlight>
                <a:latin typeface="Courier New" panose="02070309020205020404" pitchFamily="49" charset="0"/>
              </a:rPr>
              <a:t> name;</a:t>
            </a:r>
          </a:p>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birthYear</a:t>
            </a:r>
            <a:r>
              <a:rPr lang="en-US" sz="1200" dirty="0">
                <a:solidFill>
                  <a:srgbClr val="000000"/>
                </a:solidFill>
                <a:latin typeface="Courier New" panose="02070309020205020404" pitchFamily="49" charset="0"/>
              </a:rPr>
              <a:t>;</a:t>
            </a:r>
          </a:p>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height;</a:t>
            </a:r>
          </a:p>
          <a:p>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hasDrivingLicense</a:t>
            </a:r>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7994490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914400"/>
          </a:xfrm>
        </p:spPr>
        <p:txBody>
          <a:bodyPr>
            <a:normAutofit/>
          </a:bodyPr>
          <a:lstStyle/>
          <a:p>
            <a:pPr>
              <a:buNone/>
            </a:pPr>
            <a:r>
              <a:rPr lang="en-US" b="1" i="1" dirty="0" smtClean="0">
                <a:solidFill>
                  <a:srgbClr val="7F0055"/>
                </a:solidFill>
                <a:latin typeface="+mj-lt"/>
                <a:cs typeface="Times New Roman" pitchFamily="18" charset="0"/>
              </a:rPr>
              <a:t>struct </a:t>
            </a:r>
            <a:r>
              <a:rPr lang="en-US" b="1" i="1" dirty="0" err="1" smtClean="0">
                <a:solidFill>
                  <a:srgbClr val="005032"/>
                </a:solidFill>
                <a:latin typeface="+mj-lt"/>
                <a:cs typeface="Times New Roman" pitchFamily="18" charset="0"/>
              </a:rPr>
              <a:t>type_name</a:t>
            </a:r>
            <a:r>
              <a:rPr lang="en-US" b="1" dirty="0" smtClean="0">
                <a:solidFill>
                  <a:srgbClr val="000000"/>
                </a:solidFill>
                <a:latin typeface="+mj-lt"/>
                <a:cs typeface="Times New Roman" pitchFamily="18" charset="0"/>
              </a:rPr>
              <a:t> </a:t>
            </a:r>
            <a:r>
              <a:rPr lang="en-US" b="1" i="1" dirty="0" smtClean="0">
                <a:solidFill>
                  <a:srgbClr val="000000"/>
                </a:solidFill>
                <a:latin typeface="+mj-lt"/>
                <a:cs typeface="Times New Roman" pitchFamily="18" charset="0"/>
              </a:rPr>
              <a:t>{type1 member1; type2 member2; …} </a:t>
            </a:r>
            <a:r>
              <a:rPr lang="en-US" b="1" i="1" dirty="0" err="1" smtClean="0">
                <a:solidFill>
                  <a:srgbClr val="000000"/>
                </a:solidFill>
                <a:latin typeface="+mj-lt"/>
                <a:cs typeface="Times New Roman" pitchFamily="18" charset="0"/>
              </a:rPr>
              <a:t>var_list</a:t>
            </a:r>
            <a:r>
              <a:rPr lang="en-US" b="1" i="1" dirty="0" smtClean="0">
                <a:solidFill>
                  <a:srgbClr val="000000"/>
                </a:solidFill>
                <a:latin typeface="+mj-lt"/>
                <a:cs typeface="Times New Roman" pitchFamily="18" charset="0"/>
              </a:rPr>
              <a:t>;</a:t>
            </a:r>
            <a:endParaRPr lang="en-US" b="1" i="1" dirty="0" smtClean="0">
              <a:solidFill>
                <a:srgbClr val="404040"/>
              </a:solidFill>
              <a:latin typeface="+mj-lt"/>
              <a:cs typeface="Times New Roman" pitchFamily="18" charset="0"/>
            </a:endParaRPr>
          </a:p>
          <a:p>
            <a:r>
              <a:rPr lang="en-US" dirty="0" smtClean="0">
                <a:latin typeface="+mj-lt"/>
                <a:cs typeface="Times New Roman" pitchFamily="18" charset="0"/>
              </a:rPr>
              <a:t>Example</a:t>
            </a:r>
          </a:p>
          <a:p>
            <a:pPr algn="just"/>
            <a:endParaRPr lang="en-US" dirty="0">
              <a:solidFill>
                <a:srgbClr val="404040"/>
              </a:solidFill>
              <a:latin typeface="+mj-lt"/>
              <a:cs typeface="Times New Roman" pitchFamily="18"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49</a:t>
            </a:fld>
            <a:endParaRPr lang="en-US"/>
          </a:p>
        </p:txBody>
      </p:sp>
      <p:sp>
        <p:nvSpPr>
          <p:cNvPr id="6" name="Title 5"/>
          <p:cNvSpPr>
            <a:spLocks noGrp="1"/>
          </p:cNvSpPr>
          <p:nvPr>
            <p:ph type="title"/>
          </p:nvPr>
        </p:nvSpPr>
        <p:spPr/>
        <p:txBody>
          <a:bodyPr/>
          <a:lstStyle/>
          <a:p>
            <a:r>
              <a:rPr lang="en-US" dirty="0" smtClean="0">
                <a:solidFill>
                  <a:srgbClr val="404040"/>
                </a:solidFill>
              </a:rPr>
              <a:t>Structures </a:t>
            </a:r>
            <a:r>
              <a:rPr lang="en-US" dirty="0">
                <a:solidFill>
                  <a:srgbClr val="404040"/>
                </a:solidFill>
              </a:rPr>
              <a:t>– </a:t>
            </a:r>
            <a:r>
              <a:rPr lang="en-US" i="1" dirty="0" smtClean="0">
                <a:solidFill>
                  <a:srgbClr val="404040"/>
                </a:solidFill>
              </a:rPr>
              <a:t>Syntax</a:t>
            </a:r>
            <a:endParaRPr lang="en-US" i="1" dirty="0"/>
          </a:p>
        </p:txBody>
      </p:sp>
      <p:sp>
        <p:nvSpPr>
          <p:cNvPr id="2" name="Rectangle 1"/>
          <p:cNvSpPr/>
          <p:nvPr/>
        </p:nvSpPr>
        <p:spPr>
          <a:xfrm>
            <a:off x="581475" y="2209800"/>
            <a:ext cx="2999925" cy="1384995"/>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Person</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0000FF"/>
                </a:solidFill>
                <a:latin typeface="Courier New" panose="02070309020205020404" pitchFamily="49" charset="0"/>
              </a:rPr>
              <a:t>string</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name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birthYear</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height</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hasDrivingLicense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950996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a:t>
            </a:r>
          </a:p>
        </p:txBody>
      </p:sp>
      <p:sp>
        <p:nvSpPr>
          <p:cNvPr id="3" name="Content Placeholder 2"/>
          <p:cNvSpPr>
            <a:spLocks noGrp="1"/>
          </p:cNvSpPr>
          <p:nvPr>
            <p:ph idx="1"/>
          </p:nvPr>
        </p:nvSpPr>
        <p:spPr/>
        <p:txBody>
          <a:bodyPr/>
          <a:lstStyle/>
          <a:p>
            <a:pPr marL="0" lvl="0" indent="0" eaLnBrk="1" hangingPunct="1">
              <a:lnSpc>
                <a:spcPct val="110000"/>
              </a:lnSpc>
              <a:spcBef>
                <a:spcPct val="50000"/>
              </a:spcBef>
              <a:buClr>
                <a:srgbClr val="878785"/>
              </a:buClr>
              <a:buNone/>
            </a:pPr>
            <a:r>
              <a:rPr lang="en-US" dirty="0">
                <a:solidFill>
                  <a:srgbClr val="000000"/>
                </a:solidFill>
              </a:rPr>
              <a:t>Because C++ is designed to be :</a:t>
            </a:r>
          </a:p>
          <a:p>
            <a:pPr marL="266700" lvl="1" indent="-265113" eaLnBrk="1" hangingPunct="1">
              <a:lnSpc>
                <a:spcPct val="110000"/>
              </a:lnSpc>
              <a:spcBef>
                <a:spcPct val="50000"/>
              </a:spcBef>
              <a:buClr>
                <a:srgbClr val="878785"/>
              </a:buClr>
              <a:buFont typeface="Wingdings" pitchFamily="2" charset="2"/>
              <a:buChar char="n"/>
            </a:pPr>
            <a:r>
              <a:rPr lang="en-US" sz="1600" dirty="0">
                <a:solidFill>
                  <a:srgbClr val="000000"/>
                </a:solidFill>
              </a:rPr>
              <a:t>a statically typed, general-purpose language that is as efficient and portable as C</a:t>
            </a:r>
          </a:p>
          <a:p>
            <a:pPr marL="266700" lvl="1" indent="-265113" eaLnBrk="1" hangingPunct="1">
              <a:lnSpc>
                <a:spcPct val="110000"/>
              </a:lnSpc>
              <a:spcBef>
                <a:spcPct val="50000"/>
              </a:spcBef>
              <a:buClr>
                <a:srgbClr val="878785"/>
              </a:buClr>
              <a:buFont typeface="Wingdings" pitchFamily="2" charset="2"/>
              <a:buChar char="n"/>
            </a:pPr>
            <a:r>
              <a:rPr lang="en-US" sz="1600" dirty="0">
                <a:solidFill>
                  <a:srgbClr val="000000"/>
                </a:solidFill>
              </a:rPr>
              <a:t>directly and comprehensively support multiple programming styles (procedural programming, data abstraction, object-oriented programming, and generic programming)</a:t>
            </a:r>
          </a:p>
          <a:p>
            <a:pPr marL="266700" lvl="1" indent="-265113" eaLnBrk="1" hangingPunct="1">
              <a:lnSpc>
                <a:spcPct val="110000"/>
              </a:lnSpc>
              <a:spcBef>
                <a:spcPct val="50000"/>
              </a:spcBef>
              <a:buClr>
                <a:srgbClr val="878785"/>
              </a:buClr>
              <a:buFont typeface="Wingdings" pitchFamily="2" charset="2"/>
              <a:buChar char="n"/>
            </a:pPr>
            <a:r>
              <a:rPr lang="en-US" sz="1600" dirty="0">
                <a:solidFill>
                  <a:srgbClr val="000000"/>
                </a:solidFill>
              </a:rPr>
              <a:t>give the programmer choice, even if this makes it possible for the programmer to choose incorrectly</a:t>
            </a:r>
          </a:p>
          <a:p>
            <a:pPr marL="266700" lvl="1" indent="-265113" eaLnBrk="1" hangingPunct="1">
              <a:lnSpc>
                <a:spcPct val="110000"/>
              </a:lnSpc>
              <a:spcBef>
                <a:spcPct val="50000"/>
              </a:spcBef>
              <a:buClr>
                <a:srgbClr val="878785"/>
              </a:buClr>
              <a:buFont typeface="Wingdings" pitchFamily="2" charset="2"/>
              <a:buChar char="n"/>
            </a:pPr>
            <a:r>
              <a:rPr lang="en-US" sz="1600" dirty="0">
                <a:solidFill>
                  <a:srgbClr val="000000"/>
                </a:solidFill>
              </a:rPr>
              <a:t>as compatible with C as possible, therefore providing a smooth transition from C</a:t>
            </a:r>
          </a:p>
          <a:p>
            <a:pPr marL="266700" lvl="1" indent="-265113" eaLnBrk="1" hangingPunct="1">
              <a:lnSpc>
                <a:spcPct val="110000"/>
              </a:lnSpc>
              <a:spcBef>
                <a:spcPct val="50000"/>
              </a:spcBef>
              <a:buClr>
                <a:srgbClr val="878785"/>
              </a:buClr>
              <a:buFont typeface="Wingdings" pitchFamily="2" charset="2"/>
              <a:buChar char="n"/>
            </a:pPr>
            <a:r>
              <a:rPr lang="en-US" sz="1600" dirty="0">
                <a:solidFill>
                  <a:srgbClr val="000000"/>
                </a:solidFill>
              </a:rPr>
              <a:t>function without a sophisticated programming environment</a:t>
            </a:r>
          </a:p>
          <a:p>
            <a:pPr marL="266700" lvl="1" indent="-265113" eaLnBrk="1" hangingPunct="1">
              <a:lnSpc>
                <a:spcPct val="110000"/>
              </a:lnSpc>
              <a:spcBef>
                <a:spcPct val="50000"/>
              </a:spcBef>
              <a:buClr>
                <a:srgbClr val="878785"/>
              </a:buClr>
              <a:buFont typeface="Wingdings" pitchFamily="2" charset="2"/>
              <a:buChar char="n"/>
            </a:pPr>
            <a:r>
              <a:rPr lang="en-US" sz="1600" dirty="0">
                <a:solidFill>
                  <a:srgbClr val="000000"/>
                </a:solidFill>
              </a:rPr>
              <a:t>avoids features that are platform specific or not general purpose</a:t>
            </a:r>
          </a:p>
          <a:p>
            <a:pPr marL="266700" lvl="1" indent="-265113" eaLnBrk="1" hangingPunct="1">
              <a:lnSpc>
                <a:spcPct val="110000"/>
              </a:lnSpc>
              <a:spcBef>
                <a:spcPct val="50000"/>
              </a:spcBef>
              <a:buClr>
                <a:srgbClr val="878785"/>
              </a:buClr>
              <a:buFont typeface="Wingdings" pitchFamily="2" charset="2"/>
              <a:buChar char="n"/>
            </a:pPr>
            <a:r>
              <a:rPr lang="en-US" sz="1600" dirty="0">
                <a:solidFill>
                  <a:srgbClr val="000000"/>
                </a:solidFill>
              </a:rPr>
              <a:t>does not incur overhead for features that are not used (the "zero-overhead principle")</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5</a:t>
            </a:fld>
            <a:endParaRPr lang="en-US" dirty="0">
              <a:solidFill>
                <a:srgbClr val="969696"/>
              </a:solidFill>
            </a:endParaRPr>
          </a:p>
        </p:txBody>
      </p:sp>
    </p:spTree>
    <p:extLst>
      <p:ext uri="{BB962C8B-B14F-4D97-AF65-F5344CB8AC3E}">
        <p14:creationId xmlns:p14="http://schemas.microsoft.com/office/powerpoint/2010/main" val="25544377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Structures –</a:t>
            </a:r>
            <a:r>
              <a:rPr lang="en-US" i="1" dirty="0" smtClean="0">
                <a:solidFill>
                  <a:srgbClr val="404040"/>
                </a:solidFill>
              </a:rPr>
              <a:t> memory representation</a:t>
            </a:r>
            <a:endParaRPr lang="en-US" i="1" dirty="0">
              <a:solidFill>
                <a:srgbClr val="404040"/>
              </a:solidFill>
            </a:endParaRPr>
          </a:p>
        </p:txBody>
      </p:sp>
      <p:sp>
        <p:nvSpPr>
          <p:cNvPr id="3" name="Content Placeholder 2"/>
          <p:cNvSpPr>
            <a:spLocks noGrp="1"/>
          </p:cNvSpPr>
          <p:nvPr>
            <p:ph sz="quarter" idx="1"/>
          </p:nvPr>
        </p:nvSpPr>
        <p:spPr>
          <a:xfrm>
            <a:off x="381000" y="914400"/>
            <a:ext cx="8229600" cy="381000"/>
          </a:xfrm>
        </p:spPr>
        <p:txBody>
          <a:bodyPr>
            <a:normAutofit/>
          </a:bodyPr>
          <a:lstStyle/>
          <a:p>
            <a:r>
              <a:rPr lang="en-US" dirty="0" smtClean="0">
                <a:solidFill>
                  <a:srgbClr val="404040"/>
                </a:solidFill>
                <a:latin typeface="Arial" pitchFamily="34" charset="0"/>
                <a:cs typeface="Arial" pitchFamily="34" charset="0"/>
              </a:rPr>
              <a:t>We have a ADT called Car with several members:</a:t>
            </a: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50</a:t>
            </a:fld>
            <a:endParaRPr lang="en-US"/>
          </a:p>
        </p:txBody>
      </p:sp>
      <p:sp>
        <p:nvSpPr>
          <p:cNvPr id="10" name="Rectangle 9"/>
          <p:cNvSpPr/>
          <p:nvPr/>
        </p:nvSpPr>
        <p:spPr>
          <a:xfrm>
            <a:off x="609600" y="3505200"/>
            <a:ext cx="5663858" cy="830997"/>
          </a:xfrm>
          <a:prstGeom prst="rect">
            <a:avLst/>
          </a:prstGeom>
          <a:solidFill>
            <a:schemeClr val="accent1"/>
          </a:solidFill>
          <a:ln>
            <a:solidFill>
              <a:schemeClr val="bg2"/>
            </a:solidFill>
          </a:ln>
        </p:spPr>
        <p:txBody>
          <a:bodyPr wrap="square">
            <a:spAutoFit/>
          </a:bodyPr>
          <a:lstStyle/>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dirty="0" err="1">
                <a:solidFill>
                  <a:srgbClr val="0000FF"/>
                </a:solidFill>
                <a:latin typeface="Courier New" panose="02070309020205020404" pitchFamily="49" charset="0"/>
              </a:rPr>
              <a:t>sizeof</a:t>
            </a:r>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b="1" dirty="0">
                <a:solidFill>
                  <a:srgbClr val="000000"/>
                </a:solidFill>
                <a:latin typeface="Courier New" panose="02070309020205020404" pitchFamily="49" charset="0"/>
              </a:rPr>
              <a:t>* )  &lt;&lt; </a:t>
            </a:r>
            <a:r>
              <a:rPr lang="en-US" sz="1200"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prints: 8</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dirty="0" err="1">
                <a:solidFill>
                  <a:srgbClr val="0000FF"/>
                </a:solidFill>
                <a:latin typeface="Courier New" panose="02070309020205020404" pitchFamily="49" charset="0"/>
              </a:rPr>
              <a:t>sizeof</a:t>
            </a:r>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b="1" dirty="0">
                <a:solidFill>
                  <a:srgbClr val="000000"/>
                </a:solidFill>
                <a:latin typeface="Courier New" panose="02070309020205020404" pitchFamily="49" charset="0"/>
              </a:rPr>
              <a:t> ) &lt;&lt; </a:t>
            </a:r>
            <a:r>
              <a:rPr lang="en-US" sz="1200"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prints: 8</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dirty="0" err="1">
                <a:solidFill>
                  <a:srgbClr val="0000FF"/>
                </a:solidFill>
                <a:latin typeface="Courier New" panose="02070309020205020404" pitchFamily="49" charset="0"/>
              </a:rPr>
              <a:t>sizeof</a:t>
            </a:r>
            <a:r>
              <a:rPr lang="en-US" sz="1200" b="1"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b="1" dirty="0">
                <a:solidFill>
                  <a:srgbClr val="000000"/>
                </a:solidFill>
                <a:latin typeface="Courier New" panose="02070309020205020404" pitchFamily="49" charset="0"/>
              </a:rPr>
              <a:t> )   &lt;&lt; </a:t>
            </a:r>
            <a:r>
              <a:rPr lang="en-US" sz="1200"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prints: 1</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dirty="0" err="1">
                <a:solidFill>
                  <a:srgbClr val="0000FF"/>
                </a:solidFill>
                <a:latin typeface="Courier New" panose="02070309020205020404" pitchFamily="49" charset="0"/>
              </a:rPr>
              <a:t>sizeof</a:t>
            </a:r>
            <a:r>
              <a:rPr lang="en-US" sz="1200" b="1" dirty="0">
                <a:solidFill>
                  <a:srgbClr val="000000"/>
                </a:solidFill>
                <a:latin typeface="Courier New" panose="02070309020205020404" pitchFamily="49" charset="0"/>
              </a:rPr>
              <a:t>( car )    &lt;&lt; </a:t>
            </a:r>
            <a:r>
              <a:rPr lang="en-US" sz="1200"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a:t>
            </a:r>
            <a:endParaRPr lang="en-US" sz="1200" dirty="0"/>
          </a:p>
        </p:txBody>
      </p:sp>
      <p:sp>
        <p:nvSpPr>
          <p:cNvPr id="11" name="Rectangle 10"/>
          <p:cNvSpPr/>
          <p:nvPr/>
        </p:nvSpPr>
        <p:spPr>
          <a:xfrm>
            <a:off x="609600" y="1524000"/>
            <a:ext cx="2514600" cy="1754326"/>
          </a:xfrm>
          <a:prstGeom prst="rect">
            <a:avLst/>
          </a:prstGeom>
          <a:solidFill>
            <a:schemeClr val="accent1"/>
          </a:solidFill>
          <a:ln>
            <a:solidFill>
              <a:schemeClr val="bg2"/>
            </a:solidFill>
          </a:ln>
        </p:spPr>
        <p:txBody>
          <a:bodyPr wrap="square">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Car</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brand</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model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price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hp</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isConvertable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isPetrol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12" name="Cloud Callout 11"/>
          <p:cNvSpPr/>
          <p:nvPr/>
        </p:nvSpPr>
        <p:spPr bwMode="auto">
          <a:xfrm>
            <a:off x="6518274" y="4953000"/>
            <a:ext cx="2209800" cy="1295400"/>
          </a:xfrm>
          <a:prstGeom prst="cloudCallout">
            <a:avLst>
              <a:gd name="adj1" fmla="val -120990"/>
              <a:gd name="adj2" fmla="val -105744"/>
            </a:avLst>
          </a:prstGeom>
          <a:solidFill>
            <a:srgbClr val="FFE593"/>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What is</a:t>
            </a:r>
            <a:r>
              <a:rPr kumimoji="0" lang="en-US" sz="1400" b="0" i="0" u="none" strike="noStrike" cap="none" normalizeH="0" dirty="0" smtClean="0">
                <a:ln>
                  <a:noFill/>
                </a:ln>
                <a:solidFill>
                  <a:schemeClr val="tx1"/>
                </a:solidFill>
                <a:effectLst/>
                <a:latin typeface="Arial" charset="0"/>
                <a:cs typeface="Arial" charset="0"/>
              </a:rPr>
              <a:t> the size of Car?!?!</a:t>
            </a:r>
            <a:endParaRPr kumimoji="0" lang="en-US" sz="14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0210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51</a:t>
            </a:fld>
            <a:endParaRPr lang="en-US" dirty="0">
              <a:solidFill>
                <a:srgbClr val="969696"/>
              </a:solidFill>
            </a:endParaRPr>
          </a:p>
        </p:txBody>
      </p:sp>
      <p:sp>
        <p:nvSpPr>
          <p:cNvPr id="32" name="Rectangle 31"/>
          <p:cNvSpPr/>
          <p:nvPr/>
        </p:nvSpPr>
        <p:spPr bwMode="auto">
          <a:xfrm>
            <a:off x="609600" y="1893983"/>
            <a:ext cx="685800" cy="2678017"/>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5" name="Rectangle 4"/>
          <p:cNvSpPr/>
          <p:nvPr/>
        </p:nvSpPr>
        <p:spPr bwMode="auto">
          <a:xfrm>
            <a:off x="1371600" y="1893983"/>
            <a:ext cx="4407215" cy="2678017"/>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6" name="Rounded Rectangle 5"/>
          <p:cNvSpPr/>
          <p:nvPr/>
        </p:nvSpPr>
        <p:spPr bwMode="auto">
          <a:xfrm>
            <a:off x="1447800" y="1960418"/>
            <a:ext cx="4267200" cy="457200"/>
          </a:xfrm>
          <a:prstGeom prst="roundRect">
            <a:avLst/>
          </a:prstGeom>
          <a:solidFill>
            <a:srgbClr val="FFFF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smtClean="0"/>
              <a:t>char*</a:t>
            </a: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7" name="Rounded Rectangle 6"/>
          <p:cNvSpPr/>
          <p:nvPr/>
        </p:nvSpPr>
        <p:spPr bwMode="auto">
          <a:xfrm>
            <a:off x="1447800" y="2483427"/>
            <a:ext cx="4267200" cy="457200"/>
          </a:xfrm>
          <a:prstGeom prst="roundRect">
            <a:avLst/>
          </a:prstGeom>
          <a:solidFill>
            <a:srgbClr val="FFFF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smtClean="0"/>
              <a:t>char*</a:t>
            </a: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9" name="Rounded Rectangle 8"/>
          <p:cNvSpPr/>
          <p:nvPr/>
        </p:nvSpPr>
        <p:spPr bwMode="auto">
          <a:xfrm>
            <a:off x="1447800" y="3525982"/>
            <a:ext cx="4267200" cy="457200"/>
          </a:xfrm>
          <a:prstGeom prst="roundRect">
            <a:avLst/>
          </a:prstGeom>
          <a:solidFill>
            <a:srgbClr val="FFC0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t>double</a:t>
            </a: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0" name="Rounded Rectangle 9"/>
          <p:cNvSpPr/>
          <p:nvPr/>
        </p:nvSpPr>
        <p:spPr bwMode="auto">
          <a:xfrm>
            <a:off x="1447800" y="4038600"/>
            <a:ext cx="533400" cy="457200"/>
          </a:xfrm>
          <a:prstGeom prst="roundRect">
            <a:avLst/>
          </a:prstGeom>
          <a:solidFill>
            <a:srgbClr val="00B0F0"/>
          </a:solidFill>
          <a:ln w="15875" cap="flat" cmpd="sng" algn="ctr">
            <a:solidFill>
              <a:schemeClr val="hlink"/>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000" dirty="0" err="1" smtClean="0"/>
              <a:t>bool</a:t>
            </a:r>
            <a:endParaRPr kumimoji="0" lang="en-US" sz="1000" b="0" i="0" u="none" strike="noStrike" cap="none" normalizeH="0" baseline="0" dirty="0" smtClean="0">
              <a:ln>
                <a:noFill/>
              </a:ln>
              <a:solidFill>
                <a:schemeClr val="tx1"/>
              </a:solidFill>
              <a:effectLst/>
              <a:latin typeface="Arial" charset="0"/>
              <a:cs typeface="Arial" charset="0"/>
            </a:endParaRPr>
          </a:p>
        </p:txBody>
      </p:sp>
      <p:sp>
        <p:nvSpPr>
          <p:cNvPr id="12" name="Rounded Rectangle 11"/>
          <p:cNvSpPr/>
          <p:nvPr/>
        </p:nvSpPr>
        <p:spPr bwMode="auto">
          <a:xfrm>
            <a:off x="1981200" y="4038600"/>
            <a:ext cx="533400" cy="457200"/>
          </a:xfrm>
          <a:prstGeom prst="roundRect">
            <a:avLst/>
          </a:prstGeom>
          <a:solidFill>
            <a:srgbClr val="00B0F0"/>
          </a:solidFill>
          <a:ln w="15875" cap="flat" cmpd="sng" algn="ctr">
            <a:solidFill>
              <a:schemeClr val="hlink"/>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000" dirty="0" err="1"/>
              <a:t>bool</a:t>
            </a:r>
            <a:endParaRPr lang="en-US" sz="1000" dirty="0"/>
          </a:p>
        </p:txBody>
      </p:sp>
      <p:sp>
        <p:nvSpPr>
          <p:cNvPr id="20" name="TextBox 19"/>
          <p:cNvSpPr txBox="1"/>
          <p:nvPr/>
        </p:nvSpPr>
        <p:spPr>
          <a:xfrm>
            <a:off x="651777" y="2067791"/>
            <a:ext cx="601447" cy="246221"/>
          </a:xfrm>
          <a:prstGeom prst="rect">
            <a:avLst/>
          </a:prstGeom>
          <a:noFill/>
        </p:spPr>
        <p:txBody>
          <a:bodyPr wrap="none" rtlCol="0">
            <a:spAutoFit/>
          </a:bodyPr>
          <a:lstStyle/>
          <a:p>
            <a:pPr algn="ctr"/>
            <a:r>
              <a:rPr lang="en-US" sz="1000" dirty="0" smtClean="0"/>
              <a:t>0x1000</a:t>
            </a:r>
            <a:endParaRPr lang="en-US" sz="1000" dirty="0"/>
          </a:p>
        </p:txBody>
      </p:sp>
      <p:sp>
        <p:nvSpPr>
          <p:cNvPr id="21" name="TextBox 20"/>
          <p:cNvSpPr txBox="1"/>
          <p:nvPr/>
        </p:nvSpPr>
        <p:spPr>
          <a:xfrm>
            <a:off x="633355" y="2591728"/>
            <a:ext cx="601447" cy="246221"/>
          </a:xfrm>
          <a:prstGeom prst="rect">
            <a:avLst/>
          </a:prstGeom>
          <a:noFill/>
        </p:spPr>
        <p:txBody>
          <a:bodyPr wrap="none" rtlCol="0">
            <a:spAutoFit/>
          </a:bodyPr>
          <a:lstStyle/>
          <a:p>
            <a:pPr algn="ctr"/>
            <a:r>
              <a:rPr lang="en-US" sz="1000" dirty="0" smtClean="0"/>
              <a:t>0x1008</a:t>
            </a:r>
            <a:endParaRPr lang="en-US" sz="1000" dirty="0"/>
          </a:p>
        </p:txBody>
      </p:sp>
      <p:sp>
        <p:nvSpPr>
          <p:cNvPr id="22" name="TextBox 21"/>
          <p:cNvSpPr txBox="1"/>
          <p:nvPr/>
        </p:nvSpPr>
        <p:spPr>
          <a:xfrm>
            <a:off x="633354" y="3116970"/>
            <a:ext cx="601447" cy="246221"/>
          </a:xfrm>
          <a:prstGeom prst="rect">
            <a:avLst/>
          </a:prstGeom>
          <a:noFill/>
        </p:spPr>
        <p:txBody>
          <a:bodyPr wrap="none" rtlCol="0">
            <a:spAutoFit/>
          </a:bodyPr>
          <a:lstStyle/>
          <a:p>
            <a:pPr algn="ctr"/>
            <a:r>
              <a:rPr lang="en-US" sz="1000" dirty="0" smtClean="0"/>
              <a:t>0x1010</a:t>
            </a:r>
            <a:endParaRPr lang="en-US" sz="1000" dirty="0"/>
          </a:p>
        </p:txBody>
      </p:sp>
      <p:sp>
        <p:nvSpPr>
          <p:cNvPr id="23" name="TextBox 22"/>
          <p:cNvSpPr txBox="1"/>
          <p:nvPr/>
        </p:nvSpPr>
        <p:spPr>
          <a:xfrm>
            <a:off x="633353" y="3633355"/>
            <a:ext cx="601447" cy="246221"/>
          </a:xfrm>
          <a:prstGeom prst="rect">
            <a:avLst/>
          </a:prstGeom>
          <a:noFill/>
        </p:spPr>
        <p:txBody>
          <a:bodyPr wrap="none" rtlCol="0">
            <a:spAutoFit/>
          </a:bodyPr>
          <a:lstStyle/>
          <a:p>
            <a:pPr algn="ctr"/>
            <a:r>
              <a:rPr lang="en-US" sz="1000" dirty="0" smtClean="0"/>
              <a:t>0x1018</a:t>
            </a:r>
            <a:endParaRPr lang="en-US" sz="1000" dirty="0"/>
          </a:p>
        </p:txBody>
      </p:sp>
      <p:sp>
        <p:nvSpPr>
          <p:cNvPr id="24" name="TextBox 23"/>
          <p:cNvSpPr txBox="1"/>
          <p:nvPr/>
        </p:nvSpPr>
        <p:spPr>
          <a:xfrm>
            <a:off x="633352" y="4152597"/>
            <a:ext cx="601447" cy="246221"/>
          </a:xfrm>
          <a:prstGeom prst="rect">
            <a:avLst/>
          </a:prstGeom>
          <a:noFill/>
        </p:spPr>
        <p:txBody>
          <a:bodyPr wrap="none" rtlCol="0">
            <a:spAutoFit/>
          </a:bodyPr>
          <a:lstStyle/>
          <a:p>
            <a:pPr algn="ctr"/>
            <a:r>
              <a:rPr lang="en-US" sz="1000" dirty="0" smtClean="0"/>
              <a:t>0x1020</a:t>
            </a:r>
            <a:endParaRPr lang="en-US" sz="1000" dirty="0"/>
          </a:p>
        </p:txBody>
      </p:sp>
      <p:sp>
        <p:nvSpPr>
          <p:cNvPr id="31" name="TextBox 30"/>
          <p:cNvSpPr txBox="1"/>
          <p:nvPr/>
        </p:nvSpPr>
        <p:spPr>
          <a:xfrm>
            <a:off x="630382" y="1447800"/>
            <a:ext cx="652743" cy="400110"/>
          </a:xfrm>
          <a:prstGeom prst="rect">
            <a:avLst/>
          </a:prstGeom>
          <a:noFill/>
        </p:spPr>
        <p:txBody>
          <a:bodyPr wrap="none" rtlCol="0">
            <a:spAutoFit/>
          </a:bodyPr>
          <a:lstStyle/>
          <a:p>
            <a:pPr algn="ctr"/>
            <a:r>
              <a:rPr lang="en-US" sz="1000" dirty="0" smtClean="0"/>
              <a:t>Address</a:t>
            </a:r>
          </a:p>
          <a:p>
            <a:pPr algn="ctr"/>
            <a:r>
              <a:rPr lang="en-US" sz="1000" dirty="0" smtClean="0"/>
              <a:t>Space</a:t>
            </a:r>
            <a:endParaRPr lang="en-US" sz="1000" dirty="0"/>
          </a:p>
        </p:txBody>
      </p:sp>
      <p:sp>
        <p:nvSpPr>
          <p:cNvPr id="44" name="Rounded Rectangle 43"/>
          <p:cNvSpPr/>
          <p:nvPr/>
        </p:nvSpPr>
        <p:spPr bwMode="auto">
          <a:xfrm>
            <a:off x="2514600" y="4038600"/>
            <a:ext cx="3200400" cy="457200"/>
          </a:xfrm>
          <a:prstGeom prst="roundRect">
            <a:avLst/>
          </a:prstGeom>
          <a:solidFill>
            <a:srgbClr val="00FF00"/>
          </a:solidFill>
          <a:ln w="15875" cap="flat" cmpd="sng" algn="ctr">
            <a:solidFill>
              <a:schemeClr val="hlink"/>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dirty="0" smtClean="0"/>
              <a:t>padding</a:t>
            </a:r>
            <a:endParaRPr lang="en-US" dirty="0"/>
          </a:p>
        </p:txBody>
      </p:sp>
      <p:sp>
        <p:nvSpPr>
          <p:cNvPr id="45" name="TextBox 44"/>
          <p:cNvSpPr txBox="1"/>
          <p:nvPr/>
        </p:nvSpPr>
        <p:spPr>
          <a:xfrm>
            <a:off x="5739245" y="2067791"/>
            <a:ext cx="575799" cy="276999"/>
          </a:xfrm>
          <a:prstGeom prst="rect">
            <a:avLst/>
          </a:prstGeom>
          <a:noFill/>
        </p:spPr>
        <p:txBody>
          <a:bodyPr wrap="none" rtlCol="0">
            <a:spAutoFit/>
          </a:bodyPr>
          <a:lstStyle>
            <a:defPPr>
              <a:defRPr lang="en-US"/>
            </a:defPPr>
            <a:lvl1pPr>
              <a:defRPr sz="1200"/>
            </a:lvl1pPr>
          </a:lstStyle>
          <a:p>
            <a:r>
              <a:rPr lang="en-US" dirty="0"/>
              <a:t>brand</a:t>
            </a:r>
          </a:p>
        </p:txBody>
      </p:sp>
      <p:sp>
        <p:nvSpPr>
          <p:cNvPr id="46" name="TextBox 45"/>
          <p:cNvSpPr txBox="1"/>
          <p:nvPr/>
        </p:nvSpPr>
        <p:spPr>
          <a:xfrm>
            <a:off x="5739245" y="2576946"/>
            <a:ext cx="601447" cy="276999"/>
          </a:xfrm>
          <a:prstGeom prst="rect">
            <a:avLst/>
          </a:prstGeom>
          <a:noFill/>
        </p:spPr>
        <p:txBody>
          <a:bodyPr wrap="none" rtlCol="0">
            <a:spAutoFit/>
          </a:bodyPr>
          <a:lstStyle>
            <a:defPPr>
              <a:defRPr lang="en-US"/>
            </a:defPPr>
            <a:lvl1pPr>
              <a:defRPr sz="1200"/>
            </a:lvl1pPr>
          </a:lstStyle>
          <a:p>
            <a:r>
              <a:rPr lang="en-US" dirty="0"/>
              <a:t>model</a:t>
            </a:r>
          </a:p>
        </p:txBody>
      </p:sp>
      <p:sp>
        <p:nvSpPr>
          <p:cNvPr id="47" name="TextBox 46"/>
          <p:cNvSpPr txBox="1"/>
          <p:nvPr/>
        </p:nvSpPr>
        <p:spPr>
          <a:xfrm>
            <a:off x="5739245" y="3079264"/>
            <a:ext cx="516488" cy="276999"/>
          </a:xfrm>
          <a:prstGeom prst="rect">
            <a:avLst/>
          </a:prstGeom>
          <a:noFill/>
        </p:spPr>
        <p:txBody>
          <a:bodyPr wrap="none" rtlCol="0">
            <a:spAutoFit/>
          </a:bodyPr>
          <a:lstStyle>
            <a:defPPr>
              <a:defRPr lang="en-US"/>
            </a:defPPr>
            <a:lvl1pPr>
              <a:defRPr sz="1200"/>
            </a:lvl1pPr>
          </a:lstStyle>
          <a:p>
            <a:r>
              <a:rPr lang="en-US" dirty="0"/>
              <a:t>price</a:t>
            </a:r>
          </a:p>
        </p:txBody>
      </p:sp>
      <p:sp>
        <p:nvSpPr>
          <p:cNvPr id="48" name="TextBox 47"/>
          <p:cNvSpPr txBox="1"/>
          <p:nvPr/>
        </p:nvSpPr>
        <p:spPr>
          <a:xfrm>
            <a:off x="5729851" y="3598810"/>
            <a:ext cx="354584" cy="276999"/>
          </a:xfrm>
          <a:prstGeom prst="rect">
            <a:avLst/>
          </a:prstGeom>
          <a:noFill/>
        </p:spPr>
        <p:txBody>
          <a:bodyPr wrap="none" rtlCol="0">
            <a:spAutoFit/>
          </a:bodyPr>
          <a:lstStyle>
            <a:defPPr>
              <a:defRPr lang="en-US"/>
            </a:defPPr>
            <a:lvl1pPr>
              <a:defRPr sz="1200"/>
            </a:lvl1pPr>
          </a:lstStyle>
          <a:p>
            <a:r>
              <a:rPr lang="en-US" dirty="0" err="1"/>
              <a:t>hp</a:t>
            </a:r>
            <a:endParaRPr lang="en-US" dirty="0"/>
          </a:p>
        </p:txBody>
      </p:sp>
      <p:sp>
        <p:nvSpPr>
          <p:cNvPr id="49" name="TextBox 48"/>
          <p:cNvSpPr txBox="1"/>
          <p:nvPr/>
        </p:nvSpPr>
        <p:spPr>
          <a:xfrm rot="5400000">
            <a:off x="1148256" y="4993911"/>
            <a:ext cx="1120820" cy="276999"/>
          </a:xfrm>
          <a:prstGeom prst="rect">
            <a:avLst/>
          </a:prstGeom>
          <a:noFill/>
        </p:spPr>
        <p:txBody>
          <a:bodyPr wrap="none" rtlCol="0">
            <a:spAutoFit/>
          </a:bodyPr>
          <a:lstStyle>
            <a:defPPr>
              <a:defRPr lang="en-US"/>
            </a:defPPr>
            <a:lvl1pPr>
              <a:defRPr sz="1200"/>
            </a:lvl1pPr>
          </a:lstStyle>
          <a:p>
            <a:r>
              <a:rPr lang="en-US" dirty="0" err="1"/>
              <a:t>isConvertable</a:t>
            </a:r>
            <a:endParaRPr lang="en-US" dirty="0"/>
          </a:p>
        </p:txBody>
      </p:sp>
      <p:sp>
        <p:nvSpPr>
          <p:cNvPr id="50" name="TextBox 49"/>
          <p:cNvSpPr txBox="1"/>
          <p:nvPr/>
        </p:nvSpPr>
        <p:spPr>
          <a:xfrm rot="5400000">
            <a:off x="1894054" y="4771288"/>
            <a:ext cx="696024" cy="276999"/>
          </a:xfrm>
          <a:prstGeom prst="rect">
            <a:avLst/>
          </a:prstGeom>
          <a:noFill/>
        </p:spPr>
        <p:txBody>
          <a:bodyPr wrap="none" rtlCol="0">
            <a:spAutoFit/>
          </a:bodyPr>
          <a:lstStyle/>
          <a:p>
            <a:r>
              <a:rPr lang="en-US" sz="1200" dirty="0" err="1" smtClean="0"/>
              <a:t>isPetrol</a:t>
            </a:r>
            <a:endParaRPr lang="en-US" sz="1200" dirty="0"/>
          </a:p>
        </p:txBody>
      </p:sp>
      <p:sp>
        <p:nvSpPr>
          <p:cNvPr id="51" name="Explosion 2 50"/>
          <p:cNvSpPr/>
          <p:nvPr/>
        </p:nvSpPr>
        <p:spPr bwMode="auto">
          <a:xfrm>
            <a:off x="6248400" y="685800"/>
            <a:ext cx="2667000" cy="2137063"/>
          </a:xfrm>
          <a:prstGeom prst="irregularSeal2">
            <a:avLst/>
          </a:prstGeom>
          <a:solidFill>
            <a:srgbClr val="FFE593"/>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Car object memor</a:t>
            </a:r>
            <a:r>
              <a:rPr lang="en-US" sz="1600" dirty="0" smtClean="0">
                <a:latin typeface="Arial" charset="0"/>
                <a:cs typeface="Arial" charset="0"/>
              </a:rPr>
              <a:t>y layout</a:t>
            </a:r>
            <a:endParaRPr kumimoji="0" lang="en-US" sz="1600" b="0" i="0" u="none" strike="noStrike" cap="none" normalizeH="0" baseline="0" dirty="0" smtClean="0">
              <a:ln>
                <a:noFill/>
              </a:ln>
              <a:solidFill>
                <a:schemeClr val="tx1"/>
              </a:solidFill>
              <a:effectLst/>
              <a:latin typeface="Arial" charset="0"/>
              <a:cs typeface="Arial" charset="0"/>
            </a:endParaRPr>
          </a:p>
        </p:txBody>
      </p:sp>
      <p:sp>
        <p:nvSpPr>
          <p:cNvPr id="53" name="Title 1"/>
          <p:cNvSpPr>
            <a:spLocks noGrp="1"/>
          </p:cNvSpPr>
          <p:nvPr>
            <p:ph type="title"/>
          </p:nvPr>
        </p:nvSpPr>
        <p:spPr/>
        <p:txBody>
          <a:bodyPr>
            <a:noAutofit/>
          </a:bodyPr>
          <a:lstStyle/>
          <a:p>
            <a:r>
              <a:rPr lang="en-US" dirty="0">
                <a:solidFill>
                  <a:srgbClr val="404040"/>
                </a:solidFill>
              </a:rPr>
              <a:t>Structures –</a:t>
            </a:r>
            <a:r>
              <a:rPr lang="en-US" i="1" dirty="0">
                <a:solidFill>
                  <a:srgbClr val="404040"/>
                </a:solidFill>
              </a:rPr>
              <a:t> memory representation</a:t>
            </a:r>
          </a:p>
        </p:txBody>
      </p:sp>
      <p:sp>
        <p:nvSpPr>
          <p:cNvPr id="56" name="TextBox 55"/>
          <p:cNvSpPr txBox="1"/>
          <p:nvPr/>
        </p:nvSpPr>
        <p:spPr>
          <a:xfrm>
            <a:off x="2380566" y="5584659"/>
            <a:ext cx="4839786" cy="369332"/>
          </a:xfrm>
          <a:prstGeom prst="rect">
            <a:avLst/>
          </a:prstGeom>
          <a:noFill/>
        </p:spPr>
        <p:txBody>
          <a:bodyPr wrap="none" rtlCol="0">
            <a:spAutoFit/>
          </a:bodyPr>
          <a:lstStyle/>
          <a:p>
            <a:r>
              <a:rPr lang="en-US" b="1" dirty="0" smtClean="0">
                <a:solidFill>
                  <a:srgbClr val="FF0000"/>
                </a:solidFill>
              </a:rPr>
              <a:t>Size is 40 bytes due to memory alignment!</a:t>
            </a:r>
            <a:endParaRPr lang="en-US" b="1" dirty="0">
              <a:solidFill>
                <a:srgbClr val="FF0000"/>
              </a:solidFill>
            </a:endParaRPr>
          </a:p>
        </p:txBody>
      </p:sp>
      <p:sp>
        <p:nvSpPr>
          <p:cNvPr id="28" name="Rectangle 27"/>
          <p:cNvSpPr/>
          <p:nvPr/>
        </p:nvSpPr>
        <p:spPr>
          <a:xfrm>
            <a:off x="6400800" y="3046274"/>
            <a:ext cx="2514600" cy="1754326"/>
          </a:xfrm>
          <a:prstGeom prst="rect">
            <a:avLst/>
          </a:prstGeom>
          <a:solidFill>
            <a:schemeClr val="accent1"/>
          </a:solidFill>
          <a:ln>
            <a:solidFill>
              <a:schemeClr val="bg2"/>
            </a:solidFill>
          </a:ln>
        </p:spPr>
        <p:txBody>
          <a:bodyPr wrap="square">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Car</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brand</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model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price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hp</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isConvertable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isPetrol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8" name="Rounded Rectangle 7"/>
          <p:cNvSpPr/>
          <p:nvPr/>
        </p:nvSpPr>
        <p:spPr bwMode="auto">
          <a:xfrm>
            <a:off x="1447800" y="3006436"/>
            <a:ext cx="4267200" cy="457200"/>
          </a:xfrm>
          <a:prstGeom prst="roundRect">
            <a:avLst/>
          </a:prstGeom>
          <a:solidFill>
            <a:srgbClr val="FFC000"/>
          </a:solidFill>
          <a:ln w="15875"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dirty="0"/>
              <a:t>double</a:t>
            </a: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4256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ppt_x"/>
                                          </p:val>
                                        </p:tav>
                                        <p:tav tm="100000">
                                          <p:val>
                                            <p:strVal val="#ppt_x"/>
                                          </p:val>
                                        </p:tav>
                                      </p:tavLst>
                                    </p:anim>
                                    <p:anim calcmode="lin" valueType="num">
                                      <p:cBhvr additive="base">
                                        <p:cTn id="4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500" fill="hold"/>
                                        <p:tgtEl>
                                          <p:spTgt spid="49"/>
                                        </p:tgtEl>
                                        <p:attrNameLst>
                                          <p:attrName>ppt_x</p:attrName>
                                        </p:attrNameLst>
                                      </p:cBhvr>
                                      <p:tavLst>
                                        <p:tav tm="0">
                                          <p:val>
                                            <p:strVal val="#ppt_x"/>
                                          </p:val>
                                        </p:tav>
                                        <p:tav tm="100000">
                                          <p:val>
                                            <p:strVal val="#ppt_x"/>
                                          </p:val>
                                        </p:tav>
                                      </p:tavLst>
                                    </p:anim>
                                    <p:anim calcmode="lin" valueType="num">
                                      <p:cBhvr additive="base">
                                        <p:cTn id="5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500" fill="hold"/>
                                        <p:tgtEl>
                                          <p:spTgt spid="50"/>
                                        </p:tgtEl>
                                        <p:attrNameLst>
                                          <p:attrName>ppt_x</p:attrName>
                                        </p:attrNameLst>
                                      </p:cBhvr>
                                      <p:tavLst>
                                        <p:tav tm="0">
                                          <p:val>
                                            <p:strVal val="#ppt_x"/>
                                          </p:val>
                                        </p:tav>
                                        <p:tav tm="100000">
                                          <p:val>
                                            <p:strVal val="#ppt_x"/>
                                          </p:val>
                                        </p:tav>
                                      </p:tavLst>
                                    </p:anim>
                                    <p:anim calcmode="lin" valueType="num">
                                      <p:cBhvr additive="base">
                                        <p:cTn id="6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44" grpId="0" animBg="1"/>
      <p:bldP spid="45" grpId="0"/>
      <p:bldP spid="46" grpId="0"/>
      <p:bldP spid="47" grpId="0"/>
      <p:bldP spid="48" grpId="0"/>
      <p:bldP spid="49" grpId="0"/>
      <p:bldP spid="50" grpId="0"/>
      <p:bldP spid="56" grpId="0"/>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4038600"/>
          </a:xfrm>
        </p:spPr>
        <p:txBody>
          <a:bodyPr>
            <a:normAutofit/>
          </a:bodyPr>
          <a:lstStyle/>
          <a:p>
            <a:r>
              <a:rPr lang="en-US" dirty="0" smtClean="0">
                <a:solidFill>
                  <a:srgbClr val="404040"/>
                </a:solidFill>
                <a:latin typeface="+mj-lt"/>
                <a:cs typeface="Times New Roman" pitchFamily="18" charset="0"/>
              </a:rPr>
              <a:t>Members are situated </a:t>
            </a:r>
            <a:r>
              <a:rPr lang="en-US" dirty="0" smtClean="0">
                <a:solidFill>
                  <a:srgbClr val="404040"/>
                </a:solidFill>
                <a:latin typeface="+mj-lt"/>
              </a:rPr>
              <a:t>in memory </a:t>
            </a:r>
            <a:r>
              <a:rPr lang="en-US" dirty="0" smtClean="0">
                <a:solidFill>
                  <a:srgbClr val="404040"/>
                </a:solidFill>
                <a:latin typeface="+mj-lt"/>
                <a:cs typeface="Times New Roman" pitchFamily="18" charset="0"/>
              </a:rPr>
              <a:t>in their order of declaration…</a:t>
            </a:r>
          </a:p>
          <a:p>
            <a:pPr lvl="1"/>
            <a:r>
              <a:rPr lang="en-US" i="1" dirty="0" smtClean="0">
                <a:solidFill>
                  <a:srgbClr val="404040"/>
                </a:solidFill>
                <a:latin typeface="+mj-lt"/>
                <a:cs typeface="Times New Roman" pitchFamily="18" charset="0"/>
              </a:rPr>
              <a:t>However there are some subtleties…</a:t>
            </a:r>
            <a:endParaRPr lang="en-US" b="1" i="1" dirty="0" smtClean="0">
              <a:solidFill>
                <a:srgbClr val="404040"/>
              </a:solidFill>
              <a:latin typeface="+mj-lt"/>
              <a:cs typeface="Times New Roman" pitchFamily="18" charset="0"/>
            </a:endParaRPr>
          </a:p>
          <a:p>
            <a:pPr algn="just"/>
            <a:r>
              <a:rPr lang="en-US" b="1" i="1" dirty="0" smtClean="0">
                <a:solidFill>
                  <a:srgbClr val="404040"/>
                </a:solidFill>
                <a:latin typeface="+mj-lt"/>
                <a:cs typeface="Times New Roman" pitchFamily="18" charset="0"/>
              </a:rPr>
              <a:t>Practice1</a:t>
            </a:r>
            <a:r>
              <a:rPr lang="en-US" i="1" dirty="0" smtClean="0">
                <a:solidFill>
                  <a:srgbClr val="404040"/>
                </a:solidFill>
                <a:latin typeface="+mj-lt"/>
                <a:cs typeface="Times New Roman" pitchFamily="18" charset="0"/>
              </a:rPr>
              <a:t> - Define a </a:t>
            </a:r>
            <a:r>
              <a:rPr lang="en-US" b="1" i="1" dirty="0" smtClean="0">
                <a:solidFill>
                  <a:srgbClr val="404040"/>
                </a:solidFill>
                <a:latin typeface="+mj-lt"/>
                <a:cs typeface="Times New Roman" pitchFamily="18" charset="0"/>
              </a:rPr>
              <a:t>structure</a:t>
            </a:r>
            <a:r>
              <a:rPr lang="en-US" i="1" dirty="0" smtClean="0">
                <a:solidFill>
                  <a:srgbClr val="404040"/>
                </a:solidFill>
                <a:latin typeface="+mj-lt"/>
                <a:cs typeface="Times New Roman" pitchFamily="18" charset="0"/>
              </a:rPr>
              <a:t> containing a </a:t>
            </a:r>
            <a:r>
              <a:rPr lang="en-US" b="1" i="1" dirty="0" smtClean="0">
                <a:solidFill>
                  <a:srgbClr val="7F0055"/>
                </a:solidFill>
                <a:latin typeface="+mj-lt"/>
                <a:cs typeface="Times New Roman" pitchFamily="18" charset="0"/>
              </a:rPr>
              <a:t>char</a:t>
            </a:r>
            <a:r>
              <a:rPr lang="en-US" i="1" dirty="0" smtClean="0">
                <a:solidFill>
                  <a:srgbClr val="404040"/>
                </a:solidFill>
                <a:latin typeface="+mj-lt"/>
                <a:cs typeface="Times New Roman" pitchFamily="18" charset="0"/>
              </a:rPr>
              <a:t>, </a:t>
            </a:r>
            <a:r>
              <a:rPr lang="en-US" b="1" i="1" dirty="0" smtClean="0">
                <a:solidFill>
                  <a:srgbClr val="7F0055"/>
                </a:solidFill>
                <a:latin typeface="+mj-lt"/>
                <a:cs typeface="Times New Roman" pitchFamily="18" charset="0"/>
              </a:rPr>
              <a:t>int</a:t>
            </a:r>
            <a:r>
              <a:rPr lang="en-US" i="1" dirty="0" smtClean="0">
                <a:solidFill>
                  <a:srgbClr val="404040"/>
                </a:solidFill>
                <a:latin typeface="+mj-lt"/>
                <a:cs typeface="Times New Roman" pitchFamily="18" charset="0"/>
              </a:rPr>
              <a:t> and </a:t>
            </a:r>
            <a:r>
              <a:rPr lang="en-US" b="1" i="1" dirty="0" smtClean="0">
                <a:solidFill>
                  <a:srgbClr val="7F0055"/>
                </a:solidFill>
                <a:latin typeface="+mj-lt"/>
                <a:cs typeface="Times New Roman" pitchFamily="18" charset="0"/>
              </a:rPr>
              <a:t>double</a:t>
            </a:r>
            <a:r>
              <a:rPr lang="en-US" i="1" dirty="0" smtClean="0">
                <a:solidFill>
                  <a:srgbClr val="404040"/>
                </a:solidFill>
                <a:latin typeface="+mj-lt"/>
                <a:cs typeface="Times New Roman" pitchFamily="18" charset="0"/>
              </a:rPr>
              <a:t>. Print the size of the new type to the console. Print the sum of sizes of the fields (member variables). Observe the difference!</a:t>
            </a:r>
          </a:p>
          <a:p>
            <a:pPr algn="just"/>
            <a:r>
              <a:rPr lang="en-US" b="1" i="1" dirty="0" smtClean="0">
                <a:solidFill>
                  <a:srgbClr val="404040"/>
                </a:solidFill>
                <a:latin typeface="+mj-lt"/>
              </a:rPr>
              <a:t>Practice2</a:t>
            </a:r>
            <a:r>
              <a:rPr lang="en-US" i="1" dirty="0" smtClean="0">
                <a:solidFill>
                  <a:srgbClr val="404040"/>
                </a:solidFill>
                <a:latin typeface="+mj-lt"/>
              </a:rPr>
              <a:t> – Define a </a:t>
            </a:r>
            <a:r>
              <a:rPr lang="en-US" b="1" i="1" dirty="0" smtClean="0">
                <a:solidFill>
                  <a:srgbClr val="404040"/>
                </a:solidFill>
                <a:latin typeface="+mj-lt"/>
              </a:rPr>
              <a:t>structure</a:t>
            </a:r>
            <a:r>
              <a:rPr lang="en-US" i="1" dirty="0" smtClean="0">
                <a:solidFill>
                  <a:srgbClr val="404040"/>
                </a:solidFill>
                <a:latin typeface="+mj-lt"/>
              </a:rPr>
              <a:t> containing 3 </a:t>
            </a:r>
            <a:r>
              <a:rPr lang="en-US" b="1" i="1" dirty="0" smtClean="0">
                <a:solidFill>
                  <a:srgbClr val="7F0055"/>
                </a:solidFill>
                <a:latin typeface="+mj-lt"/>
              </a:rPr>
              <a:t>char</a:t>
            </a:r>
            <a:r>
              <a:rPr lang="en-US" dirty="0" smtClean="0">
                <a:latin typeface="+mj-lt"/>
              </a:rPr>
              <a:t> </a:t>
            </a:r>
            <a:r>
              <a:rPr lang="en-US" i="1" dirty="0" smtClean="0">
                <a:latin typeface="+mj-lt"/>
              </a:rPr>
              <a:t>members and one </a:t>
            </a:r>
            <a:r>
              <a:rPr lang="en-US" b="1" i="1" dirty="0" smtClean="0">
                <a:solidFill>
                  <a:srgbClr val="7F0055"/>
                </a:solidFill>
                <a:latin typeface="+mj-lt"/>
              </a:rPr>
              <a:t>int</a:t>
            </a:r>
            <a:r>
              <a:rPr lang="en-US" i="1" dirty="0" smtClean="0">
                <a:solidFill>
                  <a:srgbClr val="404040"/>
                </a:solidFill>
                <a:latin typeface="+mj-lt"/>
              </a:rPr>
              <a:t>. Check its </a:t>
            </a:r>
            <a:r>
              <a:rPr lang="en-US" b="1" i="1" dirty="0" err="1" smtClean="0">
                <a:solidFill>
                  <a:srgbClr val="7F0055"/>
                </a:solidFill>
                <a:latin typeface="+mj-lt"/>
              </a:rPr>
              <a:t>sizeof</a:t>
            </a:r>
            <a:r>
              <a:rPr lang="en-US" dirty="0" smtClean="0">
                <a:latin typeface="+mj-lt"/>
              </a:rPr>
              <a:t>. </a:t>
            </a:r>
            <a:r>
              <a:rPr lang="en-US" i="1" dirty="0" smtClean="0">
                <a:latin typeface="+mj-lt"/>
              </a:rPr>
              <a:t>Then rearrange the order of its members (i.e. </a:t>
            </a:r>
            <a:r>
              <a:rPr lang="en-US" b="1" i="1" dirty="0" smtClean="0">
                <a:solidFill>
                  <a:srgbClr val="7F0055"/>
                </a:solidFill>
                <a:latin typeface="+mj-lt"/>
              </a:rPr>
              <a:t>char</a:t>
            </a:r>
            <a:r>
              <a:rPr lang="en-US" dirty="0" smtClean="0">
                <a:latin typeface="+mj-lt"/>
              </a:rPr>
              <a:t> </a:t>
            </a:r>
            <a:r>
              <a:rPr lang="en-US" i="1" dirty="0" smtClean="0">
                <a:latin typeface="+mj-lt"/>
              </a:rPr>
              <a:t>- </a:t>
            </a:r>
            <a:r>
              <a:rPr lang="en-US" b="1" i="1" dirty="0" smtClean="0">
                <a:solidFill>
                  <a:srgbClr val="7F0055"/>
                </a:solidFill>
                <a:latin typeface="+mj-lt"/>
              </a:rPr>
              <a:t>char</a:t>
            </a:r>
            <a:r>
              <a:rPr lang="en-US" i="1" dirty="0" smtClean="0">
                <a:latin typeface="+mj-lt"/>
              </a:rPr>
              <a:t> - </a:t>
            </a:r>
            <a:r>
              <a:rPr lang="en-US" b="1" i="1" dirty="0" smtClean="0">
                <a:solidFill>
                  <a:srgbClr val="7F0055"/>
                </a:solidFill>
                <a:latin typeface="+mj-lt"/>
              </a:rPr>
              <a:t>int</a:t>
            </a:r>
            <a:r>
              <a:rPr lang="en-US" i="1" dirty="0" smtClean="0">
                <a:latin typeface="+mj-lt"/>
              </a:rPr>
              <a:t> – </a:t>
            </a:r>
            <a:r>
              <a:rPr lang="en-US" b="1" i="1" dirty="0" smtClean="0">
                <a:solidFill>
                  <a:srgbClr val="7F0055"/>
                </a:solidFill>
                <a:latin typeface="+mj-lt"/>
              </a:rPr>
              <a:t>char</a:t>
            </a:r>
            <a:r>
              <a:rPr lang="en-US" i="1" dirty="0" smtClean="0">
                <a:latin typeface="+mj-lt"/>
              </a:rPr>
              <a:t>). Observe how its </a:t>
            </a:r>
            <a:r>
              <a:rPr lang="en-US" b="1" i="1" dirty="0" err="1" smtClean="0">
                <a:solidFill>
                  <a:srgbClr val="7F0055"/>
                </a:solidFill>
                <a:latin typeface="+mj-lt"/>
              </a:rPr>
              <a:t>sizeof</a:t>
            </a:r>
            <a:r>
              <a:rPr lang="en-US" b="1" i="1" dirty="0" smtClean="0">
                <a:solidFill>
                  <a:srgbClr val="7F0055"/>
                </a:solidFill>
                <a:latin typeface="+mj-lt"/>
              </a:rPr>
              <a:t> </a:t>
            </a:r>
            <a:r>
              <a:rPr lang="en-US" i="1" dirty="0" smtClean="0">
                <a:latin typeface="+mj-lt"/>
              </a:rPr>
              <a:t>changes again!</a:t>
            </a:r>
            <a:endParaRPr lang="en-US" i="1" dirty="0">
              <a:latin typeface="+mj-lt"/>
              <a:cs typeface="Times New Roman" pitchFamily="18"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52</a:t>
            </a:fld>
            <a:endParaRPr lang="en-US"/>
          </a:p>
        </p:txBody>
      </p:sp>
      <p:sp>
        <p:nvSpPr>
          <p:cNvPr id="6" name="Title 5"/>
          <p:cNvSpPr>
            <a:spLocks noGrp="1"/>
          </p:cNvSpPr>
          <p:nvPr>
            <p:ph type="title"/>
          </p:nvPr>
        </p:nvSpPr>
        <p:spPr/>
        <p:txBody>
          <a:bodyPr/>
          <a:lstStyle/>
          <a:p>
            <a:r>
              <a:rPr lang="en-US" dirty="0" smtClean="0">
                <a:solidFill>
                  <a:srgbClr val="404040"/>
                </a:solidFill>
              </a:rPr>
              <a:t>Structures </a:t>
            </a:r>
            <a:r>
              <a:rPr lang="en-US" dirty="0">
                <a:solidFill>
                  <a:srgbClr val="404040"/>
                </a:solidFill>
              </a:rPr>
              <a:t>– </a:t>
            </a:r>
            <a:r>
              <a:rPr lang="en-US" i="1" dirty="0" smtClean="0">
                <a:solidFill>
                  <a:srgbClr val="404040"/>
                </a:solidFill>
              </a:rPr>
              <a:t>Memory</a:t>
            </a:r>
            <a:endParaRPr lang="en-US" i="1" dirty="0"/>
          </a:p>
        </p:txBody>
      </p:sp>
    </p:spTree>
    <p:extLst>
      <p:ext uri="{BB962C8B-B14F-4D97-AF65-F5344CB8AC3E}">
        <p14:creationId xmlns:p14="http://schemas.microsoft.com/office/powerpoint/2010/main" val="15028792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609600"/>
          </a:xfrm>
        </p:spPr>
        <p:txBody>
          <a:bodyPr>
            <a:normAutofit/>
          </a:bodyPr>
          <a:lstStyle/>
          <a:p>
            <a:r>
              <a:rPr lang="en-US" b="1" i="1" dirty="0" smtClean="0">
                <a:solidFill>
                  <a:srgbClr val="404040"/>
                </a:solidFill>
              </a:rPr>
              <a:t>Structures</a:t>
            </a:r>
            <a:r>
              <a:rPr lang="en-US" dirty="0" smtClean="0">
                <a:solidFill>
                  <a:srgbClr val="404040"/>
                </a:solidFill>
              </a:rPr>
              <a:t> can be initialized using </a:t>
            </a:r>
            <a:r>
              <a:rPr lang="en-US" b="1" i="1" dirty="0" smtClean="0">
                <a:solidFill>
                  <a:srgbClr val="404040"/>
                </a:solidFill>
              </a:rPr>
              <a:t>brace-enclosed initializer:</a:t>
            </a: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53</a:t>
            </a:fld>
            <a:endParaRPr lang="en-US"/>
          </a:p>
        </p:txBody>
      </p:sp>
      <p:sp>
        <p:nvSpPr>
          <p:cNvPr id="5" name="Title 4"/>
          <p:cNvSpPr>
            <a:spLocks noGrp="1"/>
          </p:cNvSpPr>
          <p:nvPr>
            <p:ph type="title"/>
          </p:nvPr>
        </p:nvSpPr>
        <p:spPr/>
        <p:txBody>
          <a:bodyPr/>
          <a:lstStyle/>
          <a:p>
            <a:r>
              <a:rPr lang="en-US" dirty="0" smtClean="0">
                <a:solidFill>
                  <a:srgbClr val="404040"/>
                </a:solidFill>
              </a:rPr>
              <a:t>Structures </a:t>
            </a:r>
            <a:r>
              <a:rPr lang="en-US" dirty="0">
                <a:solidFill>
                  <a:srgbClr val="404040"/>
                </a:solidFill>
              </a:rPr>
              <a:t>– </a:t>
            </a:r>
            <a:r>
              <a:rPr lang="en-US" i="1" dirty="0" smtClean="0">
                <a:solidFill>
                  <a:srgbClr val="404040"/>
                </a:solidFill>
              </a:rPr>
              <a:t>Initialization</a:t>
            </a:r>
            <a:endParaRPr lang="en-US" i="1" dirty="0"/>
          </a:p>
        </p:txBody>
      </p:sp>
      <p:sp>
        <p:nvSpPr>
          <p:cNvPr id="2" name="Rectangle 1"/>
          <p:cNvSpPr/>
          <p:nvPr/>
        </p:nvSpPr>
        <p:spPr>
          <a:xfrm>
            <a:off x="612648" y="1849582"/>
            <a:ext cx="4572000" cy="1384995"/>
          </a:xfrm>
          <a:prstGeom prst="rect">
            <a:avLst/>
          </a:prstGeom>
          <a:solidFill>
            <a:schemeClr val="accent1"/>
          </a:solidFill>
          <a:ln>
            <a:solidFill>
              <a:schemeClr val="accent2"/>
            </a:solidFill>
          </a:ln>
        </p:spPr>
        <p:txBody>
          <a:bodyPr>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Person</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0000FF"/>
                </a:solidFill>
                <a:latin typeface="Courier New" panose="02070309020205020404" pitchFamily="49" charset="0"/>
              </a:rPr>
              <a:t>string</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name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age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Person p1 = {</a:t>
            </a:r>
            <a:r>
              <a:rPr lang="en-US" sz="1200" dirty="0">
                <a:solidFill>
                  <a:srgbClr val="808040"/>
                </a:solidFill>
                <a:latin typeface="Courier New" panose="02070309020205020404" pitchFamily="49" charset="0"/>
              </a:rPr>
              <a:t>"Toni"</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21</a:t>
            </a:r>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8889502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029200"/>
          </a:xfrm>
        </p:spPr>
        <p:txBody>
          <a:bodyPr>
            <a:normAutofit/>
          </a:bodyPr>
          <a:lstStyle/>
          <a:p>
            <a:r>
              <a:rPr lang="en-US" dirty="0" smtClean="0">
                <a:solidFill>
                  <a:srgbClr val="404040"/>
                </a:solidFill>
                <a:latin typeface="+mj-lt"/>
                <a:cs typeface="Times New Roman" pitchFamily="18" charset="0"/>
              </a:rPr>
              <a:t>In C++ </a:t>
            </a:r>
            <a:r>
              <a:rPr lang="en-US" b="1" i="1" dirty="0" smtClean="0">
                <a:solidFill>
                  <a:srgbClr val="404040"/>
                </a:solidFill>
                <a:latin typeface="+mj-lt"/>
                <a:cs typeface="Times New Roman" pitchFamily="18" charset="0"/>
              </a:rPr>
              <a:t>struct</a:t>
            </a:r>
            <a:r>
              <a:rPr lang="en-US" dirty="0" smtClean="0">
                <a:solidFill>
                  <a:srgbClr val="404040"/>
                </a:solidFill>
                <a:latin typeface="+mj-lt"/>
                <a:cs typeface="Times New Roman" pitchFamily="18" charset="0"/>
              </a:rPr>
              <a:t> is pretty much like a </a:t>
            </a:r>
            <a:r>
              <a:rPr lang="en-US" b="1" i="1" dirty="0" smtClean="0">
                <a:solidFill>
                  <a:srgbClr val="404040"/>
                </a:solidFill>
                <a:latin typeface="+mj-lt"/>
                <a:cs typeface="Times New Roman" pitchFamily="18" charset="0"/>
              </a:rPr>
              <a:t>class</a:t>
            </a:r>
          </a:p>
          <a:p>
            <a:pPr lvl="1"/>
            <a:r>
              <a:rPr lang="en-US" b="1" i="1" dirty="0" smtClean="0">
                <a:solidFill>
                  <a:srgbClr val="404040"/>
                </a:solidFill>
                <a:latin typeface="+mj-lt"/>
                <a:cs typeface="Times New Roman" pitchFamily="18" charset="0"/>
              </a:rPr>
              <a:t>… </a:t>
            </a:r>
            <a:r>
              <a:rPr lang="en-US" i="1" dirty="0" smtClean="0">
                <a:solidFill>
                  <a:srgbClr val="404040"/>
                </a:solidFill>
                <a:latin typeface="+mj-lt"/>
                <a:cs typeface="Times New Roman" pitchFamily="18" charset="0"/>
              </a:rPr>
              <a:t>with a few minor differences</a:t>
            </a:r>
          </a:p>
          <a:p>
            <a:r>
              <a:rPr lang="en-US" dirty="0" smtClean="0">
                <a:solidFill>
                  <a:srgbClr val="404040"/>
                </a:solidFill>
                <a:latin typeface="+mj-lt"/>
                <a:cs typeface="Times New Roman" pitchFamily="18" charset="0"/>
              </a:rPr>
              <a:t>In C, a </a:t>
            </a:r>
            <a:r>
              <a:rPr lang="en-US" b="1" i="1" dirty="0" smtClean="0">
                <a:solidFill>
                  <a:srgbClr val="404040"/>
                </a:solidFill>
                <a:latin typeface="+mj-lt"/>
                <a:cs typeface="Times New Roman" pitchFamily="18" charset="0"/>
              </a:rPr>
              <a:t>struct</a:t>
            </a:r>
            <a:r>
              <a:rPr lang="en-US" dirty="0" smtClean="0">
                <a:solidFill>
                  <a:srgbClr val="404040"/>
                </a:solidFill>
                <a:latin typeface="+mj-lt"/>
                <a:cs typeface="Times New Roman" pitchFamily="18" charset="0"/>
              </a:rPr>
              <a:t> is just that: grouping of fields (variables) of (possibly different) types, to make a new, </a:t>
            </a:r>
            <a:r>
              <a:rPr lang="en-US" i="1" dirty="0" smtClean="0">
                <a:solidFill>
                  <a:srgbClr val="404040"/>
                </a:solidFill>
                <a:latin typeface="+mj-lt"/>
                <a:cs typeface="Times New Roman" pitchFamily="18" charset="0"/>
              </a:rPr>
              <a:t>user-defined</a:t>
            </a:r>
            <a:r>
              <a:rPr lang="en-US" dirty="0" smtClean="0">
                <a:solidFill>
                  <a:srgbClr val="404040"/>
                </a:solidFill>
                <a:latin typeface="+mj-lt"/>
                <a:cs typeface="Times New Roman" pitchFamily="18" charset="0"/>
              </a:rPr>
              <a:t> type.</a:t>
            </a:r>
            <a:endParaRPr lang="en-US" i="1" dirty="0" smtClean="0">
              <a:solidFill>
                <a:srgbClr val="404040"/>
              </a:solidFill>
              <a:latin typeface="+mj-lt"/>
              <a:cs typeface="Times New Roman" pitchFamily="18" charset="0"/>
            </a:endParaRPr>
          </a:p>
          <a:p>
            <a:pPr algn="ctr"/>
            <a:endParaRPr lang="en-US" dirty="0">
              <a:solidFill>
                <a:srgbClr val="404040"/>
              </a:solidFill>
              <a:latin typeface="+mj-lt"/>
              <a:cs typeface="Times New Roman" pitchFamily="18"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54</a:t>
            </a:fld>
            <a:endParaRPr lang="en-US"/>
          </a:p>
        </p:txBody>
      </p:sp>
      <p:sp>
        <p:nvSpPr>
          <p:cNvPr id="5" name="Title 4"/>
          <p:cNvSpPr>
            <a:spLocks noGrp="1"/>
          </p:cNvSpPr>
          <p:nvPr>
            <p:ph type="title"/>
          </p:nvPr>
        </p:nvSpPr>
        <p:spPr/>
        <p:txBody>
          <a:bodyPr/>
          <a:lstStyle/>
          <a:p>
            <a:r>
              <a:rPr lang="en-US" dirty="0" smtClean="0">
                <a:solidFill>
                  <a:srgbClr val="404040"/>
                </a:solidFill>
              </a:rPr>
              <a:t>Structures </a:t>
            </a:r>
            <a:r>
              <a:rPr lang="en-US" dirty="0">
                <a:solidFill>
                  <a:srgbClr val="404040"/>
                </a:solidFill>
              </a:rPr>
              <a:t>– </a:t>
            </a:r>
            <a:r>
              <a:rPr lang="en-US" i="1" dirty="0" smtClean="0">
                <a:solidFill>
                  <a:srgbClr val="404040"/>
                </a:solidFill>
              </a:rPr>
              <a:t>C vs C++</a:t>
            </a:r>
            <a:endParaRPr lang="en-US" i="1" dirty="0"/>
          </a:p>
        </p:txBody>
      </p:sp>
    </p:spTree>
    <p:extLst>
      <p:ext uri="{BB962C8B-B14F-4D97-AF65-F5344CB8AC3E}">
        <p14:creationId xmlns:p14="http://schemas.microsoft.com/office/powerpoint/2010/main" val="18421836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type</a:t>
            </a:r>
          </a:p>
        </p:txBody>
      </p:sp>
      <p:sp>
        <p:nvSpPr>
          <p:cNvPr id="3" name="Content Placeholder 2"/>
          <p:cNvSpPr>
            <a:spLocks noGrp="1"/>
          </p:cNvSpPr>
          <p:nvPr>
            <p:ph idx="1"/>
          </p:nvPr>
        </p:nvSpPr>
        <p:spPr>
          <a:xfrm>
            <a:off x="322263" y="950913"/>
            <a:ext cx="8499475" cy="2325687"/>
          </a:xfrm>
        </p:spPr>
        <p:txBody>
          <a:bodyPr/>
          <a:lstStyle/>
          <a:p>
            <a:r>
              <a:rPr lang="en-US" b="1" i="1" dirty="0"/>
              <a:t>Union </a:t>
            </a:r>
            <a:r>
              <a:rPr lang="en-US" b="1" i="1" dirty="0" smtClean="0"/>
              <a:t>type</a:t>
            </a:r>
            <a:r>
              <a:rPr lang="en-US" dirty="0" smtClean="0"/>
              <a:t> – is </a:t>
            </a:r>
            <a:r>
              <a:rPr lang="en-US" dirty="0"/>
              <a:t>a structure whose elements are all starting from the same memory address (located in the same memory area</a:t>
            </a:r>
            <a:r>
              <a:rPr lang="en-US" dirty="0" smtClean="0"/>
              <a:t>).</a:t>
            </a:r>
          </a:p>
          <a:p>
            <a:pPr lvl="1">
              <a:buFont typeface="Wingdings" panose="05000000000000000000" pitchFamily="2" charset="2"/>
              <a:buChar char="Ø"/>
            </a:pPr>
            <a:r>
              <a:rPr lang="en-US" dirty="0"/>
              <a:t>The union is only </a:t>
            </a:r>
            <a:r>
              <a:rPr lang="en-US" b="1" i="1" dirty="0"/>
              <a:t>as big as necessary to hold its largest data member</a:t>
            </a:r>
            <a:r>
              <a:rPr lang="en-US" dirty="0"/>
              <a:t>. The other data members are allocated in the same bytes as part of that largest member. The details of that allocation are </a:t>
            </a:r>
            <a:r>
              <a:rPr lang="en-US" b="1" i="1" dirty="0"/>
              <a:t>implementation-defined</a:t>
            </a:r>
            <a:r>
              <a:rPr lang="en-US" dirty="0"/>
              <a:t>, and it's </a:t>
            </a:r>
            <a:r>
              <a:rPr lang="en-US" b="1" i="1" dirty="0"/>
              <a:t>undefined behavior </a:t>
            </a:r>
            <a:r>
              <a:rPr lang="en-US" dirty="0"/>
              <a:t>to read from the member of the union that wasn't most recently written.</a:t>
            </a:r>
            <a:endParaRPr lang="en-US" dirty="0" smtClean="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55</a:t>
            </a:fld>
            <a:endParaRPr lang="en-US" dirty="0">
              <a:solidFill>
                <a:srgbClr val="969696"/>
              </a:solidFill>
            </a:endParaRPr>
          </a:p>
        </p:txBody>
      </p:sp>
      <p:pic>
        <p:nvPicPr>
          <p:cNvPr id="6" name="Picture 5"/>
          <p:cNvPicPr>
            <a:picLocks noChangeAspect="1"/>
          </p:cNvPicPr>
          <p:nvPr/>
        </p:nvPicPr>
        <p:blipFill>
          <a:blip r:embed="rId3"/>
          <a:stretch>
            <a:fillRect/>
          </a:stretch>
        </p:blipFill>
        <p:spPr>
          <a:xfrm>
            <a:off x="322263" y="3352800"/>
            <a:ext cx="6972300" cy="2971800"/>
          </a:xfrm>
          <a:prstGeom prst="rect">
            <a:avLst/>
          </a:prstGeom>
        </p:spPr>
      </p:pic>
    </p:spTree>
    <p:extLst>
      <p:ext uri="{BB962C8B-B14F-4D97-AF65-F5344CB8AC3E}">
        <p14:creationId xmlns:p14="http://schemas.microsoft.com/office/powerpoint/2010/main" val="6706612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structures and unions (1/2)</a:t>
            </a:r>
          </a:p>
        </p:txBody>
      </p:sp>
      <p:sp>
        <p:nvSpPr>
          <p:cNvPr id="3" name="Content Placeholder 2"/>
          <p:cNvSpPr>
            <a:spLocks noGrp="1"/>
          </p:cNvSpPr>
          <p:nvPr>
            <p:ph idx="1"/>
          </p:nvPr>
        </p:nvSpPr>
        <p:spPr>
          <a:xfrm>
            <a:off x="322263" y="950913"/>
            <a:ext cx="8499475" cy="4535487"/>
          </a:xfrm>
        </p:spPr>
        <p:txBody>
          <a:bodyPr/>
          <a:lstStyle/>
          <a:p>
            <a:r>
              <a:rPr lang="en-US" dirty="0" smtClean="0"/>
              <a:t>Declaration of a structure</a:t>
            </a:r>
          </a:p>
          <a:p>
            <a:endParaRPr lang="en-US" dirty="0" smtClean="0"/>
          </a:p>
          <a:p>
            <a:pPr marL="0" marR="91440" indent="0">
              <a:spcBef>
                <a:spcPts val="0"/>
              </a:spcBef>
              <a:buNone/>
            </a:pPr>
            <a:endParaRPr lang="en-US" sz="1400" dirty="0" smtClean="0">
              <a:solidFill>
                <a:srgbClr val="000000"/>
              </a:solidFill>
              <a:latin typeface="Courier New" pitchFamily="49" charset="0"/>
              <a:cs typeface="Courier New" pitchFamily="49" charset="0"/>
            </a:endParaRPr>
          </a:p>
          <a:p>
            <a:pPr marL="0" marR="91440" indent="0">
              <a:spcBef>
                <a:spcPts val="0"/>
              </a:spcBef>
              <a:buNone/>
            </a:pPr>
            <a:endParaRPr lang="en-US" sz="1400" dirty="0">
              <a:solidFill>
                <a:srgbClr val="000000"/>
              </a:solidFill>
              <a:latin typeface="Courier New" pitchFamily="49" charset="0"/>
              <a:cs typeface="Courier New" pitchFamily="49" charset="0"/>
            </a:endParaRPr>
          </a:p>
          <a:p>
            <a:pPr marL="288925" indent="-285750"/>
            <a:r>
              <a:rPr lang="en-US" dirty="0" smtClean="0"/>
              <a:t>Selection of a member </a:t>
            </a:r>
            <a:r>
              <a:rPr lang="en-US" b="1" dirty="0" smtClean="0"/>
              <a:t>“.”</a:t>
            </a:r>
          </a:p>
          <a:p>
            <a:pPr marL="230188" lvl="1" indent="0">
              <a:buNone/>
            </a:pPr>
            <a:endParaRPr lang="en-US" dirty="0" smtClean="0">
              <a:solidFill>
                <a:srgbClr val="000000"/>
              </a:solidFill>
              <a:latin typeface="Courier New" pitchFamily="49" charset="0"/>
              <a:cs typeface="Courier New" pitchFamily="49" charset="0"/>
            </a:endParaRPr>
          </a:p>
          <a:p>
            <a:pPr marL="230188" lvl="1" indent="0">
              <a:buNone/>
            </a:pPr>
            <a:endParaRPr lang="en-US" dirty="0" smtClean="0"/>
          </a:p>
          <a:p>
            <a:pPr marL="288925" indent="-285750"/>
            <a:r>
              <a:rPr lang="en-US" dirty="0" smtClean="0"/>
              <a:t>Assignment </a:t>
            </a:r>
            <a:r>
              <a:rPr lang="en-US" b="1" dirty="0" smtClean="0"/>
              <a:t>“=”</a:t>
            </a:r>
          </a:p>
          <a:p>
            <a:pPr marL="230188" lvl="1" indent="0">
              <a:buNone/>
            </a:pPr>
            <a:endParaRPr lang="en-US" dirty="0" smtClean="0">
              <a:solidFill>
                <a:srgbClr val="000000"/>
              </a:solidFill>
              <a:latin typeface="Courier New" pitchFamily="49" charset="0"/>
              <a:cs typeface="Courier New" pitchFamily="49" charset="0"/>
            </a:endParaRPr>
          </a:p>
          <a:p>
            <a:pPr marL="230188" lvl="1" indent="0">
              <a:buNone/>
            </a:pPr>
            <a:endParaRPr lang="en-US" b="1" dirty="0">
              <a:solidFill>
                <a:srgbClr val="000000"/>
              </a:solidFill>
              <a:latin typeface="Courier New" pitchFamily="49" charset="0"/>
              <a:cs typeface="Courier New" pitchFamily="49" charset="0"/>
            </a:endParaRPr>
          </a:p>
          <a:p>
            <a:pPr marL="3175" indent="0">
              <a:buNone/>
            </a:pPr>
            <a:r>
              <a:rPr lang="en-US" b="1" i="1" dirty="0">
                <a:solidFill>
                  <a:srgbClr val="000000"/>
                </a:solidFill>
                <a:latin typeface="Tahoma"/>
                <a:ea typeface="Times New Roman"/>
                <a:cs typeface="Times New Roman"/>
              </a:rPr>
              <a:t>The default behavior for the assignment is a copy member to member operation.</a:t>
            </a:r>
            <a:endParaRPr lang="en-US" dirty="0">
              <a:solidFill>
                <a:srgbClr val="000000"/>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56</a:t>
            </a:fld>
            <a:endParaRPr lang="en-US" dirty="0">
              <a:solidFill>
                <a:srgbClr val="969696"/>
              </a:solidFill>
            </a:endParaRPr>
          </a:p>
        </p:txBody>
      </p:sp>
      <p:sp>
        <p:nvSpPr>
          <p:cNvPr id="5" name="Rectangle 4"/>
          <p:cNvSpPr/>
          <p:nvPr/>
        </p:nvSpPr>
        <p:spPr>
          <a:xfrm>
            <a:off x="573881" y="1443335"/>
            <a:ext cx="7754938" cy="461665"/>
          </a:xfrm>
          <a:prstGeom prst="rect">
            <a:avLst/>
          </a:prstGeom>
          <a:solidFill>
            <a:schemeClr val="accent1"/>
          </a:solidFill>
          <a:ln>
            <a:solidFill>
              <a:schemeClr val="accent2"/>
            </a:solidFill>
          </a:ln>
        </p:spPr>
        <p:txBody>
          <a:bodyPr wrap="square">
            <a:spAutoFit/>
          </a:bodyPr>
          <a:lstStyle/>
          <a:p>
            <a:r>
              <a:rPr lang="en-US" sz="1200" dirty="0" err="1">
                <a:solidFill>
                  <a:srgbClr val="000000"/>
                </a:solidFill>
                <a:latin typeface="Courier New" panose="02070309020205020404" pitchFamily="49" charset="0"/>
              </a:rPr>
              <a:t>MSGSpeedData</a:t>
            </a:r>
            <a:r>
              <a:rPr lang="en-US" sz="1200" dirty="0">
                <a:solidFill>
                  <a:srgbClr val="000000"/>
                </a:solidFill>
                <a:latin typeface="Courier New" panose="02070309020205020404" pitchFamily="49" charset="0"/>
              </a:rPr>
              <a:t> speed;                         </a:t>
            </a:r>
            <a:r>
              <a:rPr lang="en-US" sz="1200" dirty="0">
                <a:solidFill>
                  <a:srgbClr val="3F7F5F"/>
                </a:solidFill>
                <a:latin typeface="Courier New" panose="02070309020205020404" pitchFamily="49" charset="0"/>
              </a:rPr>
              <a:t>// Declaration of a variable structure</a:t>
            </a:r>
          </a:p>
          <a:p>
            <a:r>
              <a:rPr lang="en-US" sz="1200" dirty="0" err="1">
                <a:solidFill>
                  <a:srgbClr val="000000"/>
                </a:solidFill>
                <a:latin typeface="Courier New" panose="02070309020205020404" pitchFamily="49" charset="0"/>
              </a:rPr>
              <a:t>MSGOilData</a:t>
            </a:r>
            <a:r>
              <a:rPr lang="en-US" sz="1200" dirty="0">
                <a:solidFill>
                  <a:srgbClr val="000000"/>
                </a:solidFill>
                <a:latin typeface="Courier New" panose="02070309020205020404" pitchFamily="49" charset="0"/>
              </a:rPr>
              <a:t> oil = { MSG_OIL_UPDATE, </a:t>
            </a:r>
            <a:r>
              <a:rPr lang="en-US" sz="1200" dirty="0">
                <a:solidFill>
                  <a:srgbClr val="FF0000"/>
                </a:solidFill>
                <a:latin typeface="Courier New" panose="02070309020205020404" pitchFamily="49" charset="0"/>
              </a:rPr>
              <a:t>10</a:t>
            </a:r>
            <a:r>
              <a:rPr lang="en-US" sz="1200" dirty="0">
                <a:solidFill>
                  <a:srgbClr val="000000"/>
                </a:solidFill>
                <a:latin typeface="Courier New" panose="02070309020205020404" pitchFamily="49" charset="0"/>
              </a:rPr>
              <a:t> };    </a:t>
            </a:r>
            <a:r>
              <a:rPr lang="en-US" sz="1200" dirty="0">
                <a:solidFill>
                  <a:srgbClr val="3F7F5F"/>
                </a:solidFill>
                <a:latin typeface="Courier New" panose="02070309020205020404" pitchFamily="49" charset="0"/>
              </a:rPr>
              <a:t>// Declaration with initialization</a:t>
            </a:r>
          </a:p>
        </p:txBody>
      </p:sp>
      <p:sp>
        <p:nvSpPr>
          <p:cNvPr id="7" name="Rectangle 6"/>
          <p:cNvSpPr/>
          <p:nvPr/>
        </p:nvSpPr>
        <p:spPr>
          <a:xfrm>
            <a:off x="573881" y="2852440"/>
            <a:ext cx="1672253" cy="276999"/>
          </a:xfrm>
          <a:prstGeom prst="rect">
            <a:avLst/>
          </a:prstGeom>
          <a:solidFill>
            <a:schemeClr val="accent1"/>
          </a:solidFill>
          <a:ln>
            <a:solidFill>
              <a:schemeClr val="accent2"/>
            </a:solidFill>
          </a:ln>
        </p:spPr>
        <p:txBody>
          <a:bodyPr wrap="none">
            <a:spAutoFit/>
          </a:bodyPr>
          <a:lstStyle/>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oil.</a:t>
            </a:r>
            <a:r>
              <a:rPr lang="en-US" sz="1200" dirty="0" err="1">
                <a:solidFill>
                  <a:srgbClr val="0000C0"/>
                </a:solidFill>
                <a:latin typeface="Courier New" panose="02070309020205020404" pitchFamily="49" charset="0"/>
              </a:rPr>
              <a:t>level</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25</a:t>
            </a:r>
            <a:r>
              <a:rPr lang="en-US" sz="1200" dirty="0">
                <a:solidFill>
                  <a:srgbClr val="000000"/>
                </a:solidFill>
                <a:latin typeface="Courier New" panose="02070309020205020404" pitchFamily="49" charset="0"/>
              </a:rPr>
              <a:t>;</a:t>
            </a:r>
            <a:endParaRPr lang="en-US" sz="1200" dirty="0"/>
          </a:p>
        </p:txBody>
      </p:sp>
      <p:sp>
        <p:nvSpPr>
          <p:cNvPr id="8" name="Rectangle 7"/>
          <p:cNvSpPr/>
          <p:nvPr/>
        </p:nvSpPr>
        <p:spPr>
          <a:xfrm>
            <a:off x="573881" y="4086314"/>
            <a:ext cx="1951175" cy="276999"/>
          </a:xfrm>
          <a:prstGeom prst="rect">
            <a:avLst/>
          </a:prstGeom>
          <a:solidFill>
            <a:schemeClr val="accent1"/>
          </a:solidFill>
          <a:ln>
            <a:solidFill>
              <a:schemeClr val="accent2"/>
            </a:solidFill>
          </a:ln>
        </p:spPr>
        <p:txBody>
          <a:bodyPr wrap="none">
            <a:spAutoFit/>
          </a:bodyPr>
          <a:lstStyle/>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oilAvgValue</a:t>
            </a:r>
            <a:r>
              <a:rPr lang="en-US" sz="1200" dirty="0">
                <a:solidFill>
                  <a:srgbClr val="000000"/>
                </a:solidFill>
                <a:latin typeface="Courier New" panose="02070309020205020404" pitchFamily="49" charset="0"/>
              </a:rPr>
              <a:t> = oil;</a:t>
            </a:r>
            <a:endParaRPr lang="en-US" sz="1200" dirty="0"/>
          </a:p>
        </p:txBody>
      </p:sp>
    </p:spTree>
    <p:extLst>
      <p:ext uri="{BB962C8B-B14F-4D97-AF65-F5344CB8AC3E}">
        <p14:creationId xmlns:p14="http://schemas.microsoft.com/office/powerpoint/2010/main" val="559615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structures and unions (2/2)</a:t>
            </a:r>
          </a:p>
        </p:txBody>
      </p:sp>
      <p:sp>
        <p:nvSpPr>
          <p:cNvPr id="3" name="Content Placeholder 2"/>
          <p:cNvSpPr>
            <a:spLocks noGrp="1"/>
          </p:cNvSpPr>
          <p:nvPr>
            <p:ph idx="1"/>
          </p:nvPr>
        </p:nvSpPr>
        <p:spPr>
          <a:xfrm>
            <a:off x="322263" y="950913"/>
            <a:ext cx="8499475" cy="4383087"/>
          </a:xfrm>
        </p:spPr>
        <p:txBody>
          <a:bodyPr/>
          <a:lstStyle/>
          <a:p>
            <a:r>
              <a:rPr lang="en-US" dirty="0" smtClean="0"/>
              <a:t>Anonymous struct or union</a:t>
            </a:r>
          </a:p>
          <a:p>
            <a:pPr marL="227013" lvl="1" indent="0">
              <a:buNone/>
            </a:pPr>
            <a:endParaRPr lang="en-US" b="1" dirty="0" smtClean="0">
              <a:solidFill>
                <a:srgbClr val="7F0055"/>
              </a:solidFill>
              <a:latin typeface="Courier New" pitchFamily="49" charset="0"/>
              <a:cs typeface="Courier New" pitchFamily="49" charset="0"/>
            </a:endParaRPr>
          </a:p>
          <a:p>
            <a:pPr marL="227013" lvl="1" indent="0">
              <a:buNone/>
            </a:pPr>
            <a:endParaRPr lang="en-US" b="1" i="1" dirty="0">
              <a:solidFill>
                <a:srgbClr val="7F0055"/>
              </a:solidFill>
              <a:latin typeface="Courier New" pitchFamily="49" charset="0"/>
              <a:ea typeface="Times New Roman"/>
              <a:cs typeface="Courier New" pitchFamily="49" charset="0"/>
            </a:endParaRPr>
          </a:p>
          <a:p>
            <a:pPr marL="227013" lvl="1" indent="0">
              <a:buNone/>
            </a:pPr>
            <a:endParaRPr lang="en-US" b="1" i="1" dirty="0" smtClean="0">
              <a:solidFill>
                <a:srgbClr val="7F0055"/>
              </a:solidFill>
              <a:latin typeface="Courier New" pitchFamily="49" charset="0"/>
              <a:ea typeface="Times New Roman"/>
              <a:cs typeface="Courier New" pitchFamily="49" charset="0"/>
            </a:endParaRPr>
          </a:p>
          <a:p>
            <a:pPr marL="227013" lvl="1" indent="0">
              <a:buNone/>
            </a:pPr>
            <a:endParaRPr lang="en-US" b="1" i="1" dirty="0">
              <a:solidFill>
                <a:srgbClr val="7F0055"/>
              </a:solidFill>
              <a:latin typeface="Courier New" pitchFamily="49" charset="0"/>
              <a:ea typeface="Times New Roman"/>
              <a:cs typeface="Courier New" pitchFamily="49" charset="0"/>
            </a:endParaRPr>
          </a:p>
          <a:p>
            <a:pPr marL="227013" lvl="1" indent="0">
              <a:buNone/>
            </a:pPr>
            <a:endParaRPr lang="en-US" b="1" i="1" dirty="0" smtClean="0">
              <a:solidFill>
                <a:srgbClr val="7F0055"/>
              </a:solidFill>
              <a:latin typeface="Courier New" pitchFamily="49" charset="0"/>
              <a:ea typeface="Times New Roman"/>
              <a:cs typeface="Courier New" pitchFamily="49" charset="0"/>
            </a:endParaRPr>
          </a:p>
          <a:p>
            <a:pPr marL="227013" lvl="1" indent="0">
              <a:buNone/>
            </a:pPr>
            <a:endParaRPr lang="en-US" b="1" i="1" dirty="0">
              <a:solidFill>
                <a:srgbClr val="7F0055"/>
              </a:solidFill>
              <a:latin typeface="Courier New" pitchFamily="49" charset="0"/>
              <a:ea typeface="Times New Roman"/>
              <a:cs typeface="Courier New" pitchFamily="49" charset="0"/>
            </a:endParaRPr>
          </a:p>
          <a:p>
            <a:pPr marL="227013" lvl="1" indent="0">
              <a:buNone/>
            </a:pPr>
            <a:endParaRPr lang="en-US" b="1" i="1" dirty="0" smtClean="0">
              <a:solidFill>
                <a:srgbClr val="7F0055"/>
              </a:solidFill>
              <a:latin typeface="Courier New" pitchFamily="49" charset="0"/>
              <a:ea typeface="Times New Roman"/>
              <a:cs typeface="Courier New" pitchFamily="49" charset="0"/>
            </a:endParaRPr>
          </a:p>
          <a:p>
            <a:pPr marL="227013" lvl="1" indent="0">
              <a:buNone/>
            </a:pPr>
            <a:endParaRPr lang="en-US" b="1" i="1" dirty="0">
              <a:solidFill>
                <a:srgbClr val="7F0055"/>
              </a:solidFill>
              <a:latin typeface="Courier New" pitchFamily="49" charset="0"/>
              <a:ea typeface="Times New Roman"/>
              <a:cs typeface="Courier New" pitchFamily="49" charset="0"/>
            </a:endParaRPr>
          </a:p>
          <a:p>
            <a:pPr marL="227013" lvl="1" indent="0">
              <a:buNone/>
            </a:pPr>
            <a:r>
              <a:rPr lang="en-US" b="1" i="1" dirty="0" smtClean="0">
                <a:solidFill>
                  <a:srgbClr val="000000"/>
                </a:solidFill>
                <a:latin typeface="Tahoma"/>
                <a:ea typeface="Times New Roman"/>
                <a:cs typeface="Times New Roman"/>
              </a:rPr>
              <a:t>A </a:t>
            </a:r>
            <a:r>
              <a:rPr lang="en-US" b="1" i="1" dirty="0">
                <a:solidFill>
                  <a:srgbClr val="000000"/>
                </a:solidFill>
                <a:latin typeface="Tahoma"/>
                <a:ea typeface="Times New Roman"/>
                <a:cs typeface="Times New Roman"/>
              </a:rPr>
              <a:t>declaration of a union is initialized with the initialization of the first element.</a:t>
            </a:r>
            <a:r>
              <a:rPr lang="en-US" i="1" dirty="0">
                <a:solidFill>
                  <a:srgbClr val="000000"/>
                </a:solidFill>
                <a:latin typeface="Tahoma"/>
                <a:ea typeface="Times New Roman"/>
                <a:cs typeface="Times New Roman"/>
              </a:rPr>
              <a:t/>
            </a:r>
            <a:br>
              <a:rPr lang="en-US" i="1" dirty="0">
                <a:solidFill>
                  <a:srgbClr val="000000"/>
                </a:solidFill>
                <a:latin typeface="Tahoma"/>
                <a:ea typeface="Times New Roman"/>
                <a:cs typeface="Times New Roman"/>
              </a:rPr>
            </a:b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57</a:t>
            </a:fld>
            <a:endParaRPr lang="en-US" dirty="0">
              <a:solidFill>
                <a:srgbClr val="969696"/>
              </a:solidFill>
            </a:endParaRPr>
          </a:p>
        </p:txBody>
      </p:sp>
      <p:sp>
        <p:nvSpPr>
          <p:cNvPr id="5" name="Rectangle 4"/>
          <p:cNvSpPr/>
          <p:nvPr/>
        </p:nvSpPr>
        <p:spPr>
          <a:xfrm>
            <a:off x="598126" y="1371600"/>
            <a:ext cx="4572000" cy="2492990"/>
          </a:xfrm>
          <a:prstGeom prst="rect">
            <a:avLst/>
          </a:prstGeom>
          <a:solidFill>
            <a:schemeClr val="accent1"/>
          </a:solidFill>
          <a:ln>
            <a:solidFill>
              <a:schemeClr val="accent2"/>
            </a:solidFill>
          </a:ln>
        </p:spPr>
        <p:txBody>
          <a:bodyPr>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Protocol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version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union</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MSGSpeedData</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speed</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MSGOilData</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oil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MSGDimmingData</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dimming</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Protocol    </a:t>
            </a:r>
            <a:r>
              <a:rPr lang="en-US" sz="1200" dirty="0" err="1">
                <a:solidFill>
                  <a:srgbClr val="000000"/>
                </a:solidFill>
                <a:latin typeface="Courier New" panose="02070309020205020404" pitchFamily="49" charset="0"/>
              </a:rPr>
              <a:t>aPacket</a:t>
            </a:r>
            <a:r>
              <a:rPr lang="en-US" sz="1200" dirty="0">
                <a:solidFill>
                  <a:srgbClr val="000000"/>
                </a:solidFill>
                <a:latin typeface="Courier New" panose="02070309020205020404" pitchFamily="49" charset="0"/>
              </a:rPr>
              <a:t>;</a:t>
            </a:r>
          </a:p>
          <a:p>
            <a:r>
              <a:rPr lang="en-US" sz="1200" dirty="0" err="1">
                <a:solidFill>
                  <a:srgbClr val="000000"/>
                </a:solidFill>
                <a:latin typeface="Courier New" panose="02070309020205020404" pitchFamily="49" charset="0"/>
              </a:rPr>
              <a:t>aPacket.version</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0x101</a:t>
            </a:r>
            <a:r>
              <a:rPr lang="en-US" sz="1200" dirty="0">
                <a:solidFill>
                  <a:srgbClr val="000000"/>
                </a:solidFill>
                <a:latin typeface="Courier New" panose="02070309020205020404" pitchFamily="49" charset="0"/>
              </a:rPr>
              <a:t>;</a:t>
            </a:r>
          </a:p>
          <a:p>
            <a:r>
              <a:rPr lang="en-US" sz="1200" dirty="0" err="1">
                <a:solidFill>
                  <a:srgbClr val="000000"/>
                </a:solidFill>
                <a:latin typeface="Courier New" panose="02070309020205020404" pitchFamily="49" charset="0"/>
              </a:rPr>
              <a:t>aPacket.oil.oilLevel</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5</a:t>
            </a:r>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5694510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4294967295"/>
          </p:nvPr>
        </p:nvSpPr>
        <p:spPr>
          <a:xfrm>
            <a:off x="468313" y="6416675"/>
            <a:ext cx="215900" cy="130175"/>
          </a:xfrm>
          <a:prstGeom prst="rect">
            <a:avLst/>
          </a:prstGeom>
          <a:noFill/>
        </p:spPr>
        <p:txBody>
          <a:bodyPr/>
          <a:lstStyle/>
          <a:p>
            <a:fld id="{3C06E336-A007-4B80-AD83-367BF76F56AD}" type="slidenum">
              <a:rPr lang="de-DE" smtClean="0"/>
              <a:pPr/>
              <a:t>58</a:t>
            </a:fld>
            <a:endParaRPr lang="de-DE" smtClean="0"/>
          </a:p>
        </p:txBody>
      </p:sp>
      <p:sp>
        <p:nvSpPr>
          <p:cNvPr id="17412" name="Rectangle 2"/>
          <p:cNvSpPr>
            <a:spLocks noChangeArrowheads="1"/>
          </p:cNvSpPr>
          <p:nvPr/>
        </p:nvSpPr>
        <p:spPr bwMode="auto">
          <a:xfrm>
            <a:off x="0" y="0"/>
            <a:ext cx="4572000" cy="6858000"/>
          </a:xfrm>
          <a:prstGeom prst="rect">
            <a:avLst/>
          </a:prstGeom>
          <a:solidFill>
            <a:srgbClr val="D76A19"/>
          </a:solidFill>
          <a:ln w="9525">
            <a:noFill/>
            <a:miter lim="800000"/>
            <a:headEnd/>
            <a:tailEnd/>
          </a:ln>
        </p:spPr>
        <p:txBody>
          <a:bodyPr wrap="none" anchor="ctr"/>
          <a:lstStyle/>
          <a:p>
            <a:endParaRPr lang="fr-FR"/>
          </a:p>
        </p:txBody>
      </p:sp>
      <p:sp>
        <p:nvSpPr>
          <p:cNvPr id="17413" name="Rectangle 3"/>
          <p:cNvSpPr>
            <a:spLocks noGrp="1" noChangeArrowheads="1"/>
          </p:cNvSpPr>
          <p:nvPr>
            <p:ph type="ctrTitle" idx="4294967295"/>
          </p:nvPr>
        </p:nvSpPr>
        <p:spPr>
          <a:xfrm>
            <a:off x="468313" y="1676400"/>
            <a:ext cx="3816350" cy="1909762"/>
          </a:xfrm>
          <a:noFill/>
        </p:spPr>
        <p:txBody>
          <a:bodyPr anchor="b"/>
          <a:lstStyle/>
          <a:p>
            <a:pPr>
              <a:spcBef>
                <a:spcPct val="50000"/>
              </a:spcBef>
              <a:tabLst>
                <a:tab pos="2330450" algn="l"/>
              </a:tabLst>
            </a:pPr>
            <a:r>
              <a:rPr lang="en-US" sz="2800" b="1" dirty="0" smtClean="0">
                <a:solidFill>
                  <a:schemeClr val="bg1"/>
                </a:solidFill>
              </a:rPr>
              <a:t>Storage Duration &amp; Linkage</a:t>
            </a:r>
            <a:endParaRPr lang="de-DE" sz="2800" b="1" dirty="0" smtClean="0">
              <a:solidFill>
                <a:schemeClr val="bg1"/>
              </a:solidFill>
            </a:endParaRPr>
          </a:p>
        </p:txBody>
      </p:sp>
      <p:sp>
        <p:nvSpPr>
          <p:cNvPr id="17414" name="Rectangle 4"/>
          <p:cNvSpPr>
            <a:spLocks noChangeArrowheads="1"/>
          </p:cNvSpPr>
          <p:nvPr/>
        </p:nvSpPr>
        <p:spPr bwMode="auto">
          <a:xfrm>
            <a:off x="4572000" y="0"/>
            <a:ext cx="4572000" cy="6858000"/>
          </a:xfrm>
          <a:prstGeom prst="rect">
            <a:avLst/>
          </a:prstGeom>
          <a:solidFill>
            <a:schemeClr val="bg2"/>
          </a:solidFill>
          <a:ln w="9525">
            <a:noFill/>
            <a:miter lim="800000"/>
            <a:headEnd/>
            <a:tailEnd/>
          </a:ln>
        </p:spPr>
        <p:txBody>
          <a:bodyPr wrap="none" anchor="ctr"/>
          <a:lstStyle/>
          <a:p>
            <a:endParaRPr lang="fr-F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962735"/>
            <a:ext cx="4045737" cy="24568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7901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duration</a:t>
            </a:r>
            <a:endParaRPr lang="en-US" dirty="0"/>
          </a:p>
        </p:txBody>
      </p:sp>
      <p:sp>
        <p:nvSpPr>
          <p:cNvPr id="3" name="Content Placeholder 2"/>
          <p:cNvSpPr>
            <a:spLocks noGrp="1"/>
          </p:cNvSpPr>
          <p:nvPr>
            <p:ph idx="1"/>
          </p:nvPr>
        </p:nvSpPr>
        <p:spPr>
          <a:xfrm>
            <a:off x="322263" y="950913"/>
            <a:ext cx="8499475" cy="4764087"/>
          </a:xfrm>
        </p:spPr>
        <p:txBody>
          <a:bodyPr/>
          <a:lstStyle/>
          <a:p>
            <a:r>
              <a:rPr lang="en-US" b="1" i="1" dirty="0"/>
              <a:t>Storage duration – </a:t>
            </a:r>
            <a:r>
              <a:rPr lang="en-US" dirty="0"/>
              <a:t>Every object has a property called storage duration, which limits the object lifetime</a:t>
            </a:r>
          </a:p>
          <a:p>
            <a:pPr lvl="1"/>
            <a:r>
              <a:rPr lang="en-US" b="1" i="1" dirty="0" smtClean="0"/>
              <a:t>Automatic </a:t>
            </a:r>
            <a:r>
              <a:rPr lang="en-US" i="1" dirty="0" smtClean="0"/>
              <a:t>(“in the </a:t>
            </a:r>
            <a:r>
              <a:rPr lang="en-US" b="1" i="1" dirty="0" smtClean="0">
                <a:solidFill>
                  <a:srgbClr val="FF0000"/>
                </a:solidFill>
              </a:rPr>
              <a:t>stack</a:t>
            </a:r>
            <a:r>
              <a:rPr lang="en-US" i="1" dirty="0" smtClean="0"/>
              <a:t>”) storage </a:t>
            </a:r>
            <a:r>
              <a:rPr lang="en-US" i="1" dirty="0"/>
              <a:t>duration. </a:t>
            </a:r>
            <a:endParaRPr lang="en-US" i="1" dirty="0" smtClean="0"/>
          </a:p>
          <a:p>
            <a:pPr lvl="2"/>
            <a:r>
              <a:rPr lang="en-US" i="1" dirty="0" smtClean="0"/>
              <a:t>The </a:t>
            </a:r>
            <a:r>
              <a:rPr lang="en-US" i="1" dirty="0"/>
              <a:t>object is allocated at the beginning of the enclosing code block and deallocated at the end. All local objects have this storage duration, except those declared </a:t>
            </a:r>
            <a:r>
              <a:rPr lang="en-US" dirty="0" smtClean="0">
                <a:solidFill>
                  <a:srgbClr val="0000FF"/>
                </a:solidFill>
                <a:latin typeface="Courier New" panose="02070309020205020404" pitchFamily="49" charset="0"/>
                <a:cs typeface="Courier New" panose="02070309020205020404" pitchFamily="49" charset="0"/>
              </a:rPr>
              <a:t>static</a:t>
            </a:r>
            <a:r>
              <a:rPr lang="en-US" i="1" dirty="0" smtClean="0"/>
              <a:t>, </a:t>
            </a:r>
            <a:r>
              <a:rPr lang="en-US" dirty="0" smtClean="0">
                <a:solidFill>
                  <a:srgbClr val="0000FF"/>
                </a:solidFill>
                <a:latin typeface="Courier New" panose="02070309020205020404" pitchFamily="49" charset="0"/>
                <a:cs typeface="Courier New" panose="02070309020205020404" pitchFamily="49" charset="0"/>
              </a:rPr>
              <a:t>extern</a:t>
            </a:r>
            <a:r>
              <a:rPr lang="en-US" i="1" dirty="0" smtClean="0"/>
              <a:t> </a:t>
            </a:r>
            <a:r>
              <a:rPr lang="en-US" i="1" dirty="0"/>
              <a:t>or </a:t>
            </a:r>
            <a:r>
              <a:rPr lang="en-US" dirty="0" err="1" smtClean="0">
                <a:solidFill>
                  <a:srgbClr val="0000FF"/>
                </a:solidFill>
                <a:latin typeface="Courier New" panose="02070309020205020404" pitchFamily="49" charset="0"/>
                <a:cs typeface="Courier New" panose="02070309020205020404" pitchFamily="49" charset="0"/>
              </a:rPr>
              <a:t>thread_local</a:t>
            </a:r>
            <a:endParaRPr lang="en-US" i="1" dirty="0" smtClean="0"/>
          </a:p>
          <a:p>
            <a:pPr lvl="2">
              <a:buNone/>
            </a:pPr>
            <a:endParaRPr lang="en-US" sz="1200" b="1" i="1" dirty="0" smtClean="0">
              <a:solidFill>
                <a:srgbClr val="7F0055"/>
              </a:solidFill>
              <a:latin typeface="Consolas"/>
            </a:endParaRPr>
          </a:p>
          <a:p>
            <a:pPr lvl="2"/>
            <a:endParaRPr lang="en-US" sz="1200" b="1" i="1" dirty="0">
              <a:solidFill>
                <a:srgbClr val="7F0055"/>
              </a:solidFill>
              <a:latin typeface="Consolas"/>
            </a:endParaRPr>
          </a:p>
          <a:p>
            <a:pPr lvl="2"/>
            <a:endParaRPr lang="en-US" sz="1200" b="1" i="1" dirty="0" smtClean="0">
              <a:solidFill>
                <a:srgbClr val="7F0055"/>
              </a:solidFill>
              <a:latin typeface="Consolas"/>
            </a:endParaRPr>
          </a:p>
          <a:p>
            <a:pPr lvl="2"/>
            <a:endParaRPr lang="en-US" sz="1200" b="1" i="1" dirty="0">
              <a:solidFill>
                <a:srgbClr val="7F0055"/>
              </a:solidFill>
              <a:latin typeface="Consolas"/>
            </a:endParaRPr>
          </a:p>
          <a:p>
            <a:pPr lvl="2"/>
            <a:endParaRPr lang="en-US" b="1" i="1" dirty="0" smtClean="0"/>
          </a:p>
          <a:p>
            <a:pPr lvl="1"/>
            <a:r>
              <a:rPr lang="en-US" b="1" i="1" dirty="0" smtClean="0"/>
              <a:t>Static </a:t>
            </a:r>
            <a:r>
              <a:rPr lang="en-US" i="1" dirty="0"/>
              <a:t>(</a:t>
            </a:r>
            <a:r>
              <a:rPr lang="en-US" b="1" i="1" dirty="0">
                <a:solidFill>
                  <a:srgbClr val="FF0000"/>
                </a:solidFill>
              </a:rPr>
              <a:t>global</a:t>
            </a:r>
            <a:r>
              <a:rPr lang="en-US" b="1" i="1" dirty="0"/>
              <a:t> / namespace</a:t>
            </a:r>
            <a:r>
              <a:rPr lang="en-US" i="1" dirty="0"/>
              <a:t> variables and </a:t>
            </a:r>
            <a:r>
              <a:rPr lang="en-US" b="1" i="1" dirty="0">
                <a:solidFill>
                  <a:srgbClr val="FF0000"/>
                </a:solidFill>
              </a:rPr>
              <a:t>static</a:t>
            </a:r>
            <a:r>
              <a:rPr lang="en-US" b="1" i="1" dirty="0"/>
              <a:t> </a:t>
            </a:r>
            <a:r>
              <a:rPr lang="en-US" i="1" dirty="0"/>
              <a:t>variables) </a:t>
            </a:r>
            <a:r>
              <a:rPr lang="en-US" i="1" dirty="0" smtClean="0"/>
              <a:t>storage duration.</a:t>
            </a:r>
          </a:p>
          <a:p>
            <a:pPr lvl="2"/>
            <a:r>
              <a:rPr lang="en-US" i="1" dirty="0" smtClean="0"/>
              <a:t>The </a:t>
            </a:r>
            <a:r>
              <a:rPr lang="en-US" i="1" dirty="0"/>
              <a:t>storage for the object is allocated when the program begins and deallocated when the program ends. Only one instance of the object exists. All objects declared at namespace scope (including global namespace) have this storage duration, plus those declared with </a:t>
            </a:r>
            <a:r>
              <a:rPr lang="en-US" dirty="0" smtClean="0">
                <a:solidFill>
                  <a:srgbClr val="0000FF"/>
                </a:solidFill>
                <a:latin typeface="Courier New" panose="02070309020205020404" pitchFamily="49" charset="0"/>
                <a:cs typeface="Courier New" panose="02070309020205020404" pitchFamily="49" charset="0"/>
              </a:rPr>
              <a:t>static </a:t>
            </a:r>
            <a:r>
              <a:rPr lang="en-US" i="1" dirty="0" smtClean="0"/>
              <a:t>or </a:t>
            </a:r>
            <a:r>
              <a:rPr lang="en-US" dirty="0">
                <a:solidFill>
                  <a:srgbClr val="0000FF"/>
                </a:solidFill>
                <a:latin typeface="Courier New" panose="02070309020205020404" pitchFamily="49" charset="0"/>
                <a:cs typeface="Courier New" panose="02070309020205020404" pitchFamily="49" charset="0"/>
              </a:rPr>
              <a:t>extern</a:t>
            </a:r>
            <a:r>
              <a:rPr lang="en-US" i="1" dirty="0"/>
              <a:t> </a:t>
            </a:r>
            <a:r>
              <a:rPr lang="en-US" i="1" dirty="0" smtClean="0"/>
              <a:t>.</a:t>
            </a:r>
            <a:endParaRPr lang="en-US" i="1"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59</a:t>
            </a:fld>
            <a:endParaRPr lang="en-US" dirty="0">
              <a:solidFill>
                <a:srgbClr val="969696"/>
              </a:solidFill>
            </a:endParaRPr>
          </a:p>
        </p:txBody>
      </p:sp>
      <p:sp>
        <p:nvSpPr>
          <p:cNvPr id="5" name="Rectangle 4"/>
          <p:cNvSpPr/>
          <p:nvPr/>
        </p:nvSpPr>
        <p:spPr>
          <a:xfrm>
            <a:off x="990600" y="2825124"/>
            <a:ext cx="7315200" cy="1015663"/>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main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count</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Memory (storage) is allocated for variable count</a:t>
            </a:r>
          </a:p>
          <a:p>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count is being used, its storage is available...</a:t>
            </a:r>
          </a:p>
          <a:p>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The storage of count is automatically </a:t>
            </a:r>
            <a:r>
              <a:rPr lang="en-US" sz="1200" dirty="0" err="1">
                <a:solidFill>
                  <a:srgbClr val="3F7F5F"/>
                </a:solidFill>
                <a:latin typeface="Courier New" panose="02070309020205020404" pitchFamily="49" charset="0"/>
              </a:rPr>
              <a:t>deallocated</a:t>
            </a:r>
            <a:endParaRPr lang="en-US" sz="12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4267287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(1/2)</a:t>
            </a:r>
            <a:endParaRPr lang="en-US" dirty="0"/>
          </a:p>
        </p:txBody>
      </p:sp>
      <p:sp>
        <p:nvSpPr>
          <p:cNvPr id="3" name="Content Placeholder 2"/>
          <p:cNvSpPr>
            <a:spLocks noGrp="1"/>
          </p:cNvSpPr>
          <p:nvPr>
            <p:ph idx="1"/>
          </p:nvPr>
        </p:nvSpPr>
        <p:spPr/>
        <p:txBody>
          <a:bodyPr/>
          <a:lstStyle/>
          <a:p>
            <a:pPr eaLnBrk="1" hangingPunct="1">
              <a:lnSpc>
                <a:spcPct val="110000"/>
              </a:lnSpc>
              <a:spcBef>
                <a:spcPct val="50000"/>
              </a:spcBef>
              <a:buClr>
                <a:srgbClr val="878785"/>
              </a:buClr>
            </a:pPr>
            <a:r>
              <a:rPr lang="en-US" dirty="0">
                <a:solidFill>
                  <a:srgbClr val="000000"/>
                </a:solidFill>
              </a:rPr>
              <a:t>1979 – </a:t>
            </a:r>
            <a:r>
              <a:rPr lang="en-US" dirty="0" err="1">
                <a:solidFill>
                  <a:srgbClr val="000000"/>
                </a:solidFill>
              </a:rPr>
              <a:t>Bjarne</a:t>
            </a:r>
            <a:r>
              <a:rPr lang="en-US" dirty="0">
                <a:solidFill>
                  <a:srgbClr val="000000"/>
                </a:solidFill>
              </a:rPr>
              <a:t> </a:t>
            </a:r>
            <a:r>
              <a:rPr lang="en-US" dirty="0" err="1">
                <a:solidFill>
                  <a:srgbClr val="000000"/>
                </a:solidFill>
              </a:rPr>
              <a:t>Stroustrup</a:t>
            </a:r>
            <a:r>
              <a:rPr lang="en-US" dirty="0">
                <a:solidFill>
                  <a:srgbClr val="000000"/>
                </a:solidFill>
              </a:rPr>
              <a:t> began work on "C with Classes". </a:t>
            </a:r>
          </a:p>
          <a:p>
            <a:pPr eaLnBrk="1" hangingPunct="1">
              <a:lnSpc>
                <a:spcPct val="110000"/>
              </a:lnSpc>
              <a:spcBef>
                <a:spcPct val="50000"/>
              </a:spcBef>
              <a:buClr>
                <a:srgbClr val="878785"/>
              </a:buClr>
            </a:pPr>
            <a:r>
              <a:rPr lang="en-US" dirty="0">
                <a:solidFill>
                  <a:srgbClr val="000000"/>
                </a:solidFill>
              </a:rPr>
              <a:t>1983 - the name of the language was changed from </a:t>
            </a:r>
            <a:r>
              <a:rPr lang="en-US" i="1" dirty="0">
                <a:solidFill>
                  <a:srgbClr val="000000"/>
                </a:solidFill>
              </a:rPr>
              <a:t>C with Classes</a:t>
            </a:r>
            <a:r>
              <a:rPr lang="en-US" dirty="0">
                <a:solidFill>
                  <a:srgbClr val="000000"/>
                </a:solidFill>
              </a:rPr>
              <a:t> to C++</a:t>
            </a:r>
          </a:p>
          <a:p>
            <a:pPr marL="515937" lvl="2" indent="-285750" eaLnBrk="1" hangingPunct="1">
              <a:lnSpc>
                <a:spcPct val="110000"/>
              </a:lnSpc>
              <a:spcBef>
                <a:spcPct val="50000"/>
              </a:spcBef>
              <a:buClr>
                <a:srgbClr val="878785"/>
              </a:buClr>
              <a:buFont typeface="Wingdings" panose="05000000000000000000" pitchFamily="2" charset="2"/>
              <a:buChar char="Ø"/>
            </a:pPr>
            <a:r>
              <a:rPr lang="en-US" sz="1600" dirty="0">
                <a:solidFill>
                  <a:srgbClr val="000000"/>
                </a:solidFill>
              </a:rPr>
              <a:t>New features were added including virtual functions, function name and operator overloading, references, constants, user-controlled free-store memory control, improved type checking, and BCPL style single-line comments with two forward slashes (//). </a:t>
            </a:r>
          </a:p>
          <a:p>
            <a:pPr eaLnBrk="1" hangingPunct="1">
              <a:lnSpc>
                <a:spcPct val="110000"/>
              </a:lnSpc>
              <a:spcBef>
                <a:spcPct val="50000"/>
              </a:spcBef>
              <a:buClr>
                <a:srgbClr val="878785"/>
              </a:buClr>
            </a:pPr>
            <a:r>
              <a:rPr lang="en-US" dirty="0">
                <a:solidFill>
                  <a:srgbClr val="000000"/>
                </a:solidFill>
              </a:rPr>
              <a:t>1985 - the first edition of </a:t>
            </a:r>
            <a:r>
              <a:rPr lang="en-US" i="1" dirty="0">
                <a:solidFill>
                  <a:srgbClr val="000000"/>
                </a:solidFill>
              </a:rPr>
              <a:t>The C++ Programming Language</a:t>
            </a:r>
            <a:r>
              <a:rPr lang="en-US" dirty="0">
                <a:solidFill>
                  <a:srgbClr val="000000"/>
                </a:solidFill>
              </a:rPr>
              <a:t> was released, providing an important reference to the language, since there was not yet an official standard. </a:t>
            </a:r>
          </a:p>
          <a:p>
            <a:pPr eaLnBrk="1" hangingPunct="1">
              <a:lnSpc>
                <a:spcPct val="110000"/>
              </a:lnSpc>
              <a:spcBef>
                <a:spcPct val="50000"/>
              </a:spcBef>
              <a:buClr>
                <a:srgbClr val="878785"/>
              </a:buClr>
            </a:pPr>
            <a:r>
              <a:rPr lang="en-US" dirty="0">
                <a:solidFill>
                  <a:srgbClr val="000000"/>
                </a:solidFill>
              </a:rPr>
              <a:t>1989 - Release 2.0 of C++</a:t>
            </a:r>
          </a:p>
          <a:p>
            <a:pPr marL="515937" lvl="2" indent="-285750" eaLnBrk="1" hangingPunct="1">
              <a:lnSpc>
                <a:spcPct val="110000"/>
              </a:lnSpc>
              <a:spcBef>
                <a:spcPct val="50000"/>
              </a:spcBef>
              <a:buClr>
                <a:srgbClr val="878785"/>
              </a:buClr>
              <a:buFont typeface="Wingdings" panose="05000000000000000000" pitchFamily="2" charset="2"/>
              <a:buChar char="Ø"/>
            </a:pPr>
            <a:r>
              <a:rPr lang="en-US" sz="1600" dirty="0">
                <a:solidFill>
                  <a:srgbClr val="000000"/>
                </a:solidFill>
              </a:rPr>
              <a:t>New features included multiple inheritance, abstract classes, static member functions, const member functions, and protected members. </a:t>
            </a:r>
          </a:p>
          <a:p>
            <a:pPr eaLnBrk="1" hangingPunct="1">
              <a:lnSpc>
                <a:spcPct val="110000"/>
              </a:lnSpc>
              <a:spcBef>
                <a:spcPct val="50000"/>
              </a:spcBef>
              <a:buClr>
                <a:srgbClr val="878785"/>
              </a:buClr>
            </a:pPr>
            <a:r>
              <a:rPr lang="en-US" dirty="0">
                <a:solidFill>
                  <a:srgbClr val="000000"/>
                </a:solidFill>
              </a:rPr>
              <a:t>1990 - </a:t>
            </a:r>
            <a:r>
              <a:rPr lang="en-US" i="1" dirty="0">
                <a:solidFill>
                  <a:srgbClr val="000000"/>
                </a:solidFill>
              </a:rPr>
              <a:t>The Annotated C++ Reference Manual</a:t>
            </a:r>
            <a:r>
              <a:rPr lang="en-US" dirty="0">
                <a:solidFill>
                  <a:srgbClr val="000000"/>
                </a:solidFill>
              </a:rPr>
              <a:t> was published. </a:t>
            </a:r>
          </a:p>
          <a:p>
            <a:pPr marL="515937" lvl="2" indent="-285750" eaLnBrk="1" hangingPunct="1">
              <a:lnSpc>
                <a:spcPct val="110000"/>
              </a:lnSpc>
              <a:spcBef>
                <a:spcPct val="50000"/>
              </a:spcBef>
              <a:buClr>
                <a:srgbClr val="878785"/>
              </a:buClr>
              <a:buFont typeface="Wingdings" panose="05000000000000000000" pitchFamily="2" charset="2"/>
              <a:buChar char="Ø"/>
            </a:pPr>
            <a:r>
              <a:rPr lang="en-US" sz="1600" dirty="0">
                <a:solidFill>
                  <a:srgbClr val="000000"/>
                </a:solidFill>
              </a:rPr>
              <a:t>Late addition of features included templates, exceptions, namespaces, new casts, and a </a:t>
            </a:r>
            <a:r>
              <a:rPr lang="en-US" sz="1600" dirty="0" err="1">
                <a:solidFill>
                  <a:srgbClr val="000000"/>
                </a:solidFill>
              </a:rPr>
              <a:t>boolean</a:t>
            </a:r>
            <a:r>
              <a:rPr lang="en-US" sz="1600" dirty="0">
                <a:solidFill>
                  <a:srgbClr val="000000"/>
                </a:solidFill>
              </a:rPr>
              <a:t> type</a:t>
            </a:r>
            <a:r>
              <a:rPr lang="en-US" sz="1600" dirty="0" smtClean="0">
                <a:solidFill>
                  <a:srgbClr val="000000"/>
                </a:solidFill>
              </a:rPr>
              <a:t>.</a:t>
            </a:r>
            <a:endParaRPr lang="en-US" sz="1600" dirty="0">
              <a:solidFill>
                <a:srgbClr val="000000"/>
              </a:solidFill>
            </a:endParaRP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6</a:t>
            </a:fld>
            <a:endParaRPr lang="en-US" dirty="0">
              <a:solidFill>
                <a:srgbClr val="969696"/>
              </a:solidFill>
            </a:endParaRPr>
          </a:p>
        </p:txBody>
      </p:sp>
    </p:spTree>
    <p:extLst>
      <p:ext uri="{BB962C8B-B14F-4D97-AF65-F5344CB8AC3E}">
        <p14:creationId xmlns:p14="http://schemas.microsoft.com/office/powerpoint/2010/main" val="1135285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t>
            </a:r>
            <a:r>
              <a:rPr lang="en-US" dirty="0" smtClean="0"/>
              <a:t>duration</a:t>
            </a:r>
            <a:endParaRPr lang="en-US" dirty="0"/>
          </a:p>
        </p:txBody>
      </p:sp>
      <p:sp>
        <p:nvSpPr>
          <p:cNvPr id="3" name="Content Placeholder 2"/>
          <p:cNvSpPr>
            <a:spLocks noGrp="1"/>
          </p:cNvSpPr>
          <p:nvPr>
            <p:ph idx="1"/>
          </p:nvPr>
        </p:nvSpPr>
        <p:spPr/>
        <p:txBody>
          <a:bodyPr/>
          <a:lstStyle/>
          <a:p>
            <a:pPr lvl="1"/>
            <a:r>
              <a:rPr lang="en-US" b="1" i="1" dirty="0"/>
              <a:t>Dynamic </a:t>
            </a:r>
            <a:r>
              <a:rPr lang="en-US" i="1" dirty="0"/>
              <a:t>(“in the </a:t>
            </a:r>
            <a:r>
              <a:rPr lang="en-US" b="1" i="1" dirty="0">
                <a:solidFill>
                  <a:srgbClr val="FF0000"/>
                </a:solidFill>
              </a:rPr>
              <a:t>heap</a:t>
            </a:r>
            <a:r>
              <a:rPr lang="en-US" i="1" dirty="0"/>
              <a:t>”) storage duration</a:t>
            </a:r>
            <a:r>
              <a:rPr lang="en-US" i="1" dirty="0" smtClean="0"/>
              <a:t>.</a:t>
            </a:r>
          </a:p>
          <a:p>
            <a:pPr lvl="2"/>
            <a:r>
              <a:rPr lang="en-US" i="1" dirty="0"/>
              <a:t>The object is allocated and deallocated per request by using dynamic memory allocation functions</a:t>
            </a:r>
            <a:r>
              <a:rPr lang="en-US" i="1" dirty="0" smtClean="0"/>
              <a:t>.</a:t>
            </a:r>
          </a:p>
          <a:p>
            <a:pPr marL="514350" lvl="1" indent="-285750"/>
            <a:r>
              <a:rPr lang="en-US" b="1" i="1" dirty="0" smtClean="0"/>
              <a:t>Thread </a:t>
            </a:r>
            <a:r>
              <a:rPr lang="en-US" i="1" dirty="0" smtClean="0"/>
              <a:t>storage duration.</a:t>
            </a:r>
          </a:p>
          <a:p>
            <a:pPr marL="742950" lvl="2" indent="-285750"/>
            <a:r>
              <a:rPr lang="en-US" i="1" dirty="0"/>
              <a:t>The object is allocated when the thread begins and deallocated when the thread ends. Each thread has its own instance of the object. Only objects declared </a:t>
            </a:r>
            <a:r>
              <a:rPr lang="en-US" i="1" dirty="0" err="1"/>
              <a:t>thread_local</a:t>
            </a:r>
            <a:r>
              <a:rPr lang="en-US" i="1" dirty="0"/>
              <a:t> have this storage duration. </a:t>
            </a:r>
            <a:r>
              <a:rPr lang="en-US" i="1" dirty="0" err="1"/>
              <a:t>thread_local</a:t>
            </a:r>
            <a:r>
              <a:rPr lang="en-US" i="1" dirty="0"/>
              <a:t> can appear together with static or extern to adjust </a:t>
            </a:r>
            <a:r>
              <a:rPr lang="en-US" i="1" dirty="0" smtClean="0"/>
              <a:t>linkage (</a:t>
            </a:r>
            <a:r>
              <a:rPr lang="en-US" i="1" dirty="0" smtClean="0">
                <a:solidFill>
                  <a:srgbClr val="FF0000"/>
                </a:solidFill>
              </a:rPr>
              <a:t>C++11 and above</a:t>
            </a:r>
            <a:r>
              <a:rPr lang="en-US" i="1" dirty="0" smtClean="0"/>
              <a:t>)</a:t>
            </a:r>
            <a:endParaRPr lang="en-US" i="1"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60</a:t>
            </a:fld>
            <a:endParaRPr lang="en-US" dirty="0">
              <a:solidFill>
                <a:srgbClr val="969696"/>
              </a:solidFill>
            </a:endParaRPr>
          </a:p>
        </p:txBody>
      </p:sp>
    </p:spTree>
    <p:extLst>
      <p:ext uri="{BB962C8B-B14F-4D97-AF65-F5344CB8AC3E}">
        <p14:creationId xmlns:p14="http://schemas.microsoft.com/office/powerpoint/2010/main" val="2400463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Linkage</a:t>
            </a:r>
            <a:endParaRPr lang="en-US" dirty="0"/>
          </a:p>
        </p:txBody>
      </p:sp>
      <p:sp>
        <p:nvSpPr>
          <p:cNvPr id="3" name="Content Placeholder 2"/>
          <p:cNvSpPr>
            <a:spLocks noGrp="1"/>
          </p:cNvSpPr>
          <p:nvPr>
            <p:ph idx="1"/>
          </p:nvPr>
        </p:nvSpPr>
        <p:spPr/>
        <p:txBody>
          <a:bodyPr/>
          <a:lstStyle/>
          <a:p>
            <a:r>
              <a:rPr lang="en-US" b="1" i="1" dirty="0" smtClean="0"/>
              <a:t>Linkage </a:t>
            </a:r>
            <a:r>
              <a:rPr lang="en-US" i="1" dirty="0" smtClean="0"/>
              <a:t>–</a:t>
            </a:r>
            <a:r>
              <a:rPr lang="en-US" b="1" i="1" dirty="0" smtClean="0"/>
              <a:t> </a:t>
            </a:r>
            <a:r>
              <a:rPr lang="en-US" i="1" dirty="0" smtClean="0"/>
              <a:t>is applied to </a:t>
            </a:r>
            <a:r>
              <a:rPr lang="en-US" i="1" dirty="0"/>
              <a:t>names of object, reference, function, type, template, namespace, or </a:t>
            </a:r>
            <a:r>
              <a:rPr lang="en-US" i="1" dirty="0" smtClean="0"/>
              <a:t>value. It represents the ability of the name </a:t>
            </a:r>
            <a:r>
              <a:rPr lang="en-US" i="1" dirty="0"/>
              <a:t>to be referred </a:t>
            </a:r>
            <a:r>
              <a:rPr lang="en-US" i="1" dirty="0" smtClean="0"/>
              <a:t>in </a:t>
            </a:r>
            <a:r>
              <a:rPr lang="en-US" i="1" dirty="0"/>
              <a:t>other scopes. If a name has linkage, it refers to the same entity as the same name introduced by a declaration in another scope. If a variable, function, or another entity with the same name is declared in several scopes, but does not have sufficient linkage, then several instances of the entity are generated</a:t>
            </a:r>
            <a:r>
              <a:rPr lang="en-US" i="1" dirty="0" smtClean="0"/>
              <a:t>. </a:t>
            </a:r>
            <a:r>
              <a:rPr lang="en-US" i="1" dirty="0"/>
              <a:t>The following linkages are recognized</a:t>
            </a:r>
            <a:r>
              <a:rPr lang="en-US" i="1" dirty="0" smtClean="0"/>
              <a:t>:</a:t>
            </a:r>
          </a:p>
          <a:p>
            <a:pPr lvl="1"/>
            <a:r>
              <a:rPr lang="en-US" b="1" i="1" dirty="0" smtClean="0"/>
              <a:t>No linkage </a:t>
            </a:r>
            <a:r>
              <a:rPr lang="en-US" i="1" dirty="0"/>
              <a:t>– The identifier can be referred to only from the scope it is in. All function parameters and all non-extern block-scope variables (including the ones declared static) have this linkage</a:t>
            </a:r>
            <a:r>
              <a:rPr lang="en-US" i="1" dirty="0" smtClean="0"/>
              <a:t>.</a:t>
            </a:r>
          </a:p>
          <a:p>
            <a:pPr lvl="1"/>
            <a:r>
              <a:rPr lang="en-US" b="1" i="1" dirty="0" smtClean="0"/>
              <a:t>Internal linkage </a:t>
            </a:r>
            <a:r>
              <a:rPr lang="en-US" i="1" dirty="0"/>
              <a:t>- The identifier can be referred to from all scopes in the current translation unit. All static identifiers (both functions and variables) have this linkage</a:t>
            </a:r>
            <a:r>
              <a:rPr lang="en-US" i="1" dirty="0" smtClean="0"/>
              <a:t>.</a:t>
            </a:r>
          </a:p>
          <a:p>
            <a:pPr lvl="1"/>
            <a:r>
              <a:rPr lang="en-US" b="1" i="1" dirty="0" smtClean="0"/>
              <a:t>External linkage </a:t>
            </a:r>
            <a:r>
              <a:rPr lang="en-US" i="1" dirty="0"/>
              <a:t>- The identifier can be referred to from any other translation units in the entire program. All non-static functions, all extern variables (unless earlier declared static), and all file-scope non-static variables have this linkage.</a:t>
            </a:r>
            <a:endParaRPr lang="en-US" b="1" i="1"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61</a:t>
            </a:fld>
            <a:endParaRPr lang="en-US" dirty="0">
              <a:solidFill>
                <a:srgbClr val="969696"/>
              </a:solidFill>
            </a:endParaRPr>
          </a:p>
        </p:txBody>
      </p:sp>
    </p:spTree>
    <p:extLst>
      <p:ext uri="{BB962C8B-B14F-4D97-AF65-F5344CB8AC3E}">
        <p14:creationId xmlns:p14="http://schemas.microsoft.com/office/powerpoint/2010/main" val="6410344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4294967295"/>
          </p:nvPr>
        </p:nvSpPr>
        <p:spPr>
          <a:xfrm>
            <a:off x="468313" y="6416675"/>
            <a:ext cx="215900" cy="130175"/>
          </a:xfrm>
          <a:prstGeom prst="rect">
            <a:avLst/>
          </a:prstGeom>
          <a:noFill/>
        </p:spPr>
        <p:txBody>
          <a:bodyPr/>
          <a:lstStyle/>
          <a:p>
            <a:fld id="{3C06E336-A007-4B80-AD83-367BF76F56AD}" type="slidenum">
              <a:rPr lang="de-DE" smtClean="0"/>
              <a:pPr/>
              <a:t>62</a:t>
            </a:fld>
            <a:endParaRPr lang="de-DE" smtClean="0"/>
          </a:p>
        </p:txBody>
      </p:sp>
      <p:sp>
        <p:nvSpPr>
          <p:cNvPr id="17412" name="Rectangle 2"/>
          <p:cNvSpPr>
            <a:spLocks noChangeArrowheads="1"/>
          </p:cNvSpPr>
          <p:nvPr/>
        </p:nvSpPr>
        <p:spPr bwMode="auto">
          <a:xfrm>
            <a:off x="0" y="0"/>
            <a:ext cx="4572000" cy="6858000"/>
          </a:xfrm>
          <a:prstGeom prst="rect">
            <a:avLst/>
          </a:prstGeom>
          <a:solidFill>
            <a:srgbClr val="D76A19"/>
          </a:solidFill>
          <a:ln w="9525">
            <a:noFill/>
            <a:miter lim="800000"/>
            <a:headEnd/>
            <a:tailEnd/>
          </a:ln>
        </p:spPr>
        <p:txBody>
          <a:bodyPr wrap="none" anchor="ctr"/>
          <a:lstStyle/>
          <a:p>
            <a:endParaRPr lang="fr-FR"/>
          </a:p>
        </p:txBody>
      </p:sp>
      <p:sp>
        <p:nvSpPr>
          <p:cNvPr id="17413" name="Rectangle 3"/>
          <p:cNvSpPr>
            <a:spLocks noGrp="1" noChangeArrowheads="1"/>
          </p:cNvSpPr>
          <p:nvPr>
            <p:ph type="ctrTitle" idx="4294967295"/>
          </p:nvPr>
        </p:nvSpPr>
        <p:spPr>
          <a:xfrm>
            <a:off x="468313" y="1676400"/>
            <a:ext cx="3816350" cy="1909762"/>
          </a:xfrm>
          <a:noFill/>
        </p:spPr>
        <p:txBody>
          <a:bodyPr anchor="b"/>
          <a:lstStyle/>
          <a:p>
            <a:pPr>
              <a:spcBef>
                <a:spcPct val="50000"/>
              </a:spcBef>
              <a:tabLst>
                <a:tab pos="2330450" algn="l"/>
              </a:tabLst>
            </a:pPr>
            <a:r>
              <a:rPr lang="de-DE" sz="2800" b="1" dirty="0" smtClean="0">
                <a:solidFill>
                  <a:schemeClr val="bg1"/>
                </a:solidFill>
              </a:rPr>
              <a:t>Pointers, arrays, references</a:t>
            </a:r>
          </a:p>
        </p:txBody>
      </p:sp>
      <p:sp>
        <p:nvSpPr>
          <p:cNvPr id="17414" name="Rectangle 4"/>
          <p:cNvSpPr>
            <a:spLocks noChangeArrowheads="1"/>
          </p:cNvSpPr>
          <p:nvPr/>
        </p:nvSpPr>
        <p:spPr bwMode="auto">
          <a:xfrm>
            <a:off x="4572000" y="0"/>
            <a:ext cx="4572000" cy="6858000"/>
          </a:xfrm>
          <a:prstGeom prst="rect">
            <a:avLst/>
          </a:prstGeom>
          <a:solidFill>
            <a:schemeClr val="bg2"/>
          </a:solidFill>
          <a:ln w="9525">
            <a:noFill/>
            <a:miter lim="800000"/>
            <a:headEnd/>
            <a:tailEnd/>
          </a:ln>
        </p:spPr>
        <p:txBody>
          <a:bodyPr wrap="none" anchor="ctr"/>
          <a:lstStyle/>
          <a:p>
            <a:endParaRPr lang="fr-F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659" y="2209800"/>
            <a:ext cx="4124541" cy="2209800"/>
          </a:xfrm>
          <a:prstGeom prst="rect">
            <a:avLst/>
          </a:prstGeom>
          <a:solidFill>
            <a:schemeClr val="bg1"/>
          </a:solidFill>
        </p:spPr>
      </p:pic>
    </p:spTree>
    <p:extLst>
      <p:ext uri="{BB962C8B-B14F-4D97-AF65-F5344CB8AC3E}">
        <p14:creationId xmlns:p14="http://schemas.microsoft.com/office/powerpoint/2010/main" val="1477179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Pointers - Introduction</a:t>
            </a:r>
            <a:endParaRPr lang="en-US" dirty="0">
              <a:solidFill>
                <a:srgbClr val="404040"/>
              </a:solidFill>
            </a:endParaRPr>
          </a:p>
        </p:txBody>
      </p:sp>
      <p:sp>
        <p:nvSpPr>
          <p:cNvPr id="3" name="Content Placeholder 2"/>
          <p:cNvSpPr>
            <a:spLocks noGrp="1"/>
          </p:cNvSpPr>
          <p:nvPr>
            <p:ph sz="quarter" idx="1"/>
          </p:nvPr>
        </p:nvSpPr>
        <p:spPr>
          <a:xfrm>
            <a:off x="457200" y="4953000"/>
            <a:ext cx="8229600" cy="1356360"/>
          </a:xfrm>
        </p:spPr>
        <p:txBody>
          <a:bodyPr>
            <a:normAutofit/>
          </a:bodyPr>
          <a:lstStyle/>
          <a:p>
            <a:pPr marL="0" indent="457200" algn="just">
              <a:spcBef>
                <a:spcPts val="0"/>
              </a:spcBef>
              <a:buNone/>
            </a:pPr>
            <a:r>
              <a:rPr lang="en-US" dirty="0" smtClean="0">
                <a:solidFill>
                  <a:srgbClr val="404040"/>
                </a:solidFill>
                <a:latin typeface="+mj-lt"/>
                <a:cs typeface="Times New Roman" pitchFamily="18" charset="0"/>
              </a:rPr>
              <a:t>Special variables store </a:t>
            </a:r>
            <a:r>
              <a:rPr lang="en-US" b="1" dirty="0" err="1" smtClean="0">
                <a:solidFill>
                  <a:srgbClr val="404040"/>
                </a:solidFill>
                <a:latin typeface="+mj-lt"/>
                <a:cs typeface="Times New Roman" pitchFamily="18" charset="0"/>
              </a:rPr>
              <a:t>adresses</a:t>
            </a:r>
            <a:r>
              <a:rPr lang="en-US" dirty="0" smtClean="0">
                <a:solidFill>
                  <a:srgbClr val="404040"/>
                </a:solidFill>
                <a:latin typeface="+mj-lt"/>
                <a:cs typeface="Times New Roman" pitchFamily="18" charset="0"/>
              </a:rPr>
              <a:t> (i.e. of other variables) – such as </a:t>
            </a:r>
            <a:r>
              <a:rPr lang="en-US" b="1" i="1" dirty="0" smtClean="0">
                <a:solidFill>
                  <a:srgbClr val="404040"/>
                </a:solidFill>
                <a:latin typeface="+mj-lt"/>
                <a:cs typeface="Times New Roman" pitchFamily="18" charset="0"/>
              </a:rPr>
              <a:t>80004</a:t>
            </a:r>
            <a:r>
              <a:rPr lang="en-US" dirty="0" smtClean="0">
                <a:solidFill>
                  <a:srgbClr val="404040"/>
                </a:solidFill>
                <a:latin typeface="+mj-lt"/>
                <a:cs typeface="Times New Roman" pitchFamily="18" charset="0"/>
              </a:rPr>
              <a:t> from the above example. Such variables are called </a:t>
            </a:r>
            <a:r>
              <a:rPr lang="en-US" b="1" i="1" dirty="0" smtClean="0">
                <a:solidFill>
                  <a:srgbClr val="404040"/>
                </a:solidFill>
                <a:latin typeface="+mj-lt"/>
                <a:cs typeface="Times New Roman" pitchFamily="18" charset="0"/>
              </a:rPr>
              <a:t>Pointers</a:t>
            </a:r>
            <a:r>
              <a:rPr lang="en-US" dirty="0" smtClean="0">
                <a:solidFill>
                  <a:srgbClr val="404040"/>
                </a:solidFill>
                <a:latin typeface="+mj-lt"/>
                <a:cs typeface="Times New Roman" pitchFamily="18" charset="0"/>
              </a:rPr>
              <a:t>. Their purpose in life is to store location of other variables (which is also a useful data, so they </a:t>
            </a:r>
            <a:r>
              <a:rPr lang="en-US" b="1" i="1" dirty="0" smtClean="0">
                <a:solidFill>
                  <a:srgbClr val="404040"/>
                </a:solidFill>
                <a:latin typeface="+mj-lt"/>
                <a:cs typeface="Times New Roman" pitchFamily="18" charset="0"/>
              </a:rPr>
              <a:t>are</a:t>
            </a:r>
            <a:r>
              <a:rPr lang="en-US" dirty="0" smtClean="0">
                <a:solidFill>
                  <a:srgbClr val="404040"/>
                </a:solidFill>
                <a:latin typeface="+mj-lt"/>
                <a:cs typeface="Times New Roman" pitchFamily="18" charset="0"/>
              </a:rPr>
              <a:t> variables by nature).</a:t>
            </a:r>
            <a:endParaRPr lang="en-US" dirty="0">
              <a:solidFill>
                <a:srgbClr val="404040"/>
              </a:solidFill>
              <a:latin typeface="+mj-lt"/>
              <a:cs typeface="Arial" pitchFamily="34"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63</a:t>
            </a:fld>
            <a:endParaRPr lang="en-US"/>
          </a:p>
        </p:txBody>
      </p:sp>
      <p:sp>
        <p:nvSpPr>
          <p:cNvPr id="6" name="TextBox 5"/>
          <p:cNvSpPr txBox="1"/>
          <p:nvPr/>
        </p:nvSpPr>
        <p:spPr>
          <a:xfrm>
            <a:off x="457200" y="1219200"/>
            <a:ext cx="8229600" cy="492443"/>
          </a:xfrm>
          <a:prstGeom prst="rect">
            <a:avLst/>
          </a:prstGeom>
          <a:noFill/>
        </p:spPr>
        <p:txBody>
          <a:bodyPr wrap="square" rtlCol="0">
            <a:spAutoFit/>
          </a:bodyPr>
          <a:lstStyle/>
          <a:p>
            <a:pPr algn="ctr"/>
            <a:r>
              <a:rPr lang="en-US" sz="2600" dirty="0" smtClean="0">
                <a:solidFill>
                  <a:srgbClr val="404040"/>
                </a:solidFill>
                <a:latin typeface="+mj-lt"/>
                <a:cs typeface="Times New Roman" pitchFamily="18" charset="0"/>
              </a:rPr>
              <a:t>Remember that “memory model” diagram?</a:t>
            </a:r>
          </a:p>
        </p:txBody>
      </p:sp>
      <p:sp>
        <p:nvSpPr>
          <p:cNvPr id="7" name="TextBox 6"/>
          <p:cNvSpPr txBox="1"/>
          <p:nvPr/>
        </p:nvSpPr>
        <p:spPr>
          <a:xfrm>
            <a:off x="457200" y="2133600"/>
            <a:ext cx="3581400" cy="1200329"/>
          </a:xfrm>
          <a:prstGeom prst="rect">
            <a:avLst/>
          </a:prstGeom>
          <a:noFill/>
        </p:spPr>
        <p:txBody>
          <a:bodyPr wrap="square" rtlCol="0">
            <a:spAutoFit/>
          </a:bodyPr>
          <a:lstStyle/>
          <a:p>
            <a:pPr indent="457200" algn="just"/>
            <a:r>
              <a:rPr lang="en-US" i="1" dirty="0" smtClean="0">
                <a:solidFill>
                  <a:srgbClr val="404040"/>
                </a:solidFill>
                <a:latin typeface="+mj-lt"/>
                <a:cs typeface="Times New Roman" pitchFamily="18" charset="0"/>
              </a:rPr>
              <a:t>Usually</a:t>
            </a:r>
            <a:r>
              <a:rPr lang="en-US" dirty="0" smtClean="0">
                <a:solidFill>
                  <a:srgbClr val="404040"/>
                </a:solidFill>
                <a:latin typeface="+mj-lt"/>
                <a:cs typeface="Times New Roman" pitchFamily="18" charset="0"/>
              </a:rPr>
              <a:t>, variables store data we are interested in – a number (age, temperature), a string (name), etc.</a:t>
            </a:r>
          </a:p>
        </p:txBody>
      </p:sp>
      <p:pic>
        <p:nvPicPr>
          <p:cNvPr id="8" name="Picture 7"/>
          <p:cNvPicPr>
            <a:picLocks noChangeAspect="1"/>
          </p:cNvPicPr>
          <p:nvPr/>
        </p:nvPicPr>
        <p:blipFill>
          <a:blip r:embed="rId3"/>
          <a:stretch>
            <a:fillRect/>
          </a:stretch>
        </p:blipFill>
        <p:spPr>
          <a:xfrm>
            <a:off x="4343400" y="1885387"/>
            <a:ext cx="3810869" cy="2859233"/>
          </a:xfrm>
          <a:prstGeom prst="rect">
            <a:avLst/>
          </a:prstGeom>
        </p:spPr>
      </p:pic>
    </p:spTree>
    <p:extLst>
      <p:ext uri="{BB962C8B-B14F-4D97-AF65-F5344CB8AC3E}">
        <p14:creationId xmlns:p14="http://schemas.microsoft.com/office/powerpoint/2010/main" val="1967428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404040"/>
                </a:solidFill>
              </a:rPr>
              <a:t>Pointers in Memory</a:t>
            </a:r>
            <a:endParaRPr lang="en-US" dirty="0">
              <a:solidFill>
                <a:srgbClr val="404040"/>
              </a:solidFill>
            </a:endParaRPr>
          </a:p>
        </p:txBody>
      </p:sp>
      <p:graphicFrame>
        <p:nvGraphicFramePr>
          <p:cNvPr id="5" name="Content Placeholder 4"/>
          <p:cNvGraphicFramePr>
            <a:graphicFrameLocks noGrp="1"/>
          </p:cNvGraphicFramePr>
          <p:nvPr>
            <p:ph sz="quarter" idx="1"/>
          </p:nvPr>
        </p:nvGraphicFramePr>
        <p:xfrm>
          <a:off x="457200" y="1219200"/>
          <a:ext cx="8229605" cy="741680"/>
        </p:xfrm>
        <a:graphic>
          <a:graphicData uri="http://schemas.openxmlformats.org/drawingml/2006/table">
            <a:tbl>
              <a:tblPr firstRow="1" bandRow="1">
                <a:tableStyleId>{5C22544A-7EE6-4342-B048-85BDC9FD1C3A}</a:tableStyleId>
              </a:tblPr>
              <a:tblGrid>
                <a:gridCol w="990600"/>
                <a:gridCol w="627185"/>
                <a:gridCol w="550985"/>
                <a:gridCol w="550985"/>
                <a:gridCol w="550985"/>
                <a:gridCol w="550985"/>
                <a:gridCol w="550985"/>
                <a:gridCol w="550985"/>
                <a:gridCol w="550985"/>
                <a:gridCol w="550985"/>
                <a:gridCol w="550985"/>
                <a:gridCol w="550985"/>
                <a:gridCol w="550985"/>
                <a:gridCol w="550985"/>
              </a:tblGrid>
              <a:tr h="370840">
                <a:tc>
                  <a:txBody>
                    <a:bodyPr/>
                    <a:lstStyle/>
                    <a:p>
                      <a:pPr algn="ctr"/>
                      <a:r>
                        <a:rPr lang="en-US" sz="1600" b="0" smtClean="0"/>
                        <a:t>Content</a:t>
                      </a:r>
                      <a:endParaRPr lang="en-US" sz="1600" b="0"/>
                    </a:p>
                  </a:txBody>
                  <a:tcPr/>
                </a:tc>
                <a:tc>
                  <a:txBody>
                    <a:bodyPr/>
                    <a:lstStyle/>
                    <a:p>
                      <a:pPr algn="ctr"/>
                      <a:r>
                        <a:rPr lang="en-US" sz="1600" smtClean="0"/>
                        <a:t>f4</a:t>
                      </a:r>
                      <a:endParaRPr lang="en-US" sz="1600"/>
                    </a:p>
                  </a:txBody>
                  <a:tcPr>
                    <a:solidFill>
                      <a:srgbClr val="00B050"/>
                    </a:solidFill>
                  </a:tcPr>
                </a:tc>
                <a:tc>
                  <a:txBody>
                    <a:bodyPr/>
                    <a:lstStyle/>
                    <a:p>
                      <a:pPr algn="ctr"/>
                      <a:r>
                        <a:rPr lang="en-US" sz="1600" smtClean="0"/>
                        <a:t>07</a:t>
                      </a:r>
                      <a:endParaRPr lang="en-US" sz="1600"/>
                    </a:p>
                  </a:txBody>
                  <a:tcPr>
                    <a:solidFill>
                      <a:srgbClr val="00B050"/>
                    </a:solidFill>
                  </a:tcPr>
                </a:tc>
                <a:tc>
                  <a:txBody>
                    <a:bodyPr/>
                    <a:lstStyle/>
                    <a:p>
                      <a:pPr algn="ctr"/>
                      <a:r>
                        <a:rPr lang="en-US" sz="1600" smtClean="0"/>
                        <a:t>00</a:t>
                      </a:r>
                      <a:endParaRPr lang="en-US" sz="1600"/>
                    </a:p>
                  </a:txBody>
                  <a:tcPr>
                    <a:solidFill>
                      <a:srgbClr val="00B050"/>
                    </a:solidFill>
                  </a:tcPr>
                </a:tc>
                <a:tc>
                  <a:txBody>
                    <a:bodyPr/>
                    <a:lstStyle/>
                    <a:p>
                      <a:pPr algn="ctr"/>
                      <a:r>
                        <a:rPr lang="en-US" sz="1600" smtClean="0"/>
                        <a:t>00</a:t>
                      </a:r>
                      <a:endParaRPr lang="en-US" sz="1600"/>
                    </a:p>
                  </a:txBody>
                  <a:tcPr>
                    <a:solidFill>
                      <a:srgbClr val="00B050"/>
                    </a:solidFill>
                  </a:tcPr>
                </a:tc>
                <a:tc>
                  <a:txBody>
                    <a:bodyPr/>
                    <a:lstStyle/>
                    <a:p>
                      <a:pPr algn="ctr"/>
                      <a:r>
                        <a:rPr lang="en-US" sz="1600" smtClean="0"/>
                        <a:t>00</a:t>
                      </a:r>
                      <a:endParaRPr lang="en-US" sz="1600"/>
                    </a:p>
                  </a:txBody>
                  <a:tcPr>
                    <a:solidFill>
                      <a:srgbClr val="FFC000"/>
                    </a:solidFill>
                  </a:tcPr>
                </a:tc>
                <a:tc>
                  <a:txBody>
                    <a:bodyPr/>
                    <a:lstStyle/>
                    <a:p>
                      <a:pPr algn="ctr"/>
                      <a:r>
                        <a:rPr lang="en-US" sz="1600" smtClean="0"/>
                        <a:t>00</a:t>
                      </a:r>
                      <a:endParaRPr lang="en-US" sz="1600"/>
                    </a:p>
                  </a:txBody>
                  <a:tcPr>
                    <a:solidFill>
                      <a:srgbClr val="FFC000"/>
                    </a:solidFill>
                  </a:tcPr>
                </a:tc>
                <a:tc>
                  <a:txBody>
                    <a:bodyPr/>
                    <a:lstStyle/>
                    <a:p>
                      <a:pPr algn="ctr"/>
                      <a:r>
                        <a:rPr lang="en-US" sz="1600" smtClean="0"/>
                        <a:t>00</a:t>
                      </a:r>
                      <a:endParaRPr lang="en-US" sz="1600"/>
                    </a:p>
                  </a:txBody>
                  <a:tcPr>
                    <a:solidFill>
                      <a:srgbClr val="FFC000"/>
                    </a:solidFill>
                  </a:tcPr>
                </a:tc>
                <a:tc>
                  <a:txBody>
                    <a:bodyPr/>
                    <a:lstStyle/>
                    <a:p>
                      <a:pPr algn="ctr"/>
                      <a:r>
                        <a:rPr lang="en-US" sz="1600" smtClean="0"/>
                        <a:t>00</a:t>
                      </a:r>
                      <a:endParaRPr lang="en-US" sz="1600"/>
                    </a:p>
                  </a:txBody>
                  <a:tcPr>
                    <a:solidFill>
                      <a:srgbClr val="FFC000"/>
                    </a:solidFill>
                  </a:tcPr>
                </a:tc>
                <a:tc>
                  <a:txBody>
                    <a:bodyPr/>
                    <a:lstStyle/>
                    <a:p>
                      <a:pPr algn="ctr"/>
                      <a:r>
                        <a:rPr lang="en-US" sz="1600" smtClean="0"/>
                        <a:t>05</a:t>
                      </a:r>
                      <a:endParaRPr lang="en-US" sz="1600"/>
                    </a:p>
                  </a:txBody>
                  <a:tcPr>
                    <a:solidFill>
                      <a:srgbClr val="3F3FFF"/>
                    </a:solidFill>
                  </a:tcPr>
                </a:tc>
                <a:tc>
                  <a:txBody>
                    <a:bodyPr/>
                    <a:lstStyle/>
                    <a:p>
                      <a:pPr algn="ctr"/>
                      <a:r>
                        <a:rPr lang="en-US" sz="1600" smtClean="0"/>
                        <a:t>00</a:t>
                      </a:r>
                      <a:endParaRPr lang="en-US" sz="1600"/>
                    </a:p>
                  </a:txBody>
                  <a:tcPr>
                    <a:solidFill>
                      <a:srgbClr val="3F3FFF"/>
                    </a:solidFill>
                  </a:tcPr>
                </a:tc>
                <a:tc>
                  <a:txBody>
                    <a:bodyPr/>
                    <a:lstStyle/>
                    <a:p>
                      <a:pPr algn="ctr"/>
                      <a:r>
                        <a:rPr lang="en-US" sz="1600" smtClean="0"/>
                        <a:t>00</a:t>
                      </a:r>
                      <a:endParaRPr lang="en-US" sz="1600"/>
                    </a:p>
                  </a:txBody>
                  <a:tcPr>
                    <a:solidFill>
                      <a:srgbClr val="3F3FFF"/>
                    </a:solidFill>
                  </a:tcPr>
                </a:tc>
                <a:tc>
                  <a:txBody>
                    <a:bodyPr/>
                    <a:lstStyle/>
                    <a:p>
                      <a:pPr algn="ctr"/>
                      <a:r>
                        <a:rPr lang="en-US" sz="1600" smtClean="0"/>
                        <a:t>00</a:t>
                      </a:r>
                      <a:endParaRPr lang="en-US" sz="1600"/>
                    </a:p>
                  </a:txBody>
                  <a:tcPr>
                    <a:solidFill>
                      <a:srgbClr val="3F3FFF"/>
                    </a:solidFill>
                  </a:tcPr>
                </a:tc>
                <a:tc>
                  <a:txBody>
                    <a:bodyPr/>
                    <a:lstStyle/>
                    <a:p>
                      <a:pPr algn="ctr"/>
                      <a:r>
                        <a:rPr lang="en-US" sz="1600" smtClean="0"/>
                        <a:t>…</a:t>
                      </a:r>
                      <a:endParaRPr lang="en-US" sz="1600"/>
                    </a:p>
                  </a:txBody>
                  <a:tcPr/>
                </a:tc>
              </a:tr>
              <a:tr h="370840">
                <a:tc>
                  <a:txBody>
                    <a:bodyPr/>
                    <a:lstStyle/>
                    <a:p>
                      <a:pPr algn="ctr"/>
                      <a:r>
                        <a:rPr lang="en-US" sz="1600" smtClean="0"/>
                        <a:t>Address</a:t>
                      </a:r>
                      <a:endParaRPr lang="en-US" sz="1600"/>
                    </a:p>
                  </a:txBody>
                  <a:tcPr/>
                </a:tc>
                <a:tc>
                  <a:txBody>
                    <a:bodyPr/>
                    <a:lstStyle/>
                    <a:p>
                      <a:pPr algn="ctr"/>
                      <a:r>
                        <a:rPr lang="en-US" sz="1600" smtClean="0"/>
                        <a:t>7ec</a:t>
                      </a:r>
                      <a:endParaRPr lang="en-US" sz="1600"/>
                    </a:p>
                  </a:txBody>
                  <a:tcPr/>
                </a:tc>
                <a:tc>
                  <a:txBody>
                    <a:bodyPr/>
                    <a:lstStyle/>
                    <a:p>
                      <a:pPr algn="ctr"/>
                      <a:r>
                        <a:rPr lang="en-US" sz="1600" smtClean="0"/>
                        <a:t>7ed</a:t>
                      </a:r>
                      <a:endParaRPr lang="en-US" sz="1600"/>
                    </a:p>
                  </a:txBody>
                  <a:tcPr/>
                </a:tc>
                <a:tc>
                  <a:txBody>
                    <a:bodyPr/>
                    <a:lstStyle/>
                    <a:p>
                      <a:pPr algn="ctr"/>
                      <a:r>
                        <a:rPr lang="en-US" sz="1600" smtClean="0"/>
                        <a:t>7ee</a:t>
                      </a:r>
                      <a:endParaRPr lang="en-US" sz="1600"/>
                    </a:p>
                  </a:txBody>
                  <a:tcPr/>
                </a:tc>
                <a:tc>
                  <a:txBody>
                    <a:bodyPr/>
                    <a:lstStyle/>
                    <a:p>
                      <a:pPr algn="ctr"/>
                      <a:r>
                        <a:rPr lang="en-US" sz="1600" smtClean="0"/>
                        <a:t>7ef</a:t>
                      </a:r>
                      <a:endParaRPr lang="en-US" sz="1600"/>
                    </a:p>
                  </a:txBody>
                  <a:tcPr/>
                </a:tc>
                <a:tc>
                  <a:txBody>
                    <a:bodyPr/>
                    <a:lstStyle/>
                    <a:p>
                      <a:pPr algn="ctr"/>
                      <a:r>
                        <a:rPr lang="en-US" sz="1600" smtClean="0"/>
                        <a:t>7f0</a:t>
                      </a:r>
                      <a:endParaRPr lang="en-US" sz="1600"/>
                    </a:p>
                  </a:txBody>
                  <a:tcPr/>
                </a:tc>
                <a:tc>
                  <a:txBody>
                    <a:bodyPr/>
                    <a:lstStyle/>
                    <a:p>
                      <a:pPr algn="ctr"/>
                      <a:r>
                        <a:rPr lang="en-US" sz="1600" smtClean="0"/>
                        <a:t>7f1</a:t>
                      </a:r>
                      <a:endParaRPr lang="en-US" sz="1600"/>
                    </a:p>
                  </a:txBody>
                  <a:tcPr/>
                </a:tc>
                <a:tc>
                  <a:txBody>
                    <a:bodyPr/>
                    <a:lstStyle/>
                    <a:p>
                      <a:pPr algn="ctr"/>
                      <a:r>
                        <a:rPr lang="en-US" sz="1600" smtClean="0"/>
                        <a:t>7f2</a:t>
                      </a:r>
                      <a:endParaRPr lang="en-US" sz="1600"/>
                    </a:p>
                  </a:txBody>
                  <a:tcPr/>
                </a:tc>
                <a:tc>
                  <a:txBody>
                    <a:bodyPr/>
                    <a:lstStyle/>
                    <a:p>
                      <a:pPr algn="ctr"/>
                      <a:r>
                        <a:rPr lang="en-US" sz="1600" smtClean="0"/>
                        <a:t>7f3</a:t>
                      </a:r>
                      <a:endParaRPr lang="en-US" sz="1600"/>
                    </a:p>
                  </a:txBody>
                  <a:tcPr/>
                </a:tc>
                <a:tc>
                  <a:txBody>
                    <a:bodyPr/>
                    <a:lstStyle/>
                    <a:p>
                      <a:pPr algn="ctr"/>
                      <a:r>
                        <a:rPr lang="en-US" sz="1600" smtClean="0"/>
                        <a:t>7f4</a:t>
                      </a:r>
                      <a:endParaRPr lang="en-US" sz="1600"/>
                    </a:p>
                  </a:txBody>
                  <a:tcPr/>
                </a:tc>
                <a:tc>
                  <a:txBody>
                    <a:bodyPr/>
                    <a:lstStyle/>
                    <a:p>
                      <a:pPr algn="ctr"/>
                      <a:r>
                        <a:rPr lang="en-US" sz="1600" smtClean="0"/>
                        <a:t>7f5</a:t>
                      </a:r>
                      <a:endParaRPr lang="en-US" sz="1600"/>
                    </a:p>
                  </a:txBody>
                  <a:tcPr/>
                </a:tc>
                <a:tc>
                  <a:txBody>
                    <a:bodyPr/>
                    <a:lstStyle/>
                    <a:p>
                      <a:pPr algn="ctr"/>
                      <a:r>
                        <a:rPr lang="en-US" sz="1600" smtClean="0"/>
                        <a:t>7f6</a:t>
                      </a:r>
                      <a:endParaRPr lang="en-US" sz="1600"/>
                    </a:p>
                  </a:txBody>
                  <a:tcPr/>
                </a:tc>
                <a:tc>
                  <a:txBody>
                    <a:bodyPr/>
                    <a:lstStyle/>
                    <a:p>
                      <a:pPr algn="ctr"/>
                      <a:r>
                        <a:rPr lang="en-US" sz="1600" smtClean="0"/>
                        <a:t>7f7</a:t>
                      </a:r>
                      <a:endParaRPr lang="en-US" sz="1600"/>
                    </a:p>
                  </a:txBody>
                  <a:tcPr/>
                </a:tc>
                <a:tc>
                  <a:txBody>
                    <a:bodyPr/>
                    <a:lstStyle/>
                    <a:p>
                      <a:pPr algn="ctr"/>
                      <a:r>
                        <a:rPr lang="en-US" sz="1600" dirty="0" smtClean="0"/>
                        <a:t>…</a:t>
                      </a:r>
                      <a:endParaRPr lang="en-US" sz="1600" dirty="0"/>
                    </a:p>
                  </a:txBody>
                  <a:tcPr/>
                </a:tc>
              </a:tr>
            </a:tbl>
          </a:graphicData>
        </a:graphic>
      </p:graphicFrame>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64</a:t>
            </a:fld>
            <a:endParaRPr lang="en-US"/>
          </a:p>
        </p:txBody>
      </p:sp>
      <p:sp>
        <p:nvSpPr>
          <p:cNvPr id="6" name="TextBox 5"/>
          <p:cNvSpPr txBox="1"/>
          <p:nvPr/>
        </p:nvSpPr>
        <p:spPr>
          <a:xfrm>
            <a:off x="457200" y="2057400"/>
            <a:ext cx="8229600" cy="4267200"/>
          </a:xfrm>
          <a:prstGeom prst="rect">
            <a:avLst/>
          </a:prstGeom>
          <a:noFill/>
        </p:spPr>
        <p:txBody>
          <a:bodyPr wrap="square" rtlCol="0">
            <a:noAutofit/>
          </a:bodyPr>
          <a:lstStyle/>
          <a:p>
            <a:pPr indent="457200">
              <a:buFont typeface="Wingdings" pitchFamily="2" charset="2"/>
              <a:buChar char="Ø"/>
            </a:pPr>
            <a:r>
              <a:rPr lang="en-US" b="1" dirty="0" smtClean="0">
                <a:latin typeface="+mj-lt"/>
                <a:cs typeface="Times New Roman" pitchFamily="18" charset="0"/>
              </a:rPr>
              <a:t>Step 1</a:t>
            </a:r>
            <a:r>
              <a:rPr lang="en-US" dirty="0" smtClean="0">
                <a:latin typeface="+mj-lt"/>
                <a:cs typeface="Times New Roman" pitchFamily="18" charset="0"/>
              </a:rPr>
              <a:t> – Start with a variable: </a:t>
            </a:r>
            <a:r>
              <a:rPr lang="en-US" b="1" i="1" dirty="0" smtClean="0">
                <a:solidFill>
                  <a:srgbClr val="3F3FFF"/>
                </a:solidFill>
                <a:latin typeface="+mj-lt"/>
                <a:cs typeface="Times New Roman" pitchFamily="18" charset="0"/>
              </a:rPr>
              <a:t>int age = 5;</a:t>
            </a:r>
          </a:p>
          <a:p>
            <a:pPr lvl="1" indent="457200">
              <a:buFont typeface="Wingdings" pitchFamily="2" charset="2"/>
              <a:buChar char="§"/>
            </a:pPr>
            <a:r>
              <a:rPr lang="en-US" sz="1600" dirty="0" smtClean="0">
                <a:latin typeface="+mj-lt"/>
                <a:cs typeface="Times New Roman" pitchFamily="18" charset="0"/>
              </a:rPr>
              <a:t>Note that </a:t>
            </a:r>
            <a:r>
              <a:rPr lang="en-US" sz="1600" i="1" dirty="0" smtClean="0">
                <a:latin typeface="+mj-lt"/>
                <a:cs typeface="Times New Roman" pitchFamily="18" charset="0"/>
              </a:rPr>
              <a:t>usually</a:t>
            </a:r>
            <a:r>
              <a:rPr lang="en-US" sz="1600" dirty="0" smtClean="0">
                <a:latin typeface="+mj-lt"/>
                <a:cs typeface="Times New Roman" pitchFamily="18" charset="0"/>
              </a:rPr>
              <a:t> the programmer </a:t>
            </a:r>
            <a:r>
              <a:rPr lang="en-US" sz="1600" b="1" dirty="0" smtClean="0">
                <a:latin typeface="+mj-lt"/>
                <a:cs typeface="Times New Roman" pitchFamily="18" charset="0"/>
              </a:rPr>
              <a:t>doesn’t</a:t>
            </a:r>
            <a:r>
              <a:rPr lang="en-US" sz="1600" dirty="0" smtClean="0">
                <a:latin typeface="+mj-lt"/>
                <a:cs typeface="Times New Roman" pitchFamily="18" charset="0"/>
              </a:rPr>
              <a:t> decide where a variable will be located (its starting </a:t>
            </a:r>
            <a:r>
              <a:rPr lang="en-US" sz="1600" b="1" i="1" dirty="0" smtClean="0">
                <a:latin typeface="+mj-lt"/>
                <a:cs typeface="Times New Roman" pitchFamily="18" charset="0"/>
              </a:rPr>
              <a:t>address</a:t>
            </a:r>
            <a:r>
              <a:rPr lang="en-US" sz="1600" dirty="0" smtClean="0">
                <a:latin typeface="+mj-lt"/>
                <a:cs typeface="Times New Roman" pitchFamily="18" charset="0"/>
              </a:rPr>
              <a:t>): it is automatically assigned by “the system” (compiler, linker, runtime environment / operating system working together)</a:t>
            </a:r>
          </a:p>
          <a:p>
            <a:pPr lvl="1" indent="457200">
              <a:buFont typeface="Wingdings" pitchFamily="2" charset="2"/>
              <a:buChar char="§"/>
            </a:pPr>
            <a:r>
              <a:rPr lang="en-US" sz="1600" dirty="0" smtClean="0">
                <a:latin typeface="+mj-lt"/>
                <a:cs typeface="Times New Roman" pitchFamily="18" charset="0"/>
              </a:rPr>
              <a:t>In this specific case, the variable was created on address </a:t>
            </a:r>
            <a:r>
              <a:rPr lang="en-US" sz="1600" b="1" i="1" dirty="0" smtClean="0">
                <a:latin typeface="+mj-lt"/>
                <a:cs typeface="Times New Roman" pitchFamily="18" charset="0"/>
              </a:rPr>
              <a:t>0x7f4 </a:t>
            </a:r>
            <a:r>
              <a:rPr lang="en-US" sz="1600" dirty="0" smtClean="0">
                <a:latin typeface="+mj-lt"/>
                <a:cs typeface="Times New Roman" pitchFamily="18" charset="0"/>
              </a:rPr>
              <a:t>(which is 2036 in decimal), because it was known to be free at that time</a:t>
            </a:r>
          </a:p>
          <a:p>
            <a:pPr lvl="1" indent="457200">
              <a:buFont typeface="Wingdings" pitchFamily="2" charset="2"/>
              <a:buChar char="§"/>
            </a:pPr>
            <a:r>
              <a:rPr lang="en-US" dirty="0" smtClean="0">
                <a:solidFill>
                  <a:srgbClr val="000000"/>
                </a:solidFill>
                <a:latin typeface="+mj-lt"/>
                <a:cs typeface="Times New Roman" pitchFamily="18" charset="0"/>
              </a:rPr>
              <a:t>Check the real address using: </a:t>
            </a:r>
            <a:r>
              <a:rPr lang="en-US" b="1" i="1" dirty="0" smtClean="0">
                <a:solidFill>
                  <a:srgbClr val="000000"/>
                </a:solidFill>
                <a:latin typeface="+mj-lt"/>
                <a:cs typeface="Times New Roman" pitchFamily="18" charset="0"/>
              </a:rPr>
              <a:t>std::cout &lt;&lt; &amp;age;</a:t>
            </a:r>
            <a:endParaRPr lang="en-US" b="1" i="1" dirty="0" smtClean="0">
              <a:solidFill>
                <a:srgbClr val="3F7F5F"/>
              </a:solidFill>
              <a:latin typeface="+mj-lt"/>
              <a:cs typeface="Times New Roman" pitchFamily="18" charset="0"/>
            </a:endParaRPr>
          </a:p>
          <a:p>
            <a:pPr indent="457200">
              <a:buFont typeface="Wingdings" pitchFamily="2" charset="2"/>
              <a:buChar char="Ø"/>
            </a:pPr>
            <a:r>
              <a:rPr lang="en-US" b="1" dirty="0" smtClean="0">
                <a:latin typeface="+mj-lt"/>
                <a:cs typeface="Times New Roman" pitchFamily="18" charset="0"/>
              </a:rPr>
              <a:t>Step 2</a:t>
            </a:r>
            <a:r>
              <a:rPr lang="en-US" dirty="0" smtClean="0">
                <a:latin typeface="+mj-lt"/>
                <a:cs typeface="Times New Roman" pitchFamily="18" charset="0"/>
              </a:rPr>
              <a:t> – Let’s make a </a:t>
            </a:r>
            <a:r>
              <a:rPr lang="en-US" b="1" i="1" dirty="0" smtClean="0">
                <a:latin typeface="+mj-lt"/>
                <a:cs typeface="Times New Roman" pitchFamily="18" charset="0"/>
              </a:rPr>
              <a:t>pointer</a:t>
            </a:r>
            <a:r>
              <a:rPr lang="en-US" dirty="0" smtClean="0">
                <a:latin typeface="+mj-lt"/>
                <a:cs typeface="Times New Roman" pitchFamily="18" charset="0"/>
              </a:rPr>
              <a:t> – it’s </a:t>
            </a:r>
            <a:r>
              <a:rPr lang="en-US" i="1" dirty="0" smtClean="0">
                <a:latin typeface="+mj-lt"/>
                <a:cs typeface="Times New Roman" pitchFamily="18" charset="0"/>
              </a:rPr>
              <a:t>just </a:t>
            </a:r>
            <a:r>
              <a:rPr lang="en-US" dirty="0" smtClean="0">
                <a:latin typeface="+mj-lt"/>
                <a:cs typeface="Times New Roman" pitchFamily="18" charset="0"/>
              </a:rPr>
              <a:t>another </a:t>
            </a:r>
            <a:r>
              <a:rPr lang="en-US" i="1" dirty="0" smtClean="0">
                <a:latin typeface="+mj-lt"/>
                <a:cs typeface="Times New Roman" pitchFamily="18" charset="0"/>
              </a:rPr>
              <a:t>variable</a:t>
            </a:r>
            <a:r>
              <a:rPr lang="en-US" dirty="0" smtClean="0">
                <a:latin typeface="+mj-lt"/>
                <a:cs typeface="Times New Roman" pitchFamily="18" charset="0"/>
              </a:rPr>
              <a:t> meant to store addresses!</a:t>
            </a:r>
          </a:p>
          <a:p>
            <a:pPr lvl="1" indent="457200">
              <a:buFont typeface="Wingdings" pitchFamily="2" charset="2"/>
              <a:buChar char="§"/>
            </a:pPr>
            <a:r>
              <a:rPr lang="en-US" b="1" i="1" dirty="0" smtClean="0">
                <a:solidFill>
                  <a:srgbClr val="00B050"/>
                </a:solidFill>
                <a:latin typeface="+mj-lt"/>
                <a:cs typeface="Times New Roman" pitchFamily="18" charset="0"/>
              </a:rPr>
              <a:t>int* </a:t>
            </a:r>
            <a:r>
              <a:rPr lang="en-US" b="1" i="1" dirty="0" err="1" smtClean="0">
                <a:solidFill>
                  <a:srgbClr val="00B050"/>
                </a:solidFill>
                <a:latin typeface="+mj-lt"/>
                <a:cs typeface="Times New Roman" pitchFamily="18" charset="0"/>
              </a:rPr>
              <a:t>ptrAge</a:t>
            </a:r>
            <a:r>
              <a:rPr lang="en-US" b="1" i="1" dirty="0" smtClean="0">
                <a:solidFill>
                  <a:srgbClr val="00B050"/>
                </a:solidFill>
                <a:latin typeface="+mj-lt"/>
                <a:cs typeface="Times New Roman" pitchFamily="18" charset="0"/>
              </a:rPr>
              <a:t> = &amp;age;</a:t>
            </a:r>
          </a:p>
          <a:p>
            <a:pPr lvl="1" indent="457200">
              <a:buFont typeface="Wingdings" pitchFamily="2" charset="2"/>
              <a:buChar char="§"/>
            </a:pPr>
            <a:r>
              <a:rPr lang="en-US" dirty="0" smtClean="0">
                <a:latin typeface="+mj-lt"/>
                <a:cs typeface="Times New Roman" pitchFamily="18" charset="0"/>
              </a:rPr>
              <a:t>So, we have taken the address of age (</a:t>
            </a:r>
            <a:r>
              <a:rPr lang="en-US" b="1" i="1" dirty="0" smtClean="0">
                <a:latin typeface="+mj-lt"/>
                <a:cs typeface="Times New Roman" pitchFamily="18" charset="0"/>
              </a:rPr>
              <a:t>&amp;</a:t>
            </a:r>
            <a:r>
              <a:rPr lang="en-US" i="1" dirty="0" smtClean="0">
                <a:latin typeface="+mj-lt"/>
                <a:cs typeface="Times New Roman" pitchFamily="18" charset="0"/>
              </a:rPr>
              <a:t>age</a:t>
            </a:r>
            <a:r>
              <a:rPr lang="en-US" b="1" i="1" dirty="0" smtClean="0">
                <a:latin typeface="+mj-lt"/>
                <a:cs typeface="Times New Roman" pitchFamily="18" charset="0"/>
              </a:rPr>
              <a:t>)</a:t>
            </a:r>
            <a:r>
              <a:rPr lang="en-US" dirty="0" smtClean="0">
                <a:latin typeface="+mj-lt"/>
                <a:cs typeface="Times New Roman" pitchFamily="18" charset="0"/>
              </a:rPr>
              <a:t> and assigned it to a new variable named </a:t>
            </a:r>
            <a:r>
              <a:rPr lang="en-US" b="1" i="1" dirty="0" err="1" smtClean="0">
                <a:latin typeface="+mj-lt"/>
                <a:cs typeface="Times New Roman" pitchFamily="18" charset="0"/>
              </a:rPr>
              <a:t>ptrAge</a:t>
            </a:r>
            <a:r>
              <a:rPr lang="en-US" i="1" dirty="0" smtClean="0">
                <a:latin typeface="+mj-lt"/>
                <a:cs typeface="Times New Roman" pitchFamily="18" charset="0"/>
              </a:rPr>
              <a:t>. </a:t>
            </a:r>
            <a:r>
              <a:rPr lang="en-US" dirty="0" smtClean="0">
                <a:latin typeface="+mj-lt"/>
                <a:cs typeface="Times New Roman" pitchFamily="18" charset="0"/>
              </a:rPr>
              <a:t>The </a:t>
            </a:r>
            <a:r>
              <a:rPr lang="en-US" i="1" dirty="0" smtClean="0">
                <a:latin typeface="+mj-lt"/>
                <a:cs typeface="Times New Roman" pitchFamily="18" charset="0"/>
              </a:rPr>
              <a:t>type</a:t>
            </a:r>
            <a:r>
              <a:rPr lang="en-US" dirty="0" smtClean="0">
                <a:latin typeface="+mj-lt"/>
                <a:cs typeface="Times New Roman" pitchFamily="18" charset="0"/>
              </a:rPr>
              <a:t> of the new variable is </a:t>
            </a:r>
            <a:r>
              <a:rPr lang="en-US" b="1" i="1" dirty="0" smtClean="0">
                <a:latin typeface="+mj-lt"/>
                <a:cs typeface="Times New Roman" pitchFamily="18" charset="0"/>
              </a:rPr>
              <a:t>int* </a:t>
            </a:r>
            <a:r>
              <a:rPr lang="en-US" dirty="0" smtClean="0">
                <a:latin typeface="+mj-lt"/>
                <a:cs typeface="Times New Roman" pitchFamily="18" charset="0"/>
              </a:rPr>
              <a:t>which means it does not contain integer, but the (starting) address / location of  an integer</a:t>
            </a:r>
            <a:endParaRPr lang="en-US" b="1" i="1" dirty="0" smtClean="0">
              <a:latin typeface="+mj-lt"/>
              <a:cs typeface="Times New Roman" pitchFamily="18" charset="0"/>
            </a:endParaRPr>
          </a:p>
          <a:p>
            <a:pPr lvl="1" indent="457200">
              <a:buFont typeface="Wingdings" pitchFamily="2" charset="2"/>
              <a:buChar char="§"/>
            </a:pPr>
            <a:r>
              <a:rPr lang="en-US" dirty="0" smtClean="0">
                <a:latin typeface="+mj-lt"/>
                <a:cs typeface="Times New Roman" pitchFamily="18" charset="0"/>
              </a:rPr>
              <a:t>The new variable </a:t>
            </a:r>
            <a:r>
              <a:rPr lang="en-US" b="1" i="1" dirty="0" err="1" smtClean="0">
                <a:latin typeface="+mj-lt"/>
                <a:cs typeface="Times New Roman" pitchFamily="18" charset="0"/>
              </a:rPr>
              <a:t>ptrAge</a:t>
            </a:r>
            <a:r>
              <a:rPr lang="en-US" dirty="0" smtClean="0">
                <a:latin typeface="+mj-lt"/>
                <a:cs typeface="Times New Roman" pitchFamily="18" charset="0"/>
              </a:rPr>
              <a:t> is an </a:t>
            </a:r>
            <a:r>
              <a:rPr lang="en-US" b="1" i="1" dirty="0" smtClean="0">
                <a:latin typeface="+mj-lt"/>
                <a:cs typeface="Times New Roman" pitchFamily="18" charset="0"/>
              </a:rPr>
              <a:t>int pointer (</a:t>
            </a:r>
            <a:r>
              <a:rPr lang="en-US" i="1" dirty="0" smtClean="0">
                <a:latin typeface="+mj-lt"/>
                <a:cs typeface="Times New Roman" pitchFamily="18" charset="0"/>
              </a:rPr>
              <a:t>pointer of type </a:t>
            </a:r>
            <a:r>
              <a:rPr lang="en-US" b="1" i="1" dirty="0" smtClean="0">
                <a:latin typeface="+mj-lt"/>
                <a:cs typeface="Times New Roman" pitchFamily="18" charset="0"/>
              </a:rPr>
              <a:t>int*, </a:t>
            </a:r>
            <a:r>
              <a:rPr lang="en-US" i="1" dirty="0" smtClean="0">
                <a:latin typeface="+mj-lt"/>
                <a:cs typeface="Times New Roman" pitchFamily="18" charset="0"/>
              </a:rPr>
              <a:t>pointer-to-int</a:t>
            </a:r>
            <a:r>
              <a:rPr lang="en-US" b="1" i="1" dirty="0" smtClean="0">
                <a:latin typeface="+mj-lt"/>
                <a:cs typeface="Times New Roman" pitchFamily="18" charset="0"/>
              </a:rPr>
              <a:t>) </a:t>
            </a:r>
            <a:r>
              <a:rPr lang="en-US" dirty="0" smtClean="0">
                <a:latin typeface="+mj-lt"/>
                <a:cs typeface="Times New Roman" pitchFamily="18" charset="0"/>
              </a:rPr>
              <a:t>that </a:t>
            </a:r>
            <a:r>
              <a:rPr lang="en-US" i="1" dirty="0" smtClean="0">
                <a:latin typeface="+mj-lt"/>
                <a:cs typeface="Times New Roman" pitchFamily="18" charset="0"/>
              </a:rPr>
              <a:t>currently</a:t>
            </a:r>
            <a:r>
              <a:rPr lang="en-US" dirty="0" smtClean="0">
                <a:latin typeface="+mj-lt"/>
                <a:cs typeface="Times New Roman" pitchFamily="18" charset="0"/>
              </a:rPr>
              <a:t> contains the address of the variable </a:t>
            </a:r>
            <a:r>
              <a:rPr lang="en-US" b="1" i="1" dirty="0" smtClean="0">
                <a:latin typeface="+mj-lt"/>
                <a:cs typeface="Times New Roman" pitchFamily="18" charset="0"/>
              </a:rPr>
              <a:t>age</a:t>
            </a:r>
            <a:endParaRPr lang="en-US" dirty="0" smtClean="0">
              <a:latin typeface="+mj-lt"/>
              <a:cs typeface="Times New Roman" pitchFamily="18" charset="0"/>
            </a:endParaRPr>
          </a:p>
        </p:txBody>
      </p:sp>
    </p:spTree>
    <p:extLst>
      <p:ext uri="{BB962C8B-B14F-4D97-AF65-F5344CB8AC3E}">
        <p14:creationId xmlns:p14="http://schemas.microsoft.com/office/powerpoint/2010/main" val="309486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20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20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20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20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404040"/>
                </a:solidFill>
              </a:rPr>
              <a:t>Why pointers?</a:t>
            </a:r>
            <a:endParaRPr lang="en-US" dirty="0">
              <a:solidFill>
                <a:srgbClr val="404040"/>
              </a:solidFill>
            </a:endParaRPr>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solidFill>
                  <a:srgbClr val="404040"/>
                </a:solidFill>
                <a:latin typeface="+mj-lt"/>
                <a:cs typeface="Times New Roman" pitchFamily="18" charset="0"/>
              </a:rPr>
              <a:t>To be able to not only </a:t>
            </a:r>
            <a:r>
              <a:rPr lang="en-US" i="1" dirty="0" smtClean="0">
                <a:solidFill>
                  <a:srgbClr val="404040"/>
                </a:solidFill>
                <a:latin typeface="+mj-lt"/>
                <a:cs typeface="Times New Roman" pitchFamily="18" charset="0"/>
              </a:rPr>
              <a:t>print </a:t>
            </a:r>
            <a:r>
              <a:rPr lang="en-US" dirty="0" smtClean="0">
                <a:solidFill>
                  <a:srgbClr val="404040"/>
                </a:solidFill>
                <a:latin typeface="+mj-lt"/>
                <a:cs typeface="Times New Roman" pitchFamily="18" charset="0"/>
              </a:rPr>
              <a:t>addresses but also </a:t>
            </a:r>
            <a:r>
              <a:rPr lang="en-US" i="1" dirty="0" smtClean="0">
                <a:solidFill>
                  <a:srgbClr val="404040"/>
                </a:solidFill>
                <a:latin typeface="+mj-lt"/>
                <a:cs typeface="Times New Roman" pitchFamily="18" charset="0"/>
              </a:rPr>
              <a:t>store </a:t>
            </a:r>
            <a:r>
              <a:rPr lang="en-US" dirty="0" smtClean="0">
                <a:solidFill>
                  <a:srgbClr val="404040"/>
                </a:solidFill>
                <a:latin typeface="+mj-lt"/>
                <a:cs typeface="Times New Roman" pitchFamily="18" charset="0"/>
              </a:rPr>
              <a:t>them and </a:t>
            </a:r>
            <a:r>
              <a:rPr lang="en-US" i="1" dirty="0" smtClean="0">
                <a:solidFill>
                  <a:srgbClr val="404040"/>
                </a:solidFill>
                <a:latin typeface="+mj-lt"/>
                <a:cs typeface="Times New Roman" pitchFamily="18" charset="0"/>
              </a:rPr>
              <a:t>use </a:t>
            </a:r>
            <a:r>
              <a:rPr lang="en-US" dirty="0" smtClean="0">
                <a:solidFill>
                  <a:srgbClr val="404040"/>
                </a:solidFill>
                <a:latin typeface="+mj-lt"/>
                <a:cs typeface="Times New Roman" pitchFamily="18" charset="0"/>
              </a:rPr>
              <a:t>them later</a:t>
            </a:r>
          </a:p>
          <a:p>
            <a:pPr>
              <a:buFont typeface="Wingdings" pitchFamily="2" charset="2"/>
              <a:buChar char="Ø"/>
            </a:pPr>
            <a:r>
              <a:rPr lang="en-US" dirty="0" smtClean="0">
                <a:solidFill>
                  <a:srgbClr val="404040"/>
                </a:solidFill>
              </a:rPr>
              <a:t>C/C++ offer also </a:t>
            </a:r>
            <a:r>
              <a:rPr lang="en-US" b="1" i="1" dirty="0" smtClean="0">
                <a:solidFill>
                  <a:srgbClr val="404040"/>
                </a:solidFill>
              </a:rPr>
              <a:t>pointers to functions</a:t>
            </a:r>
            <a:r>
              <a:rPr lang="en-US" dirty="0" smtClean="0">
                <a:solidFill>
                  <a:srgbClr val="404040"/>
                </a:solidFill>
              </a:rPr>
              <a:t>. This allows for powerful techniques for solving complex problems efficiently even with C (no OOP)</a:t>
            </a:r>
            <a:endParaRPr lang="en-US" dirty="0" smtClean="0">
              <a:solidFill>
                <a:srgbClr val="404040"/>
              </a:solidFill>
              <a:latin typeface="Times New Roman" pitchFamily="18" charset="0"/>
              <a:cs typeface="Times New Roman" pitchFamily="18" charset="0"/>
            </a:endParaRPr>
          </a:p>
          <a:p>
            <a:endParaRPr lang="en-US" dirty="0">
              <a:solidFill>
                <a:srgbClr val="404040"/>
              </a:solidFill>
              <a:latin typeface="Arial" pitchFamily="34" charset="0"/>
              <a:cs typeface="Arial" pitchFamily="34"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7725184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type</a:t>
            </a:r>
          </a:p>
        </p:txBody>
      </p:sp>
      <p:sp>
        <p:nvSpPr>
          <p:cNvPr id="3" name="Content Placeholder 2"/>
          <p:cNvSpPr>
            <a:spLocks noGrp="1"/>
          </p:cNvSpPr>
          <p:nvPr>
            <p:ph idx="1"/>
          </p:nvPr>
        </p:nvSpPr>
        <p:spPr>
          <a:xfrm>
            <a:off x="322263" y="950913"/>
            <a:ext cx="8499475" cy="4840287"/>
          </a:xfrm>
        </p:spPr>
        <p:txBody>
          <a:bodyPr/>
          <a:lstStyle/>
          <a:p>
            <a:r>
              <a:rPr lang="en-US" dirty="0" smtClean="0"/>
              <a:t>Syntax</a:t>
            </a:r>
          </a:p>
          <a:p>
            <a:endParaRPr lang="en-US" dirty="0" smtClean="0"/>
          </a:p>
          <a:p>
            <a:r>
              <a:rPr lang="en-US" sz="2000" dirty="0" smtClean="0"/>
              <a:t>Arguments</a:t>
            </a:r>
          </a:p>
          <a:p>
            <a:pPr marL="227013" lvl="1" indent="0">
              <a:buNone/>
            </a:pPr>
            <a:r>
              <a:rPr lang="en-US" sz="2000" dirty="0" smtClean="0">
                <a:latin typeface="Lucida Console"/>
                <a:ea typeface="Times New Roman"/>
                <a:cs typeface="Lucida Sans Unicode"/>
              </a:rPr>
              <a:t>	Type</a:t>
            </a:r>
            <a:r>
              <a:rPr lang="en-US" sz="2000" dirty="0" smtClean="0">
                <a:latin typeface="Tahoma"/>
                <a:ea typeface="Times New Roman"/>
                <a:cs typeface="Times New Roman"/>
              </a:rPr>
              <a:t> </a:t>
            </a:r>
            <a:r>
              <a:rPr lang="en-US" sz="2000" dirty="0">
                <a:latin typeface="Tahoma"/>
                <a:ea typeface="Times New Roman"/>
                <a:cs typeface="Times New Roman"/>
              </a:rPr>
              <a:t>		</a:t>
            </a:r>
            <a:r>
              <a:rPr lang="en-US" sz="2000" dirty="0" smtClean="0">
                <a:latin typeface="Tahoma"/>
                <a:ea typeface="Times New Roman"/>
                <a:cs typeface="Times New Roman"/>
              </a:rPr>
              <a:t>	type </a:t>
            </a:r>
            <a:r>
              <a:rPr lang="en-US" sz="2000" dirty="0">
                <a:latin typeface="Tahoma"/>
                <a:ea typeface="Times New Roman"/>
                <a:cs typeface="Times New Roman"/>
              </a:rPr>
              <a:t>of object</a:t>
            </a:r>
            <a:br>
              <a:rPr lang="en-US" sz="2000" dirty="0">
                <a:latin typeface="Tahoma"/>
                <a:ea typeface="Times New Roman"/>
                <a:cs typeface="Times New Roman"/>
              </a:rPr>
            </a:br>
            <a:r>
              <a:rPr lang="en-US" sz="2000" dirty="0">
                <a:latin typeface="Tahoma"/>
                <a:ea typeface="Times New Roman"/>
                <a:cs typeface="Times New Roman"/>
              </a:rPr>
              <a:t>	</a:t>
            </a:r>
            <a:r>
              <a:rPr lang="en-US" sz="2000" dirty="0" err="1">
                <a:latin typeface="Lucida Console"/>
                <a:ea typeface="Times New Roman"/>
                <a:cs typeface="Lucida Sans Unicode"/>
              </a:rPr>
              <a:t>namePointer</a:t>
            </a:r>
            <a:r>
              <a:rPr lang="en-US" sz="2000" dirty="0">
                <a:latin typeface="Lucida Console"/>
                <a:ea typeface="Times New Roman"/>
                <a:cs typeface="Lucida Sans Unicode"/>
              </a:rPr>
              <a:t> </a:t>
            </a:r>
            <a:r>
              <a:rPr lang="en-US" sz="2000" dirty="0">
                <a:latin typeface="Tahoma"/>
                <a:ea typeface="Times New Roman"/>
                <a:cs typeface="Times New Roman"/>
              </a:rPr>
              <a:t>	pointed identifier of pointer</a:t>
            </a:r>
            <a:br>
              <a:rPr lang="en-US" sz="2000" dirty="0">
                <a:latin typeface="Tahoma"/>
                <a:ea typeface="Times New Roman"/>
                <a:cs typeface="Times New Roman"/>
              </a:rPr>
            </a:br>
            <a:r>
              <a:rPr lang="en-US" sz="2000" dirty="0">
                <a:latin typeface="Tahoma"/>
                <a:ea typeface="Times New Roman"/>
                <a:cs typeface="Times New Roman"/>
              </a:rPr>
              <a:t> 	</a:t>
            </a:r>
            <a:r>
              <a:rPr lang="en-US" sz="2000" dirty="0">
                <a:latin typeface="Lucida Console"/>
                <a:ea typeface="Times New Roman"/>
                <a:cs typeface="Lucida Sans Unicode"/>
              </a:rPr>
              <a:t>&amp;Object</a:t>
            </a:r>
            <a:r>
              <a:rPr lang="en-US" sz="2000" dirty="0">
                <a:latin typeface="Tahoma"/>
                <a:ea typeface="Times New Roman"/>
                <a:cs typeface="Times New Roman"/>
              </a:rPr>
              <a:t> 	</a:t>
            </a:r>
            <a:r>
              <a:rPr lang="en-US" sz="2000" dirty="0" smtClean="0">
                <a:latin typeface="Tahoma"/>
                <a:ea typeface="Times New Roman"/>
                <a:cs typeface="Times New Roman"/>
              </a:rPr>
              <a:t>	address </a:t>
            </a:r>
            <a:r>
              <a:rPr lang="en-US" sz="2000" dirty="0">
                <a:latin typeface="Tahoma"/>
                <a:ea typeface="Times New Roman"/>
                <a:cs typeface="Times New Roman"/>
              </a:rPr>
              <a:t>of proper object </a:t>
            </a:r>
            <a:r>
              <a:rPr lang="en-US" sz="2000" dirty="0" smtClean="0">
                <a:latin typeface="Tahoma"/>
                <a:ea typeface="Times New Roman"/>
                <a:cs typeface="Times New Roman"/>
              </a:rPr>
              <a:t>type</a:t>
            </a:r>
            <a:endParaRPr lang="en-US" sz="2000" dirty="0" smtClean="0"/>
          </a:p>
          <a:p>
            <a:r>
              <a:rPr lang="en-US" sz="2000" dirty="0" smtClean="0"/>
              <a:t>Properties</a:t>
            </a:r>
          </a:p>
          <a:p>
            <a:pPr marL="227013" lvl="1" indent="0">
              <a:buNone/>
            </a:pPr>
            <a:r>
              <a:rPr lang="en-US" sz="2000" dirty="0">
                <a:latin typeface="Tahoma"/>
                <a:ea typeface="Times New Roman"/>
                <a:cs typeface="Times New Roman"/>
              </a:rPr>
              <a:t>A pointer type is automatically set for any new type created.</a:t>
            </a:r>
            <a:r>
              <a:rPr lang="en-US" sz="1200" dirty="0">
                <a:latin typeface="Times New Roman"/>
                <a:ea typeface="Times New Roman"/>
                <a:cs typeface="Times New Roman"/>
              </a:rPr>
              <a:t/>
            </a:r>
            <a:br>
              <a:rPr lang="en-US" sz="1200" dirty="0">
                <a:latin typeface="Times New Roman"/>
                <a:ea typeface="Times New Roman"/>
                <a:cs typeface="Times New Roman"/>
              </a:rPr>
            </a:br>
            <a:r>
              <a:rPr lang="en-US" sz="2000" dirty="0">
                <a:latin typeface="Tahoma"/>
                <a:ea typeface="Times New Roman"/>
                <a:cs typeface="Times New Roman"/>
              </a:rPr>
              <a:t>A pointer access </a:t>
            </a:r>
            <a:r>
              <a:rPr lang="en-US" sz="2000" i="1" dirty="0">
                <a:latin typeface="Tahoma"/>
                <a:ea typeface="Times New Roman"/>
                <a:cs typeface="Times New Roman"/>
              </a:rPr>
              <a:t>an</a:t>
            </a:r>
            <a:r>
              <a:rPr lang="en-US" sz="2000" dirty="0">
                <a:latin typeface="Tahoma"/>
                <a:ea typeface="Times New Roman"/>
                <a:cs typeface="Times New Roman"/>
              </a:rPr>
              <a:t> object indirection.</a:t>
            </a:r>
            <a:r>
              <a:rPr lang="en-US" sz="1200" dirty="0">
                <a:latin typeface="Times New Roman"/>
                <a:ea typeface="Times New Roman"/>
                <a:cs typeface="Times New Roman"/>
              </a:rPr>
              <a:t/>
            </a:r>
            <a:br>
              <a:rPr lang="en-US" sz="1200" dirty="0">
                <a:latin typeface="Times New Roman"/>
                <a:ea typeface="Times New Roman"/>
                <a:cs typeface="Times New Roman"/>
              </a:rPr>
            </a:br>
            <a:r>
              <a:rPr lang="en-US" sz="2000" dirty="0">
                <a:latin typeface="Tahoma"/>
                <a:ea typeface="Times New Roman"/>
                <a:cs typeface="Times New Roman"/>
              </a:rPr>
              <a:t>The multiple indirections can be (pointer to pointer).</a:t>
            </a:r>
          </a:p>
          <a:p>
            <a:pPr marL="227013" lvl="1" indent="0">
              <a:buNone/>
            </a:pPr>
            <a:endParaRPr lang="en-US" sz="2000" dirty="0" smtClean="0">
              <a:solidFill>
                <a:srgbClr val="7030A0"/>
              </a:solidFill>
              <a:latin typeface="Lucida Console"/>
              <a:ea typeface="Times New Roman"/>
              <a:cs typeface="Lucida Sans Unicode"/>
            </a:endParaRPr>
          </a:p>
          <a:p>
            <a:pPr marL="227013" lvl="1" indent="0">
              <a:buNone/>
            </a:pPr>
            <a:r>
              <a:rPr lang="en-US" sz="2000" b="1" dirty="0">
                <a:latin typeface="Tahoma"/>
                <a:ea typeface="Times New Roman"/>
                <a:cs typeface="Times New Roman"/>
              </a:rPr>
              <a:t>In C++ Pointers are </a:t>
            </a:r>
            <a:r>
              <a:rPr lang="en-US" sz="2000" b="1" dirty="0" smtClean="0">
                <a:latin typeface="Tahoma"/>
                <a:ea typeface="Times New Roman"/>
                <a:cs typeface="Times New Roman"/>
              </a:rPr>
              <a:t>typed</a:t>
            </a:r>
            <a:endParaRPr lang="en-US" sz="2000" dirty="0" smtClean="0">
              <a:latin typeface="Tahoma"/>
              <a:ea typeface="Times New Roman"/>
              <a:cs typeface="Times New Roman"/>
            </a:endParaRPr>
          </a:p>
          <a:p>
            <a:pPr marL="227013" lvl="1" indent="0">
              <a:buNone/>
            </a:pPr>
            <a:r>
              <a:rPr lang="en-US" sz="2000" b="1" i="1" dirty="0" smtClean="0">
                <a:solidFill>
                  <a:srgbClr val="000000"/>
                </a:solidFill>
                <a:latin typeface="Tahoma"/>
                <a:ea typeface="Times New Roman"/>
                <a:cs typeface="Times New Roman"/>
              </a:rPr>
              <a:t>Beware </a:t>
            </a:r>
            <a:r>
              <a:rPr lang="en-US" sz="2000" b="1" i="1" dirty="0">
                <a:solidFill>
                  <a:srgbClr val="000000"/>
                </a:solidFill>
                <a:latin typeface="Tahoma"/>
                <a:ea typeface="Times New Roman"/>
                <a:cs typeface="Times New Roman"/>
              </a:rPr>
              <a:t>of uninitialized pointers or pointing to an unallocated object.</a:t>
            </a:r>
            <a:r>
              <a:rPr lang="en-US" sz="2000" dirty="0">
                <a:solidFill>
                  <a:srgbClr val="7030A0"/>
                </a:solidFill>
                <a:latin typeface="Lucida Console"/>
                <a:ea typeface="Times New Roman"/>
                <a:cs typeface="Lucida Sans Unicode"/>
              </a:rPr>
              <a:t/>
            </a:r>
            <a:br>
              <a:rPr lang="en-US" sz="2000" dirty="0">
                <a:solidFill>
                  <a:srgbClr val="7030A0"/>
                </a:solidFill>
                <a:latin typeface="Lucida Console"/>
                <a:ea typeface="Times New Roman"/>
                <a:cs typeface="Lucida Sans Unicode"/>
              </a:rPr>
            </a:b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66</a:t>
            </a:fld>
            <a:endParaRPr lang="en-US" dirty="0">
              <a:solidFill>
                <a:srgbClr val="969696"/>
              </a:solidFill>
            </a:endParaRPr>
          </a:p>
        </p:txBody>
      </p:sp>
      <p:sp>
        <p:nvSpPr>
          <p:cNvPr id="5" name="Rectangle 4"/>
          <p:cNvSpPr/>
          <p:nvPr/>
        </p:nvSpPr>
        <p:spPr>
          <a:xfrm>
            <a:off x="573881" y="1351242"/>
            <a:ext cx="4572000" cy="461665"/>
          </a:xfrm>
          <a:prstGeom prst="rect">
            <a:avLst/>
          </a:prstGeom>
          <a:solidFill>
            <a:schemeClr val="accent1"/>
          </a:solidFill>
          <a:ln>
            <a:solidFill>
              <a:schemeClr val="accent2"/>
            </a:solidFill>
          </a:ln>
        </p:spPr>
        <p:txBody>
          <a:bodyPr>
            <a:spAutoFit/>
          </a:bodyPr>
          <a:lstStyle/>
          <a:p>
            <a:r>
              <a:rPr lang="en-US" sz="1200" dirty="0">
                <a:solidFill>
                  <a:srgbClr val="000000"/>
                </a:solidFill>
                <a:latin typeface="Courier New" panose="02070309020205020404" pitchFamily="49" charset="0"/>
              </a:rPr>
              <a:t> Type* </a:t>
            </a:r>
            <a:r>
              <a:rPr lang="en-US" sz="1200" b="1" dirty="0" err="1">
                <a:solidFill>
                  <a:srgbClr val="000040"/>
                </a:solidFill>
                <a:latin typeface="Courier New" panose="02070309020205020404" pitchFamily="49" charset="0"/>
              </a:rPr>
              <a:t>namePointer</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Type</a:t>
            </a: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namePointer</a:t>
            </a:r>
            <a:r>
              <a:rPr lang="en-US" sz="1200" dirty="0">
                <a:solidFill>
                  <a:srgbClr val="000000"/>
                </a:solidFill>
                <a:latin typeface="Courier New" panose="02070309020205020404" pitchFamily="49" charset="0"/>
              </a:rPr>
              <a:t> = &amp;Object;</a:t>
            </a:r>
            <a:endParaRPr lang="en-US" sz="1200" dirty="0"/>
          </a:p>
        </p:txBody>
      </p:sp>
    </p:spTree>
    <p:extLst>
      <p:ext uri="{BB962C8B-B14F-4D97-AF65-F5344CB8AC3E}">
        <p14:creationId xmlns:p14="http://schemas.microsoft.com/office/powerpoint/2010/main" val="26373434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latin typeface="Courier New" panose="02070309020205020404" pitchFamily="49" charset="0"/>
                <a:cs typeface="Courier New" panose="02070309020205020404" pitchFamily="49" charset="0"/>
              </a:rPr>
              <a:t>void</a:t>
            </a:r>
            <a:r>
              <a:rPr lang="en-US" dirty="0" smtClean="0">
                <a:solidFill>
                  <a:schemeClr val="tx1"/>
                </a:solidFill>
                <a:latin typeface="Courier New" panose="02070309020205020404" pitchFamily="49" charset="0"/>
                <a:cs typeface="Courier New" panose="02070309020205020404" pitchFamily="49" charset="0"/>
              </a:rPr>
              <a:t>* </a:t>
            </a:r>
            <a:r>
              <a:rPr lang="en-US" dirty="0"/>
              <a:t>Pointer</a:t>
            </a:r>
            <a:r>
              <a:rPr lang="en-US" dirty="0" smtClean="0">
                <a:solidFill>
                  <a:schemeClr val="tx1"/>
                </a:solidFill>
                <a:latin typeface="Courier New" panose="02070309020205020404" pitchFamily="49" charset="0"/>
                <a:cs typeface="Courier New" panose="02070309020205020404" pitchFamily="49" charset="0"/>
              </a:rPr>
              <a:t> </a:t>
            </a:r>
            <a:endParaRPr lang="en-US" dirty="0"/>
          </a:p>
        </p:txBody>
      </p:sp>
      <p:sp>
        <p:nvSpPr>
          <p:cNvPr id="3" name="Content Placeholder 2"/>
          <p:cNvSpPr>
            <a:spLocks noGrp="1"/>
          </p:cNvSpPr>
          <p:nvPr>
            <p:ph idx="1"/>
          </p:nvPr>
        </p:nvSpPr>
        <p:spPr>
          <a:xfrm>
            <a:off x="322263" y="950913"/>
            <a:ext cx="8499475" cy="649287"/>
          </a:xfrm>
        </p:spPr>
        <p:txBody>
          <a:bodyPr/>
          <a:lstStyle/>
          <a:p>
            <a:pPr marL="0" indent="0">
              <a:buNone/>
            </a:pPr>
            <a:r>
              <a:rPr lang="en-US" dirty="0">
                <a:latin typeface="+mj-lt"/>
                <a:ea typeface="Times New Roman"/>
                <a:cs typeface="Times New Roman"/>
              </a:rPr>
              <a:t>The type "</a:t>
            </a:r>
            <a:r>
              <a:rPr lang="en-US" dirty="0" smtClean="0">
                <a:latin typeface="+mj-lt"/>
                <a:ea typeface="Times New Roman"/>
                <a:cs typeface="Times New Roman"/>
              </a:rPr>
              <a:t>void </a:t>
            </a:r>
            <a:r>
              <a:rPr lang="en-US" dirty="0">
                <a:latin typeface="+mj-lt"/>
                <a:ea typeface="Times New Roman"/>
                <a:cs typeface="Times New Roman"/>
              </a:rPr>
              <a:t>*" is used to declare a pointer designating an </a:t>
            </a:r>
            <a:r>
              <a:rPr lang="en-US" dirty="0" err="1">
                <a:latin typeface="+mj-lt"/>
                <a:ea typeface="Times New Roman"/>
                <a:cs typeface="Times New Roman"/>
              </a:rPr>
              <a:t>untyped</a:t>
            </a:r>
            <a:r>
              <a:rPr lang="en-US" dirty="0">
                <a:latin typeface="+mj-lt"/>
                <a:ea typeface="Times New Roman"/>
                <a:cs typeface="Times New Roman"/>
              </a:rPr>
              <a:t> </a:t>
            </a:r>
            <a:r>
              <a:rPr lang="en-US" dirty="0" smtClean="0">
                <a:latin typeface="+mj-lt"/>
                <a:ea typeface="Times New Roman"/>
                <a:cs typeface="Times New Roman"/>
              </a:rPr>
              <a:t>address.</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67</a:t>
            </a:fld>
            <a:endParaRPr lang="en-US" dirty="0">
              <a:solidFill>
                <a:srgbClr val="969696"/>
              </a:solidFill>
            </a:endParaRPr>
          </a:p>
        </p:txBody>
      </p:sp>
      <p:sp>
        <p:nvSpPr>
          <p:cNvPr id="6" name="Rectangle 5"/>
          <p:cNvSpPr/>
          <p:nvPr/>
        </p:nvSpPr>
        <p:spPr>
          <a:xfrm>
            <a:off x="573881" y="1935063"/>
            <a:ext cx="2514600" cy="2308324"/>
          </a:xfrm>
          <a:prstGeom prst="rect">
            <a:avLst/>
          </a:prstGeom>
          <a:solidFill>
            <a:schemeClr val="accent1"/>
          </a:solidFill>
          <a:ln>
            <a:solidFill>
              <a:schemeClr val="accent2"/>
            </a:solidFill>
          </a:ln>
        </p:spPr>
        <p:txBody>
          <a:bodyPr wrap="square">
            <a:spAutoFit/>
          </a:bodyPr>
          <a:lstStyle/>
          <a:p>
            <a:r>
              <a:rPr lang="en-US" sz="1200" dirty="0" smtClean="0">
                <a:solidFill>
                  <a:srgbClr val="0000FF"/>
                </a:solidFill>
                <a:latin typeface="Courier New" panose="02070309020205020404" pitchFamily="49" charset="0"/>
              </a:rPr>
              <a:t>struct</a:t>
            </a:r>
            <a:r>
              <a:rPr lang="en-US" sz="1200" dirty="0" smtClean="0">
                <a:solidFill>
                  <a:srgbClr val="000000"/>
                </a:solidFill>
                <a:latin typeface="Courier New" panose="02070309020205020404" pitchFamily="49" charset="0"/>
              </a:rPr>
              <a:t> Person </a:t>
            </a:r>
          </a:p>
          <a:p>
            <a:r>
              <a:rPr lang="en-US" sz="1200" dirty="0" smtClean="0">
                <a:solidFill>
                  <a:srgbClr val="000000"/>
                </a:solidFill>
                <a:latin typeface="Courier New" panose="02070309020205020404" pitchFamily="49" charset="0"/>
              </a:rPr>
              <a:t>{ </a:t>
            </a:r>
          </a:p>
          <a:p>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const</a:t>
            </a:r>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char</a:t>
            </a:r>
            <a:r>
              <a:rPr lang="en-US" sz="1200" dirty="0" smtClean="0">
                <a:solidFill>
                  <a:srgbClr val="000000"/>
                </a:solidFill>
                <a:latin typeface="Courier New" panose="02070309020205020404" pitchFamily="49" charset="0"/>
              </a:rPr>
              <a:t> * </a:t>
            </a:r>
            <a:r>
              <a:rPr lang="en-US" sz="1200" dirty="0" smtClean="0">
                <a:solidFill>
                  <a:srgbClr val="0000C0"/>
                </a:solidFill>
                <a:latin typeface="Courier New" panose="02070309020205020404" pitchFamily="49" charset="0"/>
              </a:rPr>
              <a:t>name</a:t>
            </a:r>
            <a:r>
              <a:rPr lang="en-US" sz="1200" dirty="0" smtClean="0">
                <a:solidFill>
                  <a:srgbClr val="000000"/>
                </a:solidFill>
                <a:latin typeface="Courier New" panose="02070309020205020404" pitchFamily="49" charset="0"/>
              </a:rPr>
              <a:t>; </a:t>
            </a:r>
          </a:p>
          <a:p>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int</a:t>
            </a:r>
            <a:r>
              <a:rPr lang="en-US" sz="1200" dirty="0" smtClean="0">
                <a:solidFill>
                  <a:srgbClr val="000000"/>
                </a:solidFill>
                <a:latin typeface="Courier New" panose="02070309020205020404" pitchFamily="49" charset="0"/>
              </a:rPr>
              <a:t> </a:t>
            </a:r>
            <a:r>
              <a:rPr lang="en-US" sz="1200" dirty="0" smtClean="0">
                <a:solidFill>
                  <a:srgbClr val="0000C0"/>
                </a:solidFill>
                <a:latin typeface="Courier New" panose="02070309020205020404" pitchFamily="49" charset="0"/>
              </a:rPr>
              <a:t>age</a:t>
            </a:r>
            <a:r>
              <a:rPr lang="en-US" sz="1200" dirty="0" smtClean="0">
                <a:solidFill>
                  <a:srgbClr val="000000"/>
                </a:solidFill>
                <a:latin typeface="Courier New" panose="02070309020205020404" pitchFamily="49" charset="0"/>
              </a:rPr>
              <a:t>; </a:t>
            </a:r>
          </a:p>
          <a:p>
            <a:r>
              <a:rPr lang="en-US" sz="1200" dirty="0" smtClean="0">
                <a:solidFill>
                  <a:srgbClr val="000000"/>
                </a:solidFill>
                <a:latin typeface="Courier New" panose="02070309020205020404" pitchFamily="49" charset="0"/>
              </a:rPr>
              <a:t>};</a:t>
            </a:r>
          </a:p>
          <a:p>
            <a:endParaRPr lang="en-US" sz="1200" dirty="0" smtClean="0">
              <a:latin typeface="Courier New" panose="02070309020205020404" pitchFamily="49" charset="0"/>
            </a:endParaRPr>
          </a:p>
          <a:p>
            <a:r>
              <a:rPr lang="en-US" sz="1200" dirty="0" smtClean="0">
                <a:solidFill>
                  <a:srgbClr val="0000FF"/>
                </a:solidFill>
                <a:latin typeface="Courier New" panose="02070309020205020404" pitchFamily="49" charset="0"/>
              </a:rPr>
              <a:t>struct</a:t>
            </a:r>
            <a:r>
              <a:rPr lang="en-US" sz="1200" dirty="0" smtClean="0">
                <a:solidFill>
                  <a:srgbClr val="000000"/>
                </a:solidFill>
                <a:latin typeface="Courier New" panose="02070309020205020404" pitchFamily="49" charset="0"/>
              </a:rPr>
              <a:t> Car </a:t>
            </a:r>
          </a:p>
          <a:p>
            <a:r>
              <a:rPr lang="en-US" sz="1200" dirty="0" smtClean="0">
                <a:solidFill>
                  <a:srgbClr val="000000"/>
                </a:solidFill>
                <a:latin typeface="Courier New" panose="02070309020205020404" pitchFamily="49" charset="0"/>
              </a:rPr>
              <a:t>{ </a:t>
            </a:r>
          </a:p>
          <a:p>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int</a:t>
            </a:r>
            <a:r>
              <a:rPr lang="en-US" sz="1200" dirty="0" smtClean="0">
                <a:solidFill>
                  <a:srgbClr val="000000"/>
                </a:solidFill>
                <a:latin typeface="Courier New" panose="02070309020205020404" pitchFamily="49" charset="0"/>
              </a:rPr>
              <a:t> </a:t>
            </a:r>
            <a:r>
              <a:rPr lang="en-US" sz="1200" dirty="0" smtClean="0">
                <a:solidFill>
                  <a:srgbClr val="0000C0"/>
                </a:solidFill>
                <a:latin typeface="Courier New" panose="02070309020205020404" pitchFamily="49" charset="0"/>
              </a:rPr>
              <a:t>age</a:t>
            </a:r>
            <a:r>
              <a:rPr lang="en-US" sz="1200" dirty="0" smtClean="0">
                <a:solidFill>
                  <a:srgbClr val="000000"/>
                </a:solidFill>
                <a:latin typeface="Courier New" panose="02070309020205020404" pitchFamily="49" charset="0"/>
              </a:rPr>
              <a:t>; </a:t>
            </a:r>
          </a:p>
          <a:p>
            <a:r>
              <a:rPr lang="en-US" sz="1200" dirty="0" smtClean="0">
                <a:solidFill>
                  <a:srgbClr val="000000"/>
                </a:solidFill>
                <a:latin typeface="Courier New" panose="02070309020205020404" pitchFamily="49" charset="0"/>
              </a:rPr>
              <a:t>    Person * </a:t>
            </a:r>
            <a:r>
              <a:rPr lang="en-US" sz="1200" dirty="0" smtClean="0">
                <a:solidFill>
                  <a:srgbClr val="0000C0"/>
                </a:solidFill>
                <a:latin typeface="Courier New" panose="02070309020205020404" pitchFamily="49" charset="0"/>
              </a:rPr>
              <a:t>driver</a:t>
            </a:r>
            <a:r>
              <a:rPr lang="en-US" sz="1200" dirty="0" smtClean="0">
                <a:solidFill>
                  <a:srgbClr val="000000"/>
                </a:solidFill>
                <a:latin typeface="Courier New" panose="02070309020205020404" pitchFamily="49" charset="0"/>
              </a:rPr>
              <a:t>; </a:t>
            </a:r>
          </a:p>
          <a:p>
            <a:r>
              <a:rPr lang="en-US" sz="1200" dirty="0" smtClean="0">
                <a:solidFill>
                  <a:srgbClr val="000000"/>
                </a:solidFill>
                <a:latin typeface="Courier New" panose="02070309020205020404" pitchFamily="49" charset="0"/>
              </a:rPr>
              <a:t>    Person * </a:t>
            </a:r>
            <a:r>
              <a:rPr lang="en-US" sz="1200" dirty="0" smtClean="0">
                <a:solidFill>
                  <a:srgbClr val="0000C0"/>
                </a:solidFill>
                <a:latin typeface="Courier New" panose="02070309020205020404" pitchFamily="49" charset="0"/>
              </a:rPr>
              <a:t>owner</a:t>
            </a:r>
            <a:r>
              <a:rPr lang="en-US" sz="1200" dirty="0" smtClean="0">
                <a:solidFill>
                  <a:srgbClr val="000000"/>
                </a:solidFill>
                <a:latin typeface="Courier New" panose="02070309020205020404" pitchFamily="49" charset="0"/>
              </a:rPr>
              <a:t>; </a:t>
            </a:r>
          </a:p>
          <a:p>
            <a:r>
              <a:rPr lang="en-US" sz="1200" dirty="0" smtClean="0">
                <a:solidFill>
                  <a:srgbClr val="000000"/>
                </a:solidFill>
                <a:latin typeface="Courier New" panose="02070309020205020404" pitchFamily="49" charset="0"/>
              </a:rPr>
              <a:t>};</a:t>
            </a:r>
            <a:endParaRPr lang="en-US" sz="1200" dirty="0">
              <a:solidFill>
                <a:srgbClr val="000000"/>
              </a:solidFill>
              <a:latin typeface="Courier New" panose="02070309020205020404" pitchFamily="49" charset="0"/>
            </a:endParaRPr>
          </a:p>
        </p:txBody>
      </p:sp>
      <p:sp>
        <p:nvSpPr>
          <p:cNvPr id="7" name="Rectangle 6"/>
          <p:cNvSpPr/>
          <p:nvPr/>
        </p:nvSpPr>
        <p:spPr>
          <a:xfrm>
            <a:off x="3276600" y="1935063"/>
            <a:ext cx="5293519" cy="2308324"/>
          </a:xfrm>
          <a:prstGeom prst="rect">
            <a:avLst/>
          </a:prstGeom>
          <a:solidFill>
            <a:schemeClr val="accent1"/>
          </a:solidFill>
          <a:ln>
            <a:solidFill>
              <a:schemeClr val="accent2"/>
            </a:solidFill>
          </a:ln>
        </p:spPr>
        <p:txBody>
          <a:bodyPr wrap="square" anchor="ctr" anchorCtr="0">
            <a:noAutofit/>
          </a:bodyPr>
          <a:lstStyle/>
          <a:p>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void</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a:t>
            </a:r>
            <a:r>
              <a:rPr lang="en-US" sz="1200" b="1" dirty="0" err="1">
                <a:solidFill>
                  <a:srgbClr val="000040"/>
                </a:solidFill>
                <a:latin typeface="Courier New" panose="02070309020205020404" pitchFamily="49" charset="0"/>
              </a:rPr>
              <a:t>ptr</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Person </a:t>
            </a:r>
            <a:r>
              <a:rPr lang="en-US" sz="1200" b="1" dirty="0">
                <a:solidFill>
                  <a:srgbClr val="000040"/>
                </a:solidFill>
                <a:latin typeface="Courier New" panose="02070309020205020404" pitchFamily="49" charset="0"/>
              </a:rPr>
              <a:t>me</a:t>
            </a:r>
            <a:r>
              <a:rPr lang="en-US" sz="1200" dirty="0">
                <a:solidFill>
                  <a:srgbClr val="000000"/>
                </a:solidFill>
                <a:latin typeface="Courier New" panose="02070309020205020404" pitchFamily="49" charset="0"/>
              </a:rPr>
              <a:t> = { </a:t>
            </a:r>
            <a:r>
              <a:rPr lang="en-US" sz="1200" dirty="0">
                <a:solidFill>
                  <a:srgbClr val="808040"/>
                </a:solidFill>
                <a:latin typeface="Courier New" panose="02070309020205020404" pitchFamily="49" charset="0"/>
              </a:rPr>
              <a:t>"GRT"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35</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Car </a:t>
            </a:r>
            <a:r>
              <a:rPr lang="en-US" sz="1200" dirty="0" err="1">
                <a:solidFill>
                  <a:srgbClr val="000040"/>
                </a:solidFill>
                <a:latin typeface="Courier New" panose="02070309020205020404" pitchFamily="49" charset="0"/>
              </a:rPr>
              <a:t>myCar</a:t>
            </a:r>
            <a:r>
              <a:rPr lang="en-US" sz="1200" dirty="0">
                <a:solidFill>
                  <a:srgbClr val="000000"/>
                </a:solidFill>
                <a:latin typeface="Courier New" panose="02070309020205020404" pitchFamily="49" charset="0"/>
              </a:rPr>
              <a:t> = { </a:t>
            </a:r>
            <a:r>
              <a:rPr lang="en-US" sz="1200" dirty="0">
                <a:solidFill>
                  <a:srgbClr val="FF0000"/>
                </a:solidFill>
                <a:latin typeface="Courier New" panose="02070309020205020404" pitchFamily="49" charset="0"/>
              </a:rPr>
              <a:t>5</a:t>
            </a:r>
            <a:r>
              <a:rPr lang="en-US" sz="1200" dirty="0">
                <a:solidFill>
                  <a:srgbClr val="000000"/>
                </a:solidFill>
                <a:latin typeface="Courier New" panose="02070309020205020404" pitchFamily="49" charset="0"/>
              </a:rPr>
              <a:t>, &amp;</a:t>
            </a:r>
            <a:r>
              <a:rPr lang="en-US" sz="1200" b="1" dirty="0">
                <a:solidFill>
                  <a:srgbClr val="000000"/>
                </a:solidFill>
                <a:latin typeface="Courier New" panose="02070309020205020404" pitchFamily="49" charset="0"/>
              </a:rPr>
              <a:t>me</a:t>
            </a:r>
            <a:r>
              <a:rPr lang="en-US" sz="1200" dirty="0">
                <a:solidFill>
                  <a:srgbClr val="000000"/>
                </a:solidFill>
                <a:latin typeface="Courier New" panose="02070309020205020404" pitchFamily="49" charset="0"/>
              </a:rPr>
              <a:t>, &amp;</a:t>
            </a:r>
            <a:r>
              <a:rPr lang="en-US" sz="1200" b="1" dirty="0">
                <a:solidFill>
                  <a:srgbClr val="000000"/>
                </a:solidFill>
                <a:latin typeface="Courier New" panose="02070309020205020404" pitchFamily="49" charset="0"/>
              </a:rPr>
              <a:t>me</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smtClean="0">
                <a:solidFill>
                  <a:srgbClr val="3F7F5F"/>
                </a:solidFill>
                <a:latin typeface="Courier New" panose="02070309020205020404" pitchFamily="49" charset="0"/>
              </a:rPr>
              <a:t>// </a:t>
            </a:r>
            <a:r>
              <a:rPr lang="en-US" sz="1200" dirty="0">
                <a:solidFill>
                  <a:srgbClr val="3F7F5F"/>
                </a:solidFill>
                <a:latin typeface="Courier New" panose="02070309020205020404" pitchFamily="49" charset="0"/>
              </a:rPr>
              <a:t>The assignment works in the direction right to left  </a:t>
            </a:r>
          </a:p>
          <a:p>
            <a:r>
              <a:rPr lang="en-US" sz="1200" dirty="0">
                <a:solidFill>
                  <a:srgbClr val="000000"/>
                </a:solidFill>
                <a:latin typeface="Courier New" panose="02070309020205020404" pitchFamily="49" charset="0"/>
              </a:rPr>
              <a:t> </a:t>
            </a:r>
            <a:r>
              <a:rPr lang="en-US" sz="1200" dirty="0" smtClean="0">
                <a:solidFill>
                  <a:srgbClr val="3F7F5F"/>
                </a:solidFill>
                <a:latin typeface="Courier New" panose="02070309020205020404" pitchFamily="49" charset="0"/>
              </a:rPr>
              <a:t>// </a:t>
            </a:r>
            <a:r>
              <a:rPr lang="en-US" sz="1200" dirty="0">
                <a:solidFill>
                  <a:srgbClr val="3F7F5F"/>
                </a:solidFill>
                <a:latin typeface="Courier New" panose="02070309020205020404" pitchFamily="49" charset="0"/>
              </a:rPr>
              <a:t>(void * = Type *)</a:t>
            </a:r>
          </a:p>
          <a:p>
            <a:r>
              <a:rPr lang="en-US" sz="1200" dirty="0">
                <a:solidFill>
                  <a:srgbClr val="000000"/>
                </a:solidFill>
                <a:latin typeface="Courier New" panose="02070309020205020404" pitchFamily="49" charset="0"/>
              </a:rPr>
              <a:t> </a:t>
            </a:r>
            <a:r>
              <a:rPr lang="en-US" sz="1200" b="1" dirty="0" err="1" smtClean="0">
                <a:solidFill>
                  <a:srgbClr val="000000"/>
                </a:solidFill>
                <a:latin typeface="Courier New" panose="02070309020205020404" pitchFamily="49" charset="0"/>
              </a:rPr>
              <a:t>ptr</a:t>
            </a:r>
            <a:r>
              <a:rPr lang="en-US" sz="1200" b="1" dirty="0" smtClean="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 &amp;me;</a:t>
            </a:r>
          </a:p>
          <a:p>
            <a:r>
              <a:rPr lang="en-US" sz="1200" dirty="0">
                <a:solidFill>
                  <a:srgbClr val="000000"/>
                </a:solidFill>
                <a:latin typeface="Courier New" panose="02070309020205020404" pitchFamily="49" charset="0"/>
              </a:rPr>
              <a:t> </a:t>
            </a:r>
            <a:r>
              <a:rPr lang="en-US" sz="1200" b="1" dirty="0" err="1" smtClean="0">
                <a:solidFill>
                  <a:srgbClr val="000000"/>
                </a:solidFill>
                <a:latin typeface="Courier New" panose="02070309020205020404" pitchFamily="49" charset="0"/>
              </a:rPr>
              <a:t>ptr</a:t>
            </a:r>
            <a:r>
              <a:rPr lang="en-US" sz="1200" b="1" dirty="0" smtClean="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 &amp;</a:t>
            </a:r>
            <a:r>
              <a:rPr lang="en-US" sz="1200" b="1" dirty="0" err="1">
                <a:solidFill>
                  <a:srgbClr val="000000"/>
                </a:solidFill>
                <a:latin typeface="Courier New" panose="02070309020205020404" pitchFamily="49" charset="0"/>
              </a:rPr>
              <a:t>myCar</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Car </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pToCar</a:t>
            </a:r>
            <a:r>
              <a:rPr lang="en-US" sz="1200" b="1" dirty="0">
                <a:solidFill>
                  <a:srgbClr val="000000"/>
                </a:solidFill>
                <a:latin typeface="Courier New" panose="02070309020205020404" pitchFamily="49" charset="0"/>
              </a:rPr>
              <a:t> = </a:t>
            </a:r>
            <a:r>
              <a:rPr lang="en-US" sz="1200" b="1" dirty="0" err="1">
                <a:solidFill>
                  <a:srgbClr val="000000"/>
                </a:solidFill>
                <a:latin typeface="Courier New" panose="02070309020205020404" pitchFamily="49" charset="0"/>
              </a:rPr>
              <a:t>ptr</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OK in ANSI C, NOK in C++</a:t>
            </a:r>
          </a:p>
          <a:p>
            <a:r>
              <a:rPr lang="en-US" sz="1200" dirty="0">
                <a:solidFill>
                  <a:srgbClr val="000000"/>
                </a:solidFill>
                <a:latin typeface="Courier New" panose="02070309020205020404" pitchFamily="49" charset="0"/>
              </a:rPr>
              <a:t> </a:t>
            </a:r>
            <a:r>
              <a:rPr lang="en-US" sz="1200" b="1" dirty="0" err="1" smtClean="0">
                <a:solidFill>
                  <a:srgbClr val="000000"/>
                </a:solidFill>
                <a:latin typeface="Courier New" panose="02070309020205020404" pitchFamily="49" charset="0"/>
              </a:rPr>
              <a:t>pToCar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(Car *)</a:t>
            </a:r>
            <a:r>
              <a:rPr lang="en-US" sz="1200" b="1" dirty="0" err="1">
                <a:solidFill>
                  <a:srgbClr val="000000"/>
                </a:solidFill>
                <a:latin typeface="Courier New" panose="02070309020205020404" pitchFamily="49" charset="0"/>
              </a:rPr>
              <a:t>ptr</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OK in C++</a:t>
            </a:r>
            <a:endParaRPr lang="en-US" sz="1200" dirty="0"/>
          </a:p>
        </p:txBody>
      </p:sp>
      <p:sp>
        <p:nvSpPr>
          <p:cNvPr id="8" name="Rectangle 7"/>
          <p:cNvSpPr/>
          <p:nvPr/>
        </p:nvSpPr>
        <p:spPr>
          <a:xfrm>
            <a:off x="2457478" y="5029200"/>
            <a:ext cx="3984809" cy="369332"/>
          </a:xfrm>
          <a:prstGeom prst="rect">
            <a:avLst/>
          </a:prstGeom>
        </p:spPr>
        <p:txBody>
          <a:bodyPr wrap="none">
            <a:spAutoFit/>
          </a:bodyPr>
          <a:lstStyle/>
          <a:p>
            <a:r>
              <a:rPr lang="en-US" b="1" i="1" dirty="0">
                <a:solidFill>
                  <a:srgbClr val="000000"/>
                </a:solidFill>
                <a:latin typeface="+mj-lt"/>
                <a:ea typeface="Times New Roman"/>
                <a:cs typeface="Times New Roman"/>
              </a:rPr>
              <a:t>A "void *" cannot be </a:t>
            </a:r>
            <a:r>
              <a:rPr lang="en-US" b="1" i="1" dirty="0" smtClean="0">
                <a:solidFill>
                  <a:srgbClr val="000000"/>
                </a:solidFill>
                <a:latin typeface="+mj-lt"/>
                <a:ea typeface="Times New Roman"/>
                <a:cs typeface="Times New Roman"/>
              </a:rPr>
              <a:t>dereferenced!</a:t>
            </a:r>
            <a:endParaRPr lang="en-US" dirty="0">
              <a:latin typeface="+mj-lt"/>
            </a:endParaRPr>
          </a:p>
        </p:txBody>
      </p:sp>
    </p:spTree>
    <p:extLst>
      <p:ext uri="{BB962C8B-B14F-4D97-AF65-F5344CB8AC3E}">
        <p14:creationId xmlns:p14="http://schemas.microsoft.com/office/powerpoint/2010/main" val="20268796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pointer</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68</a:t>
            </a:fld>
            <a:endParaRPr lang="en-US" dirty="0">
              <a:solidFill>
                <a:srgbClr val="969696"/>
              </a:solidFill>
            </a:endParaRPr>
          </a:p>
        </p:txBody>
      </p:sp>
      <p:sp>
        <p:nvSpPr>
          <p:cNvPr id="6" name="Content Placeholder 5"/>
          <p:cNvSpPr>
            <a:spLocks noGrp="1"/>
          </p:cNvSpPr>
          <p:nvPr>
            <p:ph idx="1"/>
          </p:nvPr>
        </p:nvSpPr>
        <p:spPr>
          <a:xfrm>
            <a:off x="322263" y="950913"/>
            <a:ext cx="8499475" cy="725487"/>
          </a:xfrm>
        </p:spPr>
        <p:txBody>
          <a:bodyPr/>
          <a:lstStyle/>
          <a:p>
            <a:r>
              <a:rPr lang="en-US" dirty="0"/>
              <a:t>It is possible to take the address of a function and store it in a function pointer. The pointer can then be used to indirectly call the </a:t>
            </a:r>
            <a:r>
              <a:rPr lang="en-US" dirty="0" smtClean="0"/>
              <a:t>function:</a:t>
            </a:r>
            <a:endParaRPr lang="en-US" dirty="0"/>
          </a:p>
        </p:txBody>
      </p:sp>
      <p:sp>
        <p:nvSpPr>
          <p:cNvPr id="8" name="Rectangle 7"/>
          <p:cNvSpPr/>
          <p:nvPr/>
        </p:nvSpPr>
        <p:spPr>
          <a:xfrm>
            <a:off x="457200" y="1676400"/>
            <a:ext cx="8001000" cy="3970318"/>
          </a:xfrm>
          <a:prstGeom prst="rect">
            <a:avLst/>
          </a:prstGeom>
          <a:solidFill>
            <a:schemeClr val="accent1"/>
          </a:solidFill>
          <a:ln>
            <a:solidFill>
              <a:schemeClr val="accent2"/>
            </a:solidFill>
          </a:ln>
        </p:spPr>
        <p:txBody>
          <a:bodyPr wrap="square">
            <a:spAutoFit/>
          </a:bodyPr>
          <a:lstStyle/>
          <a:p>
            <a:r>
              <a:rPr lang="fr-FR" sz="1200" dirty="0">
                <a:solidFill>
                  <a:srgbClr val="0000FF"/>
                </a:solidFill>
                <a:latin typeface="Courier New" panose="02070309020205020404" pitchFamily="49" charset="0"/>
              </a:rPr>
              <a:t>double</a:t>
            </a:r>
            <a:r>
              <a:rPr lang="fr-FR" sz="1200" dirty="0">
                <a:solidFill>
                  <a:srgbClr val="000000"/>
                </a:solidFill>
                <a:latin typeface="Courier New" panose="02070309020205020404" pitchFamily="49" charset="0"/>
              </a:rPr>
              <a:t> </a:t>
            </a:r>
            <a:r>
              <a:rPr lang="fr-FR" sz="1200" dirty="0" err="1">
                <a:solidFill>
                  <a:srgbClr val="800000"/>
                </a:solidFill>
                <a:latin typeface="Courier New" panose="02070309020205020404" pitchFamily="49" charset="0"/>
              </a:rPr>
              <a:t>multiply</a:t>
            </a:r>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const</a:t>
            </a:r>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double</a:t>
            </a:r>
            <a:r>
              <a:rPr lang="fr-FR" sz="1200" dirty="0">
                <a:solidFill>
                  <a:srgbClr val="000000"/>
                </a:solidFill>
                <a:latin typeface="Courier New" panose="02070309020205020404" pitchFamily="49" charset="0"/>
              </a:rPr>
              <a:t> x, </a:t>
            </a:r>
            <a:r>
              <a:rPr lang="fr-FR" sz="1200" dirty="0" err="1">
                <a:solidFill>
                  <a:srgbClr val="0000FF"/>
                </a:solidFill>
                <a:latin typeface="Courier New" panose="02070309020205020404" pitchFamily="49" charset="0"/>
              </a:rPr>
              <a:t>const</a:t>
            </a:r>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double</a:t>
            </a:r>
            <a:r>
              <a:rPr lang="fr-FR" sz="1200" dirty="0">
                <a:solidFill>
                  <a:srgbClr val="000000"/>
                </a:solidFill>
                <a:latin typeface="Courier New" panose="02070309020205020404" pitchFamily="49" charset="0"/>
              </a:rPr>
              <a:t> y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x * y;</a:t>
            </a:r>
          </a:p>
          <a:p>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fr-FR" sz="1200" dirty="0">
                <a:solidFill>
                  <a:srgbClr val="0000FF"/>
                </a:solidFill>
                <a:latin typeface="Courier New" panose="02070309020205020404" pitchFamily="49" charset="0"/>
              </a:rPr>
              <a:t>double</a:t>
            </a:r>
            <a:r>
              <a:rPr lang="fr-FR" sz="1200" dirty="0">
                <a:solidFill>
                  <a:srgbClr val="000000"/>
                </a:solidFill>
                <a:latin typeface="Courier New" panose="02070309020205020404" pitchFamily="49" charset="0"/>
              </a:rPr>
              <a:t> </a:t>
            </a:r>
            <a:r>
              <a:rPr lang="fr-FR" sz="1200" dirty="0" err="1">
                <a:solidFill>
                  <a:srgbClr val="800000"/>
                </a:solidFill>
                <a:latin typeface="Courier New" panose="02070309020205020404" pitchFamily="49" charset="0"/>
              </a:rPr>
              <a:t>sum</a:t>
            </a:r>
            <a:r>
              <a:rPr lang="fr-FR" sz="1200" dirty="0">
                <a:solidFill>
                  <a:srgbClr val="000000"/>
                </a:solidFill>
                <a:latin typeface="Courier New" panose="02070309020205020404" pitchFamily="49" charset="0"/>
              </a:rPr>
              <a:t>( </a:t>
            </a:r>
            <a:r>
              <a:rPr lang="fr-FR" sz="1200" dirty="0" err="1">
                <a:solidFill>
                  <a:srgbClr val="0000FF"/>
                </a:solidFill>
                <a:latin typeface="Courier New" panose="02070309020205020404" pitchFamily="49" charset="0"/>
              </a:rPr>
              <a:t>const</a:t>
            </a:r>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double</a:t>
            </a:r>
            <a:r>
              <a:rPr lang="fr-FR" sz="1200" dirty="0">
                <a:solidFill>
                  <a:srgbClr val="000000"/>
                </a:solidFill>
                <a:latin typeface="Courier New" panose="02070309020205020404" pitchFamily="49" charset="0"/>
              </a:rPr>
              <a:t> x, </a:t>
            </a:r>
            <a:r>
              <a:rPr lang="fr-FR" sz="1200" dirty="0" err="1">
                <a:solidFill>
                  <a:srgbClr val="0000FF"/>
                </a:solidFill>
                <a:latin typeface="Courier New" panose="02070309020205020404" pitchFamily="49" charset="0"/>
              </a:rPr>
              <a:t>const</a:t>
            </a:r>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double</a:t>
            </a:r>
            <a:r>
              <a:rPr lang="fr-FR" sz="1200" dirty="0">
                <a:solidFill>
                  <a:srgbClr val="000000"/>
                </a:solidFill>
                <a:latin typeface="Courier New" panose="02070309020205020404" pitchFamily="49" charset="0"/>
              </a:rPr>
              <a:t> y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x * y;</a:t>
            </a:r>
          </a:p>
          <a:p>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main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pMath</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pMath</a:t>
            </a:r>
            <a:r>
              <a:rPr lang="en-US" sz="1200" dirty="0">
                <a:solidFill>
                  <a:srgbClr val="000000"/>
                </a:solidFill>
                <a:latin typeface="Courier New" panose="02070309020205020404" pitchFamily="49" charset="0"/>
              </a:rPr>
              <a:t> = &amp;</a:t>
            </a:r>
            <a:r>
              <a:rPr lang="en-US" sz="1200" dirty="0">
                <a:solidFill>
                  <a:srgbClr val="800000"/>
                </a:solidFill>
                <a:latin typeface="Courier New" panose="02070309020205020404" pitchFamily="49" charset="0"/>
              </a:rPr>
              <a:t>multiply</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assign address to multiply</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b="1" dirty="0" err="1">
                <a:solidFill>
                  <a:srgbClr val="000000"/>
                </a:solidFill>
                <a:latin typeface="Courier New" panose="02070309020205020404" pitchFamily="49" charset="0"/>
              </a:rPr>
              <a:t>pMath</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10</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12</a:t>
            </a:r>
            <a:r>
              <a:rPr lang="en-US" sz="1200" dirty="0">
                <a:solidFill>
                  <a:srgbClr val="000000"/>
                </a:solidFill>
                <a:latin typeface="Courier New" panose="02070309020205020404" pitchFamily="49" charset="0"/>
              </a:rPr>
              <a:t> )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prints 120</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pMath</a:t>
            </a:r>
            <a:r>
              <a:rPr lang="en-US" sz="1200" dirty="0">
                <a:solidFill>
                  <a:srgbClr val="000000"/>
                </a:solidFill>
                <a:latin typeface="Courier New" panose="02070309020205020404" pitchFamily="49" charset="0"/>
              </a:rPr>
              <a:t> = &amp;</a:t>
            </a:r>
            <a:r>
              <a:rPr lang="en-US" sz="1200" dirty="0">
                <a:solidFill>
                  <a:srgbClr val="800000"/>
                </a:solidFill>
                <a:latin typeface="Courier New" panose="02070309020205020404" pitchFamily="49" charset="0"/>
              </a:rPr>
              <a:t>sum</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assign address to add</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b="1" dirty="0" err="1">
                <a:solidFill>
                  <a:srgbClr val="000000"/>
                </a:solidFill>
                <a:latin typeface="Courier New" panose="02070309020205020404" pitchFamily="49" charset="0"/>
              </a:rPr>
              <a:t>pMath</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10</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12</a:t>
            </a:r>
            <a:r>
              <a:rPr lang="en-US" sz="1200" dirty="0">
                <a:solidFill>
                  <a:srgbClr val="000000"/>
                </a:solidFill>
                <a:latin typeface="Courier New" panose="02070309020205020404" pitchFamily="49" charset="0"/>
              </a:rPr>
              <a:t> )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prints 22</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8296663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FF"/>
                </a:solidFill>
                <a:latin typeface="Courier New" panose="02070309020205020404" pitchFamily="49" charset="0"/>
                <a:cs typeface="Courier New" panose="02070309020205020404" pitchFamily="49" charset="0"/>
              </a:rPr>
              <a:t>const</a:t>
            </a:r>
            <a:r>
              <a:rPr lang="en-US" dirty="0">
                <a:solidFill>
                  <a:srgbClr val="0000FF"/>
                </a:solidFill>
                <a:latin typeface="Courier New" panose="02070309020205020404" pitchFamily="49" charset="0"/>
                <a:cs typeface="Courier New" panose="02070309020205020404" pitchFamily="49" charset="0"/>
              </a:rPr>
              <a:t> </a:t>
            </a:r>
            <a:r>
              <a:rPr lang="en-US" dirty="0"/>
              <a:t>&amp; </a:t>
            </a:r>
            <a:r>
              <a:rPr lang="en-US" sz="2800" dirty="0">
                <a:solidFill>
                  <a:srgbClr val="0000FF"/>
                </a:solidFill>
                <a:latin typeface="Courier New" panose="02070309020205020404" pitchFamily="49" charset="0"/>
                <a:cs typeface="Courier New" panose="02070309020205020404" pitchFamily="49" charset="0"/>
              </a:rPr>
              <a:t>volatile</a:t>
            </a:r>
            <a:r>
              <a:rPr lang="en-US" dirty="0"/>
              <a:t> </a:t>
            </a:r>
            <a:r>
              <a:rPr lang="en-US" dirty="0" smtClean="0"/>
              <a:t>in pointers</a:t>
            </a:r>
            <a:endParaRPr lang="en-US" dirty="0"/>
          </a:p>
        </p:txBody>
      </p:sp>
      <p:sp>
        <p:nvSpPr>
          <p:cNvPr id="3" name="Content Placeholder 2"/>
          <p:cNvSpPr>
            <a:spLocks noGrp="1"/>
          </p:cNvSpPr>
          <p:nvPr>
            <p:ph idx="1"/>
          </p:nvPr>
        </p:nvSpPr>
        <p:spPr/>
        <p:txBody>
          <a:bodyPr/>
          <a:lstStyle/>
          <a:p>
            <a:r>
              <a:rPr lang="en-US" sz="2000" dirty="0">
                <a:latin typeface="Tahoma"/>
              </a:rPr>
              <a:t>Usage</a:t>
            </a:r>
          </a:p>
          <a:p>
            <a:pPr lvl="1"/>
            <a:r>
              <a:rPr lang="en-US" sz="2000" dirty="0">
                <a:latin typeface="Tahoma"/>
              </a:rPr>
              <a:t>If cv appears before * in the pointer declaration, it is part of </a:t>
            </a:r>
            <a:r>
              <a:rPr lang="en-US" sz="2000" dirty="0" err="1">
                <a:latin typeface="Tahoma"/>
              </a:rPr>
              <a:t>decl-specifier-seq</a:t>
            </a:r>
            <a:r>
              <a:rPr lang="en-US" sz="2000" dirty="0">
                <a:latin typeface="Tahoma"/>
              </a:rPr>
              <a:t> and applies to the </a:t>
            </a:r>
            <a:r>
              <a:rPr lang="en-US" sz="2000" dirty="0" err="1">
                <a:latin typeface="Tahoma"/>
              </a:rPr>
              <a:t>the</a:t>
            </a:r>
            <a:r>
              <a:rPr lang="en-US" sz="2000" dirty="0">
                <a:latin typeface="Tahoma"/>
              </a:rPr>
              <a:t> pointed-to object.</a:t>
            </a:r>
          </a:p>
          <a:p>
            <a:pPr lvl="1"/>
            <a:r>
              <a:rPr lang="en-US" sz="2000" dirty="0">
                <a:latin typeface="Tahoma"/>
              </a:rPr>
              <a:t>If cv appears after * in the pointer declaration, it is part of </a:t>
            </a:r>
            <a:r>
              <a:rPr lang="en-US" sz="2000" dirty="0" err="1">
                <a:latin typeface="Tahoma"/>
              </a:rPr>
              <a:t>declarator</a:t>
            </a:r>
            <a:r>
              <a:rPr lang="en-US" sz="2000" dirty="0">
                <a:latin typeface="Tahoma"/>
              </a:rPr>
              <a:t> and applies to the pointer that's being declared.</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69</a:t>
            </a:fld>
            <a:endParaRPr lang="en-US" dirty="0">
              <a:solidFill>
                <a:srgbClr val="969696"/>
              </a:solidFill>
            </a:endParaRPr>
          </a:p>
        </p:txBody>
      </p:sp>
      <p:pic>
        <p:nvPicPr>
          <p:cNvPr id="5" name="Picture 4"/>
          <p:cNvPicPr>
            <a:picLocks noChangeAspect="1"/>
          </p:cNvPicPr>
          <p:nvPr/>
        </p:nvPicPr>
        <p:blipFill>
          <a:blip r:embed="rId2"/>
          <a:stretch>
            <a:fillRect/>
          </a:stretch>
        </p:blipFill>
        <p:spPr>
          <a:xfrm>
            <a:off x="2057400" y="3810000"/>
            <a:ext cx="4011105" cy="1274762"/>
          </a:xfrm>
          <a:prstGeom prst="rect">
            <a:avLst/>
          </a:prstGeom>
        </p:spPr>
      </p:pic>
    </p:spTree>
    <p:extLst>
      <p:ext uri="{BB962C8B-B14F-4D97-AF65-F5344CB8AC3E}">
        <p14:creationId xmlns:p14="http://schemas.microsoft.com/office/powerpoint/2010/main" val="2904046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(2/2)</a:t>
            </a:r>
            <a:endParaRPr lang="en-US" dirty="0"/>
          </a:p>
        </p:txBody>
      </p:sp>
      <p:sp>
        <p:nvSpPr>
          <p:cNvPr id="3" name="Content Placeholder 2"/>
          <p:cNvSpPr>
            <a:spLocks noGrp="1"/>
          </p:cNvSpPr>
          <p:nvPr>
            <p:ph idx="1"/>
          </p:nvPr>
        </p:nvSpPr>
        <p:spPr/>
        <p:txBody>
          <a:bodyPr/>
          <a:lstStyle/>
          <a:p>
            <a:r>
              <a:rPr lang="en-US" dirty="0"/>
              <a:t>1998 - the C++ standards committee published the first international standard for C++ ISO/IEC 14882:1998, which would be informally known as C++</a:t>
            </a:r>
            <a:r>
              <a:rPr lang="en-US" dirty="0" smtClean="0"/>
              <a:t>98</a:t>
            </a:r>
          </a:p>
          <a:p>
            <a:pPr lvl="1">
              <a:buFont typeface="Wingdings" panose="05000000000000000000" pitchFamily="2" charset="2"/>
              <a:buChar char="Ø"/>
            </a:pPr>
            <a:r>
              <a:rPr lang="en-US" sz="1600" dirty="0"/>
              <a:t>The </a:t>
            </a:r>
            <a:r>
              <a:rPr lang="en-US" sz="1600" b="1" dirty="0"/>
              <a:t>Standard Template </a:t>
            </a:r>
            <a:r>
              <a:rPr lang="en-US" sz="1600" b="1" dirty="0" smtClean="0"/>
              <a:t>Library (STL)</a:t>
            </a:r>
            <a:r>
              <a:rPr lang="en-US" sz="1600" dirty="0" smtClean="0"/>
              <a:t>, </a:t>
            </a:r>
            <a:r>
              <a:rPr lang="en-US" sz="1600" dirty="0"/>
              <a:t>which began its conceptual development in 1979, was also included</a:t>
            </a:r>
          </a:p>
          <a:p>
            <a:r>
              <a:rPr lang="en-US" dirty="0" smtClean="0"/>
              <a:t>2005 </a:t>
            </a:r>
            <a:r>
              <a:rPr lang="en-US" dirty="0"/>
              <a:t>- the C++ standards committee released a technical report (dubbed TR1) detailing various features they were planning to add to the latest C++ standard. The new standard was informally dubbed C++0x as it was expected to be released sometime before the end of the first </a:t>
            </a:r>
            <a:r>
              <a:rPr lang="en-US" dirty="0" smtClean="0"/>
              <a:t>decade.</a:t>
            </a:r>
          </a:p>
          <a:p>
            <a:r>
              <a:rPr lang="en-US" dirty="0" smtClean="0"/>
              <a:t>2011 </a:t>
            </a:r>
            <a:r>
              <a:rPr lang="en-US" dirty="0"/>
              <a:t>- the new C++ standard (dubbed C++11) was finished. The Boost library project made a considerable impact on the new standard, and some of the new modules were derived directly from the corresponding Boost libraries. </a:t>
            </a:r>
            <a:r>
              <a:rPr lang="en-US" dirty="0" smtClean="0"/>
              <a:t>New features: regular </a:t>
            </a:r>
            <a:r>
              <a:rPr lang="en-US" dirty="0"/>
              <a:t>expression </a:t>
            </a:r>
            <a:r>
              <a:rPr lang="en-US" dirty="0" smtClean="0"/>
              <a:t>support, </a:t>
            </a:r>
            <a:r>
              <a:rPr lang="en-US" dirty="0"/>
              <a:t>a comprehensive randomization library, a new C++ time library, </a:t>
            </a:r>
            <a:r>
              <a:rPr lang="en-US" dirty="0" smtClean="0"/>
              <a:t>a </a:t>
            </a:r>
            <a:r>
              <a:rPr lang="en-US" dirty="0"/>
              <a:t>standard threading </a:t>
            </a:r>
            <a:r>
              <a:rPr lang="en-US" dirty="0" smtClean="0"/>
              <a:t>library, </a:t>
            </a:r>
            <a:r>
              <a:rPr lang="en-US" dirty="0"/>
              <a:t>a new for loop syntax </a:t>
            </a:r>
            <a:r>
              <a:rPr lang="en-US" dirty="0" smtClean="0"/>
              <a:t>(</a:t>
            </a:r>
            <a:r>
              <a:rPr lang="en-US" dirty="0" err="1" smtClean="0"/>
              <a:t>foreach</a:t>
            </a:r>
            <a:r>
              <a:rPr lang="en-US" dirty="0" smtClean="0"/>
              <a:t>), </a:t>
            </a:r>
            <a:r>
              <a:rPr lang="en-US" dirty="0"/>
              <a:t>the auto keyword, new container classes, better support for unions and array-initialization lists, and </a:t>
            </a:r>
            <a:r>
              <a:rPr lang="en-US" dirty="0" err="1"/>
              <a:t>variadic</a:t>
            </a:r>
            <a:r>
              <a:rPr lang="en-US" dirty="0"/>
              <a:t> templates</a:t>
            </a:r>
            <a:r>
              <a:rPr lang="en-US" dirty="0" smtClean="0"/>
              <a:t>.</a:t>
            </a:r>
          </a:p>
          <a:p>
            <a:r>
              <a:rPr lang="en-US" dirty="0" smtClean="0"/>
              <a:t>2014 – C++14 was released. It is a minor update of C++11. Next version planned to be C++17</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7</a:t>
            </a:fld>
            <a:endParaRPr lang="en-US" dirty="0">
              <a:solidFill>
                <a:srgbClr val="969696"/>
              </a:solidFill>
            </a:endParaRPr>
          </a:p>
        </p:txBody>
      </p:sp>
    </p:spTree>
    <p:extLst>
      <p:ext uri="{BB962C8B-B14F-4D97-AF65-F5344CB8AC3E}">
        <p14:creationId xmlns:p14="http://schemas.microsoft.com/office/powerpoint/2010/main" val="975194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pointer to constant (1/2)</a:t>
            </a:r>
          </a:p>
        </p:txBody>
      </p:sp>
      <p:sp>
        <p:nvSpPr>
          <p:cNvPr id="3" name="Content Placeholder 2"/>
          <p:cNvSpPr>
            <a:spLocks noGrp="1"/>
          </p:cNvSpPr>
          <p:nvPr>
            <p:ph idx="1"/>
          </p:nvPr>
        </p:nvSpPr>
        <p:spPr>
          <a:xfrm>
            <a:off x="322263" y="950913"/>
            <a:ext cx="8499475" cy="2859087"/>
          </a:xfrm>
        </p:spPr>
        <p:txBody>
          <a:bodyPr/>
          <a:lstStyle/>
          <a:p>
            <a:r>
              <a:rPr lang="en-US" dirty="0" smtClean="0"/>
              <a:t>Syntax</a:t>
            </a:r>
          </a:p>
          <a:p>
            <a:endParaRPr lang="en-US" dirty="0" smtClean="0"/>
          </a:p>
          <a:p>
            <a:endParaRPr lang="en-US" dirty="0"/>
          </a:p>
          <a:p>
            <a:r>
              <a:rPr lang="en-US" dirty="0" smtClean="0"/>
              <a:t>Arguments</a:t>
            </a:r>
          </a:p>
          <a:p>
            <a:pPr marL="227013" lvl="1" indent="0">
              <a:buNone/>
            </a:pPr>
            <a:r>
              <a:rPr lang="en-US" sz="1200" b="1" dirty="0" smtClean="0">
                <a:solidFill>
                  <a:srgbClr val="005032"/>
                </a:solidFill>
                <a:latin typeface="Courier New" pitchFamily="49" charset="0"/>
                <a:cs typeface="Courier New" pitchFamily="49" charset="0"/>
              </a:rPr>
              <a:t>	Type</a:t>
            </a:r>
            <a:r>
              <a:rPr lang="en-US" sz="1400" dirty="0">
                <a:latin typeface="Courier New" pitchFamily="49" charset="0"/>
                <a:ea typeface="Times New Roman"/>
                <a:cs typeface="Courier New" pitchFamily="49" charset="0"/>
              </a:rPr>
              <a:t>:</a:t>
            </a:r>
            <a:r>
              <a:rPr lang="en-US" dirty="0">
                <a:latin typeface="Tahoma"/>
                <a:ea typeface="Times New Roman"/>
                <a:cs typeface="Times New Roman"/>
              </a:rPr>
              <a:t>		type of the object pointed</a:t>
            </a:r>
            <a:br>
              <a:rPr lang="en-US" dirty="0">
                <a:latin typeface="Tahoma"/>
                <a:ea typeface="Times New Roman"/>
                <a:cs typeface="Times New Roman"/>
              </a:rPr>
            </a:br>
            <a:r>
              <a:rPr lang="en-US" dirty="0">
                <a:latin typeface="Tahoma"/>
                <a:ea typeface="Times New Roman"/>
                <a:cs typeface="Times New Roman"/>
              </a:rPr>
              <a:t>	</a:t>
            </a:r>
            <a:r>
              <a:rPr lang="en-US" sz="1200" dirty="0" err="1">
                <a:solidFill>
                  <a:srgbClr val="0000FF"/>
                </a:solidFill>
                <a:latin typeface="Courier New" pitchFamily="49" charset="0"/>
                <a:cs typeface="Courier New" pitchFamily="49" charset="0"/>
              </a:rPr>
              <a:t>pNAME</a:t>
            </a:r>
            <a:r>
              <a:rPr lang="en-US" sz="1400" dirty="0">
                <a:latin typeface="Courier New" pitchFamily="49" charset="0"/>
                <a:ea typeface="Times New Roman"/>
                <a:cs typeface="Courier New" pitchFamily="49" charset="0"/>
              </a:rPr>
              <a:t>:</a:t>
            </a:r>
            <a:r>
              <a:rPr lang="en-US" dirty="0">
                <a:latin typeface="Tahoma"/>
                <a:ea typeface="Times New Roman"/>
                <a:cs typeface="Times New Roman"/>
              </a:rPr>
              <a:t>		identifier pointer constant </a:t>
            </a:r>
            <a:br>
              <a:rPr lang="en-US" dirty="0">
                <a:latin typeface="Tahoma"/>
                <a:ea typeface="Times New Roman"/>
                <a:cs typeface="Times New Roman"/>
              </a:rPr>
            </a:br>
            <a:r>
              <a:rPr lang="en-US" dirty="0">
                <a:latin typeface="Tahoma"/>
                <a:ea typeface="Times New Roman"/>
                <a:cs typeface="Times New Roman"/>
              </a:rPr>
              <a:t>	</a:t>
            </a:r>
            <a:r>
              <a:rPr lang="en-US" sz="1200" dirty="0">
                <a:solidFill>
                  <a:srgbClr val="000000"/>
                </a:solidFill>
                <a:latin typeface="Courier New" pitchFamily="49" charset="0"/>
                <a:cs typeface="Courier New" pitchFamily="49" charset="0"/>
              </a:rPr>
              <a:t>&amp;</a:t>
            </a:r>
            <a:r>
              <a:rPr lang="en-US" sz="1200" dirty="0">
                <a:solidFill>
                  <a:srgbClr val="0000FF"/>
                </a:solidFill>
                <a:latin typeface="Courier New" pitchFamily="49" charset="0"/>
                <a:cs typeface="Courier New" pitchFamily="49" charset="0"/>
              </a:rPr>
              <a:t>Object</a:t>
            </a:r>
            <a:r>
              <a:rPr lang="en-US" dirty="0">
                <a:latin typeface="Courier New" pitchFamily="49" charset="0"/>
                <a:ea typeface="Times New Roman"/>
                <a:cs typeface="Courier New" pitchFamily="49" charset="0"/>
              </a:rPr>
              <a:t>:	</a:t>
            </a:r>
            <a:r>
              <a:rPr lang="en-US" dirty="0">
                <a:latin typeface="Tahoma"/>
                <a:ea typeface="Times New Roman"/>
                <a:cs typeface="Times New Roman"/>
              </a:rPr>
              <a:t>	address of the object pointed</a:t>
            </a:r>
          </a:p>
          <a:p>
            <a:pPr marL="227013" lvl="1" indent="0">
              <a:buNone/>
            </a:pPr>
            <a:endParaRPr lang="en-US" b="1" dirty="0">
              <a:solidFill>
                <a:srgbClr val="000000"/>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70</a:t>
            </a:fld>
            <a:endParaRPr lang="en-US" dirty="0">
              <a:solidFill>
                <a:srgbClr val="969696"/>
              </a:solidFill>
            </a:endParaRPr>
          </a:p>
        </p:txBody>
      </p:sp>
      <p:sp>
        <p:nvSpPr>
          <p:cNvPr id="5" name="Rectangle 4"/>
          <p:cNvSpPr/>
          <p:nvPr/>
        </p:nvSpPr>
        <p:spPr>
          <a:xfrm>
            <a:off x="533400" y="1378803"/>
            <a:ext cx="4572000" cy="830997"/>
          </a:xfrm>
          <a:prstGeom prst="rect">
            <a:avLst/>
          </a:prstGeom>
          <a:solidFill>
            <a:schemeClr val="accent1"/>
          </a:solidFill>
          <a:ln>
            <a:solidFill>
              <a:schemeClr val="accent2"/>
            </a:solidFill>
          </a:ln>
        </p:spPr>
        <p:txBody>
          <a:bodyPr>
            <a:spAutoFit/>
          </a:bodyPr>
          <a:lstStyle/>
          <a:p>
            <a:r>
              <a:rPr lang="en-US" sz="1200" dirty="0">
                <a:solidFill>
                  <a:srgbClr val="000000"/>
                </a:solidFill>
                <a:latin typeface="Courier New" panose="02070309020205020404" pitchFamily="49" charset="0"/>
              </a:rPr>
              <a:t> </a:t>
            </a:r>
            <a:r>
              <a:rPr lang="en-US" sz="1200" dirty="0">
                <a:solidFill>
                  <a:srgbClr val="000000"/>
                </a:solidFill>
                <a:highlight>
                  <a:srgbClr val="D4D4D4"/>
                </a:highlight>
                <a:latin typeface="Courier New" panose="02070309020205020404" pitchFamily="49" charset="0"/>
              </a:rPr>
              <a:t>Type  </a:t>
            </a:r>
            <a:r>
              <a:rPr lang="en-US" sz="1200" b="1" dirty="0">
                <a:solidFill>
                  <a:srgbClr val="000040"/>
                </a:solidFill>
                <a:highlight>
                  <a:srgbClr val="D4D4D4"/>
                </a:highlight>
                <a:latin typeface="Courier New" panose="02070309020205020404" pitchFamily="49" charset="0"/>
              </a:rPr>
              <a:t>Object</a:t>
            </a:r>
            <a:r>
              <a:rPr lang="en-US" sz="1200" b="1" dirty="0">
                <a:solidFill>
                  <a:srgbClr val="000000"/>
                </a:solidFill>
                <a:highlight>
                  <a:srgbClr val="D4D4D4"/>
                </a:highlight>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Type </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pName</a:t>
            </a:r>
            <a:r>
              <a:rPr lang="en-US" sz="1200" b="1" dirty="0">
                <a:solidFill>
                  <a:srgbClr val="000000"/>
                </a:solidFill>
                <a:latin typeface="Courier New" panose="02070309020205020404" pitchFamily="49" charset="0"/>
              </a:rPr>
              <a:t> = &amp;Object;</a:t>
            </a:r>
          </a:p>
          <a:p>
            <a:r>
              <a:rPr lang="en-US" sz="1200" dirty="0" smtClean="0">
                <a:solidFill>
                  <a:srgbClr val="0000FF"/>
                </a:solidFill>
                <a:latin typeface="Courier New" panose="02070309020205020404" pitchFamily="49" charset="0"/>
              </a:rPr>
              <a:t> const</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Type </a:t>
            </a:r>
            <a:r>
              <a:rPr lang="en-US" sz="1200" b="1" dirty="0">
                <a:solidFill>
                  <a:srgbClr val="000040"/>
                </a:solidFill>
                <a:latin typeface="Courier New" panose="02070309020205020404" pitchFamily="49" charset="0"/>
              </a:rPr>
              <a:t>Object2</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const</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Type *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pName2</a:t>
            </a:r>
            <a:r>
              <a:rPr lang="en-US" sz="1200" b="1" dirty="0">
                <a:solidFill>
                  <a:srgbClr val="000000"/>
                </a:solidFill>
                <a:latin typeface="Courier New" panose="02070309020205020404" pitchFamily="49" charset="0"/>
              </a:rPr>
              <a:t> = &amp;Object2;</a:t>
            </a:r>
            <a:endParaRPr lang="en-US" sz="1200" dirty="0"/>
          </a:p>
        </p:txBody>
      </p:sp>
    </p:spTree>
    <p:extLst>
      <p:ext uri="{BB962C8B-B14F-4D97-AF65-F5344CB8AC3E}">
        <p14:creationId xmlns:p14="http://schemas.microsoft.com/office/powerpoint/2010/main" val="21570792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pointer to constant (2/2)</a:t>
            </a:r>
          </a:p>
        </p:txBody>
      </p:sp>
      <p:sp>
        <p:nvSpPr>
          <p:cNvPr id="3" name="Content Placeholder 2"/>
          <p:cNvSpPr>
            <a:spLocks noGrp="1"/>
          </p:cNvSpPr>
          <p:nvPr>
            <p:ph idx="1"/>
          </p:nvPr>
        </p:nvSpPr>
        <p:spPr>
          <a:xfrm>
            <a:off x="322263" y="950913"/>
            <a:ext cx="8499475" cy="420687"/>
          </a:xfrm>
        </p:spPr>
        <p:txBody>
          <a:bodyPr/>
          <a:lstStyle/>
          <a:p>
            <a:r>
              <a:rPr lang="en-US" dirty="0" smtClean="0"/>
              <a:t>Examples</a:t>
            </a:r>
          </a:p>
          <a:p>
            <a:pPr marL="227013" lvl="1" indent="0">
              <a:buNone/>
            </a:pPr>
            <a:r>
              <a:rPr lang="en-US" b="1" dirty="0" smtClean="0">
                <a:solidFill>
                  <a:srgbClr val="7F0055"/>
                </a:solidFill>
                <a:latin typeface="Courier New" pitchFamily="49" charset="0"/>
                <a:cs typeface="Courier New" pitchFamily="49" charset="0"/>
              </a:rPr>
              <a:t>	</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71</a:t>
            </a:fld>
            <a:endParaRPr lang="en-US" dirty="0">
              <a:solidFill>
                <a:srgbClr val="969696"/>
              </a:solidFill>
            </a:endParaRPr>
          </a:p>
        </p:txBody>
      </p:sp>
      <p:sp>
        <p:nvSpPr>
          <p:cNvPr id="5" name="Rectangle 4"/>
          <p:cNvSpPr/>
          <p:nvPr/>
        </p:nvSpPr>
        <p:spPr>
          <a:xfrm>
            <a:off x="457200" y="1483697"/>
            <a:ext cx="5562600" cy="2492990"/>
          </a:xfrm>
          <a:prstGeom prst="rect">
            <a:avLst/>
          </a:prstGeom>
          <a:solidFill>
            <a:schemeClr val="accent1"/>
          </a:solidFill>
          <a:ln>
            <a:solidFill>
              <a:schemeClr val="accent2"/>
            </a:solidFill>
          </a:ln>
        </p:spPr>
        <p:txBody>
          <a:bodyPr wrap="square">
            <a:spAutoFit/>
          </a:bodyPr>
          <a:lstStyle/>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int</a:t>
            </a:r>
            <a:r>
              <a:rPr lang="en-US" sz="1200" dirty="0" smtClean="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int1</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 </a:t>
            </a:r>
            <a:r>
              <a:rPr lang="en-US" sz="1200" b="1" dirty="0" err="1">
                <a:solidFill>
                  <a:srgbClr val="000040"/>
                </a:solidFill>
                <a:latin typeface="Courier New" panose="02070309020205020404" pitchFamily="49" charset="0"/>
              </a:rPr>
              <a:t>pToInt</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pConstToInt</a:t>
            </a:r>
            <a:r>
              <a:rPr lang="en-US" sz="1200" b="1" dirty="0">
                <a:solidFill>
                  <a:srgbClr val="000000"/>
                </a:solidFill>
                <a:latin typeface="Courier New" panose="02070309020205020404" pitchFamily="49" charset="0"/>
              </a:rPr>
              <a:t> = &amp;int1;    </a:t>
            </a:r>
            <a:r>
              <a:rPr lang="en-US" sz="1200" b="1" dirty="0">
                <a:solidFill>
                  <a:srgbClr val="3F7F5F"/>
                </a:solidFill>
                <a:latin typeface="Courier New" panose="02070309020205020404" pitchFamily="49" charset="0"/>
              </a:rPr>
              <a:t>// Allowed</a:t>
            </a:r>
          </a:p>
          <a:p>
            <a:r>
              <a:rPr lang="en-US" sz="1200" dirty="0">
                <a:solidFill>
                  <a:srgbClr val="000000"/>
                </a:solidFill>
                <a:latin typeface="Courier New" panose="02070309020205020404" pitchFamily="49" charset="0"/>
              </a:rPr>
              <a:t>    * </a:t>
            </a:r>
            <a:r>
              <a:rPr lang="en-US" sz="1200" b="1" dirty="0" err="1">
                <a:solidFill>
                  <a:srgbClr val="000000"/>
                </a:solidFill>
                <a:latin typeface="Courier New" panose="02070309020205020404" pitchFamily="49" charset="0"/>
              </a:rPr>
              <a:t>pConstToInt</a:t>
            </a:r>
            <a:r>
              <a:rPr lang="en-US" sz="1200" b="1" dirty="0">
                <a:solidFill>
                  <a:srgbClr val="000000"/>
                </a:solidFill>
                <a:latin typeface="Courier New" panose="02070309020205020404" pitchFamily="49" charset="0"/>
              </a:rPr>
              <a:t>= </a:t>
            </a:r>
            <a:r>
              <a:rPr lang="en-US" sz="1200" b="1" dirty="0">
                <a:solidFill>
                  <a:srgbClr val="FF0000"/>
                </a:solidFill>
                <a:latin typeface="Courier New" panose="02070309020205020404" pitchFamily="49" charset="0"/>
              </a:rPr>
              <a:t>10</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Allowed</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pConstToInt</a:t>
            </a:r>
            <a:r>
              <a:rPr lang="en-US" sz="1200" b="1" dirty="0">
                <a:solidFill>
                  <a:srgbClr val="000000"/>
                </a:solidFill>
                <a:latin typeface="Courier New" panose="02070309020205020404" pitchFamily="49" charset="0"/>
              </a:rPr>
              <a:t>= &amp;int1;                 </a:t>
            </a:r>
            <a:r>
              <a:rPr lang="en-US" sz="1200" b="1" dirty="0">
                <a:solidFill>
                  <a:srgbClr val="3F7F5F"/>
                </a:solidFill>
                <a:latin typeface="Courier New" panose="02070309020205020404" pitchFamily="49" charset="0"/>
              </a:rPr>
              <a:t>// Prohibited</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pConstToConstInt</a:t>
            </a:r>
            <a:r>
              <a:rPr lang="en-US" sz="1200" b="1"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Error - Not initialized!</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pConstToConstInt</a:t>
            </a:r>
            <a:r>
              <a:rPr lang="en-US" sz="1200" b="1" dirty="0">
                <a:solidFill>
                  <a:srgbClr val="000000"/>
                </a:solidFill>
                <a:latin typeface="Courier New" panose="02070309020205020404" pitchFamily="49" charset="0"/>
              </a:rPr>
              <a:t> = &amp;int1;           </a:t>
            </a:r>
            <a:r>
              <a:rPr lang="en-US" sz="1200" b="1" dirty="0">
                <a:solidFill>
                  <a:srgbClr val="3F7F5F"/>
                </a:solidFill>
                <a:latin typeface="Courier New" panose="02070309020205020404" pitchFamily="49" charset="0"/>
              </a:rPr>
              <a:t>// Prohibited</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pToInt</a:t>
            </a:r>
            <a:r>
              <a:rPr lang="en-US" sz="1200" b="1" dirty="0">
                <a:solidFill>
                  <a:srgbClr val="000000"/>
                </a:solidFill>
                <a:latin typeface="Courier New" panose="02070309020205020404" pitchFamily="49" charset="0"/>
              </a:rPr>
              <a:t>      = </a:t>
            </a:r>
            <a:r>
              <a:rPr lang="en-US" sz="1200" b="1" dirty="0" err="1">
                <a:solidFill>
                  <a:srgbClr val="000000"/>
                </a:solidFill>
                <a:latin typeface="Courier New" panose="02070309020205020404" pitchFamily="49" charset="0"/>
              </a:rPr>
              <a:t>pConstToConstInt</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Prohibited</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 </a:t>
            </a:r>
            <a:r>
              <a:rPr lang="en-US" sz="1200" b="1" dirty="0" err="1">
                <a:solidFill>
                  <a:srgbClr val="000040"/>
                </a:solidFill>
                <a:latin typeface="Courier New" panose="02070309020205020404" pitchFamily="49" charset="0"/>
              </a:rPr>
              <a:t>pToConstInt</a:t>
            </a:r>
            <a:r>
              <a:rPr lang="en-US" sz="1200" b="1" dirty="0">
                <a:solidFill>
                  <a:srgbClr val="000000"/>
                </a:solidFill>
                <a:latin typeface="Courier New" panose="02070309020205020404" pitchFamily="49" charset="0"/>
              </a:rPr>
              <a:t> = &amp;int1;    </a:t>
            </a:r>
            <a:r>
              <a:rPr lang="en-US" sz="1200" b="1" dirty="0">
                <a:solidFill>
                  <a:srgbClr val="3F7F5F"/>
                </a:solidFill>
                <a:latin typeface="Courier New" panose="02070309020205020404" pitchFamily="49" charset="0"/>
              </a:rPr>
              <a:t>// Allowed</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pToConstInt</a:t>
            </a:r>
            <a:r>
              <a:rPr lang="en-US" sz="1200" b="1" dirty="0">
                <a:solidFill>
                  <a:srgbClr val="000000"/>
                </a:solidFill>
                <a:latin typeface="Courier New" panose="02070309020205020404" pitchFamily="49" charset="0"/>
              </a:rPr>
              <a:t> = </a:t>
            </a:r>
            <a:r>
              <a:rPr lang="en-US" sz="1200" b="1" dirty="0" err="1">
                <a:solidFill>
                  <a:srgbClr val="000000"/>
                </a:solidFill>
                <a:latin typeface="Courier New" panose="02070309020205020404" pitchFamily="49" charset="0"/>
              </a:rPr>
              <a:t>pConstToConstInt</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Allowed</a:t>
            </a:r>
            <a:endParaRPr lang="en-US" sz="1200" dirty="0"/>
          </a:p>
        </p:txBody>
      </p:sp>
    </p:spTree>
    <p:extLst>
      <p:ext uri="{BB962C8B-B14F-4D97-AF65-F5344CB8AC3E}">
        <p14:creationId xmlns:p14="http://schemas.microsoft.com/office/powerpoint/2010/main" val="24149050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Arrays - Introduction</a:t>
            </a:r>
          </a:p>
        </p:txBody>
      </p:sp>
      <p:sp>
        <p:nvSpPr>
          <p:cNvPr id="3" name="Content Placeholder 2"/>
          <p:cNvSpPr>
            <a:spLocks noGrp="1"/>
          </p:cNvSpPr>
          <p:nvPr>
            <p:ph sz="quarter" idx="1"/>
          </p:nvPr>
        </p:nvSpPr>
        <p:spPr>
          <a:xfrm>
            <a:off x="322263" y="950913"/>
            <a:ext cx="8499475" cy="4002087"/>
          </a:xfrm>
        </p:spPr>
        <p:txBody>
          <a:bodyPr>
            <a:normAutofit/>
          </a:bodyPr>
          <a:lstStyle/>
          <a:p>
            <a:pPr>
              <a:buFont typeface="Wingdings" pitchFamily="2" charset="2"/>
              <a:buChar char="Ø"/>
            </a:pPr>
            <a:r>
              <a:rPr lang="en-US" dirty="0" smtClean="0">
                <a:solidFill>
                  <a:srgbClr val="404040"/>
                </a:solidFill>
              </a:rPr>
              <a:t>We’d like to group multiple objects of </a:t>
            </a:r>
            <a:r>
              <a:rPr lang="en-US" b="1" i="1" dirty="0" smtClean="0">
                <a:solidFill>
                  <a:srgbClr val="404040"/>
                </a:solidFill>
              </a:rPr>
              <a:t>the same type</a:t>
            </a:r>
            <a:r>
              <a:rPr lang="en-US" dirty="0" smtClean="0">
                <a:solidFill>
                  <a:srgbClr val="404040"/>
                </a:solidFill>
              </a:rPr>
              <a:t> and on </a:t>
            </a:r>
            <a:r>
              <a:rPr lang="en-US" b="1" i="1" dirty="0" smtClean="0">
                <a:solidFill>
                  <a:srgbClr val="404040"/>
                </a:solidFill>
              </a:rPr>
              <a:t>contiguous memory addresses</a:t>
            </a:r>
            <a:r>
              <a:rPr lang="en-US" dirty="0" smtClean="0">
                <a:solidFill>
                  <a:srgbClr val="404040"/>
                </a:solidFill>
              </a:rPr>
              <a:t> and work with all of them as a whole</a:t>
            </a:r>
          </a:p>
          <a:p>
            <a:r>
              <a:rPr lang="en-US" dirty="0" smtClean="0"/>
              <a:t>Example</a:t>
            </a:r>
          </a:p>
          <a:p>
            <a:pPr lvl="1">
              <a:buNone/>
            </a:pPr>
            <a:endParaRPr lang="en-US" b="1" i="1" dirty="0" smtClean="0">
              <a:solidFill>
                <a:srgbClr val="7F0055"/>
              </a:solidFill>
            </a:endParaRPr>
          </a:p>
          <a:p>
            <a:pPr>
              <a:buFont typeface="Wingdings" pitchFamily="2" charset="2"/>
              <a:buChar char="Ø"/>
            </a:pPr>
            <a:r>
              <a:rPr lang="en-US" b="1" i="1" dirty="0" smtClean="0">
                <a:solidFill>
                  <a:srgbClr val="404040"/>
                </a:solidFill>
              </a:rPr>
              <a:t>Arrays</a:t>
            </a:r>
            <a:r>
              <a:rPr lang="en-US" dirty="0" smtClean="0">
                <a:solidFill>
                  <a:srgbClr val="404040"/>
                </a:solidFill>
              </a:rPr>
              <a:t> can be </a:t>
            </a:r>
            <a:r>
              <a:rPr lang="en-US" b="1" i="1" dirty="0" smtClean="0">
                <a:solidFill>
                  <a:srgbClr val="404040"/>
                </a:solidFill>
              </a:rPr>
              <a:t>initialized</a:t>
            </a:r>
            <a:r>
              <a:rPr lang="en-US" dirty="0" smtClean="0">
                <a:solidFill>
                  <a:srgbClr val="404040"/>
                </a:solidFill>
              </a:rPr>
              <a:t> using the following syntax:</a:t>
            </a:r>
          </a:p>
          <a:p>
            <a:pPr lvl="1">
              <a:buFont typeface="Wingdings" pitchFamily="2" charset="2"/>
              <a:buChar char="Ø"/>
            </a:pPr>
            <a:endParaRPr lang="en-US" b="1" i="1" dirty="0" smtClean="0">
              <a:solidFill>
                <a:srgbClr val="7F0055"/>
              </a:solidFill>
            </a:endParaRPr>
          </a:p>
          <a:p>
            <a:pPr>
              <a:buFont typeface="Wingdings" pitchFamily="2" charset="2"/>
              <a:buChar char="Ø"/>
            </a:pPr>
            <a:endParaRPr lang="en-US" b="1" i="1" dirty="0">
              <a:solidFill>
                <a:srgbClr val="7F0055"/>
              </a:solidFill>
            </a:endParaRPr>
          </a:p>
          <a:p>
            <a:pPr>
              <a:buFont typeface="Wingdings" pitchFamily="2" charset="2"/>
              <a:buChar char="Ø"/>
            </a:pPr>
            <a:r>
              <a:rPr lang="en-US" b="1" i="1" dirty="0" smtClean="0">
                <a:solidFill>
                  <a:srgbClr val="404040"/>
                </a:solidFill>
              </a:rPr>
              <a:t>Array</a:t>
            </a:r>
            <a:r>
              <a:rPr lang="en-US" i="1" dirty="0" smtClean="0">
                <a:solidFill>
                  <a:srgbClr val="404040"/>
                </a:solidFill>
              </a:rPr>
              <a:t>’s </a:t>
            </a:r>
            <a:r>
              <a:rPr lang="en-US" dirty="0" smtClean="0">
                <a:solidFill>
                  <a:srgbClr val="404040"/>
                </a:solidFill>
              </a:rPr>
              <a:t>name is the starting address. Try this:</a:t>
            </a:r>
          </a:p>
          <a:p>
            <a:endParaRPr lang="en-US" dirty="0">
              <a:solidFill>
                <a:srgbClr val="404040"/>
              </a:solidFill>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72</a:t>
            </a:fld>
            <a:endParaRPr lang="en-US"/>
          </a:p>
        </p:txBody>
      </p:sp>
      <p:sp>
        <p:nvSpPr>
          <p:cNvPr id="5" name="Rectangle 4"/>
          <p:cNvSpPr/>
          <p:nvPr/>
        </p:nvSpPr>
        <p:spPr>
          <a:xfrm>
            <a:off x="612648" y="2057400"/>
            <a:ext cx="1393330" cy="276999"/>
          </a:xfrm>
          <a:prstGeom prst="rect">
            <a:avLst/>
          </a:prstGeom>
          <a:solidFill>
            <a:schemeClr val="accent1"/>
          </a:solidFill>
          <a:ln>
            <a:solidFill>
              <a:schemeClr val="accent2"/>
            </a:solidFill>
          </a:ln>
        </p:spPr>
        <p:txBody>
          <a:bodyPr wrap="none">
            <a:spAutoFit/>
          </a:bodyPr>
          <a:lstStyle/>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arr</a:t>
            </a:r>
            <a:r>
              <a:rPr lang="en-US" sz="1200" b="1" dirty="0">
                <a:solidFill>
                  <a:srgbClr val="000000"/>
                </a:solidFill>
                <a:latin typeface="Courier New" panose="02070309020205020404" pitchFamily="49" charset="0"/>
              </a:rPr>
              <a:t>[</a:t>
            </a:r>
            <a:r>
              <a:rPr lang="en-US" sz="1200" b="1" dirty="0">
                <a:solidFill>
                  <a:srgbClr val="FF0000"/>
                </a:solidFill>
                <a:latin typeface="Courier New" panose="02070309020205020404" pitchFamily="49" charset="0"/>
              </a:rPr>
              <a:t>10</a:t>
            </a:r>
            <a:r>
              <a:rPr lang="en-US" sz="1200" b="1" dirty="0">
                <a:solidFill>
                  <a:srgbClr val="000000"/>
                </a:solidFill>
                <a:latin typeface="Courier New" panose="02070309020205020404" pitchFamily="49" charset="0"/>
              </a:rPr>
              <a:t>];</a:t>
            </a:r>
            <a:endParaRPr lang="en-US" sz="1200" dirty="0"/>
          </a:p>
        </p:txBody>
      </p:sp>
      <p:sp>
        <p:nvSpPr>
          <p:cNvPr id="6" name="Rectangle 5"/>
          <p:cNvSpPr/>
          <p:nvPr/>
        </p:nvSpPr>
        <p:spPr>
          <a:xfrm>
            <a:off x="612648" y="3124200"/>
            <a:ext cx="5867400" cy="276999"/>
          </a:xfrm>
          <a:prstGeom prst="rect">
            <a:avLst/>
          </a:prstGeom>
          <a:solidFill>
            <a:schemeClr val="accent1"/>
          </a:solidFill>
          <a:ln>
            <a:solidFill>
              <a:schemeClr val="accent2"/>
            </a:solidFill>
          </a:ln>
        </p:spPr>
        <p:txBody>
          <a:bodyPr wrap="square">
            <a:spAutoFit/>
          </a:bodyPr>
          <a:lstStyle/>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arr</a:t>
            </a:r>
            <a:r>
              <a:rPr lang="en-US" sz="1200" b="1" dirty="0">
                <a:solidFill>
                  <a:srgbClr val="000000"/>
                </a:solidFill>
                <a:latin typeface="Courier New" panose="02070309020205020404" pitchFamily="49" charset="0"/>
              </a:rPr>
              <a:t>[</a:t>
            </a:r>
            <a:r>
              <a:rPr lang="en-US" sz="1200" b="1" dirty="0">
                <a:solidFill>
                  <a:srgbClr val="FF0000"/>
                </a:solidFill>
                <a:latin typeface="Courier New" panose="02070309020205020404" pitchFamily="49" charset="0"/>
              </a:rPr>
              <a:t>10</a:t>
            </a:r>
            <a:r>
              <a:rPr lang="en-US" sz="1200" b="1" dirty="0">
                <a:solidFill>
                  <a:srgbClr val="000000"/>
                </a:solidFill>
                <a:latin typeface="Courier New" panose="02070309020205020404" pitchFamily="49" charset="0"/>
              </a:rPr>
              <a:t>] = {</a:t>
            </a:r>
            <a:r>
              <a:rPr lang="en-US" sz="1200" b="1" dirty="0">
                <a:solidFill>
                  <a:srgbClr val="FF0000"/>
                </a:solidFill>
                <a:latin typeface="Courier New" panose="02070309020205020404" pitchFamily="49" charset="0"/>
              </a:rPr>
              <a:t>1</a:t>
            </a:r>
            <a:r>
              <a:rPr lang="en-US" sz="1200" b="1" dirty="0">
                <a:solidFill>
                  <a:srgbClr val="000000"/>
                </a:solidFill>
                <a:latin typeface="Courier New" panose="02070309020205020404" pitchFamily="49" charset="0"/>
              </a:rPr>
              <a:t>, </a:t>
            </a:r>
            <a:r>
              <a:rPr lang="en-US" sz="1200" b="1" dirty="0">
                <a:solidFill>
                  <a:srgbClr val="FF0000"/>
                </a:solidFill>
                <a:latin typeface="Courier New" panose="02070309020205020404" pitchFamily="49" charset="0"/>
              </a:rPr>
              <a:t>2</a:t>
            </a:r>
            <a:r>
              <a:rPr lang="en-US" sz="1200" b="1" dirty="0">
                <a:solidFill>
                  <a:srgbClr val="000000"/>
                </a:solidFill>
                <a:latin typeface="Courier New" panose="02070309020205020404" pitchFamily="49" charset="0"/>
              </a:rPr>
              <a:t>, </a:t>
            </a:r>
            <a:r>
              <a:rPr lang="en-US" sz="1200" b="1" dirty="0">
                <a:solidFill>
                  <a:srgbClr val="FF0000"/>
                </a:solidFill>
                <a:latin typeface="Courier New" panose="02070309020205020404" pitchFamily="49" charset="0"/>
              </a:rPr>
              <a:t>3</a:t>
            </a:r>
            <a:r>
              <a:rPr lang="en-US" sz="1200" b="1" dirty="0">
                <a:solidFill>
                  <a:srgbClr val="000000"/>
                </a:solidFill>
                <a:latin typeface="Courier New" panose="02070309020205020404" pitchFamily="49" charset="0"/>
              </a:rPr>
              <a:t>, </a:t>
            </a:r>
            <a:r>
              <a:rPr lang="en-US" sz="1200" b="1" dirty="0">
                <a:solidFill>
                  <a:srgbClr val="FF0000"/>
                </a:solidFill>
                <a:latin typeface="Courier New" panose="02070309020205020404" pitchFamily="49" charset="0"/>
              </a:rPr>
              <a:t>8</a:t>
            </a:r>
            <a:r>
              <a:rPr lang="en-US" sz="1200" b="1" dirty="0">
                <a:solidFill>
                  <a:srgbClr val="000000"/>
                </a:solidFill>
                <a:latin typeface="Courier New" panose="02070309020205020404" pitchFamily="49" charset="0"/>
              </a:rPr>
              <a:t>, </a:t>
            </a:r>
            <a:r>
              <a:rPr lang="en-US" sz="1200" b="1" dirty="0">
                <a:solidFill>
                  <a:srgbClr val="FF0000"/>
                </a:solidFill>
                <a:latin typeface="Courier New" panose="02070309020205020404" pitchFamily="49" charset="0"/>
              </a:rPr>
              <a:t>1</a:t>
            </a:r>
            <a:r>
              <a:rPr lang="en-US" sz="1200" b="1" dirty="0">
                <a:solidFill>
                  <a:srgbClr val="000000"/>
                </a:solidFill>
                <a:latin typeface="Courier New" panose="02070309020205020404" pitchFamily="49" charset="0"/>
              </a:rPr>
              <a:t>}; </a:t>
            </a:r>
            <a:r>
              <a:rPr lang="en-US" sz="1200" b="1" dirty="0">
                <a:solidFill>
                  <a:srgbClr val="3F7F5F"/>
                </a:solidFill>
                <a:latin typeface="Courier New" panose="02070309020205020404" pitchFamily="49" charset="0"/>
              </a:rPr>
              <a:t>// The rest is filled with 0</a:t>
            </a:r>
            <a:endParaRPr lang="en-US" sz="1200" dirty="0"/>
          </a:p>
        </p:txBody>
      </p:sp>
      <p:sp>
        <p:nvSpPr>
          <p:cNvPr id="7" name="Rectangle 6"/>
          <p:cNvSpPr/>
          <p:nvPr/>
        </p:nvSpPr>
        <p:spPr>
          <a:xfrm>
            <a:off x="612648" y="4374578"/>
            <a:ext cx="4572000" cy="646331"/>
          </a:xfrm>
          <a:prstGeom prst="rect">
            <a:avLst/>
          </a:prstGeom>
          <a:solidFill>
            <a:schemeClr val="accent1"/>
          </a:solidFill>
          <a:ln>
            <a:solidFill>
              <a:schemeClr val="accent2"/>
            </a:solidFill>
          </a:ln>
        </p:spPr>
        <p:txBody>
          <a:bodyPr>
            <a:spAutoFit/>
          </a:bodyPr>
          <a:lstStyle/>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arr</a:t>
            </a:r>
            <a:r>
              <a:rPr lang="en-US" sz="1200" b="1" dirty="0">
                <a:solidFill>
                  <a:srgbClr val="000000"/>
                </a:solidFill>
                <a:latin typeface="Courier New" panose="02070309020205020404" pitchFamily="49" charset="0"/>
              </a:rPr>
              <a:t>[</a:t>
            </a:r>
            <a:r>
              <a:rPr lang="en-US" sz="1200" b="1" dirty="0">
                <a:solidFill>
                  <a:srgbClr val="FF0000"/>
                </a:solidFill>
                <a:latin typeface="Courier New" panose="02070309020205020404" pitchFamily="49" charset="0"/>
              </a:rPr>
              <a:t>10</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b="1" dirty="0" err="1">
                <a:solidFill>
                  <a:srgbClr val="000000"/>
                </a:solidFill>
                <a:latin typeface="Courier New" panose="02070309020205020404" pitchFamily="49" charset="0"/>
              </a:rPr>
              <a:t>arr</a:t>
            </a:r>
            <a:r>
              <a:rPr lang="en-US" sz="1200" b="1" dirty="0">
                <a:solidFill>
                  <a:srgbClr val="000000"/>
                </a:solidFill>
                <a:latin typeface="Courier New" panose="02070309020205020404" pitchFamily="49" charset="0"/>
              </a:rPr>
              <a:t> &lt;&lt; </a:t>
            </a:r>
            <a:r>
              <a:rPr lang="en-US" sz="1200" b="1"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&amp;</a:t>
            </a:r>
            <a:r>
              <a:rPr lang="en-US" sz="1200" b="1" dirty="0" err="1">
                <a:solidFill>
                  <a:srgbClr val="000000"/>
                </a:solidFill>
                <a:latin typeface="Courier New" panose="02070309020205020404" pitchFamily="49" charset="0"/>
              </a:rPr>
              <a:t>arr</a:t>
            </a:r>
            <a:r>
              <a:rPr lang="en-US" sz="1200" b="1" dirty="0">
                <a:solidFill>
                  <a:srgbClr val="000000"/>
                </a:solidFill>
                <a:latin typeface="Courier New" panose="02070309020205020404" pitchFamily="49" charset="0"/>
              </a:rPr>
              <a:t> &lt;&lt; </a:t>
            </a:r>
            <a:r>
              <a:rPr lang="en-US" sz="1200" b="1" dirty="0">
                <a:solidFill>
                  <a:srgbClr val="0000FF"/>
                </a:solidFill>
                <a:latin typeface="Courier New" panose="02070309020205020404" pitchFamily="49" charset="0"/>
              </a:rPr>
              <a:t>std</a:t>
            </a:r>
            <a:r>
              <a:rPr lang="en-US" sz="1200" b="1" dirty="0">
                <a:solidFill>
                  <a:srgbClr val="000000"/>
                </a:solidFill>
                <a:latin typeface="Courier New" panose="02070309020205020404" pitchFamily="49" charset="0"/>
              </a:rPr>
              <a:t>::</a:t>
            </a:r>
            <a:r>
              <a:rPr lang="en-US" sz="1200" b="1" dirty="0">
                <a:solidFill>
                  <a:srgbClr val="642880"/>
                </a:solidFill>
                <a:latin typeface="Courier New" panose="02070309020205020404" pitchFamily="49" charset="0"/>
              </a:rPr>
              <a:t>endl</a:t>
            </a:r>
            <a:r>
              <a:rPr lang="en-US" sz="1200" b="1" dirty="0">
                <a:solidFill>
                  <a:srgbClr val="000000"/>
                </a:solidFill>
                <a:latin typeface="Courier New" panose="02070309020205020404" pitchFamily="49" charset="0"/>
              </a:rPr>
              <a:t>;</a:t>
            </a:r>
            <a:endParaRPr lang="en-US" sz="1200" dirty="0"/>
          </a:p>
        </p:txBody>
      </p:sp>
      <p:sp>
        <p:nvSpPr>
          <p:cNvPr id="8" name="Rectangle 7"/>
          <p:cNvSpPr/>
          <p:nvPr/>
        </p:nvSpPr>
        <p:spPr>
          <a:xfrm>
            <a:off x="228600" y="5246453"/>
            <a:ext cx="8212137" cy="923330"/>
          </a:xfrm>
          <a:prstGeom prst="rect">
            <a:avLst/>
          </a:prstGeom>
        </p:spPr>
        <p:txBody>
          <a:bodyPr wrap="square">
            <a:spAutoFit/>
          </a:bodyPr>
          <a:lstStyle/>
          <a:p>
            <a:pPr>
              <a:buFont typeface="Wingdings" pitchFamily="2" charset="2"/>
              <a:buChar char="Ø"/>
            </a:pPr>
            <a:r>
              <a:rPr lang="en-US" b="1" i="1" dirty="0">
                <a:solidFill>
                  <a:srgbClr val="404040"/>
                </a:solidFill>
              </a:rPr>
              <a:t>Array</a:t>
            </a:r>
            <a:r>
              <a:rPr lang="en-US" dirty="0">
                <a:solidFill>
                  <a:srgbClr val="404040"/>
                </a:solidFill>
              </a:rPr>
              <a:t> – set of objects </a:t>
            </a:r>
            <a:r>
              <a:rPr lang="en-US" b="1" i="1" dirty="0">
                <a:solidFill>
                  <a:srgbClr val="404040"/>
                </a:solidFill>
              </a:rPr>
              <a:t>[elements]</a:t>
            </a:r>
            <a:r>
              <a:rPr lang="en-US" b="1" dirty="0">
                <a:solidFill>
                  <a:srgbClr val="404040"/>
                </a:solidFill>
              </a:rPr>
              <a:t> </a:t>
            </a:r>
            <a:r>
              <a:rPr lang="en-US" dirty="0">
                <a:solidFill>
                  <a:srgbClr val="404040"/>
                </a:solidFill>
              </a:rPr>
              <a:t>all are of the same type and are arranged </a:t>
            </a:r>
            <a:r>
              <a:rPr lang="en-US" b="1" i="1" dirty="0">
                <a:solidFill>
                  <a:srgbClr val="404040"/>
                </a:solidFill>
              </a:rPr>
              <a:t>continuously in memory</a:t>
            </a:r>
            <a:r>
              <a:rPr lang="en-US" b="1" dirty="0">
                <a:solidFill>
                  <a:srgbClr val="404040"/>
                </a:solidFill>
              </a:rPr>
              <a:t>. </a:t>
            </a:r>
            <a:r>
              <a:rPr lang="en-US" dirty="0">
                <a:solidFill>
                  <a:srgbClr val="404040"/>
                </a:solidFill>
              </a:rPr>
              <a:t>Each element is identified by an </a:t>
            </a:r>
            <a:r>
              <a:rPr lang="en-US" b="1" i="1" dirty="0">
                <a:solidFill>
                  <a:srgbClr val="404040"/>
                </a:solidFill>
              </a:rPr>
              <a:t>index</a:t>
            </a:r>
            <a:r>
              <a:rPr lang="en-US" dirty="0">
                <a:solidFill>
                  <a:srgbClr val="404040"/>
                </a:solidFill>
              </a:rPr>
              <a:t> and has </a:t>
            </a:r>
            <a:r>
              <a:rPr lang="en-US" b="1" i="1" dirty="0">
                <a:solidFill>
                  <a:srgbClr val="404040"/>
                </a:solidFill>
              </a:rPr>
              <a:t>dimension</a:t>
            </a:r>
            <a:r>
              <a:rPr lang="en-US" b="1" dirty="0">
                <a:solidFill>
                  <a:srgbClr val="404040"/>
                </a:solidFill>
              </a:rPr>
              <a:t>. </a:t>
            </a:r>
            <a:r>
              <a:rPr lang="en-US" dirty="0">
                <a:solidFill>
                  <a:srgbClr val="404040"/>
                </a:solidFill>
              </a:rPr>
              <a:t>The dimension is fixed and must be known during compile time.</a:t>
            </a:r>
            <a:endParaRPr lang="en-US" b="1" dirty="0">
              <a:solidFill>
                <a:srgbClr val="404040"/>
              </a:solidFill>
            </a:endParaRPr>
          </a:p>
        </p:txBody>
      </p:sp>
    </p:spTree>
    <p:extLst>
      <p:ext uri="{BB962C8B-B14F-4D97-AF65-F5344CB8AC3E}">
        <p14:creationId xmlns:p14="http://schemas.microsoft.com/office/powerpoint/2010/main" val="17300041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 – Pointer arithmetic</a:t>
            </a:r>
            <a:endParaRPr lang="en-US" i="1" dirty="0">
              <a:solidFill>
                <a:srgbClr val="404040"/>
              </a:solidFill>
              <a:latin typeface="Century" pitchFamily="18"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73</a:t>
            </a:fld>
            <a:endParaRPr lang="en-US"/>
          </a:p>
        </p:txBody>
      </p:sp>
      <p:sp>
        <p:nvSpPr>
          <p:cNvPr id="6" name="Rectangle 5"/>
          <p:cNvSpPr/>
          <p:nvPr/>
        </p:nvSpPr>
        <p:spPr>
          <a:xfrm>
            <a:off x="339581" y="1143000"/>
            <a:ext cx="7924800" cy="4154984"/>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main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numbers</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1</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3</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18</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Initialize - compiler counts the size</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inspector</a:t>
            </a:r>
            <a:r>
              <a:rPr lang="en-US" sz="1200" b="1" dirty="0">
                <a:solidFill>
                  <a:srgbClr val="000000"/>
                </a:solidFill>
                <a:latin typeface="Courier New" panose="02070309020205020404" pitchFamily="49" charset="0"/>
              </a:rPr>
              <a:t> = &amp;numbers</a:t>
            </a:r>
            <a:r>
              <a:rPr lang="en-US" sz="1200" dirty="0">
                <a:solidFill>
                  <a:srgbClr val="000000"/>
                </a:solidFill>
                <a:latin typeface="Courier New" panose="02070309020205020404" pitchFamily="49" charset="0"/>
              </a:rPr>
              <a:t>[</a:t>
            </a:r>
            <a:r>
              <a:rPr lang="en-US" sz="1200" dirty="0">
                <a:solidFill>
                  <a:srgbClr val="FF0000"/>
                </a:solidFill>
                <a:latin typeface="Courier New" panose="02070309020205020404" pitchFamily="49" charset="0"/>
              </a:rPr>
              <a:t>1</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Direct inspection of the second element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*inspector &lt;&lt;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Prints 2</a:t>
            </a:r>
          </a:p>
          <a:p>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a:t>
            </a:r>
          </a:p>
          <a:p>
            <a:r>
              <a:rPr lang="en-US" sz="1200" dirty="0">
                <a:solidFill>
                  <a:srgbClr val="3F7F5F"/>
                </a:solidFill>
                <a:latin typeface="Courier New" panose="02070309020205020404" pitchFamily="49" charset="0"/>
              </a:rPr>
              <a:t>     * Pointer </a:t>
            </a:r>
            <a:r>
              <a:rPr lang="en-US" sz="1200" dirty="0" err="1">
                <a:solidFill>
                  <a:srgbClr val="3F7F5F"/>
                </a:solidFill>
                <a:latin typeface="Courier New" panose="02070309020205020404" pitchFamily="49" charset="0"/>
              </a:rPr>
              <a:t>arithmetics</a:t>
            </a:r>
            <a:endParaRPr lang="en-US" sz="1200" dirty="0">
              <a:solidFill>
                <a:srgbClr val="3F7F5F"/>
              </a:solidFill>
              <a:latin typeface="Courier New" panose="02070309020205020404" pitchFamily="49" charset="0"/>
            </a:endParaRPr>
          </a:p>
          <a:p>
            <a:r>
              <a:rPr lang="en-US" sz="1200" dirty="0">
                <a:solidFill>
                  <a:srgbClr val="3F7F5F"/>
                </a:solidFill>
                <a:latin typeface="Courier New" panose="02070309020205020404" pitchFamily="49" charset="0"/>
              </a:rPr>
              <a:t>     * Unlike int variables, inspector is incremented by multiplies of </a:t>
            </a:r>
            <a:r>
              <a:rPr lang="en-US" sz="1200" dirty="0" err="1">
                <a:solidFill>
                  <a:srgbClr val="3F7F5F"/>
                </a:solidFill>
                <a:latin typeface="Courier New" panose="02070309020205020404" pitchFamily="49" charset="0"/>
              </a:rPr>
              <a:t>sizeof</a:t>
            </a:r>
            <a:r>
              <a:rPr lang="en-US" sz="1200" dirty="0">
                <a:solidFill>
                  <a:srgbClr val="3F7F5F"/>
                </a:solidFill>
                <a:latin typeface="Courier New" panose="02070309020205020404" pitchFamily="49" charset="0"/>
              </a:rPr>
              <a:t>(int)</a:t>
            </a:r>
          </a:p>
          <a:p>
            <a:r>
              <a:rPr lang="en-US" sz="1200" dirty="0">
                <a:solidFill>
                  <a:srgbClr val="3F7F5F"/>
                </a:solidFill>
                <a:latin typeface="Courier New" panose="02070309020205020404" pitchFamily="49" charset="0"/>
              </a:rPr>
              <a:t>     * because pointer type is </a:t>
            </a:r>
            <a:r>
              <a:rPr lang="en-US" sz="1200" u="sng" dirty="0">
                <a:solidFill>
                  <a:srgbClr val="3F7F5F"/>
                </a:solidFill>
                <a:latin typeface="Courier New" panose="02070309020205020404" pitchFamily="49" charset="0"/>
              </a:rPr>
              <a:t>int*</a:t>
            </a:r>
          </a:p>
          <a:p>
            <a:r>
              <a:rPr lang="en-US" sz="1200" dirty="0">
                <a:solidFill>
                  <a:srgbClr val="3F7F5F"/>
                </a:solidFill>
                <a:latin typeface="Courier New" panose="02070309020205020404" pitchFamily="49" charset="0"/>
              </a:rPr>
              <a:t>     */</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inspector = inspector</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1</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Redirects to the next element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*inspector &lt;&lt;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Prints 3</a:t>
            </a:r>
          </a:p>
          <a:p>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inspector++;</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*inspector &lt;&lt;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Prints 18</a:t>
            </a:r>
          </a:p>
          <a:p>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inspector--;</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*inspector &lt;&lt;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Prints 3 again</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7235567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 – </a:t>
            </a:r>
            <a:r>
              <a:rPr lang="en-US" dirty="0"/>
              <a:t>C strings (intro)</a:t>
            </a:r>
            <a:endParaRPr lang="en-US" i="1" dirty="0">
              <a:solidFill>
                <a:srgbClr val="404040"/>
              </a:solidFill>
              <a:latin typeface="Century" pitchFamily="18" charset="0"/>
            </a:endParaRPr>
          </a:p>
        </p:txBody>
      </p:sp>
      <p:sp>
        <p:nvSpPr>
          <p:cNvPr id="3" name="Content Placeholder 2"/>
          <p:cNvSpPr>
            <a:spLocks noGrp="1"/>
          </p:cNvSpPr>
          <p:nvPr>
            <p:ph sz="quarter" idx="1"/>
          </p:nvPr>
        </p:nvSpPr>
        <p:spPr>
          <a:xfrm>
            <a:off x="322263" y="914400"/>
            <a:ext cx="8364537" cy="5410200"/>
          </a:xfrm>
        </p:spPr>
        <p:txBody>
          <a:bodyPr>
            <a:normAutofit fontScale="92500" lnSpcReduction="20000"/>
          </a:bodyPr>
          <a:lstStyle/>
          <a:p>
            <a:pPr algn="just">
              <a:buFont typeface="Wingdings" pitchFamily="2" charset="2"/>
              <a:buChar char="Ø"/>
            </a:pPr>
            <a:r>
              <a:rPr lang="en-US" sz="2200" dirty="0" smtClean="0">
                <a:solidFill>
                  <a:srgbClr val="404040"/>
                </a:solidFill>
              </a:rPr>
              <a:t>In </a:t>
            </a:r>
            <a:r>
              <a:rPr lang="en-US" sz="2200" i="1" dirty="0" smtClean="0">
                <a:solidFill>
                  <a:srgbClr val="404040"/>
                </a:solidFill>
              </a:rPr>
              <a:t>C</a:t>
            </a:r>
            <a:r>
              <a:rPr lang="en-US" sz="2200" dirty="0" smtClean="0">
                <a:solidFill>
                  <a:srgbClr val="404040"/>
                </a:solidFill>
              </a:rPr>
              <a:t>, there is no separate “string” type. Instead, </a:t>
            </a:r>
            <a:r>
              <a:rPr lang="en-US" sz="2000" b="1" kern="1200" dirty="0" smtClean="0">
                <a:solidFill>
                  <a:srgbClr val="0000FF"/>
                </a:solidFill>
                <a:latin typeface="Courier New" panose="02070309020205020404" pitchFamily="49" charset="0"/>
                <a:cs typeface="Courier New" panose="02070309020205020404" pitchFamily="49" charset="0"/>
              </a:rPr>
              <a:t>char</a:t>
            </a:r>
            <a:r>
              <a:rPr lang="en-US" sz="2200" b="1" i="1" dirty="0" smtClean="0">
                <a:solidFill>
                  <a:srgbClr val="7F0055"/>
                </a:solidFill>
              </a:rPr>
              <a:t> </a:t>
            </a:r>
            <a:r>
              <a:rPr lang="en-US" sz="2200" dirty="0" smtClean="0">
                <a:solidFill>
                  <a:srgbClr val="404040"/>
                </a:solidFill>
              </a:rPr>
              <a:t>arrays, </a:t>
            </a:r>
            <a:r>
              <a:rPr lang="en-US" sz="2000" b="1" kern="1200" dirty="0" smtClean="0">
                <a:solidFill>
                  <a:srgbClr val="0000FF"/>
                </a:solidFill>
                <a:latin typeface="Courier New" panose="02070309020205020404" pitchFamily="49" charset="0"/>
                <a:cs typeface="Courier New" panose="02070309020205020404" pitchFamily="49" charset="0"/>
              </a:rPr>
              <a:t>char*</a:t>
            </a:r>
            <a:r>
              <a:rPr lang="en-US" sz="2200" b="1" i="1" dirty="0" smtClean="0">
                <a:solidFill>
                  <a:srgbClr val="7F0055"/>
                </a:solidFill>
              </a:rPr>
              <a:t> </a:t>
            </a:r>
            <a:r>
              <a:rPr lang="en-US" sz="2200" dirty="0" smtClean="0">
                <a:solidFill>
                  <a:srgbClr val="404040"/>
                </a:solidFill>
              </a:rPr>
              <a:t>pointers and </a:t>
            </a:r>
            <a:r>
              <a:rPr lang="en-US" sz="2200" b="1" i="1" dirty="0" smtClean="0">
                <a:solidFill>
                  <a:srgbClr val="3F3FFF"/>
                </a:solidFill>
              </a:rPr>
              <a:t>C-string literals</a:t>
            </a:r>
            <a:r>
              <a:rPr lang="en-US" sz="2200" b="1" i="1" dirty="0" smtClean="0">
                <a:solidFill>
                  <a:srgbClr val="404040"/>
                </a:solidFill>
              </a:rPr>
              <a:t> </a:t>
            </a:r>
            <a:r>
              <a:rPr lang="en-US" sz="2200" dirty="0" smtClean="0">
                <a:solidFill>
                  <a:srgbClr val="404040"/>
                </a:solidFill>
              </a:rPr>
              <a:t>are used:</a:t>
            </a:r>
          </a:p>
          <a:p>
            <a:pPr lvl="1" algn="just">
              <a:buFont typeface="Wingdings" pitchFamily="2" charset="2"/>
              <a:buChar char="Ø"/>
            </a:pPr>
            <a:r>
              <a:rPr lang="en-US" dirty="0" smtClean="0">
                <a:solidFill>
                  <a:srgbClr val="404040"/>
                </a:solidFill>
              </a:rPr>
              <a:t>C-string – is a consecutive sequence (i.e., array) of characters which are terminated by a null character.</a:t>
            </a:r>
          </a:p>
          <a:p>
            <a:pPr lvl="1" algn="just">
              <a:buFont typeface="Wingdings" pitchFamily="2" charset="2"/>
              <a:buChar char="Ø"/>
            </a:pPr>
            <a:r>
              <a:rPr lang="en-US" dirty="0" smtClean="0">
                <a:solidFill>
                  <a:srgbClr val="404040"/>
                </a:solidFill>
              </a:rPr>
              <a:t>String variable - is defined to be of type </a:t>
            </a:r>
            <a:r>
              <a:rPr lang="en-US" b="1" dirty="0" smtClean="0">
                <a:solidFill>
                  <a:srgbClr val="404040"/>
                </a:solidFill>
              </a:rPr>
              <a:t>char*</a:t>
            </a:r>
            <a:r>
              <a:rPr lang="en-US" dirty="0" smtClean="0">
                <a:solidFill>
                  <a:srgbClr val="404040"/>
                </a:solidFill>
              </a:rPr>
              <a:t>. A pointer is simply the address of a memory location.</a:t>
            </a:r>
          </a:p>
          <a:p>
            <a:pPr marL="457200" lvl="2" indent="0" algn="just">
              <a:buNone/>
            </a:pPr>
            <a:endParaRPr lang="en-US" dirty="0" smtClean="0">
              <a:solidFill>
                <a:srgbClr val="404040"/>
              </a:solidFill>
            </a:endParaRPr>
          </a:p>
          <a:p>
            <a:pPr marL="457200" lvl="2" indent="0" algn="just">
              <a:buNone/>
            </a:pPr>
            <a:endParaRPr lang="en-US" dirty="0" smtClean="0">
              <a:solidFill>
                <a:srgbClr val="404040"/>
              </a:solidFill>
            </a:endParaRPr>
          </a:p>
          <a:p>
            <a:pPr algn="just">
              <a:buFont typeface="Wingdings" pitchFamily="2" charset="2"/>
              <a:buChar char="Ø"/>
            </a:pPr>
            <a:endParaRPr lang="en-US" sz="2200" dirty="0" smtClean="0"/>
          </a:p>
          <a:p>
            <a:pPr algn="just">
              <a:buFont typeface="Wingdings" pitchFamily="2" charset="2"/>
              <a:buChar char="Ø"/>
            </a:pPr>
            <a:r>
              <a:rPr lang="en-US" sz="2200" dirty="0" smtClean="0"/>
              <a:t>Notes:</a:t>
            </a:r>
          </a:p>
          <a:p>
            <a:pPr lvl="1" algn="just">
              <a:buFont typeface="Wingdings" pitchFamily="2" charset="2"/>
              <a:buChar char="Ø"/>
            </a:pPr>
            <a:r>
              <a:rPr lang="en-US" sz="2100" dirty="0" smtClean="0">
                <a:solidFill>
                  <a:srgbClr val="8B9789"/>
                </a:solidFill>
                <a:latin typeface="Courier New" panose="02070309020205020404" pitchFamily="49" charset="0"/>
                <a:cs typeface="Courier New" panose="02070309020205020404" pitchFamily="49" charset="0"/>
              </a:rPr>
              <a:t>"My Name" </a:t>
            </a:r>
            <a:r>
              <a:rPr lang="en-US" sz="1900" dirty="0" smtClean="0">
                <a:solidFill>
                  <a:schemeClr val="tx1"/>
                </a:solidFill>
                <a:latin typeface="Times New Roman"/>
              </a:rPr>
              <a:t>and </a:t>
            </a:r>
            <a:r>
              <a:rPr lang="en-US" sz="2100" dirty="0" smtClean="0">
                <a:solidFill>
                  <a:srgbClr val="8B9789"/>
                </a:solidFill>
                <a:latin typeface="Courier New" panose="02070309020205020404" pitchFamily="49" charset="0"/>
                <a:cs typeface="Courier New" panose="02070309020205020404" pitchFamily="49" charset="0"/>
              </a:rPr>
              <a:t>"Your Name“ </a:t>
            </a:r>
            <a:r>
              <a:rPr lang="en-US" sz="1900" dirty="0" smtClean="0">
                <a:solidFill>
                  <a:schemeClr val="tx1"/>
                </a:solidFill>
                <a:latin typeface="Times New Roman"/>
              </a:rPr>
              <a:t>are string literals and have </a:t>
            </a:r>
            <a:r>
              <a:rPr lang="en-US" sz="1900" b="1" i="1" dirty="0" smtClean="0">
                <a:solidFill>
                  <a:schemeClr val="tx1"/>
                </a:solidFill>
                <a:latin typeface="Times New Roman"/>
              </a:rPr>
              <a:t>static storage duration</a:t>
            </a:r>
            <a:r>
              <a:rPr lang="en-US" sz="1900" i="1" dirty="0" smtClean="0">
                <a:solidFill>
                  <a:schemeClr val="tx1"/>
                </a:solidFill>
                <a:latin typeface="Times New Roman"/>
              </a:rPr>
              <a:t>. </a:t>
            </a:r>
            <a:r>
              <a:rPr lang="en-US" sz="1900" dirty="0" smtClean="0">
                <a:solidFill>
                  <a:schemeClr val="tx1"/>
                </a:solidFill>
                <a:latin typeface="Times New Roman"/>
              </a:rPr>
              <a:t>They </a:t>
            </a:r>
            <a:r>
              <a:rPr lang="en-US" sz="1900" b="1" i="1" dirty="0" smtClean="0">
                <a:solidFill>
                  <a:schemeClr val="tx1"/>
                </a:solidFill>
                <a:latin typeface="Times New Roman"/>
              </a:rPr>
              <a:t>may</a:t>
            </a:r>
            <a:r>
              <a:rPr lang="en-US" sz="1900" dirty="0" smtClean="0">
                <a:solidFill>
                  <a:schemeClr val="tx1"/>
                </a:solidFill>
                <a:latin typeface="Times New Roman"/>
              </a:rPr>
              <a:t> reside in </a:t>
            </a:r>
            <a:r>
              <a:rPr lang="en-US" sz="1900" i="1" dirty="0" smtClean="0">
                <a:solidFill>
                  <a:schemeClr val="tx1"/>
                </a:solidFill>
                <a:latin typeface="Times New Roman"/>
              </a:rPr>
              <a:t>read-only</a:t>
            </a:r>
            <a:r>
              <a:rPr lang="en-US" sz="1900" dirty="0" smtClean="0">
                <a:solidFill>
                  <a:schemeClr val="tx1"/>
                </a:solidFill>
                <a:latin typeface="Times New Roman"/>
              </a:rPr>
              <a:t> memory segment </a:t>
            </a:r>
            <a:r>
              <a:rPr lang="en-US" sz="1900" i="1" dirty="0" smtClean="0">
                <a:solidFill>
                  <a:schemeClr val="tx1"/>
                </a:solidFill>
                <a:latin typeface="Times New Roman"/>
              </a:rPr>
              <a:t>(</a:t>
            </a:r>
            <a:r>
              <a:rPr lang="en-US" sz="1900" b="1" i="1" dirty="0" smtClean="0">
                <a:solidFill>
                  <a:schemeClr val="tx1"/>
                </a:solidFill>
                <a:latin typeface="Times New Roman"/>
              </a:rPr>
              <a:t>platform-</a:t>
            </a:r>
            <a:r>
              <a:rPr lang="en-US" sz="1900" b="1" i="1" dirty="0" err="1" smtClean="0">
                <a:solidFill>
                  <a:schemeClr val="tx1"/>
                </a:solidFill>
                <a:latin typeface="Times New Roman"/>
              </a:rPr>
              <a:t>depedent</a:t>
            </a:r>
            <a:r>
              <a:rPr lang="en-US" sz="1900" i="1" dirty="0" smtClean="0">
                <a:solidFill>
                  <a:schemeClr val="tx1"/>
                </a:solidFill>
                <a:latin typeface="Times New Roman"/>
              </a:rPr>
              <a:t>!)</a:t>
            </a:r>
            <a:endParaRPr lang="en-US" sz="1900" i="1" dirty="0" smtClean="0">
              <a:solidFill>
                <a:schemeClr val="tx1"/>
              </a:solidFill>
            </a:endParaRPr>
          </a:p>
          <a:p>
            <a:pPr lvl="1" algn="just">
              <a:buFont typeface="Wingdings" pitchFamily="2" charset="2"/>
              <a:buChar char="Ø"/>
            </a:pPr>
            <a:r>
              <a:rPr lang="en-US" sz="1900" b="1" i="1" dirty="0" smtClean="0">
                <a:solidFill>
                  <a:schemeClr val="tx1"/>
                </a:solidFill>
              </a:rPr>
              <a:t>name</a:t>
            </a:r>
            <a:r>
              <a:rPr lang="en-US" sz="1900" dirty="0" smtClean="0">
                <a:solidFill>
                  <a:schemeClr val="tx1"/>
                </a:solidFill>
              </a:rPr>
              <a:t> – an array of </a:t>
            </a:r>
            <a:r>
              <a:rPr lang="en-US" sz="1900" b="1" dirty="0" smtClean="0">
                <a:solidFill>
                  <a:schemeClr val="tx1"/>
                </a:solidFill>
              </a:rPr>
              <a:t>10</a:t>
            </a:r>
            <a:r>
              <a:rPr lang="en-US" sz="1900" dirty="0" smtClean="0">
                <a:solidFill>
                  <a:schemeClr val="tx1"/>
                </a:solidFill>
              </a:rPr>
              <a:t> </a:t>
            </a:r>
            <a:r>
              <a:rPr lang="en-US" sz="2000" b="1" kern="1200" dirty="0" smtClean="0">
                <a:solidFill>
                  <a:srgbClr val="0000FF"/>
                </a:solidFill>
                <a:latin typeface="Courier New" panose="02070309020205020404" pitchFamily="49" charset="0"/>
                <a:ea typeface="+mn-ea"/>
                <a:cs typeface="Courier New" panose="02070309020205020404" pitchFamily="49" charset="0"/>
              </a:rPr>
              <a:t>char</a:t>
            </a:r>
            <a:r>
              <a:rPr lang="en-US" sz="2000" dirty="0" smtClean="0">
                <a:solidFill>
                  <a:srgbClr val="0000FF"/>
                </a:solidFill>
                <a:highlight>
                  <a:srgbClr val="E8F2FE"/>
                </a:highlight>
                <a:latin typeface="Courier New" panose="02070309020205020404" pitchFamily="49" charset="0"/>
              </a:rPr>
              <a:t> </a:t>
            </a:r>
            <a:r>
              <a:rPr lang="en-US" sz="1900" dirty="0" smtClean="0">
                <a:solidFill>
                  <a:schemeClr val="tx1"/>
                </a:solidFill>
              </a:rPr>
              <a:t>elements. </a:t>
            </a:r>
            <a:r>
              <a:rPr lang="en-US" sz="1900" b="1" i="1" dirty="0" smtClean="0">
                <a:solidFill>
                  <a:schemeClr val="tx1"/>
                </a:solidFill>
              </a:rPr>
              <a:t>Uninitialized</a:t>
            </a:r>
            <a:r>
              <a:rPr lang="en-US" sz="1900" dirty="0" smtClean="0">
                <a:solidFill>
                  <a:schemeClr val="tx1"/>
                </a:solidFill>
              </a:rPr>
              <a:t>!</a:t>
            </a:r>
          </a:p>
          <a:p>
            <a:pPr lvl="1" algn="just">
              <a:buFont typeface="Wingdings" pitchFamily="2" charset="2"/>
              <a:buChar char="Ø"/>
            </a:pPr>
            <a:r>
              <a:rPr lang="en-US" sz="1900" b="1" i="1" dirty="0" smtClean="0">
                <a:solidFill>
                  <a:schemeClr val="tx1"/>
                </a:solidFill>
              </a:rPr>
              <a:t>name1</a:t>
            </a:r>
            <a:r>
              <a:rPr lang="en-US" sz="1900" dirty="0" smtClean="0">
                <a:solidFill>
                  <a:schemeClr val="tx1"/>
                </a:solidFill>
              </a:rPr>
              <a:t> – an array of </a:t>
            </a:r>
            <a:r>
              <a:rPr lang="en-US" sz="1900" b="1" dirty="0" smtClean="0">
                <a:solidFill>
                  <a:schemeClr val="tx1"/>
                </a:solidFill>
              </a:rPr>
              <a:t>8 </a:t>
            </a:r>
            <a:r>
              <a:rPr lang="en-US" sz="2000" b="1" kern="1200" dirty="0" smtClean="0">
                <a:solidFill>
                  <a:srgbClr val="0000FF"/>
                </a:solidFill>
                <a:latin typeface="Courier New" panose="02070309020205020404" pitchFamily="49" charset="0"/>
                <a:ea typeface="+mn-ea"/>
                <a:cs typeface="Courier New" panose="02070309020205020404" pitchFamily="49" charset="0"/>
              </a:rPr>
              <a:t>char</a:t>
            </a:r>
            <a:r>
              <a:rPr lang="en-US" sz="1900" dirty="0" smtClean="0">
                <a:solidFill>
                  <a:schemeClr val="tx1"/>
                </a:solidFill>
              </a:rPr>
              <a:t> elements. </a:t>
            </a:r>
            <a:r>
              <a:rPr lang="en-US" sz="1900" i="1" dirty="0" smtClean="0">
                <a:solidFill>
                  <a:schemeClr val="tx1"/>
                </a:solidFill>
              </a:rPr>
              <a:t>Size</a:t>
            </a:r>
            <a:r>
              <a:rPr lang="en-US" sz="1900" dirty="0" smtClean="0">
                <a:solidFill>
                  <a:schemeClr val="tx1"/>
                </a:solidFill>
              </a:rPr>
              <a:t> – automatically determined by the compiler: (</a:t>
            </a:r>
            <a:r>
              <a:rPr lang="en-US" sz="1900" b="1" i="1" dirty="0" smtClean="0">
                <a:solidFill>
                  <a:srgbClr val="3F3FFF"/>
                </a:solidFill>
              </a:rPr>
              <a:t>7</a:t>
            </a:r>
            <a:r>
              <a:rPr lang="en-US" sz="1900" b="1" i="1" dirty="0" smtClean="0">
                <a:solidFill>
                  <a:schemeClr val="tx1"/>
                </a:solidFill>
              </a:rPr>
              <a:t> + 1</a:t>
            </a:r>
            <a:r>
              <a:rPr lang="en-US" sz="1900" dirty="0" smtClean="0">
                <a:solidFill>
                  <a:schemeClr val="tx1"/>
                </a:solidFill>
              </a:rPr>
              <a:t>) including </a:t>
            </a:r>
            <a:r>
              <a:rPr lang="en-US" sz="1900" b="1" i="1" dirty="0" smtClean="0">
                <a:solidFill>
                  <a:schemeClr val="tx1"/>
                </a:solidFill>
                <a:latin typeface="Times New Roman"/>
              </a:rPr>
              <a:t>end-of-string</a:t>
            </a:r>
            <a:r>
              <a:rPr lang="en-US" sz="1900" dirty="0" smtClean="0">
                <a:solidFill>
                  <a:schemeClr val="tx1"/>
                </a:solidFill>
              </a:rPr>
              <a:t> </a:t>
            </a:r>
            <a:r>
              <a:rPr lang="en-US" sz="1900" dirty="0" smtClean="0">
                <a:solidFill>
                  <a:schemeClr val="tx1"/>
                </a:solidFill>
                <a:latin typeface="Times New Roman"/>
              </a:rPr>
              <a:t>marker (with value </a:t>
            </a:r>
            <a:r>
              <a:rPr lang="en-US" sz="1900" b="1" i="1" dirty="0" smtClean="0">
                <a:solidFill>
                  <a:schemeClr val="tx1"/>
                </a:solidFill>
                <a:latin typeface="Times New Roman"/>
              </a:rPr>
              <a:t>0</a:t>
            </a:r>
            <a:r>
              <a:rPr lang="en-US" sz="1900" dirty="0" smtClean="0">
                <a:solidFill>
                  <a:schemeClr val="tx1"/>
                </a:solidFill>
                <a:latin typeface="Times New Roman"/>
              </a:rPr>
              <a:t>)</a:t>
            </a:r>
            <a:r>
              <a:rPr lang="en-US" sz="1900" dirty="0" smtClean="0">
                <a:solidFill>
                  <a:schemeClr val="tx1"/>
                </a:solidFill>
              </a:rPr>
              <a:t>.</a:t>
            </a:r>
          </a:p>
          <a:p>
            <a:pPr lvl="1" algn="just">
              <a:buFont typeface="Wingdings" pitchFamily="2" charset="2"/>
              <a:buChar char="Ø"/>
            </a:pPr>
            <a:r>
              <a:rPr lang="en-US" sz="1900" b="1" i="1" dirty="0" smtClean="0">
                <a:solidFill>
                  <a:schemeClr val="tx1"/>
                </a:solidFill>
              </a:rPr>
              <a:t>name2</a:t>
            </a:r>
            <a:r>
              <a:rPr lang="en-US" sz="1900" dirty="0" smtClean="0">
                <a:solidFill>
                  <a:schemeClr val="tx1"/>
                </a:solidFill>
              </a:rPr>
              <a:t> variable is just a </a:t>
            </a:r>
            <a:r>
              <a:rPr lang="en-US" sz="1900" b="1" i="1" dirty="0" smtClean="0">
                <a:solidFill>
                  <a:schemeClr val="tx1"/>
                </a:solidFill>
              </a:rPr>
              <a:t>pointer </a:t>
            </a:r>
            <a:r>
              <a:rPr lang="en-US" sz="1900" i="1" dirty="0" smtClean="0">
                <a:solidFill>
                  <a:schemeClr val="tx1"/>
                </a:solidFill>
              </a:rPr>
              <a:t>to </a:t>
            </a:r>
            <a:r>
              <a:rPr lang="en-US" sz="2000" b="1" kern="1200" dirty="0" smtClean="0">
                <a:solidFill>
                  <a:srgbClr val="0000FF"/>
                </a:solidFill>
                <a:latin typeface="Courier New" panose="02070309020205020404" pitchFamily="49" charset="0"/>
                <a:ea typeface="+mn-ea"/>
                <a:cs typeface="Courier New" panose="02070309020205020404" pitchFamily="49" charset="0"/>
              </a:rPr>
              <a:t>const</a:t>
            </a:r>
            <a:r>
              <a:rPr lang="en-US" sz="2000" dirty="0" smtClean="0">
                <a:solidFill>
                  <a:srgbClr val="000000"/>
                </a:solidFill>
                <a:highlight>
                  <a:srgbClr val="E8F2FE"/>
                </a:highlight>
                <a:latin typeface="Courier New" panose="02070309020205020404" pitchFamily="49" charset="0"/>
              </a:rPr>
              <a:t> </a:t>
            </a:r>
            <a:r>
              <a:rPr lang="en-US" sz="2000" b="1" kern="1200" dirty="0" smtClean="0">
                <a:solidFill>
                  <a:srgbClr val="0000FF"/>
                </a:solidFill>
                <a:latin typeface="Courier New" panose="02070309020205020404" pitchFamily="49" charset="0"/>
                <a:ea typeface="+mn-ea"/>
                <a:cs typeface="Courier New" panose="02070309020205020404" pitchFamily="49" charset="0"/>
              </a:rPr>
              <a:t>char</a:t>
            </a:r>
            <a:r>
              <a:rPr lang="en-US" sz="1900" i="1" dirty="0" smtClean="0">
                <a:solidFill>
                  <a:schemeClr val="tx1"/>
                </a:solidFill>
              </a:rPr>
              <a:t> </a:t>
            </a:r>
            <a:r>
              <a:rPr lang="en-US" sz="1900" dirty="0" smtClean="0">
                <a:solidFill>
                  <a:schemeClr val="tx1"/>
                </a:solidFill>
              </a:rPr>
              <a:t>initialized to point to the starting address of </a:t>
            </a:r>
            <a:r>
              <a:rPr lang="en-US" sz="2100" dirty="0" smtClean="0">
                <a:solidFill>
                  <a:srgbClr val="8B9789"/>
                </a:solidFill>
                <a:latin typeface="Courier New" panose="02070309020205020404" pitchFamily="49" charset="0"/>
                <a:cs typeface="Courier New" panose="02070309020205020404" pitchFamily="49" charset="0"/>
              </a:rPr>
              <a:t>"Your Name“ </a:t>
            </a:r>
            <a:r>
              <a:rPr lang="en-US" sz="1900" b="1" i="1" dirty="0" smtClean="0">
                <a:solidFill>
                  <a:schemeClr val="tx1"/>
                </a:solidFill>
                <a:latin typeface="Times New Roman"/>
              </a:rPr>
              <a:t>storage</a:t>
            </a:r>
            <a:r>
              <a:rPr lang="en-US" sz="1900" dirty="0" smtClean="0">
                <a:solidFill>
                  <a:schemeClr val="tx1"/>
                </a:solidFill>
              </a:rPr>
              <a:t>. Unlike arrays, </a:t>
            </a:r>
            <a:r>
              <a:rPr lang="en-US" sz="1900" b="1" i="1" dirty="0" smtClean="0">
                <a:solidFill>
                  <a:schemeClr val="tx1"/>
                </a:solidFill>
              </a:rPr>
              <a:t>name2 </a:t>
            </a:r>
            <a:r>
              <a:rPr lang="en-US" sz="1900" dirty="0" smtClean="0">
                <a:solidFill>
                  <a:schemeClr val="tx1"/>
                </a:solidFill>
              </a:rPr>
              <a:t>is not associated with information about number of elements (it’s </a:t>
            </a:r>
            <a:r>
              <a:rPr lang="en-US" sz="1900" b="1" i="1" dirty="0" smtClean="0">
                <a:solidFill>
                  <a:schemeClr val="tx1"/>
                </a:solidFill>
              </a:rPr>
              <a:t>not</a:t>
            </a:r>
            <a:r>
              <a:rPr lang="en-US" sz="1900" dirty="0" smtClean="0">
                <a:solidFill>
                  <a:schemeClr val="tx1"/>
                </a:solidFill>
              </a:rPr>
              <a:t> an array!)</a:t>
            </a:r>
            <a:endParaRPr lang="en-US" sz="1900" dirty="0" smtClean="0"/>
          </a:p>
          <a:p>
            <a:pPr algn="just"/>
            <a:endParaRPr lang="en-US" dirty="0">
              <a:solidFill>
                <a:srgbClr val="404040"/>
              </a:solidFill>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74</a:t>
            </a:fld>
            <a:endParaRPr lang="en-US"/>
          </a:p>
        </p:txBody>
      </p:sp>
      <p:sp>
        <p:nvSpPr>
          <p:cNvPr id="5" name="Rectangle 4"/>
          <p:cNvSpPr/>
          <p:nvPr/>
        </p:nvSpPr>
        <p:spPr>
          <a:xfrm>
            <a:off x="762000" y="2590800"/>
            <a:ext cx="4572000" cy="646331"/>
          </a:xfrm>
          <a:prstGeom prst="rect">
            <a:avLst/>
          </a:prstGeom>
          <a:solidFill>
            <a:schemeClr val="accent1"/>
          </a:solidFill>
          <a:ln>
            <a:solidFill>
              <a:schemeClr val="accent2"/>
            </a:solidFill>
          </a:ln>
        </p:spPr>
        <p:txBody>
          <a:bodyPr>
            <a:spAutoFit/>
          </a:bodyPr>
          <a:lstStyle/>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name</a:t>
            </a:r>
            <a:r>
              <a:rPr lang="en-US" sz="1200" b="1" dirty="0">
                <a:solidFill>
                  <a:srgbClr val="000000"/>
                </a:solidFill>
                <a:latin typeface="Courier New" panose="02070309020205020404" pitchFamily="49" charset="0"/>
              </a:rPr>
              <a:t>[</a:t>
            </a:r>
            <a:r>
              <a:rPr lang="en-US" sz="1200" b="1" dirty="0">
                <a:solidFill>
                  <a:srgbClr val="FF0000"/>
                </a:solidFill>
                <a:latin typeface="Courier New" panose="02070309020205020404" pitchFamily="49" charset="0"/>
              </a:rPr>
              <a:t>10</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char</a:t>
            </a:r>
            <a:r>
              <a:rPr lang="en-US" sz="1200" dirty="0" smtClean="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name1</a:t>
            </a:r>
            <a:r>
              <a:rPr lang="en-US" sz="1200" b="1" dirty="0">
                <a:solidFill>
                  <a:srgbClr val="000000"/>
                </a:solidFill>
                <a:latin typeface="Courier New" panose="02070309020205020404" pitchFamily="49" charset="0"/>
              </a:rPr>
              <a:t> = </a:t>
            </a:r>
            <a:r>
              <a:rPr lang="en-US" sz="1200" b="1" dirty="0">
                <a:solidFill>
                  <a:srgbClr val="808040"/>
                </a:solidFill>
                <a:latin typeface="Courier New" panose="02070309020205020404" pitchFamily="49" charset="0"/>
              </a:rPr>
              <a:t>"My Name"</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const</a:t>
            </a:r>
            <a:r>
              <a:rPr lang="en-US" sz="1200" dirty="0" smtClean="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name2</a:t>
            </a:r>
            <a:r>
              <a:rPr lang="en-US" sz="1200" b="1" dirty="0">
                <a:solidFill>
                  <a:srgbClr val="000000"/>
                </a:solidFill>
                <a:latin typeface="Courier New" panose="02070309020205020404" pitchFamily="49" charset="0"/>
              </a:rPr>
              <a:t> = </a:t>
            </a:r>
            <a:r>
              <a:rPr lang="en-US" sz="1200" b="1" dirty="0">
                <a:solidFill>
                  <a:srgbClr val="808040"/>
                </a:solidFill>
                <a:latin typeface="Courier New" panose="02070309020205020404" pitchFamily="49" charset="0"/>
              </a:rPr>
              <a:t>"Your name"</a:t>
            </a:r>
            <a:r>
              <a:rPr lang="en-US" sz="1200" b="1" dirty="0">
                <a:solidFill>
                  <a:srgbClr val="000000"/>
                </a:solidFill>
                <a:latin typeface="Courier New" panose="02070309020205020404" pitchFamily="49" charset="0"/>
              </a:rPr>
              <a:t>;</a:t>
            </a:r>
            <a:endParaRPr lang="en-US" sz="1200" dirty="0"/>
          </a:p>
        </p:txBody>
      </p:sp>
    </p:spTree>
    <p:extLst>
      <p:ext uri="{BB962C8B-B14F-4D97-AF65-F5344CB8AC3E}">
        <p14:creationId xmlns:p14="http://schemas.microsoft.com/office/powerpoint/2010/main" val="7059418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 – C strings (how to use)</a:t>
            </a:r>
            <a:endParaRPr lang="en-US" i="1" dirty="0">
              <a:solidFill>
                <a:srgbClr val="404040"/>
              </a:solidFill>
              <a:latin typeface="Century" pitchFamily="18"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75</a:t>
            </a:fld>
            <a:endParaRPr lang="en-US"/>
          </a:p>
        </p:txBody>
      </p:sp>
      <p:sp>
        <p:nvSpPr>
          <p:cNvPr id="3" name="Rectangle 2"/>
          <p:cNvSpPr/>
          <p:nvPr/>
        </p:nvSpPr>
        <p:spPr>
          <a:xfrm>
            <a:off x="322263" y="1295400"/>
            <a:ext cx="8001000" cy="3046988"/>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main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name</a:t>
            </a:r>
            <a:r>
              <a:rPr lang="en-US" sz="1200" dirty="0">
                <a:solidFill>
                  <a:srgbClr val="000000"/>
                </a:solidFill>
                <a:latin typeface="Courier New" panose="02070309020205020404" pitchFamily="49" charset="0"/>
              </a:rPr>
              <a:t>[</a:t>
            </a:r>
            <a:r>
              <a:rPr lang="en-US" sz="1200" dirty="0">
                <a:solidFill>
                  <a:srgbClr val="FF0000"/>
                </a:solidFill>
                <a:latin typeface="Courier New" panose="02070309020205020404" pitchFamily="49" charset="0"/>
              </a:rPr>
              <a:t>10</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name is of type char[10]</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name1</a:t>
            </a:r>
            <a:r>
              <a:rPr lang="en-US" sz="1200" dirty="0">
                <a:solidFill>
                  <a:srgbClr val="000000"/>
                </a:solidFill>
                <a:latin typeface="Courier New" panose="02070309020205020404" pitchFamily="49" charset="0"/>
              </a:rPr>
              <a:t> = </a:t>
            </a:r>
            <a:r>
              <a:rPr lang="en-US" sz="1200" dirty="0">
                <a:solidFill>
                  <a:srgbClr val="808040"/>
                </a:solidFill>
                <a:latin typeface="Courier New" panose="02070309020205020404" pitchFamily="49" charset="0"/>
              </a:rPr>
              <a:t>"My Name"</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name is of type char[8]</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name2</a:t>
            </a:r>
            <a:r>
              <a:rPr lang="en-US" sz="1200" dirty="0">
                <a:solidFill>
                  <a:srgbClr val="000000"/>
                </a:solidFill>
                <a:latin typeface="Courier New" panose="02070309020205020404" pitchFamily="49" charset="0"/>
              </a:rPr>
              <a:t> = </a:t>
            </a:r>
            <a:r>
              <a:rPr lang="en-US" sz="1200" dirty="0">
                <a:solidFill>
                  <a:srgbClr val="808040"/>
                </a:solidFill>
                <a:latin typeface="Courier New" panose="02070309020205020404" pitchFamily="49" charset="0"/>
              </a:rPr>
              <a:t>"Your name"</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name is of type const char*</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name &lt;&lt;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Explosive! Also prints garbage</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name1 &lt;&lt;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OK. Prints "My Name"</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name2 &lt;&lt;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OK. Prints "Your Name"</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dirty="0" err="1">
                <a:solidFill>
                  <a:srgbClr val="0000FF"/>
                </a:solidFill>
                <a:latin typeface="Courier New" panose="02070309020205020404" pitchFamily="49" charset="0"/>
              </a:rPr>
              <a:t>sizeof</a:t>
            </a:r>
            <a:r>
              <a:rPr lang="en-US" sz="1200" b="1" dirty="0">
                <a:solidFill>
                  <a:srgbClr val="000000"/>
                </a:solidFill>
                <a:latin typeface="Courier New" panose="02070309020205020404" pitchFamily="49" charset="0"/>
              </a:rPr>
              <a:t>(name) &lt;&lt;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10</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dirty="0" err="1">
                <a:solidFill>
                  <a:srgbClr val="0000FF"/>
                </a:solidFill>
                <a:latin typeface="Courier New" panose="02070309020205020404" pitchFamily="49" charset="0"/>
              </a:rPr>
              <a:t>sizeof</a:t>
            </a:r>
            <a:r>
              <a:rPr lang="en-US" sz="1200" b="1" dirty="0">
                <a:solidFill>
                  <a:srgbClr val="000000"/>
                </a:solidFill>
                <a:latin typeface="Courier New" panose="02070309020205020404" pitchFamily="49" charset="0"/>
              </a:rPr>
              <a:t>(name1) &lt;&lt;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8</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smtClean="0">
                <a:solidFill>
                  <a:srgbClr val="000000"/>
                </a:solidFill>
                <a:latin typeface="Courier New" panose="02070309020205020404" pitchFamily="49" charset="0"/>
              </a:rPr>
              <a:t>cout </a:t>
            </a:r>
            <a:r>
              <a:rPr lang="en-US" sz="1200" b="1" dirty="0" smtClean="0">
                <a:solidFill>
                  <a:srgbClr val="000000"/>
                </a:solidFill>
                <a:latin typeface="Courier New" panose="02070309020205020404" pitchFamily="49" charset="0"/>
              </a:rPr>
              <a:t>&lt;&lt; </a:t>
            </a:r>
            <a:r>
              <a:rPr lang="en-US" sz="1200" dirty="0" err="1" smtClean="0">
                <a:solidFill>
                  <a:srgbClr val="0000FF"/>
                </a:solidFill>
                <a:latin typeface="Courier New" panose="02070309020205020404" pitchFamily="49" charset="0"/>
              </a:rPr>
              <a:t>sizeof</a:t>
            </a:r>
            <a:r>
              <a:rPr lang="en-US" sz="1200" b="1" dirty="0" smtClean="0">
                <a:solidFill>
                  <a:srgbClr val="000000"/>
                </a:solidFill>
                <a:latin typeface="Courier New" panose="02070309020205020404" pitchFamily="49" charset="0"/>
              </a:rPr>
              <a:t>(name2)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4 (size of pointer)</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6558147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 </a:t>
            </a:r>
            <a:r>
              <a:rPr lang="en-US" dirty="0" smtClean="0"/>
              <a:t>multidimensional arrays</a:t>
            </a:r>
            <a:endParaRPr lang="en-US" dirty="0"/>
          </a:p>
        </p:txBody>
      </p:sp>
      <p:sp>
        <p:nvSpPr>
          <p:cNvPr id="3" name="Content Placeholder 2"/>
          <p:cNvSpPr>
            <a:spLocks noGrp="1"/>
          </p:cNvSpPr>
          <p:nvPr>
            <p:ph idx="1"/>
          </p:nvPr>
        </p:nvSpPr>
        <p:spPr>
          <a:xfrm>
            <a:off x="322263" y="950913"/>
            <a:ext cx="8499475" cy="877887"/>
          </a:xfrm>
        </p:spPr>
        <p:txBody>
          <a:bodyPr/>
          <a:lstStyle/>
          <a:p>
            <a:r>
              <a:rPr lang="en-US" dirty="0"/>
              <a:t>The organization of the array in memory is still the same (a contiguous sequence of elements), but the programmer’s perceived organization of the elements is different</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76</a:t>
            </a:fld>
            <a:endParaRPr lang="en-US" dirty="0">
              <a:solidFill>
                <a:srgbClr val="969696"/>
              </a:solidFill>
            </a:endParaRPr>
          </a:p>
        </p:txBody>
      </p:sp>
      <p:pic>
        <p:nvPicPr>
          <p:cNvPr id="5" name="Picture 4"/>
          <p:cNvPicPr>
            <a:picLocks noChangeAspect="1"/>
          </p:cNvPicPr>
          <p:nvPr/>
        </p:nvPicPr>
        <p:blipFill>
          <a:blip r:embed="rId2"/>
          <a:stretch>
            <a:fillRect/>
          </a:stretch>
        </p:blipFill>
        <p:spPr>
          <a:xfrm>
            <a:off x="353436" y="1981200"/>
            <a:ext cx="5948362" cy="1178066"/>
          </a:xfrm>
          <a:prstGeom prst="rect">
            <a:avLst/>
          </a:prstGeom>
        </p:spPr>
      </p:pic>
      <p:pic>
        <p:nvPicPr>
          <p:cNvPr id="6" name="Picture 5"/>
          <p:cNvPicPr>
            <a:picLocks noChangeAspect="1"/>
          </p:cNvPicPr>
          <p:nvPr/>
        </p:nvPicPr>
        <p:blipFill>
          <a:blip r:embed="rId3"/>
          <a:stretch>
            <a:fillRect/>
          </a:stretch>
        </p:blipFill>
        <p:spPr>
          <a:xfrm>
            <a:off x="402490" y="5068948"/>
            <a:ext cx="6069330" cy="914400"/>
          </a:xfrm>
          <a:prstGeom prst="rect">
            <a:avLst/>
          </a:prstGeom>
        </p:spPr>
      </p:pic>
      <p:sp>
        <p:nvSpPr>
          <p:cNvPr id="8" name="Rectangle 7"/>
          <p:cNvSpPr/>
          <p:nvPr/>
        </p:nvSpPr>
        <p:spPr>
          <a:xfrm>
            <a:off x="402490" y="3513942"/>
            <a:ext cx="2743200" cy="1200329"/>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seasonTemp</a:t>
            </a:r>
            <a:r>
              <a:rPr lang="en-US" sz="1200" b="1" dirty="0">
                <a:solidFill>
                  <a:srgbClr val="000000"/>
                </a:solidFill>
                <a:latin typeface="Courier New" panose="02070309020205020404" pitchFamily="49" charset="0"/>
              </a:rPr>
              <a:t>[</a:t>
            </a:r>
            <a:r>
              <a:rPr lang="en-US" sz="1200" b="1" dirty="0">
                <a:solidFill>
                  <a:srgbClr val="FF0000"/>
                </a:solidFill>
                <a:latin typeface="Courier New" panose="02070309020205020404" pitchFamily="49" charset="0"/>
              </a:rPr>
              <a:t>3</a:t>
            </a:r>
            <a:r>
              <a:rPr lang="en-US" sz="1200" b="1" dirty="0">
                <a:solidFill>
                  <a:srgbClr val="000000"/>
                </a:solidFill>
                <a:latin typeface="Courier New" panose="02070309020205020404" pitchFamily="49" charset="0"/>
              </a:rPr>
              <a:t>][</a:t>
            </a:r>
            <a:r>
              <a:rPr lang="en-US" sz="1200" b="1" dirty="0">
                <a:solidFill>
                  <a:srgbClr val="FF0000"/>
                </a:solidFill>
                <a:latin typeface="Courier New" panose="02070309020205020404" pitchFamily="49" charset="0"/>
              </a:rPr>
              <a:t>4</a:t>
            </a:r>
            <a:r>
              <a:rPr lang="en-US" sz="1200" b="1" dirty="0">
                <a:solidFill>
                  <a:srgbClr val="000000"/>
                </a:solidFill>
                <a:latin typeface="Courier New" panose="02070309020205020404" pitchFamily="49" charset="0"/>
              </a:rPr>
              <a:t>] =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26</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34</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22</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17</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24</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32</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19</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13</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28</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38</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25</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20</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6729206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vs Arrays</a:t>
            </a:r>
            <a:endParaRPr lang="en-US" dirty="0"/>
          </a:p>
        </p:txBody>
      </p:sp>
      <p:sp>
        <p:nvSpPr>
          <p:cNvPr id="3" name="Content Placeholder 2"/>
          <p:cNvSpPr>
            <a:spLocks noGrp="1"/>
          </p:cNvSpPr>
          <p:nvPr>
            <p:ph idx="1"/>
          </p:nvPr>
        </p:nvSpPr>
        <p:spPr/>
        <p:txBody>
          <a:bodyPr/>
          <a:lstStyle/>
          <a:p>
            <a:r>
              <a:rPr lang="en-US" dirty="0" smtClean="0"/>
              <a:t>Differences between </a:t>
            </a:r>
            <a:r>
              <a:rPr lang="en-US" b="1" i="1" dirty="0" smtClean="0"/>
              <a:t>array name</a:t>
            </a:r>
            <a:r>
              <a:rPr lang="en-US" dirty="0" smtClean="0"/>
              <a:t> vs. </a:t>
            </a:r>
            <a:r>
              <a:rPr lang="en-US" b="1" i="1" dirty="0" smtClean="0"/>
              <a:t>const pointer</a:t>
            </a:r>
          </a:p>
          <a:p>
            <a:pPr lvl="1"/>
            <a:r>
              <a:rPr lang="en-US" dirty="0" smtClean="0"/>
              <a:t>Decay – loose information of length. Example with </a:t>
            </a:r>
            <a:r>
              <a:rPr lang="en-US" dirty="0" err="1" smtClean="0"/>
              <a:t>sizeof</a:t>
            </a:r>
            <a:r>
              <a:rPr lang="en-US" dirty="0" smtClean="0"/>
              <a:t>()</a:t>
            </a:r>
          </a:p>
          <a:p>
            <a:r>
              <a:rPr lang="en-US" dirty="0" smtClean="0"/>
              <a:t>Recommendation: in C++ array usage is preferably replaced by std::vector&lt;&gt; or similar. Except for for low-level data structures, but even then encapsulated and protected against overruns etc.</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77</a:t>
            </a:fld>
            <a:endParaRPr lang="en-US" dirty="0">
              <a:solidFill>
                <a:srgbClr val="969696"/>
              </a:solidFill>
            </a:endParaRPr>
          </a:p>
        </p:txBody>
      </p:sp>
    </p:spTree>
    <p:extLst>
      <p:ext uri="{BB962C8B-B14F-4D97-AF65-F5344CB8AC3E}">
        <p14:creationId xmlns:p14="http://schemas.microsoft.com/office/powerpoint/2010/main" val="30446683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322263" y="950913"/>
            <a:ext cx="8499475" cy="5297487"/>
          </a:xfrm>
        </p:spPr>
        <p:txBody>
          <a:bodyPr/>
          <a:lstStyle/>
          <a:p>
            <a:r>
              <a:rPr lang="en-US" dirty="0"/>
              <a:t>Declares a named variable as a reference, that is, an alias to an already-existing object or function</a:t>
            </a:r>
            <a:r>
              <a:rPr lang="en-US" dirty="0" smtClean="0"/>
              <a:t>.</a:t>
            </a:r>
          </a:p>
          <a:p>
            <a:endParaRPr lang="en-US" dirty="0"/>
          </a:p>
          <a:p>
            <a:endParaRPr lang="en-US" dirty="0" smtClean="0"/>
          </a:p>
          <a:p>
            <a:endParaRPr lang="en-US" dirty="0"/>
          </a:p>
          <a:p>
            <a:pPr marL="0" indent="0">
              <a:buNone/>
            </a:pPr>
            <a:endParaRPr lang="en-US" dirty="0"/>
          </a:p>
          <a:p>
            <a:pPr marL="0" indent="0">
              <a:buNone/>
            </a:pPr>
            <a:endParaRPr lang="en-US" dirty="0" smtClean="0"/>
          </a:p>
          <a:p>
            <a:pPr lvl="1"/>
            <a:r>
              <a:rPr lang="en-US" dirty="0"/>
              <a:t>A reference is required to be initialized to refer to a valid object or function. There are no references to void and no references to references.</a:t>
            </a:r>
            <a:endParaRPr lang="en-US" dirty="0" smtClean="0"/>
          </a:p>
          <a:p>
            <a:pPr lvl="1"/>
            <a:r>
              <a:rPr lang="en-US" dirty="0"/>
              <a:t>References are not objects; they do not necessarily occupy storage, although the compiler may allocate storage if it is necessary to implement the desired semantics (e.g. a non-static data member of reference type usually increases the size of the class by the amount necessary to store a memory address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78</a:t>
            </a:fld>
            <a:endParaRPr lang="en-US" dirty="0">
              <a:solidFill>
                <a:srgbClr val="969696"/>
              </a:solidFill>
            </a:endParaRPr>
          </a:p>
        </p:txBody>
      </p:sp>
      <p:pic>
        <p:nvPicPr>
          <p:cNvPr id="8" name="Picture 7"/>
          <p:cNvPicPr>
            <a:picLocks noChangeAspect="1"/>
          </p:cNvPicPr>
          <p:nvPr/>
        </p:nvPicPr>
        <p:blipFill>
          <a:blip r:embed="rId2"/>
          <a:stretch>
            <a:fillRect/>
          </a:stretch>
        </p:blipFill>
        <p:spPr>
          <a:xfrm>
            <a:off x="467517" y="1524000"/>
            <a:ext cx="7544825" cy="2286000"/>
          </a:xfrm>
          <a:prstGeom prst="rect">
            <a:avLst/>
          </a:prstGeom>
        </p:spPr>
      </p:pic>
    </p:spTree>
    <p:extLst>
      <p:ext uri="{BB962C8B-B14F-4D97-AF65-F5344CB8AC3E}">
        <p14:creationId xmlns:p14="http://schemas.microsoft.com/office/powerpoint/2010/main" val="7290608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lvl="1"/>
            <a:r>
              <a:rPr lang="en-US" dirty="0"/>
              <a:t>Because references are not objects, there are no arrays of references, no pointers to references, and no references to references</a:t>
            </a:r>
            <a:r>
              <a:rPr lang="en-US" dirty="0" smtClean="0"/>
              <a:t>:</a:t>
            </a:r>
          </a:p>
          <a:p>
            <a:pPr lvl="1"/>
            <a:endParaRPr lang="en-US" dirty="0"/>
          </a:p>
          <a:p>
            <a:pPr lvl="1"/>
            <a:endParaRPr lang="en-US" dirty="0" smtClean="0"/>
          </a:p>
          <a:p>
            <a:r>
              <a:rPr lang="en-US" b="1" dirty="0" smtClean="0"/>
              <a:t>Dangling references </a:t>
            </a:r>
            <a:r>
              <a:rPr lang="en-US" dirty="0"/>
              <a:t>- Although references are supposed to be initialized to valid objects or functions, it is possible to create a program where the lifetime of the referred-to object ends, but the reference remains accessible (dangling). Accessing such a reference is undefined behavior. A common example is a function returning a reference to an automatic variable:</a:t>
            </a:r>
            <a:endParaRPr lang="en-US" b="1" dirty="0"/>
          </a:p>
          <a:p>
            <a:pPr lvl="1"/>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79</a:t>
            </a:fld>
            <a:endParaRPr lang="en-US" dirty="0">
              <a:solidFill>
                <a:srgbClr val="969696"/>
              </a:solidFill>
            </a:endParaRPr>
          </a:p>
        </p:txBody>
      </p:sp>
      <p:pic>
        <p:nvPicPr>
          <p:cNvPr id="5" name="Picture 4"/>
          <p:cNvPicPr>
            <a:picLocks noChangeAspect="1"/>
          </p:cNvPicPr>
          <p:nvPr/>
        </p:nvPicPr>
        <p:blipFill>
          <a:blip r:embed="rId3"/>
          <a:stretch>
            <a:fillRect/>
          </a:stretch>
        </p:blipFill>
        <p:spPr>
          <a:xfrm>
            <a:off x="685800" y="1600200"/>
            <a:ext cx="7000875" cy="733425"/>
          </a:xfrm>
          <a:prstGeom prst="rect">
            <a:avLst/>
          </a:prstGeom>
        </p:spPr>
      </p:pic>
      <p:pic>
        <p:nvPicPr>
          <p:cNvPr id="6" name="Picture 5"/>
          <p:cNvPicPr>
            <a:picLocks noChangeAspect="1"/>
          </p:cNvPicPr>
          <p:nvPr/>
        </p:nvPicPr>
        <p:blipFill>
          <a:blip r:embed="rId4"/>
          <a:stretch>
            <a:fillRect/>
          </a:stretch>
        </p:blipFill>
        <p:spPr>
          <a:xfrm>
            <a:off x="685800" y="3886200"/>
            <a:ext cx="7010400" cy="1714500"/>
          </a:xfrm>
          <a:prstGeom prst="rect">
            <a:avLst/>
          </a:prstGeom>
        </p:spPr>
      </p:pic>
    </p:spTree>
    <p:extLst>
      <p:ext uri="{BB962C8B-B14F-4D97-AF65-F5344CB8AC3E}">
        <p14:creationId xmlns:p14="http://schemas.microsoft.com/office/powerpoint/2010/main" val="1744724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4294967295"/>
          </p:nvPr>
        </p:nvSpPr>
        <p:spPr>
          <a:xfrm>
            <a:off x="468313" y="6416675"/>
            <a:ext cx="215900" cy="130175"/>
          </a:xfrm>
          <a:prstGeom prst="rect">
            <a:avLst/>
          </a:prstGeom>
          <a:noFill/>
        </p:spPr>
        <p:txBody>
          <a:bodyPr/>
          <a:lstStyle/>
          <a:p>
            <a:fld id="{3C06E336-A007-4B80-AD83-367BF76F56AD}" type="slidenum">
              <a:rPr lang="de-DE" smtClean="0"/>
              <a:pPr/>
              <a:t>8</a:t>
            </a:fld>
            <a:endParaRPr lang="de-DE" smtClean="0"/>
          </a:p>
        </p:txBody>
      </p:sp>
      <p:sp>
        <p:nvSpPr>
          <p:cNvPr id="17412" name="Rectangle 2"/>
          <p:cNvSpPr>
            <a:spLocks noChangeArrowheads="1"/>
          </p:cNvSpPr>
          <p:nvPr/>
        </p:nvSpPr>
        <p:spPr bwMode="auto">
          <a:xfrm>
            <a:off x="0" y="0"/>
            <a:ext cx="4572000" cy="6858000"/>
          </a:xfrm>
          <a:prstGeom prst="rect">
            <a:avLst/>
          </a:prstGeom>
          <a:solidFill>
            <a:srgbClr val="D76A19"/>
          </a:solidFill>
          <a:ln w="9525">
            <a:noFill/>
            <a:miter lim="800000"/>
            <a:headEnd/>
            <a:tailEnd/>
          </a:ln>
        </p:spPr>
        <p:txBody>
          <a:bodyPr wrap="none" anchor="ctr"/>
          <a:lstStyle/>
          <a:p>
            <a:endParaRPr lang="fr-FR"/>
          </a:p>
        </p:txBody>
      </p:sp>
      <p:sp>
        <p:nvSpPr>
          <p:cNvPr id="17413" name="Rectangle 3"/>
          <p:cNvSpPr>
            <a:spLocks noGrp="1" noChangeArrowheads="1"/>
          </p:cNvSpPr>
          <p:nvPr>
            <p:ph type="ctrTitle" idx="4294967295"/>
          </p:nvPr>
        </p:nvSpPr>
        <p:spPr>
          <a:xfrm>
            <a:off x="468313" y="1268413"/>
            <a:ext cx="3816350" cy="1909762"/>
          </a:xfrm>
          <a:noFill/>
        </p:spPr>
        <p:txBody>
          <a:bodyPr anchor="b"/>
          <a:lstStyle/>
          <a:p>
            <a:pPr>
              <a:spcBef>
                <a:spcPct val="50000"/>
              </a:spcBef>
              <a:tabLst>
                <a:tab pos="2330450" algn="l"/>
              </a:tabLst>
            </a:pPr>
            <a:r>
              <a:rPr lang="de-DE" sz="2800" b="1" dirty="0">
                <a:solidFill>
                  <a:schemeClr val="bg1"/>
                </a:solidFill>
              </a:rPr>
              <a:t>C++ </a:t>
            </a:r>
            <a:r>
              <a:rPr lang="de-DE" sz="2800" b="1" dirty="0" smtClean="0">
                <a:solidFill>
                  <a:schemeClr val="bg1"/>
                </a:solidFill>
              </a:rPr>
              <a:t>References</a:t>
            </a:r>
            <a:endParaRPr lang="de-DE" sz="2800" b="1" dirty="0">
              <a:solidFill>
                <a:schemeClr val="bg1"/>
              </a:solidFill>
            </a:endParaRPr>
          </a:p>
        </p:txBody>
      </p:sp>
      <p:sp>
        <p:nvSpPr>
          <p:cNvPr id="17414" name="Rectangle 4"/>
          <p:cNvSpPr>
            <a:spLocks noChangeArrowheads="1"/>
          </p:cNvSpPr>
          <p:nvPr/>
        </p:nvSpPr>
        <p:spPr bwMode="auto">
          <a:xfrm>
            <a:off x="4572000" y="0"/>
            <a:ext cx="4572000" cy="6858000"/>
          </a:xfrm>
          <a:prstGeom prst="rect">
            <a:avLst/>
          </a:prstGeom>
          <a:solidFill>
            <a:schemeClr val="bg2"/>
          </a:solidFill>
          <a:ln w="9525">
            <a:noFill/>
            <a:miter lim="800000"/>
            <a:headEnd/>
            <a:tailEnd/>
          </a:ln>
        </p:spPr>
        <p:txBody>
          <a:bodyPr wrap="none" anchor="ctr"/>
          <a:lstStyle/>
          <a:p>
            <a:endParaRPr lang="fr-FR"/>
          </a:p>
        </p:txBody>
      </p:sp>
      <p:sp>
        <p:nvSpPr>
          <p:cNvPr id="17416" name="Rectangle 6"/>
          <p:cNvSpPr>
            <a:spLocks noChangeArrowheads="1"/>
          </p:cNvSpPr>
          <p:nvPr/>
        </p:nvSpPr>
        <p:spPr bwMode="auto">
          <a:xfrm>
            <a:off x="468313" y="3713163"/>
            <a:ext cx="3816350" cy="2163762"/>
          </a:xfrm>
          <a:prstGeom prst="rect">
            <a:avLst/>
          </a:prstGeom>
          <a:noFill/>
          <a:ln w="9525">
            <a:noFill/>
            <a:miter lim="800000"/>
            <a:headEnd/>
            <a:tailEnd/>
          </a:ln>
        </p:spPr>
        <p:txBody>
          <a:bodyPr lIns="0" tIns="0" rIns="0" bIns="0"/>
          <a:lstStyle/>
          <a:p>
            <a:pPr>
              <a:lnSpc>
                <a:spcPct val="110000"/>
              </a:lnSpc>
              <a:spcBef>
                <a:spcPct val="50000"/>
              </a:spcBef>
              <a:tabLst>
                <a:tab pos="2330450" algn="l"/>
              </a:tabLst>
            </a:pPr>
            <a:endParaRPr lang="de-DE" sz="1400" b="1" dirty="0">
              <a:solidFill>
                <a:schemeClr val="bg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3459" y="1816205"/>
            <a:ext cx="4344341" cy="2908195"/>
          </a:xfrm>
          <a:prstGeom prst="rect">
            <a:avLst/>
          </a:prstGeom>
        </p:spPr>
      </p:pic>
    </p:spTree>
    <p:extLst>
      <p:ext uri="{BB962C8B-B14F-4D97-AF65-F5344CB8AC3E}">
        <p14:creationId xmlns:p14="http://schemas.microsoft.com/office/powerpoint/2010/main" val="213623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4294967295"/>
          </p:nvPr>
        </p:nvSpPr>
        <p:spPr>
          <a:xfrm>
            <a:off x="468313" y="6416675"/>
            <a:ext cx="215900" cy="130175"/>
          </a:xfrm>
          <a:prstGeom prst="rect">
            <a:avLst/>
          </a:prstGeom>
          <a:noFill/>
        </p:spPr>
        <p:txBody>
          <a:bodyPr/>
          <a:lstStyle/>
          <a:p>
            <a:fld id="{3C06E336-A007-4B80-AD83-367BF76F56AD}" type="slidenum">
              <a:rPr lang="de-DE" smtClean="0"/>
              <a:pPr/>
              <a:t>80</a:t>
            </a:fld>
            <a:endParaRPr lang="de-DE" smtClean="0"/>
          </a:p>
        </p:txBody>
      </p:sp>
      <p:sp>
        <p:nvSpPr>
          <p:cNvPr id="17412" name="Rectangle 2"/>
          <p:cNvSpPr>
            <a:spLocks noChangeArrowheads="1"/>
          </p:cNvSpPr>
          <p:nvPr/>
        </p:nvSpPr>
        <p:spPr bwMode="auto">
          <a:xfrm>
            <a:off x="0" y="0"/>
            <a:ext cx="4572000" cy="6858000"/>
          </a:xfrm>
          <a:prstGeom prst="rect">
            <a:avLst/>
          </a:prstGeom>
          <a:solidFill>
            <a:srgbClr val="D76A19"/>
          </a:solidFill>
          <a:ln w="9525">
            <a:noFill/>
            <a:miter lim="800000"/>
            <a:headEnd/>
            <a:tailEnd/>
          </a:ln>
        </p:spPr>
        <p:txBody>
          <a:bodyPr wrap="none" anchor="ctr"/>
          <a:lstStyle/>
          <a:p>
            <a:endParaRPr lang="fr-FR"/>
          </a:p>
        </p:txBody>
      </p:sp>
      <p:sp>
        <p:nvSpPr>
          <p:cNvPr id="17413" name="Rectangle 3"/>
          <p:cNvSpPr>
            <a:spLocks noGrp="1" noChangeArrowheads="1"/>
          </p:cNvSpPr>
          <p:nvPr>
            <p:ph type="ctrTitle" idx="4294967295"/>
          </p:nvPr>
        </p:nvSpPr>
        <p:spPr>
          <a:xfrm>
            <a:off x="468313" y="1676400"/>
            <a:ext cx="3816350" cy="1909762"/>
          </a:xfrm>
          <a:noFill/>
        </p:spPr>
        <p:txBody>
          <a:bodyPr anchor="b"/>
          <a:lstStyle/>
          <a:p>
            <a:pPr>
              <a:spcBef>
                <a:spcPct val="50000"/>
              </a:spcBef>
              <a:tabLst>
                <a:tab pos="2330450" algn="l"/>
              </a:tabLst>
            </a:pPr>
            <a:r>
              <a:rPr lang="de-DE" sz="2800" b="1" dirty="0" smtClean="0">
                <a:solidFill>
                  <a:schemeClr val="bg1"/>
                </a:solidFill>
              </a:rPr>
              <a:t>Expressions</a:t>
            </a:r>
          </a:p>
        </p:txBody>
      </p:sp>
      <p:sp>
        <p:nvSpPr>
          <p:cNvPr id="17414" name="Rectangle 4"/>
          <p:cNvSpPr>
            <a:spLocks noChangeArrowheads="1"/>
          </p:cNvSpPr>
          <p:nvPr/>
        </p:nvSpPr>
        <p:spPr bwMode="auto">
          <a:xfrm>
            <a:off x="4572000" y="0"/>
            <a:ext cx="4572000" cy="6858000"/>
          </a:xfrm>
          <a:prstGeom prst="rect">
            <a:avLst/>
          </a:prstGeom>
          <a:solidFill>
            <a:schemeClr val="bg2"/>
          </a:solidFill>
          <a:ln w="9525">
            <a:noFill/>
            <a:miter lim="800000"/>
            <a:headEnd/>
            <a:tailEnd/>
          </a:ln>
        </p:spPr>
        <p:txBody>
          <a:bodyPr wrap="none" anchor="ctr"/>
          <a:lstStyle/>
          <a:p>
            <a:endParaRPr lang="fr-F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905000"/>
            <a:ext cx="4189769" cy="2837657"/>
          </a:xfrm>
          <a:prstGeom prst="rect">
            <a:avLst/>
          </a:prstGeom>
        </p:spPr>
      </p:pic>
    </p:spTree>
    <p:extLst>
      <p:ext uri="{BB962C8B-B14F-4D97-AF65-F5344CB8AC3E}">
        <p14:creationId xmlns:p14="http://schemas.microsoft.com/office/powerpoint/2010/main" val="1946844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Operators - Introduction</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i="1" dirty="0" smtClean="0">
                <a:solidFill>
                  <a:srgbClr val="404040"/>
                </a:solidFill>
                <a:latin typeface="+mj-lt"/>
                <a:cs typeface="Times New Roman" pitchFamily="18" charset="0"/>
              </a:rPr>
              <a:t>Variables</a:t>
            </a:r>
            <a:r>
              <a:rPr lang="en-US" dirty="0" smtClean="0">
                <a:solidFill>
                  <a:srgbClr val="404040"/>
                </a:solidFill>
                <a:latin typeface="+mj-lt"/>
                <a:cs typeface="Times New Roman" pitchFamily="18" charset="0"/>
              </a:rPr>
              <a:t> help a program store data usually in order to </a:t>
            </a:r>
            <a:r>
              <a:rPr lang="en-US" i="1" dirty="0" smtClean="0">
                <a:solidFill>
                  <a:srgbClr val="404040"/>
                </a:solidFill>
                <a:latin typeface="+mj-lt"/>
                <a:cs typeface="Times New Roman" pitchFamily="18" charset="0"/>
              </a:rPr>
              <a:t>manipulate</a:t>
            </a:r>
            <a:r>
              <a:rPr lang="en-US" dirty="0" smtClean="0">
                <a:solidFill>
                  <a:srgbClr val="404040"/>
                </a:solidFill>
                <a:latin typeface="+mj-lt"/>
                <a:cs typeface="Times New Roman" pitchFamily="18" charset="0"/>
              </a:rPr>
              <a:t> it later. </a:t>
            </a:r>
          </a:p>
          <a:p>
            <a:pPr>
              <a:buFont typeface="Wingdings" pitchFamily="2" charset="2"/>
              <a:buChar char="Ø"/>
            </a:pPr>
            <a:r>
              <a:rPr lang="en-US" dirty="0" smtClean="0">
                <a:solidFill>
                  <a:srgbClr val="404040"/>
                </a:solidFill>
                <a:latin typeface="+mj-lt"/>
                <a:cs typeface="Times New Roman" pitchFamily="18" charset="0"/>
              </a:rPr>
              <a:t>C++ has a set of built-in</a:t>
            </a:r>
            <a:r>
              <a:rPr lang="en-US" i="1" dirty="0" smtClean="0">
                <a:solidFill>
                  <a:srgbClr val="404040"/>
                </a:solidFill>
                <a:latin typeface="+mj-lt"/>
                <a:cs typeface="Times New Roman" pitchFamily="18" charset="0"/>
              </a:rPr>
              <a:t> </a:t>
            </a:r>
            <a:r>
              <a:rPr lang="en-US" b="1" i="1" dirty="0" smtClean="0">
                <a:solidFill>
                  <a:srgbClr val="404040"/>
                </a:solidFill>
                <a:latin typeface="+mj-lt"/>
                <a:cs typeface="Times New Roman" pitchFamily="18" charset="0"/>
              </a:rPr>
              <a:t>operators</a:t>
            </a:r>
            <a:r>
              <a:rPr lang="en-US" dirty="0" smtClean="0">
                <a:solidFill>
                  <a:srgbClr val="404040"/>
                </a:solidFill>
                <a:latin typeface="+mj-lt"/>
                <a:cs typeface="Times New Roman" pitchFamily="18" charset="0"/>
              </a:rPr>
              <a:t> that are used to manipulate </a:t>
            </a:r>
            <a:r>
              <a:rPr lang="en-US" b="1" i="1" dirty="0" smtClean="0">
                <a:solidFill>
                  <a:srgbClr val="404040"/>
                </a:solidFill>
                <a:latin typeface="+mj-lt"/>
                <a:cs typeface="Times New Roman" pitchFamily="18" charset="0"/>
              </a:rPr>
              <a:t>variables </a:t>
            </a:r>
            <a:r>
              <a:rPr lang="en-US" dirty="0" smtClean="0">
                <a:solidFill>
                  <a:srgbClr val="404040"/>
                </a:solidFill>
                <a:latin typeface="+mj-lt"/>
                <a:cs typeface="Times New Roman" pitchFamily="18" charset="0"/>
              </a:rPr>
              <a:t>(in other words – perform certain </a:t>
            </a:r>
            <a:r>
              <a:rPr lang="en-US" b="1" i="1" dirty="0" smtClean="0">
                <a:solidFill>
                  <a:srgbClr val="404040"/>
                </a:solidFill>
                <a:latin typeface="+mj-lt"/>
                <a:cs typeface="Times New Roman" pitchFamily="18" charset="0"/>
              </a:rPr>
              <a:t>operations</a:t>
            </a:r>
            <a:r>
              <a:rPr lang="en-US" dirty="0" smtClean="0">
                <a:solidFill>
                  <a:srgbClr val="404040"/>
                </a:solidFill>
                <a:latin typeface="+mj-lt"/>
                <a:cs typeface="Times New Roman" pitchFamily="18" charset="0"/>
              </a:rPr>
              <a:t> on them)</a:t>
            </a:r>
          </a:p>
          <a:p>
            <a:r>
              <a:rPr lang="en-US" dirty="0" smtClean="0">
                <a:solidFill>
                  <a:srgbClr val="404040"/>
                </a:solidFill>
                <a:latin typeface="+mj-lt"/>
                <a:cs typeface="Times New Roman" pitchFamily="18" charset="0"/>
              </a:rPr>
              <a:t>Examples</a:t>
            </a:r>
          </a:p>
          <a:p>
            <a:pPr lvl="1"/>
            <a:r>
              <a:rPr lang="en-US" dirty="0" smtClean="0">
                <a:solidFill>
                  <a:srgbClr val="404040"/>
                </a:solidFill>
                <a:latin typeface="+mj-lt"/>
                <a:cs typeface="Times New Roman" pitchFamily="18" charset="0"/>
              </a:rPr>
              <a:t>Operations </a:t>
            </a:r>
            <a:r>
              <a:rPr lang="en-US" i="1" dirty="0" smtClean="0">
                <a:solidFill>
                  <a:srgbClr val="404040"/>
                </a:solidFill>
                <a:latin typeface="+mj-lt"/>
                <a:cs typeface="Times New Roman" pitchFamily="18" charset="0"/>
              </a:rPr>
              <a:t>add</a:t>
            </a:r>
            <a:r>
              <a:rPr lang="en-US" dirty="0" smtClean="0">
                <a:solidFill>
                  <a:srgbClr val="404040"/>
                </a:solidFill>
                <a:latin typeface="+mj-lt"/>
                <a:cs typeface="Times New Roman" pitchFamily="18" charset="0"/>
              </a:rPr>
              <a:t>, </a:t>
            </a:r>
            <a:r>
              <a:rPr lang="en-US" i="1" dirty="0" smtClean="0">
                <a:solidFill>
                  <a:srgbClr val="404040"/>
                </a:solidFill>
                <a:latin typeface="+mj-lt"/>
                <a:cs typeface="Times New Roman" pitchFamily="18" charset="0"/>
              </a:rPr>
              <a:t>subtract</a:t>
            </a:r>
            <a:r>
              <a:rPr lang="en-US" dirty="0" smtClean="0">
                <a:solidFill>
                  <a:srgbClr val="404040"/>
                </a:solidFill>
                <a:latin typeface="+mj-lt"/>
                <a:cs typeface="Times New Roman" pitchFamily="18" charset="0"/>
              </a:rPr>
              <a:t>, etc. are performed using </a:t>
            </a:r>
            <a:r>
              <a:rPr lang="en-US" b="1" i="1" dirty="0" smtClean="0">
                <a:solidFill>
                  <a:srgbClr val="404040"/>
                </a:solidFill>
                <a:latin typeface="+mj-lt"/>
                <a:cs typeface="Times New Roman" pitchFamily="18" charset="0"/>
              </a:rPr>
              <a:t>arithmetic operators </a:t>
            </a:r>
            <a:r>
              <a:rPr lang="en-US" i="1" dirty="0" smtClean="0">
                <a:solidFill>
                  <a:srgbClr val="404040"/>
                </a:solidFill>
                <a:latin typeface="+mj-lt"/>
                <a:cs typeface="Times New Roman" pitchFamily="18" charset="0"/>
              </a:rPr>
              <a:t>(+, -, *, /, …)</a:t>
            </a:r>
          </a:p>
          <a:p>
            <a:pPr lvl="1"/>
            <a:r>
              <a:rPr lang="en-US" dirty="0" smtClean="0">
                <a:solidFill>
                  <a:srgbClr val="404040"/>
                </a:solidFill>
                <a:latin typeface="+mj-lt"/>
                <a:cs typeface="Times New Roman" pitchFamily="18" charset="0"/>
              </a:rPr>
              <a:t>Operations necessary to </a:t>
            </a:r>
            <a:r>
              <a:rPr lang="en-US" i="1" dirty="0" smtClean="0">
                <a:solidFill>
                  <a:srgbClr val="404040"/>
                </a:solidFill>
                <a:latin typeface="+mj-lt"/>
                <a:cs typeface="Times New Roman" pitchFamily="18" charset="0"/>
              </a:rPr>
              <a:t>compare </a:t>
            </a:r>
            <a:r>
              <a:rPr lang="en-US" dirty="0" smtClean="0">
                <a:solidFill>
                  <a:srgbClr val="404040"/>
                </a:solidFill>
                <a:latin typeface="+mj-lt"/>
                <a:cs typeface="Times New Roman" pitchFamily="18" charset="0"/>
              </a:rPr>
              <a:t>variables are performed using </a:t>
            </a:r>
            <a:r>
              <a:rPr lang="en-US" b="1" i="1" dirty="0" smtClean="0">
                <a:solidFill>
                  <a:srgbClr val="404040"/>
                </a:solidFill>
                <a:latin typeface="+mj-lt"/>
                <a:cs typeface="Times New Roman" pitchFamily="18" charset="0"/>
              </a:rPr>
              <a:t>comparison (relational) operators</a:t>
            </a:r>
            <a:r>
              <a:rPr lang="en-US" dirty="0" smtClean="0">
                <a:solidFill>
                  <a:srgbClr val="404040"/>
                </a:solidFill>
                <a:latin typeface="+mj-lt"/>
                <a:cs typeface="Times New Roman" pitchFamily="18" charset="0"/>
              </a:rPr>
              <a:t> </a:t>
            </a:r>
            <a:r>
              <a:rPr lang="en-US" i="1" dirty="0" smtClean="0">
                <a:solidFill>
                  <a:srgbClr val="404040"/>
                </a:solidFill>
                <a:latin typeface="+mj-lt"/>
                <a:cs typeface="Times New Roman" pitchFamily="18" charset="0"/>
              </a:rPr>
              <a:t>(==, !=, &lt;, &gt;, …)</a:t>
            </a:r>
          </a:p>
          <a:p>
            <a:r>
              <a:rPr lang="en-US" dirty="0" smtClean="0">
                <a:solidFill>
                  <a:srgbClr val="404040"/>
                </a:solidFill>
                <a:latin typeface="+mj-lt"/>
                <a:cs typeface="Times New Roman" pitchFamily="18" charset="0"/>
              </a:rPr>
              <a:t>Other operator types – </a:t>
            </a:r>
            <a:r>
              <a:rPr lang="en-US" i="1" dirty="0" smtClean="0">
                <a:solidFill>
                  <a:srgbClr val="404040"/>
                </a:solidFill>
                <a:latin typeface="+mj-lt"/>
                <a:cs typeface="Times New Roman" pitchFamily="18" charset="0"/>
              </a:rPr>
              <a:t>logical, assignment, bitwise, etc.</a:t>
            </a:r>
            <a:endParaRPr lang="en-US" dirty="0" smtClean="0">
              <a:solidFill>
                <a:srgbClr val="404040"/>
              </a:solidFill>
              <a:latin typeface="+mj-lt"/>
              <a:cs typeface="Times New Roman" pitchFamily="18"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7780717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Operators - Precedence </a:t>
            </a:r>
            <a:r>
              <a:rPr lang="en-US" dirty="0"/>
              <a:t>&amp; Associativity</a:t>
            </a: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solidFill>
                  <a:srgbClr val="404040"/>
                </a:solidFill>
                <a:latin typeface="+mj-lt"/>
                <a:cs typeface="Times New Roman" pitchFamily="18" charset="0"/>
              </a:rPr>
              <a:t>How will the following expression be evaluated?</a:t>
            </a:r>
          </a:p>
          <a:p>
            <a:pPr lvl="1">
              <a:buFont typeface="Wingdings" pitchFamily="2" charset="2"/>
              <a:buChar char="Ø"/>
            </a:pPr>
            <a:r>
              <a:rPr lang="en-US" b="1" i="1" dirty="0" smtClean="0">
                <a:solidFill>
                  <a:srgbClr val="404040"/>
                </a:solidFill>
                <a:latin typeface="+mj-lt"/>
                <a:cs typeface="Times New Roman" pitchFamily="18" charset="0"/>
              </a:rPr>
              <a:t>2 + 3 * 4</a:t>
            </a:r>
          </a:p>
          <a:p>
            <a:pPr lvl="1">
              <a:buFont typeface="Wingdings" pitchFamily="2" charset="2"/>
              <a:buChar char="Ø"/>
            </a:pPr>
            <a:r>
              <a:rPr lang="en-US" b="1" i="1" dirty="0" smtClean="0">
                <a:solidFill>
                  <a:srgbClr val="404040"/>
                </a:solidFill>
                <a:latin typeface="+mj-lt"/>
                <a:cs typeface="Times New Roman" pitchFamily="18" charset="0"/>
              </a:rPr>
              <a:t>Precedence</a:t>
            </a:r>
            <a:r>
              <a:rPr lang="en-US" dirty="0" smtClean="0">
                <a:solidFill>
                  <a:srgbClr val="404040"/>
                </a:solidFill>
                <a:latin typeface="+mj-lt"/>
                <a:cs typeface="Times New Roman" pitchFamily="18" charset="0"/>
              </a:rPr>
              <a:t> – </a:t>
            </a:r>
            <a:r>
              <a:rPr lang="en-US" i="1" dirty="0" smtClean="0">
                <a:solidFill>
                  <a:srgbClr val="404040"/>
                </a:solidFill>
                <a:latin typeface="+mj-lt"/>
                <a:cs typeface="Times New Roman" pitchFamily="18" charset="0"/>
              </a:rPr>
              <a:t>multiplication</a:t>
            </a:r>
            <a:r>
              <a:rPr lang="en-US" dirty="0" smtClean="0">
                <a:solidFill>
                  <a:srgbClr val="404040"/>
                </a:solidFill>
                <a:latin typeface="+mj-lt"/>
                <a:cs typeface="Times New Roman" pitchFamily="18" charset="0"/>
              </a:rPr>
              <a:t> </a:t>
            </a:r>
            <a:r>
              <a:rPr lang="en-US" b="1" dirty="0" smtClean="0">
                <a:solidFill>
                  <a:srgbClr val="404040"/>
                </a:solidFill>
                <a:latin typeface="+mj-lt"/>
                <a:cs typeface="Times New Roman" pitchFamily="18" charset="0"/>
              </a:rPr>
              <a:t>over</a:t>
            </a:r>
            <a:r>
              <a:rPr lang="en-US" dirty="0" smtClean="0">
                <a:solidFill>
                  <a:srgbClr val="404040"/>
                </a:solidFill>
                <a:latin typeface="+mj-lt"/>
                <a:cs typeface="Times New Roman" pitchFamily="18" charset="0"/>
              </a:rPr>
              <a:t> </a:t>
            </a:r>
            <a:r>
              <a:rPr lang="en-US" i="1" dirty="0" smtClean="0">
                <a:solidFill>
                  <a:srgbClr val="404040"/>
                </a:solidFill>
                <a:latin typeface="+mj-lt"/>
                <a:cs typeface="Times New Roman" pitchFamily="18" charset="0"/>
              </a:rPr>
              <a:t>addition</a:t>
            </a:r>
            <a:r>
              <a:rPr lang="en-US" dirty="0" smtClean="0">
                <a:solidFill>
                  <a:srgbClr val="404040"/>
                </a:solidFill>
                <a:latin typeface="+mj-lt"/>
                <a:cs typeface="Times New Roman" pitchFamily="18" charset="0"/>
              </a:rPr>
              <a:t> (2 add to the result of </a:t>
            </a:r>
            <a:r>
              <a:rPr lang="en-US" b="1" i="1" dirty="0" smtClean="0">
                <a:solidFill>
                  <a:srgbClr val="404040"/>
                </a:solidFill>
                <a:latin typeface="+mj-lt"/>
                <a:cs typeface="Times New Roman" pitchFamily="18" charset="0"/>
              </a:rPr>
              <a:t>3*4</a:t>
            </a:r>
            <a:r>
              <a:rPr lang="en-US" dirty="0" smtClean="0">
                <a:solidFill>
                  <a:srgbClr val="404040"/>
                </a:solidFill>
                <a:latin typeface="+mj-lt"/>
                <a:cs typeface="Times New Roman" pitchFamily="18" charset="0"/>
              </a:rPr>
              <a:t>)</a:t>
            </a:r>
          </a:p>
          <a:p>
            <a:pPr>
              <a:buFont typeface="Wingdings" pitchFamily="2" charset="2"/>
              <a:buChar char="Ø"/>
            </a:pPr>
            <a:r>
              <a:rPr lang="en-US" b="1" i="1" dirty="0" smtClean="0">
                <a:solidFill>
                  <a:srgbClr val="404040"/>
                </a:solidFill>
                <a:latin typeface="+mj-lt"/>
                <a:cs typeface="Times New Roman" pitchFamily="18" charset="0"/>
              </a:rPr>
              <a:t>Not happy? </a:t>
            </a:r>
            <a:r>
              <a:rPr lang="en-US" dirty="0" smtClean="0">
                <a:solidFill>
                  <a:srgbClr val="404040"/>
                </a:solidFill>
                <a:latin typeface="+mj-lt"/>
                <a:cs typeface="Times New Roman" pitchFamily="18" charset="0"/>
              </a:rPr>
              <a:t>Use parentheses to change grouping to the way you need</a:t>
            </a:r>
          </a:p>
          <a:p>
            <a:pPr lvl="1">
              <a:buFont typeface="Wingdings" pitchFamily="2" charset="2"/>
              <a:buChar char="Ø"/>
            </a:pPr>
            <a:r>
              <a:rPr lang="en-US" b="1" i="1" dirty="0" smtClean="0">
                <a:solidFill>
                  <a:srgbClr val="404040"/>
                </a:solidFill>
                <a:latin typeface="+mj-lt"/>
                <a:cs typeface="Times New Roman" pitchFamily="18" charset="0"/>
              </a:rPr>
              <a:t>(2 + 3) * 4</a:t>
            </a:r>
          </a:p>
          <a:p>
            <a:pPr lvl="1">
              <a:buFont typeface="Wingdings" pitchFamily="2" charset="2"/>
              <a:buChar char="Ø"/>
            </a:pPr>
            <a:r>
              <a:rPr lang="en-US" dirty="0" smtClean="0">
                <a:solidFill>
                  <a:srgbClr val="404040"/>
                </a:solidFill>
                <a:latin typeface="+mj-lt"/>
                <a:cs typeface="Times New Roman" pitchFamily="18" charset="0"/>
              </a:rPr>
              <a:t>The result of </a:t>
            </a:r>
            <a:r>
              <a:rPr lang="en-US" b="1" i="1" dirty="0" smtClean="0">
                <a:solidFill>
                  <a:srgbClr val="404040"/>
                </a:solidFill>
                <a:latin typeface="+mj-lt"/>
                <a:cs typeface="Times New Roman" pitchFamily="18" charset="0"/>
              </a:rPr>
              <a:t>2 + 3</a:t>
            </a:r>
            <a:r>
              <a:rPr lang="en-US" dirty="0" smtClean="0">
                <a:solidFill>
                  <a:srgbClr val="404040"/>
                </a:solidFill>
                <a:latin typeface="+mj-lt"/>
                <a:cs typeface="Times New Roman" pitchFamily="18" charset="0"/>
              </a:rPr>
              <a:t> is multiplied by </a:t>
            </a:r>
            <a:r>
              <a:rPr lang="en-US" b="1" i="1" dirty="0" smtClean="0">
                <a:solidFill>
                  <a:srgbClr val="404040"/>
                </a:solidFill>
                <a:latin typeface="+mj-lt"/>
                <a:cs typeface="Times New Roman" pitchFamily="18" charset="0"/>
              </a:rPr>
              <a:t>4</a:t>
            </a:r>
          </a:p>
          <a:p>
            <a:pPr>
              <a:buFont typeface="Wingdings" pitchFamily="2" charset="2"/>
              <a:buChar char="Ø"/>
            </a:pPr>
            <a:r>
              <a:rPr lang="en-US" dirty="0" smtClean="0">
                <a:solidFill>
                  <a:srgbClr val="404040"/>
                </a:solidFill>
                <a:latin typeface="+mj-lt"/>
                <a:cs typeface="Times New Roman" pitchFamily="18" charset="0"/>
              </a:rPr>
              <a:t>Math already defines those, C++ sticks to the “natural” precedence</a:t>
            </a:r>
          </a:p>
          <a:p>
            <a:pPr>
              <a:buFont typeface="Wingdings" pitchFamily="2" charset="2"/>
              <a:buChar char="Ø"/>
            </a:pPr>
            <a:r>
              <a:rPr lang="en-US" dirty="0" smtClean="0">
                <a:solidFill>
                  <a:srgbClr val="404040"/>
                </a:solidFill>
                <a:latin typeface="+mj-lt"/>
                <a:cs typeface="Times New Roman" pitchFamily="18" charset="0"/>
              </a:rPr>
              <a:t>Apart from </a:t>
            </a:r>
            <a:r>
              <a:rPr lang="en-US" b="1" i="1" dirty="0" err="1" smtClean="0">
                <a:solidFill>
                  <a:srgbClr val="404040"/>
                </a:solidFill>
                <a:latin typeface="+mj-lt"/>
                <a:cs typeface="Times New Roman" pitchFamily="18" charset="0"/>
              </a:rPr>
              <a:t>arhithmetic</a:t>
            </a:r>
            <a:r>
              <a:rPr lang="en-US" b="1" i="1" dirty="0" smtClean="0">
                <a:solidFill>
                  <a:srgbClr val="404040"/>
                </a:solidFill>
                <a:latin typeface="+mj-lt"/>
                <a:cs typeface="Times New Roman" pitchFamily="18" charset="0"/>
              </a:rPr>
              <a:t> operators</a:t>
            </a:r>
            <a:r>
              <a:rPr lang="en-US" dirty="0" smtClean="0">
                <a:solidFill>
                  <a:srgbClr val="404040"/>
                </a:solidFill>
                <a:latin typeface="+mj-lt"/>
                <a:cs typeface="Times New Roman" pitchFamily="18" charset="0"/>
              </a:rPr>
              <a:t>, many others exist in C++ so all those need a unified </a:t>
            </a:r>
            <a:r>
              <a:rPr lang="en-US" b="1" i="1" dirty="0" smtClean="0">
                <a:solidFill>
                  <a:srgbClr val="404040"/>
                </a:solidFill>
                <a:latin typeface="+mj-lt"/>
                <a:cs typeface="Times New Roman" pitchFamily="18" charset="0"/>
              </a:rPr>
              <a:t>Precedence table</a:t>
            </a:r>
            <a:r>
              <a:rPr lang="en-US" dirty="0" smtClean="0">
                <a:solidFill>
                  <a:srgbClr val="404040"/>
                </a:solidFill>
                <a:latin typeface="+mj-lt"/>
                <a:cs typeface="Times New Roman" pitchFamily="18" charset="0"/>
              </a:rPr>
              <a:t>…</a:t>
            </a:r>
          </a:p>
          <a:p>
            <a:pPr>
              <a:buFont typeface="Wingdings" pitchFamily="2" charset="2"/>
              <a:buChar char="Ø"/>
            </a:pPr>
            <a:r>
              <a:rPr lang="en-US" dirty="0" smtClean="0">
                <a:solidFill>
                  <a:srgbClr val="404040"/>
                </a:solidFill>
                <a:latin typeface="+mj-lt"/>
                <a:cs typeface="Times New Roman" pitchFamily="18" charset="0"/>
              </a:rPr>
              <a:t>How are sequential operators with </a:t>
            </a:r>
            <a:r>
              <a:rPr lang="en-US" b="1" dirty="0" smtClean="0">
                <a:solidFill>
                  <a:srgbClr val="404040"/>
                </a:solidFill>
                <a:latin typeface="+mj-lt"/>
                <a:cs typeface="Times New Roman" pitchFamily="18" charset="0"/>
              </a:rPr>
              <a:t>the same precedence</a:t>
            </a:r>
            <a:r>
              <a:rPr lang="en-US" dirty="0" smtClean="0">
                <a:solidFill>
                  <a:srgbClr val="404040"/>
                </a:solidFill>
                <a:latin typeface="+mj-lt"/>
                <a:cs typeface="Times New Roman" pitchFamily="18" charset="0"/>
              </a:rPr>
              <a:t> processed?</a:t>
            </a:r>
          </a:p>
          <a:p>
            <a:pPr lvl="1">
              <a:buFont typeface="Wingdings" pitchFamily="2" charset="2"/>
              <a:buChar char="Ø"/>
            </a:pPr>
            <a:r>
              <a:rPr lang="en-US" b="1" i="1" dirty="0" smtClean="0">
                <a:solidFill>
                  <a:srgbClr val="404040"/>
                </a:solidFill>
                <a:latin typeface="+mj-lt"/>
                <a:cs typeface="Times New Roman" pitchFamily="18" charset="0"/>
              </a:rPr>
              <a:t>Associativity! </a:t>
            </a:r>
            <a:r>
              <a:rPr lang="en-US" dirty="0" smtClean="0">
                <a:solidFill>
                  <a:srgbClr val="404040"/>
                </a:solidFill>
                <a:latin typeface="+mj-lt"/>
                <a:cs typeface="Times New Roman" pitchFamily="18" charset="0"/>
              </a:rPr>
              <a:t>Left-to-right / right-to-left</a:t>
            </a:r>
            <a:endParaRPr lang="en-US" b="1" i="1" dirty="0">
              <a:solidFill>
                <a:srgbClr val="404040"/>
              </a:solidFill>
              <a:latin typeface="+mj-lt"/>
              <a:cs typeface="Times New Roman" pitchFamily="18" charset="0"/>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5427362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Precedence</a:t>
            </a:r>
          </a:p>
        </p:txBody>
      </p:sp>
      <p:pic>
        <p:nvPicPr>
          <p:cNvPr id="5" name="Content Placeholder 4"/>
          <p:cNvPicPr>
            <a:picLocks noGrp="1" noChangeAspect="1"/>
          </p:cNvPicPr>
          <p:nvPr>
            <p:ph idx="1"/>
          </p:nvPr>
        </p:nvPicPr>
        <p:blipFill>
          <a:blip r:embed="rId3"/>
          <a:stretch>
            <a:fillRect/>
          </a:stretch>
        </p:blipFill>
        <p:spPr>
          <a:xfrm>
            <a:off x="1224517" y="840581"/>
            <a:ext cx="5496401" cy="5449887"/>
          </a:xfrm>
          <a:prstGeom prst="rect">
            <a:avLst/>
          </a:prstGeom>
        </p:spPr>
      </p:pic>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83</a:t>
            </a:fld>
            <a:endParaRPr lang="en-US" dirty="0">
              <a:solidFill>
                <a:srgbClr val="969696"/>
              </a:solidFill>
            </a:endParaRPr>
          </a:p>
        </p:txBody>
      </p:sp>
    </p:spTree>
    <p:extLst>
      <p:ext uri="{BB962C8B-B14F-4D97-AF65-F5344CB8AC3E}">
        <p14:creationId xmlns:p14="http://schemas.microsoft.com/office/powerpoint/2010/main" val="10146768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Increment/Decrement Operators</a:t>
            </a:r>
          </a:p>
        </p:txBody>
      </p:sp>
      <p:sp>
        <p:nvSpPr>
          <p:cNvPr id="3" name="Content Placeholder 2"/>
          <p:cNvSpPr>
            <a:spLocks noGrp="1"/>
          </p:cNvSpPr>
          <p:nvPr>
            <p:ph idx="1"/>
          </p:nvPr>
        </p:nvSpPr>
        <p:spPr>
          <a:xfrm>
            <a:off x="322263" y="950913"/>
            <a:ext cx="8499475" cy="877887"/>
          </a:xfrm>
        </p:spPr>
        <p:txBody>
          <a:bodyPr/>
          <a:lstStyle/>
          <a:p>
            <a:r>
              <a:rPr lang="en-US" dirty="0"/>
              <a:t>The increment (++) and decrement (--) operators provide a convenient way of, respectively, adding and subtracting 1 from a numeric variable.</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84</a:t>
            </a:fld>
            <a:endParaRPr lang="en-US" dirty="0">
              <a:solidFill>
                <a:srgbClr val="969696"/>
              </a:solidFill>
            </a:endParaRPr>
          </a:p>
        </p:txBody>
      </p:sp>
      <p:pic>
        <p:nvPicPr>
          <p:cNvPr id="8" name="Picture 7"/>
          <p:cNvPicPr>
            <a:picLocks noChangeAspect="1"/>
          </p:cNvPicPr>
          <p:nvPr/>
        </p:nvPicPr>
        <p:blipFill>
          <a:blip r:embed="rId3"/>
          <a:stretch>
            <a:fillRect/>
          </a:stretch>
        </p:blipFill>
        <p:spPr>
          <a:xfrm>
            <a:off x="533400" y="1752600"/>
            <a:ext cx="8004810" cy="1372553"/>
          </a:xfrm>
          <a:prstGeom prst="rect">
            <a:avLst/>
          </a:prstGeom>
        </p:spPr>
      </p:pic>
      <p:sp>
        <p:nvSpPr>
          <p:cNvPr id="9" name="Content Placeholder 2"/>
          <p:cNvSpPr txBox="1">
            <a:spLocks/>
          </p:cNvSpPr>
          <p:nvPr/>
        </p:nvSpPr>
        <p:spPr bwMode="auto">
          <a:xfrm>
            <a:off x="301481" y="3280410"/>
            <a:ext cx="849947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r>
              <a:rPr lang="en-US" kern="0" dirty="0" smtClean="0"/>
              <a:t>Example:</a:t>
            </a:r>
            <a:endParaRPr lang="en-US" kern="0" dirty="0"/>
          </a:p>
        </p:txBody>
      </p:sp>
      <p:sp>
        <p:nvSpPr>
          <p:cNvPr id="5" name="Rectangle 4"/>
          <p:cNvSpPr/>
          <p:nvPr/>
        </p:nvSpPr>
        <p:spPr>
          <a:xfrm>
            <a:off x="415636" y="3619848"/>
            <a:ext cx="3165764" cy="1754326"/>
          </a:xfrm>
          <a:prstGeom prst="rect">
            <a:avLst/>
          </a:prstGeom>
          <a:solidFill>
            <a:schemeClr val="accent1"/>
          </a:solidFill>
          <a:ln>
            <a:solidFill>
              <a:schemeClr val="accent2"/>
            </a:solidFill>
          </a:ln>
        </p:spPr>
        <p:txBody>
          <a:bodyPr wrap="square">
            <a:spAutoFit/>
          </a:bodyPr>
          <a:lstStyle/>
          <a:p>
            <a:r>
              <a:rPr lang="en-US" sz="1200" dirty="0">
                <a:solidFill>
                  <a:srgbClr val="3F7F5F"/>
                </a:solidFill>
                <a:latin typeface="Courier New" panose="02070309020205020404" pitchFamily="49" charset="0"/>
              </a:rPr>
              <a:t>// prefix increment ==&gt; </a:t>
            </a:r>
            <a:endParaRPr lang="bg-BG" sz="1200" dirty="0" smtClean="0">
              <a:solidFill>
                <a:srgbClr val="3F7F5F"/>
              </a:solidFill>
              <a:latin typeface="Courier New" panose="02070309020205020404" pitchFamily="49" charset="0"/>
            </a:endParaRPr>
          </a:p>
          <a:p>
            <a:r>
              <a:rPr lang="bg-BG" sz="1200" dirty="0" smtClean="0">
                <a:solidFill>
                  <a:srgbClr val="3F7F5F"/>
                </a:solidFill>
                <a:latin typeface="Courier New" panose="02070309020205020404" pitchFamily="49" charset="0"/>
              </a:rPr>
              <a:t>// </a:t>
            </a:r>
            <a:r>
              <a:rPr lang="en-US" sz="1200" dirty="0" smtClean="0">
                <a:solidFill>
                  <a:srgbClr val="3F7F5F"/>
                </a:solidFill>
                <a:latin typeface="Courier New" panose="02070309020205020404" pitchFamily="49" charset="0"/>
              </a:rPr>
              <a:t>increment </a:t>
            </a:r>
            <a:r>
              <a:rPr lang="en-US" sz="1200" dirty="0">
                <a:solidFill>
                  <a:srgbClr val="3F7F5F"/>
                </a:solidFill>
                <a:latin typeface="Courier New" panose="02070309020205020404" pitchFamily="49" charset="0"/>
              </a:rPr>
              <a:t>and fetch</a:t>
            </a:r>
          </a:p>
          <a:p>
            <a:r>
              <a:rPr lang="en-US" sz="1200" dirty="0">
                <a:solidFill>
                  <a:srgbClr val="000000"/>
                </a:solidFill>
                <a:latin typeface="Courier New" panose="02070309020205020404" pitchFamily="49" charset="0"/>
              </a:rPr>
              <a:t>Point&amp; </a:t>
            </a:r>
            <a:r>
              <a:rPr lang="en-US" sz="1200" dirty="0">
                <a:solidFill>
                  <a:srgbClr val="800000"/>
                </a:solidFill>
                <a:latin typeface="Courier New" panose="02070309020205020404" pitchFamily="49" charset="0"/>
              </a:rPr>
              <a:t>operator++</a:t>
            </a:r>
            <a:r>
              <a:rPr lang="en-US" sz="1200" dirty="0">
                <a:solidFill>
                  <a:srgbClr val="000000"/>
                </a:solidFill>
                <a:latin typeface="Courier New" panose="02070309020205020404" pitchFamily="49" charset="0"/>
              </a:rPr>
              <a:t>( Point&amp; l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a:t>
            </a:r>
            <a:r>
              <a:rPr lang="en-US" sz="1200" dirty="0" err="1">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a:t>
            </a:r>
            <a:r>
              <a:rPr lang="en-US" sz="1200" dirty="0" err="1">
                <a:solidFill>
                  <a:srgbClr val="0000C0"/>
                </a:solidFill>
                <a:latin typeface="Courier New" panose="02070309020205020404" pitchFamily="49" charset="0"/>
              </a:rPr>
              <a:t>_y</a:t>
            </a:r>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l;</a:t>
            </a:r>
          </a:p>
          <a:p>
            <a:r>
              <a:rPr lang="en-US" sz="1200" dirty="0">
                <a:solidFill>
                  <a:srgbClr val="000000"/>
                </a:solidFill>
                <a:latin typeface="Courier New" panose="02070309020205020404" pitchFamily="49" charset="0"/>
              </a:rPr>
              <a:t>}</a:t>
            </a:r>
          </a:p>
        </p:txBody>
      </p:sp>
      <p:sp>
        <p:nvSpPr>
          <p:cNvPr id="6" name="Rectangle 5"/>
          <p:cNvSpPr/>
          <p:nvPr/>
        </p:nvSpPr>
        <p:spPr>
          <a:xfrm>
            <a:off x="4042410" y="3619848"/>
            <a:ext cx="4495800" cy="2492990"/>
          </a:xfrm>
          <a:prstGeom prst="rect">
            <a:avLst/>
          </a:prstGeom>
          <a:solidFill>
            <a:schemeClr val="accent1"/>
          </a:solidFill>
          <a:ln>
            <a:solidFill>
              <a:schemeClr val="accent2"/>
            </a:solidFill>
          </a:ln>
        </p:spPr>
        <p:txBody>
          <a:bodyPr wrap="square">
            <a:spAutoFit/>
          </a:bodyPr>
          <a:lstStyle/>
          <a:p>
            <a:r>
              <a:rPr lang="en-US" sz="1200" dirty="0">
                <a:solidFill>
                  <a:srgbClr val="3F7F5F"/>
                </a:solidFill>
                <a:latin typeface="Courier New" panose="02070309020205020404" pitchFamily="49" charset="0"/>
              </a:rPr>
              <a:t>// </a:t>
            </a:r>
            <a:r>
              <a:rPr lang="en-US" sz="1200" dirty="0" err="1">
                <a:solidFill>
                  <a:srgbClr val="3F7F5F"/>
                </a:solidFill>
                <a:latin typeface="Courier New" panose="02070309020205020404" pitchFamily="49" charset="0"/>
              </a:rPr>
              <a:t>sufix</a:t>
            </a:r>
            <a:r>
              <a:rPr lang="en-US" sz="1200" dirty="0">
                <a:solidFill>
                  <a:srgbClr val="3F7F5F"/>
                </a:solidFill>
                <a:latin typeface="Courier New" panose="02070309020205020404" pitchFamily="49" charset="0"/>
              </a:rPr>
              <a:t> increment ==&gt; fetch and increment</a:t>
            </a:r>
          </a:p>
          <a:p>
            <a:r>
              <a:rPr lang="en-US" sz="1200" dirty="0">
                <a:solidFill>
                  <a:srgbClr val="000000"/>
                </a:solidFill>
                <a:latin typeface="Courier New" panose="02070309020205020404" pitchFamily="49" charset="0"/>
              </a:rPr>
              <a:t>Point </a:t>
            </a:r>
            <a:r>
              <a:rPr lang="en-US" sz="1200" dirty="0">
                <a:solidFill>
                  <a:srgbClr val="800000"/>
                </a:solidFill>
                <a:latin typeface="Courier New" panose="02070309020205020404" pitchFamily="49" charset="0"/>
              </a:rPr>
              <a:t>operator++</a:t>
            </a:r>
            <a:r>
              <a:rPr lang="en-US" sz="1200" dirty="0">
                <a:solidFill>
                  <a:srgbClr val="000000"/>
                </a:solidFill>
                <a:latin typeface="Courier New" panose="02070309020205020404" pitchFamily="49" charset="0"/>
              </a:rPr>
              <a:t>( Point&amp; l,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dummy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Point </a:t>
            </a:r>
            <a:r>
              <a:rPr lang="en-US" sz="1200" b="1" dirty="0" err="1">
                <a:solidFill>
                  <a:srgbClr val="000040"/>
                </a:solidFill>
                <a:latin typeface="Courier New" panose="02070309020205020404" pitchFamily="49" charset="0"/>
              </a:rPr>
              <a:t>oldVal</a:t>
            </a:r>
            <a:r>
              <a:rPr lang="en-US" sz="1200" b="1"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oldVal</a:t>
            </a:r>
            <a:r>
              <a:rPr lang="en-US" sz="1200" dirty="0">
                <a:solidFill>
                  <a:srgbClr val="000000"/>
                </a:solidFill>
                <a:latin typeface="Courier New" panose="02070309020205020404" pitchFamily="49" charset="0"/>
              </a:rPr>
              <a:t>.</a:t>
            </a:r>
            <a:r>
              <a:rPr lang="en-US" sz="1200" dirty="0">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l.</a:t>
            </a:r>
            <a:r>
              <a:rPr lang="en-US" sz="1200" dirty="0" err="1">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oldVal</a:t>
            </a:r>
            <a:r>
              <a:rPr lang="en-US" sz="1200" dirty="0">
                <a:solidFill>
                  <a:srgbClr val="000000"/>
                </a:solidFill>
                <a:latin typeface="Courier New" panose="02070309020205020404" pitchFamily="49" charset="0"/>
              </a:rPr>
              <a:t>.</a:t>
            </a:r>
            <a:r>
              <a:rPr lang="en-US" sz="1200" dirty="0">
                <a:solidFill>
                  <a:srgbClr val="0000C0"/>
                </a:solidFill>
                <a:latin typeface="Courier New" panose="02070309020205020404" pitchFamily="49" charset="0"/>
              </a:rPr>
              <a:t>_y</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l.</a:t>
            </a:r>
            <a:r>
              <a:rPr lang="en-US" sz="1200" dirty="0" err="1">
                <a:solidFill>
                  <a:srgbClr val="0000C0"/>
                </a:solidFill>
                <a:latin typeface="Courier New" panose="02070309020205020404" pitchFamily="49" charset="0"/>
              </a:rPr>
              <a:t>_y</a:t>
            </a:r>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++l; </a:t>
            </a:r>
            <a:r>
              <a:rPr lang="en-US" sz="1200" dirty="0">
                <a:solidFill>
                  <a:srgbClr val="3F7F5F"/>
                </a:solidFill>
                <a:latin typeface="Courier New" panose="02070309020205020404" pitchFamily="49" charset="0"/>
              </a:rPr>
              <a:t>// Prefix used!</a:t>
            </a:r>
          </a:p>
          <a:p>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Avoid recursion</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oldVal</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5933638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solidFill>
                  <a:srgbClr val="2D2FFF"/>
                </a:solidFill>
                <a:latin typeface="Courier New" panose="02070309020205020404" pitchFamily="49" charset="0"/>
                <a:cs typeface="Courier New" panose="02070309020205020404" pitchFamily="49" charset="0"/>
              </a:rPr>
              <a:t>sizeof</a:t>
            </a:r>
            <a:r>
              <a:rPr lang="en-US" dirty="0"/>
              <a:t> Operator</a:t>
            </a:r>
          </a:p>
        </p:txBody>
      </p:sp>
      <p:sp>
        <p:nvSpPr>
          <p:cNvPr id="3" name="Content Placeholder 2"/>
          <p:cNvSpPr>
            <a:spLocks noGrp="1"/>
          </p:cNvSpPr>
          <p:nvPr>
            <p:ph idx="1"/>
          </p:nvPr>
        </p:nvSpPr>
        <p:spPr>
          <a:xfrm>
            <a:off x="322263" y="950913"/>
            <a:ext cx="8499475" cy="954087"/>
          </a:xfrm>
        </p:spPr>
        <p:txBody>
          <a:bodyPr/>
          <a:lstStyle/>
          <a:p>
            <a:r>
              <a:rPr lang="en-US" dirty="0"/>
              <a:t>Calculating the size of any data item or type. It takes a single operand which may be a type name (e.g., int) or an expression (e.g., 100) and returns the size of the specified entity in bytes. The outcome is totally machine-dependent.</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85</a:t>
            </a:fld>
            <a:endParaRPr lang="en-US" dirty="0">
              <a:solidFill>
                <a:srgbClr val="969696"/>
              </a:solidFill>
            </a:endParaRPr>
          </a:p>
        </p:txBody>
      </p:sp>
      <p:pic>
        <p:nvPicPr>
          <p:cNvPr id="6" name="Picture 5"/>
          <p:cNvPicPr>
            <a:picLocks noChangeAspect="1"/>
          </p:cNvPicPr>
          <p:nvPr/>
        </p:nvPicPr>
        <p:blipFill>
          <a:blip r:embed="rId3"/>
          <a:stretch>
            <a:fillRect/>
          </a:stretch>
        </p:blipFill>
        <p:spPr>
          <a:xfrm>
            <a:off x="627478" y="5431426"/>
            <a:ext cx="2953922" cy="671923"/>
          </a:xfrm>
          <a:prstGeom prst="rect">
            <a:avLst/>
          </a:prstGeom>
        </p:spPr>
      </p:pic>
      <p:sp>
        <p:nvSpPr>
          <p:cNvPr id="7" name="Content Placeholder 2"/>
          <p:cNvSpPr txBox="1">
            <a:spLocks/>
          </p:cNvSpPr>
          <p:nvPr/>
        </p:nvSpPr>
        <p:spPr bwMode="auto">
          <a:xfrm>
            <a:off x="645766" y="5089115"/>
            <a:ext cx="1060323" cy="34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marL="0" indent="0">
              <a:buNone/>
            </a:pPr>
            <a:r>
              <a:rPr lang="en-US" kern="0" dirty="0" smtClean="0"/>
              <a:t>Output:</a:t>
            </a:r>
            <a:endParaRPr lang="en-US" kern="0" dirty="0"/>
          </a:p>
        </p:txBody>
      </p:sp>
      <p:sp>
        <p:nvSpPr>
          <p:cNvPr id="8" name="Rectangle 7"/>
          <p:cNvSpPr/>
          <p:nvPr/>
        </p:nvSpPr>
        <p:spPr>
          <a:xfrm>
            <a:off x="84931" y="1870364"/>
            <a:ext cx="8974137" cy="3231654"/>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800000"/>
                </a:solidFill>
                <a:latin typeface="Courier New" panose="02070309020205020404" pitchFamily="49" charset="0"/>
              </a:rPr>
              <a:t>PrintStringSize</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str</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dirty="0" smtClean="0">
                <a:solidFill>
                  <a:srgbClr val="808040"/>
                </a:solidFill>
                <a:latin typeface="Courier New" panose="02070309020205020404" pitchFamily="49" charset="0"/>
              </a:rPr>
              <a:t>"</a:t>
            </a:r>
            <a:r>
              <a:rPr lang="en-US" sz="1200" dirty="0" err="1" smtClean="0">
                <a:solidFill>
                  <a:srgbClr val="808040"/>
                </a:solidFill>
                <a:latin typeface="Courier New" panose="02070309020205020404" pitchFamily="49" charset="0"/>
              </a:rPr>
              <a:t>str</a:t>
            </a:r>
            <a:r>
              <a:rPr lang="en-US" sz="1200" dirty="0" smtClean="0">
                <a:solidFill>
                  <a:srgbClr val="808040"/>
                </a:solidFill>
                <a:latin typeface="Courier New" panose="02070309020205020404" pitchFamily="49" charset="0"/>
              </a:rPr>
              <a:t> contains "</a:t>
            </a:r>
            <a:r>
              <a:rPr lang="en-US" sz="1200" dirty="0" smtClean="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&lt;&lt;</a:t>
            </a:r>
            <a:r>
              <a:rPr lang="en-US" sz="1200" dirty="0" smtClean="0">
                <a:solidFill>
                  <a:srgbClr val="000000"/>
                </a:solidFill>
                <a:latin typeface="Courier New" panose="02070309020205020404" pitchFamily="49" charset="0"/>
              </a:rPr>
              <a:t> </a:t>
            </a:r>
            <a:r>
              <a:rPr lang="en-US" sz="1200" dirty="0" err="1" smtClean="0">
                <a:solidFill>
                  <a:srgbClr val="0000FF"/>
                </a:solidFill>
                <a:latin typeface="Courier New" panose="02070309020205020404" pitchFamily="49" charset="0"/>
              </a:rPr>
              <a:t>sizeof</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str</a:t>
            </a:r>
            <a:r>
              <a:rPr lang="en-US" sz="1200" dirty="0" smtClean="0">
                <a:solidFill>
                  <a:srgbClr val="000000"/>
                </a:solidFill>
                <a:latin typeface="Courier New" panose="02070309020205020404" pitchFamily="49" charset="0"/>
              </a:rPr>
              <a:t> ) </a:t>
            </a:r>
            <a:r>
              <a:rPr lang="en-US" sz="1200" b="1" dirty="0" smtClean="0">
                <a:solidFill>
                  <a:srgbClr val="000000"/>
                </a:solidFill>
                <a:latin typeface="Courier New" panose="02070309020205020404" pitchFamily="49" charset="0"/>
              </a:rPr>
              <a:t>&lt;&lt;</a:t>
            </a:r>
            <a:r>
              <a:rPr lang="en-US" sz="1200" dirty="0" smtClean="0">
                <a:solidFill>
                  <a:srgbClr val="000000"/>
                </a:solidFill>
                <a:latin typeface="Courier New" panose="02070309020205020404" pitchFamily="49" charset="0"/>
              </a:rPr>
              <a:t> </a:t>
            </a:r>
            <a:r>
              <a:rPr lang="en-US" sz="1200" dirty="0" smtClean="0">
                <a:solidFill>
                  <a:srgbClr val="808040"/>
                </a:solidFill>
                <a:latin typeface="Courier New" panose="02070309020205020404" pitchFamily="49" charset="0"/>
              </a:rPr>
              <a:t>" bytes."</a:t>
            </a:r>
            <a:r>
              <a:rPr lang="en-US" sz="1200" dirty="0" smtClean="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&lt;&lt;</a:t>
            </a:r>
            <a:r>
              <a:rPr lang="en-US" sz="1200" dirty="0" smtClean="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std</a:t>
            </a:r>
            <a:r>
              <a:rPr lang="en-US" sz="1200" dirty="0" smtClean="0">
                <a:solidFill>
                  <a:srgbClr val="000000"/>
                </a:solidFill>
                <a:latin typeface="Courier New" panose="02070309020205020404" pitchFamily="49" charset="0"/>
              </a:rPr>
              <a:t>::</a:t>
            </a:r>
            <a:r>
              <a:rPr lang="en-US" sz="1200" dirty="0" smtClean="0">
                <a:solidFill>
                  <a:srgbClr val="642880"/>
                </a:solidFill>
                <a:latin typeface="Courier New" panose="02070309020205020404" pitchFamily="49" charset="0"/>
              </a:rPr>
              <a:t>endl</a:t>
            </a:r>
            <a:r>
              <a:rPr lang="en-US" sz="1200" dirty="0" smtClean="0">
                <a:solidFill>
                  <a:srgbClr val="000000"/>
                </a:solidFill>
                <a:latin typeface="Courier New" panose="02070309020205020404" pitchFamily="49" charset="0"/>
              </a:rPr>
              <a:t>;</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main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whatIsMySize</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a:t>
            </a:r>
            <a:r>
              <a:rPr lang="en-US" sz="1200" dirty="0">
                <a:solidFill>
                  <a:srgbClr val="808040"/>
                </a:solidFill>
                <a:latin typeface="Courier New" panose="02070309020205020404" pitchFamily="49" charset="0"/>
              </a:rPr>
              <a:t>"</a:t>
            </a:r>
            <a:r>
              <a:rPr lang="en-US" sz="1200" dirty="0" err="1">
                <a:solidFill>
                  <a:srgbClr val="808040"/>
                </a:solidFill>
                <a:latin typeface="Courier New" panose="02070309020205020404" pitchFamily="49" charset="0"/>
              </a:rPr>
              <a:t>whatIsMySize</a:t>
            </a:r>
            <a:r>
              <a:rPr lang="en-US" sz="1200" dirty="0">
                <a:solidFill>
                  <a:srgbClr val="808040"/>
                </a:solidFill>
                <a:latin typeface="Courier New" panose="02070309020205020404" pitchFamily="49" charset="0"/>
              </a:rPr>
              <a:t> contains "</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sizeof</a:t>
            </a: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whatIsMySize</a:t>
            </a:r>
            <a:r>
              <a:rPr lang="en-US" sz="1200" dirty="0">
                <a:solidFill>
                  <a:srgbClr val="000000"/>
                </a:solidFill>
                <a:latin typeface="Courier New" panose="02070309020205020404" pitchFamily="49" charset="0"/>
              </a:rPr>
              <a:t> )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a:solidFill>
                  <a:srgbClr val="808040"/>
                </a:solidFill>
                <a:latin typeface="Courier New" panose="02070309020205020404" pitchFamily="49" charset="0"/>
              </a:rPr>
              <a:t>" bytes."</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greetings</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 </a:t>
            </a:r>
            <a:r>
              <a:rPr lang="en-US" sz="1200" dirty="0">
                <a:solidFill>
                  <a:srgbClr val="808040"/>
                </a:solidFill>
                <a:latin typeface="Courier New" panose="02070309020205020404" pitchFamily="49" charset="0"/>
              </a:rPr>
              <a:t>"Hey wake up!"</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a:solidFill>
                  <a:srgbClr val="808040"/>
                </a:solidFill>
                <a:latin typeface="Courier New" panose="02070309020205020404" pitchFamily="49" charset="0"/>
              </a:rPr>
              <a:t>"greetings contains "</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sizeof</a:t>
            </a: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whatIsMySize</a:t>
            </a:r>
            <a:r>
              <a:rPr lang="en-US" sz="1200" dirty="0">
                <a:solidFill>
                  <a:srgbClr val="000000"/>
                </a:solidFill>
                <a:latin typeface="Courier New" panose="02070309020205020404" pitchFamily="49" charset="0"/>
              </a:rPr>
              <a:t> )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a:solidFill>
                  <a:srgbClr val="808040"/>
                </a:solidFill>
                <a:latin typeface="Courier New" panose="02070309020205020404" pitchFamily="49" charset="0"/>
              </a:rPr>
              <a:t>" bytes."</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800000"/>
                </a:solidFill>
                <a:latin typeface="Courier New" panose="02070309020205020404" pitchFamily="49" charset="0"/>
              </a:rPr>
              <a:t>PrintStringSize</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greetings );</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2587135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a:t>
            </a:r>
            <a:r>
              <a:rPr lang="en-US" dirty="0" smtClean="0"/>
              <a:t>Operators</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86</a:t>
            </a:fld>
            <a:endParaRPr lang="en-US" dirty="0">
              <a:solidFill>
                <a:srgbClr val="969696"/>
              </a:solidFill>
            </a:endParaRPr>
          </a:p>
        </p:txBody>
      </p:sp>
      <p:sp>
        <p:nvSpPr>
          <p:cNvPr id="6" name="Content Placeholder 5"/>
          <p:cNvSpPr>
            <a:spLocks noGrp="1"/>
          </p:cNvSpPr>
          <p:nvPr>
            <p:ph idx="1"/>
          </p:nvPr>
        </p:nvSpPr>
        <p:spPr>
          <a:xfrm>
            <a:off x="322263" y="950913"/>
            <a:ext cx="8499475" cy="797763"/>
          </a:xfrm>
        </p:spPr>
        <p:txBody>
          <a:bodyPr/>
          <a:lstStyle/>
          <a:p>
            <a:r>
              <a:rPr lang="en-US" dirty="0"/>
              <a:t>All arithmetic operators compute the result of specific arithmetic operation and returns its result. The arguments are not modified</a:t>
            </a:r>
            <a:r>
              <a:rPr lang="en-US" dirty="0" smtClean="0"/>
              <a:t>.</a:t>
            </a:r>
            <a:endParaRPr lang="en-US" dirty="0"/>
          </a:p>
        </p:txBody>
      </p:sp>
      <p:grpSp>
        <p:nvGrpSpPr>
          <p:cNvPr id="9" name="Group 8"/>
          <p:cNvGrpSpPr/>
          <p:nvPr/>
        </p:nvGrpSpPr>
        <p:grpSpPr>
          <a:xfrm>
            <a:off x="457200" y="1752600"/>
            <a:ext cx="8229600" cy="1676400"/>
            <a:chOff x="457200" y="1600200"/>
            <a:chExt cx="7277100" cy="1479839"/>
          </a:xfrm>
        </p:grpSpPr>
        <p:pic>
          <p:nvPicPr>
            <p:cNvPr id="7" name="Picture 6"/>
            <p:cNvPicPr>
              <a:picLocks noChangeAspect="1"/>
            </p:cNvPicPr>
            <p:nvPr/>
          </p:nvPicPr>
          <p:blipFill>
            <a:blip r:embed="rId3"/>
            <a:stretch>
              <a:fillRect/>
            </a:stretch>
          </p:blipFill>
          <p:spPr>
            <a:xfrm>
              <a:off x="457200" y="1600200"/>
              <a:ext cx="7277100" cy="419100"/>
            </a:xfrm>
            <a:prstGeom prst="rect">
              <a:avLst/>
            </a:prstGeom>
          </p:spPr>
        </p:pic>
        <p:pic>
          <p:nvPicPr>
            <p:cNvPr id="8" name="Picture 7"/>
            <p:cNvPicPr>
              <a:picLocks noChangeAspect="1"/>
            </p:cNvPicPr>
            <p:nvPr/>
          </p:nvPicPr>
          <p:blipFill>
            <a:blip r:embed="rId4"/>
            <a:stretch>
              <a:fillRect/>
            </a:stretch>
          </p:blipFill>
          <p:spPr>
            <a:xfrm>
              <a:off x="457200" y="2022764"/>
              <a:ext cx="7277100" cy="1057275"/>
            </a:xfrm>
            <a:prstGeom prst="rect">
              <a:avLst/>
            </a:prstGeom>
          </p:spPr>
        </p:pic>
      </p:grpSp>
      <p:sp>
        <p:nvSpPr>
          <p:cNvPr id="10" name="Content Placeholder 5"/>
          <p:cNvSpPr txBox="1">
            <a:spLocks/>
          </p:cNvSpPr>
          <p:nvPr/>
        </p:nvSpPr>
        <p:spPr bwMode="auto">
          <a:xfrm>
            <a:off x="322262" y="3606808"/>
            <a:ext cx="8499475" cy="79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r>
              <a:rPr lang="en-US" kern="0" dirty="0" smtClean="0"/>
              <a:t>Example:</a:t>
            </a:r>
          </a:p>
        </p:txBody>
      </p:sp>
      <p:sp>
        <p:nvSpPr>
          <p:cNvPr id="12" name="Rectangle 11"/>
          <p:cNvSpPr/>
          <p:nvPr/>
        </p:nvSpPr>
        <p:spPr>
          <a:xfrm>
            <a:off x="322261" y="4081859"/>
            <a:ext cx="1676400" cy="1015663"/>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Point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_y</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3" name="Rectangle 2"/>
          <p:cNvSpPr/>
          <p:nvPr/>
        </p:nvSpPr>
        <p:spPr>
          <a:xfrm>
            <a:off x="2438400" y="4081859"/>
            <a:ext cx="5029200" cy="1754326"/>
          </a:xfrm>
          <a:prstGeom prst="rect">
            <a:avLst/>
          </a:prstGeom>
          <a:solidFill>
            <a:schemeClr val="accent1"/>
          </a:solidFill>
          <a:ln>
            <a:solidFill>
              <a:schemeClr val="accent2"/>
            </a:solidFill>
          </a:ln>
        </p:spPr>
        <p:txBody>
          <a:bodyPr wrap="square">
            <a:spAutoFit/>
          </a:bodyPr>
          <a:lstStyle/>
          <a:p>
            <a:r>
              <a:rPr lang="en-US" sz="1200" dirty="0">
                <a:solidFill>
                  <a:srgbClr val="000000"/>
                </a:solidFill>
                <a:latin typeface="Courier New" panose="02070309020205020404" pitchFamily="49" charset="0"/>
              </a:rPr>
              <a:t> Point </a:t>
            </a:r>
            <a:r>
              <a:rPr lang="en-US" sz="1200" dirty="0">
                <a:solidFill>
                  <a:srgbClr val="800000"/>
                </a:solidFill>
                <a:latin typeface="Courier New" panose="02070309020205020404" pitchFamily="49" charset="0"/>
              </a:rPr>
              <a:t>operator+</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Point&amp; l,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Point&amp; r )</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Point </a:t>
            </a:r>
            <a:r>
              <a:rPr lang="en-US" sz="1200" b="1" dirty="0" err="1">
                <a:solidFill>
                  <a:srgbClr val="000040"/>
                </a:solidFill>
                <a:latin typeface="Courier New" panose="02070309020205020404" pitchFamily="49" charset="0"/>
              </a:rPr>
              <a:t>newPoint</a:t>
            </a:r>
            <a:r>
              <a:rPr lang="en-US" sz="1200" b="1" dirty="0">
                <a:solidFill>
                  <a:srgbClr val="000000"/>
                </a:solidFill>
                <a:latin typeface="Courier New" panose="02070309020205020404" pitchFamily="49" charset="0"/>
              </a:rPr>
              <a:t>;</a:t>
            </a:r>
          </a:p>
          <a:p>
            <a:r>
              <a:rPr lang="en-US" sz="1200" dirty="0" smtClean="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err="1" smtClean="0">
                <a:solidFill>
                  <a:srgbClr val="000000"/>
                </a:solidFill>
                <a:latin typeface="Courier New" panose="02070309020205020404" pitchFamily="49" charset="0"/>
              </a:rPr>
              <a:t>newPoint</a:t>
            </a:r>
            <a:r>
              <a:rPr lang="en-US" sz="1200" dirty="0">
                <a:solidFill>
                  <a:srgbClr val="000000"/>
                </a:solidFill>
                <a:latin typeface="Courier New" panose="02070309020205020404" pitchFamily="49" charset="0"/>
              </a:rPr>
              <a:t>.</a:t>
            </a:r>
            <a:r>
              <a:rPr lang="en-US" sz="1200" dirty="0">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l.</a:t>
            </a:r>
            <a:r>
              <a:rPr lang="en-US" sz="1200" dirty="0" err="1">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r.</a:t>
            </a:r>
            <a:r>
              <a:rPr lang="en-US" sz="1200" dirty="0" err="1">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a:t>
            </a:r>
          </a:p>
          <a:p>
            <a:r>
              <a:rPr lang="es-ES" sz="1200" dirty="0" smtClean="0">
                <a:solidFill>
                  <a:srgbClr val="000000"/>
                </a:solidFill>
                <a:latin typeface="Courier New" panose="02070309020205020404" pitchFamily="49" charset="0"/>
              </a:rPr>
              <a:t>     </a:t>
            </a:r>
            <a:r>
              <a:rPr lang="es-ES" sz="1200" b="1" dirty="0" err="1">
                <a:solidFill>
                  <a:srgbClr val="000000"/>
                </a:solidFill>
                <a:latin typeface="Courier New" panose="02070309020205020404" pitchFamily="49" charset="0"/>
              </a:rPr>
              <a:t>newPoint</a:t>
            </a:r>
            <a:r>
              <a:rPr lang="es-ES" sz="1200" dirty="0">
                <a:solidFill>
                  <a:srgbClr val="000000"/>
                </a:solidFill>
                <a:latin typeface="Courier New" panose="02070309020205020404" pitchFamily="49" charset="0"/>
              </a:rPr>
              <a:t>.</a:t>
            </a:r>
            <a:r>
              <a:rPr lang="es-ES" sz="1200" dirty="0">
                <a:solidFill>
                  <a:srgbClr val="0000C0"/>
                </a:solidFill>
                <a:latin typeface="Courier New" panose="02070309020205020404" pitchFamily="49" charset="0"/>
              </a:rPr>
              <a:t>_y</a:t>
            </a:r>
            <a:r>
              <a:rPr lang="es-ES" sz="1200" dirty="0">
                <a:solidFill>
                  <a:srgbClr val="000000"/>
                </a:solidFill>
                <a:latin typeface="Courier New" panose="02070309020205020404" pitchFamily="49" charset="0"/>
              </a:rPr>
              <a:t> = </a:t>
            </a:r>
            <a:r>
              <a:rPr lang="es-ES" sz="1200" dirty="0" err="1">
                <a:solidFill>
                  <a:srgbClr val="000000"/>
                </a:solidFill>
                <a:latin typeface="Courier New" panose="02070309020205020404" pitchFamily="49" charset="0"/>
              </a:rPr>
              <a:t>l.</a:t>
            </a:r>
            <a:r>
              <a:rPr lang="es-ES" sz="1200" dirty="0" err="1">
                <a:solidFill>
                  <a:srgbClr val="0000C0"/>
                </a:solidFill>
                <a:latin typeface="Courier New" panose="02070309020205020404" pitchFamily="49" charset="0"/>
              </a:rPr>
              <a:t>_y</a:t>
            </a:r>
            <a:r>
              <a:rPr lang="es-ES" sz="1200" dirty="0">
                <a:solidFill>
                  <a:srgbClr val="000000"/>
                </a:solidFill>
                <a:latin typeface="Courier New" panose="02070309020205020404" pitchFamily="49" charset="0"/>
              </a:rPr>
              <a:t> + </a:t>
            </a:r>
            <a:r>
              <a:rPr lang="es-ES" sz="1200" dirty="0" err="1">
                <a:solidFill>
                  <a:srgbClr val="000000"/>
                </a:solidFill>
                <a:latin typeface="Courier New" panose="02070309020205020404" pitchFamily="49" charset="0"/>
              </a:rPr>
              <a:t>r.</a:t>
            </a:r>
            <a:r>
              <a:rPr lang="es-ES" sz="1200" dirty="0" err="1">
                <a:solidFill>
                  <a:srgbClr val="0000C0"/>
                </a:solidFill>
                <a:latin typeface="Courier New" panose="02070309020205020404" pitchFamily="49" charset="0"/>
              </a:rPr>
              <a:t>_y</a:t>
            </a:r>
            <a:r>
              <a:rPr lang="es-E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newPoint</a:t>
            </a:r>
            <a:r>
              <a:rPr lang="en-US" sz="1200" b="1" dirty="0">
                <a:solidFill>
                  <a:srgbClr val="000000"/>
                </a:solidFill>
                <a:latin typeface="Courier New" panose="02070309020205020404" pitchFamily="49" charset="0"/>
              </a:rPr>
              <a:t>;</a:t>
            </a:r>
          </a:p>
          <a:p>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a:t>
            </a:r>
            <a:endParaRPr lang="en-US" sz="1200" dirty="0"/>
          </a:p>
        </p:txBody>
      </p:sp>
    </p:spTree>
    <p:extLst>
      <p:ext uri="{BB962C8B-B14F-4D97-AF65-F5344CB8AC3E}">
        <p14:creationId xmlns:p14="http://schemas.microsoft.com/office/powerpoint/2010/main" val="9310156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a:t>
            </a:r>
            <a:r>
              <a:rPr lang="en-US" dirty="0"/>
              <a:t>Operators</a:t>
            </a:r>
          </a:p>
        </p:txBody>
      </p:sp>
      <p:sp>
        <p:nvSpPr>
          <p:cNvPr id="3" name="Content Placeholder 2"/>
          <p:cNvSpPr>
            <a:spLocks noGrp="1"/>
          </p:cNvSpPr>
          <p:nvPr>
            <p:ph idx="1"/>
          </p:nvPr>
        </p:nvSpPr>
        <p:spPr>
          <a:xfrm>
            <a:off x="322263" y="950913"/>
            <a:ext cx="8499475" cy="1030287"/>
          </a:xfrm>
        </p:spPr>
        <p:txBody>
          <a:bodyPr/>
          <a:lstStyle/>
          <a:p>
            <a:r>
              <a:rPr lang="en-US" dirty="0"/>
              <a:t>C++ provides six relational operators for comparing numeric quantities. Relational operators evaluate to 1 (representing the true outcome) or 0 (representing the false outcome).</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87</a:t>
            </a:fld>
            <a:endParaRPr lang="en-US" dirty="0">
              <a:solidFill>
                <a:srgbClr val="969696"/>
              </a:solidFill>
            </a:endParaRPr>
          </a:p>
        </p:txBody>
      </p:sp>
      <p:pic>
        <p:nvPicPr>
          <p:cNvPr id="6" name="Picture 5"/>
          <p:cNvPicPr>
            <a:picLocks noChangeAspect="1"/>
          </p:cNvPicPr>
          <p:nvPr/>
        </p:nvPicPr>
        <p:blipFill>
          <a:blip r:embed="rId2"/>
          <a:stretch>
            <a:fillRect/>
          </a:stretch>
        </p:blipFill>
        <p:spPr>
          <a:xfrm>
            <a:off x="457199" y="2086264"/>
            <a:ext cx="8289727" cy="2180936"/>
          </a:xfrm>
          <a:prstGeom prst="rect">
            <a:avLst/>
          </a:prstGeom>
        </p:spPr>
      </p:pic>
    </p:spTree>
    <p:extLst>
      <p:ext uri="{BB962C8B-B14F-4D97-AF65-F5344CB8AC3E}">
        <p14:creationId xmlns:p14="http://schemas.microsoft.com/office/powerpoint/2010/main" val="21502982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 - Example</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88</a:t>
            </a:fld>
            <a:endParaRPr lang="en-US" dirty="0">
              <a:solidFill>
                <a:srgbClr val="969696"/>
              </a:solidFill>
            </a:endParaRPr>
          </a:p>
        </p:txBody>
      </p:sp>
      <p:sp>
        <p:nvSpPr>
          <p:cNvPr id="7" name="Content Placeholder 5"/>
          <p:cNvSpPr txBox="1">
            <a:spLocks/>
          </p:cNvSpPr>
          <p:nvPr/>
        </p:nvSpPr>
        <p:spPr bwMode="auto">
          <a:xfrm>
            <a:off x="325727" y="990600"/>
            <a:ext cx="84994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r>
              <a:rPr lang="en-US" kern="0" dirty="0" smtClean="0"/>
              <a:t>Recommendation: implement part of operators on top of the other operators</a:t>
            </a:r>
          </a:p>
          <a:p>
            <a:pPr lvl="1"/>
            <a:r>
              <a:rPr lang="en-US" kern="0" dirty="0" smtClean="0"/>
              <a:t>i.e. first implement == and then != on top of it</a:t>
            </a:r>
          </a:p>
          <a:p>
            <a:pPr lvl="1"/>
            <a:r>
              <a:rPr lang="en-US" kern="0" dirty="0" smtClean="0"/>
              <a:t>Consistency, maintainability etc.</a:t>
            </a:r>
          </a:p>
          <a:p>
            <a:pPr lvl="1"/>
            <a:endParaRPr lang="en-US" kern="0" dirty="0" smtClean="0"/>
          </a:p>
          <a:p>
            <a:r>
              <a:rPr lang="en-US" kern="0" dirty="0" smtClean="0"/>
              <a:t>Example:</a:t>
            </a:r>
          </a:p>
          <a:p>
            <a:pPr lvl="1"/>
            <a:endParaRPr lang="en-US" kern="0" dirty="0"/>
          </a:p>
        </p:txBody>
      </p:sp>
      <p:sp>
        <p:nvSpPr>
          <p:cNvPr id="3" name="Rectangle 2"/>
          <p:cNvSpPr/>
          <p:nvPr/>
        </p:nvSpPr>
        <p:spPr>
          <a:xfrm>
            <a:off x="2648022" y="2895600"/>
            <a:ext cx="5548602" cy="3416320"/>
          </a:xfrm>
          <a:prstGeom prst="rect">
            <a:avLst/>
          </a:prstGeom>
          <a:solidFill>
            <a:schemeClr val="accent1"/>
          </a:solidFill>
          <a:ln>
            <a:solidFill>
              <a:schemeClr val="accent2"/>
            </a:solidFill>
          </a:ln>
        </p:spPr>
        <p:txBody>
          <a:bodyPr wrap="square">
            <a:spAutoFit/>
          </a:bodyPr>
          <a:lstStyle/>
          <a:p>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operator==</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Point&amp; l,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Point&amp; r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delta</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0.0001</a:t>
            </a:r>
            <a:r>
              <a:rPr lang="en-US" sz="1200" dirty="0">
                <a:solidFill>
                  <a:srgbClr val="000000"/>
                </a:solidFill>
                <a:latin typeface="Courier New" panose="02070309020205020404" pitchFamily="49" charset="0"/>
              </a:rPr>
              <a:t>;</a:t>
            </a:r>
          </a:p>
          <a:p>
            <a:r>
              <a:rPr lang="fr-FR" sz="1200" dirty="0">
                <a:solidFill>
                  <a:srgbClr val="000000"/>
                </a:solidFill>
                <a:latin typeface="Courier New" panose="02070309020205020404" pitchFamily="49" charset="0"/>
              </a:rPr>
              <a:t>    </a:t>
            </a:r>
            <a:r>
              <a:rPr lang="fr-FR" sz="1200" dirty="0">
                <a:solidFill>
                  <a:srgbClr val="0000FF"/>
                </a:solidFill>
                <a:latin typeface="Courier New" panose="02070309020205020404" pitchFamily="49" charset="0"/>
              </a:rPr>
              <a:t>double</a:t>
            </a:r>
            <a:r>
              <a:rPr lang="fr-FR" sz="1200" dirty="0">
                <a:solidFill>
                  <a:srgbClr val="000000"/>
                </a:solidFill>
                <a:latin typeface="Courier New" panose="02070309020205020404" pitchFamily="49" charset="0"/>
              </a:rPr>
              <a:t> </a:t>
            </a:r>
            <a:r>
              <a:rPr lang="fr-FR" sz="1200" b="1" dirty="0" err="1">
                <a:solidFill>
                  <a:srgbClr val="000040"/>
                </a:solidFill>
                <a:latin typeface="Courier New" panose="02070309020205020404" pitchFamily="49" charset="0"/>
              </a:rPr>
              <a:t>xDelta</a:t>
            </a:r>
            <a:r>
              <a:rPr lang="fr-FR" sz="1200" dirty="0">
                <a:solidFill>
                  <a:srgbClr val="000000"/>
                </a:solidFill>
                <a:latin typeface="Courier New" panose="02070309020205020404" pitchFamily="49" charset="0"/>
              </a:rPr>
              <a:t> = </a:t>
            </a:r>
            <a:r>
              <a:rPr lang="fr-FR" sz="1200" dirty="0" err="1">
                <a:solidFill>
                  <a:srgbClr val="000000"/>
                </a:solidFill>
                <a:latin typeface="Courier New" panose="02070309020205020404" pitchFamily="49" charset="0"/>
              </a:rPr>
              <a:t>l.</a:t>
            </a:r>
            <a:r>
              <a:rPr lang="fr-FR" sz="1200" dirty="0" err="1">
                <a:solidFill>
                  <a:srgbClr val="0000C0"/>
                </a:solidFill>
                <a:latin typeface="Courier New" panose="02070309020205020404" pitchFamily="49" charset="0"/>
              </a:rPr>
              <a:t>_x</a:t>
            </a:r>
            <a:r>
              <a:rPr lang="fr-FR" sz="1200" dirty="0">
                <a:solidFill>
                  <a:srgbClr val="000000"/>
                </a:solidFill>
                <a:latin typeface="Courier New" panose="02070309020205020404" pitchFamily="49" charset="0"/>
              </a:rPr>
              <a:t> - </a:t>
            </a:r>
            <a:r>
              <a:rPr lang="fr-FR" sz="1200" dirty="0" err="1">
                <a:solidFill>
                  <a:srgbClr val="000000"/>
                </a:solidFill>
                <a:latin typeface="Courier New" panose="02070309020205020404" pitchFamily="49" charset="0"/>
              </a:rPr>
              <a:t>r.</a:t>
            </a:r>
            <a:r>
              <a:rPr lang="fr-FR" sz="1200" dirty="0" err="1">
                <a:solidFill>
                  <a:srgbClr val="0000C0"/>
                </a:solidFill>
                <a:latin typeface="Courier New" panose="02070309020205020404" pitchFamily="49" charset="0"/>
              </a:rPr>
              <a:t>_x</a:t>
            </a:r>
            <a:r>
              <a:rPr lang="fr-FR" sz="1200" dirty="0">
                <a:solidFill>
                  <a:srgbClr val="000000"/>
                </a:solidFill>
                <a:latin typeface="Courier New" panose="02070309020205020404" pitchFamily="49" charset="0"/>
              </a:rPr>
              <a:t>;</a:t>
            </a:r>
          </a:p>
          <a:p>
            <a:r>
              <a:rPr lang="es-ES" sz="1200" dirty="0">
                <a:solidFill>
                  <a:srgbClr val="000000"/>
                </a:solidFill>
                <a:latin typeface="Courier New" panose="02070309020205020404" pitchFamily="49" charset="0"/>
              </a:rPr>
              <a:t>    </a:t>
            </a:r>
            <a:r>
              <a:rPr lang="es-ES" sz="1200" dirty="0" err="1">
                <a:solidFill>
                  <a:srgbClr val="0000FF"/>
                </a:solidFill>
                <a:latin typeface="Courier New" panose="02070309020205020404" pitchFamily="49" charset="0"/>
              </a:rPr>
              <a:t>double</a:t>
            </a:r>
            <a:r>
              <a:rPr lang="es-ES" sz="1200" dirty="0">
                <a:solidFill>
                  <a:srgbClr val="000000"/>
                </a:solidFill>
                <a:latin typeface="Courier New" panose="02070309020205020404" pitchFamily="49" charset="0"/>
              </a:rPr>
              <a:t> </a:t>
            </a:r>
            <a:r>
              <a:rPr lang="es-ES" sz="1200" b="1" dirty="0" err="1">
                <a:solidFill>
                  <a:srgbClr val="000040"/>
                </a:solidFill>
                <a:latin typeface="Courier New" panose="02070309020205020404" pitchFamily="49" charset="0"/>
              </a:rPr>
              <a:t>yDelta</a:t>
            </a:r>
            <a:r>
              <a:rPr lang="es-ES" sz="1200" dirty="0">
                <a:solidFill>
                  <a:srgbClr val="000000"/>
                </a:solidFill>
                <a:latin typeface="Courier New" panose="02070309020205020404" pitchFamily="49" charset="0"/>
              </a:rPr>
              <a:t> = </a:t>
            </a:r>
            <a:r>
              <a:rPr lang="es-ES" sz="1200" dirty="0" err="1">
                <a:solidFill>
                  <a:srgbClr val="000000"/>
                </a:solidFill>
                <a:latin typeface="Courier New" panose="02070309020205020404" pitchFamily="49" charset="0"/>
              </a:rPr>
              <a:t>l.</a:t>
            </a:r>
            <a:r>
              <a:rPr lang="es-ES" sz="1200" dirty="0" err="1">
                <a:solidFill>
                  <a:srgbClr val="0000C0"/>
                </a:solidFill>
                <a:latin typeface="Courier New" panose="02070309020205020404" pitchFamily="49" charset="0"/>
              </a:rPr>
              <a:t>_y</a:t>
            </a:r>
            <a:r>
              <a:rPr lang="es-ES" sz="1200" dirty="0">
                <a:solidFill>
                  <a:srgbClr val="000000"/>
                </a:solidFill>
                <a:latin typeface="Courier New" panose="02070309020205020404" pitchFamily="49" charset="0"/>
              </a:rPr>
              <a:t> - </a:t>
            </a:r>
            <a:r>
              <a:rPr lang="es-ES" sz="1200" dirty="0" err="1">
                <a:solidFill>
                  <a:srgbClr val="000000"/>
                </a:solidFill>
                <a:latin typeface="Courier New" panose="02070309020205020404" pitchFamily="49" charset="0"/>
              </a:rPr>
              <a:t>r.</a:t>
            </a:r>
            <a:r>
              <a:rPr lang="es-ES" sz="1200" dirty="0" err="1">
                <a:solidFill>
                  <a:srgbClr val="0000C0"/>
                </a:solidFill>
                <a:latin typeface="Courier New" panose="02070309020205020404" pitchFamily="49" charset="0"/>
              </a:rPr>
              <a:t>_y</a:t>
            </a:r>
            <a:r>
              <a:rPr lang="es-E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if</a:t>
            </a:r>
            <a:r>
              <a:rPr lang="en-US" sz="1200" dirty="0">
                <a:solidFill>
                  <a:srgbClr val="000000"/>
                </a:solidFill>
                <a:latin typeface="Courier New" panose="02070309020205020404" pitchFamily="49" charset="0"/>
              </a:rPr>
              <a:t> ( </a:t>
            </a:r>
            <a:r>
              <a:rPr lang="en-US" sz="1200" b="1" dirty="0" err="1">
                <a:solidFill>
                  <a:srgbClr val="000000"/>
                </a:solidFill>
                <a:latin typeface="Courier New" panose="02070309020205020404" pitchFamily="49" charset="0"/>
              </a:rPr>
              <a:t>xDelta</a:t>
            </a:r>
            <a:r>
              <a:rPr lang="en-US" sz="1200" dirty="0">
                <a:solidFill>
                  <a:srgbClr val="000000"/>
                </a:solidFill>
                <a:latin typeface="Courier New" panose="02070309020205020404" pitchFamily="49" charset="0"/>
              </a:rPr>
              <a:t> &lt;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xDelta</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xDelta</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if</a:t>
            </a:r>
            <a:r>
              <a:rPr lang="en-US" sz="1200" dirty="0">
                <a:solidFill>
                  <a:srgbClr val="000000"/>
                </a:solidFill>
                <a:latin typeface="Courier New" panose="02070309020205020404" pitchFamily="49" charset="0"/>
              </a:rPr>
              <a:t> ( </a:t>
            </a:r>
            <a:r>
              <a:rPr lang="en-US" sz="1200" b="1" dirty="0" err="1">
                <a:solidFill>
                  <a:srgbClr val="000000"/>
                </a:solidFill>
                <a:latin typeface="Courier New" panose="02070309020205020404" pitchFamily="49" charset="0"/>
              </a:rPr>
              <a:t>yDelta</a:t>
            </a:r>
            <a:r>
              <a:rPr lang="en-US" sz="1200" dirty="0">
                <a:solidFill>
                  <a:srgbClr val="000000"/>
                </a:solidFill>
                <a:latin typeface="Courier New" panose="02070309020205020404" pitchFamily="49" charset="0"/>
              </a:rPr>
              <a:t> &lt;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yDelta</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yDelta</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 </a:t>
            </a:r>
            <a:r>
              <a:rPr lang="en-US" sz="1200" b="1" dirty="0" err="1">
                <a:solidFill>
                  <a:srgbClr val="000000"/>
                </a:solidFill>
                <a:latin typeface="Courier New" panose="02070309020205020404" pitchFamily="49" charset="0"/>
              </a:rPr>
              <a:t>xDelta</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&lt;=</a:t>
            </a:r>
            <a:r>
              <a:rPr lang="en-US" sz="1200" b="1" dirty="0">
                <a:solidFill>
                  <a:srgbClr val="000000"/>
                </a:solidFill>
                <a:latin typeface="Courier New" panose="02070309020205020404" pitchFamily="49" charset="0"/>
              </a:rPr>
              <a:t> delta </a:t>
            </a:r>
            <a:r>
              <a:rPr lang="en-US" sz="1200" dirty="0">
                <a:solidFill>
                  <a:srgbClr val="000000"/>
                </a:solidFill>
                <a:latin typeface="Courier New" panose="02070309020205020404" pitchFamily="49" charset="0"/>
              </a:rPr>
              <a:t>) &amp;&amp; ( </a:t>
            </a:r>
            <a:r>
              <a:rPr lang="en-US" sz="1200" b="1" dirty="0" err="1">
                <a:solidFill>
                  <a:srgbClr val="000000"/>
                </a:solidFill>
                <a:latin typeface="Courier New" panose="02070309020205020404" pitchFamily="49" charset="0"/>
              </a:rPr>
              <a:t>yDelta</a:t>
            </a:r>
            <a:r>
              <a:rPr lang="en-US" sz="1200" b="1"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&lt;=</a:t>
            </a:r>
            <a:r>
              <a:rPr lang="en-US" sz="1200" b="1" dirty="0">
                <a:solidFill>
                  <a:srgbClr val="000000"/>
                </a:solidFill>
                <a:latin typeface="Courier New" panose="02070309020205020404" pitchFamily="49" charset="0"/>
              </a:rPr>
              <a:t> delta </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10" name="Rectangle 9"/>
          <p:cNvSpPr/>
          <p:nvPr/>
        </p:nvSpPr>
        <p:spPr>
          <a:xfrm>
            <a:off x="343045" y="2895600"/>
            <a:ext cx="1676400" cy="1015663"/>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Point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_y</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44945526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a:xfrm>
            <a:off x="322263" y="950913"/>
            <a:ext cx="8499475" cy="801687"/>
          </a:xfrm>
        </p:spPr>
        <p:txBody>
          <a:bodyPr/>
          <a:lstStyle/>
          <a:p>
            <a:r>
              <a:rPr lang="en-US" dirty="0"/>
              <a:t>C++ provides three logical operators for combining logical expression. Like the relational operators, logical operators evaluate to 1 or 0.</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89</a:t>
            </a:fld>
            <a:endParaRPr lang="en-US" dirty="0">
              <a:solidFill>
                <a:srgbClr val="969696"/>
              </a:solidFill>
            </a:endParaRPr>
          </a:p>
        </p:txBody>
      </p:sp>
      <p:pic>
        <p:nvPicPr>
          <p:cNvPr id="6" name="Picture 5"/>
          <p:cNvPicPr>
            <a:picLocks noChangeAspect="1"/>
          </p:cNvPicPr>
          <p:nvPr/>
        </p:nvPicPr>
        <p:blipFill>
          <a:blip r:embed="rId2"/>
          <a:stretch>
            <a:fillRect/>
          </a:stretch>
        </p:blipFill>
        <p:spPr>
          <a:xfrm>
            <a:off x="457200" y="1773382"/>
            <a:ext cx="8087318" cy="1884218"/>
          </a:xfrm>
          <a:prstGeom prst="rect">
            <a:avLst/>
          </a:prstGeom>
        </p:spPr>
      </p:pic>
      <p:sp>
        <p:nvSpPr>
          <p:cNvPr id="7" name="Content Placeholder 5"/>
          <p:cNvSpPr txBox="1">
            <a:spLocks/>
          </p:cNvSpPr>
          <p:nvPr/>
        </p:nvSpPr>
        <p:spPr bwMode="auto">
          <a:xfrm>
            <a:off x="353436" y="3886200"/>
            <a:ext cx="8499475" cy="79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r>
              <a:rPr lang="en-US" kern="0" dirty="0" smtClean="0"/>
              <a:t>Example:</a:t>
            </a:r>
            <a:endParaRPr lang="en-US" kern="0" dirty="0"/>
          </a:p>
        </p:txBody>
      </p:sp>
      <p:sp>
        <p:nvSpPr>
          <p:cNvPr id="8" name="Rectangle 7"/>
          <p:cNvSpPr/>
          <p:nvPr/>
        </p:nvSpPr>
        <p:spPr>
          <a:xfrm>
            <a:off x="446809" y="4292008"/>
            <a:ext cx="2143991" cy="1015663"/>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NaturalNumber</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num</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isPrime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9" name="Rectangle 8"/>
          <p:cNvSpPr/>
          <p:nvPr/>
        </p:nvSpPr>
        <p:spPr>
          <a:xfrm>
            <a:off x="2750128" y="4292008"/>
            <a:ext cx="6175374" cy="830997"/>
          </a:xfrm>
          <a:prstGeom prst="rect">
            <a:avLst/>
          </a:prstGeom>
          <a:solidFill>
            <a:schemeClr val="accent1"/>
          </a:solidFill>
          <a:ln>
            <a:solidFill>
              <a:schemeClr val="accent2"/>
            </a:solidFill>
          </a:ln>
        </p:spPr>
        <p:txBody>
          <a:bodyPr wrap="square" anchor="ctr" anchorCtr="0">
            <a:spAutoFit/>
          </a:bodyPr>
          <a:lstStyle/>
          <a:p>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operator&amp;&amp;</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NaturalNumber</a:t>
            </a:r>
            <a:r>
              <a:rPr lang="en-US" sz="1200" dirty="0">
                <a:solidFill>
                  <a:srgbClr val="000000"/>
                </a:solidFill>
                <a:latin typeface="Courier New" panose="02070309020205020404" pitchFamily="49" charset="0"/>
              </a:rPr>
              <a:t>&amp; l,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NaturalNumber</a:t>
            </a:r>
            <a:r>
              <a:rPr lang="en-US" sz="1200" dirty="0">
                <a:solidFill>
                  <a:srgbClr val="000000"/>
                </a:solidFill>
                <a:latin typeface="Courier New" panose="02070309020205020404" pitchFamily="49" charset="0"/>
              </a:rPr>
              <a:t>&amp; r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a:t>
            </a:r>
            <a:r>
              <a:rPr lang="en-US" sz="1200" dirty="0" err="1">
                <a:solidFill>
                  <a:srgbClr val="0000C0"/>
                </a:solidFill>
                <a:latin typeface="Courier New" panose="02070309020205020404" pitchFamily="49" charset="0"/>
              </a:rPr>
              <a:t>isPrime</a:t>
            </a:r>
            <a:r>
              <a:rPr lang="en-US" sz="1200" dirty="0">
                <a:solidFill>
                  <a:srgbClr val="000000"/>
                </a:solidFill>
                <a:latin typeface="Courier New" panose="02070309020205020404" pitchFamily="49" charset="0"/>
              </a:rPr>
              <a:t> &amp;&amp; </a:t>
            </a:r>
            <a:r>
              <a:rPr lang="en-US" sz="1200" dirty="0" err="1">
                <a:solidFill>
                  <a:srgbClr val="000000"/>
                </a:solidFill>
                <a:latin typeface="Courier New" panose="02070309020205020404" pitchFamily="49" charset="0"/>
              </a:rPr>
              <a:t>r.</a:t>
            </a:r>
            <a:r>
              <a:rPr lang="en-US" sz="1200" dirty="0" err="1">
                <a:solidFill>
                  <a:srgbClr val="0000C0"/>
                </a:solidFill>
                <a:latin typeface="Courier New" panose="02070309020205020404" pitchFamily="49" charset="0"/>
              </a:rPr>
              <a:t>isPrime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302958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find additional materials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i="1" dirty="0">
                <a:latin typeface="+mj-lt"/>
                <a:cs typeface="Times New Roman" pitchFamily="18" charset="0"/>
              </a:rPr>
              <a:t>http://en.cppreference.com/w/cpp/</a:t>
            </a:r>
          </a:p>
          <a:p>
            <a:pPr>
              <a:buFont typeface="Wingdings" panose="05000000000000000000" pitchFamily="2" charset="2"/>
              <a:buChar char="Ø"/>
            </a:pPr>
            <a:r>
              <a:rPr lang="en-US" i="1" dirty="0">
                <a:solidFill>
                  <a:srgbClr val="000000"/>
                </a:solidFill>
              </a:rPr>
              <a:t>http://www.learncpp.com/</a:t>
            </a:r>
          </a:p>
          <a:p>
            <a:pPr>
              <a:buFont typeface="Wingdings" panose="05000000000000000000" pitchFamily="2" charset="2"/>
              <a:buChar char="Ø"/>
            </a:pPr>
            <a:r>
              <a:rPr lang="en-US" i="1" dirty="0">
                <a:solidFill>
                  <a:srgbClr val="000000"/>
                </a:solidFill>
              </a:rPr>
              <a:t>https://isocpp.org/wiki/faq/</a:t>
            </a:r>
          </a:p>
          <a:p>
            <a:pPr>
              <a:buFont typeface="Wingdings" panose="05000000000000000000" pitchFamily="2" charset="2"/>
              <a:buChar char="Ø"/>
            </a:pPr>
            <a:r>
              <a:rPr lang="en-US" i="1" dirty="0">
                <a:solidFill>
                  <a:srgbClr val="000000"/>
                </a:solidFill>
              </a:rPr>
              <a:t>McConnell, Steve. </a:t>
            </a:r>
            <a:r>
              <a:rPr lang="en-US" b="1" i="1" dirty="0">
                <a:solidFill>
                  <a:srgbClr val="000000"/>
                </a:solidFill>
              </a:rPr>
              <a:t>Code Complete</a:t>
            </a:r>
            <a:r>
              <a:rPr lang="en-US" i="1" dirty="0">
                <a:solidFill>
                  <a:srgbClr val="000000"/>
                </a:solidFill>
              </a:rPr>
              <a:t>. Second edition, 2004</a:t>
            </a:r>
          </a:p>
          <a:p>
            <a:pPr>
              <a:buFont typeface="Wingdings" panose="05000000000000000000" pitchFamily="2" charset="2"/>
              <a:buChar char="Ø"/>
            </a:pP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9</a:t>
            </a:fld>
            <a:endParaRPr lang="en-US" dirty="0">
              <a:solidFill>
                <a:srgbClr val="969696"/>
              </a:solidFill>
            </a:endParaRPr>
          </a:p>
        </p:txBody>
      </p:sp>
    </p:spTree>
    <p:extLst>
      <p:ext uri="{BB962C8B-B14F-4D97-AF65-F5344CB8AC3E}">
        <p14:creationId xmlns:p14="http://schemas.microsoft.com/office/powerpoint/2010/main" val="13359879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sp>
        <p:nvSpPr>
          <p:cNvPr id="3" name="Content Placeholder 2"/>
          <p:cNvSpPr>
            <a:spLocks noGrp="1"/>
          </p:cNvSpPr>
          <p:nvPr>
            <p:ph idx="1"/>
          </p:nvPr>
        </p:nvSpPr>
        <p:spPr>
          <a:xfrm>
            <a:off x="322263" y="950913"/>
            <a:ext cx="8499475" cy="725487"/>
          </a:xfrm>
        </p:spPr>
        <p:txBody>
          <a:bodyPr/>
          <a:lstStyle/>
          <a:p>
            <a:r>
              <a:rPr lang="en-US" dirty="0"/>
              <a:t>C++ provides six bitwise operators for manipulating the individual bits in an integer quantity.</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90</a:t>
            </a:fld>
            <a:endParaRPr lang="en-US" dirty="0">
              <a:solidFill>
                <a:srgbClr val="969696"/>
              </a:solidFill>
            </a:endParaRPr>
          </a:p>
        </p:txBody>
      </p:sp>
      <p:sp>
        <p:nvSpPr>
          <p:cNvPr id="11" name="Content Placeholder 2"/>
          <p:cNvSpPr txBox="1">
            <a:spLocks/>
          </p:cNvSpPr>
          <p:nvPr/>
        </p:nvSpPr>
        <p:spPr bwMode="auto">
          <a:xfrm>
            <a:off x="311872" y="3810000"/>
            <a:ext cx="849947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r>
              <a:rPr lang="en-US" kern="0" dirty="0" smtClean="0"/>
              <a:t>Example:</a:t>
            </a:r>
            <a:endParaRPr lang="en-US" kern="0" dirty="0"/>
          </a:p>
        </p:txBody>
      </p:sp>
      <p:grpSp>
        <p:nvGrpSpPr>
          <p:cNvPr id="14" name="Group 13"/>
          <p:cNvGrpSpPr/>
          <p:nvPr/>
        </p:nvGrpSpPr>
        <p:grpSpPr>
          <a:xfrm>
            <a:off x="569595" y="1759961"/>
            <a:ext cx="8004810" cy="1669039"/>
            <a:chOff x="933450" y="2393373"/>
            <a:chExt cx="7277100" cy="1669039"/>
          </a:xfrm>
        </p:grpSpPr>
        <p:pic>
          <p:nvPicPr>
            <p:cNvPr id="12" name="Picture 11"/>
            <p:cNvPicPr>
              <a:picLocks noChangeAspect="1"/>
            </p:cNvPicPr>
            <p:nvPr/>
          </p:nvPicPr>
          <p:blipFill>
            <a:blip r:embed="rId2"/>
            <a:stretch>
              <a:fillRect/>
            </a:stretch>
          </p:blipFill>
          <p:spPr>
            <a:xfrm>
              <a:off x="933450" y="2795587"/>
              <a:ext cx="7277100" cy="1266825"/>
            </a:xfrm>
            <a:prstGeom prst="rect">
              <a:avLst/>
            </a:prstGeom>
          </p:spPr>
        </p:pic>
        <p:pic>
          <p:nvPicPr>
            <p:cNvPr id="13" name="Picture 12"/>
            <p:cNvPicPr>
              <a:picLocks noChangeAspect="1"/>
            </p:cNvPicPr>
            <p:nvPr/>
          </p:nvPicPr>
          <p:blipFill>
            <a:blip r:embed="rId3"/>
            <a:stretch>
              <a:fillRect/>
            </a:stretch>
          </p:blipFill>
          <p:spPr>
            <a:xfrm>
              <a:off x="933450" y="2393373"/>
              <a:ext cx="7277100" cy="409575"/>
            </a:xfrm>
            <a:prstGeom prst="rect">
              <a:avLst/>
            </a:prstGeom>
          </p:spPr>
        </p:pic>
      </p:grpSp>
      <p:sp>
        <p:nvSpPr>
          <p:cNvPr id="6" name="Rectangle 5"/>
          <p:cNvSpPr/>
          <p:nvPr/>
        </p:nvSpPr>
        <p:spPr>
          <a:xfrm>
            <a:off x="2743200" y="4298373"/>
            <a:ext cx="4800600" cy="1754326"/>
          </a:xfrm>
          <a:prstGeom prst="rect">
            <a:avLst/>
          </a:prstGeom>
          <a:solidFill>
            <a:schemeClr val="accent1"/>
          </a:solidFill>
          <a:ln>
            <a:solidFill>
              <a:schemeClr val="accent2"/>
            </a:solidFill>
          </a:ln>
        </p:spPr>
        <p:txBody>
          <a:bodyPr wrap="square">
            <a:spAutoFit/>
          </a:bodyPr>
          <a:lstStyle/>
          <a:p>
            <a:r>
              <a:rPr lang="en-US" sz="1200" dirty="0" err="1">
                <a:solidFill>
                  <a:srgbClr val="000000"/>
                </a:solidFill>
                <a:latin typeface="Courier New" panose="02070309020205020404" pitchFamily="49" charset="0"/>
              </a:rPr>
              <a:t>NaturalNumber</a:t>
            </a:r>
            <a:r>
              <a:rPr lang="en-US" sz="1200" dirty="0">
                <a:solidFill>
                  <a:srgbClr val="000000"/>
                </a:solidFill>
                <a:latin typeface="Courier New" panose="02070309020205020404" pitchFamily="49" charset="0"/>
              </a:rPr>
              <a:t> </a:t>
            </a:r>
            <a:r>
              <a:rPr lang="en-US" sz="1200" dirty="0">
                <a:solidFill>
                  <a:srgbClr val="800000"/>
                </a:solidFill>
                <a:latin typeface="Courier New" panose="02070309020205020404" pitchFamily="49" charset="0"/>
              </a:rPr>
              <a:t>operator~</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NaturalNumber</a:t>
            </a:r>
            <a:r>
              <a:rPr lang="en-US" sz="1200" dirty="0">
                <a:solidFill>
                  <a:srgbClr val="000000"/>
                </a:solidFill>
                <a:latin typeface="Courier New" panose="02070309020205020404" pitchFamily="49" charset="0"/>
              </a:rPr>
              <a:t>&amp; r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NaturalNumber</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newNum</a:t>
            </a:r>
            <a:r>
              <a:rPr lang="en-US" sz="1200" b="1"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newNum</a:t>
            </a:r>
            <a:r>
              <a:rPr lang="en-US" sz="1200" dirty="0" err="1">
                <a:solidFill>
                  <a:srgbClr val="000000"/>
                </a:solidFill>
                <a:latin typeface="Courier New" panose="02070309020205020404" pitchFamily="49" charset="0"/>
              </a:rPr>
              <a:t>.</a:t>
            </a:r>
            <a:r>
              <a:rPr lang="en-US" sz="1200" dirty="0" err="1">
                <a:solidFill>
                  <a:srgbClr val="0000C0"/>
                </a:solidFill>
                <a:latin typeface="Courier New" panose="02070309020205020404" pitchFamily="49" charset="0"/>
              </a:rPr>
              <a:t>isPrime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r.</a:t>
            </a:r>
            <a:r>
              <a:rPr lang="en-US" sz="1200" dirty="0" err="1">
                <a:solidFill>
                  <a:srgbClr val="0000C0"/>
                </a:solidFill>
                <a:latin typeface="Courier New" panose="02070309020205020404" pitchFamily="49" charset="0"/>
              </a:rPr>
              <a:t>isPrime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newNum</a:t>
            </a:r>
            <a:r>
              <a:rPr lang="en-US" sz="1200" dirty="0" err="1">
                <a:solidFill>
                  <a:srgbClr val="000000"/>
                </a:solidFill>
                <a:latin typeface="Courier New" panose="02070309020205020404" pitchFamily="49" charset="0"/>
              </a:rPr>
              <a:t>.</a:t>
            </a:r>
            <a:r>
              <a:rPr lang="en-US" sz="1200" dirty="0" err="1">
                <a:solidFill>
                  <a:srgbClr val="0000C0"/>
                </a:solidFill>
                <a:latin typeface="Courier New" panose="02070309020205020404" pitchFamily="49" charset="0"/>
              </a:rPr>
              <a:t>num</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r.</a:t>
            </a:r>
            <a:r>
              <a:rPr lang="en-US" sz="1200" dirty="0" err="1">
                <a:solidFill>
                  <a:srgbClr val="0000C0"/>
                </a:solidFill>
                <a:latin typeface="Courier New" panose="02070309020205020404" pitchFamily="49" charset="0"/>
              </a:rPr>
              <a:t>num</a:t>
            </a:r>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newNum</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15" name="Rectangle 14"/>
          <p:cNvSpPr/>
          <p:nvPr/>
        </p:nvSpPr>
        <p:spPr>
          <a:xfrm>
            <a:off x="446809" y="4292008"/>
            <a:ext cx="2143991" cy="1015663"/>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NaturalNumber</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unsigned</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num</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bool</a:t>
            </a:r>
            <a:r>
              <a:rPr lang="en-US" sz="1200" dirty="0">
                <a:solidFill>
                  <a:srgbClr val="000000"/>
                </a:solidFill>
                <a:latin typeface="Courier New" panose="02070309020205020404" pitchFamily="49" charset="0"/>
              </a:rPr>
              <a:t> </a:t>
            </a:r>
            <a:r>
              <a:rPr lang="en-US" sz="1200" dirty="0" err="1">
                <a:solidFill>
                  <a:srgbClr val="0000C0"/>
                </a:solidFill>
                <a:latin typeface="Courier New" panose="02070309020205020404" pitchFamily="49" charset="0"/>
              </a:rPr>
              <a:t>isPrime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4659085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a:t>
            </a:r>
          </a:p>
        </p:txBody>
      </p:sp>
      <p:sp>
        <p:nvSpPr>
          <p:cNvPr id="3" name="Content Placeholder 2"/>
          <p:cNvSpPr>
            <a:spLocks noGrp="1"/>
          </p:cNvSpPr>
          <p:nvPr>
            <p:ph idx="1"/>
          </p:nvPr>
        </p:nvSpPr>
        <p:spPr>
          <a:xfrm>
            <a:off x="322263" y="950913"/>
            <a:ext cx="8499475" cy="1335087"/>
          </a:xfrm>
        </p:spPr>
        <p:txBody>
          <a:bodyPr/>
          <a:lstStyle/>
          <a:p>
            <a:r>
              <a:rPr lang="en-US" dirty="0"/>
              <a:t>The assignment operator is used for storing a value at some memory location (typically denoted by a variable). Its left operand should be an </a:t>
            </a:r>
            <a:r>
              <a:rPr lang="en-US" dirty="0" err="1"/>
              <a:t>lvalue</a:t>
            </a:r>
            <a:r>
              <a:rPr lang="en-US" dirty="0"/>
              <a:t>, and its right operand may be an arbitrary expression. The latter is evaluated and the outcome is stored in the location denoted by the </a:t>
            </a:r>
            <a:r>
              <a:rPr lang="en-US" dirty="0" err="1"/>
              <a:t>lvalue</a:t>
            </a:r>
            <a:r>
              <a:rPr lang="en-US" dirty="0"/>
              <a:t>.</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91</a:t>
            </a:fld>
            <a:endParaRPr lang="en-US" dirty="0">
              <a:solidFill>
                <a:srgbClr val="969696"/>
              </a:solidFill>
            </a:endParaRPr>
          </a:p>
        </p:txBody>
      </p:sp>
      <p:pic>
        <p:nvPicPr>
          <p:cNvPr id="5" name="Content Placeholder 4"/>
          <p:cNvPicPr>
            <a:picLocks noChangeAspect="1"/>
          </p:cNvPicPr>
          <p:nvPr/>
        </p:nvPicPr>
        <p:blipFill>
          <a:blip r:embed="rId2"/>
          <a:stretch>
            <a:fillRect/>
          </a:stretch>
        </p:blipFill>
        <p:spPr bwMode="auto">
          <a:xfrm>
            <a:off x="569595" y="2362200"/>
            <a:ext cx="8004810" cy="32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85033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r>
              <a:rPr lang="en-US" dirty="0" smtClean="0"/>
              <a:t>Operator – Example</a:t>
            </a:r>
            <a:endParaRPr lang="en-US" dirty="0"/>
          </a:p>
        </p:txBody>
      </p:sp>
      <p:sp>
        <p:nvSpPr>
          <p:cNvPr id="3" name="Content Placeholder 2"/>
          <p:cNvSpPr>
            <a:spLocks noGrp="1"/>
          </p:cNvSpPr>
          <p:nvPr>
            <p:ph idx="1"/>
          </p:nvPr>
        </p:nvSpPr>
        <p:spPr>
          <a:xfrm>
            <a:off x="322263" y="950913"/>
            <a:ext cx="8499475" cy="1030287"/>
          </a:xfrm>
        </p:spPr>
        <p:txBody>
          <a:bodyPr/>
          <a:lstStyle/>
          <a:p>
            <a:r>
              <a:rPr lang="en-US" dirty="0" smtClean="0"/>
              <a:t>Example</a:t>
            </a:r>
          </a:p>
          <a:p>
            <a:pPr lvl="1">
              <a:buFont typeface="Wingdings" panose="05000000000000000000" pitchFamily="2" charset="2"/>
              <a:buChar char="Ø"/>
            </a:pPr>
            <a:r>
              <a:rPr lang="en-US" dirty="0" smtClean="0"/>
              <a:t>a += b </a:t>
            </a:r>
          </a:p>
          <a:p>
            <a:pPr lvl="2">
              <a:buFont typeface="Courier New" panose="02070309020205020404" pitchFamily="49" charset="0"/>
              <a:buChar char="o"/>
            </a:pPr>
            <a:r>
              <a:rPr lang="en-US" dirty="0" smtClean="0"/>
              <a:t>This is equal to: a = a + b</a:t>
            </a:r>
          </a:p>
          <a:p>
            <a:pPr lvl="1">
              <a:buFont typeface="Wingdings" panose="05000000000000000000" pitchFamily="2" charset="2"/>
              <a:buChar char="Ø"/>
            </a:pP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92</a:t>
            </a:fld>
            <a:endParaRPr lang="en-US" dirty="0">
              <a:solidFill>
                <a:srgbClr val="969696"/>
              </a:solidFill>
            </a:endParaRPr>
          </a:p>
        </p:txBody>
      </p:sp>
      <p:sp>
        <p:nvSpPr>
          <p:cNvPr id="7" name="Content Placeholder 2"/>
          <p:cNvSpPr txBox="1">
            <a:spLocks/>
          </p:cNvSpPr>
          <p:nvPr/>
        </p:nvSpPr>
        <p:spPr bwMode="auto">
          <a:xfrm>
            <a:off x="329334" y="3313113"/>
            <a:ext cx="8499475"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lvl="1">
              <a:buFont typeface="Wingdings" panose="05000000000000000000" pitchFamily="2" charset="2"/>
              <a:buChar char="Ø"/>
            </a:pPr>
            <a:r>
              <a:rPr lang="en-US" kern="0" dirty="0" smtClean="0"/>
              <a:t>a = b: </a:t>
            </a:r>
            <a:r>
              <a:rPr lang="en-US" b="1" kern="0" dirty="0" smtClean="0"/>
              <a:t>This is ONLY a member function!</a:t>
            </a:r>
          </a:p>
        </p:txBody>
      </p:sp>
      <p:sp>
        <p:nvSpPr>
          <p:cNvPr id="10" name="Content Placeholder 2"/>
          <p:cNvSpPr txBox="1">
            <a:spLocks/>
          </p:cNvSpPr>
          <p:nvPr/>
        </p:nvSpPr>
        <p:spPr bwMode="auto">
          <a:xfrm>
            <a:off x="329334" y="5039591"/>
            <a:ext cx="8499475" cy="143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marL="230188" lvl="1" indent="0">
              <a:buNone/>
            </a:pPr>
            <a:r>
              <a:rPr lang="en-US" kern="0" dirty="0" smtClean="0"/>
              <a:t>In C this assignment returns </a:t>
            </a:r>
            <a:r>
              <a:rPr lang="en-US" kern="0" dirty="0" err="1" smtClean="0"/>
              <a:t>r-value</a:t>
            </a:r>
            <a:r>
              <a:rPr lang="en-US" kern="0" dirty="0" smtClean="0"/>
              <a:t> and so we can do this:</a:t>
            </a:r>
          </a:p>
          <a:p>
            <a:pPr marL="230188" lvl="1" indent="0">
              <a:buNone/>
            </a:pPr>
            <a:r>
              <a:rPr lang="en-US" b="1" kern="0" dirty="0"/>
              <a:t>	</a:t>
            </a:r>
            <a:r>
              <a:rPr lang="en-US" b="1" kern="0" dirty="0" smtClean="0"/>
              <a:t>p1 = p2 = p3</a:t>
            </a:r>
          </a:p>
          <a:p>
            <a:pPr marL="230188" lvl="1" indent="0">
              <a:buNone/>
            </a:pPr>
            <a:r>
              <a:rPr lang="en-US" kern="0" dirty="0" smtClean="0"/>
              <a:t>In </a:t>
            </a:r>
            <a:r>
              <a:rPr lang="en-US" b="1" kern="0" dirty="0" smtClean="0"/>
              <a:t>C++ returning by </a:t>
            </a:r>
            <a:r>
              <a:rPr lang="en-US" b="1" i="1" kern="0" dirty="0" smtClean="0"/>
              <a:t>value </a:t>
            </a:r>
            <a:r>
              <a:rPr lang="en-US" b="1" kern="0" dirty="0" smtClean="0"/>
              <a:t>will invoke unnecessary copies that is why it returns by </a:t>
            </a:r>
            <a:r>
              <a:rPr lang="en-US" b="1" i="1" kern="0" dirty="0" smtClean="0"/>
              <a:t>reference.</a:t>
            </a:r>
            <a:endParaRPr lang="en-US" i="1" kern="0" dirty="0" smtClean="0"/>
          </a:p>
        </p:txBody>
      </p:sp>
      <p:sp>
        <p:nvSpPr>
          <p:cNvPr id="5" name="Rectangle 4"/>
          <p:cNvSpPr/>
          <p:nvPr/>
        </p:nvSpPr>
        <p:spPr>
          <a:xfrm>
            <a:off x="381000" y="1981200"/>
            <a:ext cx="4572000" cy="1200329"/>
          </a:xfrm>
          <a:prstGeom prst="rect">
            <a:avLst/>
          </a:prstGeom>
          <a:solidFill>
            <a:schemeClr val="accent1"/>
          </a:solidFill>
          <a:ln>
            <a:solidFill>
              <a:schemeClr val="accent2"/>
            </a:solidFill>
          </a:ln>
        </p:spPr>
        <p:txBody>
          <a:bodyPr>
            <a:spAutoFit/>
          </a:bodyPr>
          <a:lstStyle/>
          <a:p>
            <a:r>
              <a:rPr lang="en-US" sz="1200" dirty="0">
                <a:solidFill>
                  <a:srgbClr val="000000"/>
                </a:solidFill>
                <a:latin typeface="Courier New" panose="02070309020205020404" pitchFamily="49" charset="0"/>
              </a:rPr>
              <a:t>Point&amp; </a:t>
            </a:r>
            <a:r>
              <a:rPr lang="en-US" sz="1200" dirty="0">
                <a:solidFill>
                  <a:srgbClr val="800000"/>
                </a:solidFill>
                <a:latin typeface="Courier New" panose="02070309020205020404" pitchFamily="49" charset="0"/>
              </a:rPr>
              <a:t>operator+=</a:t>
            </a:r>
            <a:r>
              <a:rPr lang="en-US" sz="1200" dirty="0">
                <a:solidFill>
                  <a:srgbClr val="000000"/>
                </a:solidFill>
                <a:latin typeface="Courier New" panose="02070309020205020404" pitchFamily="49" charset="0"/>
              </a:rPr>
              <a:t>( Point&amp; l,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Point&amp; r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a:t>
            </a:r>
            <a:r>
              <a:rPr lang="en-US" sz="1200" dirty="0" err="1">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r.</a:t>
            </a:r>
            <a:r>
              <a:rPr lang="en-US" sz="1200" dirty="0" err="1">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a:t>
            </a:r>
            <a:r>
              <a:rPr lang="en-US" sz="1200" dirty="0" err="1">
                <a:solidFill>
                  <a:srgbClr val="0000C0"/>
                </a:solidFill>
                <a:latin typeface="Courier New" panose="02070309020205020404" pitchFamily="49" charset="0"/>
              </a:rPr>
              <a:t>_y</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r.</a:t>
            </a:r>
            <a:r>
              <a:rPr lang="en-US" sz="1200" dirty="0" err="1">
                <a:solidFill>
                  <a:srgbClr val="0000C0"/>
                </a:solidFill>
                <a:latin typeface="Courier New" panose="02070309020205020404" pitchFamily="49" charset="0"/>
              </a:rPr>
              <a:t>_y</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l;</a:t>
            </a:r>
          </a:p>
          <a:p>
            <a:r>
              <a:rPr lang="en-US" sz="1200" dirty="0">
                <a:solidFill>
                  <a:srgbClr val="000000"/>
                </a:solidFill>
                <a:latin typeface="Courier New" panose="02070309020205020404" pitchFamily="49" charset="0"/>
              </a:rPr>
              <a:t>}</a:t>
            </a:r>
          </a:p>
        </p:txBody>
      </p:sp>
      <p:sp>
        <p:nvSpPr>
          <p:cNvPr id="11" name="Rectangle 10"/>
          <p:cNvSpPr/>
          <p:nvPr/>
        </p:nvSpPr>
        <p:spPr>
          <a:xfrm>
            <a:off x="381000" y="3579898"/>
            <a:ext cx="3962400" cy="1384995"/>
          </a:xfrm>
          <a:prstGeom prst="rect">
            <a:avLst/>
          </a:prstGeom>
          <a:solidFill>
            <a:schemeClr val="accent1"/>
          </a:solidFill>
          <a:ln>
            <a:solidFill>
              <a:schemeClr val="accent2"/>
            </a:solidFill>
          </a:ln>
        </p:spPr>
        <p:txBody>
          <a:bodyPr wrap="square">
            <a:spAutoFit/>
          </a:bodyPr>
          <a:lstStyle/>
          <a:p>
            <a:r>
              <a:rPr lang="en-US" sz="1200" dirty="0">
                <a:solidFill>
                  <a:srgbClr val="000000"/>
                </a:solidFill>
                <a:latin typeface="Courier New" panose="02070309020205020404" pitchFamily="49" charset="0"/>
              </a:rPr>
              <a:t>Point&amp; </a:t>
            </a:r>
            <a:r>
              <a:rPr lang="en-US" sz="1200" b="1" dirty="0">
                <a:solidFill>
                  <a:srgbClr val="000000"/>
                </a:solidFill>
                <a:latin typeface="Courier New" panose="02070309020205020404" pitchFamily="49" charset="0"/>
              </a:rPr>
              <a:t>Point::operator=</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Point&amp; r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r.</a:t>
            </a:r>
            <a:r>
              <a:rPr lang="en-US" sz="1200" dirty="0" err="1">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_y</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r.</a:t>
            </a:r>
            <a:r>
              <a:rPr lang="en-US" sz="1200" dirty="0" err="1">
                <a:solidFill>
                  <a:srgbClr val="0000C0"/>
                </a:solidFill>
                <a:latin typeface="Courier New" panose="02070309020205020404" pitchFamily="49" charset="0"/>
              </a:rPr>
              <a:t>_y</a:t>
            </a:r>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this</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12" name="Rectangle 11"/>
          <p:cNvSpPr/>
          <p:nvPr/>
        </p:nvSpPr>
        <p:spPr>
          <a:xfrm>
            <a:off x="4724400" y="3579898"/>
            <a:ext cx="3429000" cy="1200329"/>
          </a:xfrm>
          <a:prstGeom prst="rect">
            <a:avLst/>
          </a:prstGeom>
          <a:solidFill>
            <a:schemeClr val="accent1"/>
          </a:solidFill>
          <a:ln>
            <a:solidFill>
              <a:schemeClr val="accent2"/>
            </a:solidFill>
          </a:ln>
        </p:spPr>
        <p:txBody>
          <a:bodyPr wrap="square">
            <a:spAutoFit/>
          </a:bodyPr>
          <a:lstStyle/>
          <a:p>
            <a:r>
              <a:rPr lang="fr-FR" sz="1200" dirty="0">
                <a:solidFill>
                  <a:srgbClr val="000000"/>
                </a:solidFill>
                <a:latin typeface="Courier New" panose="02070309020205020404" pitchFamily="49" charset="0"/>
              </a:rPr>
              <a:t>Point </a:t>
            </a:r>
            <a:r>
              <a:rPr lang="fr-FR" sz="1200" b="1" dirty="0">
                <a:solidFill>
                  <a:srgbClr val="000040"/>
                </a:solidFill>
                <a:latin typeface="Courier New" panose="02070309020205020404" pitchFamily="49" charset="0"/>
              </a:rPr>
              <a:t>p1</a:t>
            </a:r>
            <a:r>
              <a:rPr lang="fr-FR" sz="1200" dirty="0">
                <a:solidFill>
                  <a:srgbClr val="000000"/>
                </a:solidFill>
                <a:latin typeface="Courier New" panose="02070309020205020404" pitchFamily="49" charset="0"/>
              </a:rPr>
              <a:t> = { .</a:t>
            </a:r>
            <a:r>
              <a:rPr lang="fr-FR" sz="1200" dirty="0">
                <a:solidFill>
                  <a:srgbClr val="0000C0"/>
                </a:solidFill>
                <a:latin typeface="Courier New" panose="02070309020205020404" pitchFamily="49" charset="0"/>
              </a:rPr>
              <a:t>_x</a:t>
            </a:r>
            <a:r>
              <a:rPr lang="fr-FR" sz="1200" dirty="0">
                <a:solidFill>
                  <a:srgbClr val="000000"/>
                </a:solidFill>
                <a:latin typeface="Courier New" panose="02070309020205020404" pitchFamily="49" charset="0"/>
              </a:rPr>
              <a:t> = </a:t>
            </a:r>
            <a:r>
              <a:rPr lang="fr-FR" sz="1200" dirty="0">
                <a:solidFill>
                  <a:srgbClr val="FF0000"/>
                </a:solidFill>
                <a:latin typeface="Courier New" panose="02070309020205020404" pitchFamily="49" charset="0"/>
              </a:rPr>
              <a:t>1</a:t>
            </a:r>
            <a:r>
              <a:rPr lang="fr-FR" sz="1200" dirty="0">
                <a:solidFill>
                  <a:srgbClr val="000000"/>
                </a:solidFill>
                <a:latin typeface="Courier New" panose="02070309020205020404" pitchFamily="49" charset="0"/>
              </a:rPr>
              <a:t>, .</a:t>
            </a:r>
            <a:r>
              <a:rPr lang="fr-FR" sz="1200" dirty="0">
                <a:solidFill>
                  <a:srgbClr val="0000C0"/>
                </a:solidFill>
                <a:latin typeface="Courier New" panose="02070309020205020404" pitchFamily="49" charset="0"/>
              </a:rPr>
              <a:t>_y</a:t>
            </a:r>
            <a:r>
              <a:rPr lang="fr-FR" sz="1200" dirty="0">
                <a:solidFill>
                  <a:srgbClr val="000000"/>
                </a:solidFill>
                <a:latin typeface="Courier New" panose="02070309020205020404" pitchFamily="49" charset="0"/>
              </a:rPr>
              <a:t> = </a:t>
            </a:r>
            <a:r>
              <a:rPr lang="fr-FR" sz="1200" dirty="0">
                <a:solidFill>
                  <a:srgbClr val="FF0000"/>
                </a:solidFill>
                <a:latin typeface="Courier New" panose="02070309020205020404" pitchFamily="49" charset="0"/>
              </a:rPr>
              <a:t>1</a:t>
            </a:r>
            <a:r>
              <a:rPr lang="fr-FR" sz="1200" dirty="0">
                <a:solidFill>
                  <a:srgbClr val="000000"/>
                </a:solidFill>
                <a:latin typeface="Courier New" panose="02070309020205020404" pitchFamily="49" charset="0"/>
              </a:rPr>
              <a:t> };</a:t>
            </a:r>
          </a:p>
          <a:p>
            <a:r>
              <a:rPr lang="fr-FR" sz="1200" dirty="0">
                <a:solidFill>
                  <a:srgbClr val="000000"/>
                </a:solidFill>
                <a:latin typeface="Courier New" panose="02070309020205020404" pitchFamily="49" charset="0"/>
              </a:rPr>
              <a:t>Point </a:t>
            </a:r>
            <a:r>
              <a:rPr lang="fr-FR" sz="1200" b="1" dirty="0">
                <a:solidFill>
                  <a:srgbClr val="000040"/>
                </a:solidFill>
                <a:latin typeface="Courier New" panose="02070309020205020404" pitchFamily="49" charset="0"/>
              </a:rPr>
              <a:t>p2</a:t>
            </a:r>
            <a:r>
              <a:rPr lang="fr-FR" sz="1200" dirty="0">
                <a:solidFill>
                  <a:srgbClr val="000000"/>
                </a:solidFill>
                <a:latin typeface="Courier New" panose="02070309020205020404" pitchFamily="49" charset="0"/>
              </a:rPr>
              <a:t> = { .</a:t>
            </a:r>
            <a:r>
              <a:rPr lang="fr-FR" sz="1200" dirty="0">
                <a:solidFill>
                  <a:srgbClr val="0000C0"/>
                </a:solidFill>
                <a:latin typeface="Courier New" panose="02070309020205020404" pitchFamily="49" charset="0"/>
              </a:rPr>
              <a:t>_x</a:t>
            </a:r>
            <a:r>
              <a:rPr lang="fr-FR" sz="1200" dirty="0">
                <a:solidFill>
                  <a:srgbClr val="000000"/>
                </a:solidFill>
                <a:latin typeface="Courier New" panose="02070309020205020404" pitchFamily="49" charset="0"/>
              </a:rPr>
              <a:t> = </a:t>
            </a:r>
            <a:r>
              <a:rPr lang="fr-FR" sz="1200" dirty="0">
                <a:solidFill>
                  <a:srgbClr val="FF0000"/>
                </a:solidFill>
                <a:latin typeface="Courier New" panose="02070309020205020404" pitchFamily="49" charset="0"/>
              </a:rPr>
              <a:t>2</a:t>
            </a:r>
            <a:r>
              <a:rPr lang="fr-FR" sz="1200" dirty="0">
                <a:solidFill>
                  <a:srgbClr val="000000"/>
                </a:solidFill>
                <a:latin typeface="Courier New" panose="02070309020205020404" pitchFamily="49" charset="0"/>
              </a:rPr>
              <a:t>, .</a:t>
            </a:r>
            <a:r>
              <a:rPr lang="fr-FR" sz="1200" dirty="0">
                <a:solidFill>
                  <a:srgbClr val="0000C0"/>
                </a:solidFill>
                <a:latin typeface="Courier New" panose="02070309020205020404" pitchFamily="49" charset="0"/>
              </a:rPr>
              <a:t>_y</a:t>
            </a:r>
            <a:r>
              <a:rPr lang="fr-FR" sz="1200" dirty="0">
                <a:solidFill>
                  <a:srgbClr val="000000"/>
                </a:solidFill>
                <a:latin typeface="Courier New" panose="02070309020205020404" pitchFamily="49" charset="0"/>
              </a:rPr>
              <a:t> = </a:t>
            </a:r>
            <a:r>
              <a:rPr lang="fr-FR" sz="1200" dirty="0">
                <a:solidFill>
                  <a:srgbClr val="FF0000"/>
                </a:solidFill>
                <a:latin typeface="Courier New" panose="02070309020205020404" pitchFamily="49" charset="0"/>
              </a:rPr>
              <a:t>2</a:t>
            </a:r>
            <a:r>
              <a:rPr lang="fr-FR" sz="1200" dirty="0">
                <a:solidFill>
                  <a:srgbClr val="000000"/>
                </a:solidFill>
                <a:latin typeface="Courier New" panose="02070309020205020404" pitchFamily="49" charset="0"/>
              </a:rPr>
              <a:t> };</a:t>
            </a:r>
          </a:p>
          <a:p>
            <a:r>
              <a:rPr lang="fr-FR" sz="1200" dirty="0">
                <a:solidFill>
                  <a:srgbClr val="000000"/>
                </a:solidFill>
                <a:latin typeface="Courier New" panose="02070309020205020404" pitchFamily="49" charset="0"/>
              </a:rPr>
              <a:t>Point </a:t>
            </a:r>
            <a:r>
              <a:rPr lang="fr-FR" sz="1200" b="1" dirty="0">
                <a:solidFill>
                  <a:srgbClr val="000040"/>
                </a:solidFill>
                <a:latin typeface="Courier New" panose="02070309020205020404" pitchFamily="49" charset="0"/>
              </a:rPr>
              <a:t>p3</a:t>
            </a:r>
            <a:r>
              <a:rPr lang="fr-FR" sz="1200" dirty="0">
                <a:solidFill>
                  <a:srgbClr val="000000"/>
                </a:solidFill>
                <a:latin typeface="Courier New" panose="02070309020205020404" pitchFamily="49" charset="0"/>
              </a:rPr>
              <a:t> = { .</a:t>
            </a:r>
            <a:r>
              <a:rPr lang="fr-FR" sz="1200" dirty="0">
                <a:solidFill>
                  <a:srgbClr val="0000C0"/>
                </a:solidFill>
                <a:latin typeface="Courier New" panose="02070309020205020404" pitchFamily="49" charset="0"/>
              </a:rPr>
              <a:t>_x</a:t>
            </a:r>
            <a:r>
              <a:rPr lang="fr-FR" sz="1200" dirty="0">
                <a:solidFill>
                  <a:srgbClr val="000000"/>
                </a:solidFill>
                <a:latin typeface="Courier New" panose="02070309020205020404" pitchFamily="49" charset="0"/>
              </a:rPr>
              <a:t> = </a:t>
            </a:r>
            <a:r>
              <a:rPr lang="fr-FR" sz="1200" dirty="0">
                <a:solidFill>
                  <a:srgbClr val="FF0000"/>
                </a:solidFill>
                <a:latin typeface="Courier New" panose="02070309020205020404" pitchFamily="49" charset="0"/>
              </a:rPr>
              <a:t>0</a:t>
            </a:r>
            <a:r>
              <a:rPr lang="fr-FR" sz="1200" dirty="0">
                <a:solidFill>
                  <a:srgbClr val="000000"/>
                </a:solidFill>
                <a:latin typeface="Courier New" panose="02070309020205020404" pitchFamily="49" charset="0"/>
              </a:rPr>
              <a:t>, .</a:t>
            </a:r>
            <a:r>
              <a:rPr lang="fr-FR" sz="1200" dirty="0">
                <a:solidFill>
                  <a:srgbClr val="0000C0"/>
                </a:solidFill>
                <a:latin typeface="Courier New" panose="02070309020205020404" pitchFamily="49" charset="0"/>
              </a:rPr>
              <a:t>_y</a:t>
            </a:r>
            <a:r>
              <a:rPr lang="fr-FR" sz="1200" dirty="0">
                <a:solidFill>
                  <a:srgbClr val="000000"/>
                </a:solidFill>
                <a:latin typeface="Courier New" panose="02070309020205020404" pitchFamily="49" charset="0"/>
              </a:rPr>
              <a:t> = </a:t>
            </a:r>
            <a:r>
              <a:rPr lang="fr-FR" sz="1200" dirty="0">
                <a:solidFill>
                  <a:srgbClr val="FF0000"/>
                </a:solidFill>
                <a:latin typeface="Courier New" panose="02070309020205020404" pitchFamily="49" charset="0"/>
              </a:rPr>
              <a:t>0</a:t>
            </a:r>
            <a:r>
              <a:rPr lang="fr-FR" sz="1200" dirty="0">
                <a:solidFill>
                  <a:srgbClr val="000000"/>
                </a:solidFill>
                <a:latin typeface="Courier New" panose="02070309020205020404" pitchFamily="49" charset="0"/>
              </a:rPr>
              <a:t> };</a:t>
            </a:r>
          </a:p>
          <a:p>
            <a:endParaRPr lang="en-US" sz="1200" dirty="0">
              <a:latin typeface="Courier New" panose="02070309020205020404" pitchFamily="49" charset="0"/>
            </a:endParaRPr>
          </a:p>
          <a:p>
            <a:r>
              <a:rPr lang="en-US" sz="1200" b="1" dirty="0">
                <a:solidFill>
                  <a:srgbClr val="000000"/>
                </a:solidFill>
                <a:latin typeface="Courier New" panose="02070309020205020404" pitchFamily="49" charset="0"/>
              </a:rPr>
              <a:t>p1</a:t>
            </a:r>
            <a:r>
              <a:rPr lang="en-US" sz="1200" dirty="0">
                <a:solidFill>
                  <a:srgbClr val="000000"/>
                </a:solidFill>
                <a:latin typeface="Courier New" panose="02070309020205020404" pitchFamily="49" charset="0"/>
              </a:rPr>
              <a:t>.</a:t>
            </a:r>
            <a:r>
              <a:rPr lang="en-US" sz="1200" dirty="0">
                <a:solidFill>
                  <a:srgbClr val="0000FF"/>
                </a:solidFill>
                <a:latin typeface="Courier New" panose="02070309020205020404" pitchFamily="49" charset="0"/>
              </a:rPr>
              <a:t>operator</a:t>
            </a:r>
            <a:r>
              <a:rPr lang="en-US" sz="1200" dirty="0">
                <a:solidFill>
                  <a:srgbClr val="000000"/>
                </a:solidFill>
                <a:latin typeface="Courier New" panose="02070309020205020404" pitchFamily="49" charset="0"/>
              </a:rPr>
              <a:t> =( </a:t>
            </a:r>
            <a:r>
              <a:rPr lang="en-US" sz="1200" b="1" dirty="0">
                <a:solidFill>
                  <a:srgbClr val="000000"/>
                </a:solidFill>
                <a:latin typeface="Courier New" panose="02070309020205020404" pitchFamily="49" charset="0"/>
              </a:rPr>
              <a:t>p2</a:t>
            </a:r>
            <a:r>
              <a:rPr lang="en-US" sz="1200" dirty="0">
                <a:solidFill>
                  <a:srgbClr val="000000"/>
                </a:solidFill>
                <a:latin typeface="Courier New" panose="02070309020205020404" pitchFamily="49" charset="0"/>
              </a:rPr>
              <a:t>.</a:t>
            </a:r>
            <a:r>
              <a:rPr lang="en-US" sz="1200" dirty="0">
                <a:solidFill>
                  <a:srgbClr val="0000FF"/>
                </a:solidFill>
                <a:latin typeface="Courier New" panose="02070309020205020404" pitchFamily="49" charset="0"/>
              </a:rPr>
              <a:t>operator</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p3</a:t>
            </a:r>
            <a:r>
              <a:rPr lang="en-US" sz="1200"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p2 = p3 = p1;</a:t>
            </a:r>
          </a:p>
        </p:txBody>
      </p:sp>
    </p:spTree>
    <p:extLst>
      <p:ext uri="{BB962C8B-B14F-4D97-AF65-F5344CB8AC3E}">
        <p14:creationId xmlns:p14="http://schemas.microsoft.com/office/powerpoint/2010/main" val="15525723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a:t>
            </a:r>
            <a:r>
              <a:rPr lang="en-US" dirty="0" smtClean="0"/>
              <a:t>Operator, Comma Operator</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93</a:t>
            </a:fld>
            <a:endParaRPr lang="en-US" dirty="0">
              <a:solidFill>
                <a:srgbClr val="969696"/>
              </a:solidFill>
            </a:endParaRPr>
          </a:p>
        </p:txBody>
      </p:sp>
      <p:sp>
        <p:nvSpPr>
          <p:cNvPr id="6" name="Content Placeholder 5"/>
          <p:cNvSpPr>
            <a:spLocks noGrp="1"/>
          </p:cNvSpPr>
          <p:nvPr>
            <p:ph idx="1"/>
          </p:nvPr>
        </p:nvSpPr>
        <p:spPr>
          <a:xfrm>
            <a:off x="322263" y="950913"/>
            <a:ext cx="8499475" cy="3163887"/>
          </a:xfrm>
        </p:spPr>
        <p:txBody>
          <a:bodyPr/>
          <a:lstStyle/>
          <a:p>
            <a:r>
              <a:rPr lang="en-US" dirty="0"/>
              <a:t>The conditional operator takes three operands. It has the general form</a:t>
            </a:r>
            <a:r>
              <a:rPr lang="en-US" dirty="0" smtClean="0"/>
              <a:t>:</a:t>
            </a:r>
          </a:p>
          <a:p>
            <a:pPr lvl="1">
              <a:buFont typeface="Wingdings" panose="05000000000000000000" pitchFamily="2" charset="2"/>
              <a:buChar char="Ø"/>
            </a:pPr>
            <a:r>
              <a:rPr lang="en-US" b="1" dirty="0" smtClean="0"/>
              <a:t>operand1</a:t>
            </a:r>
            <a:r>
              <a:rPr lang="en-US" dirty="0" smtClean="0"/>
              <a:t> </a:t>
            </a:r>
            <a:r>
              <a:rPr lang="en-US" b="1" dirty="0" smtClean="0">
                <a:solidFill>
                  <a:srgbClr val="FF0000"/>
                </a:solidFill>
              </a:rPr>
              <a:t>?</a:t>
            </a:r>
            <a:r>
              <a:rPr lang="en-US" dirty="0" smtClean="0"/>
              <a:t> </a:t>
            </a:r>
            <a:r>
              <a:rPr lang="en-US" b="1" dirty="0" smtClean="0"/>
              <a:t>operand2</a:t>
            </a:r>
            <a:r>
              <a:rPr lang="en-US" dirty="0" smtClean="0"/>
              <a:t> </a:t>
            </a:r>
            <a:r>
              <a:rPr lang="en-US" b="1" dirty="0" smtClean="0">
                <a:solidFill>
                  <a:srgbClr val="FF0000"/>
                </a:solidFill>
              </a:rPr>
              <a:t>:</a:t>
            </a:r>
            <a:r>
              <a:rPr lang="en-US" dirty="0" smtClean="0"/>
              <a:t> </a:t>
            </a:r>
            <a:r>
              <a:rPr lang="en-US" b="1" dirty="0" smtClean="0"/>
              <a:t>operand3</a:t>
            </a:r>
            <a:endParaRPr lang="bg-BG" b="1" dirty="0" smtClean="0"/>
          </a:p>
          <a:p>
            <a:pPr marL="288925" indent="-285750"/>
            <a:endParaRPr lang="en-US" dirty="0" smtClean="0"/>
          </a:p>
          <a:p>
            <a:pPr marL="288925" indent="-285750"/>
            <a:endParaRPr lang="en-US" dirty="0"/>
          </a:p>
          <a:p>
            <a:pPr marL="288925" indent="-285750"/>
            <a:r>
              <a:rPr lang="en-US" dirty="0" smtClean="0"/>
              <a:t>Comma operator is used to combine several expressions into one</a:t>
            </a:r>
            <a:endParaRPr lang="en-US" dirty="0"/>
          </a:p>
        </p:txBody>
      </p:sp>
      <p:grpSp>
        <p:nvGrpSpPr>
          <p:cNvPr id="11" name="Group 10"/>
          <p:cNvGrpSpPr/>
          <p:nvPr/>
        </p:nvGrpSpPr>
        <p:grpSpPr>
          <a:xfrm>
            <a:off x="285687" y="3541036"/>
            <a:ext cx="8004810" cy="928687"/>
            <a:chOff x="933450" y="1923617"/>
            <a:chExt cx="7277100" cy="928687"/>
          </a:xfrm>
        </p:grpSpPr>
        <p:pic>
          <p:nvPicPr>
            <p:cNvPr id="7" name="Picture 6"/>
            <p:cNvPicPr>
              <a:picLocks noChangeAspect="1"/>
            </p:cNvPicPr>
            <p:nvPr/>
          </p:nvPicPr>
          <p:blipFill>
            <a:blip r:embed="rId2"/>
            <a:stretch>
              <a:fillRect/>
            </a:stretch>
          </p:blipFill>
          <p:spPr>
            <a:xfrm>
              <a:off x="933450" y="1923617"/>
              <a:ext cx="7277100" cy="372341"/>
            </a:xfrm>
            <a:prstGeom prst="rect">
              <a:avLst/>
            </a:prstGeom>
          </p:spPr>
        </p:pic>
        <p:pic>
          <p:nvPicPr>
            <p:cNvPr id="10" name="Picture 9"/>
            <p:cNvPicPr>
              <a:picLocks noChangeAspect="1"/>
            </p:cNvPicPr>
            <p:nvPr/>
          </p:nvPicPr>
          <p:blipFill>
            <a:blip r:embed="rId3"/>
            <a:stretch>
              <a:fillRect/>
            </a:stretch>
          </p:blipFill>
          <p:spPr>
            <a:xfrm>
              <a:off x="933450" y="2299854"/>
              <a:ext cx="7277100" cy="552450"/>
            </a:xfrm>
            <a:prstGeom prst="rect">
              <a:avLst/>
            </a:prstGeom>
          </p:spPr>
        </p:pic>
      </p:grpSp>
      <p:sp>
        <p:nvSpPr>
          <p:cNvPr id="5" name="Rectangle 4"/>
          <p:cNvSpPr/>
          <p:nvPr/>
        </p:nvSpPr>
        <p:spPr>
          <a:xfrm>
            <a:off x="573881" y="1929838"/>
            <a:ext cx="5410200" cy="276999"/>
          </a:xfrm>
          <a:prstGeom prst="rect">
            <a:avLst/>
          </a:prstGeom>
          <a:solidFill>
            <a:schemeClr val="accent1"/>
          </a:solidFill>
          <a:ln>
            <a:solidFill>
              <a:schemeClr val="accent2"/>
            </a:solidFill>
          </a:ln>
        </p:spPr>
        <p:txBody>
          <a:bodyPr wrap="square">
            <a:spAutoFit/>
          </a:bodyPr>
          <a:lstStyle/>
          <a:p>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success</a:t>
            </a:r>
            <a:r>
              <a:rPr lang="en-US" sz="1200" dirty="0">
                <a:solidFill>
                  <a:srgbClr val="000000"/>
                </a:solidFill>
                <a:latin typeface="Courier New" panose="02070309020205020404" pitchFamily="49" charset="0"/>
              </a:rPr>
              <a:t> = ( </a:t>
            </a:r>
            <a:r>
              <a:rPr lang="en-US" sz="1200" b="1" dirty="0">
                <a:solidFill>
                  <a:srgbClr val="000000"/>
                </a:solidFill>
                <a:latin typeface="Courier New" panose="02070309020205020404" pitchFamily="49" charset="0"/>
              </a:rPr>
              <a:t>temperature</a:t>
            </a:r>
            <a:r>
              <a:rPr lang="en-US" sz="1200" dirty="0">
                <a:solidFill>
                  <a:srgbClr val="000000"/>
                </a:solidFill>
                <a:latin typeface="Courier New" panose="02070309020205020404" pitchFamily="49" charset="0"/>
              </a:rPr>
              <a:t> &lt; ( </a:t>
            </a:r>
            <a:r>
              <a:rPr lang="en-US" sz="1200" dirty="0">
                <a:solidFill>
                  <a:srgbClr val="FF0000"/>
                </a:solidFill>
                <a:latin typeface="Courier New" panose="02070309020205020404" pitchFamily="49" charset="0"/>
              </a:rPr>
              <a:t>85</a:t>
            </a:r>
            <a:r>
              <a:rPr lang="en-US" sz="1200" dirty="0">
                <a:solidFill>
                  <a:srgbClr val="000000"/>
                </a:solidFill>
                <a:latin typeface="Courier New" panose="02070309020205020404" pitchFamily="49" charset="0"/>
              </a:rPr>
              <a:t> + </a:t>
            </a:r>
            <a:r>
              <a:rPr lang="en-US" sz="1200" dirty="0">
                <a:solidFill>
                  <a:srgbClr val="FF0000"/>
                </a:solidFill>
                <a:latin typeface="Courier New" panose="02070309020205020404" pitchFamily="49" charset="0"/>
              </a:rPr>
              <a:t>30</a:t>
            </a:r>
            <a:r>
              <a:rPr lang="en-US" sz="1200" dirty="0">
                <a:solidFill>
                  <a:srgbClr val="000000"/>
                </a:solidFill>
                <a:latin typeface="Courier New" panose="02070309020205020404" pitchFamily="49" charset="0"/>
              </a:rPr>
              <a:t> ) ) ? </a:t>
            </a:r>
            <a:r>
              <a:rPr lang="en-US" sz="1200" dirty="0">
                <a:solidFill>
                  <a:srgbClr val="0000FF"/>
                </a:solidFill>
                <a:latin typeface="Courier New" panose="02070309020205020404" pitchFamily="49" charset="0"/>
              </a:rPr>
              <a:t>true</a:t>
            </a:r>
            <a:r>
              <a:rPr lang="en-US" sz="1200" dirty="0">
                <a:solidFill>
                  <a:srgbClr val="000000"/>
                </a:solidFill>
                <a:latin typeface="Courier New" panose="02070309020205020404" pitchFamily="49" charset="0"/>
              </a:rPr>
              <a:t> : </a:t>
            </a:r>
            <a:r>
              <a:rPr lang="en-US" sz="1200" dirty="0">
                <a:solidFill>
                  <a:srgbClr val="0000FF"/>
                </a:solidFill>
                <a:latin typeface="Courier New" panose="02070309020205020404" pitchFamily="49" charset="0"/>
              </a:rPr>
              <a:t>false</a:t>
            </a:r>
            <a:r>
              <a:rPr lang="en-US" sz="1200" dirty="0">
                <a:solidFill>
                  <a:srgbClr val="000000"/>
                </a:solidFill>
                <a:latin typeface="Courier New" panose="02070309020205020404" pitchFamily="49" charset="0"/>
              </a:rPr>
              <a:t>;</a:t>
            </a:r>
            <a:endParaRPr lang="en-US" sz="1200" dirty="0"/>
          </a:p>
        </p:txBody>
      </p:sp>
    </p:spTree>
    <p:extLst>
      <p:ext uri="{BB962C8B-B14F-4D97-AF65-F5344CB8AC3E}">
        <p14:creationId xmlns:p14="http://schemas.microsoft.com/office/powerpoint/2010/main" val="9572592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extraction and insertion</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94</a:t>
            </a:fld>
            <a:endParaRPr lang="en-US" dirty="0">
              <a:solidFill>
                <a:srgbClr val="969696"/>
              </a:solidFill>
            </a:endParaRPr>
          </a:p>
        </p:txBody>
      </p:sp>
      <p:sp>
        <p:nvSpPr>
          <p:cNvPr id="6" name="Content Placeholder 5"/>
          <p:cNvSpPr>
            <a:spLocks noGrp="1"/>
          </p:cNvSpPr>
          <p:nvPr>
            <p:ph idx="1"/>
          </p:nvPr>
        </p:nvSpPr>
        <p:spPr>
          <a:xfrm>
            <a:off x="322263" y="950913"/>
            <a:ext cx="8499475" cy="1487487"/>
          </a:xfrm>
        </p:spPr>
        <p:txBody>
          <a:bodyPr/>
          <a:lstStyle/>
          <a:p>
            <a:r>
              <a:rPr lang="en-US" dirty="0"/>
              <a:t>The overloads of operator&gt;&gt; and operator&lt;&lt; that take a std::</a:t>
            </a:r>
            <a:r>
              <a:rPr lang="en-US" dirty="0" err="1"/>
              <a:t>istream</a:t>
            </a:r>
            <a:r>
              <a:rPr lang="en-US" dirty="0"/>
              <a:t>&amp; or std::</a:t>
            </a:r>
            <a:r>
              <a:rPr lang="en-US" dirty="0" err="1"/>
              <a:t>ostream</a:t>
            </a:r>
            <a:r>
              <a:rPr lang="en-US" dirty="0"/>
              <a:t>&amp; as the left hand argument are known as insertion and extraction operators. Since they take the user-defined type as the </a:t>
            </a:r>
            <a:r>
              <a:rPr lang="en-US" b="1" dirty="0"/>
              <a:t>right </a:t>
            </a:r>
            <a:r>
              <a:rPr lang="en-US" b="1" dirty="0" smtClean="0"/>
              <a:t>argument (their left argument is a stream)</a:t>
            </a:r>
            <a:r>
              <a:rPr lang="en-US" dirty="0" smtClean="0"/>
              <a:t>, </a:t>
            </a:r>
            <a:r>
              <a:rPr lang="en-US" dirty="0"/>
              <a:t>they must be implemented as </a:t>
            </a:r>
            <a:r>
              <a:rPr lang="en-US" dirty="0" smtClean="0"/>
              <a:t>non-members:</a:t>
            </a:r>
            <a:endParaRPr lang="en-US" dirty="0"/>
          </a:p>
        </p:txBody>
      </p:sp>
      <p:sp>
        <p:nvSpPr>
          <p:cNvPr id="14" name="Content Placeholder 5"/>
          <p:cNvSpPr txBox="1">
            <a:spLocks/>
          </p:cNvSpPr>
          <p:nvPr/>
        </p:nvSpPr>
        <p:spPr bwMode="auto">
          <a:xfrm>
            <a:off x="339581" y="4350329"/>
            <a:ext cx="8499475" cy="32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r>
              <a:rPr lang="en-US" kern="0" dirty="0" smtClean="0"/>
              <a:t>Usage:</a:t>
            </a:r>
          </a:p>
          <a:p>
            <a:pPr marL="0" indent="0">
              <a:buNone/>
            </a:pPr>
            <a:endParaRPr lang="en-US" kern="0" dirty="0"/>
          </a:p>
        </p:txBody>
      </p:sp>
      <p:sp>
        <p:nvSpPr>
          <p:cNvPr id="10" name="Rectangle 9"/>
          <p:cNvSpPr/>
          <p:nvPr/>
        </p:nvSpPr>
        <p:spPr>
          <a:xfrm>
            <a:off x="609600" y="2438400"/>
            <a:ext cx="1676400" cy="1015663"/>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struct</a:t>
            </a:r>
            <a:r>
              <a:rPr lang="en-US" sz="1200" dirty="0">
                <a:solidFill>
                  <a:srgbClr val="000000"/>
                </a:solidFill>
                <a:latin typeface="Courier New" panose="02070309020205020404" pitchFamily="49" charset="0"/>
              </a:rPr>
              <a:t> Point</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double</a:t>
            </a:r>
            <a:r>
              <a:rPr lang="en-US" sz="1200" dirty="0">
                <a:solidFill>
                  <a:srgbClr val="000000"/>
                </a:solidFill>
                <a:latin typeface="Courier New" panose="02070309020205020404" pitchFamily="49" charset="0"/>
              </a:rPr>
              <a:t> </a:t>
            </a:r>
            <a:r>
              <a:rPr lang="en-US" sz="1200" dirty="0">
                <a:solidFill>
                  <a:srgbClr val="0000C0"/>
                </a:solidFill>
                <a:latin typeface="Courier New" panose="02070309020205020404" pitchFamily="49" charset="0"/>
              </a:rPr>
              <a:t>_y</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3" name="Rectangle 2"/>
          <p:cNvSpPr/>
          <p:nvPr/>
        </p:nvSpPr>
        <p:spPr>
          <a:xfrm>
            <a:off x="2524991" y="2436823"/>
            <a:ext cx="5791200" cy="1754326"/>
          </a:xfrm>
          <a:prstGeom prst="rect">
            <a:avLst/>
          </a:prstGeom>
          <a:solidFill>
            <a:schemeClr val="accent1"/>
          </a:solidFill>
          <a:ln>
            <a:solidFill>
              <a:schemeClr val="accent2"/>
            </a:solidFill>
          </a:ln>
        </p:spPr>
        <p:txBody>
          <a:bodyPr wrap="square">
            <a:spAutoFit/>
          </a:bodyPr>
          <a:lstStyle/>
          <a:p>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err="1">
                <a:solidFill>
                  <a:srgbClr val="0000FF"/>
                </a:solidFill>
                <a:latin typeface="Courier New" panose="02070309020205020404" pitchFamily="49" charset="0"/>
              </a:rPr>
              <a:t>ostream</a:t>
            </a:r>
            <a:r>
              <a:rPr lang="en-US" sz="1200" dirty="0">
                <a:solidFill>
                  <a:srgbClr val="000000"/>
                </a:solidFill>
                <a:latin typeface="Courier New" panose="02070309020205020404" pitchFamily="49" charset="0"/>
              </a:rPr>
              <a:t>&amp; </a:t>
            </a:r>
            <a:r>
              <a:rPr lang="en-US" sz="1200" dirty="0">
                <a:solidFill>
                  <a:srgbClr val="800000"/>
                </a:solidFill>
                <a:latin typeface="Courier New" panose="02070309020205020404" pitchFamily="49" charset="0"/>
              </a:rPr>
              <a:t>operator&lt;&lt;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err="1">
                <a:solidFill>
                  <a:srgbClr val="0000FF"/>
                </a:solidFill>
                <a:latin typeface="Courier New" panose="02070309020205020404" pitchFamily="49" charset="0"/>
              </a:rPr>
              <a:t>ostream</a:t>
            </a:r>
            <a:r>
              <a:rPr lang="en-US" sz="1200" dirty="0">
                <a:solidFill>
                  <a:srgbClr val="000000"/>
                </a:solidFill>
                <a:latin typeface="Courier New" panose="02070309020205020404" pitchFamily="49" charset="0"/>
              </a:rPr>
              <a:t>&amp; </a:t>
            </a:r>
            <a:r>
              <a:rPr lang="en-US" sz="1200" dirty="0" err="1">
                <a:solidFill>
                  <a:srgbClr val="000000"/>
                </a:solidFill>
                <a:latin typeface="Courier New" panose="02070309020205020404" pitchFamily="49" charset="0"/>
              </a:rPr>
              <a:t>os</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const</a:t>
            </a:r>
            <a:r>
              <a:rPr lang="en-US" sz="1200" dirty="0">
                <a:solidFill>
                  <a:srgbClr val="000000"/>
                </a:solidFill>
                <a:latin typeface="Courier New" panose="02070309020205020404" pitchFamily="49" charset="0"/>
              </a:rPr>
              <a:t> Point&amp; r )</a:t>
            </a:r>
          </a:p>
          <a:p>
            <a:r>
              <a:rPr lang="en-US" sz="1200" dirty="0">
                <a:solidFill>
                  <a:srgbClr val="000000"/>
                </a:solidFill>
                <a:latin typeface="Courier New" panose="02070309020205020404" pitchFamily="49" charset="0"/>
              </a:rPr>
              <a:t>{</a:t>
            </a:r>
          </a:p>
          <a:p>
            <a:r>
              <a:rPr lang="es-ES" sz="1200" dirty="0">
                <a:solidFill>
                  <a:srgbClr val="000000"/>
                </a:solidFill>
                <a:latin typeface="Courier New" panose="02070309020205020404" pitchFamily="49" charset="0"/>
              </a:rPr>
              <a:t>    </a:t>
            </a:r>
            <a:r>
              <a:rPr lang="es-ES" sz="1200" dirty="0" err="1">
                <a:solidFill>
                  <a:srgbClr val="0000FF"/>
                </a:solidFill>
                <a:latin typeface="Courier New" panose="02070309020205020404" pitchFamily="49" charset="0"/>
              </a:rPr>
              <a:t>return</a:t>
            </a:r>
            <a:r>
              <a:rPr lang="es-ES" sz="1200" dirty="0">
                <a:solidFill>
                  <a:srgbClr val="000000"/>
                </a:solidFill>
                <a:latin typeface="Courier New" panose="02070309020205020404" pitchFamily="49" charset="0"/>
              </a:rPr>
              <a:t> os </a:t>
            </a:r>
            <a:r>
              <a:rPr lang="es-ES" sz="1200" b="1" dirty="0">
                <a:solidFill>
                  <a:srgbClr val="000000"/>
                </a:solidFill>
                <a:latin typeface="Courier New" panose="02070309020205020404" pitchFamily="49" charset="0"/>
              </a:rPr>
              <a:t>&lt;&lt; </a:t>
            </a:r>
            <a:r>
              <a:rPr lang="es-ES" sz="1200" dirty="0">
                <a:solidFill>
                  <a:srgbClr val="808040"/>
                </a:solidFill>
                <a:latin typeface="Courier New" panose="02070309020205020404" pitchFamily="49" charset="0"/>
              </a:rPr>
              <a:t>"x = "</a:t>
            </a:r>
            <a:r>
              <a:rPr lang="es-ES" sz="1200" dirty="0">
                <a:solidFill>
                  <a:srgbClr val="000000"/>
                </a:solidFill>
                <a:latin typeface="Courier New" panose="02070309020205020404" pitchFamily="49" charset="0"/>
              </a:rPr>
              <a:t> </a:t>
            </a:r>
            <a:r>
              <a:rPr lang="es-ES" sz="1200" b="1" dirty="0">
                <a:solidFill>
                  <a:srgbClr val="000000"/>
                </a:solidFill>
                <a:latin typeface="Courier New" panose="02070309020205020404" pitchFamily="49" charset="0"/>
              </a:rPr>
              <a:t>&lt;&lt; </a:t>
            </a:r>
            <a:r>
              <a:rPr lang="es-ES" sz="1200" dirty="0" err="1">
                <a:solidFill>
                  <a:srgbClr val="000000"/>
                </a:solidFill>
                <a:latin typeface="Courier New" panose="02070309020205020404" pitchFamily="49" charset="0"/>
              </a:rPr>
              <a:t>r.</a:t>
            </a:r>
            <a:r>
              <a:rPr lang="es-ES" sz="1200" dirty="0" err="1">
                <a:solidFill>
                  <a:srgbClr val="0000C0"/>
                </a:solidFill>
                <a:latin typeface="Courier New" panose="02070309020205020404" pitchFamily="49" charset="0"/>
              </a:rPr>
              <a:t>_x</a:t>
            </a:r>
            <a:r>
              <a:rPr lang="es-ES" sz="1200" dirty="0">
                <a:solidFill>
                  <a:srgbClr val="000000"/>
                </a:solidFill>
                <a:latin typeface="Courier New" panose="02070309020205020404" pitchFamily="49" charset="0"/>
              </a:rPr>
              <a:t> </a:t>
            </a:r>
            <a:r>
              <a:rPr lang="es-ES" sz="1200" b="1" dirty="0">
                <a:solidFill>
                  <a:srgbClr val="000000"/>
                </a:solidFill>
                <a:latin typeface="Courier New" panose="02070309020205020404" pitchFamily="49" charset="0"/>
              </a:rPr>
              <a:t>&lt;&lt; </a:t>
            </a:r>
            <a:r>
              <a:rPr lang="es-ES" sz="1200" dirty="0">
                <a:solidFill>
                  <a:srgbClr val="808040"/>
                </a:solidFill>
                <a:latin typeface="Courier New" panose="02070309020205020404" pitchFamily="49" charset="0"/>
              </a:rPr>
              <a:t>" y = "</a:t>
            </a:r>
            <a:r>
              <a:rPr lang="es-ES" sz="1200" dirty="0">
                <a:solidFill>
                  <a:srgbClr val="000000"/>
                </a:solidFill>
                <a:latin typeface="Courier New" panose="02070309020205020404" pitchFamily="49" charset="0"/>
              </a:rPr>
              <a:t> </a:t>
            </a:r>
            <a:r>
              <a:rPr lang="es-ES" sz="1200" b="1" dirty="0">
                <a:solidFill>
                  <a:srgbClr val="000000"/>
                </a:solidFill>
                <a:latin typeface="Courier New" panose="02070309020205020404" pitchFamily="49" charset="0"/>
              </a:rPr>
              <a:t>&lt;&lt; </a:t>
            </a:r>
            <a:r>
              <a:rPr lang="es-ES" sz="1200" dirty="0" err="1">
                <a:solidFill>
                  <a:srgbClr val="000000"/>
                </a:solidFill>
                <a:latin typeface="Courier New" panose="02070309020205020404" pitchFamily="49" charset="0"/>
              </a:rPr>
              <a:t>r.</a:t>
            </a:r>
            <a:r>
              <a:rPr lang="es-ES" sz="1200" dirty="0" err="1">
                <a:solidFill>
                  <a:srgbClr val="0000C0"/>
                </a:solidFill>
                <a:latin typeface="Courier New" panose="02070309020205020404" pitchFamily="49" charset="0"/>
              </a:rPr>
              <a:t>_y</a:t>
            </a:r>
            <a:r>
              <a:rPr lang="es-E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err="1">
                <a:solidFill>
                  <a:srgbClr val="0000FF"/>
                </a:solidFill>
                <a:latin typeface="Courier New" panose="02070309020205020404" pitchFamily="49" charset="0"/>
              </a:rPr>
              <a:t>istream</a:t>
            </a:r>
            <a:r>
              <a:rPr lang="en-US" sz="1200" dirty="0">
                <a:solidFill>
                  <a:srgbClr val="000000"/>
                </a:solidFill>
                <a:latin typeface="Courier New" panose="02070309020205020404" pitchFamily="49" charset="0"/>
              </a:rPr>
              <a:t>&amp; </a:t>
            </a:r>
            <a:r>
              <a:rPr lang="en-US" sz="1200" dirty="0">
                <a:solidFill>
                  <a:srgbClr val="800000"/>
                </a:solidFill>
                <a:latin typeface="Courier New" panose="02070309020205020404" pitchFamily="49" charset="0"/>
              </a:rPr>
              <a:t>operator&gt;&gt;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err="1">
                <a:solidFill>
                  <a:srgbClr val="0000FF"/>
                </a:solidFill>
                <a:latin typeface="Courier New" panose="02070309020205020404" pitchFamily="49" charset="0"/>
              </a:rPr>
              <a:t>istream</a:t>
            </a:r>
            <a:r>
              <a:rPr lang="en-US" sz="1200" dirty="0">
                <a:solidFill>
                  <a:srgbClr val="000000"/>
                </a:solidFill>
                <a:latin typeface="Courier New" panose="02070309020205020404" pitchFamily="49" charset="0"/>
              </a:rPr>
              <a:t>&amp; is, Point&amp; r )</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is </a:t>
            </a:r>
            <a:r>
              <a:rPr lang="en-US" sz="1200" b="1" dirty="0">
                <a:solidFill>
                  <a:srgbClr val="000000"/>
                </a:solidFill>
                <a:latin typeface="Courier New" panose="02070309020205020404" pitchFamily="49" charset="0"/>
              </a:rPr>
              <a:t>&gt;&gt; </a:t>
            </a:r>
            <a:r>
              <a:rPr lang="en-US" sz="1200" dirty="0" err="1">
                <a:solidFill>
                  <a:srgbClr val="000000"/>
                </a:solidFill>
                <a:latin typeface="Courier New" panose="02070309020205020404" pitchFamily="49" charset="0"/>
              </a:rPr>
              <a:t>r.</a:t>
            </a:r>
            <a:r>
              <a:rPr lang="en-US" sz="1200" dirty="0" err="1">
                <a:solidFill>
                  <a:srgbClr val="0000C0"/>
                </a:solidFill>
                <a:latin typeface="Courier New" panose="02070309020205020404" pitchFamily="49" charset="0"/>
              </a:rPr>
              <a:t>_x</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&gt;&gt; </a:t>
            </a:r>
            <a:r>
              <a:rPr lang="en-US" sz="1200" dirty="0" err="1">
                <a:solidFill>
                  <a:srgbClr val="000000"/>
                </a:solidFill>
                <a:latin typeface="Courier New" panose="02070309020205020404" pitchFamily="49" charset="0"/>
              </a:rPr>
              <a:t>r.</a:t>
            </a:r>
            <a:r>
              <a:rPr lang="en-US" sz="1200" dirty="0" err="1">
                <a:solidFill>
                  <a:srgbClr val="0000C0"/>
                </a:solidFill>
                <a:latin typeface="Courier New" panose="02070309020205020404" pitchFamily="49" charset="0"/>
              </a:rPr>
              <a:t>_y</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p:txBody>
      </p:sp>
      <p:sp>
        <p:nvSpPr>
          <p:cNvPr id="5" name="Rectangle 4"/>
          <p:cNvSpPr/>
          <p:nvPr/>
        </p:nvSpPr>
        <p:spPr>
          <a:xfrm>
            <a:off x="609599" y="4873767"/>
            <a:ext cx="7706591" cy="1015663"/>
          </a:xfrm>
          <a:prstGeom prst="rect">
            <a:avLst/>
          </a:prstGeom>
          <a:solidFill>
            <a:schemeClr val="accent1"/>
          </a:solidFill>
          <a:ln>
            <a:solidFill>
              <a:schemeClr val="accent2"/>
            </a:solidFill>
          </a:ln>
        </p:spPr>
        <p:txBody>
          <a:bodyPr wrap="square">
            <a:spAutoFit/>
          </a:bodyPr>
          <a:lstStyle/>
          <a:p>
            <a:r>
              <a:rPr lang="fr-FR" sz="1200" dirty="0">
                <a:solidFill>
                  <a:srgbClr val="000000"/>
                </a:solidFill>
                <a:latin typeface="Courier New" panose="02070309020205020404" pitchFamily="49" charset="0"/>
              </a:rPr>
              <a:t>Point </a:t>
            </a:r>
            <a:r>
              <a:rPr lang="fr-FR" sz="1200" b="1" dirty="0">
                <a:solidFill>
                  <a:srgbClr val="000040"/>
                </a:solidFill>
                <a:latin typeface="Courier New" panose="02070309020205020404" pitchFamily="49" charset="0"/>
              </a:rPr>
              <a:t>p1</a:t>
            </a:r>
            <a:r>
              <a:rPr lang="fr-FR" sz="1200" dirty="0">
                <a:solidFill>
                  <a:srgbClr val="000000"/>
                </a:solidFill>
                <a:latin typeface="Courier New" panose="02070309020205020404" pitchFamily="49" charset="0"/>
              </a:rPr>
              <a:t> = { .</a:t>
            </a:r>
            <a:r>
              <a:rPr lang="fr-FR" sz="1200" dirty="0">
                <a:solidFill>
                  <a:srgbClr val="0000C0"/>
                </a:solidFill>
                <a:latin typeface="Courier New" panose="02070309020205020404" pitchFamily="49" charset="0"/>
              </a:rPr>
              <a:t>_x</a:t>
            </a:r>
            <a:r>
              <a:rPr lang="fr-FR" sz="1200" dirty="0">
                <a:solidFill>
                  <a:srgbClr val="000000"/>
                </a:solidFill>
                <a:latin typeface="Courier New" panose="02070309020205020404" pitchFamily="49" charset="0"/>
              </a:rPr>
              <a:t> = </a:t>
            </a:r>
            <a:r>
              <a:rPr lang="fr-FR" sz="1200" dirty="0">
                <a:solidFill>
                  <a:srgbClr val="FF0000"/>
                </a:solidFill>
                <a:latin typeface="Courier New" panose="02070309020205020404" pitchFamily="49" charset="0"/>
              </a:rPr>
              <a:t>1</a:t>
            </a:r>
            <a:r>
              <a:rPr lang="fr-FR" sz="1200" dirty="0">
                <a:solidFill>
                  <a:srgbClr val="000000"/>
                </a:solidFill>
                <a:latin typeface="Courier New" panose="02070309020205020404" pitchFamily="49" charset="0"/>
              </a:rPr>
              <a:t>, .</a:t>
            </a:r>
            <a:r>
              <a:rPr lang="fr-FR" sz="1200" dirty="0">
                <a:solidFill>
                  <a:srgbClr val="0000C0"/>
                </a:solidFill>
                <a:latin typeface="Courier New" panose="02070309020205020404" pitchFamily="49" charset="0"/>
              </a:rPr>
              <a:t>_y</a:t>
            </a:r>
            <a:r>
              <a:rPr lang="fr-FR" sz="1200" dirty="0">
                <a:solidFill>
                  <a:srgbClr val="000000"/>
                </a:solidFill>
                <a:latin typeface="Courier New" panose="02070309020205020404" pitchFamily="49" charset="0"/>
              </a:rPr>
              <a:t> = </a:t>
            </a:r>
            <a:r>
              <a:rPr lang="fr-FR" sz="1200" dirty="0">
                <a:solidFill>
                  <a:srgbClr val="FF0000"/>
                </a:solidFill>
                <a:latin typeface="Courier New" panose="02070309020205020404" pitchFamily="49" charset="0"/>
              </a:rPr>
              <a:t>1</a:t>
            </a:r>
            <a:r>
              <a:rPr lang="fr-FR" sz="1200" dirty="0">
                <a:solidFill>
                  <a:srgbClr val="000000"/>
                </a:solidFill>
                <a:latin typeface="Courier New" panose="02070309020205020404" pitchFamily="49" charset="0"/>
              </a:rPr>
              <a:t> };</a:t>
            </a:r>
          </a:p>
          <a:p>
            <a:endParaRPr lang="en-US" sz="1200" dirty="0">
              <a:latin typeface="Courier New" panose="02070309020205020404" pitchFamily="49" charset="0"/>
            </a:endParaRPr>
          </a:p>
          <a:p>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a:solidFill>
                  <a:srgbClr val="808040"/>
                </a:solidFill>
                <a:latin typeface="Courier New" panose="02070309020205020404" pitchFamily="49" charset="0"/>
              </a:rPr>
              <a:t>"Enter x and y."</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&lt;&lt;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a:t>
            </a:r>
          </a:p>
          <a:p>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cin</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&gt;&gt; p1;</a:t>
            </a:r>
          </a:p>
          <a:p>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::cout </a:t>
            </a:r>
            <a:r>
              <a:rPr lang="en-US" sz="1200" b="1" dirty="0">
                <a:solidFill>
                  <a:srgbClr val="000000"/>
                </a:solidFill>
                <a:latin typeface="Courier New" panose="02070309020205020404" pitchFamily="49" charset="0"/>
              </a:rPr>
              <a:t>&lt;&lt; p1 &lt;&lt; </a:t>
            </a:r>
            <a:r>
              <a:rPr lang="en-US" sz="1200" dirty="0">
                <a:solidFill>
                  <a:srgbClr val="0000FF"/>
                </a:solidFill>
                <a:latin typeface="Courier New" panose="02070309020205020404" pitchFamily="49" charset="0"/>
              </a:rPr>
              <a:t>std</a:t>
            </a:r>
            <a:r>
              <a:rPr lang="en-US" sz="1200" dirty="0">
                <a:solidFill>
                  <a:srgbClr val="000000"/>
                </a:solidFill>
                <a:latin typeface="Courier New" panose="02070309020205020404" pitchFamily="49" charset="0"/>
              </a:rPr>
              <a:t>::</a:t>
            </a:r>
            <a:r>
              <a:rPr lang="en-US" sz="1200" dirty="0">
                <a:solidFill>
                  <a:srgbClr val="642880"/>
                </a:solidFill>
                <a:latin typeface="Courier New" panose="02070309020205020404" pitchFamily="49" charset="0"/>
              </a:rPr>
              <a:t>endl</a:t>
            </a:r>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9191996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4294967295"/>
          </p:nvPr>
        </p:nvSpPr>
        <p:spPr>
          <a:xfrm>
            <a:off x="468313" y="6416675"/>
            <a:ext cx="215900" cy="130175"/>
          </a:xfrm>
          <a:prstGeom prst="rect">
            <a:avLst/>
          </a:prstGeom>
          <a:noFill/>
        </p:spPr>
        <p:txBody>
          <a:bodyPr/>
          <a:lstStyle/>
          <a:p>
            <a:fld id="{3C06E336-A007-4B80-AD83-367BF76F56AD}" type="slidenum">
              <a:rPr lang="de-DE" smtClean="0"/>
              <a:pPr/>
              <a:t>95</a:t>
            </a:fld>
            <a:endParaRPr lang="de-DE" smtClean="0"/>
          </a:p>
        </p:txBody>
      </p:sp>
      <p:sp>
        <p:nvSpPr>
          <p:cNvPr id="17412" name="Rectangle 2"/>
          <p:cNvSpPr>
            <a:spLocks noChangeArrowheads="1"/>
          </p:cNvSpPr>
          <p:nvPr/>
        </p:nvSpPr>
        <p:spPr bwMode="auto">
          <a:xfrm>
            <a:off x="0" y="0"/>
            <a:ext cx="4572000" cy="6858000"/>
          </a:xfrm>
          <a:prstGeom prst="rect">
            <a:avLst/>
          </a:prstGeom>
          <a:solidFill>
            <a:srgbClr val="D76A19"/>
          </a:solidFill>
          <a:ln w="9525">
            <a:noFill/>
            <a:miter lim="800000"/>
            <a:headEnd/>
            <a:tailEnd/>
          </a:ln>
        </p:spPr>
        <p:txBody>
          <a:bodyPr wrap="none" anchor="ctr"/>
          <a:lstStyle/>
          <a:p>
            <a:endParaRPr lang="fr-FR"/>
          </a:p>
        </p:txBody>
      </p:sp>
      <p:sp>
        <p:nvSpPr>
          <p:cNvPr id="17413" name="Rectangle 3"/>
          <p:cNvSpPr>
            <a:spLocks noGrp="1" noChangeArrowheads="1"/>
          </p:cNvSpPr>
          <p:nvPr>
            <p:ph type="ctrTitle" idx="4294967295"/>
          </p:nvPr>
        </p:nvSpPr>
        <p:spPr>
          <a:xfrm>
            <a:off x="468313" y="1676400"/>
            <a:ext cx="3816350" cy="1909762"/>
          </a:xfrm>
          <a:noFill/>
        </p:spPr>
        <p:txBody>
          <a:bodyPr anchor="b"/>
          <a:lstStyle/>
          <a:p>
            <a:pPr>
              <a:spcBef>
                <a:spcPct val="50000"/>
              </a:spcBef>
              <a:tabLst>
                <a:tab pos="2330450" algn="l"/>
              </a:tabLst>
            </a:pPr>
            <a:r>
              <a:rPr lang="de-DE" sz="2800" b="1" dirty="0" smtClean="0">
                <a:solidFill>
                  <a:schemeClr val="bg1"/>
                </a:solidFill>
              </a:rPr>
              <a:t>Statements</a:t>
            </a:r>
          </a:p>
        </p:txBody>
      </p:sp>
      <p:sp>
        <p:nvSpPr>
          <p:cNvPr id="17414" name="Rectangle 4"/>
          <p:cNvSpPr>
            <a:spLocks noChangeArrowheads="1"/>
          </p:cNvSpPr>
          <p:nvPr/>
        </p:nvSpPr>
        <p:spPr bwMode="auto">
          <a:xfrm>
            <a:off x="4572000" y="0"/>
            <a:ext cx="4572000" cy="6858000"/>
          </a:xfrm>
          <a:prstGeom prst="rect">
            <a:avLst/>
          </a:prstGeom>
          <a:solidFill>
            <a:schemeClr val="bg2"/>
          </a:solidFill>
          <a:ln w="9525">
            <a:noFill/>
            <a:miter lim="800000"/>
            <a:headEnd/>
            <a:tailEnd/>
          </a:ln>
        </p:spPr>
        <p:txBody>
          <a:bodyPr wrap="none" anchor="ctr"/>
          <a:lstStyle/>
          <a:p>
            <a:endParaRPr lang="fr-F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884959"/>
            <a:ext cx="4475126" cy="2839441"/>
          </a:xfrm>
          <a:prstGeom prst="rect">
            <a:avLst/>
          </a:prstGeom>
        </p:spPr>
      </p:pic>
    </p:spTree>
    <p:extLst>
      <p:ext uri="{BB962C8B-B14F-4D97-AF65-F5344CB8AC3E}">
        <p14:creationId xmlns:p14="http://schemas.microsoft.com/office/powerpoint/2010/main" val="3101424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statement</a:t>
            </a:r>
            <a:endParaRPr lang="en-US" dirty="0"/>
          </a:p>
        </p:txBody>
      </p:sp>
      <p:sp>
        <p:nvSpPr>
          <p:cNvPr id="3" name="Content Placeholder 2"/>
          <p:cNvSpPr>
            <a:spLocks noGrp="1"/>
          </p:cNvSpPr>
          <p:nvPr>
            <p:ph idx="1"/>
          </p:nvPr>
        </p:nvSpPr>
        <p:spPr>
          <a:xfrm>
            <a:off x="322263" y="950913"/>
            <a:ext cx="8499475" cy="1182687"/>
          </a:xfrm>
        </p:spPr>
        <p:txBody>
          <a:bodyPr/>
          <a:lstStyle/>
          <a:p>
            <a:r>
              <a:rPr lang="en-US" dirty="0" smtClean="0"/>
              <a:t>Simple statement – </a:t>
            </a:r>
            <a:r>
              <a:rPr lang="en-US" dirty="0"/>
              <a:t>simply the </a:t>
            </a:r>
            <a:r>
              <a:rPr lang="en-US" dirty="0" smtClean="0"/>
              <a:t>“sentences” in the programming language</a:t>
            </a:r>
          </a:p>
          <a:p>
            <a:pPr lvl="1">
              <a:buFont typeface="Wingdings" panose="05000000000000000000" pitchFamily="2" charset="2"/>
              <a:buChar char="Ø"/>
            </a:pPr>
            <a:r>
              <a:rPr lang="en-US" dirty="0" smtClean="0"/>
              <a:t>Variable definitions</a:t>
            </a:r>
          </a:p>
          <a:p>
            <a:pPr lvl="1">
              <a:buFont typeface="Wingdings" panose="05000000000000000000" pitchFamily="2" charset="2"/>
              <a:buChar char="Ø"/>
            </a:pPr>
            <a:r>
              <a:rPr lang="en-US" dirty="0" smtClean="0"/>
              <a:t>Semicolon-terminated expressions</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96</a:t>
            </a:fld>
            <a:endParaRPr lang="en-US" dirty="0">
              <a:solidFill>
                <a:srgbClr val="969696"/>
              </a:solidFill>
            </a:endParaRPr>
          </a:p>
        </p:txBody>
      </p:sp>
      <p:sp>
        <p:nvSpPr>
          <p:cNvPr id="6" name="Rectangle 5"/>
          <p:cNvSpPr/>
          <p:nvPr/>
        </p:nvSpPr>
        <p:spPr>
          <a:xfrm>
            <a:off x="609600" y="2413338"/>
            <a:ext cx="5867400" cy="830997"/>
          </a:xfrm>
          <a:prstGeom prst="rect">
            <a:avLst/>
          </a:prstGeom>
          <a:solidFill>
            <a:schemeClr val="accent1"/>
          </a:solidFill>
          <a:ln>
            <a:solidFill>
              <a:schemeClr val="accent2"/>
            </a:solidFill>
          </a:ln>
        </p:spPr>
        <p:txBody>
          <a:bodyPr wrap="square">
            <a:spAutoFit/>
          </a:bodyPr>
          <a:lstStyle/>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char</a:t>
            </a:r>
            <a:r>
              <a:rPr lang="en-US" sz="1200" dirty="0">
                <a:solidFill>
                  <a:srgbClr val="000000"/>
                </a:solidFill>
                <a:latin typeface="Courier New" panose="02070309020205020404" pitchFamily="49" charset="0"/>
              </a:rPr>
              <a:t> </a:t>
            </a:r>
            <a:r>
              <a:rPr lang="en-US" sz="1200" b="1" dirty="0" err="1">
                <a:solidFill>
                  <a:srgbClr val="000040"/>
                </a:solidFill>
                <a:latin typeface="Courier New" panose="02070309020205020404" pitchFamily="49" charset="0"/>
              </a:rPr>
              <a:t>whatIsMySize</a:t>
            </a:r>
            <a:r>
              <a:rPr lang="en-US" sz="1200" b="1"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Declaration statement</a:t>
            </a:r>
          </a:p>
          <a:p>
            <a:r>
              <a:rPr lang="en-US" sz="1200" dirty="0">
                <a:solidFill>
                  <a:srgbClr val="000000"/>
                </a:solidFill>
                <a:latin typeface="Courier New" panose="02070309020205020404" pitchFamily="49" charset="0"/>
              </a:rPr>
              <a:t> </a:t>
            </a:r>
            <a:r>
              <a:rPr lang="en-US" sz="1200" dirty="0" smtClean="0">
                <a:solidFill>
                  <a:srgbClr val="0000FF"/>
                </a:solidFill>
                <a:latin typeface="Courier New" panose="02070309020205020404" pitchFamily="49" charset="0"/>
              </a:rPr>
              <a:t>char</a:t>
            </a:r>
            <a:r>
              <a:rPr lang="en-US" sz="1200" dirty="0" smtClean="0">
                <a:solidFill>
                  <a:srgbClr val="000000"/>
                </a:solidFill>
                <a:latin typeface="Courier New" panose="02070309020205020404" pitchFamily="49" charset="0"/>
              </a:rPr>
              <a:t> </a:t>
            </a:r>
            <a:r>
              <a:rPr lang="en-US" sz="1200" b="1" dirty="0">
                <a:solidFill>
                  <a:srgbClr val="000040"/>
                </a:solidFill>
                <a:latin typeface="Courier New" panose="02070309020205020404" pitchFamily="49" charset="0"/>
              </a:rPr>
              <a:t>greetings</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 </a:t>
            </a:r>
            <a:r>
              <a:rPr lang="en-US" sz="1200" dirty="0">
                <a:solidFill>
                  <a:srgbClr val="808040"/>
                </a:solidFill>
                <a:latin typeface="Courier New" panose="02070309020205020404" pitchFamily="49" charset="0"/>
              </a:rPr>
              <a:t>"Hey wake up!"</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Declaration statement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Null statement</a:t>
            </a:r>
            <a:endParaRPr lang="en-US" sz="1200" dirty="0"/>
          </a:p>
        </p:txBody>
      </p:sp>
    </p:spTree>
    <p:extLst>
      <p:ext uri="{BB962C8B-B14F-4D97-AF65-F5344CB8AC3E}">
        <p14:creationId xmlns:p14="http://schemas.microsoft.com/office/powerpoint/2010/main" val="332606317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 </a:t>
            </a:r>
            <a:r>
              <a:rPr lang="en-US" dirty="0"/>
              <a:t>(compound) statements</a:t>
            </a:r>
          </a:p>
        </p:txBody>
      </p:sp>
      <p:sp>
        <p:nvSpPr>
          <p:cNvPr id="3" name="Content Placeholder 2"/>
          <p:cNvSpPr>
            <a:spLocks noGrp="1"/>
          </p:cNvSpPr>
          <p:nvPr>
            <p:ph sz="quarter" idx="1"/>
          </p:nvPr>
        </p:nvSpPr>
        <p:spPr/>
        <p:txBody>
          <a:bodyPr>
            <a:normAutofit/>
          </a:bodyPr>
          <a:lstStyle/>
          <a:p>
            <a:pPr marL="514350" indent="-514350">
              <a:buFont typeface="Wingdings" pitchFamily="2" charset="2"/>
              <a:buChar char="Ø"/>
            </a:pPr>
            <a:r>
              <a:rPr lang="en-US" dirty="0" smtClean="0">
                <a:solidFill>
                  <a:srgbClr val="404040"/>
                </a:solidFill>
              </a:rPr>
              <a:t>A sequence of</a:t>
            </a:r>
            <a:r>
              <a:rPr lang="en-US" b="1" dirty="0" smtClean="0">
                <a:solidFill>
                  <a:srgbClr val="404040"/>
                </a:solidFill>
              </a:rPr>
              <a:t> </a:t>
            </a:r>
            <a:r>
              <a:rPr lang="en-US" dirty="0" smtClean="0">
                <a:solidFill>
                  <a:srgbClr val="404040"/>
                </a:solidFill>
              </a:rPr>
              <a:t>statements surrounded by </a:t>
            </a:r>
            <a:r>
              <a:rPr lang="en-US" b="1" i="1" dirty="0" smtClean="0">
                <a:solidFill>
                  <a:srgbClr val="404040"/>
                </a:solidFill>
              </a:rPr>
              <a:t>{</a:t>
            </a:r>
            <a:r>
              <a:rPr lang="en-US" i="1" dirty="0" smtClean="0">
                <a:solidFill>
                  <a:srgbClr val="404040"/>
                </a:solidFill>
              </a:rPr>
              <a:t>…</a:t>
            </a:r>
            <a:r>
              <a:rPr lang="en-US" b="1" i="1" dirty="0" smtClean="0">
                <a:solidFill>
                  <a:srgbClr val="404040"/>
                </a:solidFill>
              </a:rPr>
              <a:t>}</a:t>
            </a:r>
          </a:p>
          <a:p>
            <a:pPr marL="514350" indent="-514350">
              <a:buFont typeface="Wingdings" pitchFamily="2" charset="2"/>
              <a:buChar char="Ø"/>
            </a:pPr>
            <a:r>
              <a:rPr lang="en-US" dirty="0" smtClean="0">
                <a:solidFill>
                  <a:srgbClr val="404040"/>
                </a:solidFill>
              </a:rPr>
              <a:t>Examples</a:t>
            </a:r>
          </a:p>
          <a:p>
            <a:pPr marL="788670" lvl="1" indent="-514350">
              <a:buNone/>
            </a:pPr>
            <a:r>
              <a:rPr lang="en-US" i="1" dirty="0" smtClean="0">
                <a:solidFill>
                  <a:srgbClr val="404040"/>
                </a:solidFill>
              </a:rPr>
              <a:t>{x = 5; y++; z = x * y;}</a:t>
            </a:r>
            <a:endParaRPr lang="en-US" i="1" dirty="0" smtClean="0">
              <a:solidFill>
                <a:srgbClr val="3F7F5F"/>
              </a:solidFill>
            </a:endParaRP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32477990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Selection </a:t>
            </a:r>
            <a:r>
              <a:rPr lang="en-US" dirty="0"/>
              <a:t>(conditional) statements</a:t>
            </a:r>
          </a:p>
        </p:txBody>
      </p:sp>
      <p:sp>
        <p:nvSpPr>
          <p:cNvPr id="3" name="Content Placeholder 2"/>
          <p:cNvSpPr>
            <a:spLocks noGrp="1"/>
          </p:cNvSpPr>
          <p:nvPr>
            <p:ph sz="quarter" idx="1"/>
          </p:nvPr>
        </p:nvSpPr>
        <p:spPr>
          <a:xfrm>
            <a:off x="322263" y="950913"/>
            <a:ext cx="8499475" cy="2782887"/>
          </a:xfrm>
        </p:spPr>
        <p:txBody>
          <a:bodyPr>
            <a:normAutofit/>
          </a:bodyPr>
          <a:lstStyle/>
          <a:p>
            <a:pPr marL="514350" indent="-514350">
              <a:buFont typeface="Wingdings" pitchFamily="2" charset="2"/>
              <a:buChar char="Ø"/>
            </a:pPr>
            <a:r>
              <a:rPr lang="en-US" dirty="0" smtClean="0">
                <a:solidFill>
                  <a:srgbClr val="404040"/>
                </a:solidFill>
              </a:rPr>
              <a:t>If-else</a:t>
            </a:r>
            <a:endParaRPr lang="en-US" dirty="0" smtClean="0"/>
          </a:p>
          <a:p>
            <a:pPr marL="788670" lvl="1" indent="-514350">
              <a:buNone/>
            </a:pPr>
            <a:endParaRPr lang="bg-BG" sz="1800" b="1" i="1" dirty="0" smtClean="0">
              <a:solidFill>
                <a:srgbClr val="7F0055"/>
              </a:solidFill>
            </a:endParaRPr>
          </a:p>
          <a:p>
            <a:pPr marL="514350" indent="-514350">
              <a:buFont typeface="Wingdings" pitchFamily="2" charset="2"/>
              <a:buChar char="Ø"/>
            </a:pPr>
            <a:endParaRPr lang="bg-BG" b="1" i="1" dirty="0">
              <a:solidFill>
                <a:srgbClr val="7F0055"/>
              </a:solidFill>
            </a:endParaRPr>
          </a:p>
          <a:p>
            <a:pPr marL="514350" indent="-514350">
              <a:buFont typeface="Wingdings" pitchFamily="2" charset="2"/>
              <a:buChar char="Ø"/>
            </a:pPr>
            <a:r>
              <a:rPr lang="en-US" dirty="0" smtClean="0">
                <a:solidFill>
                  <a:srgbClr val="404040"/>
                </a:solidFill>
              </a:rPr>
              <a:t>Switch-case</a:t>
            </a:r>
          </a:p>
          <a:p>
            <a:pPr marL="514350" indent="-514350">
              <a:buFont typeface="Wingdings" pitchFamily="2" charset="2"/>
              <a:buChar char="Ø"/>
            </a:pPr>
            <a:r>
              <a:rPr lang="en-US" dirty="0" smtClean="0">
                <a:solidFill>
                  <a:srgbClr val="404040"/>
                </a:solidFill>
              </a:rPr>
              <a:t>Ternary operator ?:</a:t>
            </a:r>
            <a:endParaRPr lang="en-US" dirty="0" smtClean="0"/>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98</a:t>
            </a:fld>
            <a:endParaRPr lang="en-US"/>
          </a:p>
        </p:txBody>
      </p:sp>
      <p:sp>
        <p:nvSpPr>
          <p:cNvPr id="5" name="Rectangle 4"/>
          <p:cNvSpPr/>
          <p:nvPr/>
        </p:nvSpPr>
        <p:spPr>
          <a:xfrm>
            <a:off x="838200" y="1295400"/>
            <a:ext cx="6535738" cy="830997"/>
          </a:xfrm>
          <a:prstGeom prst="rect">
            <a:avLst/>
          </a:prstGeom>
          <a:solidFill>
            <a:schemeClr val="accent1"/>
          </a:solidFill>
          <a:ln>
            <a:solidFill>
              <a:schemeClr val="accent2"/>
            </a:solidFill>
          </a:ln>
        </p:spPr>
        <p:txBody>
          <a:bodyPr wrap="square">
            <a:spAutoFit/>
          </a:bodyPr>
          <a:lstStyle/>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maxNumber</a:t>
            </a:r>
            <a:r>
              <a:rPr lang="en-US" sz="1200" dirty="0">
                <a:solidFill>
                  <a:srgbClr val="000000"/>
                </a:solidFill>
                <a:latin typeface="Courier New" panose="02070309020205020404" pitchFamily="49" charset="0"/>
              </a:rPr>
              <a:t> &lt; </a:t>
            </a:r>
            <a:r>
              <a:rPr lang="en-US" sz="1200" dirty="0" err="1">
                <a:solidFill>
                  <a:srgbClr val="000000"/>
                </a:solidFill>
                <a:latin typeface="Courier New" panose="02070309020205020404" pitchFamily="49" charset="0"/>
              </a:rPr>
              <a:t>currentNumber</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maxNumber</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currentNumber</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May be a block statement {…}</a:t>
            </a:r>
          </a:p>
          <a:p>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dirty="0">
                <a:solidFill>
                  <a:srgbClr val="3F7F5F"/>
                </a:solidFill>
                <a:latin typeface="Courier New" panose="02070309020205020404" pitchFamily="49" charset="0"/>
              </a:rPr>
              <a:t>// Optional…</a:t>
            </a:r>
          </a:p>
          <a:p>
            <a:r>
              <a:rPr lang="en-US" sz="1200" dirty="0">
                <a:solidFill>
                  <a:srgbClr val="000000"/>
                </a:solidFill>
                <a:latin typeface="Courier New" panose="02070309020205020404" pitchFamily="49" charset="0"/>
              </a:rPr>
              <a:t>        misses++;                   </a:t>
            </a:r>
            <a:r>
              <a:rPr lang="en-US" sz="1200" dirty="0">
                <a:solidFill>
                  <a:srgbClr val="3F7F5F"/>
                </a:solidFill>
                <a:latin typeface="Courier New" panose="02070309020205020404" pitchFamily="49" charset="0"/>
              </a:rPr>
              <a:t>// May be a block statement {…}</a:t>
            </a:r>
            <a:endParaRPr lang="en-US" sz="1200" dirty="0"/>
          </a:p>
        </p:txBody>
      </p:sp>
    </p:spTree>
    <p:extLst>
      <p:ext uri="{BB962C8B-B14F-4D97-AF65-F5344CB8AC3E}">
        <p14:creationId xmlns:p14="http://schemas.microsoft.com/office/powerpoint/2010/main" val="7078800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Iteration </a:t>
            </a:r>
            <a:r>
              <a:rPr lang="en-US" dirty="0"/>
              <a:t>statements (loops)</a:t>
            </a: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smtClean="0">
                <a:solidFill>
                  <a:srgbClr val="404040"/>
                </a:solidFill>
              </a:rPr>
              <a:t>While (pre-condition loop)</a:t>
            </a:r>
          </a:p>
          <a:p>
            <a:pPr marL="788670" lvl="1" indent="-514350">
              <a:buNone/>
            </a:pPr>
            <a:r>
              <a:rPr lang="en-US" b="1" i="1" dirty="0" smtClean="0">
                <a:solidFill>
                  <a:srgbClr val="7F0055"/>
                </a:solidFill>
              </a:rPr>
              <a:t>while</a:t>
            </a:r>
            <a:r>
              <a:rPr lang="en-US" i="1" dirty="0" smtClean="0">
                <a:solidFill>
                  <a:srgbClr val="404040"/>
                </a:solidFill>
              </a:rPr>
              <a:t> (condition) statement </a:t>
            </a:r>
            <a:r>
              <a:rPr lang="en-US" b="1" i="1" dirty="0" smtClean="0">
                <a:solidFill>
                  <a:srgbClr val="3F7F5F"/>
                </a:solidFill>
              </a:rPr>
              <a:t>	</a:t>
            </a:r>
            <a:r>
              <a:rPr lang="en-US" i="1" dirty="0" smtClean="0">
                <a:solidFill>
                  <a:srgbClr val="3F7F5F"/>
                </a:solidFill>
              </a:rPr>
              <a:t>// May also be a block {…}</a:t>
            </a:r>
          </a:p>
          <a:p>
            <a:pPr marL="514350" indent="-514350">
              <a:buFont typeface="+mj-lt"/>
              <a:buAutoNum type="arabicPeriod"/>
            </a:pPr>
            <a:r>
              <a:rPr lang="en-US" dirty="0" smtClean="0"/>
              <a:t>Do-while (post-condition loop)</a:t>
            </a:r>
          </a:p>
          <a:p>
            <a:pPr marL="788670" lvl="1" indent="-514350">
              <a:buNone/>
            </a:pPr>
            <a:r>
              <a:rPr lang="en-US" b="1" i="1" dirty="0" smtClean="0">
                <a:solidFill>
                  <a:srgbClr val="7F0055"/>
                </a:solidFill>
              </a:rPr>
              <a:t>do </a:t>
            </a:r>
            <a:r>
              <a:rPr lang="en-US" i="1" dirty="0" smtClean="0">
                <a:solidFill>
                  <a:schemeClr val="tx1"/>
                </a:solidFill>
              </a:rPr>
              <a:t>statement </a:t>
            </a:r>
            <a:r>
              <a:rPr lang="en-US" b="1" i="1" dirty="0" smtClean="0">
                <a:solidFill>
                  <a:srgbClr val="7F0055"/>
                </a:solidFill>
              </a:rPr>
              <a:t>while</a:t>
            </a:r>
            <a:r>
              <a:rPr lang="en-US" i="1" dirty="0" smtClean="0">
                <a:solidFill>
                  <a:srgbClr val="404040"/>
                </a:solidFill>
              </a:rPr>
              <a:t> (condition)</a:t>
            </a:r>
            <a:r>
              <a:rPr lang="en-US" b="1" i="1" dirty="0" smtClean="0">
                <a:solidFill>
                  <a:srgbClr val="404040"/>
                </a:solidFill>
              </a:rPr>
              <a:t>;	</a:t>
            </a:r>
            <a:r>
              <a:rPr lang="en-US" i="1" dirty="0" smtClean="0">
                <a:solidFill>
                  <a:srgbClr val="3F7F5F"/>
                </a:solidFill>
              </a:rPr>
              <a:t>// May also be a block {…}</a:t>
            </a:r>
          </a:p>
          <a:p>
            <a:pPr marL="514350" indent="-514350">
              <a:buFont typeface="+mj-lt"/>
              <a:buAutoNum type="arabicPeriod"/>
            </a:pPr>
            <a:r>
              <a:rPr lang="en-US" dirty="0" smtClean="0"/>
              <a:t>For</a:t>
            </a:r>
          </a:p>
          <a:p>
            <a:pPr marL="788670" lvl="1" indent="-514350">
              <a:buNone/>
            </a:pPr>
            <a:r>
              <a:rPr lang="en-US" b="1" i="1" dirty="0" smtClean="0">
                <a:solidFill>
                  <a:srgbClr val="7F0055"/>
                </a:solidFill>
              </a:rPr>
              <a:t>for</a:t>
            </a:r>
            <a:r>
              <a:rPr lang="en-US" i="1" dirty="0" smtClean="0">
                <a:solidFill>
                  <a:schemeClr val="tx1"/>
                </a:solidFill>
              </a:rPr>
              <a:t> ([</a:t>
            </a:r>
            <a:r>
              <a:rPr lang="en-US" i="1" dirty="0" err="1" smtClean="0">
                <a:solidFill>
                  <a:schemeClr val="tx1"/>
                </a:solidFill>
              </a:rPr>
              <a:t>decl</a:t>
            </a:r>
            <a:r>
              <a:rPr lang="en-US" i="1" dirty="0" smtClean="0">
                <a:solidFill>
                  <a:schemeClr val="tx1"/>
                </a:solidFill>
              </a:rPr>
              <a:t>-or-expr]; [</a:t>
            </a:r>
            <a:r>
              <a:rPr lang="en-US" i="1" dirty="0" err="1" smtClean="0">
                <a:solidFill>
                  <a:schemeClr val="tx1"/>
                </a:solidFill>
              </a:rPr>
              <a:t>decl</a:t>
            </a:r>
            <a:r>
              <a:rPr lang="en-US" i="1" dirty="0" smtClean="0">
                <a:solidFill>
                  <a:schemeClr val="tx1"/>
                </a:solidFill>
              </a:rPr>
              <a:t>-or-expr]; [expr]) statement</a:t>
            </a:r>
            <a:endParaRPr lang="en-US" b="1" i="1" dirty="0" smtClean="0">
              <a:solidFill>
                <a:srgbClr val="7F0055"/>
              </a:solidFill>
            </a:endParaRPr>
          </a:p>
          <a:p>
            <a:pPr marL="514350" indent="-514350">
              <a:buNone/>
            </a:pPr>
            <a:endParaRPr lang="en-US" b="1" dirty="0" smtClean="0">
              <a:solidFill>
                <a:schemeClr val="tx1"/>
              </a:solidFill>
            </a:endParaRPr>
          </a:p>
          <a:p>
            <a:pPr marL="514350" indent="-514350">
              <a:buFont typeface="Wingdings" pitchFamily="2" charset="2"/>
              <a:buChar char="Ø"/>
            </a:pPr>
            <a:r>
              <a:rPr lang="en-US" b="1" dirty="0" smtClean="0">
                <a:solidFill>
                  <a:schemeClr val="tx1"/>
                </a:solidFill>
              </a:rPr>
              <a:t>All</a:t>
            </a:r>
            <a:r>
              <a:rPr lang="en-US" dirty="0" smtClean="0">
                <a:solidFill>
                  <a:schemeClr val="tx1"/>
                </a:solidFill>
              </a:rPr>
              <a:t> of them iterate (execute </a:t>
            </a:r>
            <a:r>
              <a:rPr lang="en-US" i="1" dirty="0" smtClean="0">
                <a:solidFill>
                  <a:schemeClr val="tx1"/>
                </a:solidFill>
              </a:rPr>
              <a:t>statement</a:t>
            </a:r>
            <a:r>
              <a:rPr lang="en-US" dirty="0" smtClean="0">
                <a:solidFill>
                  <a:schemeClr val="tx1"/>
                </a:solidFill>
              </a:rPr>
              <a:t> repeatedly) while their </a:t>
            </a:r>
            <a:r>
              <a:rPr lang="en-US" b="1" i="1" dirty="0" smtClean="0">
                <a:solidFill>
                  <a:schemeClr val="tx1"/>
                </a:solidFill>
              </a:rPr>
              <a:t>condition </a:t>
            </a:r>
            <a:r>
              <a:rPr lang="en-US" i="1" dirty="0" smtClean="0"/>
              <a:t>is</a:t>
            </a:r>
            <a:r>
              <a:rPr lang="en-US" i="1" dirty="0" smtClean="0">
                <a:solidFill>
                  <a:schemeClr val="tx1"/>
                </a:solidFill>
              </a:rPr>
              <a:t> </a:t>
            </a:r>
            <a:r>
              <a:rPr lang="en-US" b="1" i="1" dirty="0" smtClean="0">
                <a:solidFill>
                  <a:srgbClr val="7F0055"/>
                </a:solidFill>
              </a:rPr>
              <a:t>true</a:t>
            </a:r>
            <a:endParaRPr lang="en-US" i="1" dirty="0" smtClean="0"/>
          </a:p>
          <a:p>
            <a:pPr marL="788670" lvl="1" indent="-514350">
              <a:buFont typeface="Wingdings" pitchFamily="2" charset="2"/>
              <a:buChar char="Ø"/>
            </a:pPr>
            <a:r>
              <a:rPr lang="en-US" i="1" dirty="0" smtClean="0">
                <a:solidFill>
                  <a:schemeClr val="tx1"/>
                </a:solidFill>
              </a:rPr>
              <a:t>Main difference – </a:t>
            </a:r>
            <a:r>
              <a:rPr lang="en-US" i="1" u="sng" dirty="0" smtClean="0">
                <a:solidFill>
                  <a:schemeClr val="tx1"/>
                </a:solidFill>
              </a:rPr>
              <a:t>when</a:t>
            </a:r>
            <a:r>
              <a:rPr lang="en-US" i="1" dirty="0" smtClean="0">
                <a:solidFill>
                  <a:schemeClr val="tx1"/>
                </a:solidFill>
              </a:rPr>
              <a:t> </a:t>
            </a:r>
            <a:r>
              <a:rPr lang="en-US" b="1" i="1" dirty="0" smtClean="0">
                <a:solidFill>
                  <a:schemeClr val="tx1"/>
                </a:solidFill>
              </a:rPr>
              <a:t>condition</a:t>
            </a:r>
            <a:r>
              <a:rPr lang="en-US" i="1" dirty="0" smtClean="0">
                <a:solidFill>
                  <a:schemeClr val="tx1"/>
                </a:solidFill>
              </a:rPr>
              <a:t> value is checked</a:t>
            </a:r>
            <a:r>
              <a:rPr lang="en-US" dirty="0" smtClean="0">
                <a:solidFill>
                  <a:schemeClr val="tx1"/>
                </a:solidFill>
              </a:rPr>
              <a:t> – </a:t>
            </a:r>
            <a:r>
              <a:rPr lang="en-US" i="1" u="sng" dirty="0" smtClean="0">
                <a:solidFill>
                  <a:schemeClr val="tx1"/>
                </a:solidFill>
              </a:rPr>
              <a:t>before</a:t>
            </a:r>
            <a:r>
              <a:rPr lang="en-US" dirty="0" smtClean="0">
                <a:solidFill>
                  <a:schemeClr val="tx1"/>
                </a:solidFill>
              </a:rPr>
              <a:t> or </a:t>
            </a:r>
            <a:r>
              <a:rPr lang="en-US" i="1" u="sng" dirty="0" smtClean="0">
                <a:solidFill>
                  <a:schemeClr val="tx1"/>
                </a:solidFill>
              </a:rPr>
              <a:t>after</a:t>
            </a:r>
            <a:r>
              <a:rPr lang="en-US" dirty="0" smtClean="0">
                <a:solidFill>
                  <a:schemeClr val="tx1"/>
                </a:solidFill>
              </a:rPr>
              <a:t> </a:t>
            </a:r>
            <a:r>
              <a:rPr lang="en-US" i="1" dirty="0" smtClean="0">
                <a:solidFill>
                  <a:schemeClr val="tx1"/>
                </a:solidFill>
              </a:rPr>
              <a:t>statement</a:t>
            </a:r>
          </a:p>
        </p:txBody>
      </p:sp>
      <p:sp>
        <p:nvSpPr>
          <p:cNvPr id="4" name="Slide Number Placeholder 3"/>
          <p:cNvSpPr>
            <a:spLocks noGrp="1"/>
          </p:cNvSpPr>
          <p:nvPr>
            <p:ph type="sldNum" sz="quarter" idx="4294967295"/>
          </p:nvPr>
        </p:nvSpPr>
        <p:spPr>
          <a:xfrm>
            <a:off x="612648" y="6356350"/>
            <a:ext cx="1981200" cy="365760"/>
          </a:xfrm>
          <a:prstGeom prst="rect">
            <a:avLst/>
          </a:prstGeom>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3375728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8871</Words>
  <Application>Microsoft Office PowerPoint</Application>
  <PresentationFormat>On-screen Show (4:3)</PresentationFormat>
  <Paragraphs>1450</Paragraphs>
  <Slides>111</Slides>
  <Notes>76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111</vt:i4>
      </vt:variant>
    </vt:vector>
  </HeadingPairs>
  <TitlesOfParts>
    <vt:vector size="126" baseType="lpstr">
      <vt:lpstr>Arial</vt:lpstr>
      <vt:lpstr>Calibri</vt:lpstr>
      <vt:lpstr>Century</vt:lpstr>
      <vt:lpstr>Consolas</vt:lpstr>
      <vt:lpstr>Courier</vt:lpstr>
      <vt:lpstr>Courier New</vt:lpstr>
      <vt:lpstr>Lucida Console</vt:lpstr>
      <vt:lpstr>Lucida Sans Unicode</vt:lpstr>
      <vt:lpstr>Tahoma</vt:lpstr>
      <vt:lpstr>Times New Roman</vt:lpstr>
      <vt:lpstr>Verdana</vt:lpstr>
      <vt:lpstr>Wingdings</vt:lpstr>
      <vt:lpstr>Wingdings 2</vt:lpstr>
      <vt:lpstr>Wingdings 3</vt:lpstr>
      <vt:lpstr>Visteon </vt:lpstr>
      <vt:lpstr>C++ Fundamentals</vt:lpstr>
      <vt:lpstr> Schedule - day 1</vt:lpstr>
      <vt:lpstr>Another programming language …</vt:lpstr>
      <vt:lpstr>C++ history</vt:lpstr>
      <vt:lpstr>Why C++</vt:lpstr>
      <vt:lpstr>History (1/2)</vt:lpstr>
      <vt:lpstr>History (2/2)</vt:lpstr>
      <vt:lpstr>C++ References</vt:lpstr>
      <vt:lpstr>Where to find additional materials</vt:lpstr>
      <vt:lpstr>Structure of a  C++ Program</vt:lpstr>
      <vt:lpstr>“Hello World!”</vt:lpstr>
      <vt:lpstr>Structure of a C/C++ Program - Absolute Minimum</vt:lpstr>
      <vt:lpstr>Structure of a C/C++ Program - Returning Value</vt:lpstr>
      <vt:lpstr>Structure of a C/C++ Program - Include headers</vt:lpstr>
      <vt:lpstr>Structure of a C/C++ Program - Comments</vt:lpstr>
      <vt:lpstr>Structure of a C/C++ Program – Actual work</vt:lpstr>
      <vt:lpstr>Language basics</vt:lpstr>
      <vt:lpstr>Declaration vs. Definition</vt:lpstr>
      <vt:lpstr>Keywords (1 / 4)</vt:lpstr>
      <vt:lpstr>Keywords (2 / 4)</vt:lpstr>
      <vt:lpstr>Keywords (3 / 4)</vt:lpstr>
      <vt:lpstr>Keywords (4 / 4)</vt:lpstr>
      <vt:lpstr>Variables &amp; Types - Introduction</vt:lpstr>
      <vt:lpstr>Variables &amp; Types - Memory (simplified)</vt:lpstr>
      <vt:lpstr>Variables &amp; Types - Example</vt:lpstr>
      <vt:lpstr>Basic Types (1/6)</vt:lpstr>
      <vt:lpstr>Basic Types (2/6)</vt:lpstr>
      <vt:lpstr>Basic Types (3/6)</vt:lpstr>
      <vt:lpstr>Basic Types (4/6)</vt:lpstr>
      <vt:lpstr>Basic Types (5/6)</vt:lpstr>
      <vt:lpstr>Basic Types (6/6)</vt:lpstr>
      <vt:lpstr>Constants</vt:lpstr>
      <vt:lpstr>Symbolic Constants</vt:lpstr>
      <vt:lpstr>const &amp; volatile (cv) type qualifiers (1/4) </vt:lpstr>
      <vt:lpstr>const &amp; volatile (cv) type qualifiers (2/4)</vt:lpstr>
      <vt:lpstr>const &amp; volatile (cv) type qualifiers (3/4)</vt:lpstr>
      <vt:lpstr>const &amp; volatile (cv) type qualifiers (4/4)</vt:lpstr>
      <vt:lpstr>Const object</vt:lpstr>
      <vt:lpstr>Const object and the context</vt:lpstr>
      <vt:lpstr>Literals (1/2)</vt:lpstr>
      <vt:lpstr>Literals (2/2)</vt:lpstr>
      <vt:lpstr>Comments</vt:lpstr>
      <vt:lpstr>User-Defined Types</vt:lpstr>
      <vt:lpstr>PowerPoint Presentation</vt:lpstr>
      <vt:lpstr>Enumerations – Basics</vt:lpstr>
      <vt:lpstr>Enumerations – Memory</vt:lpstr>
      <vt:lpstr>Enumerations – C vs C++</vt:lpstr>
      <vt:lpstr>Structures – Basics</vt:lpstr>
      <vt:lpstr>Structures – Syntax</vt:lpstr>
      <vt:lpstr>Structures – memory representation</vt:lpstr>
      <vt:lpstr>Structures – memory representation</vt:lpstr>
      <vt:lpstr>Structures – Memory</vt:lpstr>
      <vt:lpstr>Structures – Initialization</vt:lpstr>
      <vt:lpstr>Structures – C vs C++</vt:lpstr>
      <vt:lpstr>Union type</vt:lpstr>
      <vt:lpstr>Operations on structures and unions (1/2)</vt:lpstr>
      <vt:lpstr>Operations on structures and unions (2/2)</vt:lpstr>
      <vt:lpstr>Storage Duration &amp; Linkage</vt:lpstr>
      <vt:lpstr>Storage duration</vt:lpstr>
      <vt:lpstr>Storage duration</vt:lpstr>
      <vt:lpstr>Linkage</vt:lpstr>
      <vt:lpstr>Pointers, arrays, references</vt:lpstr>
      <vt:lpstr>Pointers - Introduction</vt:lpstr>
      <vt:lpstr>Pointers in Memory</vt:lpstr>
      <vt:lpstr>Why pointers?</vt:lpstr>
      <vt:lpstr>Pointer type</vt:lpstr>
      <vt:lpstr>void* Pointer </vt:lpstr>
      <vt:lpstr>Function pointer</vt:lpstr>
      <vt:lpstr>const &amp; volatile in pointers</vt:lpstr>
      <vt:lpstr>Constant pointer to constant (1/2)</vt:lpstr>
      <vt:lpstr>Constant pointer to constant (2/2)</vt:lpstr>
      <vt:lpstr>Arrays - Introduction</vt:lpstr>
      <vt:lpstr>Arrays – Pointer arithmetic</vt:lpstr>
      <vt:lpstr>Arrays – C strings (intro)</vt:lpstr>
      <vt:lpstr>Arrays – C strings (how to use)</vt:lpstr>
      <vt:lpstr>Arrays – multidimensional arrays</vt:lpstr>
      <vt:lpstr>Pointers vs Arrays</vt:lpstr>
      <vt:lpstr>References</vt:lpstr>
      <vt:lpstr>References</vt:lpstr>
      <vt:lpstr>Expressions</vt:lpstr>
      <vt:lpstr>Operators - Introduction</vt:lpstr>
      <vt:lpstr>Operators - Precedence &amp; Associativity</vt:lpstr>
      <vt:lpstr>Operator Precedence</vt:lpstr>
      <vt:lpstr>Increment/Decrement Operators</vt:lpstr>
      <vt:lpstr>The sizeof Operator</vt:lpstr>
      <vt:lpstr>Arithmetic Operators</vt:lpstr>
      <vt:lpstr>Relational Operators</vt:lpstr>
      <vt:lpstr>Relational Operators - Example</vt:lpstr>
      <vt:lpstr>Logical Operators</vt:lpstr>
      <vt:lpstr>Bitwise Operators</vt:lpstr>
      <vt:lpstr>Assignment Operator</vt:lpstr>
      <vt:lpstr>Assignment Operator – Example</vt:lpstr>
      <vt:lpstr>Conditional Operator, Comma Operator</vt:lpstr>
      <vt:lpstr>Stream extraction and insertion</vt:lpstr>
      <vt:lpstr>Statements</vt:lpstr>
      <vt:lpstr>Simple statement</vt:lpstr>
      <vt:lpstr>Block (compound) statements</vt:lpstr>
      <vt:lpstr>Selection (conditional) statements</vt:lpstr>
      <vt:lpstr>Iteration statements (loops)</vt:lpstr>
      <vt:lpstr>Jump statements</vt:lpstr>
      <vt:lpstr>Functions</vt:lpstr>
      <vt:lpstr>User-defined function – Introduction</vt:lpstr>
      <vt:lpstr>User-defined function – Function Interface</vt:lpstr>
      <vt:lpstr>User-defined function – Function Declaration</vt:lpstr>
      <vt:lpstr>User-defined function – Function Body</vt:lpstr>
      <vt:lpstr>User-defined function – Local and Global Scope</vt:lpstr>
      <vt:lpstr>User-defined function – Static Variables and Functions</vt:lpstr>
      <vt:lpstr>User-defined function – Extern Variables and Functions</vt:lpstr>
      <vt:lpstr>User-defined function – Inline Functions</vt:lpstr>
      <vt:lpstr>User-defined function – Default Arguments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2016-05-12T15:12:10Z</dcterms:created>
  <dcterms:modified xsi:type="dcterms:W3CDTF">2016-05-12T15:12:24Z</dcterms:modified>
</cp:coreProperties>
</file>