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7" r:id="rId2"/>
    <p:sldId id="259" r:id="rId3"/>
    <p:sldId id="260" r:id="rId4"/>
    <p:sldId id="262" r:id="rId5"/>
    <p:sldId id="263" r:id="rId6"/>
    <p:sldId id="264" r:id="rId7"/>
    <p:sldId id="265" r:id="rId8"/>
    <p:sldId id="266" r:id="rId9"/>
    <p:sldId id="268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5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89DB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1170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F35142-BF63-4A3C-A104-F8E91936142B}" type="datetimeFigureOut">
              <a:rPr lang="en-US" smtClean="0"/>
              <a:pPr/>
              <a:t>21-Sep-15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35514-62D0-401D-BE37-7C959434F6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83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75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813" indent="-285698" defTabSz="92375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2789" indent="-228559" defTabSz="92375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99905" indent="-228559" defTabSz="92375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020" indent="-228559" defTabSz="92375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135" indent="-228559" defTabSz="92375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251" indent="-228559" defTabSz="92375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8367" indent="-228559" defTabSz="92375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5481" indent="-228559" defTabSz="92375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DED1E8D1-AB62-4256-A26A-4F5FA60D9C6D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19459" name="Slide Image Placeholder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60" name="Notes Placeholder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3825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517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813" indent="-285698" defTabSz="928517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2789" indent="-228559" defTabSz="928517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99905" indent="-228559" defTabSz="928517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020" indent="-228559" defTabSz="928517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135" indent="-228559" defTabSz="9285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251" indent="-228559" defTabSz="9285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8367" indent="-228559" defTabSz="9285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5481" indent="-228559" defTabSz="9285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988324E-2CEE-451B-AA88-C3FB3010C02B}" type="slidenum">
              <a:rPr lang="en-US" smtClean="0">
                <a:solidFill>
                  <a:prstClr val="black"/>
                </a:solidFill>
              </a:rPr>
              <a:pPr eaLnBrk="1" hangingPunct="1"/>
              <a:t>17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33795" name="Slide Image Placeholder 5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6" name="Notes Placeholder 6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86592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78" y="-9101"/>
            <a:ext cx="9161756" cy="6876202"/>
          </a:xfrm>
          <a:prstGeom prst="rect">
            <a:avLst/>
          </a:prstGeom>
        </p:spPr>
      </p:pic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4724400" y="6678049"/>
            <a:ext cx="4030662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FFFFFF"/>
                </a:solidFill>
              </a:rPr>
              <a:t>Strictly Private and Confidential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53804" y="5443206"/>
            <a:ext cx="8318573" cy="544513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 marL="0" indent="0" algn="r">
              <a:spcBef>
                <a:spcPct val="0"/>
              </a:spcBef>
              <a:buFont typeface="Wingdings 2" pitchFamily="18" charset="2"/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sp>
        <p:nvSpPr>
          <p:cNvPr id="126981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457201" y="4865356"/>
            <a:ext cx="8315176" cy="66992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algn="r">
              <a:spcBef>
                <a:spcPct val="75000"/>
              </a:spcBef>
              <a:buClr>
                <a:schemeClr val="tx2"/>
              </a:buClr>
              <a:buFont typeface="Wingdings 2" pitchFamily="18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45036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969696"/>
                </a:solidFill>
              </a:rPr>
              <a:t>Page </a:t>
            </a:r>
            <a:fld id="{24562D27-3A79-42F0-87F9-91357ED8DD1F}" type="slidenum">
              <a:rPr lang="en-US">
                <a:solidFill>
                  <a:srgbClr val="96969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598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7663" y="122238"/>
            <a:ext cx="2124075" cy="61023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2263" y="122238"/>
            <a:ext cx="6223000" cy="61023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969696"/>
                </a:solidFill>
              </a:rPr>
              <a:t>Page </a:t>
            </a:r>
            <a:fld id="{988EB624-FD54-4325-A47F-93DE359EA17B}" type="slidenum">
              <a:rPr lang="en-US">
                <a:solidFill>
                  <a:srgbClr val="96969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394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263" y="122238"/>
            <a:ext cx="7500937" cy="4270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2263" y="950913"/>
            <a:ext cx="4173537" cy="5273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50913"/>
            <a:ext cx="4173538" cy="5273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969696"/>
                </a:solidFill>
              </a:rPr>
              <a:t>Page </a:t>
            </a:r>
            <a:fld id="{862D701F-C0D0-4147-8D94-2815B6851C0E}" type="slidenum">
              <a:rPr lang="en-US">
                <a:solidFill>
                  <a:srgbClr val="96969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902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969696"/>
                </a:solidFill>
              </a:rPr>
              <a:t>Page </a:t>
            </a:r>
            <a:fld id="{3B9B2790-871E-4B14-89F3-CE456C00FFBE}" type="slidenum">
              <a:rPr lang="en-US">
                <a:solidFill>
                  <a:srgbClr val="96969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684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969696"/>
                </a:solidFill>
              </a:rPr>
              <a:t>Page </a:t>
            </a:r>
            <a:fld id="{DEE0E78D-3DCE-4F10-83E1-87C551BB7EE9}" type="slidenum">
              <a:rPr lang="en-US">
                <a:solidFill>
                  <a:srgbClr val="96969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307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2263" y="950913"/>
            <a:ext cx="4173537" cy="5273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50913"/>
            <a:ext cx="4173538" cy="5273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969696"/>
                </a:solidFill>
              </a:rPr>
              <a:t>Page </a:t>
            </a:r>
            <a:fld id="{43A01E25-1105-493B-A5BD-82FB46DB4C8C}" type="slidenum">
              <a:rPr lang="en-US">
                <a:solidFill>
                  <a:srgbClr val="96969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57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969696"/>
                </a:solidFill>
              </a:rPr>
              <a:t>Page </a:t>
            </a:r>
            <a:fld id="{707E63C3-57BE-4F94-8976-0A4E1A7BC7E1}" type="slidenum">
              <a:rPr lang="en-US">
                <a:solidFill>
                  <a:srgbClr val="96969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494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969696"/>
                </a:solidFill>
              </a:rPr>
              <a:t>Page </a:t>
            </a:r>
            <a:fld id="{4EA85ED2-0521-4F1B-AA41-B4688A03FA10}" type="slidenum">
              <a:rPr lang="en-US">
                <a:solidFill>
                  <a:srgbClr val="96969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50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969696"/>
                </a:solidFill>
              </a:rPr>
              <a:t>Page </a:t>
            </a:r>
            <a:fld id="{52FA82AE-F571-4DB8-B1F2-0BD6296CA4F4}" type="slidenum">
              <a:rPr lang="en-US">
                <a:solidFill>
                  <a:srgbClr val="96969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27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969696"/>
                </a:solidFill>
              </a:rPr>
              <a:t>Page </a:t>
            </a:r>
            <a:fld id="{E0841218-2E1F-44D5-8C76-4EE25374F95A}" type="slidenum">
              <a:rPr lang="en-US">
                <a:solidFill>
                  <a:srgbClr val="96969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37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969696"/>
                </a:solidFill>
              </a:rPr>
              <a:t>Page </a:t>
            </a:r>
            <a:fld id="{0124844D-570C-4BA6-A7C5-C85BB8CB7661}" type="slidenum">
              <a:rPr lang="en-US">
                <a:solidFill>
                  <a:srgbClr val="96969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671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VisteonLogo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38100"/>
            <a:ext cx="1319212" cy="84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2263" y="950913"/>
            <a:ext cx="8499475" cy="527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22263" y="122238"/>
            <a:ext cx="7300911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-14288" y="642938"/>
            <a:ext cx="7637463" cy="0"/>
          </a:xfrm>
          <a:prstGeom prst="line">
            <a:avLst/>
          </a:prstGeom>
          <a:noFill/>
          <a:ln w="28575">
            <a:solidFill>
              <a:srgbClr val="FF7D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5400" y="6581775"/>
            <a:ext cx="1096963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bg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969696"/>
                </a:solidFill>
              </a:rPr>
              <a:t>Page </a:t>
            </a:r>
            <a:fld id="{F8DE1C28-F174-437F-8100-0535022441FE}" type="slidenum">
              <a:rPr lang="en-US">
                <a:solidFill>
                  <a:srgbClr val="96969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969696"/>
              </a:solidFill>
            </a:endParaRP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222250" y="6478588"/>
            <a:ext cx="8707438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152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228600" indent="-228600" algn="l" rtl="0" eaLnBrk="0" fontAlgn="base" hangingPunct="0">
        <a:spcBef>
          <a:spcPct val="75000"/>
        </a:spcBef>
        <a:spcAft>
          <a:spcPct val="0"/>
        </a:spcAft>
        <a:buClr>
          <a:srgbClr val="333333"/>
        </a:buClr>
        <a:buFont typeface="Wingdings 2" pitchFamily="18" charset="2"/>
        <a:buChar char=""/>
        <a:defRPr>
          <a:solidFill>
            <a:srgbClr val="333333"/>
          </a:solidFill>
          <a:latin typeface="+mn-lt"/>
          <a:ea typeface="+mn-ea"/>
          <a:cs typeface="+mn-cs"/>
        </a:defRPr>
      </a:lvl1pPr>
      <a:lvl2pPr marL="455613" indent="-225425" algn="l" rtl="0" eaLnBrk="0" fontAlgn="base" hangingPunct="0">
        <a:spcBef>
          <a:spcPct val="25000"/>
        </a:spcBef>
        <a:spcAft>
          <a:spcPct val="0"/>
        </a:spcAft>
        <a:buClr>
          <a:srgbClr val="333333"/>
        </a:buClr>
        <a:buFont typeface="Arial" charset="0"/>
        <a:buChar char="–"/>
        <a:defRPr>
          <a:solidFill>
            <a:srgbClr val="333333"/>
          </a:solidFill>
          <a:latin typeface="+mn-lt"/>
          <a:cs typeface="+mn-cs"/>
        </a:defRPr>
      </a:lvl2pPr>
      <a:lvl3pPr marL="684213" indent="-227013" algn="l" rtl="0" eaLnBrk="0" fontAlgn="base" hangingPunct="0">
        <a:spcBef>
          <a:spcPct val="25000"/>
        </a:spcBef>
        <a:spcAft>
          <a:spcPct val="0"/>
        </a:spcAft>
        <a:buClr>
          <a:srgbClr val="333333"/>
        </a:buClr>
        <a:buFont typeface="Wingdings" pitchFamily="2" charset="2"/>
        <a:buChar char="§"/>
        <a:defRPr>
          <a:solidFill>
            <a:srgbClr val="333333"/>
          </a:solidFill>
          <a:latin typeface="+mn-lt"/>
          <a:cs typeface="+mn-cs"/>
        </a:defRPr>
      </a:lvl3pPr>
      <a:lvl4pPr marL="912813" indent="-227013" algn="l" rtl="0" eaLnBrk="0" fontAlgn="base" hangingPunct="0">
        <a:spcBef>
          <a:spcPct val="25000"/>
        </a:spcBef>
        <a:spcAft>
          <a:spcPct val="0"/>
        </a:spcAft>
        <a:buClr>
          <a:srgbClr val="333333"/>
        </a:buClr>
        <a:buFont typeface="Wingdings 2" pitchFamily="18" charset="2"/>
        <a:buChar char=""/>
        <a:defRPr>
          <a:solidFill>
            <a:srgbClr val="333333"/>
          </a:solidFill>
          <a:latin typeface="+mn-lt"/>
          <a:cs typeface="+mn-cs"/>
        </a:defRPr>
      </a:lvl4pPr>
      <a:lvl5pPr marL="1141413" indent="-227013" algn="l" rtl="0" eaLnBrk="0" fontAlgn="base" hangingPunct="0">
        <a:spcBef>
          <a:spcPct val="25000"/>
        </a:spcBef>
        <a:spcAft>
          <a:spcPct val="0"/>
        </a:spcAft>
        <a:buClr>
          <a:srgbClr val="333333"/>
        </a:buClr>
        <a:buFont typeface="Arial" charset="0"/>
        <a:buChar char="–"/>
        <a:defRPr>
          <a:solidFill>
            <a:srgbClr val="333333"/>
          </a:solidFill>
          <a:latin typeface="+mn-lt"/>
          <a:cs typeface="+mn-cs"/>
        </a:defRPr>
      </a:lvl5pPr>
      <a:lvl6pPr marL="1598613" indent="-227013" algn="l" rtl="0" fontAlgn="base">
        <a:spcBef>
          <a:spcPct val="25000"/>
        </a:spcBef>
        <a:spcAft>
          <a:spcPct val="0"/>
        </a:spcAft>
        <a:buClr>
          <a:srgbClr val="333333"/>
        </a:buClr>
        <a:buFont typeface="Arial" charset="0"/>
        <a:buChar char="–"/>
        <a:defRPr>
          <a:solidFill>
            <a:srgbClr val="333333"/>
          </a:solidFill>
          <a:latin typeface="+mn-lt"/>
          <a:cs typeface="+mn-cs"/>
        </a:defRPr>
      </a:lvl6pPr>
      <a:lvl7pPr marL="2055813" indent="-227013" algn="l" rtl="0" fontAlgn="base">
        <a:spcBef>
          <a:spcPct val="25000"/>
        </a:spcBef>
        <a:spcAft>
          <a:spcPct val="0"/>
        </a:spcAft>
        <a:buClr>
          <a:srgbClr val="333333"/>
        </a:buClr>
        <a:buFont typeface="Arial" charset="0"/>
        <a:buChar char="–"/>
        <a:defRPr>
          <a:solidFill>
            <a:srgbClr val="333333"/>
          </a:solidFill>
          <a:latin typeface="+mn-lt"/>
          <a:cs typeface="+mn-cs"/>
        </a:defRPr>
      </a:lvl7pPr>
      <a:lvl8pPr marL="2513013" indent="-227013" algn="l" rtl="0" fontAlgn="base">
        <a:spcBef>
          <a:spcPct val="25000"/>
        </a:spcBef>
        <a:spcAft>
          <a:spcPct val="0"/>
        </a:spcAft>
        <a:buClr>
          <a:srgbClr val="333333"/>
        </a:buClr>
        <a:buFont typeface="Arial" charset="0"/>
        <a:buChar char="–"/>
        <a:defRPr>
          <a:solidFill>
            <a:srgbClr val="333333"/>
          </a:solidFill>
          <a:latin typeface="+mn-lt"/>
          <a:cs typeface="+mn-cs"/>
        </a:defRPr>
      </a:lvl8pPr>
      <a:lvl9pPr marL="2970213" indent="-227013" algn="l" rtl="0" fontAlgn="base">
        <a:spcBef>
          <a:spcPct val="25000"/>
        </a:spcBef>
        <a:spcAft>
          <a:spcPct val="0"/>
        </a:spcAft>
        <a:buClr>
          <a:srgbClr val="333333"/>
        </a:buClr>
        <a:buFont typeface="Arial" charset="0"/>
        <a:buChar char="–"/>
        <a:defRPr>
          <a:solidFill>
            <a:srgbClr val="333333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Run-time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56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Run-time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Initialized </a:t>
            </a:r>
            <a:r>
              <a:rPr lang="en-US" dirty="0" smtClean="0">
                <a:solidFill>
                  <a:srgbClr val="FFC000"/>
                </a:solidFill>
              </a:rPr>
              <a:t>data</a:t>
            </a:r>
            <a:r>
              <a:rPr lang="en-US" dirty="0" smtClean="0"/>
              <a:t> – </a:t>
            </a:r>
            <a:r>
              <a:rPr lang="en-US" dirty="0" smtClean="0">
                <a:solidFill>
                  <a:srgbClr val="FFC000"/>
                </a:solidFill>
              </a:rPr>
              <a:t>data</a:t>
            </a:r>
            <a:r>
              <a:rPr lang="en-US" dirty="0" smtClean="0"/>
              <a:t> segment</a:t>
            </a:r>
          </a:p>
          <a:p>
            <a:pPr marL="512763" lvl="1" indent="-285750">
              <a:buFontTx/>
              <a:buChar char="-"/>
            </a:pPr>
            <a:r>
              <a:rPr lang="en-US" dirty="0" smtClean="0"/>
              <a:t>Portion of virtual address space of a program, which contains the global and static variables that are initialized with nonzero values.</a:t>
            </a:r>
          </a:p>
          <a:p>
            <a:pPr marL="512763" lvl="1" indent="-285750">
              <a:buFontTx/>
              <a:buChar char="-"/>
            </a:pPr>
            <a:r>
              <a:rPr lang="en-US" dirty="0" smtClean="0"/>
              <a:t>Every process running the same program has its own data segment.</a:t>
            </a:r>
          </a:p>
          <a:p>
            <a:pPr marL="512763" lvl="1" indent="-2857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969696"/>
                </a:solidFill>
              </a:rPr>
              <a:t>Page </a:t>
            </a:r>
            <a:fld id="{3B9B2790-871E-4B14-89F3-CE456C00FFBE}" type="slidenum">
              <a:rPr lang="en-US" smtClean="0">
                <a:solidFill>
                  <a:srgbClr val="969696"/>
                </a:solidFill>
              </a:rPr>
              <a:pPr>
                <a:defRPr/>
              </a:pPr>
              <a:t>10</a:t>
            </a:fld>
            <a:endParaRPr lang="en-US" dirty="0">
              <a:solidFill>
                <a:srgbClr val="969696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581400" y="4071203"/>
            <a:ext cx="1676400" cy="381000"/>
          </a:xfrm>
          <a:prstGeom prst="rect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Arial" charset="0"/>
                <a:cs typeface="Arial" charset="0"/>
              </a:rPr>
              <a:t>Global variables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581400" y="4419600"/>
            <a:ext cx="1676400" cy="381000"/>
          </a:xfrm>
          <a:prstGeom prst="rect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 smtClean="0">
                <a:latin typeface="Arial" charset="0"/>
                <a:cs typeface="Arial" charset="0"/>
              </a:rPr>
              <a:t>int</a:t>
            </a:r>
            <a:r>
              <a:rPr lang="en-US" sz="1600" dirty="0" smtClean="0">
                <a:latin typeface="Arial" charset="0"/>
                <a:cs typeface="Arial" charset="0"/>
              </a:rPr>
              <a:t> x = 10;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2895600" y="4071203"/>
            <a:ext cx="60960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/>
          <p:nvPr/>
        </p:nvCxnSpPr>
        <p:spPr bwMode="auto">
          <a:xfrm>
            <a:off x="2895600" y="4800600"/>
            <a:ext cx="60960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 rot="16200000">
            <a:off x="2876874" y="417416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36789" y="4465716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Initialized data - </a:t>
            </a:r>
            <a:r>
              <a:rPr lang="en-US" sz="1200" dirty="0" smtClean="0">
                <a:solidFill>
                  <a:srgbClr val="FFC000"/>
                </a:solidFill>
              </a:rPr>
              <a:t>data</a:t>
            </a:r>
            <a:endParaRPr lang="en-US" sz="1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616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Run-time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Uninitialized </a:t>
            </a:r>
            <a:r>
              <a:rPr lang="en-US" dirty="0" smtClean="0">
                <a:solidFill>
                  <a:srgbClr val="FFC000"/>
                </a:solidFill>
              </a:rPr>
              <a:t>data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>
                <a:solidFill>
                  <a:srgbClr val="FFC000"/>
                </a:solidFill>
              </a:rPr>
              <a:t>data</a:t>
            </a:r>
            <a:r>
              <a:rPr lang="en-US" dirty="0"/>
              <a:t> </a:t>
            </a:r>
            <a:r>
              <a:rPr lang="en-US" dirty="0" smtClean="0"/>
              <a:t>segment</a:t>
            </a:r>
          </a:p>
          <a:p>
            <a:pPr lvl="1"/>
            <a:r>
              <a:rPr lang="en-US" dirty="0" smtClean="0"/>
              <a:t>Also called BSS segment (</a:t>
            </a:r>
            <a:r>
              <a:rPr lang="en-US" i="1" dirty="0" smtClean="0"/>
              <a:t>block started by symbol)</a:t>
            </a:r>
            <a:endParaRPr lang="en-US" dirty="0" smtClean="0"/>
          </a:p>
          <a:p>
            <a:pPr lvl="1"/>
            <a:r>
              <a:rPr lang="en-US" dirty="0" smtClean="0"/>
              <a:t>Data in this segment is initialized by the kernel to arithmetic 0 before execution</a:t>
            </a:r>
          </a:p>
          <a:p>
            <a:pPr lvl="1"/>
            <a:r>
              <a:rPr lang="en-US" dirty="0" smtClean="0"/>
              <a:t>BSS starts at the end of the data segment and contains all global and static variables, that are initialized to zero or do not have explicit initialization</a:t>
            </a:r>
          </a:p>
          <a:p>
            <a:pPr lvl="1"/>
            <a:r>
              <a:rPr lang="en-US" dirty="0" smtClean="0"/>
              <a:t>Each process running the same program has its own BSS area.</a:t>
            </a:r>
          </a:p>
          <a:p>
            <a:pPr lvl="1"/>
            <a:r>
              <a:rPr lang="en-US" dirty="0" smtClean="0"/>
              <a:t>For Linux/Unix – only variables that are initialized to a nonzero value occupy space in the executable’s disk file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969696"/>
                </a:solidFill>
              </a:rPr>
              <a:t>Page </a:t>
            </a:r>
            <a:fld id="{3B9B2790-871E-4B14-89F3-CE456C00FFBE}" type="slidenum">
              <a:rPr lang="en-US" smtClean="0">
                <a:solidFill>
                  <a:srgbClr val="969696"/>
                </a:solidFill>
              </a:rPr>
              <a:pPr>
                <a:defRPr/>
              </a:pPr>
              <a:t>11</a:t>
            </a:fld>
            <a:endParaRPr lang="en-US" dirty="0">
              <a:solidFill>
                <a:srgbClr val="969696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581400" y="4071203"/>
            <a:ext cx="1676400" cy="381000"/>
          </a:xfrm>
          <a:prstGeom prst="rect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Arial" charset="0"/>
                <a:cs typeface="Arial" charset="0"/>
              </a:rPr>
              <a:t>Global variables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581400" y="4419600"/>
            <a:ext cx="1676400" cy="381000"/>
          </a:xfrm>
          <a:prstGeom prst="rect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 smtClean="0">
                <a:latin typeface="Arial" charset="0"/>
                <a:cs typeface="Arial" charset="0"/>
              </a:rPr>
              <a:t>int</a:t>
            </a:r>
            <a:r>
              <a:rPr lang="en-US" sz="1600" dirty="0" smtClean="0">
                <a:latin typeface="Arial" charset="0"/>
                <a:cs typeface="Arial" charset="0"/>
              </a:rPr>
              <a:t> x = 10;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2895600" y="4071203"/>
            <a:ext cx="60960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/>
        </p:nvCxnSpPr>
        <p:spPr bwMode="auto">
          <a:xfrm>
            <a:off x="2895600" y="4800600"/>
            <a:ext cx="60960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 rot="16200000">
            <a:off x="2876874" y="417416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36789" y="4465716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Initialized data - </a:t>
            </a:r>
            <a:r>
              <a:rPr lang="en-US" sz="1200" dirty="0" smtClean="0">
                <a:solidFill>
                  <a:srgbClr val="FFC000"/>
                </a:solidFill>
              </a:rPr>
              <a:t>data</a:t>
            </a:r>
            <a:endParaRPr lang="en-US" sz="1200" dirty="0">
              <a:solidFill>
                <a:srgbClr val="FFC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29461" y="4119543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Uninitialized data - </a:t>
            </a:r>
            <a:r>
              <a:rPr lang="en-US" sz="1200" dirty="0" smtClean="0">
                <a:solidFill>
                  <a:srgbClr val="FFC000"/>
                </a:solidFill>
              </a:rPr>
              <a:t>BSS</a:t>
            </a:r>
            <a:endParaRPr lang="en-US" sz="1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938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Run-time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Data</a:t>
            </a:r>
            <a:r>
              <a:rPr lang="en-US" dirty="0" smtClean="0"/>
              <a:t> segment – examples with “size” command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969696"/>
                </a:solidFill>
              </a:rPr>
              <a:t>Page </a:t>
            </a:r>
            <a:fld id="{3B9B2790-871E-4B14-89F3-CE456C00FFBE}" type="slidenum">
              <a:rPr lang="en-US" smtClean="0">
                <a:solidFill>
                  <a:srgbClr val="969696"/>
                </a:solidFill>
              </a:rPr>
              <a:pPr>
                <a:defRPr/>
              </a:pPr>
              <a:t>12</a:t>
            </a:fld>
            <a:endParaRPr lang="en-US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278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Run-time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Heap</a:t>
            </a:r>
            <a:endParaRPr lang="en-US" dirty="0" smtClean="0"/>
          </a:p>
          <a:p>
            <a:pPr lvl="1">
              <a:buFontTx/>
              <a:buChar char="-"/>
            </a:pPr>
            <a:r>
              <a:rPr lang="en-US" dirty="0" smtClean="0"/>
              <a:t>The area where memory, obtained by </a:t>
            </a:r>
            <a:r>
              <a:rPr lang="en-US" i="1" dirty="0" err="1" smtClean="0"/>
              <a:t>malloc</a:t>
            </a:r>
            <a:r>
              <a:rPr lang="en-US" i="1" dirty="0" smtClean="0"/>
              <a:t>, </a:t>
            </a:r>
            <a:r>
              <a:rPr lang="en-US" i="1" dirty="0" err="1" smtClean="0"/>
              <a:t>calloc</a:t>
            </a:r>
            <a:r>
              <a:rPr lang="en-US" i="1" dirty="0" smtClean="0"/>
              <a:t>, </a:t>
            </a:r>
            <a:r>
              <a:rPr lang="en-US" i="1" dirty="0" err="1" smtClean="0"/>
              <a:t>realloc</a:t>
            </a:r>
            <a:r>
              <a:rPr lang="en-US" i="1" dirty="0" smtClean="0"/>
              <a:t>, new (C++),</a:t>
            </a:r>
            <a:r>
              <a:rPr lang="en-US" dirty="0" smtClean="0"/>
              <a:t> comes from.</a:t>
            </a:r>
          </a:p>
          <a:p>
            <a:pPr lvl="1">
              <a:buFontTx/>
              <a:buChar char="-"/>
            </a:pPr>
            <a:r>
              <a:rPr lang="en-US" dirty="0" smtClean="0"/>
              <a:t>Everything on the heap is anonymous – you can access its parts only through a pointer</a:t>
            </a:r>
          </a:p>
          <a:p>
            <a:pPr lvl="1">
              <a:buFontTx/>
              <a:buChar char="-"/>
            </a:pPr>
            <a:r>
              <a:rPr lang="en-US" dirty="0" smtClean="0"/>
              <a:t>Begins at the end of the </a:t>
            </a:r>
            <a:r>
              <a:rPr lang="en-US" dirty="0" smtClean="0">
                <a:solidFill>
                  <a:srgbClr val="FFC000"/>
                </a:solidFill>
              </a:rPr>
              <a:t>BSS</a:t>
            </a:r>
            <a:r>
              <a:rPr lang="en-US" dirty="0" smtClean="0"/>
              <a:t> segment and grows to larger addresses from there.</a:t>
            </a:r>
          </a:p>
          <a:p>
            <a:pPr lvl="1">
              <a:buFontTx/>
              <a:buChar char="-"/>
            </a:pPr>
            <a:r>
              <a:rPr lang="en-US" dirty="0"/>
              <a:t>I</a:t>
            </a:r>
            <a:r>
              <a:rPr lang="en-US" dirty="0" smtClean="0"/>
              <a:t>t’s possible to give memory back to the system (the process address space becomes smaller), but it will be most probably allocated to other process again.</a:t>
            </a:r>
          </a:p>
          <a:p>
            <a:pPr lvl="1">
              <a:buFontTx/>
              <a:buChar char="-"/>
            </a:pPr>
            <a:r>
              <a:rPr lang="en-US" dirty="0" smtClean="0"/>
              <a:t>The end of the Heap is marked by a pointer, called </a:t>
            </a:r>
            <a:r>
              <a:rPr lang="en-US" i="1" dirty="0" smtClean="0"/>
              <a:t>break</a:t>
            </a:r>
            <a:r>
              <a:rPr lang="en-US" dirty="0" smtClean="0"/>
              <a:t>. Past it the address space cannot be referenced. This pointer could be moved by </a:t>
            </a:r>
            <a:r>
              <a:rPr lang="en-US" i="1" dirty="0" err="1" smtClean="0"/>
              <a:t>brk</a:t>
            </a:r>
            <a:r>
              <a:rPr lang="en-US" i="1" dirty="0" smtClean="0"/>
              <a:t> </a:t>
            </a:r>
            <a:r>
              <a:rPr lang="en-US" dirty="0" smtClean="0"/>
              <a:t>or </a:t>
            </a:r>
            <a:r>
              <a:rPr lang="en-US" i="1" dirty="0" err="1" smtClean="0"/>
              <a:t>sbrk</a:t>
            </a:r>
            <a:r>
              <a:rPr lang="en-US" dirty="0" smtClean="0"/>
              <a:t> system calls.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969696"/>
                </a:solidFill>
              </a:rPr>
              <a:t>Page </a:t>
            </a:r>
            <a:fld id="{3B9B2790-871E-4B14-89F3-CE456C00FFBE}" type="slidenum">
              <a:rPr lang="en-US" smtClean="0">
                <a:solidFill>
                  <a:srgbClr val="969696"/>
                </a:solidFill>
              </a:rPr>
              <a:pPr>
                <a:defRPr/>
              </a:pPr>
              <a:t>13</a:t>
            </a:fld>
            <a:endParaRPr lang="en-US" dirty="0">
              <a:solidFill>
                <a:srgbClr val="969696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581400" y="5290403"/>
            <a:ext cx="1676400" cy="381000"/>
          </a:xfrm>
          <a:prstGeom prst="rect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Arial" charset="0"/>
                <a:cs typeface="Arial" charset="0"/>
              </a:rPr>
              <a:t>For heap growth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581400" y="5638800"/>
            <a:ext cx="1676400" cy="381000"/>
          </a:xfrm>
          <a:prstGeom prst="rect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Heap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2895600" y="4551074"/>
            <a:ext cx="60960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/>
        </p:nvCxnSpPr>
        <p:spPr bwMode="auto">
          <a:xfrm>
            <a:off x="2895600" y="5280471"/>
            <a:ext cx="60960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 rot="16200000">
            <a:off x="2876874" y="4607869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Shared libraries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3581400" y="4930328"/>
            <a:ext cx="1676400" cy="381000"/>
          </a:xfrm>
          <a:prstGeom prst="rect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err="1">
                <a:latin typeface="Arial" charset="0"/>
                <a:cs typeface="Arial" charset="0"/>
              </a:rPr>
              <a:t>p</a:t>
            </a:r>
            <a:r>
              <a:rPr lang="en-US" sz="1400" dirty="0" err="1" smtClean="0">
                <a:latin typeface="Arial" charset="0"/>
                <a:cs typeface="Arial" charset="0"/>
              </a:rPr>
              <a:t>rintf.o</a:t>
            </a:r>
            <a:r>
              <a:rPr lang="en-US" sz="1400" dirty="0" smtClean="0">
                <a:latin typeface="Arial" charset="0"/>
                <a:cs typeface="Arial" charset="0"/>
              </a:rPr>
              <a:t> (lib*.so)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581400" y="4572000"/>
            <a:ext cx="1676400" cy="381000"/>
          </a:xfrm>
          <a:prstGeom prst="rect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err="1" smtClean="0">
                <a:latin typeface="Arial" charset="0"/>
                <a:cs typeface="Arial" charset="0"/>
              </a:rPr>
              <a:t>malloc.o</a:t>
            </a:r>
            <a:r>
              <a:rPr lang="en-US" sz="1400" dirty="0" smtClean="0">
                <a:latin typeface="Arial" charset="0"/>
                <a:cs typeface="Arial" charset="0"/>
              </a:rPr>
              <a:t> (lib*.so)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 flipH="1">
            <a:off x="5334000" y="5638800"/>
            <a:ext cx="533400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Box 16"/>
          <p:cNvSpPr txBox="1"/>
          <p:nvPr/>
        </p:nvSpPr>
        <p:spPr>
          <a:xfrm>
            <a:off x="5867400" y="5480903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b</a:t>
            </a:r>
            <a:r>
              <a:rPr lang="en-US" sz="1400" i="1" dirty="0" err="1" smtClean="0"/>
              <a:t>rk</a:t>
            </a:r>
            <a:r>
              <a:rPr lang="en-US" sz="1400" i="1" dirty="0" smtClean="0"/>
              <a:t>()</a:t>
            </a:r>
            <a:r>
              <a:rPr lang="en-US" sz="1400" dirty="0" smtClean="0"/>
              <a:t> point</a:t>
            </a:r>
            <a:endParaRPr lang="en-US" sz="1400" dirty="0"/>
          </a:p>
        </p:txBody>
      </p:sp>
      <p:cxnSp>
        <p:nvCxnSpPr>
          <p:cNvPr id="19" name="Straight Arrow Connector 18"/>
          <p:cNvCxnSpPr/>
          <p:nvPr/>
        </p:nvCxnSpPr>
        <p:spPr bwMode="auto">
          <a:xfrm>
            <a:off x="5410200" y="4572000"/>
            <a:ext cx="0" cy="739328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5638800" y="4572000"/>
            <a:ext cx="99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Library functions if dynamically linked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66460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Run-time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Heap</a:t>
            </a:r>
            <a:r>
              <a:rPr lang="en-US" dirty="0"/>
              <a:t> </a:t>
            </a:r>
            <a:r>
              <a:rPr lang="en-US" dirty="0" smtClean="0"/>
              <a:t>– examples (explain memory allocation, memory leak)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969696"/>
                </a:solidFill>
              </a:rPr>
              <a:t>Page </a:t>
            </a:r>
            <a:fld id="{3B9B2790-871E-4B14-89F3-CE456C00FFBE}" type="slidenum">
              <a:rPr lang="en-US" smtClean="0">
                <a:solidFill>
                  <a:srgbClr val="969696"/>
                </a:solidFill>
              </a:rPr>
              <a:pPr>
                <a:defRPr/>
              </a:pPr>
              <a:t>14</a:t>
            </a:fld>
            <a:endParaRPr lang="en-US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003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Run-time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Stack</a:t>
            </a:r>
          </a:p>
          <a:p>
            <a:pPr lvl="1"/>
            <a:r>
              <a:rPr lang="en-US" dirty="0" smtClean="0"/>
              <a:t>The stack area contains the program stack – a LIFO structure, typically located in the higher parts of the memory. On x86 architecture it grows toward $0. On some new architectures it grows the opposite direction.</a:t>
            </a:r>
          </a:p>
          <a:p>
            <a:pPr lvl="1"/>
            <a:r>
              <a:rPr lang="en-US" dirty="0" smtClean="0"/>
              <a:t>The </a:t>
            </a:r>
            <a:r>
              <a:rPr lang="en-US" i="1" dirty="0" smtClean="0"/>
              <a:t>stack pointer</a:t>
            </a:r>
            <a:r>
              <a:rPr lang="en-US" dirty="0" smtClean="0"/>
              <a:t> tracks the top of the stack and its values is being pushed onto the stack.</a:t>
            </a:r>
          </a:p>
          <a:p>
            <a:pPr lvl="1"/>
            <a:r>
              <a:rPr lang="en-US" dirty="0" smtClean="0"/>
              <a:t>The set of values pushed for one function call is termed a </a:t>
            </a:r>
            <a:r>
              <a:rPr lang="en-US" i="1" dirty="0" smtClean="0"/>
              <a:t>stack frame</a:t>
            </a:r>
            <a:endParaRPr lang="en-US" dirty="0" smtClean="0"/>
          </a:p>
          <a:p>
            <a:pPr lvl="1"/>
            <a:r>
              <a:rPr lang="en-US" dirty="0" smtClean="0"/>
              <a:t>The stack holds local variables, temporary information, function parameters, return addresses and etc.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969696"/>
                </a:solidFill>
              </a:rPr>
              <a:t>Page </a:t>
            </a:r>
            <a:fld id="{3B9B2790-871E-4B14-89F3-CE456C00FFBE}" type="slidenum">
              <a:rPr lang="en-US" smtClean="0">
                <a:solidFill>
                  <a:srgbClr val="969696"/>
                </a:solidFill>
              </a:rPr>
              <a:pPr>
                <a:defRPr/>
              </a:pPr>
              <a:t>15</a:t>
            </a:fld>
            <a:endParaRPr lang="en-US" dirty="0">
              <a:solidFill>
                <a:srgbClr val="969696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581400" y="5290403"/>
            <a:ext cx="1676400" cy="381000"/>
          </a:xfrm>
          <a:prstGeom prst="rect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Arial" charset="0"/>
                <a:cs typeface="Arial" charset="0"/>
              </a:rPr>
              <a:t>Local </a:t>
            </a:r>
            <a:r>
              <a:rPr lang="en-US" sz="1400" dirty="0" err="1" smtClean="0">
                <a:latin typeface="Arial" charset="0"/>
                <a:cs typeface="Arial" charset="0"/>
              </a:rPr>
              <a:t>var</a:t>
            </a:r>
            <a:r>
              <a:rPr lang="en-US" sz="1400" dirty="0" smtClean="0">
                <a:latin typeface="Arial" charset="0"/>
                <a:cs typeface="Arial" charset="0"/>
              </a:rPr>
              <a:t> for </a:t>
            </a:r>
            <a:r>
              <a:rPr lang="en-US" sz="1400" dirty="0" err="1" smtClean="0">
                <a:latin typeface="Arial" charset="0"/>
                <a:cs typeface="Arial" charset="0"/>
              </a:rPr>
              <a:t>func</a:t>
            </a:r>
            <a:r>
              <a:rPr lang="en-US" sz="1400" dirty="0" smtClean="0">
                <a:latin typeface="Arial" charset="0"/>
                <a:cs typeface="Arial" charset="0"/>
              </a:rPr>
              <a:t>()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581400" y="5638800"/>
            <a:ext cx="1676400" cy="381000"/>
          </a:xfrm>
          <a:prstGeom prst="rect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For stack growth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2895600" y="3810000"/>
            <a:ext cx="60960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/>
        </p:nvCxnSpPr>
        <p:spPr bwMode="auto">
          <a:xfrm>
            <a:off x="2895600" y="6019800"/>
            <a:ext cx="60960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 rot="16200000">
            <a:off x="2876874" y="470020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Stack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581400" y="4930328"/>
            <a:ext cx="1676400" cy="381000"/>
          </a:xfrm>
          <a:prstGeom prst="rect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300" dirty="0" smtClean="0">
                <a:latin typeface="Arial" charset="0"/>
                <a:cs typeface="Arial" charset="0"/>
              </a:rPr>
              <a:t>Local </a:t>
            </a:r>
            <a:r>
              <a:rPr lang="en-US" sz="1300" dirty="0" err="1" smtClean="0">
                <a:latin typeface="Arial" charset="0"/>
                <a:cs typeface="Arial" charset="0"/>
              </a:rPr>
              <a:t>var</a:t>
            </a:r>
            <a:r>
              <a:rPr lang="en-US" sz="1300" dirty="0" smtClean="0">
                <a:latin typeface="Arial" charset="0"/>
                <a:cs typeface="Arial" charset="0"/>
              </a:rPr>
              <a:t> for main()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581400" y="4166340"/>
            <a:ext cx="1676400" cy="786660"/>
          </a:xfrm>
          <a:prstGeom prst="rect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err="1" smtClean="0">
                <a:latin typeface="Arial" charset="0"/>
                <a:cs typeface="Arial" charset="0"/>
              </a:rPr>
              <a:t>env</a:t>
            </a:r>
            <a:endParaRPr lang="en-US" sz="1400" dirty="0" smtClean="0">
              <a:latin typeface="Arial" charset="0"/>
              <a:cs typeface="Arial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err="1" smtClean="0">
                <a:latin typeface="Arial" charset="0"/>
                <a:cs typeface="Arial" charset="0"/>
              </a:rPr>
              <a:t>argv</a:t>
            </a:r>
            <a:endParaRPr lang="en-US" sz="1400" dirty="0" smtClean="0">
              <a:latin typeface="Arial" charset="0"/>
              <a:cs typeface="Arial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err="1" smtClean="0">
                <a:latin typeface="Arial" charset="0"/>
                <a:cs typeface="Arial" charset="0"/>
              </a:rPr>
              <a:t>argc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H="1">
            <a:off x="5334000" y="5638800"/>
            <a:ext cx="533400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6019800" y="5402997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Stack pointer (ESP) points at the top of the stack and grows downward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3581400" y="3785340"/>
            <a:ext cx="1676400" cy="381000"/>
          </a:xfrm>
          <a:prstGeom prst="rect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Arial" charset="0"/>
                <a:cs typeface="Arial" charset="0"/>
              </a:rPr>
              <a:t>System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 bwMode="auto">
          <a:xfrm flipH="1">
            <a:off x="5325183" y="4992469"/>
            <a:ext cx="533400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6010983" y="4828401"/>
            <a:ext cx="220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main() frame pointer (EBP)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30710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Run-time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Stack </a:t>
            </a:r>
            <a:r>
              <a:rPr lang="en-US" dirty="0" smtClean="0"/>
              <a:t>– examples (overflow attacks, stack overflow, recursion </a:t>
            </a:r>
            <a:r>
              <a:rPr lang="en-US" smtClean="0"/>
              <a:t>vs iteration)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969696"/>
                </a:solidFill>
              </a:rPr>
              <a:t>Page </a:t>
            </a:r>
            <a:fld id="{3B9B2790-871E-4B14-89F3-CE456C00FFBE}" type="slidenum">
              <a:rPr lang="en-US" smtClean="0">
                <a:solidFill>
                  <a:srgbClr val="969696"/>
                </a:solidFill>
              </a:rPr>
              <a:pPr>
                <a:defRPr/>
              </a:pPr>
              <a:t>16</a:t>
            </a:fld>
            <a:endParaRPr lang="en-US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028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6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741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1C1C1C"/>
                </a:solidFill>
              </a:rPr>
              <a:t>Page </a:t>
            </a:r>
            <a:fld id="{0D9E4E08-76C7-46AB-945C-973357CB8164}" type="slidenum">
              <a:rPr lang="en-US" smtClean="0">
                <a:solidFill>
                  <a:srgbClr val="1C1C1C"/>
                </a:solidFill>
              </a:rPr>
              <a:pPr eaLnBrk="1" hangingPunct="1"/>
              <a:t>17</a:t>
            </a:fld>
            <a:endParaRPr lang="en-US" smtClean="0">
              <a:solidFill>
                <a:srgbClr val="1C1C1C"/>
              </a:solidFill>
            </a:endParaRPr>
          </a:p>
        </p:txBody>
      </p:sp>
      <p:sp>
        <p:nvSpPr>
          <p:cNvPr id="17413" name="Rectangle 16"/>
          <p:cNvSpPr>
            <a:spLocks noChangeArrowheads="1"/>
          </p:cNvSpPr>
          <p:nvPr/>
        </p:nvSpPr>
        <p:spPr bwMode="auto">
          <a:xfrm>
            <a:off x="6545263" y="6194425"/>
            <a:ext cx="2298700" cy="320675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7414" name="Rectangle 17"/>
          <p:cNvSpPr>
            <a:spLocks noChangeArrowheads="1"/>
          </p:cNvSpPr>
          <p:nvPr/>
        </p:nvSpPr>
        <p:spPr bwMode="auto">
          <a:xfrm>
            <a:off x="304800" y="6194425"/>
            <a:ext cx="6129338" cy="320675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7415" name="Text Box 20"/>
          <p:cNvSpPr txBox="1">
            <a:spLocks noChangeArrowheads="1"/>
          </p:cNvSpPr>
          <p:nvPr/>
        </p:nvSpPr>
        <p:spPr bwMode="white">
          <a:xfrm>
            <a:off x="6683375" y="6172200"/>
            <a:ext cx="20193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dirty="0">
                <a:solidFill>
                  <a:srgbClr val="FFFFFF"/>
                </a:solidFill>
              </a:rPr>
              <a:t>www.visteon.com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078" y="1704975"/>
            <a:ext cx="3829844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29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Run-time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263" y="950913"/>
            <a:ext cx="8440737" cy="5297487"/>
          </a:xfrm>
        </p:spPr>
        <p:txBody>
          <a:bodyPr/>
          <a:lstStyle/>
          <a:p>
            <a:pPr>
              <a:spcBef>
                <a:spcPts val="1500"/>
              </a:spcBef>
              <a:buNone/>
            </a:pPr>
            <a:r>
              <a:rPr lang="en-US" sz="2400" b="1" dirty="0" smtClean="0"/>
              <a:t>Agenda</a:t>
            </a:r>
          </a:p>
          <a:p>
            <a:pPr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en-US" sz="2400" b="1" dirty="0" smtClean="0"/>
              <a:t>Program Loader</a:t>
            </a:r>
          </a:p>
          <a:p>
            <a:pPr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en-US" sz="2400" b="1" dirty="0" smtClean="0"/>
              <a:t>Program Segments</a:t>
            </a:r>
          </a:p>
          <a:p>
            <a:pPr marL="684213" lvl="1" indent="-457200">
              <a:spcBef>
                <a:spcPts val="1500"/>
              </a:spcBef>
              <a:buFont typeface="+mj-lt"/>
              <a:buAutoNum type="alphaLcParenR"/>
            </a:pPr>
            <a:r>
              <a:rPr lang="en-US" sz="2400" b="1" dirty="0" smtClean="0"/>
              <a:t>Text</a:t>
            </a:r>
          </a:p>
          <a:p>
            <a:pPr marL="687388" lvl="1" indent="-457200">
              <a:spcBef>
                <a:spcPts val="1500"/>
              </a:spcBef>
              <a:buFont typeface="+mj-lt"/>
              <a:buAutoNum type="alphaLcParenR"/>
            </a:pPr>
            <a:r>
              <a:rPr lang="en-US" sz="2400" b="1" dirty="0"/>
              <a:t> </a:t>
            </a:r>
            <a:r>
              <a:rPr lang="en-US" sz="2400" b="1" dirty="0" smtClean="0"/>
              <a:t>Initialized Data</a:t>
            </a:r>
          </a:p>
          <a:p>
            <a:pPr marL="687388" lvl="1" indent="-457200">
              <a:spcBef>
                <a:spcPts val="1500"/>
              </a:spcBef>
              <a:buFont typeface="+mj-lt"/>
              <a:buAutoNum type="alphaLcParenR"/>
            </a:pPr>
            <a:r>
              <a:rPr lang="en-US" sz="2400" b="1" dirty="0"/>
              <a:t> </a:t>
            </a:r>
            <a:r>
              <a:rPr lang="en-US" sz="2400" b="1" dirty="0" smtClean="0"/>
              <a:t>Uninitialized Data</a:t>
            </a:r>
          </a:p>
          <a:p>
            <a:pPr marL="687388" lvl="1" indent="-457200">
              <a:spcBef>
                <a:spcPts val="1500"/>
              </a:spcBef>
              <a:buFont typeface="+mj-lt"/>
              <a:buAutoNum type="alphaLcParenR"/>
            </a:pPr>
            <a:r>
              <a:rPr lang="en-US" sz="2400" b="1" dirty="0" smtClean="0"/>
              <a:t> Stack</a:t>
            </a:r>
          </a:p>
          <a:p>
            <a:pPr marL="687388" lvl="1" indent="-457200">
              <a:spcBef>
                <a:spcPts val="1500"/>
              </a:spcBef>
              <a:buFont typeface="+mj-lt"/>
              <a:buAutoNum type="alphaLcParenR"/>
            </a:pPr>
            <a:r>
              <a:rPr lang="en-US" sz="2400" b="1" dirty="0"/>
              <a:t> </a:t>
            </a:r>
            <a:r>
              <a:rPr lang="en-US" sz="2400" b="1" dirty="0" smtClean="0"/>
              <a:t>Heap</a:t>
            </a:r>
          </a:p>
          <a:p>
            <a:pPr>
              <a:spcBef>
                <a:spcPts val="1500"/>
              </a:spcBef>
              <a:buNone/>
            </a:pPr>
            <a:endParaRPr lang="en-US" sz="2400" b="1" dirty="0" smtClean="0"/>
          </a:p>
          <a:p>
            <a:pPr>
              <a:spcBef>
                <a:spcPts val="1500"/>
              </a:spcBef>
              <a:buNone/>
            </a:pPr>
            <a:endParaRPr lang="en-US" sz="1600" dirty="0"/>
          </a:p>
          <a:p>
            <a:pPr marL="182880" indent="-182880">
              <a:spcBef>
                <a:spcPts val="1500"/>
              </a:spcBef>
              <a:buNone/>
            </a:pPr>
            <a:endParaRPr lang="en-US" sz="24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Page </a:t>
            </a:r>
            <a:fld id="{3B9B2790-871E-4B14-89F3-CE456C00FFBE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158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auto">
          <a:xfrm>
            <a:off x="2743200" y="4495800"/>
            <a:ext cx="2743200" cy="1828800"/>
          </a:xfrm>
          <a:prstGeom prst="rect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Run-time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Loader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969696"/>
                </a:solidFill>
              </a:rPr>
              <a:t>Page </a:t>
            </a:r>
            <a:fld id="{3B9B2790-871E-4B14-89F3-CE456C00FFBE}" type="slidenum">
              <a:rPr lang="en-US" smtClean="0">
                <a:solidFill>
                  <a:srgbClr val="969696"/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969696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200400" y="720724"/>
            <a:ext cx="1905000" cy="304800"/>
          </a:xfrm>
          <a:prstGeom prst="rect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Arial" charset="0"/>
                <a:cs typeface="Arial" charset="0"/>
              </a:rPr>
              <a:t>Source code file – *.c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Down Arrow 5"/>
          <p:cNvSpPr/>
          <p:nvPr/>
        </p:nvSpPr>
        <p:spPr bwMode="auto">
          <a:xfrm>
            <a:off x="3962400" y="1101724"/>
            <a:ext cx="381000" cy="325438"/>
          </a:xfrm>
          <a:prstGeom prst="downArrow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95800" y="10668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 preprocessor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 bwMode="auto">
          <a:xfrm>
            <a:off x="2933700" y="1524000"/>
            <a:ext cx="2362200" cy="304800"/>
          </a:xfrm>
          <a:prstGeom prst="rect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Arial" charset="0"/>
                <a:cs typeface="Arial" charset="0"/>
              </a:rPr>
              <a:t>Preprocessed code file – *.i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3962400" y="1905000"/>
            <a:ext cx="381000" cy="325438"/>
          </a:xfrm>
          <a:prstGeom prst="downArrow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95800" y="19050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 compiler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3086100" y="2286000"/>
            <a:ext cx="2095500" cy="304800"/>
          </a:xfrm>
          <a:prstGeom prst="rect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Arial" charset="0"/>
                <a:cs typeface="Arial" charset="0"/>
              </a:rPr>
              <a:t>Assembly code file – *.s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Down Arrow 11"/>
          <p:cNvSpPr/>
          <p:nvPr/>
        </p:nvSpPr>
        <p:spPr bwMode="auto">
          <a:xfrm>
            <a:off x="3962400" y="2667000"/>
            <a:ext cx="381000" cy="325438"/>
          </a:xfrm>
          <a:prstGeom prst="downArrow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72499" y="26670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Assembler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3200400" y="3048000"/>
            <a:ext cx="1866900" cy="304800"/>
          </a:xfrm>
          <a:prstGeom prst="rect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Arial" charset="0"/>
                <a:cs typeface="Arial" charset="0"/>
              </a:rPr>
              <a:t>Object code file – *.o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" name="Down Arrow 14"/>
          <p:cNvSpPr/>
          <p:nvPr/>
        </p:nvSpPr>
        <p:spPr bwMode="auto">
          <a:xfrm>
            <a:off x="3962400" y="3429000"/>
            <a:ext cx="381000" cy="381000"/>
          </a:xfrm>
          <a:prstGeom prst="downArrow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57700" y="34290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Linker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3067050" y="3844236"/>
            <a:ext cx="2114550" cy="304800"/>
          </a:xfrm>
          <a:prstGeom prst="rect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Arial" charset="0"/>
                <a:cs typeface="Arial" charset="0"/>
              </a:rPr>
              <a:t>Executable code – *.exe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000375" y="4572000"/>
            <a:ext cx="2257425" cy="304800"/>
          </a:xfrm>
          <a:prstGeom prst="rect">
            <a:avLst/>
          </a:prstGeom>
          <a:solidFill>
            <a:srgbClr val="00B0F0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Arial" charset="0"/>
                <a:cs typeface="Arial" charset="0"/>
              </a:rPr>
              <a:t>Secondary storage (HDD)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>
            <a:off x="4114800" y="4149036"/>
            <a:ext cx="0" cy="34676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4114800" y="4953000"/>
            <a:ext cx="0" cy="30480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TextBox 23"/>
          <p:cNvSpPr txBox="1"/>
          <p:nvPr/>
        </p:nvSpPr>
        <p:spPr>
          <a:xfrm>
            <a:off x="4457700" y="498080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Loader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933700" y="5410200"/>
            <a:ext cx="2400300" cy="814388"/>
          </a:xfrm>
          <a:prstGeom prst="rect">
            <a:avLst/>
          </a:prstGeom>
          <a:solidFill>
            <a:srgbClr val="FFFF00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  <a:cs typeface="Arial" charset="0"/>
              </a:rPr>
              <a:t>Primary memory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(e.g. RAM)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27" name="Elbow Connector 26"/>
          <p:cNvCxnSpPr/>
          <p:nvPr/>
        </p:nvCxnSpPr>
        <p:spPr bwMode="auto">
          <a:xfrm>
            <a:off x="2495550" y="2805499"/>
            <a:ext cx="838200" cy="681550"/>
          </a:xfrm>
          <a:prstGeom prst="bentConnector3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TextBox 30"/>
          <p:cNvSpPr txBox="1"/>
          <p:nvPr/>
        </p:nvSpPr>
        <p:spPr>
          <a:xfrm>
            <a:off x="586299" y="2666999"/>
            <a:ext cx="1909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Relocation object code information</a:t>
            </a:r>
            <a:endParaRPr lang="en-US" sz="1200" dirty="0"/>
          </a:p>
        </p:txBody>
      </p:sp>
      <p:cxnSp>
        <p:nvCxnSpPr>
          <p:cNvPr id="33" name="Straight Arrow Connector 32"/>
          <p:cNvCxnSpPr/>
          <p:nvPr/>
        </p:nvCxnSpPr>
        <p:spPr bwMode="auto">
          <a:xfrm>
            <a:off x="2495550" y="3619500"/>
            <a:ext cx="1390650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TextBox 33"/>
          <p:cNvSpPr txBox="1"/>
          <p:nvPr/>
        </p:nvSpPr>
        <p:spPr>
          <a:xfrm>
            <a:off x="573881" y="3420813"/>
            <a:ext cx="1909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Other object files/modules</a:t>
            </a:r>
            <a:endParaRPr lang="en-US" sz="1200" dirty="0"/>
          </a:p>
        </p:txBody>
      </p:sp>
      <p:cxnSp>
        <p:nvCxnSpPr>
          <p:cNvPr id="35" name="Elbow Connector 34"/>
          <p:cNvCxnSpPr/>
          <p:nvPr/>
        </p:nvCxnSpPr>
        <p:spPr bwMode="auto">
          <a:xfrm flipV="1">
            <a:off x="2483132" y="3744101"/>
            <a:ext cx="850618" cy="675499"/>
          </a:xfrm>
          <a:prstGeom prst="bentConnector3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TextBox 38"/>
          <p:cNvSpPr txBox="1"/>
          <p:nvPr/>
        </p:nvSpPr>
        <p:spPr>
          <a:xfrm>
            <a:off x="573881" y="4188767"/>
            <a:ext cx="19092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Library files</a:t>
            </a:r>
            <a:endParaRPr lang="en-US" sz="1200" dirty="0"/>
          </a:p>
        </p:txBody>
      </p:sp>
      <p:cxnSp>
        <p:nvCxnSpPr>
          <p:cNvPr id="22" name="Straight Arrow Connector 21"/>
          <p:cNvCxnSpPr/>
          <p:nvPr/>
        </p:nvCxnSpPr>
        <p:spPr bwMode="auto">
          <a:xfrm flipH="1">
            <a:off x="5486400" y="3744101"/>
            <a:ext cx="1066800" cy="751699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TextBox 25"/>
          <p:cNvSpPr txBox="1"/>
          <p:nvPr/>
        </p:nvSpPr>
        <p:spPr>
          <a:xfrm>
            <a:off x="6528167" y="354038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What’s that?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11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5" grpId="0" animBg="1"/>
      <p:bldP spid="6" grpId="0" animBg="1"/>
      <p:bldP spid="7" grpId="0"/>
      <p:bldP spid="8" grpId="0" animBg="1"/>
      <p:bldP spid="9" grpId="0" animBg="1"/>
      <p:bldP spid="10" grpId="0"/>
      <p:bldP spid="11" grpId="0" animBg="1"/>
      <p:bldP spid="12" grpId="0" animBg="1"/>
      <p:bldP spid="13" grpId="0"/>
      <p:bldP spid="14" grpId="0" animBg="1"/>
      <p:bldP spid="15" grpId="0" animBg="1"/>
      <p:bldP spid="16" grpId="0"/>
      <p:bldP spid="17" grpId="0" animBg="1"/>
      <p:bldP spid="18" grpId="0" animBg="1"/>
      <p:bldP spid="24" grpId="0"/>
      <p:bldP spid="25" grpId="0" animBg="1"/>
      <p:bldP spid="31" grpId="0"/>
      <p:bldP spid="34" grpId="0"/>
      <p:bldP spid="39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Run-time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Program Loader tasks:</a:t>
            </a:r>
          </a:p>
          <a:p>
            <a:pPr marL="569913" lvl="1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Memory and access validation</a:t>
            </a:r>
          </a:p>
          <a:p>
            <a:pPr marL="569913" lvl="1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Primary memory allocation for the program’s execution</a:t>
            </a:r>
          </a:p>
          <a:p>
            <a:pPr marL="569913" lvl="1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Copying address space from </a:t>
            </a:r>
            <a:r>
              <a:rPr lang="en-US" dirty="0" smtClean="0">
                <a:solidFill>
                  <a:srgbClr val="0070C0"/>
                </a:solidFill>
              </a:rPr>
              <a:t>secondary</a:t>
            </a:r>
            <a:r>
              <a:rPr lang="en-US" dirty="0" smtClean="0">
                <a:solidFill>
                  <a:schemeClr val="tx1"/>
                </a:solidFill>
              </a:rPr>
              <a:t> to </a:t>
            </a:r>
            <a:r>
              <a:rPr lang="en-US" dirty="0" smtClean="0">
                <a:solidFill>
                  <a:srgbClr val="FFFF00"/>
                </a:solidFill>
              </a:rPr>
              <a:t>primary </a:t>
            </a:r>
            <a:r>
              <a:rPr lang="en-US" dirty="0" smtClean="0">
                <a:solidFill>
                  <a:schemeClr val="tx1"/>
                </a:solidFill>
              </a:rPr>
              <a:t>memory</a:t>
            </a:r>
          </a:p>
          <a:p>
            <a:pPr marL="569913" lvl="1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Copying the </a:t>
            </a:r>
            <a:r>
              <a:rPr lang="en-US" i="1" dirty="0" smtClean="0">
                <a:solidFill>
                  <a:schemeClr val="tx1"/>
                </a:solidFill>
              </a:rPr>
              <a:t>.text </a:t>
            </a:r>
            <a:r>
              <a:rPr lang="en-US" dirty="0" smtClean="0">
                <a:solidFill>
                  <a:schemeClr val="tx1"/>
                </a:solidFill>
              </a:rPr>
              <a:t>and </a:t>
            </a:r>
            <a:r>
              <a:rPr lang="en-US" i="1" dirty="0" smtClean="0">
                <a:solidFill>
                  <a:schemeClr val="tx1"/>
                </a:solidFill>
              </a:rPr>
              <a:t>.data </a:t>
            </a:r>
            <a:r>
              <a:rPr lang="en-US" dirty="0" smtClean="0">
                <a:solidFill>
                  <a:schemeClr val="tx1"/>
                </a:solidFill>
              </a:rPr>
              <a:t>sections from the executable into </a:t>
            </a:r>
            <a:r>
              <a:rPr lang="en-US" dirty="0" smtClean="0">
                <a:solidFill>
                  <a:srgbClr val="FFFF00"/>
                </a:solidFill>
              </a:rPr>
              <a:t>primary</a:t>
            </a:r>
            <a:r>
              <a:rPr lang="en-US" dirty="0" smtClean="0">
                <a:solidFill>
                  <a:schemeClr val="tx1"/>
                </a:solidFill>
              </a:rPr>
              <a:t> memory</a:t>
            </a:r>
          </a:p>
          <a:p>
            <a:pPr marL="569913" lvl="1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Copying program command-line arguments on the stack</a:t>
            </a:r>
          </a:p>
          <a:p>
            <a:pPr marL="569913" lvl="1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Initializing of registers: setting of the </a:t>
            </a:r>
            <a:r>
              <a:rPr lang="en-US" dirty="0" smtClean="0">
                <a:solidFill>
                  <a:srgbClr val="00B050"/>
                </a:solidFill>
              </a:rPr>
              <a:t>stack pointer </a:t>
            </a:r>
            <a:r>
              <a:rPr lang="en-US" dirty="0" smtClean="0">
                <a:solidFill>
                  <a:schemeClr val="tx1"/>
                </a:solidFill>
              </a:rPr>
              <a:t>to point the of the </a:t>
            </a:r>
            <a:r>
              <a:rPr lang="en-US" dirty="0" smtClean="0">
                <a:solidFill>
                  <a:srgbClr val="00B050"/>
                </a:solidFill>
              </a:rPr>
              <a:t>stack</a:t>
            </a:r>
          </a:p>
          <a:p>
            <a:pPr marL="569913" lvl="1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Jumps to start routine: entry point </a:t>
            </a:r>
            <a:r>
              <a:rPr lang="en-US" dirty="0" smtClean="0">
                <a:solidFill>
                  <a:srgbClr val="00B0F0"/>
                </a:solidFill>
              </a:rPr>
              <a:t>_start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969696"/>
                </a:solidFill>
              </a:rPr>
              <a:t>Page </a:t>
            </a:r>
            <a:fld id="{3B9B2790-871E-4B14-89F3-CE456C00FFBE}" type="slidenum">
              <a:rPr lang="en-US" smtClean="0">
                <a:solidFill>
                  <a:srgbClr val="969696"/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63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Run-time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</a:t>
            </a:r>
            <a:r>
              <a:rPr lang="en-US" dirty="0" smtClean="0"/>
              <a:t>Loader:</a:t>
            </a:r>
          </a:p>
          <a:p>
            <a:pPr lvl="1"/>
            <a:r>
              <a:rPr lang="en-US" dirty="0" smtClean="0"/>
              <a:t>Do a research for </a:t>
            </a:r>
            <a:r>
              <a:rPr lang="en-US" dirty="0" smtClean="0"/>
              <a:t>extra </a:t>
            </a:r>
            <a:r>
              <a:rPr lang="en-US" dirty="0" smtClean="0"/>
              <a:t>info; </a:t>
            </a:r>
            <a:endParaRPr lang="en-US" dirty="0" smtClean="0"/>
          </a:p>
          <a:p>
            <a:pPr lvl="1"/>
            <a:r>
              <a:rPr lang="en-US" dirty="0" smtClean="0"/>
              <a:t>What are the </a:t>
            </a:r>
            <a:r>
              <a:rPr lang="en-US" dirty="0" smtClean="0"/>
              <a:t>OS </a:t>
            </a:r>
            <a:r>
              <a:rPr lang="en-US" dirty="0" smtClean="0"/>
              <a:t>dependencies and </a:t>
            </a:r>
            <a:r>
              <a:rPr lang="en-US" dirty="0" smtClean="0"/>
              <a:t>differences – how is Unix different from Windows;</a:t>
            </a:r>
          </a:p>
          <a:p>
            <a:pPr lvl="1"/>
            <a:r>
              <a:rPr lang="en-US" dirty="0" smtClean="0"/>
              <a:t>What’s special for the embedded systems;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969696"/>
                </a:solidFill>
              </a:rPr>
              <a:t>Page </a:t>
            </a:r>
            <a:fld id="{3B9B2790-871E-4B14-89F3-CE456C00FFBE}" type="slidenum">
              <a:rPr lang="en-US" smtClean="0">
                <a:solidFill>
                  <a:srgbClr val="969696"/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56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Run-time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Segments</a:t>
            </a:r>
          </a:p>
          <a:p>
            <a:pPr marL="512763" lvl="1" indent="-285750">
              <a:buFontTx/>
              <a:buChar char="-"/>
            </a:pPr>
            <a:r>
              <a:rPr lang="en-US" dirty="0" smtClean="0"/>
              <a:t>Address space contains program </a:t>
            </a:r>
            <a:r>
              <a:rPr lang="en-US" dirty="0" smtClean="0">
                <a:solidFill>
                  <a:srgbClr val="7030A0"/>
                </a:solidFill>
              </a:rPr>
              <a:t>text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stack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rgbClr val="FFC000"/>
                </a:solidFill>
              </a:rPr>
              <a:t>data</a:t>
            </a:r>
            <a:r>
              <a:rPr lang="en-US" dirty="0" smtClean="0"/>
              <a:t> sections (these three sections form the so called </a:t>
            </a:r>
            <a:r>
              <a:rPr lang="en-US" i="1" dirty="0" smtClean="0"/>
              <a:t>memory layout</a:t>
            </a:r>
            <a:r>
              <a:rPr lang="en-US" dirty="0" smtClean="0"/>
              <a:t>).</a:t>
            </a:r>
          </a:p>
          <a:p>
            <a:pPr marL="512763" lvl="1" indent="-285750">
              <a:buFontTx/>
              <a:buChar char="-"/>
            </a:pPr>
            <a:r>
              <a:rPr lang="en-US" dirty="0" smtClean="0">
                <a:solidFill>
                  <a:srgbClr val="FF0000"/>
                </a:solidFill>
              </a:rPr>
              <a:t>Heap </a:t>
            </a:r>
            <a:r>
              <a:rPr lang="en-US" dirty="0" smtClean="0">
                <a:solidFill>
                  <a:schemeClr val="tx1"/>
                </a:solidFill>
              </a:rPr>
              <a:t>– </a:t>
            </a:r>
            <a:r>
              <a:rPr lang="en-US" dirty="0" smtClean="0"/>
              <a:t>dynamic data segment. Dynamically allocated memory is allocated at run-time instead of compile/link time.</a:t>
            </a:r>
          </a:p>
          <a:p>
            <a:pPr marL="512763" lvl="1" indent="-285750">
              <a:buFontTx/>
              <a:buChar char="-"/>
            </a:pPr>
            <a:r>
              <a:rPr lang="en-US" dirty="0" smtClean="0"/>
              <a:t>The process is an instance of a program - the OS has loaded the .exe file, arranged it to have access to its </a:t>
            </a:r>
            <a:r>
              <a:rPr lang="en-US" i="1" dirty="0" err="1" smtClean="0"/>
              <a:t>cmd</a:t>
            </a:r>
            <a:r>
              <a:rPr lang="en-US" dirty="0" smtClean="0"/>
              <a:t> arguments (and environment variables). The program is running.</a:t>
            </a:r>
          </a:p>
          <a:p>
            <a:pPr marL="512763" lvl="1" indent="-285750">
              <a:buFontTx/>
              <a:buChar char="-"/>
            </a:pPr>
            <a:r>
              <a:rPr lang="en-US" dirty="0" smtClean="0"/>
              <a:t>A process has the following memory allocated areas: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969696"/>
                </a:solidFill>
              </a:rPr>
              <a:t>Page </a:t>
            </a:r>
            <a:fld id="{3B9B2790-871E-4B14-89F3-CE456C00FFBE}" type="slidenum">
              <a:rPr lang="en-US" smtClean="0">
                <a:solidFill>
                  <a:srgbClr val="969696"/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969696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862277"/>
              </p:ext>
            </p:extLst>
          </p:nvPr>
        </p:nvGraphicFramePr>
        <p:xfrm>
          <a:off x="1527174" y="3810000"/>
          <a:ext cx="6096000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Executable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file section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Address space segment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Program memory segment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.text</a:t>
                      </a:r>
                      <a:endParaRPr lang="en-US" dirty="0"/>
                    </a:p>
                  </a:txBody>
                  <a:tcPr>
                    <a:solidFill>
                      <a:srgbClr val="B889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</a:t>
                      </a:r>
                      <a:endParaRPr lang="en-US" dirty="0"/>
                    </a:p>
                  </a:txBody>
                  <a:tcPr>
                    <a:solidFill>
                      <a:srgbClr val="B889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endParaRPr lang="en-US" dirty="0"/>
                    </a:p>
                  </a:txBody>
                  <a:tcPr>
                    <a:solidFill>
                      <a:srgbClr val="B889D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.data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Initialized data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r>
                        <a:rPr lang="en-US" dirty="0" err="1" smtClean="0"/>
                        <a:t>bss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BSS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Heap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812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Run-time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Segments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969696"/>
                </a:solidFill>
              </a:rPr>
              <a:t>Page </a:t>
            </a:r>
            <a:fld id="{3B9B2790-871E-4B14-89F3-CE456C00FFBE}" type="slidenum">
              <a:rPr lang="en-US" smtClean="0">
                <a:solidFill>
                  <a:srgbClr val="969696"/>
                </a:solidFill>
              </a:rPr>
              <a:pPr>
                <a:defRPr/>
              </a:pPr>
              <a:t>7</a:t>
            </a:fld>
            <a:endParaRPr lang="en-US" dirty="0">
              <a:solidFill>
                <a:srgbClr val="969696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962400" y="5029200"/>
            <a:ext cx="1143000" cy="1066800"/>
          </a:xfrm>
          <a:prstGeom prst="rect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OS Kernel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962400" y="4267199"/>
            <a:ext cx="1143000" cy="758221"/>
          </a:xfrm>
          <a:prstGeom prst="rect">
            <a:avLst/>
          </a:prstGeom>
          <a:solidFill>
            <a:srgbClr val="B889DB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  <a:cs typeface="Arial" charset="0"/>
              </a:rPr>
              <a:t>Code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962400" y="3505198"/>
            <a:ext cx="1143000" cy="758221"/>
          </a:xfrm>
          <a:prstGeom prst="rect">
            <a:avLst/>
          </a:prstGeom>
          <a:solidFill>
            <a:srgbClr val="FFC000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  <a:cs typeface="Arial" charset="0"/>
              </a:rPr>
              <a:t>Data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962400" y="2745087"/>
            <a:ext cx="1143000" cy="758221"/>
          </a:xfrm>
          <a:prstGeom prst="rect">
            <a:avLst/>
          </a:prstGeom>
          <a:solidFill>
            <a:srgbClr val="FFC000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  <a:cs typeface="Arial" charset="0"/>
              </a:rPr>
              <a:t>BSS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962400" y="838200"/>
            <a:ext cx="1143000" cy="1903107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34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B050"/>
                </a:solidFill>
                <a:latin typeface="Arial" charset="0"/>
                <a:cs typeface="Arial" charset="0"/>
              </a:rPr>
              <a:t>Stack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Arial" charset="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Arial" charset="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Heap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 flipV="1">
            <a:off x="4533900" y="1752600"/>
            <a:ext cx="0" cy="53340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4533900" y="1143000"/>
            <a:ext cx="0" cy="53340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5252762" y="4295001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Instructions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5252762" y="3571376"/>
            <a:ext cx="16814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Initialized data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5252762" y="2754865"/>
            <a:ext cx="1986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Uninitialized data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5252762" y="1483557"/>
            <a:ext cx="1986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Stack</a:t>
            </a:r>
            <a:endParaRPr lang="en-US" sz="1200" dirty="0"/>
          </a:p>
        </p:txBody>
      </p:sp>
      <p:cxnSp>
        <p:nvCxnSpPr>
          <p:cNvPr id="20" name="Straight Arrow Connector 19"/>
          <p:cNvCxnSpPr/>
          <p:nvPr/>
        </p:nvCxnSpPr>
        <p:spPr bwMode="auto">
          <a:xfrm>
            <a:off x="3048000" y="5025420"/>
            <a:ext cx="0" cy="107058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3048000" y="838200"/>
            <a:ext cx="0" cy="418722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Box 22"/>
          <p:cNvSpPr txBox="1"/>
          <p:nvPr/>
        </p:nvSpPr>
        <p:spPr>
          <a:xfrm rot="16200000">
            <a:off x="2406133" y="530173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kernel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2406134" y="271093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124200" y="5486400"/>
            <a:ext cx="76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Low memory address</a:t>
            </a:r>
            <a:endParaRPr 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3124200" y="914400"/>
            <a:ext cx="76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High</a:t>
            </a:r>
          </a:p>
          <a:p>
            <a:r>
              <a:rPr lang="en-US" sz="1000" dirty="0" smtClean="0"/>
              <a:t>memory address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1195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Run-time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Code</a:t>
            </a:r>
            <a:r>
              <a:rPr lang="en-US" dirty="0" smtClean="0"/>
              <a:t> – </a:t>
            </a:r>
            <a:r>
              <a:rPr lang="en-US" dirty="0" smtClean="0">
                <a:solidFill>
                  <a:srgbClr val="7030A0"/>
                </a:solidFill>
              </a:rPr>
              <a:t>text</a:t>
            </a:r>
            <a:r>
              <a:rPr lang="en-US" dirty="0" smtClean="0"/>
              <a:t> segment</a:t>
            </a:r>
          </a:p>
          <a:p>
            <a:pPr marL="512763" lvl="1" indent="-285750">
              <a:buFontTx/>
              <a:buChar char="-"/>
            </a:pPr>
            <a:r>
              <a:rPr lang="en-US" dirty="0" smtClean="0"/>
              <a:t>The executable instructions reside here.</a:t>
            </a:r>
          </a:p>
          <a:p>
            <a:pPr marL="512763" lvl="1" indent="-285750">
              <a:buFontTx/>
              <a:buChar char="-"/>
            </a:pPr>
            <a:r>
              <a:rPr lang="en-US" dirty="0" smtClean="0"/>
              <a:t>This region could be sharable – multiple running instances of the same program share their code if possible. </a:t>
            </a:r>
          </a:p>
          <a:p>
            <a:pPr marL="512763" lvl="1" indent="-285750">
              <a:buFontTx/>
              <a:buChar char="-"/>
            </a:pPr>
            <a:r>
              <a:rPr lang="en-US" dirty="0" smtClean="0"/>
              <a:t>This segment is often read-only in order to prevent the program from modifying itself.</a:t>
            </a:r>
          </a:p>
          <a:p>
            <a:pPr marL="512763" lvl="1" indent="-285750">
              <a:buFontTx/>
              <a:buChar char="-"/>
            </a:pPr>
            <a:endParaRPr lang="en-US" dirty="0" smtClean="0"/>
          </a:p>
          <a:p>
            <a:pPr marL="512763" lvl="1" indent="-2857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969696"/>
                </a:solidFill>
              </a:rPr>
              <a:t>Page </a:t>
            </a:r>
            <a:fld id="{3B9B2790-871E-4B14-89F3-CE456C00FFBE}" type="slidenum">
              <a:rPr lang="en-US" smtClean="0">
                <a:solidFill>
                  <a:srgbClr val="969696"/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969696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429000" y="3657600"/>
            <a:ext cx="1676400" cy="947003"/>
          </a:xfrm>
          <a:prstGeom prst="rect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err="1">
                <a:latin typeface="Arial" charset="0"/>
                <a:cs typeface="Arial" charset="0"/>
              </a:rPr>
              <a:t>m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alloc.o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(lib*.a)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latin typeface="Arial" charset="0"/>
              <a:cs typeface="Arial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err="1">
                <a:latin typeface="Arial" charset="0"/>
                <a:cs typeface="Arial" charset="0"/>
              </a:rPr>
              <a:t>p</a:t>
            </a:r>
            <a:r>
              <a:rPr lang="en-US" sz="1400" dirty="0" err="1" smtClean="0">
                <a:latin typeface="Arial" charset="0"/>
                <a:cs typeface="Arial" charset="0"/>
              </a:rPr>
              <a:t>rintf.o</a:t>
            </a:r>
            <a:r>
              <a:rPr lang="en-US" sz="1400" dirty="0" smtClean="0">
                <a:latin typeface="Arial" charset="0"/>
                <a:cs typeface="Arial" charset="0"/>
              </a:rPr>
              <a:t> (lib*.a)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429000" y="4604603"/>
            <a:ext cx="1676400" cy="381000"/>
          </a:xfrm>
          <a:prstGeom prst="rect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>
                <a:latin typeface="Arial" charset="0"/>
                <a:cs typeface="Arial" charset="0"/>
              </a:rPr>
              <a:t>f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ile.o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429000" y="4985603"/>
            <a:ext cx="1676400" cy="381000"/>
          </a:xfrm>
          <a:prstGeom prst="rect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>
                <a:latin typeface="Arial" charset="0"/>
                <a:cs typeface="Arial" charset="0"/>
              </a:rPr>
              <a:t>m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ain.o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429000" y="5334000"/>
            <a:ext cx="1676400" cy="381000"/>
          </a:xfrm>
          <a:prstGeom prst="rect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Startup routine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2819400" y="3657600"/>
            <a:ext cx="53340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>
          <a:xfrm rot="16200000">
            <a:off x="1630343" y="4424690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Text</a:t>
            </a:r>
          </a:p>
          <a:p>
            <a:pPr algn="ctr"/>
            <a:r>
              <a:rPr lang="en-US" sz="1400" dirty="0" smtClean="0"/>
              <a:t>(compiled code, </a:t>
            </a:r>
            <a:r>
              <a:rPr lang="en-US" sz="1400" dirty="0" err="1" smtClean="0"/>
              <a:t>a.out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5334000" y="3657600"/>
            <a:ext cx="0" cy="91440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5172154" y="3853190"/>
            <a:ext cx="1984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Library functions if statically linked</a:t>
            </a:r>
            <a:endParaRPr lang="en-US" sz="1400" dirty="0"/>
          </a:p>
        </p:txBody>
      </p:sp>
      <p:cxnSp>
        <p:nvCxnSpPr>
          <p:cNvPr id="17" name="Straight Arrow Connector 16"/>
          <p:cNvCxnSpPr/>
          <p:nvPr/>
        </p:nvCxnSpPr>
        <p:spPr bwMode="auto">
          <a:xfrm flipH="1">
            <a:off x="5326141" y="5176103"/>
            <a:ext cx="838200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6019800" y="487680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The return address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77388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Run-time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Code</a:t>
            </a:r>
            <a:r>
              <a:rPr lang="en-US" dirty="0"/>
              <a:t> – </a:t>
            </a:r>
            <a:r>
              <a:rPr lang="en-US" dirty="0">
                <a:solidFill>
                  <a:srgbClr val="7030A0"/>
                </a:solidFill>
              </a:rPr>
              <a:t>text</a:t>
            </a:r>
            <a:r>
              <a:rPr lang="en-US" dirty="0"/>
              <a:t> </a:t>
            </a:r>
            <a:r>
              <a:rPr lang="en-US" dirty="0" smtClean="0"/>
              <a:t>segment – example with “size” command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969696"/>
                </a:solidFill>
              </a:rPr>
              <a:t>Page </a:t>
            </a:r>
            <a:fld id="{3B9B2790-871E-4B14-89F3-CE456C00FFBE}" type="slidenum">
              <a:rPr lang="en-US" smtClean="0">
                <a:solidFill>
                  <a:srgbClr val="969696"/>
                </a:solidFill>
              </a:rPr>
              <a:pPr>
                <a:defRPr/>
              </a:pPr>
              <a:t>9</a:t>
            </a:fld>
            <a:endParaRPr lang="en-US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269997"/>
      </p:ext>
    </p:extLst>
  </p:cSld>
  <p:clrMapOvr>
    <a:masterClrMapping/>
  </p:clrMapOvr>
</p:sld>
</file>

<file path=ppt/theme/theme1.xml><?xml version="1.0" encoding="utf-8"?>
<a:theme xmlns:a="http://schemas.openxmlformats.org/drawingml/2006/main" name="Visteon ">
  <a:themeElements>
    <a:clrScheme name="1_Visteon_Clean_Template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EAEAEA"/>
      </a:accent1>
      <a:accent2>
        <a:srgbClr val="C0C0C0"/>
      </a:accent2>
      <a:accent3>
        <a:srgbClr val="FFFFFF"/>
      </a:accent3>
      <a:accent4>
        <a:srgbClr val="000000"/>
      </a:accent4>
      <a:accent5>
        <a:srgbClr val="F3F3F3"/>
      </a:accent5>
      <a:accent6>
        <a:srgbClr val="AEAEAE"/>
      </a:accent6>
      <a:hlink>
        <a:srgbClr val="4D4D4D"/>
      </a:hlink>
      <a:folHlink>
        <a:srgbClr val="F3901D"/>
      </a:folHlink>
    </a:clrScheme>
    <a:fontScheme name="1_Visteon_Clean_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5875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5875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1_Visteon_Clean_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EAEAEA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AEAEAE"/>
        </a:accent6>
        <a:hlink>
          <a:srgbClr val="4D4D4D"/>
        </a:hlink>
        <a:folHlink>
          <a:srgbClr val="F390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D4D4D4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3131</TotalTime>
  <Words>937</Words>
  <Application>Microsoft Office PowerPoint</Application>
  <PresentationFormat>On-screen Show (4:3)</PresentationFormat>
  <Paragraphs>183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Wingdings</vt:lpstr>
      <vt:lpstr>Wingdings 2</vt:lpstr>
      <vt:lpstr>Visteon </vt:lpstr>
      <vt:lpstr>Run-time environment</vt:lpstr>
      <vt:lpstr>Run-time environment</vt:lpstr>
      <vt:lpstr>Run-time environment</vt:lpstr>
      <vt:lpstr>Run-time environment</vt:lpstr>
      <vt:lpstr>Run-time environment</vt:lpstr>
      <vt:lpstr>Run-time environment</vt:lpstr>
      <vt:lpstr>Run-time environment</vt:lpstr>
      <vt:lpstr>Run-time environment</vt:lpstr>
      <vt:lpstr>Run-time environment</vt:lpstr>
      <vt:lpstr>Run-time environment</vt:lpstr>
      <vt:lpstr>Run-time environment</vt:lpstr>
      <vt:lpstr>Run-time environment</vt:lpstr>
      <vt:lpstr>Run-time environment</vt:lpstr>
      <vt:lpstr>Run-time environment</vt:lpstr>
      <vt:lpstr>Run-time environment</vt:lpstr>
      <vt:lpstr>Run-time environment</vt:lpstr>
      <vt:lpstr>PowerPoint Presentation</vt:lpstr>
    </vt:vector>
  </TitlesOfParts>
  <Company>Visteon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Kamal, Amna (A.)</dc:creator>
  <cp:lastModifiedBy>Andreev, Desislav (D.)</cp:lastModifiedBy>
  <cp:revision>128</cp:revision>
  <dcterms:created xsi:type="dcterms:W3CDTF">2014-06-06T17:30:23Z</dcterms:created>
  <dcterms:modified xsi:type="dcterms:W3CDTF">2015-09-21T05:54:08Z</dcterms:modified>
</cp:coreProperties>
</file>