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5" r:id="rId5"/>
    <p:sldId id="286" r:id="rId6"/>
    <p:sldId id="28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4000"/>
                    </a14:imgEffect>
                    <a14:imgEffect>
                      <a14:brightnessContrast bright="-57000" contras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Stock Performance Review (2017)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Stephen Ellingson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text, clock, red&#10;&#10;Description automatically generated">
            <a:extLst>
              <a:ext uri="{FF2B5EF4-FFF2-40B4-BE49-F238E27FC236}">
                <a16:creationId xmlns:a16="http://schemas.microsoft.com/office/drawing/2014/main" id="{11894AE2-98E8-46D9-961D-754179B541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56" r="3107"/>
          <a:stretch/>
        </p:blipFill>
        <p:spPr>
          <a:xfrm>
            <a:off x="8176091" y="1486566"/>
            <a:ext cx="3132198" cy="11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u="sng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ABBEE1E-523B-40EE-B316-DC8E7A79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" y="117988"/>
            <a:ext cx="570271" cy="5702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11D80E-8A21-4A1E-B075-23EB9526E515}"/>
              </a:ext>
            </a:extLst>
          </p:cNvPr>
          <p:cNvSpPr txBox="1"/>
          <p:nvPr/>
        </p:nvSpPr>
        <p:spPr>
          <a:xfrm>
            <a:off x="4842345" y="1238765"/>
            <a:ext cx="65581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all" spc="200" dirty="0"/>
              <a:t>Distribution of Stock Prices Per Quarter (violin plot)</a:t>
            </a:r>
          </a:p>
          <a:p>
            <a:endParaRPr lang="en-US" sz="2400" cap="all" spc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all" spc="200" dirty="0"/>
              <a:t>Estimated and Actual Earnings Per Share (scatter plot)</a:t>
            </a:r>
          </a:p>
          <a:p>
            <a:endParaRPr lang="en-US" sz="2400" cap="all" spc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all" spc="200" dirty="0"/>
              <a:t>Earnings and Revenue Per Quarter (bar graph)</a:t>
            </a:r>
          </a:p>
          <a:p>
            <a:endParaRPr lang="en-US" sz="2400" cap="all" spc="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all" spc="200" dirty="0"/>
              <a:t>Stock Price Comparison – Netflix vs. DJI Average (line graph subplots)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A0720B-6DF7-43D3-9A77-DDEC7DD69C15}"/>
              </a:ext>
            </a:extLst>
          </p:cNvPr>
          <p:cNvCxnSpPr>
            <a:cxnSpLocks/>
          </p:cNvCxnSpPr>
          <p:nvPr/>
        </p:nvCxnSpPr>
        <p:spPr>
          <a:xfrm>
            <a:off x="4050807" y="688259"/>
            <a:ext cx="8144839" cy="0"/>
          </a:xfrm>
          <a:prstGeom prst="line">
            <a:avLst/>
          </a:prstGeom>
          <a:ln w="762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A54D7A-E3DE-4425-86EE-E35B47A27F36}"/>
              </a:ext>
            </a:extLst>
          </p:cNvPr>
          <p:cNvCxnSpPr>
            <a:cxnSpLocks/>
          </p:cNvCxnSpPr>
          <p:nvPr/>
        </p:nvCxnSpPr>
        <p:spPr>
          <a:xfrm>
            <a:off x="4050807" y="6243086"/>
            <a:ext cx="8144839" cy="0"/>
          </a:xfrm>
          <a:prstGeom prst="line">
            <a:avLst/>
          </a:prstGeom>
          <a:ln w="76200">
            <a:solidFill>
              <a:srgbClr val="26262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C018-6A98-444D-A4F6-2E67805E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all" spc="200" dirty="0"/>
              <a:t>Distribution of Stock Prices Per Quarter</a:t>
            </a:r>
            <a:endParaRPr lang="en-US" dirty="0"/>
          </a:p>
        </p:txBody>
      </p:sp>
      <p:pic>
        <p:nvPicPr>
          <p:cNvPr id="6" name="Content Placeholder 5" descr="Icon&#10;&#10;Description automatically generated with medium confidence">
            <a:extLst>
              <a:ext uri="{FF2B5EF4-FFF2-40B4-BE49-F238E27FC236}">
                <a16:creationId xmlns:a16="http://schemas.microsoft.com/office/drawing/2014/main" id="{9925E2B5-12CC-4B29-9E1A-49FCF7CD4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2163964"/>
            <a:ext cx="5706666" cy="38044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0922-9C17-40EC-B903-343B697A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2284790"/>
            <a:ext cx="4639736" cy="3748194"/>
          </a:xfrm>
        </p:spPr>
        <p:txBody>
          <a:bodyPr>
            <a:normAutofit lnSpcReduction="10000"/>
          </a:bodyPr>
          <a:lstStyle/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Average closing stock price increased each quarter by around the same amount.</a:t>
            </a:r>
          </a:p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Q1 and Q4 saw clustered prices, while Q2 and Q3 were spread over a comparatively larger range.</a:t>
            </a:r>
          </a:p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Prices in 2017 fell within the $140-$200 range.</a:t>
            </a:r>
          </a:p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Highest price was in Q4 at approx. $210, while Q1 saw the lowest price at about $122.</a:t>
            </a:r>
          </a:p>
        </p:txBody>
      </p:sp>
    </p:spTree>
    <p:extLst>
      <p:ext uri="{BB962C8B-B14F-4D97-AF65-F5344CB8AC3E}">
        <p14:creationId xmlns:p14="http://schemas.microsoft.com/office/powerpoint/2010/main" val="207289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C018-6A98-444D-A4F6-2E67805E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cap="all" spc="200"/>
              <a:t>Estimated and Actual Earnings Per Share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5E2B5-12CC-4B29-9E1A-49FCF7CD4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50914" y="2163964"/>
            <a:ext cx="5706665" cy="38044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0922-9C17-40EC-B903-343B697A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6156" y="2294114"/>
            <a:ext cx="4639736" cy="3748194"/>
          </a:xfrm>
        </p:spPr>
        <p:txBody>
          <a:bodyPr>
            <a:normAutofit/>
          </a:bodyPr>
          <a:lstStyle/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Q2 and Q4 estimates were spot on with actual earnings, with $0.15 and $0.41, respectively. </a:t>
            </a:r>
          </a:p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Estimates for Q1 were low, while Q3 estimates exceeded actual earnings per share.</a:t>
            </a:r>
          </a:p>
          <a:p>
            <a:pPr marL="168275" indent="-168275">
              <a:buClr>
                <a:srgbClr val="262626"/>
              </a:buClr>
              <a:buFont typeface="Arial" panose="020B0604020202020204" pitchFamily="34" charset="0"/>
              <a:buChar char="•"/>
            </a:pPr>
            <a:r>
              <a:rPr lang="en-US" dirty="0"/>
              <a:t>Differences in estimations to actual earnings for both Q1 and Q3 are approx. $0.05.</a:t>
            </a:r>
          </a:p>
        </p:txBody>
      </p:sp>
    </p:spTree>
    <p:extLst>
      <p:ext uri="{BB962C8B-B14F-4D97-AF65-F5344CB8AC3E}">
        <p14:creationId xmlns:p14="http://schemas.microsoft.com/office/powerpoint/2010/main" val="33347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FC018-6A98-444D-A4F6-2E67805E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cap="all">
                <a:solidFill>
                  <a:srgbClr val="FFFFFF"/>
                </a:solidFill>
              </a:rPr>
              <a:t>Earnings and Revenue Per Quarter</a:t>
            </a:r>
            <a:endParaRPr lang="en-US" sz="310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0922-9C17-40EC-B903-343B697A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Revenue follows an exponential growth from Q1 2017 to Q1 2018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Earnings have a slightly more linear growth during that same time frame.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Earnings for each quarter make up about 5% of that quarter’s total revenue.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9925E2B5-12CC-4B29-9E1A-49FCF7CD4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742017" y="1162972"/>
            <a:ext cx="6798082" cy="453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FC018-6A98-444D-A4F6-2E67805E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cap="all" dirty="0"/>
              <a:t>Stock Price Comparison – Netflix vs. DJI Average</a:t>
            </a:r>
            <a:endParaRPr lang="en-US" sz="3000" dirty="0"/>
          </a:p>
        </p:txBody>
      </p:sp>
      <p:pic>
        <p:nvPicPr>
          <p:cNvPr id="6" name="Content Placeholder 5" descr="Line chart&#10;&#10;Description automatically generated with medium confidence">
            <a:extLst>
              <a:ext uri="{FF2B5EF4-FFF2-40B4-BE49-F238E27FC236}">
                <a16:creationId xmlns:a16="http://schemas.microsoft.com/office/drawing/2014/main" id="{9925E2B5-12CC-4B29-9E1A-49FCF7CD4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185954" y="988906"/>
            <a:ext cx="6355462" cy="42369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20922-9C17-40EC-B903-343B697A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1684" y="2407436"/>
            <a:ext cx="5127172" cy="3461658"/>
          </a:xfrm>
        </p:spPr>
        <p:txBody>
          <a:bodyPr vert="horz" lIns="0" tIns="45720" rIns="0" bIns="45720" rtlCol="0">
            <a:normAutofit/>
          </a:bodyPr>
          <a:lstStyle/>
          <a:p>
            <a:pPr marL="168275" indent="-168275">
              <a:lnSpc>
                <a:spcPct val="100000"/>
              </a:lnSpc>
              <a:buClr>
                <a:srgbClr val="262626"/>
              </a:buClr>
              <a:buFont typeface="Calibri" panose="020F0502020204030204" pitchFamily="34" charset="0"/>
              <a:buChar char="•"/>
            </a:pPr>
            <a:r>
              <a:rPr lang="en-US" dirty="0"/>
              <a:t>Netflix performed relatively the same as the DJI Average in 2017.</a:t>
            </a:r>
          </a:p>
          <a:p>
            <a:pPr marL="168275" indent="-168275">
              <a:lnSpc>
                <a:spcPct val="100000"/>
              </a:lnSpc>
              <a:buClr>
                <a:srgbClr val="262626"/>
              </a:buClr>
              <a:buFont typeface="Calibri" panose="020F0502020204030204" pitchFamily="34" charset="0"/>
              <a:buChar char="•"/>
            </a:pPr>
            <a:r>
              <a:rPr lang="en-US" dirty="0"/>
              <a:t>Netflix was also more volatile from several time frames (June to July being a good example).</a:t>
            </a:r>
          </a:p>
          <a:p>
            <a:pPr marL="168275" indent="-168275">
              <a:lnSpc>
                <a:spcPct val="100000"/>
              </a:lnSpc>
              <a:buClr>
                <a:srgbClr val="262626"/>
              </a:buClr>
              <a:buFont typeface="Calibri" panose="020F0502020204030204" pitchFamily="34" charset="0"/>
              <a:buChar char="•"/>
            </a:pPr>
            <a:r>
              <a:rPr lang="en-US" dirty="0"/>
              <a:t>Netflix's stock price is significantly less than that of the Dow Jones.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723530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{CC95D4B7-FA8A-4149-95CC-141DB03CFDEF}tf11429527_win32</Template>
  <TotalTime>62</TotalTime>
  <Words>278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Stock Performance Review (2017)</vt:lpstr>
      <vt:lpstr>OVERVIEW</vt:lpstr>
      <vt:lpstr>Distribution of Stock Prices Per Quarter</vt:lpstr>
      <vt:lpstr>Estimated and Actual Earnings Per Share</vt:lpstr>
      <vt:lpstr>Earnings and Revenue Per Quarter</vt:lpstr>
      <vt:lpstr>Stock Price Comparison – Netflix vs. DJI Average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 Review (2017)</dc:title>
  <dc:creator>Stephen Ellingson</dc:creator>
  <cp:lastModifiedBy>Stephen Ellingson</cp:lastModifiedBy>
  <cp:revision>3</cp:revision>
  <dcterms:created xsi:type="dcterms:W3CDTF">2021-07-30T16:58:38Z</dcterms:created>
  <dcterms:modified xsi:type="dcterms:W3CDTF">2021-07-30T18:00:39Z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