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70" r:id="rId5"/>
    <p:sldId id="259" r:id="rId6"/>
    <p:sldId id="260" r:id="rId7"/>
    <p:sldId id="272" r:id="rId8"/>
    <p:sldId id="273" r:id="rId9"/>
    <p:sldId id="274" r:id="rId10"/>
    <p:sldId id="275" r:id="rId11"/>
    <p:sldId id="276" r:id="rId12"/>
    <p:sldId id="261" r:id="rId13"/>
    <p:sldId id="262" r:id="rId14"/>
    <p:sldId id="278" r:id="rId15"/>
    <p:sldId id="263" r:id="rId16"/>
    <p:sldId id="264" r:id="rId17"/>
    <p:sldId id="265" r:id="rId18"/>
    <p:sldId id="266" r:id="rId19"/>
    <p:sldId id="2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80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3" d="100"/>
          <a:sy n="113" d="100"/>
        </p:scale>
        <p:origin x="5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F4D94A5-4B52-46F5-AEC7-9E1AFB388E13}" type="datetimeFigureOut">
              <a:rPr lang="en-IN" smtClean="0"/>
              <a:t>28/03/18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6A48C3-B834-43A1-B203-67292FC9509C}" type="slidenum">
              <a:rPr lang="en-IN" smtClean="0"/>
              <a:t>‹#›</a:t>
            </a:fld>
            <a:endParaRPr lang="en-IN"/>
          </a:p>
        </p:txBody>
      </p:sp>
    </p:spTree>
    <p:extLst>
      <p:ext uri="{BB962C8B-B14F-4D97-AF65-F5344CB8AC3E}">
        <p14:creationId xmlns:p14="http://schemas.microsoft.com/office/powerpoint/2010/main" val="994768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4D94A5-4B52-46F5-AEC7-9E1AFB388E13}" type="datetimeFigureOut">
              <a:rPr lang="en-IN" smtClean="0"/>
              <a:t>28/03/18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6A48C3-B834-43A1-B203-67292FC9509C}" type="slidenum">
              <a:rPr lang="en-IN" smtClean="0"/>
              <a:t>‹#›</a:t>
            </a:fld>
            <a:endParaRPr lang="en-IN"/>
          </a:p>
        </p:txBody>
      </p:sp>
    </p:spTree>
    <p:extLst>
      <p:ext uri="{BB962C8B-B14F-4D97-AF65-F5344CB8AC3E}">
        <p14:creationId xmlns:p14="http://schemas.microsoft.com/office/powerpoint/2010/main" val="271979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4D94A5-4B52-46F5-AEC7-9E1AFB388E13}" type="datetimeFigureOut">
              <a:rPr lang="en-IN" smtClean="0"/>
              <a:t>28/03/18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6A48C3-B834-43A1-B203-67292FC9509C}" type="slidenum">
              <a:rPr lang="en-IN" smtClean="0"/>
              <a:t>‹#›</a:t>
            </a:fld>
            <a:endParaRPr lang="en-IN"/>
          </a:p>
        </p:txBody>
      </p:sp>
    </p:spTree>
    <p:extLst>
      <p:ext uri="{BB962C8B-B14F-4D97-AF65-F5344CB8AC3E}">
        <p14:creationId xmlns:p14="http://schemas.microsoft.com/office/powerpoint/2010/main" val="3687067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F4D94A5-4B52-46F5-AEC7-9E1AFB388E13}" type="datetimeFigureOut">
              <a:rPr lang="en-IN" smtClean="0"/>
              <a:t>28/03/18</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46A48C3-B834-43A1-B203-67292FC9509C}"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2097060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4D94A5-4B52-46F5-AEC7-9E1AFB388E13}" type="datetimeFigureOut">
              <a:rPr lang="en-IN" smtClean="0"/>
              <a:t>28/03/18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6A48C3-B834-43A1-B203-67292FC9509C}" type="slidenum">
              <a:rPr lang="en-IN" smtClean="0"/>
              <a:t>‹#›</a:t>
            </a:fld>
            <a:endParaRPr lang="en-IN"/>
          </a:p>
        </p:txBody>
      </p:sp>
    </p:spTree>
    <p:extLst>
      <p:ext uri="{BB962C8B-B14F-4D97-AF65-F5344CB8AC3E}">
        <p14:creationId xmlns:p14="http://schemas.microsoft.com/office/powerpoint/2010/main" val="4250678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F4D94A5-4B52-46F5-AEC7-9E1AFB388E13}" type="datetimeFigureOut">
              <a:rPr lang="en-IN" smtClean="0"/>
              <a:t>28/03/18</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46A48C3-B834-43A1-B203-67292FC9509C}"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85716151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4D94A5-4B52-46F5-AEC7-9E1AFB388E13}" type="datetimeFigureOut">
              <a:rPr lang="en-IN" smtClean="0"/>
              <a:t>28/03/18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6A48C3-B834-43A1-B203-67292FC9509C}" type="slidenum">
              <a:rPr lang="en-IN" smtClean="0"/>
              <a:t>‹#›</a:t>
            </a:fld>
            <a:endParaRPr lang="en-IN"/>
          </a:p>
        </p:txBody>
      </p:sp>
    </p:spTree>
    <p:extLst>
      <p:ext uri="{BB962C8B-B14F-4D97-AF65-F5344CB8AC3E}">
        <p14:creationId xmlns:p14="http://schemas.microsoft.com/office/powerpoint/2010/main" val="1031322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F4D94A5-4B52-46F5-AEC7-9E1AFB388E13}" type="datetimeFigureOut">
              <a:rPr lang="en-IN" smtClean="0"/>
              <a:t>28/03/18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6A48C3-B834-43A1-B203-67292FC9509C}" type="slidenum">
              <a:rPr lang="en-IN" smtClean="0"/>
              <a:t>‹#›</a:t>
            </a:fld>
            <a:endParaRPr lang="en-IN"/>
          </a:p>
        </p:txBody>
      </p:sp>
    </p:spTree>
    <p:extLst>
      <p:ext uri="{BB962C8B-B14F-4D97-AF65-F5344CB8AC3E}">
        <p14:creationId xmlns:p14="http://schemas.microsoft.com/office/powerpoint/2010/main" val="510667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F4D94A5-4B52-46F5-AEC7-9E1AFB388E13}" type="datetimeFigureOut">
              <a:rPr lang="en-IN" smtClean="0"/>
              <a:t>28/03/18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6A48C3-B834-43A1-B203-67292FC9509C}" type="slidenum">
              <a:rPr lang="en-IN" smtClean="0"/>
              <a:t>‹#›</a:t>
            </a:fld>
            <a:endParaRPr lang="en-IN"/>
          </a:p>
        </p:txBody>
      </p:sp>
    </p:spTree>
    <p:extLst>
      <p:ext uri="{BB962C8B-B14F-4D97-AF65-F5344CB8AC3E}">
        <p14:creationId xmlns:p14="http://schemas.microsoft.com/office/powerpoint/2010/main" val="3352101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4D94A5-4B52-46F5-AEC7-9E1AFB388E13}" type="datetimeFigureOut">
              <a:rPr lang="en-IN" smtClean="0"/>
              <a:t>28/03/18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6A48C3-B834-43A1-B203-67292FC9509C}" type="slidenum">
              <a:rPr lang="en-IN" smtClean="0"/>
              <a:t>‹#›</a:t>
            </a:fld>
            <a:endParaRPr lang="en-IN"/>
          </a:p>
        </p:txBody>
      </p:sp>
    </p:spTree>
    <p:extLst>
      <p:ext uri="{BB962C8B-B14F-4D97-AF65-F5344CB8AC3E}">
        <p14:creationId xmlns:p14="http://schemas.microsoft.com/office/powerpoint/2010/main" val="16546616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F4D94A5-4B52-46F5-AEC7-9E1AFB388E13}" type="datetimeFigureOut">
              <a:rPr lang="en-IN" smtClean="0"/>
              <a:t>28/03/18</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6A48C3-B834-43A1-B203-67292FC9509C}"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41173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4D94A5-4B52-46F5-AEC7-9E1AFB388E13}" type="datetimeFigureOut">
              <a:rPr lang="en-IN" smtClean="0"/>
              <a:t>28/03/18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6A48C3-B834-43A1-B203-67292FC9509C}" type="slidenum">
              <a:rPr lang="en-IN" smtClean="0"/>
              <a:t>‹#›</a:t>
            </a:fld>
            <a:endParaRPr lang="en-IN"/>
          </a:p>
        </p:txBody>
      </p:sp>
    </p:spTree>
    <p:extLst>
      <p:ext uri="{BB962C8B-B14F-4D97-AF65-F5344CB8AC3E}">
        <p14:creationId xmlns:p14="http://schemas.microsoft.com/office/powerpoint/2010/main" val="15707864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F4D94A5-4B52-46F5-AEC7-9E1AFB388E13}" type="datetimeFigureOut">
              <a:rPr lang="en-IN" smtClean="0"/>
              <a:t>28/03/18</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6A48C3-B834-43A1-B203-67292FC9509C}"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165438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4D94A5-4B52-46F5-AEC7-9E1AFB388E13}" type="datetimeFigureOut">
              <a:rPr lang="en-IN" smtClean="0"/>
              <a:t>28/03/18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6A48C3-B834-43A1-B203-67292FC9509C}" type="slidenum">
              <a:rPr lang="en-IN" smtClean="0"/>
              <a:t>‹#›</a:t>
            </a:fld>
            <a:endParaRPr lang="en-IN"/>
          </a:p>
        </p:txBody>
      </p:sp>
    </p:spTree>
    <p:extLst>
      <p:ext uri="{BB962C8B-B14F-4D97-AF65-F5344CB8AC3E}">
        <p14:creationId xmlns:p14="http://schemas.microsoft.com/office/powerpoint/2010/main" val="35880541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F4D94A5-4B52-46F5-AEC7-9E1AFB388E13}" type="datetimeFigureOut">
              <a:rPr lang="en-IN" smtClean="0"/>
              <a:t>28/03/18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6A48C3-B834-43A1-B203-67292FC9509C}" type="slidenum">
              <a:rPr lang="en-IN" smtClean="0"/>
              <a:t>‹#›</a:t>
            </a:fld>
            <a:endParaRPr lang="en-IN"/>
          </a:p>
        </p:txBody>
      </p:sp>
    </p:spTree>
    <p:extLst>
      <p:ext uri="{BB962C8B-B14F-4D97-AF65-F5344CB8AC3E}">
        <p14:creationId xmlns:p14="http://schemas.microsoft.com/office/powerpoint/2010/main" val="3000067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4D94A5-4B52-46F5-AEC7-9E1AFB388E13}" type="datetimeFigureOut">
              <a:rPr lang="en-IN" smtClean="0"/>
              <a:t>28/03/18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6A48C3-B834-43A1-B203-67292FC9509C}" type="slidenum">
              <a:rPr lang="en-IN" smtClean="0"/>
              <a:t>‹#›</a:t>
            </a:fld>
            <a:endParaRPr lang="en-IN"/>
          </a:p>
        </p:txBody>
      </p:sp>
    </p:spTree>
    <p:extLst>
      <p:ext uri="{BB962C8B-B14F-4D97-AF65-F5344CB8AC3E}">
        <p14:creationId xmlns:p14="http://schemas.microsoft.com/office/powerpoint/2010/main" val="626931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F4D94A5-4B52-46F5-AEC7-9E1AFB388E13}" type="datetimeFigureOut">
              <a:rPr lang="en-IN" smtClean="0"/>
              <a:t>28/03/18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6A48C3-B834-43A1-B203-67292FC9509C}" type="slidenum">
              <a:rPr lang="en-IN" smtClean="0"/>
              <a:t>‹#›</a:t>
            </a:fld>
            <a:endParaRPr lang="en-IN"/>
          </a:p>
        </p:txBody>
      </p:sp>
    </p:spTree>
    <p:extLst>
      <p:ext uri="{BB962C8B-B14F-4D97-AF65-F5344CB8AC3E}">
        <p14:creationId xmlns:p14="http://schemas.microsoft.com/office/powerpoint/2010/main" val="905251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F4D94A5-4B52-46F5-AEC7-9E1AFB388E13}" type="datetimeFigureOut">
              <a:rPr lang="en-IN" smtClean="0"/>
              <a:t>28/03/18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6A48C3-B834-43A1-B203-67292FC9509C}" type="slidenum">
              <a:rPr lang="en-IN" smtClean="0"/>
              <a:t>‹#›</a:t>
            </a:fld>
            <a:endParaRPr lang="en-IN"/>
          </a:p>
        </p:txBody>
      </p:sp>
    </p:spTree>
    <p:extLst>
      <p:ext uri="{BB962C8B-B14F-4D97-AF65-F5344CB8AC3E}">
        <p14:creationId xmlns:p14="http://schemas.microsoft.com/office/powerpoint/2010/main" val="1097881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F4D94A5-4B52-46F5-AEC7-9E1AFB388E13}" type="datetimeFigureOut">
              <a:rPr lang="en-IN" smtClean="0"/>
              <a:t>28/03/18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6A48C3-B834-43A1-B203-67292FC9509C}" type="slidenum">
              <a:rPr lang="en-IN" smtClean="0"/>
              <a:t>‹#›</a:t>
            </a:fld>
            <a:endParaRPr lang="en-IN"/>
          </a:p>
        </p:txBody>
      </p:sp>
    </p:spTree>
    <p:extLst>
      <p:ext uri="{BB962C8B-B14F-4D97-AF65-F5344CB8AC3E}">
        <p14:creationId xmlns:p14="http://schemas.microsoft.com/office/powerpoint/2010/main" val="932679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4D94A5-4B52-46F5-AEC7-9E1AFB388E13}" type="datetimeFigureOut">
              <a:rPr lang="en-IN" smtClean="0"/>
              <a:t>28/03/18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6A48C3-B834-43A1-B203-67292FC9509C}" type="slidenum">
              <a:rPr lang="en-IN" smtClean="0"/>
              <a:t>‹#›</a:t>
            </a:fld>
            <a:endParaRPr lang="en-IN"/>
          </a:p>
        </p:txBody>
      </p:sp>
    </p:spTree>
    <p:extLst>
      <p:ext uri="{BB962C8B-B14F-4D97-AF65-F5344CB8AC3E}">
        <p14:creationId xmlns:p14="http://schemas.microsoft.com/office/powerpoint/2010/main" val="887071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4D94A5-4B52-46F5-AEC7-9E1AFB388E13}" type="datetimeFigureOut">
              <a:rPr lang="en-IN" smtClean="0"/>
              <a:t>28/03/18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6A48C3-B834-43A1-B203-67292FC9509C}" type="slidenum">
              <a:rPr lang="en-IN" smtClean="0"/>
              <a:t>‹#›</a:t>
            </a:fld>
            <a:endParaRPr lang="en-IN"/>
          </a:p>
        </p:txBody>
      </p:sp>
    </p:spTree>
    <p:extLst>
      <p:ext uri="{BB962C8B-B14F-4D97-AF65-F5344CB8AC3E}">
        <p14:creationId xmlns:p14="http://schemas.microsoft.com/office/powerpoint/2010/main" val="2387662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4D94A5-4B52-46F5-AEC7-9E1AFB388E13}" type="datetimeFigureOut">
              <a:rPr lang="en-IN" smtClean="0"/>
              <a:t>28/03/18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6A48C3-B834-43A1-B203-67292FC9509C}" type="slidenum">
              <a:rPr lang="en-IN" smtClean="0"/>
              <a:t>‹#›</a:t>
            </a:fld>
            <a:endParaRPr lang="en-IN"/>
          </a:p>
        </p:txBody>
      </p:sp>
    </p:spTree>
    <p:extLst>
      <p:ext uri="{BB962C8B-B14F-4D97-AF65-F5344CB8AC3E}">
        <p14:creationId xmlns:p14="http://schemas.microsoft.com/office/powerpoint/2010/main" val="5423269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D94A5-4B52-46F5-AEC7-9E1AFB388E13}" type="datetimeFigureOut">
              <a:rPr lang="en-IN" smtClean="0"/>
              <a:t>28/03/18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A48C3-B834-43A1-B203-67292FC9509C}" type="slidenum">
              <a:rPr lang="en-IN" smtClean="0"/>
              <a:t>‹#›</a:t>
            </a:fld>
            <a:endParaRPr lang="en-IN"/>
          </a:p>
        </p:txBody>
      </p:sp>
    </p:spTree>
    <p:extLst>
      <p:ext uri="{BB962C8B-B14F-4D97-AF65-F5344CB8AC3E}">
        <p14:creationId xmlns:p14="http://schemas.microsoft.com/office/powerpoint/2010/main" val="2870551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F4D94A5-4B52-46F5-AEC7-9E1AFB388E13}" type="datetimeFigureOut">
              <a:rPr lang="en-IN" smtClean="0"/>
              <a:t>28/03/18</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46A48C3-B834-43A1-B203-67292FC9509C}"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49075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Revenue model</a:t>
            </a:r>
            <a:endParaRPr lang="en-IN" dirty="0"/>
          </a:p>
        </p:txBody>
      </p:sp>
    </p:spTree>
    <p:extLst>
      <p:ext uri="{BB962C8B-B14F-4D97-AF65-F5344CB8AC3E}">
        <p14:creationId xmlns:p14="http://schemas.microsoft.com/office/powerpoint/2010/main" val="487648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Affiliate Revenue Model</a:t>
            </a:r>
            <a:r>
              <a:rPr lang="en-US" b="1" dirty="0" smtClean="0"/>
              <a:t/>
            </a:r>
            <a:br>
              <a:rPr lang="en-US" b="1" dirty="0" smtClean="0"/>
            </a:br>
            <a:endParaRPr lang="en-IN" dirty="0"/>
          </a:p>
        </p:txBody>
      </p:sp>
      <p:sp>
        <p:nvSpPr>
          <p:cNvPr id="3" name="Content Placeholder 2"/>
          <p:cNvSpPr>
            <a:spLocks noGrp="1"/>
          </p:cNvSpPr>
          <p:nvPr>
            <p:ph idx="1"/>
          </p:nvPr>
        </p:nvSpPr>
        <p:spPr>
          <a:xfrm>
            <a:off x="457200" y="1345474"/>
            <a:ext cx="10896600" cy="4831489"/>
          </a:xfrm>
        </p:spPr>
        <p:txBody>
          <a:bodyPr>
            <a:normAutofit fontScale="92500" lnSpcReduction="10000"/>
          </a:bodyPr>
          <a:lstStyle/>
          <a:p>
            <a:r>
              <a:rPr lang="en-US" sz="2600" dirty="0" smtClean="0">
                <a:solidFill>
                  <a:schemeClr val="accent1">
                    <a:lumMod val="50000"/>
                  </a:schemeClr>
                </a:solidFill>
                <a:latin typeface="Calibri" panose="020F0502020204030204" pitchFamily="34" charset="0"/>
                <a:cs typeface="Calibri" panose="020F0502020204030204" pitchFamily="34" charset="0"/>
              </a:rPr>
              <a:t>The </a:t>
            </a:r>
            <a:r>
              <a:rPr lang="en-US" sz="2600" dirty="0">
                <a:solidFill>
                  <a:schemeClr val="accent1">
                    <a:lumMod val="50000"/>
                  </a:schemeClr>
                </a:solidFill>
                <a:latin typeface="Calibri" panose="020F0502020204030204" pitchFamily="34" charset="0"/>
                <a:cs typeface="Calibri" panose="020F0502020204030204" pitchFamily="34" charset="0"/>
              </a:rPr>
              <a:t>affiliate program is an online distribution solution which is based on the principle of commission. Merchants advertise and sell their products and services through links to partner-websites. It is a pay-for-performance model: Commissions are only paid for actual revenue or measurable </a:t>
            </a:r>
            <a:r>
              <a:rPr lang="en-US" sz="2600" dirty="0" smtClean="0">
                <a:solidFill>
                  <a:schemeClr val="accent1">
                    <a:lumMod val="50000"/>
                  </a:schemeClr>
                </a:solidFill>
                <a:latin typeface="Calibri" panose="020F0502020204030204" pitchFamily="34" charset="0"/>
                <a:cs typeface="Calibri" panose="020F0502020204030204" pitchFamily="34" charset="0"/>
              </a:rPr>
              <a:t>success.</a:t>
            </a:r>
            <a:r>
              <a:rPr lang="en-US" sz="2600" dirty="0">
                <a:solidFill>
                  <a:schemeClr val="accent1">
                    <a:lumMod val="50000"/>
                  </a:schemeClr>
                </a:solidFill>
                <a:latin typeface="Calibri" panose="020F0502020204030204" pitchFamily="34" charset="0"/>
                <a:cs typeface="Calibri" panose="020F0502020204030204" pitchFamily="34" charset="0"/>
              </a:rPr>
              <a:t> An affiliate-link includes a code, which identifies the affiliate. That’s how clicks, leads or sales are tracked. The affiliate therefore acts as the interface between merchants and customers. This model leads to a win-win situation: the merchants sell their products or services and the affiliates get their commissions. Variations include banner exchange, pay-per-click and revenue sharing programs. The affiliate model is well-suited for the web and therefore very popular</a:t>
            </a:r>
            <a:r>
              <a:rPr lang="en-US" sz="2600" dirty="0" smtClean="0">
                <a:solidFill>
                  <a:schemeClr val="accent1">
                    <a:lumMod val="50000"/>
                  </a:schemeClr>
                </a:solidFill>
                <a:latin typeface="Calibri" panose="020F0502020204030204" pitchFamily="34" charset="0"/>
                <a:cs typeface="Calibri" panose="020F0502020204030204" pitchFamily="34" charset="0"/>
              </a:rPr>
              <a:t>.</a:t>
            </a:r>
          </a:p>
          <a:p>
            <a:pPr marL="0" indent="0">
              <a:buNone/>
            </a:pPr>
            <a:endParaRPr lang="en-US" sz="2600" dirty="0">
              <a:solidFill>
                <a:schemeClr val="accent1">
                  <a:lumMod val="50000"/>
                </a:schemeClr>
              </a:solidFill>
              <a:latin typeface="Calibri" panose="020F0502020204030204" pitchFamily="34" charset="0"/>
              <a:cs typeface="Calibri" panose="020F0502020204030204" pitchFamily="34" charset="0"/>
            </a:endParaRPr>
          </a:p>
          <a:p>
            <a:r>
              <a:rPr lang="en-US" sz="2600" b="1" dirty="0">
                <a:solidFill>
                  <a:schemeClr val="accent1">
                    <a:lumMod val="50000"/>
                  </a:schemeClr>
                </a:solidFill>
                <a:latin typeface="Calibri" panose="020F0502020204030204" pitchFamily="34" charset="0"/>
                <a:cs typeface="Calibri" panose="020F0502020204030204" pitchFamily="34" charset="0"/>
              </a:rPr>
              <a:t>Examples</a:t>
            </a:r>
          </a:p>
          <a:p>
            <a:r>
              <a:rPr lang="en-US" sz="2600" dirty="0">
                <a:solidFill>
                  <a:schemeClr val="accent1">
                    <a:lumMod val="50000"/>
                  </a:schemeClr>
                </a:solidFill>
                <a:latin typeface="Calibri" panose="020F0502020204030204" pitchFamily="34" charset="0"/>
                <a:cs typeface="Calibri" panose="020F0502020204030204" pitchFamily="34" charset="0"/>
              </a:rPr>
              <a:t>Amazon</a:t>
            </a:r>
          </a:p>
          <a:p>
            <a:r>
              <a:rPr lang="en-US" sz="2600" dirty="0" err="1">
                <a:solidFill>
                  <a:schemeClr val="accent1">
                    <a:lumMod val="50000"/>
                  </a:schemeClr>
                </a:solidFill>
                <a:latin typeface="Calibri" panose="020F0502020204030204" pitchFamily="34" charset="0"/>
                <a:cs typeface="Calibri" panose="020F0502020204030204" pitchFamily="34" charset="0"/>
              </a:rPr>
              <a:t>affilinet</a:t>
            </a:r>
            <a:endParaRPr lang="en-US" sz="2600" dirty="0">
              <a:solidFill>
                <a:schemeClr val="accent1">
                  <a:lumMod val="50000"/>
                </a:schemeClr>
              </a:solidFill>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4140513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1804" y="1332412"/>
            <a:ext cx="9593500" cy="3971653"/>
          </a:xfrm>
          <a:prstGeom prst="rect">
            <a:avLst/>
          </a:prstGeom>
        </p:spPr>
      </p:pic>
    </p:spTree>
    <p:extLst>
      <p:ext uri="{BB962C8B-B14F-4D97-AF65-F5344CB8AC3E}">
        <p14:creationId xmlns:p14="http://schemas.microsoft.com/office/powerpoint/2010/main" val="3408178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8456" y="875210"/>
            <a:ext cx="11248120" cy="5068389"/>
          </a:xfrm>
          <a:prstGeom prst="rect">
            <a:avLst/>
          </a:prstGeom>
        </p:spPr>
      </p:pic>
      <p:sp>
        <p:nvSpPr>
          <p:cNvPr id="3" name="TextBox 2"/>
          <p:cNvSpPr txBox="1"/>
          <p:nvPr/>
        </p:nvSpPr>
        <p:spPr>
          <a:xfrm>
            <a:off x="1306285" y="644377"/>
            <a:ext cx="2400529" cy="461665"/>
          </a:xfrm>
          <a:prstGeom prst="rect">
            <a:avLst/>
          </a:prstGeom>
          <a:noFill/>
        </p:spPr>
        <p:txBody>
          <a:bodyPr wrap="none" rtlCol="0">
            <a:spAutoFit/>
          </a:bodyPr>
          <a:lstStyle/>
          <a:p>
            <a:r>
              <a:rPr lang="en-IN" sz="2400" b="1" dirty="0" smtClean="0"/>
              <a:t>Revenue Streams</a:t>
            </a:r>
            <a:endParaRPr lang="en-IN" sz="2400" b="1" dirty="0"/>
          </a:p>
        </p:txBody>
      </p:sp>
    </p:spTree>
    <p:extLst>
      <p:ext uri="{BB962C8B-B14F-4D97-AF65-F5344CB8AC3E}">
        <p14:creationId xmlns:p14="http://schemas.microsoft.com/office/powerpoint/2010/main" val="786283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6103" y="244558"/>
            <a:ext cx="8948057" cy="6258468"/>
          </a:xfrm>
          <a:prstGeom prst="rect">
            <a:avLst/>
          </a:prstGeom>
        </p:spPr>
      </p:pic>
    </p:spTree>
    <p:extLst>
      <p:ext uri="{BB962C8B-B14F-4D97-AF65-F5344CB8AC3E}">
        <p14:creationId xmlns:p14="http://schemas.microsoft.com/office/powerpoint/2010/main" val="1405243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4630" y="1237297"/>
            <a:ext cx="11242619" cy="5424760"/>
          </a:xfrm>
          <a:prstGeom prst="rect">
            <a:avLst/>
          </a:prstGeom>
        </p:spPr>
      </p:pic>
      <p:sp>
        <p:nvSpPr>
          <p:cNvPr id="3" name="TextBox 2"/>
          <p:cNvSpPr txBox="1"/>
          <p:nvPr/>
        </p:nvSpPr>
        <p:spPr>
          <a:xfrm>
            <a:off x="574630" y="706559"/>
            <a:ext cx="3404202" cy="430887"/>
          </a:xfrm>
          <a:prstGeom prst="rect">
            <a:avLst/>
          </a:prstGeom>
          <a:noFill/>
        </p:spPr>
        <p:txBody>
          <a:bodyPr wrap="none" rtlCol="0">
            <a:spAutoFit/>
          </a:bodyPr>
          <a:lstStyle/>
          <a:p>
            <a:r>
              <a:rPr lang="en-IN" sz="2200" b="1" dirty="0" smtClean="0"/>
              <a:t>Revenue Generation Model</a:t>
            </a:r>
            <a:endParaRPr lang="en-IN" sz="2200" b="1" dirty="0"/>
          </a:p>
        </p:txBody>
      </p:sp>
    </p:spTree>
    <p:extLst>
      <p:ext uri="{BB962C8B-B14F-4D97-AF65-F5344CB8AC3E}">
        <p14:creationId xmlns:p14="http://schemas.microsoft.com/office/powerpoint/2010/main" val="40190954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41863" y="739254"/>
            <a:ext cx="8731159" cy="5596232"/>
          </a:xfrm>
          <a:prstGeom prst="rect">
            <a:avLst/>
          </a:prstGeom>
        </p:spPr>
      </p:pic>
    </p:spTree>
    <p:extLst>
      <p:ext uri="{BB962C8B-B14F-4D97-AF65-F5344CB8AC3E}">
        <p14:creationId xmlns:p14="http://schemas.microsoft.com/office/powerpoint/2010/main" val="993785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67098" y="396650"/>
            <a:ext cx="9562011" cy="6302542"/>
          </a:xfrm>
          <a:prstGeom prst="rect">
            <a:avLst/>
          </a:prstGeom>
        </p:spPr>
      </p:pic>
    </p:spTree>
    <p:extLst>
      <p:ext uri="{BB962C8B-B14F-4D97-AF65-F5344CB8AC3E}">
        <p14:creationId xmlns:p14="http://schemas.microsoft.com/office/powerpoint/2010/main" val="4212745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44560" y="156346"/>
            <a:ext cx="8648972" cy="6465871"/>
          </a:xfrm>
          <a:prstGeom prst="rect">
            <a:avLst/>
          </a:prstGeom>
        </p:spPr>
      </p:pic>
    </p:spTree>
    <p:extLst>
      <p:ext uri="{BB962C8B-B14F-4D97-AF65-F5344CB8AC3E}">
        <p14:creationId xmlns:p14="http://schemas.microsoft.com/office/powerpoint/2010/main" val="15975759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90068" y="295275"/>
            <a:ext cx="10172530" cy="6667228"/>
          </a:xfrm>
          <a:prstGeom prst="rect">
            <a:avLst/>
          </a:prstGeom>
        </p:spPr>
      </p:pic>
    </p:spTree>
    <p:extLst>
      <p:ext uri="{BB962C8B-B14F-4D97-AF65-F5344CB8AC3E}">
        <p14:creationId xmlns:p14="http://schemas.microsoft.com/office/powerpoint/2010/main" val="1494005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14269" r="1458"/>
          <a:stretch/>
        </p:blipFill>
        <p:spPr>
          <a:xfrm>
            <a:off x="1455647" y="509451"/>
            <a:ext cx="8746445" cy="5622553"/>
          </a:xfrm>
          <a:prstGeom prst="rect">
            <a:avLst/>
          </a:prstGeom>
        </p:spPr>
      </p:pic>
      <p:sp>
        <p:nvSpPr>
          <p:cNvPr id="6" name="Rectangle 5"/>
          <p:cNvSpPr/>
          <p:nvPr/>
        </p:nvSpPr>
        <p:spPr>
          <a:xfrm>
            <a:off x="1658983" y="3007218"/>
            <a:ext cx="1541417" cy="627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1658983" y="3111015"/>
            <a:ext cx="1854926" cy="523220"/>
          </a:xfrm>
          <a:prstGeom prst="rect">
            <a:avLst/>
          </a:prstGeom>
          <a:noFill/>
        </p:spPr>
        <p:txBody>
          <a:bodyPr wrap="square" rtlCol="0">
            <a:spAutoFit/>
          </a:bodyPr>
          <a:lstStyle/>
          <a:p>
            <a:r>
              <a:rPr lang="en-IN" sz="1400" dirty="0" smtClean="0">
                <a:latin typeface="Franklin Gothic Medium" panose="020B0603020102020204" pitchFamily="34" charset="0"/>
              </a:rPr>
              <a:t>Revenue and no. of customers</a:t>
            </a:r>
            <a:endParaRPr lang="en-IN" sz="1400" dirty="0">
              <a:latin typeface="Franklin Gothic Medium" panose="020B0603020102020204" pitchFamily="34" charset="0"/>
            </a:endParaRPr>
          </a:p>
        </p:txBody>
      </p:sp>
    </p:spTree>
    <p:extLst>
      <p:ext uri="{BB962C8B-B14F-4D97-AF65-F5344CB8AC3E}">
        <p14:creationId xmlns:p14="http://schemas.microsoft.com/office/powerpoint/2010/main" val="35280376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effectLst>
                  <a:outerShdw blurRad="38100" dist="38100" dir="2700000" algn="tl">
                    <a:srgbClr val="000000">
                      <a:alpha val="43137"/>
                    </a:srgbClr>
                  </a:outerShdw>
                </a:effectLst>
              </a:rPr>
              <a:t>Revenue Model</a:t>
            </a:r>
            <a:endParaRPr lang="en-IN" b="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r>
              <a:rPr lang="en-US" dirty="0">
                <a:solidFill>
                  <a:srgbClr val="0A806C"/>
                </a:solidFill>
                <a:latin typeface="Gill Sans MT" panose="020B0502020104020203" pitchFamily="34" charset="0"/>
                <a:cs typeface="Calibri" panose="020F0502020204030204" pitchFamily="34" charset="0"/>
              </a:rPr>
              <a:t>In business, revenue typically consists of the total amount of money received by the company for goods sold or services provided during a certain time </a:t>
            </a:r>
            <a:r>
              <a:rPr lang="en-US" dirty="0" smtClean="0">
                <a:solidFill>
                  <a:srgbClr val="0A806C"/>
                </a:solidFill>
                <a:latin typeface="Gill Sans MT" panose="020B0502020104020203" pitchFamily="34" charset="0"/>
                <a:cs typeface="Calibri" panose="020F0502020204030204" pitchFamily="34" charset="0"/>
              </a:rPr>
              <a:t>period.</a:t>
            </a:r>
            <a:r>
              <a:rPr lang="en-US" dirty="0">
                <a:solidFill>
                  <a:srgbClr val="0A806C"/>
                </a:solidFill>
                <a:latin typeface="Gill Sans MT" panose="020B0502020104020203" pitchFamily="34" charset="0"/>
                <a:cs typeface="Calibri" panose="020F0502020204030204" pitchFamily="34" charset="0"/>
              </a:rPr>
              <a:t> Therefore, revenue models are a part of the business </a:t>
            </a:r>
            <a:r>
              <a:rPr lang="en-US" dirty="0" smtClean="0">
                <a:solidFill>
                  <a:srgbClr val="0A806C"/>
                </a:solidFill>
                <a:latin typeface="Gill Sans MT" panose="020B0502020104020203" pitchFamily="34" charset="0"/>
                <a:cs typeface="Calibri" panose="020F0502020204030204" pitchFamily="34" charset="0"/>
              </a:rPr>
              <a:t>model.</a:t>
            </a:r>
            <a:r>
              <a:rPr lang="en-US" dirty="0">
                <a:solidFill>
                  <a:srgbClr val="0A806C"/>
                </a:solidFill>
                <a:latin typeface="Gill Sans MT" panose="020B0502020104020203" pitchFamily="34" charset="0"/>
                <a:cs typeface="Calibri" panose="020F0502020204030204" pitchFamily="34" charset="0"/>
              </a:rPr>
              <a:t> Many online companies generate revenues from multiple income streams such as advertising, subscription, affiliate marketing etc. Online models not only sell goods or services but also contacts </a:t>
            </a:r>
            <a:r>
              <a:rPr lang="en-US" dirty="0" smtClean="0">
                <a:solidFill>
                  <a:srgbClr val="0A806C"/>
                </a:solidFill>
                <a:latin typeface="Gill Sans MT" panose="020B0502020104020203" pitchFamily="34" charset="0"/>
                <a:cs typeface="Calibri" panose="020F0502020204030204" pitchFamily="34" charset="0"/>
              </a:rPr>
              <a:t>and information.</a:t>
            </a:r>
            <a:endParaRPr lang="en-US" dirty="0">
              <a:solidFill>
                <a:srgbClr val="0A806C"/>
              </a:solidFill>
              <a:latin typeface="Gill Sans MT" panose="020B0502020104020203" pitchFamily="34" charset="0"/>
              <a:cs typeface="Calibri" panose="020F0502020204030204" pitchFamily="34" charset="0"/>
            </a:endParaRPr>
          </a:p>
          <a:p>
            <a:r>
              <a:rPr lang="en-US" dirty="0" smtClean="0">
                <a:solidFill>
                  <a:srgbClr val="0A806C"/>
                </a:solidFill>
                <a:latin typeface="Gill Sans MT" panose="020B0502020104020203" pitchFamily="34" charset="0"/>
                <a:cs typeface="Calibri" panose="020F0502020204030204" pitchFamily="34" charset="0"/>
              </a:rPr>
              <a:t>Since </a:t>
            </a:r>
            <a:r>
              <a:rPr lang="en-US" dirty="0">
                <a:solidFill>
                  <a:srgbClr val="0A806C"/>
                </a:solidFill>
                <a:latin typeface="Gill Sans MT" panose="020B0502020104020203" pitchFamily="34" charset="0"/>
                <a:cs typeface="Calibri" panose="020F0502020204030204" pitchFamily="34" charset="0"/>
              </a:rPr>
              <a:t>there are possibilities of multiple variations, many companies do not use one single revenue model. They </a:t>
            </a:r>
            <a:r>
              <a:rPr lang="en-US" dirty="0" smtClean="0">
                <a:solidFill>
                  <a:srgbClr val="0A806C"/>
                </a:solidFill>
                <a:latin typeface="Gill Sans MT" panose="020B0502020104020203" pitchFamily="34" charset="0"/>
                <a:cs typeface="Calibri" panose="020F0502020204030204" pitchFamily="34" charset="0"/>
              </a:rPr>
              <a:t>combine, </a:t>
            </a:r>
            <a:r>
              <a:rPr lang="en-US" dirty="0">
                <a:solidFill>
                  <a:srgbClr val="0A806C"/>
                </a:solidFill>
                <a:latin typeface="Gill Sans MT" panose="020B0502020104020203" pitchFamily="34" charset="0"/>
                <a:cs typeface="Calibri" panose="020F0502020204030204" pitchFamily="34" charset="0"/>
              </a:rPr>
              <a:t>for example </a:t>
            </a:r>
            <a:r>
              <a:rPr lang="en-US" dirty="0" smtClean="0">
                <a:solidFill>
                  <a:srgbClr val="0A806C"/>
                </a:solidFill>
                <a:latin typeface="Gill Sans MT" panose="020B0502020104020203" pitchFamily="34" charset="0"/>
                <a:cs typeface="Calibri" panose="020F0502020204030204" pitchFamily="34" charset="0"/>
              </a:rPr>
              <a:t>: subscription </a:t>
            </a:r>
            <a:r>
              <a:rPr lang="en-US" dirty="0">
                <a:solidFill>
                  <a:srgbClr val="0A806C"/>
                </a:solidFill>
                <a:latin typeface="Gill Sans MT" panose="020B0502020104020203" pitchFamily="34" charset="0"/>
                <a:cs typeface="Calibri" panose="020F0502020204030204" pitchFamily="34" charset="0"/>
              </a:rPr>
              <a:t>fees with advertising and/or sales.</a:t>
            </a:r>
          </a:p>
          <a:p>
            <a:endParaRPr lang="en-IN" dirty="0"/>
          </a:p>
        </p:txBody>
      </p:sp>
    </p:spTree>
    <p:extLst>
      <p:ext uri="{BB962C8B-B14F-4D97-AF65-F5344CB8AC3E}">
        <p14:creationId xmlns:p14="http://schemas.microsoft.com/office/powerpoint/2010/main" val="1879105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83835" y="374741"/>
            <a:ext cx="9198022" cy="6300379"/>
          </a:xfrm>
          <a:prstGeom prst="rect">
            <a:avLst/>
          </a:prstGeom>
        </p:spPr>
      </p:pic>
    </p:spTree>
    <p:extLst>
      <p:ext uri="{BB962C8B-B14F-4D97-AF65-F5344CB8AC3E}">
        <p14:creationId xmlns:p14="http://schemas.microsoft.com/office/powerpoint/2010/main" val="1968887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1719" t="8303"/>
          <a:stretch/>
        </p:blipFill>
        <p:spPr>
          <a:xfrm>
            <a:off x="3030584" y="756962"/>
            <a:ext cx="6207993" cy="6101038"/>
          </a:xfrm>
          <a:prstGeom prst="rect">
            <a:avLst/>
          </a:prstGeom>
        </p:spPr>
      </p:pic>
      <p:sp>
        <p:nvSpPr>
          <p:cNvPr id="3" name="Rectangle 2"/>
          <p:cNvSpPr/>
          <p:nvPr/>
        </p:nvSpPr>
        <p:spPr>
          <a:xfrm>
            <a:off x="2899952" y="756962"/>
            <a:ext cx="1854927" cy="34031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TextBox 3"/>
          <p:cNvSpPr txBox="1"/>
          <p:nvPr/>
        </p:nvSpPr>
        <p:spPr>
          <a:xfrm>
            <a:off x="1031966" y="572296"/>
            <a:ext cx="3213463" cy="400110"/>
          </a:xfrm>
          <a:prstGeom prst="rect">
            <a:avLst/>
          </a:prstGeom>
          <a:noFill/>
        </p:spPr>
        <p:txBody>
          <a:bodyPr wrap="square" rtlCol="0">
            <a:spAutoFit/>
          </a:bodyPr>
          <a:lstStyle/>
          <a:p>
            <a:r>
              <a:rPr lang="en-IN" sz="2000" b="1" dirty="0" smtClean="0"/>
              <a:t>Types of Revenue Model</a:t>
            </a:r>
            <a:endParaRPr lang="en-IN" sz="2000" b="1" dirty="0"/>
          </a:p>
        </p:txBody>
      </p:sp>
    </p:spTree>
    <p:extLst>
      <p:ext uri="{BB962C8B-B14F-4D97-AF65-F5344CB8AC3E}">
        <p14:creationId xmlns:p14="http://schemas.microsoft.com/office/powerpoint/2010/main" val="438961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accent2"/>
                </a:solidFill>
                <a:effectLst>
                  <a:outerShdw blurRad="38100" dist="38100" dir="2700000" algn="tl">
                    <a:srgbClr val="000000">
                      <a:alpha val="43137"/>
                    </a:srgbClr>
                  </a:outerShdw>
                </a:effectLst>
              </a:rPr>
              <a:t>Advertising Revenue Model</a:t>
            </a:r>
            <a:r>
              <a:rPr lang="en-US" dirty="0">
                <a:solidFill>
                  <a:schemeClr val="accent2"/>
                </a:solidFill>
              </a:rPr>
              <a:t/>
            </a:r>
            <a:br>
              <a:rPr lang="en-US" dirty="0">
                <a:solidFill>
                  <a:schemeClr val="accent2"/>
                </a:solidFill>
              </a:rPr>
            </a:br>
            <a:endParaRPr lang="en-IN" dirty="0">
              <a:solidFill>
                <a:schemeClr val="accent2"/>
              </a:solidFill>
            </a:endParaRPr>
          </a:p>
        </p:txBody>
      </p:sp>
      <p:sp>
        <p:nvSpPr>
          <p:cNvPr id="3" name="Content Placeholder 2"/>
          <p:cNvSpPr>
            <a:spLocks noGrp="1"/>
          </p:cNvSpPr>
          <p:nvPr>
            <p:ph idx="1"/>
          </p:nvPr>
        </p:nvSpPr>
        <p:spPr>
          <a:xfrm>
            <a:off x="509451" y="1332411"/>
            <a:ext cx="11011989" cy="5682342"/>
          </a:xfrm>
        </p:spPr>
        <p:txBody>
          <a:bodyPr>
            <a:normAutofit fontScale="85000" lnSpcReduction="20000"/>
          </a:bodyPr>
          <a:lstStyle/>
          <a:p>
            <a:r>
              <a:rPr lang="en-US" dirty="0" smtClean="0">
                <a:solidFill>
                  <a:schemeClr val="accent1">
                    <a:lumMod val="75000"/>
                  </a:schemeClr>
                </a:solidFill>
                <a:latin typeface="Gill Sans MT" charset="0"/>
                <a:ea typeface="Gill Sans MT" charset="0"/>
                <a:cs typeface="Gill Sans MT" charset="0"/>
              </a:rPr>
              <a:t>Typically</a:t>
            </a:r>
            <a:r>
              <a:rPr lang="en-US" dirty="0">
                <a:solidFill>
                  <a:schemeClr val="accent1">
                    <a:lumMod val="75000"/>
                  </a:schemeClr>
                </a:solidFill>
                <a:latin typeface="Gill Sans MT" charset="0"/>
                <a:ea typeface="Gill Sans MT" charset="0"/>
                <a:cs typeface="Gill Sans MT" charset="0"/>
              </a:rPr>
              <a:t>, fees are generated from advertisers in exchange for </a:t>
            </a:r>
            <a:r>
              <a:rPr lang="en-US" dirty="0" smtClean="0">
                <a:solidFill>
                  <a:schemeClr val="accent1">
                    <a:lumMod val="75000"/>
                  </a:schemeClr>
                </a:solidFill>
                <a:latin typeface="Gill Sans MT" charset="0"/>
                <a:ea typeface="Gill Sans MT" charset="0"/>
                <a:cs typeface="Gill Sans MT" charset="0"/>
              </a:rPr>
              <a:t>advertisements</a:t>
            </a:r>
            <a:r>
              <a:rPr lang="en-US" dirty="0">
                <a:solidFill>
                  <a:schemeClr val="accent1">
                    <a:lumMod val="75000"/>
                  </a:schemeClr>
                </a:solidFill>
                <a:latin typeface="Gill Sans MT" charset="0"/>
                <a:ea typeface="Gill Sans MT" charset="0"/>
                <a:cs typeface="Gill Sans MT" charset="0"/>
              </a:rPr>
              <a:t>, which is ultimately the classic principal among the revenue models besides sales. Even if representatives of major media companies complain about earning less money with online advertising than with advertising in print or TV, the figures indicate steadily rising </a:t>
            </a:r>
            <a:r>
              <a:rPr lang="en-US" dirty="0" smtClean="0">
                <a:solidFill>
                  <a:schemeClr val="accent1">
                    <a:lumMod val="75000"/>
                  </a:schemeClr>
                </a:solidFill>
                <a:latin typeface="Gill Sans MT" charset="0"/>
                <a:ea typeface="Gill Sans MT" charset="0"/>
                <a:cs typeface="Gill Sans MT" charset="0"/>
              </a:rPr>
              <a:t>revenues.</a:t>
            </a:r>
            <a:endParaRPr lang="en-US" dirty="0">
              <a:solidFill>
                <a:schemeClr val="accent1">
                  <a:lumMod val="75000"/>
                </a:schemeClr>
              </a:solidFill>
              <a:latin typeface="Gill Sans MT" charset="0"/>
              <a:ea typeface="Gill Sans MT" charset="0"/>
              <a:cs typeface="Gill Sans MT" charset="0"/>
            </a:endParaRPr>
          </a:p>
          <a:p>
            <a:r>
              <a:rPr lang="en-US" dirty="0">
                <a:solidFill>
                  <a:schemeClr val="accent1">
                    <a:lumMod val="75000"/>
                  </a:schemeClr>
                </a:solidFill>
                <a:latin typeface="Gill Sans MT" charset="0"/>
                <a:ea typeface="Gill Sans MT" charset="0"/>
                <a:cs typeface="Gill Sans MT" charset="0"/>
              </a:rPr>
              <a:t>The advertising revenue model is based on contacts making it one of the indirect sources of revenue. The conventional version is display-marketing - for example wallpaper, super banner, rectangle, </a:t>
            </a:r>
            <a:r>
              <a:rPr lang="en-US" dirty="0" smtClean="0">
                <a:solidFill>
                  <a:schemeClr val="accent1">
                    <a:lumMod val="75000"/>
                  </a:schemeClr>
                </a:solidFill>
                <a:latin typeface="Gill Sans MT" charset="0"/>
                <a:ea typeface="Gill Sans MT" charset="0"/>
                <a:cs typeface="Gill Sans MT" charset="0"/>
              </a:rPr>
              <a:t>skyscraper</a:t>
            </a:r>
            <a:r>
              <a:rPr lang="en-US" dirty="0">
                <a:solidFill>
                  <a:schemeClr val="accent1">
                    <a:lumMod val="75000"/>
                  </a:schemeClr>
                </a:solidFill>
                <a:latin typeface="Gill Sans MT" charset="0"/>
                <a:ea typeface="Gill Sans MT" charset="0"/>
                <a:cs typeface="Gill Sans MT" charset="0"/>
              </a:rPr>
              <a:t> - which is paid according to traffic (invoice per CPC/cost-per-click or CPX/cost-per-action). The main online advertising variations are besides display-marketing, affiliate-marketing (advertising on many websites, CPX) and search-engine-marketing (CPC). Special models are e-mail-marketing and social-media-marketing. For advertisers with a lower budget for example the New York Times created a self-booking-tool for display-ads on a CPM(Cost-per-mille)-</a:t>
            </a:r>
            <a:r>
              <a:rPr lang="en-US" dirty="0" smtClean="0">
                <a:solidFill>
                  <a:schemeClr val="accent1">
                    <a:lumMod val="75000"/>
                  </a:schemeClr>
                </a:solidFill>
                <a:latin typeface="Gill Sans MT" charset="0"/>
                <a:ea typeface="Gill Sans MT" charset="0"/>
                <a:cs typeface="Gill Sans MT" charset="0"/>
              </a:rPr>
              <a:t>basis.</a:t>
            </a:r>
            <a:r>
              <a:rPr lang="en-US" baseline="30000" dirty="0">
                <a:solidFill>
                  <a:schemeClr val="accent1">
                    <a:lumMod val="75000"/>
                  </a:schemeClr>
                </a:solidFill>
                <a:latin typeface="Gill Sans MT" charset="0"/>
                <a:ea typeface="Gill Sans MT" charset="0"/>
                <a:cs typeface="Gill Sans MT" charset="0"/>
              </a:rPr>
              <a:t> </a:t>
            </a:r>
            <a:r>
              <a:rPr lang="en-US" dirty="0" smtClean="0">
                <a:solidFill>
                  <a:schemeClr val="accent1">
                    <a:lumMod val="75000"/>
                  </a:schemeClr>
                </a:solidFill>
                <a:latin typeface="Gill Sans MT" charset="0"/>
                <a:ea typeface="Gill Sans MT" charset="0"/>
                <a:cs typeface="Gill Sans MT" charset="0"/>
              </a:rPr>
              <a:t>And </a:t>
            </a:r>
            <a:r>
              <a:rPr lang="en-US" dirty="0">
                <a:solidFill>
                  <a:schemeClr val="accent1">
                    <a:lumMod val="75000"/>
                  </a:schemeClr>
                </a:solidFill>
                <a:latin typeface="Gill Sans MT" charset="0"/>
                <a:ea typeface="Gill Sans MT" charset="0"/>
                <a:cs typeface="Gill Sans MT" charset="0"/>
              </a:rPr>
              <a:t>there are still rising new opportunities.</a:t>
            </a:r>
          </a:p>
          <a:p>
            <a:r>
              <a:rPr lang="en-US" b="1" dirty="0">
                <a:solidFill>
                  <a:schemeClr val="accent1">
                    <a:lumMod val="75000"/>
                  </a:schemeClr>
                </a:solidFill>
                <a:latin typeface="Gill Sans MT" charset="0"/>
                <a:ea typeface="Gill Sans MT" charset="0"/>
                <a:cs typeface="Gill Sans MT" charset="0"/>
              </a:rPr>
              <a:t>Examples</a:t>
            </a:r>
          </a:p>
          <a:p>
            <a:r>
              <a:rPr lang="en-US" dirty="0" smtClean="0">
                <a:solidFill>
                  <a:schemeClr val="accent1">
                    <a:lumMod val="75000"/>
                  </a:schemeClr>
                </a:solidFill>
                <a:latin typeface="Gill Sans MT" charset="0"/>
                <a:ea typeface="Gill Sans MT" charset="0"/>
                <a:cs typeface="Gill Sans MT" charset="0"/>
              </a:rPr>
              <a:t>Google</a:t>
            </a:r>
            <a:r>
              <a:rPr lang="en-US" dirty="0">
                <a:solidFill>
                  <a:schemeClr val="accent1">
                    <a:lumMod val="75000"/>
                  </a:schemeClr>
                </a:solidFill>
                <a:latin typeface="Gill Sans MT" charset="0"/>
                <a:ea typeface="Gill Sans MT" charset="0"/>
                <a:cs typeface="Gill Sans MT" charset="0"/>
              </a:rPr>
              <a:t> (e.g. AdWords and AdSense)</a:t>
            </a:r>
          </a:p>
          <a:p>
            <a:r>
              <a:rPr lang="en-US" dirty="0" smtClean="0">
                <a:solidFill>
                  <a:schemeClr val="accent1">
                    <a:lumMod val="75000"/>
                  </a:schemeClr>
                </a:solidFill>
                <a:latin typeface="Gill Sans MT" charset="0"/>
                <a:ea typeface="Gill Sans MT" charset="0"/>
                <a:cs typeface="Gill Sans MT" charset="0"/>
              </a:rPr>
              <a:t>Facebook</a:t>
            </a:r>
            <a:endParaRPr lang="en-US" dirty="0">
              <a:solidFill>
                <a:schemeClr val="accent1">
                  <a:lumMod val="75000"/>
                </a:schemeClr>
              </a:solidFill>
              <a:latin typeface="Gill Sans MT" charset="0"/>
              <a:ea typeface="Gill Sans MT" charset="0"/>
              <a:cs typeface="Gill Sans MT" charset="0"/>
            </a:endParaRPr>
          </a:p>
          <a:p>
            <a:r>
              <a:rPr lang="en-US" dirty="0" smtClean="0">
                <a:solidFill>
                  <a:schemeClr val="accent1">
                    <a:lumMod val="75000"/>
                  </a:schemeClr>
                </a:solidFill>
                <a:latin typeface="Gill Sans MT" charset="0"/>
                <a:ea typeface="Gill Sans MT" charset="0"/>
                <a:cs typeface="Gill Sans MT" charset="0"/>
              </a:rPr>
              <a:t>New York Times(Marketing</a:t>
            </a:r>
            <a:r>
              <a:rPr lang="en-US" dirty="0">
                <a:solidFill>
                  <a:schemeClr val="accent1">
                    <a:lumMod val="75000"/>
                  </a:schemeClr>
                </a:solidFill>
                <a:latin typeface="Gill Sans MT" charset="0"/>
                <a:ea typeface="Gill Sans MT" charset="0"/>
                <a:cs typeface="Gill Sans MT" charset="0"/>
              </a:rPr>
              <a:t>)</a:t>
            </a:r>
          </a:p>
          <a:p>
            <a:endParaRPr lang="en-IN" dirty="0"/>
          </a:p>
        </p:txBody>
      </p:sp>
    </p:spTree>
    <p:extLst>
      <p:ext uri="{BB962C8B-B14F-4D97-AF65-F5344CB8AC3E}">
        <p14:creationId xmlns:p14="http://schemas.microsoft.com/office/powerpoint/2010/main" val="36171396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Subscription Revenue Model</a:t>
            </a:r>
            <a:r>
              <a:rPr lang="en-US" b="1" dirty="0" smtClean="0">
                <a:solidFill>
                  <a:schemeClr val="accent2"/>
                </a:solidFill>
              </a:rPr>
              <a:t/>
            </a:r>
            <a:br>
              <a:rPr lang="en-US" b="1" dirty="0" smtClean="0">
                <a:solidFill>
                  <a:schemeClr val="accent2"/>
                </a:solidFill>
              </a:rPr>
            </a:br>
            <a:endParaRPr lang="en-IN" dirty="0">
              <a:solidFill>
                <a:schemeClr val="accent2"/>
              </a:solidFill>
            </a:endParaRPr>
          </a:p>
        </p:txBody>
      </p:sp>
      <p:sp>
        <p:nvSpPr>
          <p:cNvPr id="3" name="Content Placeholder 2"/>
          <p:cNvSpPr>
            <a:spLocks noGrp="1"/>
          </p:cNvSpPr>
          <p:nvPr>
            <p:ph idx="1"/>
          </p:nvPr>
        </p:nvSpPr>
        <p:spPr>
          <a:xfrm>
            <a:off x="613954" y="1541417"/>
            <a:ext cx="10739846" cy="4635546"/>
          </a:xfrm>
        </p:spPr>
        <p:txBody>
          <a:bodyPr>
            <a:normAutofit fontScale="92500" lnSpcReduction="10000"/>
          </a:bodyPr>
          <a:lstStyle/>
          <a:p>
            <a:r>
              <a:rPr lang="en-US" dirty="0" smtClean="0">
                <a:solidFill>
                  <a:schemeClr val="accent6">
                    <a:lumMod val="75000"/>
                  </a:schemeClr>
                </a:solidFill>
                <a:latin typeface="Calibri" panose="020F0502020204030204" pitchFamily="34" charset="0"/>
                <a:cs typeface="Calibri" panose="020F0502020204030204" pitchFamily="34" charset="0"/>
              </a:rPr>
              <a:t>Users </a:t>
            </a:r>
            <a:r>
              <a:rPr lang="en-US" dirty="0">
                <a:solidFill>
                  <a:schemeClr val="accent6">
                    <a:lumMod val="75000"/>
                  </a:schemeClr>
                </a:solidFill>
                <a:latin typeface="Calibri" panose="020F0502020204030204" pitchFamily="34" charset="0"/>
                <a:cs typeface="Calibri" panose="020F0502020204030204" pitchFamily="34" charset="0"/>
              </a:rPr>
              <a:t>are charged a periodic (daily, monthly or annual) fee to subscribe to a service. Many sites combine free content with premium membership, i.e. subscriber- or member-only content. Subscription fees do not depend on transactions. Subscribers use the content as long and often as they </a:t>
            </a:r>
            <a:r>
              <a:rPr lang="en-US" dirty="0" smtClean="0">
                <a:solidFill>
                  <a:schemeClr val="accent6">
                    <a:lumMod val="75000"/>
                  </a:schemeClr>
                </a:solidFill>
                <a:latin typeface="Calibri" panose="020F0502020204030204" pitchFamily="34" charset="0"/>
                <a:cs typeface="Calibri" panose="020F0502020204030204" pitchFamily="34" charset="0"/>
              </a:rPr>
              <a:t>want.</a:t>
            </a:r>
            <a:endParaRPr lang="en-US" dirty="0">
              <a:solidFill>
                <a:schemeClr val="accent6">
                  <a:lumMod val="75000"/>
                </a:schemeClr>
              </a:solidFill>
              <a:latin typeface="Calibri" panose="020F0502020204030204" pitchFamily="34" charset="0"/>
              <a:cs typeface="Calibri" panose="020F0502020204030204" pitchFamily="34" charset="0"/>
            </a:endParaRPr>
          </a:p>
          <a:p>
            <a:r>
              <a:rPr lang="en-US" b="1" dirty="0">
                <a:solidFill>
                  <a:schemeClr val="accent6">
                    <a:lumMod val="75000"/>
                  </a:schemeClr>
                </a:solidFill>
                <a:latin typeface="Calibri" panose="020F0502020204030204" pitchFamily="34" charset="0"/>
                <a:cs typeface="Calibri" panose="020F0502020204030204" pitchFamily="34" charset="0"/>
              </a:rPr>
              <a:t>Examples</a:t>
            </a:r>
          </a:p>
          <a:p>
            <a:r>
              <a:rPr lang="en-US" dirty="0">
                <a:solidFill>
                  <a:schemeClr val="accent6">
                    <a:lumMod val="75000"/>
                  </a:schemeClr>
                </a:solidFill>
                <a:latin typeface="Calibri" panose="020F0502020204030204" pitchFamily="34" charset="0"/>
                <a:cs typeface="Calibri" panose="020F0502020204030204" pitchFamily="34" charset="0"/>
              </a:rPr>
              <a:t>Publishers and content services, e.g. newspapers, magazines, </a:t>
            </a:r>
            <a:r>
              <a:rPr lang="en-US" dirty="0" err="1">
                <a:solidFill>
                  <a:schemeClr val="accent6">
                    <a:lumMod val="75000"/>
                  </a:schemeClr>
                </a:solidFill>
                <a:latin typeface="Calibri" panose="020F0502020204030204" pitchFamily="34" charset="0"/>
                <a:cs typeface="Calibri" panose="020F0502020204030204" pitchFamily="34" charset="0"/>
              </a:rPr>
              <a:t>tv</a:t>
            </a:r>
            <a:r>
              <a:rPr lang="en-US" dirty="0">
                <a:solidFill>
                  <a:schemeClr val="accent6">
                    <a:lumMod val="75000"/>
                  </a:schemeClr>
                </a:solidFill>
                <a:latin typeface="Calibri" panose="020F0502020204030204" pitchFamily="34" charset="0"/>
                <a:cs typeface="Calibri" panose="020F0502020204030204" pitchFamily="34" charset="0"/>
              </a:rPr>
              <a:t> channels - they provide text, audio or video content to users who subscribe for a fee to get access to the service or to download the new issue: New York Times, Spiegel Online, </a:t>
            </a:r>
            <a:r>
              <a:rPr lang="en-US" dirty="0" err="1" smtClean="0">
                <a:solidFill>
                  <a:schemeClr val="accent6">
                    <a:lumMod val="75000"/>
                  </a:schemeClr>
                </a:solidFill>
                <a:latin typeface="Calibri" panose="020F0502020204030204" pitchFamily="34" charset="0"/>
                <a:cs typeface="Calibri" panose="020F0502020204030204" pitchFamily="34" charset="0"/>
              </a:rPr>
              <a:t>Zattoo</a:t>
            </a:r>
            <a:r>
              <a:rPr lang="en-US" dirty="0" smtClean="0">
                <a:solidFill>
                  <a:schemeClr val="accent6">
                    <a:lumMod val="75000"/>
                  </a:schemeClr>
                </a:solidFill>
                <a:latin typeface="Calibri" panose="020F0502020204030204" pitchFamily="34" charset="0"/>
                <a:cs typeface="Calibri" panose="020F0502020204030204" pitchFamily="34" charset="0"/>
              </a:rPr>
              <a:t>,</a:t>
            </a:r>
            <a:r>
              <a:rPr lang="en-US" dirty="0">
                <a:solidFill>
                  <a:schemeClr val="accent6">
                    <a:lumMod val="75000"/>
                  </a:schemeClr>
                </a:solidFill>
                <a:latin typeface="Calibri" panose="020F0502020204030204" pitchFamily="34" charset="0"/>
                <a:cs typeface="Calibri" panose="020F0502020204030204" pitchFamily="34" charset="0"/>
              </a:rPr>
              <a:t> </a:t>
            </a:r>
            <a:r>
              <a:rPr lang="en-US" dirty="0" smtClean="0">
                <a:solidFill>
                  <a:schemeClr val="accent6">
                    <a:lumMod val="75000"/>
                  </a:schemeClr>
                </a:solidFill>
                <a:latin typeface="Calibri" panose="020F0502020204030204" pitchFamily="34" charset="0"/>
                <a:cs typeface="Calibri" panose="020F0502020204030204" pitchFamily="34" charset="0"/>
              </a:rPr>
              <a:t>Netflix</a:t>
            </a:r>
            <a:endParaRPr lang="en-US" dirty="0">
              <a:solidFill>
                <a:schemeClr val="accent6">
                  <a:lumMod val="75000"/>
                </a:schemeClr>
              </a:solidFill>
              <a:latin typeface="Calibri" panose="020F0502020204030204" pitchFamily="34" charset="0"/>
              <a:cs typeface="Calibri" panose="020F0502020204030204" pitchFamily="34" charset="0"/>
            </a:endParaRPr>
          </a:p>
          <a:p>
            <a:r>
              <a:rPr lang="en-US" dirty="0">
                <a:solidFill>
                  <a:schemeClr val="accent6">
                    <a:lumMod val="75000"/>
                  </a:schemeClr>
                </a:solidFill>
                <a:latin typeface="Calibri" panose="020F0502020204030204" pitchFamily="34" charset="0"/>
                <a:cs typeface="Calibri" panose="020F0502020204030204" pitchFamily="34" charset="0"/>
              </a:rPr>
              <a:t>Networks offer premium memberships to find business partners or former classmates, subscribers can use all services, i.e. they get any information about their account via short notifications or newsletter, receive and send e-mails, get job offers: </a:t>
            </a:r>
            <a:r>
              <a:rPr lang="en-US" dirty="0" smtClean="0">
                <a:solidFill>
                  <a:schemeClr val="accent6">
                    <a:lumMod val="75000"/>
                  </a:schemeClr>
                </a:solidFill>
                <a:latin typeface="Calibri" panose="020F0502020204030204" pitchFamily="34" charset="0"/>
                <a:cs typeface="Calibri" panose="020F0502020204030204" pitchFamily="34" charset="0"/>
              </a:rPr>
              <a:t>Xing,</a:t>
            </a:r>
            <a:r>
              <a:rPr lang="en-US" dirty="0">
                <a:solidFill>
                  <a:schemeClr val="accent6">
                    <a:lumMod val="75000"/>
                  </a:schemeClr>
                </a:solidFill>
                <a:latin typeface="Calibri" panose="020F0502020204030204" pitchFamily="34" charset="0"/>
                <a:cs typeface="Calibri" panose="020F0502020204030204" pitchFamily="34" charset="0"/>
              </a:rPr>
              <a:t> </a:t>
            </a:r>
            <a:r>
              <a:rPr lang="en-US" dirty="0" smtClean="0">
                <a:solidFill>
                  <a:schemeClr val="accent6">
                    <a:lumMod val="75000"/>
                  </a:schemeClr>
                </a:solidFill>
                <a:latin typeface="Calibri" panose="020F0502020204030204" pitchFamily="34" charset="0"/>
                <a:cs typeface="Calibri" panose="020F0502020204030204" pitchFamily="34" charset="0"/>
              </a:rPr>
              <a:t>LinkedIn,</a:t>
            </a:r>
            <a:r>
              <a:rPr lang="en-US" dirty="0">
                <a:solidFill>
                  <a:schemeClr val="accent6">
                    <a:lumMod val="75000"/>
                  </a:schemeClr>
                </a:solidFill>
                <a:latin typeface="Calibri" panose="020F0502020204030204" pitchFamily="34" charset="0"/>
                <a:cs typeface="Calibri" panose="020F0502020204030204" pitchFamily="34" charset="0"/>
              </a:rPr>
              <a:t> </a:t>
            </a:r>
            <a:r>
              <a:rPr lang="en-US" dirty="0" err="1" smtClean="0">
                <a:solidFill>
                  <a:schemeClr val="accent6">
                    <a:lumMod val="75000"/>
                  </a:schemeClr>
                </a:solidFill>
                <a:latin typeface="Calibri" panose="020F0502020204030204" pitchFamily="34" charset="0"/>
                <a:cs typeface="Calibri" panose="020F0502020204030204" pitchFamily="34" charset="0"/>
              </a:rPr>
              <a:t>Stayfriends</a:t>
            </a:r>
            <a:r>
              <a:rPr lang="en-US" dirty="0" smtClean="0">
                <a:solidFill>
                  <a:schemeClr val="accent6">
                    <a:lumMod val="75000"/>
                  </a:schemeClr>
                </a:solidFill>
              </a:rPr>
              <a:t>.</a:t>
            </a:r>
            <a:endParaRPr lang="en-US" dirty="0">
              <a:solidFill>
                <a:schemeClr val="accent6">
                  <a:lumMod val="75000"/>
                </a:schemeClr>
              </a:solidFill>
            </a:endParaRPr>
          </a:p>
          <a:p>
            <a:endParaRPr lang="en-IN" dirty="0"/>
          </a:p>
        </p:txBody>
      </p:sp>
    </p:spTree>
    <p:extLst>
      <p:ext uri="{BB962C8B-B14F-4D97-AF65-F5344CB8AC3E}">
        <p14:creationId xmlns:p14="http://schemas.microsoft.com/office/powerpoint/2010/main" val="28201693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Transaction Fee Revenue Model</a:t>
            </a:r>
            <a:r>
              <a:rPr lang="en-US" b="1" dirty="0" smtClean="0"/>
              <a:t/>
            </a:r>
            <a:br>
              <a:rPr lang="en-US" b="1" dirty="0" smtClean="0"/>
            </a:br>
            <a:endParaRPr lang="en-IN" dirty="0"/>
          </a:p>
        </p:txBody>
      </p:sp>
      <p:sp>
        <p:nvSpPr>
          <p:cNvPr id="3" name="Content Placeholder 2"/>
          <p:cNvSpPr>
            <a:spLocks noGrp="1"/>
          </p:cNvSpPr>
          <p:nvPr>
            <p:ph idx="1"/>
          </p:nvPr>
        </p:nvSpPr>
        <p:spPr>
          <a:xfrm>
            <a:off x="655320" y="1690688"/>
            <a:ext cx="11323320" cy="4682217"/>
          </a:xfrm>
        </p:spPr>
        <p:txBody>
          <a:bodyPr>
            <a:normAutofit fontScale="92500" lnSpcReduction="10000"/>
          </a:bodyPr>
          <a:lstStyle/>
          <a:p>
            <a:r>
              <a:rPr lang="en-US" dirty="0" smtClean="0">
                <a:solidFill>
                  <a:schemeClr val="accent4">
                    <a:lumMod val="50000"/>
                  </a:schemeClr>
                </a:solidFill>
                <a:latin typeface="Calibri" panose="020F0502020204030204" pitchFamily="34" charset="0"/>
                <a:cs typeface="Calibri" panose="020F0502020204030204" pitchFamily="34" charset="0"/>
              </a:rPr>
              <a:t>A </a:t>
            </a:r>
            <a:r>
              <a:rPr lang="en-US" dirty="0">
                <a:solidFill>
                  <a:schemeClr val="accent4">
                    <a:lumMod val="50000"/>
                  </a:schemeClr>
                </a:solidFill>
                <a:latin typeface="Calibri" panose="020F0502020204030204" pitchFamily="34" charset="0"/>
                <a:cs typeface="Calibri" panose="020F0502020204030204" pitchFamily="34" charset="0"/>
              </a:rPr>
              <a:t>company receives commissions based on volume for enabling or executing </a:t>
            </a:r>
            <a:r>
              <a:rPr lang="en-US" dirty="0" smtClean="0">
                <a:solidFill>
                  <a:schemeClr val="accent4">
                    <a:lumMod val="50000"/>
                  </a:schemeClr>
                </a:solidFill>
                <a:latin typeface="Calibri" panose="020F0502020204030204" pitchFamily="34" charset="0"/>
                <a:cs typeface="Calibri" panose="020F0502020204030204" pitchFamily="34" charset="0"/>
              </a:rPr>
              <a:t>transactions.</a:t>
            </a:r>
            <a:r>
              <a:rPr lang="en-US" dirty="0">
                <a:solidFill>
                  <a:schemeClr val="accent4">
                    <a:lumMod val="50000"/>
                  </a:schemeClr>
                </a:solidFill>
                <a:latin typeface="Calibri" panose="020F0502020204030204" pitchFamily="34" charset="0"/>
                <a:cs typeface="Calibri" panose="020F0502020204030204" pitchFamily="34" charset="0"/>
              </a:rPr>
              <a:t> The revenue is generated through transaction fees by the customer paying a fee for a transaction to the operator of a platform. The company is a market place operator providing the customer with a platform to place his transactions. During this process the customer may be presented as a </a:t>
            </a:r>
            <a:r>
              <a:rPr lang="en-US" dirty="0" smtClean="0">
                <a:solidFill>
                  <a:schemeClr val="accent4">
                    <a:lumMod val="50000"/>
                  </a:schemeClr>
                </a:solidFill>
                <a:latin typeface="Calibri" panose="020F0502020204030204" pitchFamily="34" charset="0"/>
                <a:cs typeface="Calibri" panose="020F0502020204030204" pitchFamily="34" charset="0"/>
              </a:rPr>
              <a:t>buyers ,as </a:t>
            </a:r>
            <a:r>
              <a:rPr lang="en-US" dirty="0">
                <a:solidFill>
                  <a:schemeClr val="accent4">
                    <a:lumMod val="50000"/>
                  </a:schemeClr>
                </a:solidFill>
                <a:latin typeface="Calibri" panose="020F0502020204030204" pitchFamily="34" charset="0"/>
                <a:cs typeface="Calibri" panose="020F0502020204030204" pitchFamily="34" charset="0"/>
              </a:rPr>
              <a:t>well as a seller. To actively participate in this e-market, customers must register, so both parties of a transaction taking place are identified. From a business perspective, the offer is determined by others as customers offer their goods online and are acting as sellers. The amount of the transaction fee can be both – fixed and percentage calculated.</a:t>
            </a:r>
          </a:p>
          <a:p>
            <a:r>
              <a:rPr lang="en-US" b="1" dirty="0">
                <a:solidFill>
                  <a:schemeClr val="accent4">
                    <a:lumMod val="50000"/>
                  </a:schemeClr>
                </a:solidFill>
                <a:latin typeface="Calibri" panose="020F0502020204030204" pitchFamily="34" charset="0"/>
                <a:cs typeface="Calibri" panose="020F0502020204030204" pitchFamily="34" charset="0"/>
              </a:rPr>
              <a:t>Examples</a:t>
            </a:r>
          </a:p>
          <a:p>
            <a:r>
              <a:rPr lang="en-US" dirty="0">
                <a:solidFill>
                  <a:schemeClr val="accent4">
                    <a:lumMod val="50000"/>
                  </a:schemeClr>
                </a:solidFill>
                <a:latin typeface="Calibri" panose="020F0502020204030204" pitchFamily="34" charset="0"/>
                <a:cs typeface="Calibri" panose="020F0502020204030204" pitchFamily="34" charset="0"/>
              </a:rPr>
              <a:t>eBay</a:t>
            </a:r>
          </a:p>
          <a:p>
            <a:r>
              <a:rPr lang="en-US" dirty="0">
                <a:solidFill>
                  <a:schemeClr val="accent4">
                    <a:lumMod val="50000"/>
                  </a:schemeClr>
                </a:solidFill>
                <a:latin typeface="Calibri" panose="020F0502020204030204" pitchFamily="34" charset="0"/>
                <a:cs typeface="Calibri" panose="020F0502020204030204" pitchFamily="34" charset="0"/>
              </a:rPr>
              <a:t>Amazon</a:t>
            </a:r>
          </a:p>
          <a:p>
            <a:endParaRPr lang="en-IN" dirty="0"/>
          </a:p>
        </p:txBody>
      </p:sp>
    </p:spTree>
    <p:extLst>
      <p:ext uri="{BB962C8B-B14F-4D97-AF65-F5344CB8AC3E}">
        <p14:creationId xmlns:p14="http://schemas.microsoft.com/office/powerpoint/2010/main" val="2062256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effectLst>
                  <a:outerShdw blurRad="38100" dist="38100" dir="2700000" algn="tl">
                    <a:srgbClr val="000000">
                      <a:alpha val="43137"/>
                    </a:srgbClr>
                  </a:outerShdw>
                </a:effectLst>
              </a:rPr>
              <a:t>Sales Revenue Model</a:t>
            </a:r>
            <a:r>
              <a:rPr lang="en-US" b="1" dirty="0" smtClean="0"/>
              <a:t/>
            </a:r>
            <a:br>
              <a:rPr lang="en-US" b="1" dirty="0" smtClean="0"/>
            </a:br>
            <a:endParaRPr lang="en-IN" dirty="0"/>
          </a:p>
        </p:txBody>
      </p:sp>
      <p:sp>
        <p:nvSpPr>
          <p:cNvPr id="3" name="Content Placeholder 2"/>
          <p:cNvSpPr>
            <a:spLocks noGrp="1"/>
          </p:cNvSpPr>
          <p:nvPr>
            <p:ph idx="1"/>
          </p:nvPr>
        </p:nvSpPr>
        <p:spPr>
          <a:xfrm>
            <a:off x="746760" y="1472927"/>
            <a:ext cx="10607040" cy="4575175"/>
          </a:xfrm>
        </p:spPr>
        <p:txBody>
          <a:bodyPr>
            <a:normAutofit/>
          </a:bodyPr>
          <a:lstStyle/>
          <a:p>
            <a:r>
              <a:rPr lang="en-US" sz="2600" dirty="0" smtClean="0">
                <a:solidFill>
                  <a:schemeClr val="accent1">
                    <a:lumMod val="75000"/>
                  </a:schemeClr>
                </a:solidFill>
                <a:latin typeface="Calibri" panose="020F0502020204030204" pitchFamily="34" charset="0"/>
                <a:cs typeface="Calibri" panose="020F0502020204030204" pitchFamily="34" charset="0"/>
              </a:rPr>
              <a:t>Wholesalers </a:t>
            </a:r>
            <a:r>
              <a:rPr lang="en-US" sz="2600" dirty="0">
                <a:solidFill>
                  <a:schemeClr val="accent1">
                    <a:lumMod val="75000"/>
                  </a:schemeClr>
                </a:solidFill>
                <a:latin typeface="Calibri" panose="020F0502020204030204" pitchFamily="34" charset="0"/>
                <a:cs typeface="Calibri" panose="020F0502020204030204" pitchFamily="34" charset="0"/>
              </a:rPr>
              <a:t>and retailers of goods and services sell their products online. The main benefits for the customer are the convenience, time savings, fast information etc. The prices are often more competitive. In terms of online sales there are different models such as market places as common entry points for various products from multiple vendors.</a:t>
            </a:r>
          </a:p>
          <a:p>
            <a:r>
              <a:rPr lang="en-US" sz="2600" b="1" dirty="0">
                <a:solidFill>
                  <a:schemeClr val="accent1">
                    <a:lumMod val="75000"/>
                  </a:schemeClr>
                </a:solidFill>
                <a:latin typeface="Calibri" panose="020F0502020204030204" pitchFamily="34" charset="0"/>
                <a:cs typeface="Calibri" panose="020F0502020204030204" pitchFamily="34" charset="0"/>
              </a:rPr>
              <a:t>Examples</a:t>
            </a:r>
          </a:p>
          <a:p>
            <a:r>
              <a:rPr lang="en-US" sz="2600" dirty="0">
                <a:solidFill>
                  <a:schemeClr val="accent1">
                    <a:lumMod val="75000"/>
                  </a:schemeClr>
                </a:solidFill>
                <a:latin typeface="Calibri" panose="020F0502020204030204" pitchFamily="34" charset="0"/>
                <a:cs typeface="Calibri" panose="020F0502020204030204" pitchFamily="34" charset="0"/>
              </a:rPr>
              <a:t>the shops of single companies, sometimes based on web-catalogs (combines mail, online and telephone-ordering): Otto</a:t>
            </a:r>
          </a:p>
          <a:p>
            <a:r>
              <a:rPr lang="en-US" sz="2600" dirty="0" smtClean="0">
                <a:solidFill>
                  <a:schemeClr val="accent1">
                    <a:lumMod val="75000"/>
                  </a:schemeClr>
                </a:solidFill>
                <a:latin typeface="Calibri" panose="020F0502020204030204" pitchFamily="34" charset="0"/>
                <a:cs typeface="Calibri" panose="020F0502020204030204" pitchFamily="34" charset="0"/>
              </a:rPr>
              <a:t>e-retailers</a:t>
            </a:r>
            <a:r>
              <a:rPr lang="en-US" sz="2600" dirty="0">
                <a:solidFill>
                  <a:schemeClr val="accent1">
                    <a:lumMod val="75000"/>
                  </a:schemeClr>
                </a:solidFill>
                <a:latin typeface="Calibri" panose="020F0502020204030204" pitchFamily="34" charset="0"/>
                <a:cs typeface="Calibri" panose="020F0502020204030204" pitchFamily="34" charset="0"/>
              </a:rPr>
              <a:t> operating solely over the web: Amazon</a:t>
            </a:r>
          </a:p>
          <a:p>
            <a:r>
              <a:rPr lang="en-US" sz="2600" dirty="0">
                <a:solidFill>
                  <a:schemeClr val="accent1">
                    <a:lumMod val="75000"/>
                  </a:schemeClr>
                </a:solidFill>
                <a:latin typeface="Calibri" panose="020F0502020204030204" pitchFamily="34" charset="0"/>
                <a:cs typeface="Calibri" panose="020F0502020204030204" pitchFamily="34" charset="0"/>
              </a:rPr>
              <a:t>marketplaces: Buy.com, Etsy</a:t>
            </a:r>
          </a:p>
          <a:p>
            <a:endParaRPr lang="en-IN" sz="2600" dirty="0"/>
          </a:p>
        </p:txBody>
      </p:sp>
    </p:spTree>
    <p:extLst>
      <p:ext uri="{BB962C8B-B14F-4D97-AF65-F5344CB8AC3E}">
        <p14:creationId xmlns:p14="http://schemas.microsoft.com/office/powerpoint/2010/main" val="22686834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Wisp</Template>
  <TotalTime>53</TotalTime>
  <Words>384</Words>
  <Application>Microsoft Macintosh PowerPoint</Application>
  <PresentationFormat>Widescreen</PresentationFormat>
  <Paragraphs>37</Paragraphs>
  <Slides>18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Calibri</vt:lpstr>
      <vt:lpstr>Calibri Light</vt:lpstr>
      <vt:lpstr>Franklin Gothic Book</vt:lpstr>
      <vt:lpstr>Franklin Gothic Medium</vt:lpstr>
      <vt:lpstr>Gill Sans MT</vt:lpstr>
      <vt:lpstr>Arial</vt:lpstr>
      <vt:lpstr>Office Theme</vt:lpstr>
      <vt:lpstr>Crop</vt:lpstr>
      <vt:lpstr>Revenue model</vt:lpstr>
      <vt:lpstr>PowerPoint Presentation</vt:lpstr>
      <vt:lpstr>Revenue Model</vt:lpstr>
      <vt:lpstr>PowerPoint Presentation</vt:lpstr>
      <vt:lpstr>PowerPoint Presentation</vt:lpstr>
      <vt:lpstr>Advertising Revenue Model </vt:lpstr>
      <vt:lpstr>Subscription Revenue Model </vt:lpstr>
      <vt:lpstr>Transaction Fee Revenue Model </vt:lpstr>
      <vt:lpstr>Sales Revenue Model </vt:lpstr>
      <vt:lpstr>Affiliate Revenue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sanjeet.padhy11@outlook.com</dc:creator>
  <cp:lastModifiedBy>Microsoft Office User</cp:lastModifiedBy>
  <cp:revision>8</cp:revision>
  <dcterms:created xsi:type="dcterms:W3CDTF">2018-03-19T16:20:52Z</dcterms:created>
  <dcterms:modified xsi:type="dcterms:W3CDTF">2018-03-28T16:45:58Z</dcterms:modified>
</cp:coreProperties>
</file>