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" charset="1" panose="00000500000000000000"/>
      <p:regular r:id="rId16"/>
    </p:embeddedFont>
    <p:embeddedFont>
      <p:font typeface="Charlevoix" charset="1" panose="00000300000000000000"/>
      <p:regular r:id="rId17"/>
    </p:embeddedFont>
    <p:embeddedFont>
      <p:font typeface="Open Sans Bold" charset="1" panose="020B0806030504020204"/>
      <p:regular r:id="rId18"/>
    </p:embeddedFont>
    <p:embeddedFont>
      <p:font typeface="Aileron Ultra-Bold" charset="1" panose="00000A00000000000000"/>
      <p:regular r:id="rId19"/>
    </p:embeddedFont>
    <p:embeddedFont>
      <p:font typeface="Aileron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7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7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1432526" y="3180097"/>
            <a:ext cx="5689580" cy="2844790"/>
          </a:xfrm>
          <a:custGeom>
            <a:avLst/>
            <a:gdLst/>
            <a:ahLst/>
            <a:cxnLst/>
            <a:rect r="r" b="b" t="t" l="l"/>
            <a:pathLst>
              <a:path h="2844790" w="5689580">
                <a:moveTo>
                  <a:pt x="0" y="0"/>
                </a:moveTo>
                <a:lnTo>
                  <a:pt x="5689580" y="0"/>
                </a:lnTo>
                <a:lnTo>
                  <a:pt x="568958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20727" y="0"/>
            <a:ext cx="5698605" cy="7456748"/>
            <a:chOff x="0" y="0"/>
            <a:chExt cx="1913890" cy="2504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2504366"/>
            </a:xfrm>
            <a:custGeom>
              <a:avLst/>
              <a:gdLst/>
              <a:ahLst/>
              <a:cxnLst/>
              <a:rect r="r" b="b" t="t" l="l"/>
              <a:pathLst>
                <a:path h="2504366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504366"/>
                  </a:lnTo>
                  <a:lnTo>
                    <a:pt x="0" y="2504366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5400000">
            <a:off x="2773102" y="4545982"/>
            <a:ext cx="5794274" cy="5794274"/>
          </a:xfrm>
          <a:custGeom>
            <a:avLst/>
            <a:gdLst/>
            <a:ahLst/>
            <a:cxnLst/>
            <a:rect r="r" b="b" t="t" l="l"/>
            <a:pathLst>
              <a:path h="5794274" w="5794274">
                <a:moveTo>
                  <a:pt x="0" y="0"/>
                </a:moveTo>
                <a:lnTo>
                  <a:pt x="5794274" y="0"/>
                </a:lnTo>
                <a:lnTo>
                  <a:pt x="5794274" y="5794273"/>
                </a:lnTo>
                <a:lnTo>
                  <a:pt x="0" y="5794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10131" y="7442210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893878" y="3511677"/>
            <a:ext cx="9394122" cy="3930533"/>
            <a:chOff x="0" y="0"/>
            <a:chExt cx="12525496" cy="52407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40710" cy="5240710"/>
            </a:xfrm>
            <a:custGeom>
              <a:avLst/>
              <a:gdLst/>
              <a:ahLst/>
              <a:cxnLst/>
              <a:rect r="r" b="b" t="t" l="l"/>
              <a:pathLst>
                <a:path h="5240710" w="5240710">
                  <a:moveTo>
                    <a:pt x="0" y="0"/>
                  </a:moveTo>
                  <a:lnTo>
                    <a:pt x="5240710" y="0"/>
                  </a:lnTo>
                  <a:lnTo>
                    <a:pt x="5240710" y="5240710"/>
                  </a:lnTo>
                  <a:lnTo>
                    <a:pt x="0" y="5240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612357" y="2205382"/>
              <a:ext cx="8913139" cy="1894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32"/>
                </a:lnSpc>
              </a:pPr>
              <a:r>
                <a:rPr lang="en-US" sz="10030" spc="-651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8068927" y="3731255"/>
              <a:ext cx="1556105" cy="110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61"/>
                </a:lnSpc>
              </a:pPr>
              <a:r>
                <a:rPr lang="en-US" sz="4972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true" rot="-10800000">
            <a:off x="2849302" y="7437698"/>
            <a:ext cx="5698605" cy="2849302"/>
          </a:xfrm>
          <a:custGeom>
            <a:avLst/>
            <a:gdLst/>
            <a:ahLst/>
            <a:cxnLst/>
            <a:rect r="r" b="b" t="t" l="l"/>
            <a:pathLst>
              <a:path h="2849302" w="5698605">
                <a:moveTo>
                  <a:pt x="0" y="2849302"/>
                </a:moveTo>
                <a:lnTo>
                  <a:pt x="5698605" y="2849302"/>
                </a:lnTo>
                <a:lnTo>
                  <a:pt x="5698605" y="0"/>
                </a:lnTo>
                <a:lnTo>
                  <a:pt x="0" y="0"/>
                </a:lnTo>
                <a:lnTo>
                  <a:pt x="0" y="28493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1424651" y="3163744"/>
            <a:ext cx="5698605" cy="2849302"/>
          </a:xfrm>
          <a:custGeom>
            <a:avLst/>
            <a:gdLst/>
            <a:ahLst/>
            <a:cxnLst/>
            <a:rect r="r" b="b" t="t" l="l"/>
            <a:pathLst>
              <a:path h="2849302" w="5698605">
                <a:moveTo>
                  <a:pt x="0" y="0"/>
                </a:moveTo>
                <a:lnTo>
                  <a:pt x="5698605" y="0"/>
                </a:lnTo>
                <a:lnTo>
                  <a:pt x="5698605" y="2849302"/>
                </a:lnTo>
                <a:lnTo>
                  <a:pt x="0" y="284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447282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5693592" y="4591252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2844790"/>
                </a:moveTo>
                <a:lnTo>
                  <a:pt x="2844790" y="2844790"/>
                </a:lnTo>
                <a:lnTo>
                  <a:pt x="2844790" y="0"/>
                </a:lnTo>
                <a:lnTo>
                  <a:pt x="0" y="0"/>
                </a:lnTo>
                <a:lnTo>
                  <a:pt x="0" y="284479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849302" y="1748677"/>
            <a:ext cx="2844790" cy="5684508"/>
            <a:chOff x="0" y="0"/>
            <a:chExt cx="1913890" cy="38243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3824367"/>
            </a:xfrm>
            <a:custGeom>
              <a:avLst/>
              <a:gdLst/>
              <a:ahLst/>
              <a:cxnLst/>
              <a:rect r="r" b="b" t="t" l="l"/>
              <a:pathLst>
                <a:path h="3824367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824367"/>
                  </a:lnTo>
                  <a:lnTo>
                    <a:pt x="0" y="3824367"/>
                  </a:lnTo>
                  <a:close/>
                </a:path>
              </a:pathLst>
            </a:custGeom>
            <a:solidFill>
              <a:srgbClr val="AEDD2B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703117" y="1739093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893878" y="3511677"/>
            <a:ext cx="9394122" cy="3930533"/>
            <a:chOff x="0" y="0"/>
            <a:chExt cx="12525496" cy="52407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40710" cy="5240710"/>
            </a:xfrm>
            <a:custGeom>
              <a:avLst/>
              <a:gdLst/>
              <a:ahLst/>
              <a:cxnLst/>
              <a:rect r="r" b="b" t="t" l="l"/>
              <a:pathLst>
                <a:path h="5240710" w="5240710">
                  <a:moveTo>
                    <a:pt x="0" y="0"/>
                  </a:moveTo>
                  <a:lnTo>
                    <a:pt x="5240710" y="0"/>
                  </a:lnTo>
                  <a:lnTo>
                    <a:pt x="5240710" y="5240710"/>
                  </a:lnTo>
                  <a:lnTo>
                    <a:pt x="0" y="5240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612357" y="2205382"/>
              <a:ext cx="8913139" cy="1894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32"/>
                </a:lnSpc>
              </a:pPr>
              <a:r>
                <a:rPr lang="en-US" sz="10030" spc="-651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068927" y="3731255"/>
              <a:ext cx="1556105" cy="110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61"/>
                </a:lnSpc>
              </a:pPr>
              <a:r>
                <a:rPr lang="en-US" sz="4972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376963" y="7399657"/>
            <a:ext cx="714323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-24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Vamos para a apresentação prática do site?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9744902" y="1743885"/>
            <a:ext cx="8543098" cy="8543098"/>
          </a:xfrm>
          <a:custGeom>
            <a:avLst/>
            <a:gdLst/>
            <a:ahLst/>
            <a:cxnLst/>
            <a:rect r="r" b="b" t="t" l="l"/>
            <a:pathLst>
              <a:path h="8543098" w="8543098">
                <a:moveTo>
                  <a:pt x="0" y="0"/>
                </a:moveTo>
                <a:lnTo>
                  <a:pt x="8543098" y="0"/>
                </a:lnTo>
                <a:lnTo>
                  <a:pt x="8543098" y="8543098"/>
                </a:lnTo>
                <a:lnTo>
                  <a:pt x="0" y="8543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4416181"/>
            <a:ext cx="6203532" cy="3198507"/>
            <a:chOff x="0" y="0"/>
            <a:chExt cx="8271376" cy="42646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8271376" cy="2529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128"/>
                </a:lnSpc>
                <a:spcBef>
                  <a:spcPct val="0"/>
                </a:spcBef>
              </a:pPr>
              <a:r>
                <a:rPr lang="en-US" b="true" sz="7200">
                  <a:solidFill>
                    <a:srgbClr val="000000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Seja Bem-Vindo!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180731"/>
              <a:ext cx="697967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 spc="-24">
                  <a:solidFill>
                    <a:srgbClr val="00306D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Estamos felizes em apresentá-los o sistema ERP Venturo.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035035"/>
            <a:ext cx="6218007" cy="1034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91"/>
              </a:lnSpc>
              <a:spcBef>
                <a:spcPct val="0"/>
              </a:spcBef>
            </a:pPr>
            <a:r>
              <a:rPr lang="en-US" b="true" sz="7199" spc="-17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Sobre nós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130344"/>
            <a:ext cx="6851764" cy="344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Somos uma equipe especializada em criar soluções para a gestão empresarial. Nossas ferramentas ajudam a tornar suas operações mais eficientes e organizadas.</a:t>
            </a:r>
          </a:p>
          <a:p>
            <a:pPr algn="l">
              <a:lnSpc>
                <a:spcPts val="3035"/>
              </a:lnSpc>
            </a:pPr>
          </a:p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 equipe é formada pelos membros:</a:t>
            </a:r>
          </a:p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Guilherme Veiga - P.O. e Back-End;</a:t>
            </a:r>
          </a:p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Caio Felipe - Front-end;</a:t>
            </a:r>
          </a:p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Isabella Texeira - Front-end;</a:t>
            </a:r>
          </a:p>
          <a:p>
            <a:pPr algn="l">
              <a:lnSpc>
                <a:spcPts val="3035"/>
              </a:lnSpc>
            </a:pPr>
            <a:r>
              <a:rPr lang="en-US" sz="2023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João Pedro - Full-Stack.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4322243"/>
            <a:ext cx="6851764" cy="45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2"/>
              </a:lnSpc>
              <a:spcBef>
                <a:spcPct val="0"/>
              </a:spcBef>
            </a:pPr>
            <a:r>
              <a:rPr lang="en-US" b="true" sz="3200" spc="-80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Introdução sobre a nossa empresa: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0821595" y="1748677"/>
            <a:ext cx="5698605" cy="2849302"/>
          </a:xfrm>
          <a:custGeom>
            <a:avLst/>
            <a:gdLst/>
            <a:ahLst/>
            <a:cxnLst/>
            <a:rect r="r" b="b" t="t" l="l"/>
            <a:pathLst>
              <a:path h="2849302" w="5698605">
                <a:moveTo>
                  <a:pt x="0" y="0"/>
                </a:moveTo>
                <a:lnTo>
                  <a:pt x="5698605" y="0"/>
                </a:lnTo>
                <a:lnTo>
                  <a:pt x="5698605" y="2849303"/>
                </a:lnTo>
                <a:lnTo>
                  <a:pt x="0" y="2849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371397" y="4597980"/>
            <a:ext cx="3916603" cy="5689020"/>
            <a:chOff x="0" y="0"/>
            <a:chExt cx="1317617" cy="19138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1761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7616">
                  <a:moveTo>
                    <a:pt x="0" y="0"/>
                  </a:moveTo>
                  <a:lnTo>
                    <a:pt x="1317616" y="0"/>
                  </a:lnTo>
                  <a:lnTo>
                    <a:pt x="131761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-5400000">
            <a:off x="9046693" y="6310695"/>
            <a:ext cx="7099605" cy="3549803"/>
          </a:xfrm>
          <a:custGeom>
            <a:avLst/>
            <a:gdLst/>
            <a:ahLst/>
            <a:cxnLst/>
            <a:rect r="r" b="b" t="t" l="l"/>
            <a:pathLst>
              <a:path h="3549803" w="7099605">
                <a:moveTo>
                  <a:pt x="0" y="0"/>
                </a:moveTo>
                <a:lnTo>
                  <a:pt x="7099606" y="0"/>
                </a:lnTo>
                <a:lnTo>
                  <a:pt x="7099606" y="3549803"/>
                </a:lnTo>
                <a:lnTo>
                  <a:pt x="0" y="3549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29699" y="1748677"/>
            <a:ext cx="2895333" cy="2895333"/>
          </a:xfrm>
          <a:custGeom>
            <a:avLst/>
            <a:gdLst/>
            <a:ahLst/>
            <a:cxnLst/>
            <a:rect r="r" b="b" t="t" l="l"/>
            <a:pathLst>
              <a:path h="2895333" w="2895333">
                <a:moveTo>
                  <a:pt x="0" y="0"/>
                </a:moveTo>
                <a:lnTo>
                  <a:pt x="2895332" y="0"/>
                </a:lnTo>
                <a:lnTo>
                  <a:pt x="2895332" y="2895333"/>
                </a:lnTo>
                <a:lnTo>
                  <a:pt x="0" y="28953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748677"/>
            <a:ext cx="5676960" cy="2838480"/>
          </a:xfrm>
          <a:custGeom>
            <a:avLst/>
            <a:gdLst/>
            <a:ahLst/>
            <a:cxnLst/>
            <a:rect r="r" b="b" t="t" l="l"/>
            <a:pathLst>
              <a:path h="2838480" w="5676960">
                <a:moveTo>
                  <a:pt x="0" y="0"/>
                </a:moveTo>
                <a:lnTo>
                  <a:pt x="5676960" y="0"/>
                </a:lnTo>
                <a:lnTo>
                  <a:pt x="5676960" y="2838481"/>
                </a:lnTo>
                <a:lnTo>
                  <a:pt x="0" y="283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7761" y="7318487"/>
            <a:ext cx="2973306" cy="2973306"/>
          </a:xfrm>
          <a:custGeom>
            <a:avLst/>
            <a:gdLst/>
            <a:ahLst/>
            <a:cxnLst/>
            <a:rect r="r" b="b" t="t" l="l"/>
            <a:pathLst>
              <a:path h="2973306" w="2973306">
                <a:moveTo>
                  <a:pt x="0" y="0"/>
                </a:moveTo>
                <a:lnTo>
                  <a:pt x="2973306" y="0"/>
                </a:lnTo>
                <a:lnTo>
                  <a:pt x="2973306" y="2973305"/>
                </a:lnTo>
                <a:lnTo>
                  <a:pt x="0" y="29733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40982" y="3639285"/>
            <a:ext cx="8584872" cy="96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28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Situação 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40982" y="4983458"/>
            <a:ext cx="6851764" cy="45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2"/>
              </a:lnSpc>
              <a:spcBef>
                <a:spcPct val="0"/>
              </a:spcBef>
            </a:pPr>
            <a:r>
              <a:rPr lang="en-US" b="true" sz="3200" spc="-80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Loja de varejo com diversas filiais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0982" y="5792938"/>
            <a:ext cx="8093456" cy="164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486" indent="-239743" lvl="1">
              <a:lnSpc>
                <a:spcPts val="3331"/>
              </a:lnSpc>
              <a:buFont typeface="Arial"/>
              <a:buChar char="•"/>
            </a:pPr>
            <a:r>
              <a:rPr lang="en-US" sz="222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</a:t>
            </a:r>
            <a:r>
              <a:rPr lang="en-US" sz="2220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estão de Estoque Ineficiente;</a:t>
            </a:r>
          </a:p>
          <a:p>
            <a:pPr algn="l" marL="479486" indent="-239743" lvl="1">
              <a:lnSpc>
                <a:spcPts val="3331"/>
              </a:lnSpc>
              <a:buFont typeface="Arial"/>
              <a:buChar char="•"/>
            </a:pPr>
            <a:r>
              <a:rPr lang="en-US" sz="2220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Controle Financeiro Desorganizado;</a:t>
            </a:r>
          </a:p>
          <a:p>
            <a:pPr algn="l" marL="479487" indent="-239743" lvl="1">
              <a:lnSpc>
                <a:spcPts val="3331"/>
              </a:lnSpc>
              <a:buFont typeface="Arial"/>
              <a:buChar char="•"/>
            </a:pPr>
            <a:r>
              <a:rPr lang="en-US" sz="2220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Falta de Dados para Decisão.</a:t>
            </a:r>
          </a:p>
          <a:p>
            <a:pPr algn="l">
              <a:lnSpc>
                <a:spcPts val="333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667761" y="1748677"/>
            <a:ext cx="2973306" cy="5569809"/>
            <a:chOff x="0" y="0"/>
            <a:chExt cx="2000352" cy="37472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00352" cy="3747202"/>
            </a:xfrm>
            <a:custGeom>
              <a:avLst/>
              <a:gdLst/>
              <a:ahLst/>
              <a:cxnLst/>
              <a:rect r="r" b="b" t="t" l="l"/>
              <a:pathLst>
                <a:path h="3747202" w="2000352">
                  <a:moveTo>
                    <a:pt x="0" y="0"/>
                  </a:moveTo>
                  <a:lnTo>
                    <a:pt x="2000352" y="0"/>
                  </a:lnTo>
                  <a:lnTo>
                    <a:pt x="2000352" y="3747202"/>
                  </a:lnTo>
                  <a:lnTo>
                    <a:pt x="0" y="3747202"/>
                  </a:lnTo>
                  <a:close/>
                </a:path>
              </a:pathLst>
            </a:custGeom>
            <a:solidFill>
              <a:srgbClr val="00306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0" y="4600534"/>
            <a:ext cx="5682513" cy="5682513"/>
          </a:xfrm>
          <a:custGeom>
            <a:avLst/>
            <a:gdLst/>
            <a:ahLst/>
            <a:cxnLst/>
            <a:rect r="r" b="b" t="t" l="l"/>
            <a:pathLst>
              <a:path h="5682513" w="5682513">
                <a:moveTo>
                  <a:pt x="0" y="0"/>
                </a:moveTo>
                <a:lnTo>
                  <a:pt x="5682513" y="0"/>
                </a:lnTo>
                <a:lnTo>
                  <a:pt x="5682513" y="5682514"/>
                </a:lnTo>
                <a:lnTo>
                  <a:pt x="0" y="5682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true" flipV="false" rot="0">
            <a:off x="5623458" y="4615375"/>
            <a:ext cx="2858523" cy="2858523"/>
          </a:xfrm>
          <a:custGeom>
            <a:avLst/>
            <a:gdLst/>
            <a:ahLst/>
            <a:cxnLst/>
            <a:rect r="r" b="b" t="t" l="l"/>
            <a:pathLst>
              <a:path h="2858523" w="2858523">
                <a:moveTo>
                  <a:pt x="2858523" y="0"/>
                </a:moveTo>
                <a:lnTo>
                  <a:pt x="0" y="0"/>
                </a:lnTo>
                <a:lnTo>
                  <a:pt x="0" y="2858523"/>
                </a:lnTo>
                <a:lnTo>
                  <a:pt x="2858523" y="2858523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52267" y="1739093"/>
            <a:ext cx="2895333" cy="2895333"/>
          </a:xfrm>
          <a:custGeom>
            <a:avLst/>
            <a:gdLst/>
            <a:ahLst/>
            <a:cxnLst/>
            <a:rect r="r" b="b" t="t" l="l"/>
            <a:pathLst>
              <a:path h="2895333" w="2895333">
                <a:moveTo>
                  <a:pt x="0" y="0"/>
                </a:moveTo>
                <a:lnTo>
                  <a:pt x="2895332" y="0"/>
                </a:lnTo>
                <a:lnTo>
                  <a:pt x="2895332" y="2895332"/>
                </a:lnTo>
                <a:lnTo>
                  <a:pt x="0" y="289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1739093"/>
            <a:ext cx="8513088" cy="8569637"/>
            <a:chOff x="20320" y="2540"/>
            <a:chExt cx="6309360" cy="6351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0320" y="2540"/>
              <a:ext cx="630936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09360">
                  <a:moveTo>
                    <a:pt x="6309360" y="4234180"/>
                  </a:moveTo>
                  <a:lnTo>
                    <a:pt x="6309360" y="6351270"/>
                  </a:lnTo>
                  <a:lnTo>
                    <a:pt x="0" y="6351270"/>
                  </a:lnTo>
                  <a:lnTo>
                    <a:pt x="0" y="0"/>
                  </a:lnTo>
                  <a:lnTo>
                    <a:pt x="2117090" y="0"/>
                  </a:lnTo>
                  <a:lnTo>
                    <a:pt x="2117090" y="2117090"/>
                  </a:lnTo>
                  <a:lnTo>
                    <a:pt x="4234180" y="2117090"/>
                  </a:lnTo>
                  <a:lnTo>
                    <a:pt x="4234180" y="4234180"/>
                  </a:lnTo>
                  <a:lnTo>
                    <a:pt x="6309360" y="4234180"/>
                  </a:lnTo>
                  <a:close/>
                </a:path>
              </a:pathLst>
            </a:custGeom>
            <a:solidFill>
              <a:srgbClr val="00306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681600" y="3590631"/>
            <a:ext cx="6851764" cy="96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28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Solução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81600" y="4787541"/>
            <a:ext cx="6851764" cy="90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2"/>
              </a:lnSpc>
              <a:spcBef>
                <a:spcPct val="0"/>
              </a:spcBef>
            </a:pPr>
            <a:r>
              <a:rPr lang="en-US" b="true" sz="3200" spc="-80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O sistema ERP Venturo têm como funcionalidades: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81600" y="5824242"/>
            <a:ext cx="7880464" cy="323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</a:t>
            </a: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estão Centralizada de Estoques;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Automação Financeira;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Criação real de relatórios;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Gestão de vendas;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Auditoria;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Suporte e comunicação;</a:t>
            </a:r>
          </a:p>
          <a:p>
            <a:pPr algn="l" marL="466868" indent="-233434" lvl="1">
              <a:lnSpc>
                <a:spcPts val="3243"/>
              </a:lnSpc>
              <a:buFont typeface="Arial"/>
              <a:buChar char="•"/>
            </a:pPr>
            <a:r>
              <a:rPr lang="en-US" sz="2162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Entre outras ferramentas.</a:t>
            </a:r>
          </a:p>
          <a:p>
            <a:pPr algn="l">
              <a:lnSpc>
                <a:spcPts val="324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9682943" y="1720043"/>
            <a:ext cx="5790210" cy="5790210"/>
          </a:xfrm>
          <a:custGeom>
            <a:avLst/>
            <a:gdLst/>
            <a:ahLst/>
            <a:cxnLst/>
            <a:rect r="r" b="b" t="t" l="l"/>
            <a:pathLst>
              <a:path h="5790210" w="5790210">
                <a:moveTo>
                  <a:pt x="0" y="0"/>
                </a:moveTo>
                <a:lnTo>
                  <a:pt x="5790210" y="0"/>
                </a:lnTo>
                <a:lnTo>
                  <a:pt x="5790210" y="5790210"/>
                </a:lnTo>
                <a:lnTo>
                  <a:pt x="0" y="5790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71627" y="7447282"/>
            <a:ext cx="5667070" cy="2833535"/>
          </a:xfrm>
          <a:custGeom>
            <a:avLst/>
            <a:gdLst/>
            <a:ahLst/>
            <a:cxnLst/>
            <a:rect r="r" b="b" t="t" l="l"/>
            <a:pathLst>
              <a:path h="2833535" w="5667070">
                <a:moveTo>
                  <a:pt x="0" y="0"/>
                </a:moveTo>
                <a:lnTo>
                  <a:pt x="5667071" y="0"/>
                </a:lnTo>
                <a:lnTo>
                  <a:pt x="5667071" y="2833536"/>
                </a:lnTo>
                <a:lnTo>
                  <a:pt x="0" y="2833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014046" y="3173329"/>
            <a:ext cx="5698605" cy="2849302"/>
          </a:xfrm>
          <a:custGeom>
            <a:avLst/>
            <a:gdLst/>
            <a:ahLst/>
            <a:cxnLst/>
            <a:rect r="r" b="b" t="t" l="l"/>
            <a:pathLst>
              <a:path h="2849302" w="5698605">
                <a:moveTo>
                  <a:pt x="0" y="0"/>
                </a:moveTo>
                <a:lnTo>
                  <a:pt x="5698605" y="0"/>
                </a:lnTo>
                <a:lnTo>
                  <a:pt x="5698605" y="2849302"/>
                </a:lnTo>
                <a:lnTo>
                  <a:pt x="0" y="2849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438698" y="7447282"/>
            <a:ext cx="2849302" cy="2849302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6DA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3976482"/>
            <a:ext cx="7641728" cy="80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57"/>
              </a:lnSpc>
              <a:spcBef>
                <a:spcPct val="0"/>
              </a:spcBef>
            </a:pPr>
            <a:r>
              <a:rPr lang="en-US" b="true" sz="6118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Objetivo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254846"/>
            <a:ext cx="8115300" cy="11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212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Integrar e centralizar as informações e processos de uma empresa em um único sistema, afim de melhorar a eficiência operacional, a tomada de decisão e a competitividade da empresa.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115656"/>
            <a:ext cx="6888319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-24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O objetivo central do sistema</a:t>
            </a:r>
            <a:r>
              <a:rPr lang="en-US" b="true" sz="2400" spc="-24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 ERP (Enterprise Resource Planning) Venturo é: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433112"/>
            <a:ext cx="5931726" cy="186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28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Processos de Criação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552530"/>
            <a:ext cx="5931726" cy="86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3045" spc="-76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As etapas para a criação do projeto foram: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458257" y="7949056"/>
            <a:ext cx="652688" cy="652688"/>
          </a:xfrm>
          <a:custGeom>
            <a:avLst/>
            <a:gdLst/>
            <a:ahLst/>
            <a:cxnLst/>
            <a:rect r="r" b="b" t="t" l="l"/>
            <a:pathLst>
              <a:path h="652688" w="652688">
                <a:moveTo>
                  <a:pt x="0" y="0"/>
                </a:moveTo>
                <a:lnTo>
                  <a:pt x="652687" y="0"/>
                </a:lnTo>
                <a:lnTo>
                  <a:pt x="652687" y="652688"/>
                </a:lnTo>
                <a:lnTo>
                  <a:pt x="0" y="65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458257" y="5791755"/>
            <a:ext cx="652688" cy="652688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A5483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8458257" y="3367009"/>
            <a:ext cx="652688" cy="652688"/>
          </a:xfrm>
          <a:custGeom>
            <a:avLst/>
            <a:gdLst/>
            <a:ahLst/>
            <a:cxnLst/>
            <a:rect r="r" b="b" t="t" l="l"/>
            <a:pathLst>
              <a:path h="652688" w="652688">
                <a:moveTo>
                  <a:pt x="0" y="0"/>
                </a:moveTo>
                <a:lnTo>
                  <a:pt x="652687" y="0"/>
                </a:lnTo>
                <a:lnTo>
                  <a:pt x="652687" y="652688"/>
                </a:lnTo>
                <a:lnTo>
                  <a:pt x="0" y="652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861854" y="3545478"/>
            <a:ext cx="7740402" cy="168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69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Pla</a:t>
            </a:r>
            <a:r>
              <a:rPr lang="en-US" sz="1799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nejamento do projeto.</a:t>
            </a:r>
          </a:p>
          <a:p>
            <a:pPr algn="l" marL="388620" indent="-194310" lvl="1">
              <a:lnSpc>
                <a:spcPts val="2699"/>
              </a:lnSpc>
              <a:buFont typeface="Arial"/>
              <a:buChar char="•"/>
            </a:pPr>
            <a:r>
              <a:rPr lang="en-US" sz="1799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Estudo e pesquisa;</a:t>
            </a:r>
          </a:p>
          <a:p>
            <a:pPr algn="l" marL="388620" indent="-194310" lvl="1">
              <a:lnSpc>
                <a:spcPts val="2699"/>
              </a:lnSpc>
              <a:buFont typeface="Arial"/>
              <a:buChar char="•"/>
            </a:pPr>
            <a:r>
              <a:rPr lang="en-US" sz="1799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Desenvolvimento de modelos e templates com base em técnicas de design como Gestalt., e a criação de um protótipo.</a:t>
            </a:r>
          </a:p>
          <a:p>
            <a:pPr algn="l">
              <a:lnSpc>
                <a:spcPts val="26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071320" y="2994883"/>
            <a:ext cx="646921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-24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Sprint 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958047" y="5363825"/>
            <a:ext cx="6469219" cy="1762099"/>
            <a:chOff x="0" y="0"/>
            <a:chExt cx="8625625" cy="234946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572599"/>
              <a:ext cx="8625625" cy="1776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88620" indent="-194310" lvl="1">
                <a:lnSpc>
                  <a:spcPts val="269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Desenvolvimento contínuo do sistema e templates com base no Figma.</a:t>
              </a:r>
            </a:p>
            <a:p>
              <a:pPr algn="l" marL="388620" indent="-194310" lvl="1">
                <a:lnSpc>
                  <a:spcPts val="269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Desenvolvimento de práticas de segurança. 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Estudo de normas fiscais.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8625625" cy="527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 spc="-24">
                  <a:solidFill>
                    <a:srgbClr val="00306D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Sprint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071320" y="7522400"/>
            <a:ext cx="6469219" cy="1079343"/>
            <a:chOff x="0" y="0"/>
            <a:chExt cx="8625625" cy="143912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572599"/>
              <a:ext cx="8625625" cy="866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88620" indent="-194310" lvl="1">
                <a:lnSpc>
                  <a:spcPts val="269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Fase de testes;</a:t>
              </a:r>
            </a:p>
            <a:p>
              <a:pPr algn="l" marL="388620" indent="-194310" lvl="1">
                <a:lnSpc>
                  <a:spcPts val="2699"/>
                </a:lnSpc>
                <a:buFont typeface="Arial"/>
                <a:buChar char="•"/>
              </a:pPr>
              <a:r>
                <a:rPr lang="en-US" sz="1799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Finalização do projeto.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8625625" cy="527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 spc="-24">
                  <a:solidFill>
                    <a:srgbClr val="00306D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Sprint 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665881" y="2743802"/>
            <a:ext cx="8125799" cy="2293555"/>
            <a:chOff x="0" y="0"/>
            <a:chExt cx="10834399" cy="30580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4300"/>
              <a:ext cx="10834399" cy="1155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10"/>
                </a:lnSpc>
                <a:spcBef>
                  <a:spcPct val="0"/>
                </a:spcBef>
              </a:pPr>
              <a:r>
                <a:rPr lang="en-US" b="true" sz="6273">
                  <a:solidFill>
                    <a:srgbClr val="000000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Sprint Review Final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86770"/>
              <a:ext cx="10356640" cy="1171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1"/>
                </a:lnSpc>
                <a:spcBef>
                  <a:spcPct val="0"/>
                </a:spcBef>
              </a:pPr>
              <a:r>
                <a:rPr lang="en-US" b="true" sz="3199" spc="-79">
                  <a:solidFill>
                    <a:srgbClr val="00306D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Pontos positivos e negativos deste último processo: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93743" y="4605691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893743" y="1758505"/>
            <a:ext cx="2844790" cy="2844790"/>
            <a:chOff x="0" y="0"/>
            <a:chExt cx="1913890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AEDD2B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2893743" y="7452877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1748677"/>
            <a:ext cx="2844790" cy="2844790"/>
          </a:xfrm>
          <a:custGeom>
            <a:avLst/>
            <a:gdLst/>
            <a:ahLst/>
            <a:cxnLst/>
            <a:rect r="r" b="b" t="t" l="l"/>
            <a:pathLst>
              <a:path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1"/>
                </a:lnTo>
                <a:lnTo>
                  <a:pt x="0" y="28447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0" y="4605691"/>
            <a:ext cx="2844790" cy="5691976"/>
            <a:chOff x="0" y="0"/>
            <a:chExt cx="1913890" cy="38293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829392"/>
            </a:xfrm>
            <a:custGeom>
              <a:avLst/>
              <a:gdLst/>
              <a:ahLst/>
              <a:cxnLst/>
              <a:rect r="r" b="b" t="t" l="l"/>
              <a:pathLst>
                <a:path h="3829392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829392"/>
                  </a:lnTo>
                  <a:lnTo>
                    <a:pt x="0" y="3829392"/>
                  </a:lnTo>
                  <a:close/>
                </a:path>
              </a:pathLst>
            </a:custGeom>
            <a:solidFill>
              <a:srgbClr val="0A548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56184" y="5666008"/>
            <a:ext cx="5475727" cy="265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Comunicação;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Cooperação;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Planejamento contínuo;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Entrega no prazo;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Segurança;</a:t>
            </a:r>
          </a:p>
          <a:p>
            <a:pPr algn="l" marL="510442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Etapa de testes e reorganização.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79536" y="5666008"/>
            <a:ext cx="5475727" cy="220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Responsividade em todas as páginas;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Estrutura robusta e desorganizada;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Prazos adiantados;</a:t>
            </a:r>
          </a:p>
          <a:p>
            <a:pPr algn="l" marL="510441" indent="-255221" lvl="1">
              <a:lnSpc>
                <a:spcPts val="3546"/>
              </a:lnSpc>
              <a:buFont typeface="Arial"/>
              <a:buChar char="•"/>
            </a:pPr>
            <a:r>
              <a:rPr lang="en-US" sz="23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Conexão com a internet.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98362" y="816736"/>
            <a:ext cx="360938" cy="157229"/>
            <a:chOff x="0" y="0"/>
            <a:chExt cx="1166179" cy="50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15900"/>
              <a:ext cx="870269" cy="76200"/>
            </a:xfrm>
            <a:custGeom>
              <a:avLst/>
              <a:gdLst/>
              <a:ahLst/>
              <a:cxnLst/>
              <a:rect r="r" b="b" t="t" l="l"/>
              <a:pathLst>
                <a:path h="76200" w="870269">
                  <a:moveTo>
                    <a:pt x="0" y="0"/>
                  </a:moveTo>
                  <a:lnTo>
                    <a:pt x="870269" y="0"/>
                  </a:lnTo>
                  <a:lnTo>
                    <a:pt x="870269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1529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2582823"/>
            <a:ext cx="10460338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9"/>
              </a:lnSpc>
            </a:pPr>
            <a:r>
              <a:rPr lang="en-US" b="true" sz="63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Pontos a melhorar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9074" y="8171113"/>
            <a:ext cx="4257329" cy="4257329"/>
          </a:xfrm>
          <a:custGeom>
            <a:avLst/>
            <a:gdLst/>
            <a:ahLst/>
            <a:cxnLst/>
            <a:rect r="r" b="b" t="t" l="l"/>
            <a:pathLst>
              <a:path h="4257329" w="4257329">
                <a:moveTo>
                  <a:pt x="0" y="0"/>
                </a:moveTo>
                <a:lnTo>
                  <a:pt x="4257329" y="0"/>
                </a:lnTo>
                <a:lnTo>
                  <a:pt x="4257329" y="4257328"/>
                </a:lnTo>
                <a:lnTo>
                  <a:pt x="0" y="425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641033" y="6042448"/>
            <a:ext cx="4257329" cy="4257329"/>
            <a:chOff x="0" y="0"/>
            <a:chExt cx="1429834" cy="14298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9834" cy="1429834"/>
            </a:xfrm>
            <a:custGeom>
              <a:avLst/>
              <a:gdLst/>
              <a:ahLst/>
              <a:cxnLst/>
              <a:rect r="r" b="b" t="t" l="l"/>
              <a:pathLst>
                <a:path h="1429834" w="1429834">
                  <a:moveTo>
                    <a:pt x="0" y="0"/>
                  </a:moveTo>
                  <a:lnTo>
                    <a:pt x="1429834" y="0"/>
                  </a:lnTo>
                  <a:lnTo>
                    <a:pt x="1429834" y="1429834"/>
                  </a:lnTo>
                  <a:lnTo>
                    <a:pt x="0" y="1429834"/>
                  </a:lnTo>
                  <a:close/>
                </a:path>
              </a:pathLst>
            </a:custGeom>
            <a:solidFill>
              <a:srgbClr val="642EC7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650558" y="6032923"/>
            <a:ext cx="4257329" cy="4257329"/>
          </a:xfrm>
          <a:custGeom>
            <a:avLst/>
            <a:gdLst/>
            <a:ahLst/>
            <a:cxnLst/>
            <a:rect r="r" b="b" t="t" l="l"/>
            <a:pathLst>
              <a:path h="4257329" w="4257329">
                <a:moveTo>
                  <a:pt x="0" y="0"/>
                </a:moveTo>
                <a:lnTo>
                  <a:pt x="4257329" y="0"/>
                </a:lnTo>
                <a:lnTo>
                  <a:pt x="4257329" y="4257329"/>
                </a:lnTo>
                <a:lnTo>
                  <a:pt x="0" y="425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40721" y="6624199"/>
            <a:ext cx="4095681" cy="8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9"/>
              </a:lnSpc>
            </a:pPr>
            <a:r>
              <a:rPr lang="en-US" b="true" sz="2621" spc="-26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Adotar uma metodologia Clean Clode.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102075" y="7137960"/>
            <a:ext cx="4257329" cy="4257329"/>
            <a:chOff x="0" y="0"/>
            <a:chExt cx="1429834" cy="14298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29834" cy="1429834"/>
            </a:xfrm>
            <a:custGeom>
              <a:avLst/>
              <a:gdLst/>
              <a:ahLst/>
              <a:cxnLst/>
              <a:rect r="r" b="b" t="t" l="l"/>
              <a:pathLst>
                <a:path h="1429834" w="1429834">
                  <a:moveTo>
                    <a:pt x="0" y="0"/>
                  </a:moveTo>
                  <a:lnTo>
                    <a:pt x="1429834" y="0"/>
                  </a:lnTo>
                  <a:lnTo>
                    <a:pt x="1429834" y="1429834"/>
                  </a:lnTo>
                  <a:lnTo>
                    <a:pt x="0" y="1429834"/>
                  </a:lnTo>
                  <a:close/>
                </a:path>
              </a:pathLst>
            </a:custGeom>
            <a:solidFill>
              <a:srgbClr val="AEDD2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182899" y="5313552"/>
            <a:ext cx="4095681" cy="89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7"/>
              </a:lnSpc>
            </a:pPr>
            <a:r>
              <a:rPr lang="en-US" b="true" sz="2619" spc="-26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Complementar os recursos; Segurança.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1856" y="4248023"/>
            <a:ext cx="4095681" cy="89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</a:pPr>
            <a:r>
              <a:rPr lang="en-US" b="true" sz="2619" spc="-26">
                <a:solidFill>
                  <a:srgbClr val="00306D"/>
                </a:solidFill>
                <a:latin typeface="Aileron Bold"/>
                <a:ea typeface="Aileron Bold"/>
                <a:cs typeface="Aileron Bold"/>
                <a:sym typeface="Aileron Bold"/>
              </a:rPr>
              <a:t>Autenticação por 2 fatores e atualização da senha.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40511" y="0"/>
            <a:ext cx="3153614" cy="1319483"/>
            <a:chOff x="0" y="0"/>
            <a:chExt cx="4204818" cy="17593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9310" cy="1759310"/>
            </a:xfrm>
            <a:custGeom>
              <a:avLst/>
              <a:gdLst/>
              <a:ahLst/>
              <a:cxnLst/>
              <a:rect r="r" b="b" t="t" l="l"/>
              <a:pathLst>
                <a:path h="1759310" w="1759310">
                  <a:moveTo>
                    <a:pt x="0" y="0"/>
                  </a:moveTo>
                  <a:lnTo>
                    <a:pt x="1759310" y="0"/>
                  </a:lnTo>
                  <a:lnTo>
                    <a:pt x="1759310" y="1759310"/>
                  </a:lnTo>
                  <a:lnTo>
                    <a:pt x="0" y="1759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212671" y="733683"/>
              <a:ext cx="2992147" cy="64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5"/>
                </a:lnSpc>
              </a:pPr>
              <a:r>
                <a:rPr lang="en-US" sz="3367" spc="-218">
                  <a:solidFill>
                    <a:srgbClr val="000000"/>
                  </a:solidFill>
                  <a:latin typeface="Charlevoix"/>
                  <a:ea typeface="Charlevoix"/>
                  <a:cs typeface="Charlevoix"/>
                  <a:sym typeface="Charlevoix"/>
                </a:rPr>
                <a:t>ENTURO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708745" y="1246461"/>
              <a:ext cx="522386" cy="377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6"/>
                </a:lnSpc>
              </a:pPr>
              <a:r>
                <a:rPr lang="en-US" sz="166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ERP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489038" y="701801"/>
            <a:ext cx="5031162" cy="32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8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VENTURO’S TEAM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10800000">
            <a:off x="12641033" y="6042448"/>
            <a:ext cx="4266854" cy="4266854"/>
          </a:xfrm>
          <a:custGeom>
            <a:avLst/>
            <a:gdLst/>
            <a:ahLst/>
            <a:cxnLst/>
            <a:rect r="r" b="b" t="t" l="l"/>
            <a:pathLst>
              <a:path h="4266854" w="4266854">
                <a:moveTo>
                  <a:pt x="0" y="0"/>
                </a:moveTo>
                <a:lnTo>
                  <a:pt x="4266854" y="0"/>
                </a:lnTo>
                <a:lnTo>
                  <a:pt x="4266854" y="4266854"/>
                </a:lnTo>
                <a:lnTo>
                  <a:pt x="0" y="4266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DAGYR7H569M</dc:identifier>
  <dcterms:modified xsi:type="dcterms:W3CDTF">2011-08-01T06:04:30Z</dcterms:modified>
  <cp:revision>1</cp:revision>
  <dc:title>Apresentação Final - Venturo</dc:title>
</cp:coreProperties>
</file>