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4"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11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75A0B2-EC47-446B-8100-C042492B39E4}"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3B5D1-B11E-4033-A7F9-5599A82F5F59}" type="slidenum">
              <a:rPr lang="en-IN" smtClean="0"/>
              <a:t>‹#›</a:t>
            </a:fld>
            <a:endParaRPr lang="en-IN"/>
          </a:p>
        </p:txBody>
      </p:sp>
    </p:spTree>
    <p:extLst>
      <p:ext uri="{BB962C8B-B14F-4D97-AF65-F5344CB8AC3E}">
        <p14:creationId xmlns:p14="http://schemas.microsoft.com/office/powerpoint/2010/main" val="1607410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5A0B2-EC47-446B-8100-C042492B39E4}"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3B5D1-B11E-4033-A7F9-5599A82F5F59}" type="slidenum">
              <a:rPr lang="en-IN" smtClean="0"/>
              <a:t>‹#›</a:t>
            </a:fld>
            <a:endParaRPr lang="en-IN"/>
          </a:p>
        </p:txBody>
      </p:sp>
    </p:spTree>
    <p:extLst>
      <p:ext uri="{BB962C8B-B14F-4D97-AF65-F5344CB8AC3E}">
        <p14:creationId xmlns:p14="http://schemas.microsoft.com/office/powerpoint/2010/main" val="197884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5A0B2-EC47-446B-8100-C042492B39E4}"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3B5D1-B11E-4033-A7F9-5599A82F5F59}" type="slidenum">
              <a:rPr lang="en-IN" smtClean="0"/>
              <a:t>‹#›</a:t>
            </a:fld>
            <a:endParaRPr lang="en-IN"/>
          </a:p>
        </p:txBody>
      </p:sp>
    </p:spTree>
    <p:extLst>
      <p:ext uri="{BB962C8B-B14F-4D97-AF65-F5344CB8AC3E}">
        <p14:creationId xmlns:p14="http://schemas.microsoft.com/office/powerpoint/2010/main" val="126255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5A0B2-EC47-446B-8100-C042492B39E4}"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3B5D1-B11E-4033-A7F9-5599A82F5F59}" type="slidenum">
              <a:rPr lang="en-IN" smtClean="0"/>
              <a:t>‹#›</a:t>
            </a:fld>
            <a:endParaRPr lang="en-IN"/>
          </a:p>
        </p:txBody>
      </p:sp>
    </p:spTree>
    <p:extLst>
      <p:ext uri="{BB962C8B-B14F-4D97-AF65-F5344CB8AC3E}">
        <p14:creationId xmlns:p14="http://schemas.microsoft.com/office/powerpoint/2010/main" val="63799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75A0B2-EC47-446B-8100-C042492B39E4}"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3B5D1-B11E-4033-A7F9-5599A82F5F59}" type="slidenum">
              <a:rPr lang="en-IN" smtClean="0"/>
              <a:t>‹#›</a:t>
            </a:fld>
            <a:endParaRPr lang="en-IN"/>
          </a:p>
        </p:txBody>
      </p:sp>
    </p:spTree>
    <p:extLst>
      <p:ext uri="{BB962C8B-B14F-4D97-AF65-F5344CB8AC3E}">
        <p14:creationId xmlns:p14="http://schemas.microsoft.com/office/powerpoint/2010/main" val="87555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75A0B2-EC47-446B-8100-C042492B39E4}"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C3B5D1-B11E-4033-A7F9-5599A82F5F59}" type="slidenum">
              <a:rPr lang="en-IN" smtClean="0"/>
              <a:t>‹#›</a:t>
            </a:fld>
            <a:endParaRPr lang="en-IN"/>
          </a:p>
        </p:txBody>
      </p:sp>
    </p:spTree>
    <p:extLst>
      <p:ext uri="{BB962C8B-B14F-4D97-AF65-F5344CB8AC3E}">
        <p14:creationId xmlns:p14="http://schemas.microsoft.com/office/powerpoint/2010/main" val="164818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75A0B2-EC47-446B-8100-C042492B39E4}" type="datetimeFigureOut">
              <a:rPr lang="en-IN" smtClean="0"/>
              <a:t>06-11-2024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C3B5D1-B11E-4033-A7F9-5599A82F5F59}" type="slidenum">
              <a:rPr lang="en-IN" smtClean="0"/>
              <a:t>‹#›</a:t>
            </a:fld>
            <a:endParaRPr lang="en-IN"/>
          </a:p>
        </p:txBody>
      </p:sp>
    </p:spTree>
    <p:extLst>
      <p:ext uri="{BB962C8B-B14F-4D97-AF65-F5344CB8AC3E}">
        <p14:creationId xmlns:p14="http://schemas.microsoft.com/office/powerpoint/2010/main" val="43579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5A0B2-EC47-446B-8100-C042492B39E4}"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C3B5D1-B11E-4033-A7F9-5599A82F5F59}" type="slidenum">
              <a:rPr lang="en-IN" smtClean="0"/>
              <a:t>‹#›</a:t>
            </a:fld>
            <a:endParaRPr lang="en-IN"/>
          </a:p>
        </p:txBody>
      </p:sp>
    </p:spTree>
    <p:extLst>
      <p:ext uri="{BB962C8B-B14F-4D97-AF65-F5344CB8AC3E}">
        <p14:creationId xmlns:p14="http://schemas.microsoft.com/office/powerpoint/2010/main" val="141404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5A0B2-EC47-446B-8100-C042492B39E4}" type="datetimeFigureOut">
              <a:rPr lang="en-IN" smtClean="0"/>
              <a:t>06-11-2024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C3B5D1-B11E-4033-A7F9-5599A82F5F59}" type="slidenum">
              <a:rPr lang="en-IN" smtClean="0"/>
              <a:t>‹#›</a:t>
            </a:fld>
            <a:endParaRPr lang="en-IN"/>
          </a:p>
        </p:txBody>
      </p:sp>
    </p:spTree>
    <p:extLst>
      <p:ext uri="{BB962C8B-B14F-4D97-AF65-F5344CB8AC3E}">
        <p14:creationId xmlns:p14="http://schemas.microsoft.com/office/powerpoint/2010/main" val="73835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75A0B2-EC47-446B-8100-C042492B39E4}"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C3B5D1-B11E-4033-A7F9-5599A82F5F59}" type="slidenum">
              <a:rPr lang="en-IN" smtClean="0"/>
              <a:t>‹#›</a:t>
            </a:fld>
            <a:endParaRPr lang="en-IN"/>
          </a:p>
        </p:txBody>
      </p:sp>
    </p:spTree>
    <p:extLst>
      <p:ext uri="{BB962C8B-B14F-4D97-AF65-F5344CB8AC3E}">
        <p14:creationId xmlns:p14="http://schemas.microsoft.com/office/powerpoint/2010/main" val="409939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75A0B2-EC47-446B-8100-C042492B39E4}"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C3B5D1-B11E-4033-A7F9-5599A82F5F59}" type="slidenum">
              <a:rPr lang="en-IN" smtClean="0"/>
              <a:t>‹#›</a:t>
            </a:fld>
            <a:endParaRPr lang="en-IN"/>
          </a:p>
        </p:txBody>
      </p:sp>
    </p:spTree>
    <p:extLst>
      <p:ext uri="{BB962C8B-B14F-4D97-AF65-F5344CB8AC3E}">
        <p14:creationId xmlns:p14="http://schemas.microsoft.com/office/powerpoint/2010/main" val="285833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5A0B2-EC47-446B-8100-C042492B39E4}" type="datetimeFigureOut">
              <a:rPr lang="en-IN" smtClean="0"/>
              <a:t>06-11-2024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3B5D1-B11E-4033-A7F9-5599A82F5F59}" type="slidenum">
              <a:rPr lang="en-IN" smtClean="0"/>
              <a:t>‹#›</a:t>
            </a:fld>
            <a:endParaRPr lang="en-IN"/>
          </a:p>
        </p:txBody>
      </p:sp>
    </p:spTree>
    <p:extLst>
      <p:ext uri="{BB962C8B-B14F-4D97-AF65-F5344CB8AC3E}">
        <p14:creationId xmlns:p14="http://schemas.microsoft.com/office/powerpoint/2010/main" val="895417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https://www.youtube.com/embed/CTcTp0efz-U?feature=oembed" TargetMode="Externa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176" y="459984"/>
            <a:ext cx="8513064" cy="2160656"/>
          </a:xfrm>
          <a:prstGeom prst="rect">
            <a:avLst/>
          </a:prstGeom>
        </p:spPr>
        <p:txBody>
          <a:bodyPr wrap="square">
            <a:spAutoFit/>
          </a:bodyPr>
          <a:lstStyle/>
          <a:p>
            <a:pPr algn="ctr">
              <a:lnSpc>
                <a:spcPct val="150000"/>
              </a:lnSpc>
            </a:pPr>
            <a:r>
              <a:rPr lang="en-US" b="1" i="0" u="none" strike="noStrike" dirty="0">
                <a:solidFill>
                  <a:srgbClr val="000000"/>
                </a:solidFill>
                <a:effectLst/>
                <a:latin typeface="Times New Roman" panose="02020603050405020304" pitchFamily="18" charset="0"/>
                <a:cs typeface="Times New Roman" panose="02020603050405020304" pitchFamily="18" charset="0"/>
              </a:rPr>
              <a:t>ME 613 (Finite and boundary element methods) Project</a:t>
            </a:r>
            <a:endParaRPr lang="en-US" i="0" u="none" strike="noStrike" dirty="0">
              <a:solidFill>
                <a:srgbClr val="000000"/>
              </a:solidFill>
              <a:effectLst/>
              <a:latin typeface="Times New Roman" panose="02020603050405020304" pitchFamily="18" charset="0"/>
              <a:cs typeface="Times New Roman" panose="02020603050405020304" pitchFamily="18" charset="0"/>
            </a:endParaRPr>
          </a:p>
          <a:p>
            <a:pPr algn="ctr" rtl="0">
              <a:lnSpc>
                <a:spcPct val="150000"/>
              </a:lnSpc>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Ayush Mishra (22B4511), Venu Arravinth R (22B4524)</a:t>
            </a:r>
          </a:p>
          <a:p>
            <a:pPr algn="ctr" rtl="0">
              <a:lnSpc>
                <a:spcPct val="150000"/>
              </a:lnSpc>
              <a:spcBef>
                <a:spcPts val="0"/>
              </a:spcBef>
              <a:spcAft>
                <a:spcPts val="0"/>
              </a:spcAft>
            </a:pPr>
            <a:r>
              <a:rPr lang="en-US" dirty="0">
                <a:solidFill>
                  <a:srgbClr val="000000"/>
                </a:solidFill>
                <a:latin typeface="Times New Roman" panose="02020603050405020304" pitchFamily="18" charset="0"/>
                <a:cs typeface="Times New Roman" panose="02020603050405020304" pitchFamily="18" charset="0"/>
              </a:rPr>
              <a:t>under the guidance of</a:t>
            </a:r>
            <a:endParaRPr lang="en-US" i="0" u="none" strike="noStrike" dirty="0">
              <a:solidFill>
                <a:srgbClr val="000000"/>
              </a:solidFill>
              <a:effectLst/>
              <a:latin typeface="Times New Roman" panose="02020603050405020304" pitchFamily="18" charset="0"/>
              <a:cs typeface="Times New Roman" panose="02020603050405020304" pitchFamily="18" charset="0"/>
            </a:endParaRPr>
          </a:p>
          <a:p>
            <a:pPr algn="ctr" rtl="0">
              <a:lnSpc>
                <a:spcPct val="150000"/>
              </a:lnSpc>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Prof. P. </a:t>
            </a:r>
            <a:r>
              <a:rPr lang="en-US" b="1" i="0" u="none" strike="noStrike" dirty="0" err="1">
                <a:solidFill>
                  <a:srgbClr val="000000"/>
                </a:solidFill>
                <a:effectLst/>
                <a:latin typeface="Times New Roman" panose="02020603050405020304" pitchFamily="18" charset="0"/>
                <a:cs typeface="Times New Roman" panose="02020603050405020304" pitchFamily="18" charset="0"/>
              </a:rPr>
              <a:t>Seshu</a:t>
            </a:r>
            <a:endParaRPr lang="en-US" b="1"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Thermal Stress analysis of PCB under cyclic loading</a:t>
            </a:r>
            <a:endParaRPr lang="en-US" i="0" u="none" strike="noStrike" dirty="0">
              <a:solidFill>
                <a:srgbClr val="000000"/>
              </a:solidFill>
              <a:effectLst/>
              <a:latin typeface="Times New Roman" panose="02020603050405020304" pitchFamily="18" charset="0"/>
              <a:cs typeface="Times New Roman" panose="02020603050405020304" pitchFamily="18" charset="0"/>
            </a:endParaRPr>
          </a:p>
        </p:txBody>
      </p:sp>
      <p:pic>
        <p:nvPicPr>
          <p:cNvPr id="1028" name="Picture 4" descr="Indian Institute of Technology (IIT) Bombay | Drupal.org">
            <a:extLst>
              <a:ext uri="{FF2B5EF4-FFF2-40B4-BE49-F238E27FC236}">
                <a16:creationId xmlns:a16="http://schemas.microsoft.com/office/drawing/2014/main" id="{799ABF5F-E717-CCF5-A8FA-C353E1620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75" y="782237"/>
            <a:ext cx="1314173" cy="12878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3DA33E6-2272-E33C-9770-A08CE141B806}"/>
              </a:ext>
            </a:extLst>
          </p:cNvPr>
          <p:cNvSpPr txBox="1"/>
          <p:nvPr/>
        </p:nvSpPr>
        <p:spPr>
          <a:xfrm>
            <a:off x="365760" y="6028684"/>
            <a:ext cx="2322576"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Date: </a:t>
            </a:r>
            <a:r>
              <a:rPr lang="en-IN" sz="2400" dirty="0">
                <a:latin typeface="Times New Roman" panose="02020603050405020304" pitchFamily="18" charset="0"/>
                <a:cs typeface="Times New Roman" panose="02020603050405020304" pitchFamily="18" charset="0"/>
              </a:rPr>
              <a:t>6/11/2024</a:t>
            </a:r>
          </a:p>
        </p:txBody>
      </p:sp>
      <p:grpSp>
        <p:nvGrpSpPr>
          <p:cNvPr id="5" name="Group 4">
            <a:extLst>
              <a:ext uri="{FF2B5EF4-FFF2-40B4-BE49-F238E27FC236}">
                <a16:creationId xmlns:a16="http://schemas.microsoft.com/office/drawing/2014/main" id="{D24ABDB7-11F3-9B79-DA7F-D5957BB1F7A8}"/>
              </a:ext>
            </a:extLst>
          </p:cNvPr>
          <p:cNvGrpSpPr/>
          <p:nvPr/>
        </p:nvGrpSpPr>
        <p:grpSpPr>
          <a:xfrm>
            <a:off x="98383" y="2942893"/>
            <a:ext cx="4555798" cy="1839549"/>
            <a:chOff x="4043849" y="3951426"/>
            <a:chExt cx="4555798" cy="1839549"/>
          </a:xfrm>
        </p:grpSpPr>
        <p:pic>
          <p:nvPicPr>
            <p:cNvPr id="2" name="Picture 1">
              <a:extLst>
                <a:ext uri="{FF2B5EF4-FFF2-40B4-BE49-F238E27FC236}">
                  <a16:creationId xmlns:a16="http://schemas.microsoft.com/office/drawing/2014/main" id="{90309028-B50A-EA59-B0A2-A0CF43573244}"/>
                </a:ext>
              </a:extLst>
            </p:cNvPr>
            <p:cNvPicPr>
              <a:picLocks noChangeAspect="1"/>
            </p:cNvPicPr>
            <p:nvPr/>
          </p:nvPicPr>
          <p:blipFill>
            <a:blip r:embed="rId3"/>
            <a:stretch>
              <a:fillRect/>
            </a:stretch>
          </p:blipFill>
          <p:spPr>
            <a:xfrm>
              <a:off x="4043849" y="3951426"/>
              <a:ext cx="4555798" cy="1839549"/>
            </a:xfrm>
            <a:prstGeom prst="rect">
              <a:avLst/>
            </a:prstGeom>
          </p:spPr>
        </p:pic>
        <p:sp>
          <p:nvSpPr>
            <p:cNvPr id="3" name="Rectangle 2">
              <a:extLst>
                <a:ext uri="{FF2B5EF4-FFF2-40B4-BE49-F238E27FC236}">
                  <a16:creationId xmlns:a16="http://schemas.microsoft.com/office/drawing/2014/main" id="{E42ADE7A-6365-D869-F603-A678FEFE0049}"/>
                </a:ext>
              </a:extLst>
            </p:cNvPr>
            <p:cNvSpPr/>
            <p:nvPr/>
          </p:nvSpPr>
          <p:spPr>
            <a:xfrm>
              <a:off x="4097867" y="3958885"/>
              <a:ext cx="1024466" cy="917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6" name="Picture 5">
            <a:extLst>
              <a:ext uri="{FF2B5EF4-FFF2-40B4-BE49-F238E27FC236}">
                <a16:creationId xmlns:a16="http://schemas.microsoft.com/office/drawing/2014/main" id="{F9076273-2DBB-D9EC-7139-F73E5A433285}"/>
              </a:ext>
            </a:extLst>
          </p:cNvPr>
          <p:cNvPicPr>
            <a:picLocks noChangeAspect="1"/>
          </p:cNvPicPr>
          <p:nvPr/>
        </p:nvPicPr>
        <p:blipFill>
          <a:blip r:embed="rId4"/>
          <a:stretch>
            <a:fillRect/>
          </a:stretch>
        </p:blipFill>
        <p:spPr>
          <a:xfrm>
            <a:off x="4850439" y="3070395"/>
            <a:ext cx="3927801" cy="2528240"/>
          </a:xfrm>
          <a:prstGeom prst="rect">
            <a:avLst/>
          </a:prstGeom>
        </p:spPr>
      </p:pic>
    </p:spTree>
    <p:extLst>
      <p:ext uri="{BB962C8B-B14F-4D97-AF65-F5344CB8AC3E}">
        <p14:creationId xmlns:p14="http://schemas.microsoft.com/office/powerpoint/2010/main" val="409554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C7E3E7-6FAB-4B5D-47F7-DE8F751DF1C9}"/>
              </a:ext>
            </a:extLst>
          </p:cNvPr>
          <p:cNvSpPr txBox="1"/>
          <p:nvPr/>
        </p:nvSpPr>
        <p:spPr>
          <a:xfrm>
            <a:off x="690372" y="996696"/>
            <a:ext cx="7763256" cy="147373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Objective</a:t>
            </a:r>
            <a:endParaRPr lang="en-US" sz="1400" b="1" dirty="0"/>
          </a:p>
          <a:p>
            <a:pPr marL="347472" indent="-347472" algn="just" rtl="0" eaLnBrk="1" latinLnBrk="0" hangingPunct="1">
              <a:lnSpc>
                <a:spcPct val="150000"/>
              </a:lnSpc>
              <a:buClrTx/>
              <a:buSzPts val="1800"/>
              <a:buFont typeface="Arial" panose="020B0604020202020204" pitchFamily="34" charset="0"/>
              <a:buChar char="•"/>
            </a:pPr>
            <a:r>
              <a:rPr lang="en-IN" sz="1600" kern="1200" dirty="0">
                <a:solidFill>
                  <a:srgbClr val="000000"/>
                </a:solidFill>
                <a:effectLst/>
                <a:latin typeface="Times New Roman" panose="02020603050405020304" pitchFamily="18" charset="0"/>
                <a:ea typeface="+mn-ea"/>
                <a:cs typeface="Times New Roman" panose="02020603050405020304" pitchFamily="18" charset="0"/>
              </a:rPr>
              <a:t>System-level analysis of PCB (Macro-model)</a:t>
            </a:r>
          </a:p>
          <a:p>
            <a:pPr marL="347472" indent="-347472" algn="just">
              <a:lnSpc>
                <a:spcPct val="150000"/>
              </a:lnSpc>
              <a:buSzPts val="1800"/>
              <a:buFont typeface="Arial" panose="020B0604020202020204" pitchFamily="34" charset="0"/>
              <a:buChar char="•"/>
            </a:pPr>
            <a:r>
              <a:rPr lang="en-IN" sz="1600" kern="1200" dirty="0">
                <a:solidFill>
                  <a:srgbClr val="000000"/>
                </a:solidFill>
                <a:effectLst/>
                <a:latin typeface="Times New Roman" panose="02020603050405020304" pitchFamily="18" charset="0"/>
                <a:ea typeface="+mn-ea"/>
                <a:cs typeface="Times New Roman" panose="02020603050405020304" pitchFamily="18" charset="0"/>
              </a:rPr>
              <a:t>Study and analysis of solder balls with PCB (Micro-model)</a:t>
            </a:r>
          </a:p>
          <a:p>
            <a:pPr marL="347472" indent="-347472" algn="just">
              <a:lnSpc>
                <a:spcPct val="150000"/>
              </a:lnSpc>
              <a:buSzPts val="18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Software: </a:t>
            </a:r>
            <a:r>
              <a:rPr lang="en-US" sz="1600" dirty="0">
                <a:latin typeface="Times New Roman" panose="02020603050405020304" pitchFamily="18" charset="0"/>
                <a:cs typeface="Times New Roman" panose="02020603050405020304" pitchFamily="18" charset="0"/>
              </a:rPr>
              <a:t>Ansys Student version 2024 (R2), SOLIDWORKS 2023</a:t>
            </a:r>
          </a:p>
        </p:txBody>
      </p:sp>
      <p:sp>
        <p:nvSpPr>
          <p:cNvPr id="5" name="TextBox 4">
            <a:extLst>
              <a:ext uri="{FF2B5EF4-FFF2-40B4-BE49-F238E27FC236}">
                <a16:creationId xmlns:a16="http://schemas.microsoft.com/office/drawing/2014/main" id="{1D73910B-2585-A5AE-19D1-E543726F2A4F}"/>
              </a:ext>
            </a:extLst>
          </p:cNvPr>
          <p:cNvSpPr txBox="1"/>
          <p:nvPr/>
        </p:nvSpPr>
        <p:spPr>
          <a:xfrm>
            <a:off x="1770310" y="301752"/>
            <a:ext cx="5603393" cy="584775"/>
          </a:xfrm>
          <a:prstGeom prst="rect">
            <a:avLst/>
          </a:prstGeom>
          <a:noFill/>
        </p:spPr>
        <p:txBody>
          <a:bodyPr wrap="none" rtlCol="0">
            <a:spAutoFit/>
          </a:bodyPr>
          <a:lstStyle/>
          <a:p>
            <a:pPr algn="ctr"/>
            <a:r>
              <a:rPr lang="en-IN" sz="3200" b="1" dirty="0">
                <a:latin typeface="Times New Roman" panose="02020603050405020304" pitchFamily="18" charset="0"/>
                <a:cs typeface="Times New Roman" panose="02020603050405020304" pitchFamily="18" charset="0"/>
              </a:rPr>
              <a:t>Overview of Last Presentation</a:t>
            </a:r>
          </a:p>
        </p:txBody>
      </p:sp>
      <p:cxnSp>
        <p:nvCxnSpPr>
          <p:cNvPr id="7" name="Straight Connector 6">
            <a:extLst>
              <a:ext uri="{FF2B5EF4-FFF2-40B4-BE49-F238E27FC236}">
                <a16:creationId xmlns:a16="http://schemas.microsoft.com/office/drawing/2014/main" id="{72A67C7F-AD86-9EF7-4A9C-937E2800FCCB}"/>
              </a:ext>
            </a:extLst>
          </p:cNvPr>
          <p:cNvCxnSpPr/>
          <p:nvPr/>
        </p:nvCxnSpPr>
        <p:spPr>
          <a:xfrm>
            <a:off x="0" y="978408"/>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965283C6-1C57-F8EF-44B6-74A086781E8B}"/>
              </a:ext>
            </a:extLst>
          </p:cNvPr>
          <p:cNvPicPr>
            <a:picLocks noChangeAspect="1"/>
          </p:cNvPicPr>
          <p:nvPr/>
        </p:nvPicPr>
        <p:blipFill>
          <a:blip r:embed="rId3"/>
          <a:stretch>
            <a:fillRect/>
          </a:stretch>
        </p:blipFill>
        <p:spPr>
          <a:xfrm>
            <a:off x="169333" y="2470433"/>
            <a:ext cx="5571068" cy="1041058"/>
          </a:xfrm>
          <a:prstGeom prst="rect">
            <a:avLst/>
          </a:prstGeom>
        </p:spPr>
      </p:pic>
      <p:pic>
        <p:nvPicPr>
          <p:cNvPr id="22" name="Picture 21">
            <a:extLst>
              <a:ext uri="{FF2B5EF4-FFF2-40B4-BE49-F238E27FC236}">
                <a16:creationId xmlns:a16="http://schemas.microsoft.com/office/drawing/2014/main" id="{78BF5DE5-A413-7539-2238-1527E9F84220}"/>
              </a:ext>
            </a:extLst>
          </p:cNvPr>
          <p:cNvPicPr>
            <a:picLocks noChangeAspect="1"/>
          </p:cNvPicPr>
          <p:nvPr/>
        </p:nvPicPr>
        <p:blipFill>
          <a:blip r:embed="rId4"/>
          <a:stretch>
            <a:fillRect/>
          </a:stretch>
        </p:blipFill>
        <p:spPr>
          <a:xfrm>
            <a:off x="6449794" y="2470433"/>
            <a:ext cx="1221104" cy="1280299"/>
          </a:xfrm>
          <a:prstGeom prst="rect">
            <a:avLst/>
          </a:prstGeom>
        </p:spPr>
      </p:pic>
      <p:pic>
        <p:nvPicPr>
          <p:cNvPr id="23" name="Online Media 22" title="SMT : Sample #09 BGA ball melting in Reflow">
            <a:hlinkClick r:id="" action="ppaction://media"/>
            <a:extLst>
              <a:ext uri="{FF2B5EF4-FFF2-40B4-BE49-F238E27FC236}">
                <a16:creationId xmlns:a16="http://schemas.microsoft.com/office/drawing/2014/main" id="{04205C5C-E0C8-50B4-BB38-616604E1DED0}"/>
              </a:ext>
            </a:extLst>
          </p:cNvPr>
          <p:cNvPicPr>
            <a:picLocks noRot="1" noChangeAspect="1"/>
          </p:cNvPicPr>
          <p:nvPr>
            <a:videoFile r:link="rId1"/>
          </p:nvPr>
        </p:nvPicPr>
        <p:blipFill>
          <a:blip r:embed="rId5"/>
          <a:stretch>
            <a:fillRect/>
          </a:stretch>
        </p:blipFill>
        <p:spPr>
          <a:xfrm>
            <a:off x="794061" y="3511491"/>
            <a:ext cx="4089400" cy="3067050"/>
          </a:xfrm>
          <a:prstGeom prst="rect">
            <a:avLst/>
          </a:prstGeom>
        </p:spPr>
      </p:pic>
      <p:pic>
        <p:nvPicPr>
          <p:cNvPr id="24" name="Picture 23">
            <a:extLst>
              <a:ext uri="{FF2B5EF4-FFF2-40B4-BE49-F238E27FC236}">
                <a16:creationId xmlns:a16="http://schemas.microsoft.com/office/drawing/2014/main" id="{8FC1EE6F-AD1E-A63C-1814-37C9C03C117E}"/>
              </a:ext>
            </a:extLst>
          </p:cNvPr>
          <p:cNvPicPr>
            <a:picLocks noChangeAspect="1"/>
          </p:cNvPicPr>
          <p:nvPr/>
        </p:nvPicPr>
        <p:blipFill>
          <a:blip r:embed="rId6"/>
          <a:stretch>
            <a:fillRect/>
          </a:stretch>
        </p:blipFill>
        <p:spPr>
          <a:xfrm>
            <a:off x="4883461" y="4211818"/>
            <a:ext cx="4089400" cy="2093809"/>
          </a:xfrm>
          <a:prstGeom prst="rect">
            <a:avLst/>
          </a:prstGeom>
        </p:spPr>
      </p:pic>
    </p:spTree>
    <p:extLst>
      <p:ext uri="{BB962C8B-B14F-4D97-AF65-F5344CB8AC3E}">
        <p14:creationId xmlns:p14="http://schemas.microsoft.com/office/powerpoint/2010/main" val="209789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3"/>
                </p:tgtEl>
              </p:cMediaNode>
            </p:video>
            <p:seq concurrent="1" nextAc="seek">
              <p:cTn id="8" restart="whenNotActive" fill="hold" evtFilter="cancelBubble" nodeType="interactiveSeq">
                <p:stCondLst>
                  <p:cond evt="onClick" delay="0">
                    <p:tgtEl>
                      <p:spTgt spid="2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3"/>
                                        </p:tgtEl>
                                      </p:cBhvr>
                                    </p:cmd>
                                  </p:childTnLst>
                                </p:cTn>
                              </p:par>
                            </p:childTnLst>
                          </p:cTn>
                        </p:par>
                      </p:childTnLst>
                    </p:cTn>
                  </p:par>
                </p:childTnLst>
              </p:cTn>
              <p:nextCondLst>
                <p:cond evt="onClick" delay="0">
                  <p:tgtEl>
                    <p:spTgt spid="2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2FA93-B7B1-47A3-E8E3-49E1A40B0D1A}"/>
              </a:ext>
            </a:extLst>
          </p:cNvPr>
          <p:cNvSpPr txBox="1"/>
          <p:nvPr/>
        </p:nvSpPr>
        <p:spPr>
          <a:xfrm>
            <a:off x="301752" y="192024"/>
            <a:ext cx="8540496" cy="579967"/>
          </a:xfrm>
          <a:prstGeom prst="rect">
            <a:avLst/>
          </a:prstGeom>
          <a:noFill/>
        </p:spPr>
        <p:txBody>
          <a:bodyPr wrap="square" rtlCol="0">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Key Results</a:t>
            </a:r>
          </a:p>
        </p:txBody>
      </p:sp>
      <p:pic>
        <p:nvPicPr>
          <p:cNvPr id="10" name="Picture 9">
            <a:extLst>
              <a:ext uri="{FF2B5EF4-FFF2-40B4-BE49-F238E27FC236}">
                <a16:creationId xmlns:a16="http://schemas.microsoft.com/office/drawing/2014/main" id="{ADF747F2-4541-2778-5FE1-D32DFCCD3D9F}"/>
              </a:ext>
            </a:extLst>
          </p:cNvPr>
          <p:cNvPicPr>
            <a:picLocks noChangeAspect="1"/>
          </p:cNvPicPr>
          <p:nvPr/>
        </p:nvPicPr>
        <p:blipFill>
          <a:blip r:embed="rId2"/>
          <a:srcRect r="16322"/>
          <a:stretch/>
        </p:blipFill>
        <p:spPr>
          <a:xfrm>
            <a:off x="377952" y="1360794"/>
            <a:ext cx="3863975" cy="2068206"/>
          </a:xfrm>
          <a:prstGeom prst="rect">
            <a:avLst/>
          </a:prstGeom>
        </p:spPr>
      </p:pic>
      <p:sp>
        <p:nvSpPr>
          <p:cNvPr id="11" name="TextBox 10">
            <a:extLst>
              <a:ext uri="{FF2B5EF4-FFF2-40B4-BE49-F238E27FC236}">
                <a16:creationId xmlns:a16="http://schemas.microsoft.com/office/drawing/2014/main" id="{CBBFAB3B-29D8-DFCC-85D6-553B15CB3919}"/>
              </a:ext>
            </a:extLst>
          </p:cNvPr>
          <p:cNvSpPr txBox="1"/>
          <p:nvPr/>
        </p:nvSpPr>
        <p:spPr>
          <a:xfrm>
            <a:off x="301752" y="881726"/>
            <a:ext cx="643593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Anisotropic PCB Temperature Analysis around one solder ball</a:t>
            </a:r>
          </a:p>
        </p:txBody>
      </p:sp>
      <p:sp>
        <p:nvSpPr>
          <p:cNvPr id="12" name="TextBox 11">
            <a:extLst>
              <a:ext uri="{FF2B5EF4-FFF2-40B4-BE49-F238E27FC236}">
                <a16:creationId xmlns:a16="http://schemas.microsoft.com/office/drawing/2014/main" id="{EAF0FE0A-25DB-575C-5ECD-05DEFBACAD33}"/>
              </a:ext>
            </a:extLst>
          </p:cNvPr>
          <p:cNvSpPr txBox="1"/>
          <p:nvPr/>
        </p:nvSpPr>
        <p:spPr>
          <a:xfrm>
            <a:off x="377952" y="3538736"/>
            <a:ext cx="126458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Validation</a:t>
            </a:r>
          </a:p>
        </p:txBody>
      </p:sp>
      <p:pic>
        <p:nvPicPr>
          <p:cNvPr id="13" name="Picture 12">
            <a:extLst>
              <a:ext uri="{FF2B5EF4-FFF2-40B4-BE49-F238E27FC236}">
                <a16:creationId xmlns:a16="http://schemas.microsoft.com/office/drawing/2014/main" id="{BEF11CFE-CF6F-BD6C-A2F1-865E8F4E063A}"/>
              </a:ext>
            </a:extLst>
          </p:cNvPr>
          <p:cNvPicPr>
            <a:picLocks noChangeAspect="1"/>
          </p:cNvPicPr>
          <p:nvPr/>
        </p:nvPicPr>
        <p:blipFill>
          <a:blip r:embed="rId3"/>
          <a:stretch>
            <a:fillRect/>
          </a:stretch>
        </p:blipFill>
        <p:spPr>
          <a:xfrm>
            <a:off x="363273" y="4017803"/>
            <a:ext cx="4544924" cy="2606734"/>
          </a:xfrm>
          <a:prstGeom prst="rect">
            <a:avLst/>
          </a:prstGeom>
        </p:spPr>
      </p:pic>
      <p:sp>
        <p:nvSpPr>
          <p:cNvPr id="14" name="TextBox 13">
            <a:extLst>
              <a:ext uri="{FF2B5EF4-FFF2-40B4-BE49-F238E27FC236}">
                <a16:creationId xmlns:a16="http://schemas.microsoft.com/office/drawing/2014/main" id="{FB41F882-10DF-B97A-6D30-8A2EF683982C}"/>
              </a:ext>
            </a:extLst>
          </p:cNvPr>
          <p:cNvSpPr txBox="1"/>
          <p:nvPr/>
        </p:nvSpPr>
        <p:spPr>
          <a:xfrm>
            <a:off x="4984505" y="4870211"/>
            <a:ext cx="4159495"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Blue – Analytical</a:t>
            </a:r>
          </a:p>
          <a:p>
            <a:r>
              <a:rPr lang="en-IN" dirty="0">
                <a:latin typeface="Times New Roman" panose="02020603050405020304" pitchFamily="18" charset="0"/>
                <a:cs typeface="Times New Roman" panose="02020603050405020304" pitchFamily="18" charset="0"/>
              </a:rPr>
              <a:t>Orange – Numerical</a:t>
            </a:r>
          </a:p>
          <a:p>
            <a:r>
              <a:rPr lang="en-IN" dirty="0">
                <a:latin typeface="Times New Roman" panose="02020603050405020304" pitchFamily="18" charset="0"/>
                <a:cs typeface="Times New Roman" panose="02020603050405020304" pitchFamily="18" charset="0"/>
              </a:rPr>
              <a:t>L2 Norm = 4.3209</a:t>
            </a:r>
          </a:p>
          <a:p>
            <a:r>
              <a:rPr lang="en-IN" dirty="0">
                <a:latin typeface="Times New Roman" panose="02020603050405020304" pitchFamily="18" charset="0"/>
                <a:cs typeface="Times New Roman" panose="02020603050405020304" pitchFamily="18" charset="0"/>
              </a:rPr>
              <a:t>RMS error = 1.7640</a:t>
            </a:r>
          </a:p>
          <a:p>
            <a:r>
              <a:rPr lang="en-IN" dirty="0">
                <a:latin typeface="Times New Roman" panose="02020603050405020304" pitchFamily="18" charset="0"/>
                <a:cs typeface="Times New Roman" panose="02020603050405020304" pitchFamily="18" charset="0"/>
              </a:rPr>
              <a:t>Mesh Size: 1.5 mm (Hexahedral elements)</a:t>
            </a:r>
          </a:p>
          <a:p>
            <a:r>
              <a:rPr lang="en-IN" dirty="0">
                <a:latin typeface="Times New Roman" panose="02020603050405020304" pitchFamily="18" charset="0"/>
                <a:cs typeface="Times New Roman" panose="02020603050405020304" pitchFamily="18" charset="0"/>
              </a:rPr>
              <a:t>Nodes: 52617; Elements: 9329</a:t>
            </a:r>
          </a:p>
        </p:txBody>
      </p:sp>
      <p:pic>
        <p:nvPicPr>
          <p:cNvPr id="16" name="Picture 15">
            <a:extLst>
              <a:ext uri="{FF2B5EF4-FFF2-40B4-BE49-F238E27FC236}">
                <a16:creationId xmlns:a16="http://schemas.microsoft.com/office/drawing/2014/main" id="{B6DF7C93-6C45-8D3D-B968-C3E39DA47F65}"/>
              </a:ext>
            </a:extLst>
          </p:cNvPr>
          <p:cNvPicPr>
            <a:picLocks noChangeAspect="1"/>
          </p:cNvPicPr>
          <p:nvPr/>
        </p:nvPicPr>
        <p:blipFill>
          <a:blip r:embed="rId4"/>
          <a:stretch>
            <a:fillRect/>
          </a:stretch>
        </p:blipFill>
        <p:spPr>
          <a:xfrm>
            <a:off x="4984505" y="1234828"/>
            <a:ext cx="3196723" cy="2543441"/>
          </a:xfrm>
          <a:prstGeom prst="rect">
            <a:avLst/>
          </a:prstGeom>
        </p:spPr>
      </p:pic>
      <p:sp>
        <p:nvSpPr>
          <p:cNvPr id="17" name="TextBox 16">
            <a:extLst>
              <a:ext uri="{FF2B5EF4-FFF2-40B4-BE49-F238E27FC236}">
                <a16:creationId xmlns:a16="http://schemas.microsoft.com/office/drawing/2014/main" id="{933A8FE3-F0AC-A5FC-350E-F1C472A055C4}"/>
              </a:ext>
            </a:extLst>
          </p:cNvPr>
          <p:cNvSpPr txBox="1"/>
          <p:nvPr/>
        </p:nvSpPr>
        <p:spPr>
          <a:xfrm>
            <a:off x="5274644" y="3944700"/>
            <a:ext cx="2473693" cy="37334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Mesh Convergence</a:t>
            </a:r>
          </a:p>
        </p:txBody>
      </p:sp>
    </p:spTree>
    <p:extLst>
      <p:ext uri="{BB962C8B-B14F-4D97-AF65-F5344CB8AC3E}">
        <p14:creationId xmlns:p14="http://schemas.microsoft.com/office/powerpoint/2010/main" val="104850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69BE2-30B8-BFA5-0674-C5064619773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0E890A3-1614-EC65-BF1B-BA053F264095}"/>
              </a:ext>
            </a:extLst>
          </p:cNvPr>
          <p:cNvSpPr txBox="1"/>
          <p:nvPr/>
        </p:nvSpPr>
        <p:spPr>
          <a:xfrm>
            <a:off x="176624" y="275334"/>
            <a:ext cx="643593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Fatigue in Ball Grid Array Due to thermal Cyclic Loading</a:t>
            </a:r>
          </a:p>
        </p:txBody>
      </p:sp>
      <p:pic>
        <p:nvPicPr>
          <p:cNvPr id="11" name="Picture 10">
            <a:extLst>
              <a:ext uri="{FF2B5EF4-FFF2-40B4-BE49-F238E27FC236}">
                <a16:creationId xmlns:a16="http://schemas.microsoft.com/office/drawing/2014/main" id="{450F317F-3D0F-36BA-687E-79E2A4F7784A}"/>
              </a:ext>
            </a:extLst>
          </p:cNvPr>
          <p:cNvPicPr>
            <a:picLocks noChangeAspect="1"/>
          </p:cNvPicPr>
          <p:nvPr/>
        </p:nvPicPr>
        <p:blipFill>
          <a:blip r:embed="rId2"/>
          <a:stretch>
            <a:fillRect/>
          </a:stretch>
        </p:blipFill>
        <p:spPr>
          <a:xfrm>
            <a:off x="176624" y="1207440"/>
            <a:ext cx="2386713" cy="1724942"/>
          </a:xfrm>
          <a:prstGeom prst="rect">
            <a:avLst/>
          </a:prstGeom>
        </p:spPr>
      </p:pic>
      <p:pic>
        <p:nvPicPr>
          <p:cNvPr id="13" name="Picture 12">
            <a:extLst>
              <a:ext uri="{FF2B5EF4-FFF2-40B4-BE49-F238E27FC236}">
                <a16:creationId xmlns:a16="http://schemas.microsoft.com/office/drawing/2014/main" id="{72BB5CBA-EFD1-276F-14B5-BB987BCAD681}"/>
              </a:ext>
            </a:extLst>
          </p:cNvPr>
          <p:cNvPicPr>
            <a:picLocks noChangeAspect="1"/>
          </p:cNvPicPr>
          <p:nvPr/>
        </p:nvPicPr>
        <p:blipFill>
          <a:blip r:embed="rId3"/>
          <a:stretch>
            <a:fillRect/>
          </a:stretch>
        </p:blipFill>
        <p:spPr>
          <a:xfrm>
            <a:off x="2867076" y="1207440"/>
            <a:ext cx="2468078" cy="1724942"/>
          </a:xfrm>
          <a:prstGeom prst="rect">
            <a:avLst/>
          </a:prstGeom>
        </p:spPr>
      </p:pic>
      <p:sp>
        <p:nvSpPr>
          <p:cNvPr id="14" name="TextBox 13">
            <a:extLst>
              <a:ext uri="{FF2B5EF4-FFF2-40B4-BE49-F238E27FC236}">
                <a16:creationId xmlns:a16="http://schemas.microsoft.com/office/drawing/2014/main" id="{7343533D-7E03-DD46-80BB-B20EB42B2709}"/>
              </a:ext>
            </a:extLst>
          </p:cNvPr>
          <p:cNvSpPr txBox="1"/>
          <p:nvPr/>
        </p:nvSpPr>
        <p:spPr>
          <a:xfrm>
            <a:off x="176623" y="703856"/>
            <a:ext cx="791581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Mesh Refinement and computation time trade-off (For 0.5 mm solder ball diameter) </a:t>
            </a:r>
          </a:p>
        </p:txBody>
      </p:sp>
      <p:sp>
        <p:nvSpPr>
          <p:cNvPr id="15" name="TextBox 14">
            <a:extLst>
              <a:ext uri="{FF2B5EF4-FFF2-40B4-BE49-F238E27FC236}">
                <a16:creationId xmlns:a16="http://schemas.microsoft.com/office/drawing/2014/main" id="{9FDB882B-61D5-D41E-7D1A-8239EF43ECE4}"/>
              </a:ext>
            </a:extLst>
          </p:cNvPr>
          <p:cNvSpPr txBox="1"/>
          <p:nvPr/>
        </p:nvSpPr>
        <p:spPr>
          <a:xfrm>
            <a:off x="176623" y="2962696"/>
            <a:ext cx="2556952" cy="830997"/>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Nodes: 81548</a:t>
            </a:r>
          </a:p>
          <a:p>
            <a:pPr algn="ctr"/>
            <a:r>
              <a:rPr lang="en-IN" sz="1600" dirty="0">
                <a:latin typeface="Times New Roman" panose="02020603050405020304" pitchFamily="18" charset="0"/>
                <a:cs typeface="Times New Roman" panose="02020603050405020304" pitchFamily="18" charset="0"/>
              </a:rPr>
              <a:t>Elements: 14304</a:t>
            </a:r>
          </a:p>
          <a:p>
            <a:pPr algn="ctr"/>
            <a:r>
              <a:rPr lang="en-IN" sz="1600" dirty="0">
                <a:latin typeface="Times New Roman" panose="02020603050405020304" pitchFamily="18" charset="0"/>
                <a:cs typeface="Times New Roman" panose="02020603050405020304" pitchFamily="18" charset="0"/>
              </a:rPr>
              <a:t>Plastic Strain (Max): 0.015</a:t>
            </a:r>
          </a:p>
        </p:txBody>
      </p:sp>
      <p:sp>
        <p:nvSpPr>
          <p:cNvPr id="16" name="TextBox 15">
            <a:extLst>
              <a:ext uri="{FF2B5EF4-FFF2-40B4-BE49-F238E27FC236}">
                <a16:creationId xmlns:a16="http://schemas.microsoft.com/office/drawing/2014/main" id="{08D4BADB-244D-EA53-977F-C0F9E89E943B}"/>
              </a:ext>
            </a:extLst>
          </p:cNvPr>
          <p:cNvSpPr txBox="1"/>
          <p:nvPr/>
        </p:nvSpPr>
        <p:spPr>
          <a:xfrm>
            <a:off x="2922583" y="2991572"/>
            <a:ext cx="2556952" cy="830997"/>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Nodes: 32817</a:t>
            </a:r>
          </a:p>
          <a:p>
            <a:pPr algn="ctr"/>
            <a:r>
              <a:rPr lang="en-IN" sz="1600" dirty="0">
                <a:latin typeface="Times New Roman" panose="02020603050405020304" pitchFamily="18" charset="0"/>
                <a:cs typeface="Times New Roman" panose="02020603050405020304" pitchFamily="18" charset="0"/>
              </a:rPr>
              <a:t>Elements: 6138</a:t>
            </a:r>
          </a:p>
          <a:p>
            <a:pPr algn="ctr"/>
            <a:r>
              <a:rPr lang="en-IN" sz="1600" dirty="0">
                <a:latin typeface="Times New Roman" panose="02020603050405020304" pitchFamily="18" charset="0"/>
                <a:cs typeface="Times New Roman" panose="02020603050405020304" pitchFamily="18" charset="0"/>
              </a:rPr>
              <a:t>Plastic Strain (Max): 0.0139</a:t>
            </a:r>
          </a:p>
        </p:txBody>
      </p:sp>
      <p:pic>
        <p:nvPicPr>
          <p:cNvPr id="24" name="Picture 23">
            <a:extLst>
              <a:ext uri="{FF2B5EF4-FFF2-40B4-BE49-F238E27FC236}">
                <a16:creationId xmlns:a16="http://schemas.microsoft.com/office/drawing/2014/main" id="{9AF32DB5-2FE0-7F89-FBC6-E96FAF0471C5}"/>
              </a:ext>
            </a:extLst>
          </p:cNvPr>
          <p:cNvPicPr>
            <a:picLocks noChangeAspect="1"/>
          </p:cNvPicPr>
          <p:nvPr/>
        </p:nvPicPr>
        <p:blipFill>
          <a:blip r:embed="rId4"/>
          <a:stretch>
            <a:fillRect/>
          </a:stretch>
        </p:blipFill>
        <p:spPr>
          <a:xfrm>
            <a:off x="5450312" y="1182106"/>
            <a:ext cx="3517064" cy="1750276"/>
          </a:xfrm>
          <a:prstGeom prst="rect">
            <a:avLst/>
          </a:prstGeom>
        </p:spPr>
      </p:pic>
      <p:sp>
        <p:nvSpPr>
          <p:cNvPr id="25" name="TextBox 24">
            <a:extLst>
              <a:ext uri="{FF2B5EF4-FFF2-40B4-BE49-F238E27FC236}">
                <a16:creationId xmlns:a16="http://schemas.microsoft.com/office/drawing/2014/main" id="{96DFB082-E96B-B7A7-09F1-810B87691E24}"/>
              </a:ext>
            </a:extLst>
          </p:cNvPr>
          <p:cNvSpPr txBox="1"/>
          <p:nvPr/>
        </p:nvSpPr>
        <p:spPr>
          <a:xfrm>
            <a:off x="6015487" y="3085806"/>
            <a:ext cx="2386713" cy="584775"/>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Total Deformation</a:t>
            </a:r>
          </a:p>
          <a:p>
            <a:pPr algn="ctr"/>
            <a:r>
              <a:rPr lang="en-IN" sz="1600" dirty="0">
                <a:latin typeface="Times New Roman" panose="02020603050405020304" pitchFamily="18" charset="0"/>
                <a:cs typeface="Times New Roman" panose="02020603050405020304" pitchFamily="18" charset="0"/>
              </a:rPr>
              <a:t>Stress Range: 138.9 MPa</a:t>
            </a:r>
          </a:p>
        </p:txBody>
      </p:sp>
      <p:sp>
        <p:nvSpPr>
          <p:cNvPr id="26" name="TextBox 25">
            <a:extLst>
              <a:ext uri="{FF2B5EF4-FFF2-40B4-BE49-F238E27FC236}">
                <a16:creationId xmlns:a16="http://schemas.microsoft.com/office/drawing/2014/main" id="{4390548B-0D7B-03CF-42D4-669DC8B72525}"/>
              </a:ext>
            </a:extLst>
          </p:cNvPr>
          <p:cNvSpPr txBox="1"/>
          <p:nvPr/>
        </p:nvSpPr>
        <p:spPr>
          <a:xfrm>
            <a:off x="176622" y="3898560"/>
            <a:ext cx="5273690" cy="23083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Parameter Study (Solder ball Diameter is changed)</a:t>
            </a:r>
          </a:p>
          <a:p>
            <a:r>
              <a:rPr lang="en-IN" dirty="0">
                <a:latin typeface="Times New Roman" panose="02020603050405020304" pitchFamily="18" charset="0"/>
                <a:cs typeface="Times New Roman" panose="02020603050405020304" pitchFamily="18" charset="0"/>
              </a:rPr>
              <a:t>0.52 mm – Strain: 0.0139; Stress: 138.92 MPa</a:t>
            </a:r>
          </a:p>
          <a:p>
            <a:r>
              <a:rPr lang="en-IN" dirty="0">
                <a:latin typeface="Times New Roman" panose="02020603050405020304" pitchFamily="18" charset="0"/>
                <a:cs typeface="Times New Roman" panose="02020603050405020304" pitchFamily="18" charset="0"/>
              </a:rPr>
              <a:t>0.48 mm – Strain: 0.0177; Stress: 137 MPa</a:t>
            </a:r>
          </a:p>
          <a:p>
            <a:r>
              <a:rPr lang="en-IN" b="1" dirty="0">
                <a:latin typeface="Times New Roman" panose="02020603050405020304" pitchFamily="18" charset="0"/>
                <a:cs typeface="Times New Roman" panose="02020603050405020304" pitchFamily="18" charset="0"/>
              </a:rPr>
              <a:t>Fatigue Life (Using Coffin-Manson Equation and Anand </a:t>
            </a:r>
            <a:r>
              <a:rPr lang="en-IN" b="1" dirty="0" err="1">
                <a:latin typeface="Times New Roman" panose="02020603050405020304" pitchFamily="18" charset="0"/>
                <a:cs typeface="Times New Roman" panose="02020603050405020304" pitchFamily="18" charset="0"/>
              </a:rPr>
              <a:t>Viscoplasticity</a:t>
            </a:r>
            <a:r>
              <a:rPr lang="en-IN" b="1" dirty="0">
                <a:latin typeface="Times New Roman" panose="02020603050405020304" pitchFamily="18" charset="0"/>
                <a:cs typeface="Times New Roman" panose="02020603050405020304" pitchFamily="18" charset="0"/>
              </a:rPr>
              <a:t> model)</a:t>
            </a:r>
          </a:p>
          <a:p>
            <a:r>
              <a:rPr lang="en-IN" dirty="0">
                <a:latin typeface="Times New Roman" panose="02020603050405020304" pitchFamily="18" charset="0"/>
                <a:cs typeface="Times New Roman" panose="02020603050405020304" pitchFamily="18" charset="0"/>
              </a:rPr>
              <a:t>0.48 mm – 101</a:t>
            </a:r>
          </a:p>
          <a:p>
            <a:r>
              <a:rPr lang="en-IN" dirty="0">
                <a:latin typeface="Times New Roman" panose="02020603050405020304" pitchFamily="18" charset="0"/>
                <a:cs typeface="Times New Roman" panose="02020603050405020304" pitchFamily="18" charset="0"/>
              </a:rPr>
              <a:t>0.5 mm – 97</a:t>
            </a:r>
          </a:p>
          <a:p>
            <a:r>
              <a:rPr lang="en-IN" dirty="0">
                <a:latin typeface="Times New Roman" panose="02020603050405020304" pitchFamily="18" charset="0"/>
                <a:cs typeface="Times New Roman" panose="02020603050405020304" pitchFamily="18" charset="0"/>
              </a:rPr>
              <a:t>0.52 mm – 121.5</a:t>
            </a:r>
          </a:p>
        </p:txBody>
      </p:sp>
      <p:pic>
        <p:nvPicPr>
          <p:cNvPr id="29" name="Picture 28">
            <a:extLst>
              <a:ext uri="{FF2B5EF4-FFF2-40B4-BE49-F238E27FC236}">
                <a16:creationId xmlns:a16="http://schemas.microsoft.com/office/drawing/2014/main" id="{F33D9DBA-DC74-97D7-606B-421A7AEE3775}"/>
              </a:ext>
            </a:extLst>
          </p:cNvPr>
          <p:cNvPicPr>
            <a:picLocks noChangeAspect="1"/>
          </p:cNvPicPr>
          <p:nvPr/>
        </p:nvPicPr>
        <p:blipFill>
          <a:blip r:embed="rId5"/>
          <a:stretch>
            <a:fillRect/>
          </a:stretch>
        </p:blipFill>
        <p:spPr>
          <a:xfrm>
            <a:off x="5565913" y="3695617"/>
            <a:ext cx="3285860" cy="2714210"/>
          </a:xfrm>
          <a:prstGeom prst="rect">
            <a:avLst/>
          </a:prstGeom>
        </p:spPr>
      </p:pic>
      <p:sp>
        <p:nvSpPr>
          <p:cNvPr id="30" name="TextBox 29">
            <a:extLst>
              <a:ext uri="{FF2B5EF4-FFF2-40B4-BE49-F238E27FC236}">
                <a16:creationId xmlns:a16="http://schemas.microsoft.com/office/drawing/2014/main" id="{404D2399-1B14-9322-DD5D-C6EAAF80B5BD}"/>
              </a:ext>
            </a:extLst>
          </p:cNvPr>
          <p:cNvSpPr txBox="1"/>
          <p:nvPr/>
        </p:nvSpPr>
        <p:spPr>
          <a:xfrm>
            <a:off x="6015487" y="6434863"/>
            <a:ext cx="2386713"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Convergence Plot</a:t>
            </a:r>
          </a:p>
        </p:txBody>
      </p:sp>
    </p:spTree>
    <p:extLst>
      <p:ext uri="{BB962C8B-B14F-4D97-AF65-F5344CB8AC3E}">
        <p14:creationId xmlns:p14="http://schemas.microsoft.com/office/powerpoint/2010/main" val="1705152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A8252-14FC-F94A-27AE-A95641BA1F8B}"/>
              </a:ext>
            </a:extLst>
          </p:cNvPr>
          <p:cNvSpPr txBox="1"/>
          <p:nvPr/>
        </p:nvSpPr>
        <p:spPr>
          <a:xfrm>
            <a:off x="690372" y="1609344"/>
            <a:ext cx="7763256" cy="3754874"/>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Conclusion And Future Work</a:t>
            </a:r>
          </a:p>
          <a:p>
            <a:pPr algn="ctr"/>
            <a:endParaRPr lang="en-US" sz="1600" b="1" dirty="0"/>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the solder ball diameter is increased, fatigue life increases, and the plastic strain range decreases.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Anisotropic PCB model is quite inaccurate in low tolerance applications like PCB design against analytical results (with rms of 1.76 deg C). This could be because of material properties and heat transfer assumptions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Deformation was increasing for the whole BGA, upon increasing the solder ball diameter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Crack Initiation Propagation could be performed. We tried initiating an elliptical crack, but the results could not be verified</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Modal and vibrational analysis can be performed</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Residual Stress effects on fatigue life of BGA</a:t>
            </a:r>
          </a:p>
        </p:txBody>
      </p:sp>
    </p:spTree>
    <p:extLst>
      <p:ext uri="{BB962C8B-B14F-4D97-AF65-F5344CB8AC3E}">
        <p14:creationId xmlns:p14="http://schemas.microsoft.com/office/powerpoint/2010/main" val="28265011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1006</TotalTime>
  <Words>339</Words>
  <Application>Microsoft Office PowerPoint</Application>
  <PresentationFormat>On-screen Show (4:3)</PresentationFormat>
  <Paragraphs>47</Paragraphs>
  <Slides>5</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Venu Arravinth R</cp:lastModifiedBy>
  <cp:revision>10</cp:revision>
  <dcterms:created xsi:type="dcterms:W3CDTF">2024-10-03T07:57:39Z</dcterms:created>
  <dcterms:modified xsi:type="dcterms:W3CDTF">2024-11-05T22:00:14Z</dcterms:modified>
</cp:coreProperties>
</file>