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75" r:id="rId2"/>
    <p:sldId id="388" r:id="rId3"/>
    <p:sldId id="401" r:id="rId4"/>
    <p:sldId id="391" r:id="rId5"/>
    <p:sldId id="385" r:id="rId6"/>
    <p:sldId id="394" r:id="rId7"/>
    <p:sldId id="403" r:id="rId8"/>
    <p:sldId id="395" r:id="rId9"/>
    <p:sldId id="279" r:id="rId10"/>
    <p:sldId id="399" r:id="rId11"/>
    <p:sldId id="398" r:id="rId12"/>
    <p:sldId id="370" r:id="rId13"/>
    <p:sldId id="387" r:id="rId14"/>
    <p:sldId id="366" r:id="rId15"/>
    <p:sldId id="30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281A0-CBD5-4C42-A76F-CBB0090DFE35}" v="10" dt="2024-10-19T06:43:49.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590" autoAdjust="0"/>
  </p:normalViewPr>
  <p:slideViewPr>
    <p:cSldViewPr>
      <p:cViewPr varScale="1">
        <p:scale>
          <a:sx n="82" d="100"/>
          <a:sy n="82" d="100"/>
        </p:scale>
        <p:origin x="-1795"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umar gattu" userId="de190bbf9944cd2f" providerId="LiveId" clId="{E41281A0-CBD5-4C42-A76F-CBB0090DFE35}"/>
    <pc:docChg chg="undo custSel addSld delSld modSld">
      <pc:chgData name="Hemanth kumar gattu" userId="de190bbf9944cd2f" providerId="LiveId" clId="{E41281A0-CBD5-4C42-A76F-CBB0090DFE35}" dt="2024-10-21T16:00:01.313" v="436" actId="20577"/>
      <pc:docMkLst>
        <pc:docMk/>
      </pc:docMkLst>
      <pc:sldChg chg="modSp mod">
        <pc:chgData name="Hemanth kumar gattu" userId="de190bbf9944cd2f" providerId="LiveId" clId="{E41281A0-CBD5-4C42-A76F-CBB0090DFE35}" dt="2024-10-21T16:00:01.313" v="436" actId="20577"/>
        <pc:sldMkLst>
          <pc:docMk/>
          <pc:sldMk cId="0" sldId="275"/>
        </pc:sldMkLst>
        <pc:spChg chg="mod">
          <ac:chgData name="Hemanth kumar gattu" userId="de190bbf9944cd2f" providerId="LiveId" clId="{E41281A0-CBD5-4C42-A76F-CBB0090DFE35}" dt="2024-10-21T16:00:01.313" v="436" actId="20577"/>
          <ac:spMkLst>
            <pc:docMk/>
            <pc:sldMk cId="0" sldId="275"/>
            <ac:spMk id="29" creationId="{431E86DB-7CEA-B3DC-1DF2-33457A550B1A}"/>
          </ac:spMkLst>
        </pc:spChg>
      </pc:sldChg>
      <pc:sldChg chg="addSp modSp mod">
        <pc:chgData name="Hemanth kumar gattu" userId="de190bbf9944cd2f" providerId="LiveId" clId="{E41281A0-CBD5-4C42-A76F-CBB0090DFE35}" dt="2024-10-10T17:10:23.787" v="190" actId="20577"/>
        <pc:sldMkLst>
          <pc:docMk/>
          <pc:sldMk cId="2252522462" sldId="370"/>
        </pc:sldMkLst>
        <pc:spChg chg="mod">
          <ac:chgData name="Hemanth kumar gattu" userId="de190bbf9944cd2f" providerId="LiveId" clId="{E41281A0-CBD5-4C42-A76F-CBB0090DFE35}" dt="2024-10-10T17:06:29.107" v="4" actId="123"/>
          <ac:spMkLst>
            <pc:docMk/>
            <pc:sldMk cId="2252522462" sldId="370"/>
            <ac:spMk id="7" creationId="{00000000-0000-0000-0000-000000000000}"/>
          </ac:spMkLst>
        </pc:spChg>
        <pc:spChg chg="add mod">
          <ac:chgData name="Hemanth kumar gattu" userId="de190bbf9944cd2f" providerId="LiveId" clId="{E41281A0-CBD5-4C42-A76F-CBB0090DFE35}" dt="2024-10-10T17:10:23.787" v="190" actId="20577"/>
          <ac:spMkLst>
            <pc:docMk/>
            <pc:sldMk cId="2252522462" sldId="370"/>
            <ac:spMk id="9" creationId="{CFA9633C-0F02-557C-5BA0-8D623F72A383}"/>
          </ac:spMkLst>
        </pc:spChg>
        <pc:picChg chg="add mod">
          <ac:chgData name="Hemanth kumar gattu" userId="de190bbf9944cd2f" providerId="LiveId" clId="{E41281A0-CBD5-4C42-A76F-CBB0090DFE35}" dt="2024-10-10T17:07:29.032" v="5" actId="931"/>
          <ac:picMkLst>
            <pc:docMk/>
            <pc:sldMk cId="2252522462" sldId="370"/>
            <ac:picMk id="8" creationId="{1C1F0120-F87D-0D10-689A-B28ABAC2FF51}"/>
          </ac:picMkLst>
        </pc:picChg>
      </pc:sldChg>
      <pc:sldChg chg="modSp mod">
        <pc:chgData name="Hemanth kumar gattu" userId="de190bbf9944cd2f" providerId="LiveId" clId="{E41281A0-CBD5-4C42-A76F-CBB0090DFE35}" dt="2024-10-10T17:12:54.005" v="198" actId="1076"/>
        <pc:sldMkLst>
          <pc:docMk/>
          <pc:sldMk cId="2559617877" sldId="385"/>
        </pc:sldMkLst>
        <pc:spChg chg="mod">
          <ac:chgData name="Hemanth kumar gattu" userId="de190bbf9944cd2f" providerId="LiveId" clId="{E41281A0-CBD5-4C42-A76F-CBB0090DFE35}" dt="2024-10-10T17:12:54.005" v="198" actId="1076"/>
          <ac:spMkLst>
            <pc:docMk/>
            <pc:sldMk cId="2559617877" sldId="385"/>
            <ac:spMk id="4" creationId="{2B501FE4-FDDC-C618-352A-C144A5BA9496}"/>
          </ac:spMkLst>
        </pc:spChg>
      </pc:sldChg>
      <pc:sldChg chg="addSp delSp modSp del mod">
        <pc:chgData name="Hemanth kumar gattu" userId="de190bbf9944cd2f" providerId="LiveId" clId="{E41281A0-CBD5-4C42-A76F-CBB0090DFE35}" dt="2024-10-18T19:49:58.010" v="377" actId="2696"/>
        <pc:sldMkLst>
          <pc:docMk/>
          <pc:sldMk cId="4270359157" sldId="390"/>
        </pc:sldMkLst>
        <pc:spChg chg="del">
          <ac:chgData name="Hemanth kumar gattu" userId="de190bbf9944cd2f" providerId="LiveId" clId="{E41281A0-CBD5-4C42-A76F-CBB0090DFE35}" dt="2024-10-18T19:49:43.086" v="376" actId="21"/>
          <ac:spMkLst>
            <pc:docMk/>
            <pc:sldMk cId="4270359157" sldId="390"/>
            <ac:spMk id="2" creationId="{55459F68-BEA2-7D83-83CC-DB2FA3DB80A7}"/>
          </ac:spMkLst>
        </pc:spChg>
        <pc:spChg chg="add mod">
          <ac:chgData name="Hemanth kumar gattu" userId="de190bbf9944cd2f" providerId="LiveId" clId="{E41281A0-CBD5-4C42-A76F-CBB0090DFE35}" dt="2024-10-16T16:31:42.278" v="223" actId="1076"/>
          <ac:spMkLst>
            <pc:docMk/>
            <pc:sldMk cId="4270359157" sldId="390"/>
            <ac:spMk id="3" creationId="{B0D8F3B9-3B87-D14C-14D4-461AD66E0BCE}"/>
          </ac:spMkLst>
        </pc:spChg>
        <pc:spChg chg="mod">
          <ac:chgData name="Hemanth kumar gattu" userId="de190bbf9944cd2f" providerId="LiveId" clId="{E41281A0-CBD5-4C42-A76F-CBB0090DFE35}" dt="2024-10-16T16:29:52.657" v="212"/>
          <ac:spMkLst>
            <pc:docMk/>
            <pc:sldMk cId="4270359157" sldId="390"/>
            <ac:spMk id="5" creationId="{397B7C33-DB32-8A92-0FB9-94A237F8119B}"/>
          </ac:spMkLst>
        </pc:spChg>
        <pc:spChg chg="add mod">
          <ac:chgData name="Hemanth kumar gattu" userId="de190bbf9944cd2f" providerId="LiveId" clId="{E41281A0-CBD5-4C42-A76F-CBB0090DFE35}" dt="2024-10-18T19:49:43.086" v="376" actId="21"/>
          <ac:spMkLst>
            <pc:docMk/>
            <pc:sldMk cId="4270359157" sldId="390"/>
            <ac:spMk id="8" creationId="{F9EF468B-5D33-3541-AD2E-60748AB8BBCF}"/>
          </ac:spMkLst>
        </pc:spChg>
      </pc:sldChg>
      <pc:sldChg chg="addSp delSp modSp mod">
        <pc:chgData name="Hemanth kumar gattu" userId="de190bbf9944cd2f" providerId="LiveId" clId="{E41281A0-CBD5-4C42-A76F-CBB0090DFE35}" dt="2024-10-10T17:14:34.861" v="210" actId="207"/>
        <pc:sldMkLst>
          <pc:docMk/>
          <pc:sldMk cId="1073926317" sldId="391"/>
        </pc:sldMkLst>
        <pc:spChg chg="add del mod">
          <ac:chgData name="Hemanth kumar gattu" userId="de190bbf9944cd2f" providerId="LiveId" clId="{E41281A0-CBD5-4C42-A76F-CBB0090DFE35}" dt="2024-10-10T17:12:06.620" v="193"/>
          <ac:spMkLst>
            <pc:docMk/>
            <pc:sldMk cId="1073926317" sldId="391"/>
            <ac:spMk id="7" creationId="{832867B5-A441-E9C7-DE2F-D1B1F89FC524}"/>
          </ac:spMkLst>
        </pc:spChg>
        <pc:spChg chg="add mod">
          <ac:chgData name="Hemanth kumar gattu" userId="de190bbf9944cd2f" providerId="LiveId" clId="{E41281A0-CBD5-4C42-A76F-CBB0090DFE35}" dt="2024-10-10T17:13:24.243" v="202" actId="207"/>
          <ac:spMkLst>
            <pc:docMk/>
            <pc:sldMk cId="1073926317" sldId="391"/>
            <ac:spMk id="8" creationId="{AC16AE5B-A5C1-0354-3941-2FD3845F8852}"/>
          </ac:spMkLst>
        </pc:spChg>
        <pc:spChg chg="add del mod">
          <ac:chgData name="Hemanth kumar gattu" userId="de190bbf9944cd2f" providerId="LiveId" clId="{E41281A0-CBD5-4C42-A76F-CBB0090DFE35}" dt="2024-10-10T17:13:53.539" v="205"/>
          <ac:spMkLst>
            <pc:docMk/>
            <pc:sldMk cId="1073926317" sldId="391"/>
            <ac:spMk id="9" creationId="{6C177242-4EC0-C2CE-009C-053B75E8D1F6}"/>
          </ac:spMkLst>
        </pc:spChg>
        <pc:spChg chg="add mod">
          <ac:chgData name="Hemanth kumar gattu" userId="de190bbf9944cd2f" providerId="LiveId" clId="{E41281A0-CBD5-4C42-A76F-CBB0090DFE35}" dt="2024-10-10T17:14:34.861" v="210" actId="207"/>
          <ac:spMkLst>
            <pc:docMk/>
            <pc:sldMk cId="1073926317" sldId="391"/>
            <ac:spMk id="10" creationId="{DFB6462E-1684-E2CE-9ACF-8D3C8EC6560A}"/>
          </ac:spMkLst>
        </pc:spChg>
      </pc:sldChg>
      <pc:sldChg chg="addSp delSp modSp add mod">
        <pc:chgData name="Hemanth kumar gattu" userId="de190bbf9944cd2f" providerId="LiveId" clId="{E41281A0-CBD5-4C42-A76F-CBB0090DFE35}" dt="2024-10-18T19:49:23.337" v="375" actId="1076"/>
        <pc:sldMkLst>
          <pc:docMk/>
          <pc:sldMk cId="2661174935" sldId="401"/>
        </pc:sldMkLst>
        <pc:spChg chg="add mod">
          <ac:chgData name="Hemanth kumar gattu" userId="de190bbf9944cd2f" providerId="LiveId" clId="{E41281A0-CBD5-4C42-A76F-CBB0090DFE35}" dt="2024-10-16T16:32:46.375" v="230" actId="1076"/>
          <ac:spMkLst>
            <pc:docMk/>
            <pc:sldMk cId="2661174935" sldId="401"/>
            <ac:spMk id="3" creationId="{038462DD-C1EB-9A8C-1883-1FF669DB1EA6}"/>
          </ac:spMkLst>
        </pc:spChg>
        <pc:spChg chg="del">
          <ac:chgData name="Hemanth kumar gattu" userId="de190bbf9944cd2f" providerId="LiveId" clId="{E41281A0-CBD5-4C42-A76F-CBB0090DFE35}" dt="2024-10-18T19:49:14.991" v="374" actId="931"/>
          <ac:spMkLst>
            <pc:docMk/>
            <pc:sldMk cId="2661174935" sldId="401"/>
            <ac:spMk id="4" creationId="{D62436B5-8CA2-422C-60D1-56AD243045D2}"/>
          </ac:spMkLst>
        </pc:spChg>
        <pc:spChg chg="mod">
          <ac:chgData name="Hemanth kumar gattu" userId="de190bbf9944cd2f" providerId="LiveId" clId="{E41281A0-CBD5-4C42-A76F-CBB0090DFE35}" dt="2024-10-16T16:29:59.625" v="213"/>
          <ac:spMkLst>
            <pc:docMk/>
            <pc:sldMk cId="2661174935" sldId="401"/>
            <ac:spMk id="5" creationId="{AF020BCB-3ADB-C718-1C21-2EA45F81F34D}"/>
          </ac:spMkLst>
        </pc:spChg>
        <pc:picChg chg="add mod">
          <ac:chgData name="Hemanth kumar gattu" userId="de190bbf9944cd2f" providerId="LiveId" clId="{E41281A0-CBD5-4C42-A76F-CBB0090DFE35}" dt="2024-10-18T19:49:23.337" v="375" actId="1076"/>
          <ac:picMkLst>
            <pc:docMk/>
            <pc:sldMk cId="2661174935" sldId="401"/>
            <ac:picMk id="8" creationId="{2B128EAC-6B74-360E-CFE4-8D9BF139DA8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xmlns=""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xmlns=""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xmlns=""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3</a:t>
            </a:fld>
            <a:endParaRPr lang="en-US"/>
          </a:p>
        </p:txBody>
      </p:sp>
    </p:spTree>
    <p:extLst>
      <p:ext uri="{BB962C8B-B14F-4D97-AF65-F5344CB8AC3E}">
        <p14:creationId xmlns:p14="http://schemas.microsoft.com/office/powerpoint/2010/main" xmlns="" val="281086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238FA3-189B-4AA8-9E46-1FED810FB611}" type="slidenum">
              <a:rPr lang="en-US" smtClean="0"/>
              <a:pPr/>
              <a:t>4</a:t>
            </a:fld>
            <a:endParaRPr lang="en-US"/>
          </a:p>
        </p:txBody>
      </p:sp>
    </p:spTree>
    <p:extLst>
      <p:ext uri="{BB962C8B-B14F-4D97-AF65-F5344CB8AC3E}">
        <p14:creationId xmlns:p14="http://schemas.microsoft.com/office/powerpoint/2010/main" xmlns="" val="218775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xmlns="" val="341018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12</a:t>
            </a:fld>
            <a:endParaRPr lang="en-US"/>
          </a:p>
        </p:txBody>
      </p:sp>
    </p:spTree>
    <p:extLst>
      <p:ext uri="{BB962C8B-B14F-4D97-AF65-F5344CB8AC3E}">
        <p14:creationId xmlns:p14="http://schemas.microsoft.com/office/powerpoint/2010/main" xmlns="" val="9892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14</a:t>
            </a:fld>
            <a:endParaRPr lang="en-US"/>
          </a:p>
        </p:txBody>
      </p:sp>
    </p:spTree>
    <p:extLst>
      <p:ext uri="{BB962C8B-B14F-4D97-AF65-F5344CB8AC3E}">
        <p14:creationId xmlns:p14="http://schemas.microsoft.com/office/powerpoint/2010/main" xmlns=""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pPr/>
              <a:t>23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pPr/>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pPr/>
              <a:t>23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pPr/>
              <a:t>23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pPr/>
              <a:t>23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pPr/>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pPr/>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pPr/>
              <a:t>23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deepfakes/faceswa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r>
              <a:rPr lang="en-IN" sz="2000" dirty="0">
                <a:solidFill>
                  <a:schemeClr val="accent1">
                    <a:lumMod val="50000"/>
                  </a:schemeClr>
                </a:solidFill>
                <a:latin typeface="Arial" pitchFamily="34" charset="0"/>
                <a:cs typeface="Arial" pitchFamily="34" charset="0"/>
              </a:rPr>
              <a:t/>
            </a:r>
            <a:br>
              <a:rPr lang="en-IN" sz="2000" dirty="0">
                <a:solidFill>
                  <a:schemeClr val="accent1">
                    <a:lumMod val="50000"/>
                  </a:schemeClr>
                </a:solidFill>
                <a:latin typeface="Arial" pitchFamily="34" charset="0"/>
                <a:cs typeface="Arial" pitchFamily="34" charset="0"/>
              </a:rPr>
            </a:br>
            <a:r>
              <a:rPr lang="en-IN" sz="2400" dirty="0">
                <a:solidFill>
                  <a:schemeClr val="accent1">
                    <a:lumMod val="50000"/>
                  </a:schemeClr>
                </a:solidFill>
                <a:latin typeface="Arial" pitchFamily="34" charset="0"/>
                <a:cs typeface="Arial" pitchFamily="34" charset="0"/>
              </a:rPr>
              <a:t/>
            </a: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512438"/>
            <a:ext cx="6709143" cy="885409"/>
          </a:xfrm>
        </p:spPr>
        <p:txBody>
          <a:bodyPr>
            <a:normAutofit fontScale="55000" lnSpcReduction="20000"/>
          </a:bodyPr>
          <a:lstStyle/>
          <a:p>
            <a:r>
              <a:rPr lang="en-US" sz="5700" b="1" dirty="0">
                <a:solidFill>
                  <a:schemeClr val="tx1"/>
                </a:solidFill>
                <a:latin typeface="Arial" pitchFamily="34" charset="0"/>
                <a:cs typeface="Arial" pitchFamily="34" charset="0"/>
              </a:rPr>
              <a:t>DEEPFAKE DETECTION USING MACHINE LEARNING</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pPr/>
              <a:t>23 October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xmlns=""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xmlns=""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xmlns="" id="{431E86DB-7CEA-B3DC-1DF2-33457A550B1A}"/>
              </a:ext>
            </a:extLst>
          </p:cNvPr>
          <p:cNvSpPr txBox="1">
            <a:spLocks/>
          </p:cNvSpPr>
          <p:nvPr/>
        </p:nvSpPr>
        <p:spPr>
          <a:xfrm>
            <a:off x="457200" y="4758481"/>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GUIDE</a:t>
            </a:r>
          </a:p>
          <a:p>
            <a:pPr algn="l"/>
            <a:r>
              <a:rPr lang="en-US" sz="2000" b="1" dirty="0" smtClean="0">
                <a:solidFill>
                  <a:schemeClr val="tx1"/>
                </a:solidFill>
              </a:rPr>
              <a:t>DUBAGUNTLA VENU LAKSHMI SAI                </a:t>
            </a:r>
            <a:r>
              <a:rPr lang="en-US" sz="2000" b="1" dirty="0">
                <a:solidFill>
                  <a:schemeClr val="tx1"/>
                </a:solidFill>
              </a:rPr>
              <a:t>Dr. </a:t>
            </a:r>
            <a:r>
              <a:rPr lang="en-US" sz="2000" b="1" dirty="0" smtClean="0">
                <a:solidFill>
                  <a:schemeClr val="tx1"/>
                </a:solidFill>
              </a:rPr>
              <a:t>G. NAGARAJAN </a:t>
            </a:r>
            <a:r>
              <a:rPr lang="en-US" sz="2000" b="1" smtClean="0">
                <a:solidFill>
                  <a:schemeClr val="tx1"/>
                </a:solidFill>
              </a:rPr>
              <a:t>B.E.,M.E</a:t>
            </a:r>
            <a:r>
              <a:rPr lang="en-US" sz="2000" b="1" dirty="0" err="1" smtClean="0">
                <a:solidFill>
                  <a:schemeClr val="tx1"/>
                </a:solidFill>
              </a:rPr>
              <a:t>.,Ph.D</a:t>
            </a:r>
            <a:r>
              <a:rPr lang="en-US" sz="2000" b="1" dirty="0" smtClean="0">
                <a:solidFill>
                  <a:schemeClr val="tx1"/>
                </a:solidFill>
              </a:rPr>
              <a:t>.,</a:t>
            </a:r>
            <a:endParaRPr lang="en-US" sz="2000" b="1" dirty="0">
              <a:solidFill>
                <a:schemeClr val="tx1"/>
              </a:solidFill>
            </a:endParaRPr>
          </a:p>
          <a:p>
            <a:pPr algn="l"/>
            <a:r>
              <a:rPr lang="en-US" sz="2000" b="1" dirty="0" smtClean="0">
                <a:solidFill>
                  <a:schemeClr val="tx1"/>
                </a:solidFill>
              </a:rPr>
              <a:t>42110321</a:t>
            </a:r>
            <a:r>
              <a:rPr lang="en-US" sz="2000" b="1" dirty="0">
                <a:solidFill>
                  <a:schemeClr val="tx1"/>
                </a:solidFill>
              </a:rPr>
              <a:t>				               </a:t>
            </a:r>
            <a:r>
              <a:rPr lang="en-US" sz="2000" b="1" dirty="0" smtClean="0">
                <a:solidFill>
                  <a:schemeClr val="tx1"/>
                </a:solidFill>
              </a:rPr>
              <a:t>    </a:t>
            </a:r>
            <a:r>
              <a:rPr lang="en-US" sz="2000" b="1" dirty="0">
                <a:solidFill>
                  <a:schemeClr val="tx1"/>
                </a:solidFill>
              </a:rPr>
              <a:t>Professor, </a:t>
            </a:r>
            <a:r>
              <a:rPr lang="en-US" sz="2000" b="1" dirty="0" smtClean="0">
                <a:solidFill>
                  <a:schemeClr val="tx1"/>
                </a:solidFill>
              </a:rPr>
              <a:t>CSE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D410D2-94F4-4C06-D998-89C00EF51C16}"/>
            </a:ext>
          </a:extLst>
        </p:cNvPr>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076FFF5B-3C83-0824-2243-9C0EB93FC42B}"/>
              </a:ext>
            </a:extLst>
          </p:cNvPr>
          <p:cNvSpPr>
            <a:spLocks noGrp="1"/>
          </p:cNvSpPr>
          <p:nvPr>
            <p:ph type="dt" sz="half" idx="10"/>
          </p:nvPr>
        </p:nvSpPr>
        <p:spPr/>
        <p:txBody>
          <a:bodyPr/>
          <a:lstStyle/>
          <a:p>
            <a:fld id="{050741AE-4684-4D5C-854F-1AB768A2C094}" type="datetime3">
              <a:rPr lang="en-US" smtClean="0"/>
              <a:pPr/>
              <a:t>23 October 2024</a:t>
            </a:fld>
            <a:endParaRPr lang="en-US"/>
          </a:p>
        </p:txBody>
      </p:sp>
      <p:sp>
        <p:nvSpPr>
          <p:cNvPr id="8" name="Footer Placeholder 7">
            <a:extLst>
              <a:ext uri="{FF2B5EF4-FFF2-40B4-BE49-F238E27FC236}">
                <a16:creationId xmlns:a16="http://schemas.microsoft.com/office/drawing/2014/main" xmlns="" id="{1C0A87CF-17DA-2BAC-B1AA-87B6640618DB}"/>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xmlns="" id="{109F57E5-577B-1DE9-7E60-19C3F433F2E2}"/>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2" name="Content Placeholder 1">
            <a:extLst>
              <a:ext uri="{FF2B5EF4-FFF2-40B4-BE49-F238E27FC236}">
                <a16:creationId xmlns:a16="http://schemas.microsoft.com/office/drawing/2014/main" xmlns="" id="{454668C2-5451-0CC3-B30C-359F69775A53}"/>
              </a:ext>
            </a:extLst>
          </p:cNvPr>
          <p:cNvSpPr>
            <a:spLocks noGrp="1"/>
          </p:cNvSpPr>
          <p:nvPr>
            <p:ph idx="1"/>
          </p:nvPr>
        </p:nvSpPr>
        <p:spPr>
          <a:xfrm>
            <a:off x="508819" y="1600200"/>
            <a:ext cx="8229600" cy="4525963"/>
          </a:xfrm>
        </p:spPr>
        <p:txBody>
          <a:bodyPr>
            <a:normAutofit/>
          </a:bodyPr>
          <a:lstStyle/>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4: Data Preprocessing</a:t>
            </a:r>
          </a:p>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Preprocess your dataset to ensure consistency and compatibility with your model. This might involve resizing images, normalizing pixel values, and augmenting the data to improve model generalization.</a:t>
            </a:r>
          </a:p>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5: Implement the Model in TensorFlow</a:t>
            </a:r>
          </a:p>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You can use TensorFlow or TensorFlow with </a:t>
            </a:r>
            <a:r>
              <a:rPr lang="en-US" sz="1600" b="0" i="0" dirty="0" err="1">
                <a:solidFill>
                  <a:srgbClr val="000000"/>
                </a:solidFill>
                <a:effectLst/>
                <a:latin typeface="Arial" panose="020B0604020202020204" pitchFamily="34" charset="0"/>
                <a:cs typeface="Arial" panose="020B0604020202020204" pitchFamily="34" charset="0"/>
              </a:rPr>
              <a:t>Keras</a:t>
            </a:r>
            <a:r>
              <a:rPr lang="en-US" sz="1600" b="0" i="0" dirty="0">
                <a:solidFill>
                  <a:srgbClr val="000000"/>
                </a:solidFill>
                <a:effectLst/>
                <a:latin typeface="Arial" panose="020B0604020202020204" pitchFamily="34" charset="0"/>
                <a:cs typeface="Arial" panose="020B0604020202020204" pitchFamily="34" charset="0"/>
              </a:rPr>
              <a:t> to implement your model. Here’s a basic example of how to define a CNN model in TensorFlow:</a:t>
            </a:r>
          </a:p>
          <a:p>
            <a:pPr marL="0" indent="0">
              <a:buNone/>
            </a:pPr>
            <a:endParaRPr lang="en-US" dirty="0"/>
          </a:p>
        </p:txBody>
      </p:sp>
      <p:pic>
        <p:nvPicPr>
          <p:cNvPr id="4" name="Picture 3">
            <a:extLst>
              <a:ext uri="{FF2B5EF4-FFF2-40B4-BE49-F238E27FC236}">
                <a16:creationId xmlns:a16="http://schemas.microsoft.com/office/drawing/2014/main" xmlns="" id="{564F0ECB-84B1-05B9-E8EF-6549C2C13B7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5000" y="3584262"/>
            <a:ext cx="5052897" cy="2772088"/>
          </a:xfrm>
          <a:prstGeom prst="rect">
            <a:avLst/>
          </a:prstGeom>
        </p:spPr>
      </p:pic>
    </p:spTree>
    <p:extLst>
      <p:ext uri="{BB962C8B-B14F-4D97-AF65-F5344CB8AC3E}">
        <p14:creationId xmlns:p14="http://schemas.microsoft.com/office/powerpoint/2010/main" xmlns="" val="28158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F99EA2-E512-A3D1-61DE-8169D6DF79ED}"/>
            </a:ext>
          </a:extLst>
        </p:cNvPr>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3511FA34-8533-35D6-5B58-9F922A71CA1B}"/>
              </a:ext>
            </a:extLst>
          </p:cNvPr>
          <p:cNvSpPr>
            <a:spLocks noGrp="1"/>
          </p:cNvSpPr>
          <p:nvPr>
            <p:ph type="dt" sz="half" idx="10"/>
          </p:nvPr>
        </p:nvSpPr>
        <p:spPr/>
        <p:txBody>
          <a:bodyPr/>
          <a:lstStyle/>
          <a:p>
            <a:fld id="{050741AE-4684-4D5C-854F-1AB768A2C094}" type="datetime3">
              <a:rPr lang="en-US" smtClean="0"/>
              <a:pPr/>
              <a:t>23 October 2024</a:t>
            </a:fld>
            <a:endParaRPr lang="en-US"/>
          </a:p>
        </p:txBody>
      </p:sp>
      <p:sp>
        <p:nvSpPr>
          <p:cNvPr id="8" name="Footer Placeholder 7">
            <a:extLst>
              <a:ext uri="{FF2B5EF4-FFF2-40B4-BE49-F238E27FC236}">
                <a16:creationId xmlns:a16="http://schemas.microsoft.com/office/drawing/2014/main" xmlns="" id="{0BF97C9A-E2E6-71C9-380E-7EAA27A4FC53}"/>
              </a:ext>
            </a:extLst>
          </p:cNvPr>
          <p:cNvSpPr>
            <a:spLocks noGrp="1"/>
          </p:cNvSpPr>
          <p:nvPr>
            <p:ph type="ftr" sz="quarter" idx="11"/>
          </p:nvPr>
        </p:nvSpPr>
        <p:spPr/>
        <p:txBody>
          <a:bodyPr/>
          <a:lstStyle/>
          <a:p>
            <a:r>
              <a:rPr lang="en-US" dirty="0"/>
              <a:t>School of Computing - CSE</a:t>
            </a:r>
          </a:p>
        </p:txBody>
      </p:sp>
      <p:sp>
        <p:nvSpPr>
          <p:cNvPr id="9" name="Slide Number Placeholder 8">
            <a:extLst>
              <a:ext uri="{FF2B5EF4-FFF2-40B4-BE49-F238E27FC236}">
                <a16:creationId xmlns:a16="http://schemas.microsoft.com/office/drawing/2014/main" xmlns="" id="{F47073CB-8F73-165D-5034-27A18A18E9C8}"/>
              </a:ext>
            </a:extLst>
          </p:cNvPr>
          <p:cNvSpPr>
            <a:spLocks noGrp="1"/>
          </p:cNvSpPr>
          <p:nvPr>
            <p:ph type="sldNum" sz="quarter" idx="12"/>
          </p:nvPr>
        </p:nvSpPr>
        <p:spPr/>
        <p:txBody>
          <a:bodyPr/>
          <a:lstStyle/>
          <a:p>
            <a:fld id="{7B28076C-CE04-4A00-BFAA-A90EA8355859}" type="slidenum">
              <a:rPr lang="en-US" smtClean="0"/>
              <a:pPr/>
              <a:t>11</a:t>
            </a:fld>
            <a:endParaRPr lang="en-US" dirty="0"/>
          </a:p>
        </p:txBody>
      </p:sp>
      <p:sp>
        <p:nvSpPr>
          <p:cNvPr id="2" name="Content Placeholder 1">
            <a:extLst>
              <a:ext uri="{FF2B5EF4-FFF2-40B4-BE49-F238E27FC236}">
                <a16:creationId xmlns:a16="http://schemas.microsoft.com/office/drawing/2014/main" xmlns="" id="{DA224AAE-7C7F-5922-33CE-08173A7BFE08}"/>
              </a:ext>
            </a:extLst>
          </p:cNvPr>
          <p:cNvSpPr>
            <a:spLocks noGrp="1"/>
          </p:cNvSpPr>
          <p:nvPr>
            <p:ph idx="1"/>
          </p:nvPr>
        </p:nvSpPr>
        <p:spPr>
          <a:xfrm>
            <a:off x="508819" y="1600200"/>
            <a:ext cx="8229600" cy="4525963"/>
          </a:xfrm>
        </p:spPr>
        <p:txBody>
          <a:bodyPr>
            <a:normAutofit/>
          </a:bodyPr>
          <a:lstStyle/>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6: Train the Model</a:t>
            </a:r>
          </a:p>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Train your model using the prepared dataset. You can use techniques like data augmentation to increase the size of your dataset and improve model performance.</a:t>
            </a:r>
          </a:p>
          <a:p>
            <a:pPr marL="0" indent="0">
              <a:buNone/>
            </a:pPr>
            <a:endParaRPr lang="en-US" dirty="0"/>
          </a:p>
        </p:txBody>
      </p:sp>
      <p:pic>
        <p:nvPicPr>
          <p:cNvPr id="4" name="Picture 3">
            <a:extLst>
              <a:ext uri="{FF2B5EF4-FFF2-40B4-BE49-F238E27FC236}">
                <a16:creationId xmlns:a16="http://schemas.microsoft.com/office/drawing/2014/main" xmlns="" id="{74323B4B-9AB8-3B02-ED16-02131CE9FCD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71600" y="2431937"/>
            <a:ext cx="5891695" cy="843038"/>
          </a:xfrm>
          <a:prstGeom prst="rect">
            <a:avLst/>
          </a:prstGeom>
        </p:spPr>
      </p:pic>
      <p:sp>
        <p:nvSpPr>
          <p:cNvPr id="13" name="TextBox 12">
            <a:extLst>
              <a:ext uri="{FF2B5EF4-FFF2-40B4-BE49-F238E27FC236}">
                <a16:creationId xmlns:a16="http://schemas.microsoft.com/office/drawing/2014/main" xmlns="" id="{B9C37AE6-A3D4-8871-9D7C-C487E6C6BD16}"/>
              </a:ext>
            </a:extLst>
          </p:cNvPr>
          <p:cNvSpPr txBox="1"/>
          <p:nvPr/>
        </p:nvSpPr>
        <p:spPr>
          <a:xfrm>
            <a:off x="533400" y="3376872"/>
            <a:ext cx="8077200" cy="830997"/>
          </a:xfrm>
          <a:prstGeom prst="rect">
            <a:avLst/>
          </a:prstGeom>
          <a:noFill/>
        </p:spPr>
        <p:txBody>
          <a:bodyPr wrap="square" rtlCol="0">
            <a:spAutoFit/>
          </a:bodyPr>
          <a:lstStyle/>
          <a:p>
            <a:pPr algn="just" fontAlgn="base"/>
            <a:r>
              <a:rPr lang="en-US" sz="1600" b="1" i="0" dirty="0">
                <a:solidFill>
                  <a:srgbClr val="000000"/>
                </a:solidFill>
                <a:effectLst/>
                <a:latin typeface="Arial" panose="020B0604020202020204" pitchFamily="34" charset="0"/>
                <a:cs typeface="Arial" panose="020B0604020202020204" pitchFamily="34" charset="0"/>
              </a:rPr>
              <a:t>Step 7: Evaluate the Model</a:t>
            </a:r>
          </a:p>
          <a:p>
            <a:pPr algn="just" fontAlgn="base"/>
            <a:r>
              <a:rPr lang="en-US" sz="1600" b="0" i="0" dirty="0">
                <a:solidFill>
                  <a:srgbClr val="000000"/>
                </a:solidFill>
                <a:effectLst/>
                <a:latin typeface="Arial" panose="020B0604020202020204" pitchFamily="34" charset="0"/>
                <a:cs typeface="Arial" panose="020B0604020202020204" pitchFamily="34" charset="0"/>
              </a:rPr>
              <a:t>Evaluate the model’s performance on a separate test set to ensure it generalizes well to unseen data.</a:t>
            </a:r>
          </a:p>
        </p:txBody>
      </p:sp>
      <p:pic>
        <p:nvPicPr>
          <p:cNvPr id="15" name="Picture 14">
            <a:extLst>
              <a:ext uri="{FF2B5EF4-FFF2-40B4-BE49-F238E27FC236}">
                <a16:creationId xmlns:a16="http://schemas.microsoft.com/office/drawing/2014/main" xmlns="" id="{4794A9E6-2D9C-D7A3-6AE9-12B04C8F50C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71600" y="4233269"/>
            <a:ext cx="5891695" cy="762106"/>
          </a:xfrm>
          <a:prstGeom prst="rect">
            <a:avLst/>
          </a:prstGeom>
        </p:spPr>
      </p:pic>
      <p:sp>
        <p:nvSpPr>
          <p:cNvPr id="18" name="TextBox 17">
            <a:extLst>
              <a:ext uri="{FF2B5EF4-FFF2-40B4-BE49-F238E27FC236}">
                <a16:creationId xmlns:a16="http://schemas.microsoft.com/office/drawing/2014/main" xmlns="" id="{D9BF46D9-80D8-2240-5572-F1488AC608C3}"/>
              </a:ext>
            </a:extLst>
          </p:cNvPr>
          <p:cNvSpPr txBox="1"/>
          <p:nvPr/>
        </p:nvSpPr>
        <p:spPr>
          <a:xfrm>
            <a:off x="609600" y="5181600"/>
            <a:ext cx="7924800" cy="1077218"/>
          </a:xfrm>
          <a:prstGeom prst="rect">
            <a:avLst/>
          </a:prstGeom>
          <a:noFill/>
        </p:spPr>
        <p:txBody>
          <a:bodyPr wrap="square" rtlCol="0">
            <a:spAutoFit/>
          </a:bodyPr>
          <a:lstStyle/>
          <a:p>
            <a:pPr algn="just" fontAlgn="base"/>
            <a:r>
              <a:rPr lang="en-US" sz="1600" b="1" i="0" dirty="0">
                <a:solidFill>
                  <a:srgbClr val="000000"/>
                </a:solidFill>
                <a:effectLst/>
                <a:latin typeface="Arial" panose="020B0604020202020204" pitchFamily="34" charset="0"/>
                <a:cs typeface="Arial" panose="020B0604020202020204" pitchFamily="34" charset="0"/>
              </a:rPr>
              <a:t>Step 8: Deploy the Model</a:t>
            </a:r>
          </a:p>
          <a:p>
            <a:pPr algn="just" fontAlgn="base"/>
            <a:r>
              <a:rPr lang="en-US" sz="1600" b="0" i="0" dirty="0">
                <a:solidFill>
                  <a:srgbClr val="000000"/>
                </a:solidFill>
                <a:effectLst/>
                <a:latin typeface="Arial" panose="020B0604020202020204" pitchFamily="34" charset="0"/>
                <a:cs typeface="Arial" panose="020B0604020202020204" pitchFamily="34" charset="0"/>
              </a:rPr>
              <a:t>Once your model is trained and evaluated, you can deploy it for real-world applications. This might involve integrating it into a web application or a mobile app where it can be used to detect deepfakes in real-time.</a:t>
            </a:r>
          </a:p>
        </p:txBody>
      </p:sp>
    </p:spTree>
    <p:extLst>
      <p:ext uri="{BB962C8B-B14F-4D97-AF65-F5344CB8AC3E}">
        <p14:creationId xmlns:p14="http://schemas.microsoft.com/office/powerpoint/2010/main" xmlns="" val="317231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xmlns="" id="{85FCEF5C-A5C4-404E-8271-CD773518A8CC}"/>
              </a:ext>
            </a:extLst>
          </p:cNvPr>
          <p:cNvSpPr>
            <a:spLocks noGrp="1"/>
          </p:cNvSpPr>
          <p:nvPr>
            <p:ph type="dt" sz="half" idx="10"/>
          </p:nvPr>
        </p:nvSpPr>
        <p:spPr>
          <a:xfrm>
            <a:off x="457200" y="6356350"/>
            <a:ext cx="2133600" cy="365125"/>
          </a:xfrm>
        </p:spPr>
        <p:txBody>
          <a:bodyPr/>
          <a:lstStyle/>
          <a:p>
            <a:fld id="{4155CCEA-12CF-4A2F-BE8D-0F11C2983375}" type="datetime3">
              <a:rPr lang="en-US" smtClean="0"/>
              <a:pPr/>
              <a:t>23 October 2024</a:t>
            </a:fld>
            <a:endParaRPr lang="en-US" dirty="0"/>
          </a:p>
        </p:txBody>
      </p:sp>
      <p:sp>
        <p:nvSpPr>
          <p:cNvPr id="5" name="Footer Placeholder 4">
            <a:extLst>
              <a:ext uri="{FF2B5EF4-FFF2-40B4-BE49-F238E27FC236}">
                <a16:creationId xmlns:a16="http://schemas.microsoft.com/office/drawing/2014/main" xmlns="" id="{DC06376F-42AD-365E-1C66-6123118B7336}"/>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xmlns="" id="{3B68AEB9-CE7F-2F4A-0EC9-43F43959718E}"/>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7" name="Content Placeholder 6"/>
          <p:cNvSpPr>
            <a:spLocks noGrp="1"/>
          </p:cNvSpPr>
          <p:nvPr>
            <p:ph idx="1"/>
          </p:nvPr>
        </p:nvSpPr>
        <p:spPr/>
        <p:txBody>
          <a:bodyPr>
            <a:normAutofit/>
          </a:bodyPr>
          <a:lstStyle/>
          <a:p>
            <a:pPr marL="0" indent="0" algn="just">
              <a:buNone/>
            </a:pPr>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deepfake detection in images</a:t>
            </a:r>
            <a:r>
              <a:rPr lang="en-US" sz="1600" dirty="0">
                <a:latin typeface="Arial" panose="020B0604020202020204" pitchFamily="34" charset="0"/>
                <a:cs typeface="Arial" panose="020B0604020202020204" pitchFamily="34" charset="0"/>
              </a:rPr>
              <a:t> using machine learning with TensorFlow, the results will depend on several factors such as the model architecture, dataset quality, and training methodology. </a:t>
            </a:r>
          </a:p>
        </p:txBody>
      </p:sp>
      <p:pic>
        <p:nvPicPr>
          <p:cNvPr id="8" name="Picture 7">
            <a:extLst>
              <a:ext uri="{FF2B5EF4-FFF2-40B4-BE49-F238E27FC236}">
                <a16:creationId xmlns:a16="http://schemas.microsoft.com/office/drawing/2014/main" xmlns="" id="{1C1F0120-F87D-0D10-689A-B28ABAC2FF5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71232" y="2528762"/>
            <a:ext cx="5801535" cy="1800476"/>
          </a:xfrm>
          <a:prstGeom prst="rect">
            <a:avLst/>
          </a:prstGeom>
        </p:spPr>
      </p:pic>
      <p:sp>
        <p:nvSpPr>
          <p:cNvPr id="9" name="TextBox 8">
            <a:extLst>
              <a:ext uri="{FF2B5EF4-FFF2-40B4-BE49-F238E27FC236}">
                <a16:creationId xmlns:a16="http://schemas.microsoft.com/office/drawing/2014/main" xmlns="" id="{CFA9633C-0F02-557C-5BA0-8D623F72A383}"/>
              </a:ext>
            </a:extLst>
          </p:cNvPr>
          <p:cNvSpPr txBox="1"/>
          <p:nvPr/>
        </p:nvSpPr>
        <p:spPr>
          <a:xfrm>
            <a:off x="685799" y="4724400"/>
            <a:ext cx="7772400" cy="646331"/>
          </a:xfrm>
          <a:prstGeom prst="rect">
            <a:avLst/>
          </a:prstGeom>
          <a:noFill/>
        </p:spPr>
        <p:txBody>
          <a:bodyPr wrap="square" rtlCol="0">
            <a:spAutoFit/>
          </a:bodyPr>
          <a:lstStyle/>
          <a:p>
            <a:r>
              <a:rPr lang="en-IN" dirty="0"/>
              <a:t>From the given sample of datasets of real and fake images ,our model gives an overall accuracy 52.63% and average loss of 1.1142%.</a:t>
            </a:r>
          </a:p>
        </p:txBody>
      </p:sp>
    </p:spTree>
    <p:extLst>
      <p:ext uri="{BB962C8B-B14F-4D97-AF65-F5344CB8AC3E}">
        <p14:creationId xmlns:p14="http://schemas.microsoft.com/office/powerpoint/2010/main" xmlns="" val="225252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Date Placeholder 3"/>
          <p:cNvSpPr>
            <a:spLocks noGrp="1"/>
          </p:cNvSpPr>
          <p:nvPr>
            <p:ph type="dt" sz="half" idx="10"/>
          </p:nvPr>
        </p:nvSpPr>
        <p:spPr/>
        <p:txBody>
          <a:bodyPr/>
          <a:lstStyle/>
          <a:p>
            <a:fld id="{EB7275DB-6D13-480B-AC77-F5019BDC5287}"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3" name="TextBox 2">
            <a:extLst>
              <a:ext uri="{FF2B5EF4-FFF2-40B4-BE49-F238E27FC236}">
                <a16:creationId xmlns:a16="http://schemas.microsoft.com/office/drawing/2014/main" xmlns="" id="{D9DF87FA-C317-E761-0862-8761DD4DA4FB}"/>
              </a:ext>
            </a:extLst>
          </p:cNvPr>
          <p:cNvSpPr txBox="1"/>
          <p:nvPr/>
        </p:nvSpPr>
        <p:spPr>
          <a:xfrm>
            <a:off x="457200" y="1752600"/>
            <a:ext cx="82296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In conclusion, deepfake detection is a critical area of research that aims to identify manipulated images and videos generated using advanced artificial intelligence techniques.</a:t>
            </a:r>
          </a:p>
          <a:p>
            <a:pPr marL="285750" indent="-285750" algn="just">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While there are many challenges and open issues in deepfake detection, such as the lack of standardized datasets, evolving technology, and adversarial attacks, researchers are continually developing new models and techniques to improve detection accuracy.</a:t>
            </a:r>
          </a:p>
          <a:p>
            <a:pPr marL="285750" indent="-285750" algn="just">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Python provides powerful libraries and frameworks that can be used to build and train deepfake detection models, making it easier for researchers and developers to create effective solutions to this growing problem.</a:t>
            </a:r>
          </a:p>
          <a:p>
            <a:pPr marL="285750" indent="-285750" algn="just">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As deepfakes continue to become more prevalent, it is crucial to continue to advance deepfake detection techniques to protect against their potential misuse.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summary, machine learning with TensorFlow is a useful tool for detecting deepfakes, but we need to keep improving our methods as deepfakes get more advanced.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6584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xmlns="" id="{9BC309EE-F211-8F10-9087-6FE7260000F2}"/>
              </a:ext>
            </a:extLst>
          </p:cNvPr>
          <p:cNvSpPr>
            <a:spLocks noGrp="1"/>
          </p:cNvSpPr>
          <p:nvPr>
            <p:ph idx="1"/>
          </p:nvPr>
        </p:nvSpPr>
        <p:spPr>
          <a:xfrm>
            <a:off x="457200" y="1371600"/>
            <a:ext cx="8229600" cy="5105400"/>
          </a:xfrm>
        </p:spPr>
        <p:txBody>
          <a:bodyPr>
            <a:noAutofit/>
          </a:bodyPr>
          <a:lstStyle/>
          <a:p>
            <a:pPr marL="457200" indent="-457200" algn="just">
              <a:buFont typeface="+mj-lt"/>
              <a:buAutoNum type="arabicPeriod"/>
            </a:pPr>
            <a:r>
              <a:rPr lang="en-IN" sz="1600" dirty="0">
                <a:solidFill>
                  <a:srgbClr val="000000"/>
                </a:solidFill>
                <a:latin typeface="Arial" panose="020B0604020202020204" pitchFamily="34" charset="0"/>
                <a:cs typeface="Arial" panose="020B0604020202020204" pitchFamily="34" charset="0"/>
              </a:rPr>
              <a:t>Andreas  </a:t>
            </a:r>
            <a:r>
              <a:rPr lang="en-IN" sz="1600" dirty="0" err="1">
                <a:solidFill>
                  <a:srgbClr val="000000"/>
                </a:solidFill>
                <a:latin typeface="Arial" panose="020B0604020202020204" pitchFamily="34" charset="0"/>
                <a:cs typeface="Arial" panose="020B0604020202020204" pitchFamily="34" charset="0"/>
              </a:rPr>
              <a:t>Rossler</a:t>
            </a:r>
            <a:r>
              <a:rPr lang="en-IN" sz="1600" dirty="0">
                <a:solidFill>
                  <a:srgbClr val="000000"/>
                </a:solidFill>
                <a:latin typeface="Arial" panose="020B0604020202020204" pitchFamily="34" charset="0"/>
                <a:cs typeface="Arial" panose="020B0604020202020204" pitchFamily="34" charset="0"/>
              </a:rPr>
              <a:t>,  Davide  Cozzolino,  </a:t>
            </a:r>
            <a:r>
              <a:rPr lang="en-IN" sz="1600" dirty="0" err="1">
                <a:solidFill>
                  <a:srgbClr val="000000"/>
                </a:solidFill>
                <a:latin typeface="Arial" panose="020B0604020202020204" pitchFamily="34" charset="0"/>
                <a:cs typeface="Arial" panose="020B0604020202020204" pitchFamily="34" charset="0"/>
              </a:rPr>
              <a:t>LuisaVerdoliva</a:t>
            </a:r>
            <a:r>
              <a:rPr lang="en-IN" sz="1600" dirty="0">
                <a:solidFill>
                  <a:srgbClr val="000000"/>
                </a:solidFill>
                <a:latin typeface="Arial" panose="020B0604020202020204" pitchFamily="34" charset="0"/>
                <a:cs typeface="Arial" panose="020B0604020202020204" pitchFamily="34" charset="0"/>
              </a:rPr>
              <a:t>, </a:t>
            </a:r>
            <a:r>
              <a:rPr lang="en-IN" sz="1600" dirty="0" err="1">
                <a:solidFill>
                  <a:srgbClr val="000000"/>
                </a:solidFill>
                <a:latin typeface="Arial" panose="020B0604020202020204" pitchFamily="34" charset="0"/>
                <a:cs typeface="Arial" panose="020B0604020202020204" pitchFamily="34" charset="0"/>
              </a:rPr>
              <a:t>ChristianRiess</a:t>
            </a:r>
            <a:r>
              <a:rPr lang="en-IN" sz="1600" dirty="0">
                <a:solidFill>
                  <a:srgbClr val="000000"/>
                </a:solidFill>
                <a:latin typeface="Arial" panose="020B0604020202020204" pitchFamily="34" charset="0"/>
                <a:cs typeface="Arial" panose="020B0604020202020204" pitchFamily="34" charset="0"/>
              </a:rPr>
              <a:t>,  Justus  Thies,  Matthias  </a:t>
            </a:r>
            <a:r>
              <a:rPr lang="en-IN" sz="1600" dirty="0" err="1">
                <a:solidFill>
                  <a:srgbClr val="000000"/>
                </a:solidFill>
                <a:latin typeface="Arial" panose="020B0604020202020204" pitchFamily="34" charset="0"/>
                <a:cs typeface="Arial" panose="020B0604020202020204" pitchFamily="34" charset="0"/>
              </a:rPr>
              <a:t>Nießner</a:t>
            </a:r>
            <a:r>
              <a:rPr lang="en-IN" sz="1600" dirty="0">
                <a:solidFill>
                  <a:srgbClr val="000000"/>
                </a:solidFill>
                <a:latin typeface="Arial" panose="020B0604020202020204" pitchFamily="34" charset="0"/>
                <a:cs typeface="Arial" panose="020B0604020202020204" pitchFamily="34" charset="0"/>
              </a:rPr>
              <a:t>, "</a:t>
            </a:r>
            <a:r>
              <a:rPr lang="en-IN" sz="1600" dirty="0" err="1">
                <a:solidFill>
                  <a:srgbClr val="000000"/>
                </a:solidFill>
                <a:latin typeface="Arial" panose="020B0604020202020204" pitchFamily="34" charset="0"/>
                <a:cs typeface="Arial" panose="020B0604020202020204" pitchFamily="34" charset="0"/>
              </a:rPr>
              <a:t>FaceForensics</a:t>
            </a:r>
            <a:r>
              <a:rPr lang="en-IN" sz="1600" dirty="0">
                <a:solidFill>
                  <a:srgbClr val="000000"/>
                </a:solidFill>
                <a:latin typeface="Arial" panose="020B0604020202020204" pitchFamily="34" charset="0"/>
                <a:cs typeface="Arial" panose="020B0604020202020204" pitchFamily="34" charset="0"/>
              </a:rPr>
              <a:t>++:Learning  to  Detect  Manipulated Facial  Images"2019  IEEE/CVF  International Conference on Computer Vision (ICCV).</a:t>
            </a:r>
          </a:p>
          <a:p>
            <a:pPr marL="457200" indent="-457200" algn="just">
              <a:buFont typeface="+mj-lt"/>
              <a:buAutoNum type="arabicPeriod"/>
            </a:pPr>
            <a:r>
              <a:rPr lang="en-IN" sz="1600" dirty="0">
                <a:solidFill>
                  <a:srgbClr val="000000"/>
                </a:solidFill>
                <a:latin typeface="Arial" panose="020B0604020202020204" pitchFamily="34" charset="0"/>
                <a:cs typeface="Arial" panose="020B0604020202020204" pitchFamily="34" charset="0"/>
              </a:rPr>
              <a:t>Md  </a:t>
            </a:r>
            <a:r>
              <a:rPr lang="en-IN" sz="1600" dirty="0" err="1">
                <a:solidFill>
                  <a:srgbClr val="000000"/>
                </a:solidFill>
                <a:latin typeface="Arial" panose="020B0604020202020204" pitchFamily="34" charset="0"/>
                <a:cs typeface="Arial" panose="020B0604020202020204" pitchFamily="34" charset="0"/>
              </a:rPr>
              <a:t>Shohel</a:t>
            </a:r>
            <a:r>
              <a:rPr lang="en-IN" sz="1600" dirty="0">
                <a:solidFill>
                  <a:srgbClr val="000000"/>
                </a:solidFill>
                <a:latin typeface="Arial" panose="020B0604020202020204" pitchFamily="34" charset="0"/>
                <a:cs typeface="Arial" panose="020B0604020202020204" pitchFamily="34" charset="0"/>
              </a:rPr>
              <a:t>  Rana,  Mohammad  Nur  </a:t>
            </a:r>
            <a:r>
              <a:rPr lang="en-IN" sz="1600" dirty="0" err="1">
                <a:solidFill>
                  <a:srgbClr val="000000"/>
                </a:solidFill>
                <a:latin typeface="Arial" panose="020B0604020202020204" pitchFamily="34" charset="0"/>
                <a:cs typeface="Arial" panose="020B0604020202020204" pitchFamily="34" charset="0"/>
              </a:rPr>
              <a:t>Nobi,Beddhu</a:t>
            </a:r>
            <a:r>
              <a:rPr lang="en-IN" sz="1600" dirty="0">
                <a:solidFill>
                  <a:srgbClr val="000000"/>
                </a:solidFill>
                <a:latin typeface="Arial" panose="020B0604020202020204" pitchFamily="34" charset="0"/>
                <a:cs typeface="Arial" panose="020B0604020202020204" pitchFamily="34" charset="0"/>
              </a:rPr>
              <a:t> </a:t>
            </a:r>
            <a:r>
              <a:rPr lang="en-IN" sz="1600" dirty="0" err="1">
                <a:solidFill>
                  <a:srgbClr val="000000"/>
                </a:solidFill>
                <a:latin typeface="Arial" panose="020B0604020202020204" pitchFamily="34" charset="0"/>
                <a:cs typeface="Arial" panose="020B0604020202020204" pitchFamily="34" charset="0"/>
              </a:rPr>
              <a:t>Murali,Andrew</a:t>
            </a:r>
            <a:r>
              <a:rPr lang="en-IN" sz="1600" dirty="0">
                <a:solidFill>
                  <a:srgbClr val="000000"/>
                </a:solidFill>
                <a:latin typeface="Arial" panose="020B0604020202020204" pitchFamily="34" charset="0"/>
                <a:cs typeface="Arial" panose="020B0604020202020204" pitchFamily="34" charset="0"/>
              </a:rPr>
              <a:t>  H.  Sung  ,  Deepfake  Detection:  A Systematic Literature Review IEEE Access 10:1-1. </a:t>
            </a:r>
          </a:p>
          <a:p>
            <a:pPr marL="457200" indent="-457200" algn="just">
              <a:buFont typeface="+mj-lt"/>
              <a:buAutoNum type="arabicPeriod"/>
            </a:pPr>
            <a:r>
              <a:rPr lang="en-US" sz="1600" dirty="0">
                <a:solidFill>
                  <a:srgbClr val="000000"/>
                </a:solidFill>
                <a:latin typeface="Arial" panose="020B0604020202020204" pitchFamily="34" charset="0"/>
                <a:cs typeface="Arial" panose="020B0604020202020204" pitchFamily="34" charset="0"/>
              </a:rPr>
              <a:t>TensorFlow, December 2020, [online] Available: </a:t>
            </a:r>
            <a:r>
              <a:rPr lang="en-US" sz="1600" dirty="0">
                <a:solidFill>
                  <a:srgbClr val="000000"/>
                </a:solidFill>
                <a:latin typeface="Arial" panose="020B0604020202020204" pitchFamily="34" charset="0"/>
                <a:cs typeface="Arial" panose="020B0604020202020204" pitchFamily="34" charset="0"/>
                <a:hlinkClick r:id="rId3"/>
              </a:rPr>
              <a:t>https://www.tensorflow.org/</a:t>
            </a:r>
            <a:r>
              <a:rPr lang="en-US" sz="1600" dirty="0">
                <a:solidFill>
                  <a:srgbClr val="000000"/>
                </a:solidFill>
                <a:latin typeface="Arial" panose="020B0604020202020204" pitchFamily="34" charset="0"/>
                <a:cs typeface="Arial" panose="020B0604020202020204" pitchFamily="34" charset="0"/>
              </a:rPr>
              <a:t>.</a:t>
            </a:r>
          </a:p>
          <a:p>
            <a:pPr marL="457200" indent="-457200" algn="just">
              <a:buFont typeface="+mj-lt"/>
              <a:buAutoNum type="arabicPeriod"/>
            </a:pPr>
            <a:r>
              <a:rPr lang="en-US" sz="1600" dirty="0">
                <a:solidFill>
                  <a:srgbClr val="000000"/>
                </a:solidFill>
                <a:latin typeface="Arial" panose="020B0604020202020204" pitchFamily="34" charset="0"/>
                <a:cs typeface="Arial" panose="020B0604020202020204" pitchFamily="34" charset="0"/>
              </a:rPr>
              <a:t>Brian </a:t>
            </a:r>
            <a:r>
              <a:rPr lang="en-US" sz="1600" dirty="0" err="1">
                <a:solidFill>
                  <a:srgbClr val="000000"/>
                </a:solidFill>
                <a:latin typeface="Arial" panose="020B0604020202020204" pitchFamily="34" charset="0"/>
                <a:cs typeface="Arial" panose="020B0604020202020204" pitchFamily="34" charset="0"/>
              </a:rPr>
              <a:t>Dolhansky</a:t>
            </a:r>
            <a:r>
              <a:rPr lang="en-US" sz="1600" dirty="0">
                <a:solidFill>
                  <a:srgbClr val="000000"/>
                </a:solidFill>
                <a:latin typeface="Arial" panose="020B0604020202020204" pitchFamily="34" charset="0"/>
                <a:cs typeface="Arial" panose="020B0604020202020204" pitchFamily="34" charset="0"/>
              </a:rPr>
              <a:t>, Russ Howes, Ben </a:t>
            </a:r>
            <a:r>
              <a:rPr lang="en-US" sz="1600" dirty="0" err="1">
                <a:solidFill>
                  <a:srgbClr val="000000"/>
                </a:solidFill>
                <a:latin typeface="Arial" panose="020B0604020202020204" pitchFamily="34" charset="0"/>
                <a:cs typeface="Arial" panose="020B0604020202020204" pitchFamily="34" charset="0"/>
              </a:rPr>
              <a:t>Pflaum</a:t>
            </a:r>
            <a:r>
              <a:rPr lang="en-US" sz="1600" dirty="0">
                <a:solidFill>
                  <a:srgbClr val="000000"/>
                </a:solidFill>
                <a:latin typeface="Arial" panose="020B0604020202020204" pitchFamily="34" charset="0"/>
                <a:cs typeface="Arial" panose="020B0604020202020204" pitchFamily="34" charset="0"/>
              </a:rPr>
              <a:t>, Nicole </a:t>
            </a:r>
            <a:r>
              <a:rPr lang="en-US" sz="1600" dirty="0" err="1">
                <a:solidFill>
                  <a:srgbClr val="000000"/>
                </a:solidFill>
                <a:latin typeface="Arial" panose="020B0604020202020204" pitchFamily="34" charset="0"/>
                <a:cs typeface="Arial" panose="020B0604020202020204" pitchFamily="34" charset="0"/>
              </a:rPr>
              <a:t>Baram</a:t>
            </a:r>
            <a:r>
              <a:rPr lang="en-US" sz="1600" dirty="0">
                <a:solidFill>
                  <a:srgbClr val="000000"/>
                </a:solidFill>
                <a:latin typeface="Arial" panose="020B0604020202020204" pitchFamily="34" charset="0"/>
                <a:cs typeface="Arial" panose="020B0604020202020204" pitchFamily="34" charset="0"/>
              </a:rPr>
              <a:t> and Cristian. Ferrer, The Deepfake Detection Challenge(DFDC)Preview Dataset, 2019.</a:t>
            </a:r>
          </a:p>
          <a:p>
            <a:pPr marL="457200" indent="-457200" algn="just">
              <a:buFont typeface="+mj-lt"/>
              <a:buAutoNum type="arabicPeriod"/>
            </a:pPr>
            <a:r>
              <a:rPr lang="en-US" sz="1600" dirty="0" err="1">
                <a:solidFill>
                  <a:srgbClr val="000000"/>
                </a:solidFill>
                <a:latin typeface="Arial" panose="020B0604020202020204" pitchFamily="34" charset="0"/>
                <a:cs typeface="Arial" panose="020B0604020202020204" pitchFamily="34" charset="0"/>
              </a:rPr>
              <a:t>Faceswap</a:t>
            </a:r>
            <a:r>
              <a:rPr lang="en-US" sz="1600" dirty="0">
                <a:solidFill>
                  <a:srgbClr val="000000"/>
                </a:solidFill>
                <a:latin typeface="Arial" panose="020B0604020202020204" pitchFamily="34" charset="0"/>
                <a:cs typeface="Arial" panose="020B0604020202020204" pitchFamily="34" charset="0"/>
              </a:rPr>
              <a:t>: Deepfakes software for all, February 2021, [online] Available: </a:t>
            </a:r>
            <a:r>
              <a:rPr lang="en-US" sz="1600" dirty="0">
                <a:solidFill>
                  <a:srgbClr val="000000"/>
                </a:solidFill>
                <a:latin typeface="Arial" panose="020B0604020202020204" pitchFamily="34" charset="0"/>
                <a:cs typeface="Arial" panose="020B0604020202020204" pitchFamily="34" charset="0"/>
                <a:hlinkClick r:id="rId4"/>
              </a:rPr>
              <a:t>https://github.com/deepfakes/faceswap</a:t>
            </a:r>
            <a:r>
              <a:rPr lang="en-US" sz="1600" dirty="0">
                <a:solidFill>
                  <a:srgbClr val="000000"/>
                </a:solidFill>
                <a:latin typeface="Arial" panose="020B0604020202020204" pitchFamily="34" charset="0"/>
                <a:cs typeface="Arial" panose="020B0604020202020204" pitchFamily="34" charset="0"/>
              </a:rPr>
              <a:t>.</a:t>
            </a:r>
          </a:p>
          <a:p>
            <a:pPr marL="457200" indent="-457200" algn="just">
              <a:buFont typeface="+mj-lt"/>
              <a:buAutoNum type="arabicPeriod"/>
            </a:pPr>
            <a:r>
              <a:rPr lang="en-US" sz="1600" dirty="0" err="1">
                <a:solidFill>
                  <a:srgbClr val="000000"/>
                </a:solidFill>
                <a:latin typeface="Arial" panose="020B0604020202020204" pitchFamily="34" charset="0"/>
                <a:cs typeface="Arial" panose="020B0604020202020204" pitchFamily="34" charset="0"/>
              </a:rPr>
              <a:t>Gaojian</a:t>
            </a:r>
            <a:r>
              <a:rPr lang="en-US" sz="1600" dirty="0">
                <a:solidFill>
                  <a:srgbClr val="000000"/>
                </a:solidFill>
                <a:latin typeface="Arial" panose="020B0604020202020204" pitchFamily="34" charset="0"/>
                <a:cs typeface="Arial" panose="020B0604020202020204" pitchFamily="34" charset="0"/>
              </a:rPr>
              <a:t> Wang, Qian Jiang, Xin Jin, </a:t>
            </a:r>
            <a:r>
              <a:rPr lang="en-US" sz="1600" dirty="0" err="1">
                <a:solidFill>
                  <a:srgbClr val="000000"/>
                </a:solidFill>
                <a:latin typeface="Arial" panose="020B0604020202020204" pitchFamily="34" charset="0"/>
                <a:cs typeface="Arial" panose="020B0604020202020204" pitchFamily="34" charset="0"/>
              </a:rPr>
              <a:t>Xiaohui</a:t>
            </a:r>
            <a:r>
              <a:rPr lang="en-US" sz="1600" dirty="0">
                <a:solidFill>
                  <a:srgbClr val="000000"/>
                </a:solidFill>
                <a:latin typeface="Arial" panose="020B0604020202020204" pitchFamily="34" charset="0"/>
                <a:cs typeface="Arial" panose="020B0604020202020204" pitchFamily="34" charset="0"/>
              </a:rPr>
              <a:t> Cui, “FFR FD: Effective and Fast Detection of </a:t>
            </a:r>
            <a:r>
              <a:rPr lang="en-US" sz="1600" dirty="0" err="1">
                <a:solidFill>
                  <a:srgbClr val="000000"/>
                </a:solidFill>
                <a:latin typeface="Arial" panose="020B0604020202020204" pitchFamily="34" charset="0"/>
                <a:cs typeface="Arial" panose="020B0604020202020204" pitchFamily="34" charset="0"/>
              </a:rPr>
              <a:t>DeepFakes</a:t>
            </a:r>
            <a:r>
              <a:rPr lang="en-US" sz="1600" dirty="0">
                <a:solidFill>
                  <a:srgbClr val="000000"/>
                </a:solidFill>
                <a:latin typeface="Arial" panose="020B0604020202020204" pitchFamily="34" charset="0"/>
                <a:cs typeface="Arial" panose="020B0604020202020204" pitchFamily="34" charset="0"/>
              </a:rPr>
              <a:t> Based on Feature Point Defects”, 2020.</a:t>
            </a:r>
            <a:r>
              <a:rPr lang="en-US" sz="1600" dirty="0">
                <a:solidFill>
                  <a:srgbClr val="000000"/>
                </a:solidFill>
                <a:latin typeface="ff1"/>
              </a:rPr>
              <a:t>		</a:t>
            </a:r>
            <a:endParaRPr lang="en-IN" sz="1600" dirty="0">
              <a:solidFill>
                <a:srgbClr val="000000"/>
              </a:solidFill>
              <a:latin typeface="ff1"/>
            </a:endParaRPr>
          </a:p>
          <a:p>
            <a:pPr marL="0" lvl="0" indent="0" algn="just">
              <a:buNone/>
            </a:pPr>
            <a:endParaRPr lang="en-US"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2B427FE9-29DA-0E49-B4DE-4727923C5DB0}"/>
              </a:ext>
            </a:extLst>
          </p:cNvPr>
          <p:cNvSpPr>
            <a:spLocks noGrp="1"/>
          </p:cNvSpPr>
          <p:nvPr>
            <p:ph type="dt" sz="half" idx="10"/>
          </p:nvPr>
        </p:nvSpPr>
        <p:spPr/>
        <p:txBody>
          <a:bodyPr/>
          <a:lstStyle/>
          <a:p>
            <a:fld id="{4155CCEA-12CF-4A2F-BE8D-0F11C2983375}" type="datetime3">
              <a:rPr lang="en-US" smtClean="0"/>
              <a:pPr/>
              <a:t>23 October 2024</a:t>
            </a:fld>
            <a:endParaRPr lang="en-US" dirty="0"/>
          </a:p>
          <a:p>
            <a:endParaRPr lang="en-US" dirty="0"/>
          </a:p>
        </p:txBody>
      </p:sp>
      <p:sp>
        <p:nvSpPr>
          <p:cNvPr id="6" name="Slide Number Placeholder 5">
            <a:extLst>
              <a:ext uri="{FF2B5EF4-FFF2-40B4-BE49-F238E27FC236}">
                <a16:creationId xmlns:a16="http://schemas.microsoft.com/office/drawing/2014/main" xmlns="" id="{B2B0431B-9CC5-946D-2E4D-E25A5A48B915}"/>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5" name="TextBox 4">
            <a:extLst>
              <a:ext uri="{FF2B5EF4-FFF2-40B4-BE49-F238E27FC236}">
                <a16:creationId xmlns:a16="http://schemas.microsoft.com/office/drawing/2014/main" xmlns="" id="{D66F369D-E720-B751-9C73-219849FF6206}"/>
              </a:ext>
            </a:extLst>
          </p:cNvPr>
          <p:cNvSpPr txBox="1"/>
          <p:nvPr/>
        </p:nvSpPr>
        <p:spPr>
          <a:xfrm>
            <a:off x="4038600" y="6356350"/>
            <a:ext cx="2819400" cy="276999"/>
          </a:xfrm>
          <a:prstGeom prst="rect">
            <a:avLst/>
          </a:prstGeom>
          <a:noFill/>
        </p:spPr>
        <p:txBody>
          <a:bodyPr wrap="square" rtlCol="0">
            <a:spAutoFit/>
          </a:bodyPr>
          <a:lstStyle/>
          <a:p>
            <a:r>
              <a:rPr lang="en-US" sz="1200" dirty="0">
                <a:solidFill>
                  <a:schemeClr val="bg1">
                    <a:lumMod val="65000"/>
                  </a:schemeClr>
                </a:solidFill>
              </a:rPr>
              <a:t>School of Computing - CSE</a:t>
            </a:r>
          </a:p>
        </p:txBody>
      </p:sp>
    </p:spTree>
    <p:extLst>
      <p:ext uri="{BB962C8B-B14F-4D97-AF65-F5344CB8AC3E}">
        <p14:creationId xmlns:p14="http://schemas.microsoft.com/office/powerpoint/2010/main" xmlns="" val="381164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pPr/>
              <a:t>23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15</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xmlns=""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pPr/>
              <a:t>23 October 2024</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xmlns="" val="344089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ED40E3-747B-EB5A-DA8A-683382C4A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F46BAE1-0C38-7303-646F-F2C7BED248D0}"/>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xmlns="" id="{AF020BCB-3ADB-C718-1C21-2EA45F81F34D}"/>
              </a:ext>
            </a:extLst>
          </p:cNvPr>
          <p:cNvSpPr>
            <a:spLocks noGrp="1"/>
          </p:cNvSpPr>
          <p:nvPr>
            <p:ph type="ftr" sz="quarter" idx="11"/>
          </p:nvPr>
        </p:nvSpPr>
        <p:spPr/>
        <p:txBody>
          <a:bodyPr/>
          <a:lstStyle/>
          <a:p>
            <a:r>
              <a:rPr lang="en-US" dirty="0"/>
              <a:t>School of Computing - CSE</a:t>
            </a:r>
          </a:p>
          <a:p>
            <a:endParaRPr lang="en-US" dirty="0"/>
          </a:p>
        </p:txBody>
      </p:sp>
      <p:sp>
        <p:nvSpPr>
          <p:cNvPr id="6" name="Slide Number Placeholder 5">
            <a:extLst>
              <a:ext uri="{FF2B5EF4-FFF2-40B4-BE49-F238E27FC236}">
                <a16:creationId xmlns:a16="http://schemas.microsoft.com/office/drawing/2014/main" xmlns="" id="{5B3B8381-3B2E-FCF0-6F09-3D54ED5340FA}"/>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
        <p:nvSpPr>
          <p:cNvPr id="3" name="TextBox 2">
            <a:extLst>
              <a:ext uri="{FF2B5EF4-FFF2-40B4-BE49-F238E27FC236}">
                <a16:creationId xmlns:a16="http://schemas.microsoft.com/office/drawing/2014/main" xmlns="" id="{038462DD-C1EB-9A8C-1883-1FF669DB1EA6}"/>
              </a:ext>
            </a:extLst>
          </p:cNvPr>
          <p:cNvSpPr txBox="1"/>
          <p:nvPr/>
        </p:nvSpPr>
        <p:spPr>
          <a:xfrm>
            <a:off x="914400" y="6340111"/>
            <a:ext cx="1828800" cy="276999"/>
          </a:xfrm>
          <a:prstGeom prst="rect">
            <a:avLst/>
          </a:prstGeom>
          <a:noFill/>
        </p:spPr>
        <p:txBody>
          <a:bodyPr wrap="square" rtlCol="0">
            <a:spAutoFit/>
          </a:bodyPr>
          <a:lstStyle/>
          <a:p>
            <a:fld id="{EB7275DB-6D13-480B-AC77-F5019BDC5287}" type="datetime3">
              <a:rPr lang="en-US" sz="1200" smtClean="0">
                <a:solidFill>
                  <a:schemeClr val="bg1">
                    <a:lumMod val="50000"/>
                  </a:schemeClr>
                </a:solidFill>
              </a:rPr>
              <a:pPr/>
              <a:t>23 October 2024</a:t>
            </a:fld>
            <a:endParaRPr lang="en-IN" sz="1200" dirty="0">
              <a:solidFill>
                <a:schemeClr val="bg1">
                  <a:lumMod val="50000"/>
                </a:schemeClr>
              </a:solidFill>
            </a:endParaRPr>
          </a:p>
        </p:txBody>
      </p:sp>
      <p:pic>
        <p:nvPicPr>
          <p:cNvPr id="9" name="Content Placeholder 8" descr="Screenshot 2024-10-21 104136.png"/>
          <p:cNvPicPr>
            <a:picLocks noGrp="1" noChangeAspect="1"/>
          </p:cNvPicPr>
          <p:nvPr>
            <p:ph idx="1"/>
          </p:nvPr>
        </p:nvPicPr>
        <p:blipFill>
          <a:blip r:embed="rId3" cstate="print"/>
          <a:stretch>
            <a:fillRect/>
          </a:stretch>
        </p:blipFill>
        <p:spPr>
          <a:xfrm>
            <a:off x="838200" y="1447800"/>
            <a:ext cx="7620000" cy="4876800"/>
          </a:xfrm>
        </p:spPr>
      </p:pic>
    </p:spTree>
    <p:extLst>
      <p:ext uri="{BB962C8B-B14F-4D97-AF65-F5344CB8AC3E}">
        <p14:creationId xmlns:p14="http://schemas.microsoft.com/office/powerpoint/2010/main" xmlns="" val="26611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59F68-BEA2-7D83-83CC-DB2FA3DB80A7}"/>
              </a:ext>
            </a:extLst>
          </p:cNvPr>
          <p:cNvSpPr>
            <a:spLocks noGrp="1"/>
          </p:cNvSpPr>
          <p:nvPr>
            <p:ph type="title"/>
          </p:nvPr>
        </p:nvSpPr>
        <p:spPr/>
        <p:txBody>
          <a:bodyPr>
            <a:normAutofit/>
          </a:bodyPr>
          <a:lstStyle/>
          <a:p>
            <a:r>
              <a:rPr lang="en-US" sz="3600" dirty="0"/>
              <a:t>INTRODUCTION</a:t>
            </a:r>
          </a:p>
        </p:txBody>
      </p:sp>
      <p:sp>
        <p:nvSpPr>
          <p:cNvPr id="6" name="Slide Number Placeholder 5">
            <a:extLst>
              <a:ext uri="{FF2B5EF4-FFF2-40B4-BE49-F238E27FC236}">
                <a16:creationId xmlns:a16="http://schemas.microsoft.com/office/drawing/2014/main" xmlns=""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4" name="Content Placeholder 3"/>
          <p:cNvSpPr>
            <a:spLocks noGrp="1"/>
          </p:cNvSpPr>
          <p:nvPr>
            <p:ph idx="1"/>
          </p:nvPr>
        </p:nvSpPr>
        <p:spPr/>
        <p:txBody>
          <a:bodyPr>
            <a:noAutofit/>
          </a:bodyPr>
          <a:lstStyle/>
          <a:p>
            <a:pPr marL="0" indent="0" algn="just">
              <a:lnSpc>
                <a:spcPct val="120000"/>
              </a:lnSpc>
              <a:buFont typeface="Wingdings" pitchFamily="2" charset="2"/>
              <a:buChar char="§"/>
            </a:pPr>
            <a:r>
              <a:rPr lang="en-US" sz="1600" dirty="0" smtClean="0">
                <a:latin typeface="Arial" panose="020B0604020202020204" pitchFamily="34" charset="0"/>
                <a:cs typeface="Arial" panose="020B0604020202020204" pitchFamily="34" charset="0"/>
              </a:rPr>
              <a:t> The </a:t>
            </a:r>
            <a:r>
              <a:rPr lang="en-US" sz="1600" dirty="0">
                <a:latin typeface="Arial" panose="020B0604020202020204" pitchFamily="34" charset="0"/>
                <a:cs typeface="Arial" panose="020B0604020202020204" pitchFamily="34" charset="0"/>
              </a:rPr>
              <a:t>latest concern, deepfakes, is a term that is used to describe realistic, artificially </a:t>
            </a:r>
            <a:r>
              <a:rPr lang="en-US" sz="1600" dirty="0" smtClean="0">
                <a:latin typeface="Arial" panose="020B0604020202020204" pitchFamily="34" charset="0"/>
                <a:cs typeface="Arial" panose="020B0604020202020204" pitchFamily="34" charset="0"/>
              </a:rPr>
              <a:t>  generated </a:t>
            </a:r>
            <a:r>
              <a:rPr lang="en-US" sz="1600" dirty="0">
                <a:latin typeface="Arial" panose="020B0604020202020204" pitchFamily="34" charset="0"/>
                <a:cs typeface="Arial" panose="020B0604020202020204" pitchFamily="34" charset="0"/>
              </a:rPr>
              <a:t>media. It has been a growing concern due to the potential of its misuse in various areas such as social media, politics, and law enforcement. These deepfakes have been created with the help of high-level machine learning algorithms, so-called neural networks that can operate with the aid of facial expressions, lip movements, and even the actual voices of the people in the films in order to change them convincingly into existing videos or images.</a:t>
            </a:r>
          </a:p>
          <a:p>
            <a:pPr marL="0" indent="0" algn="just">
              <a:lnSpc>
                <a:spcPct val="120000"/>
              </a:lnSpc>
              <a:buFont typeface="Wingdings" pitchFamily="2" charset="2"/>
              <a:buChar char="§"/>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TensorFlow</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one of the most popular open-source machine learning frameworks that was developed by Google. With TensorFlow's flexibility and scalability, developers can create and train almost any machine learning model, including deepfake detection models.</a:t>
            </a:r>
          </a:p>
          <a:p>
            <a:pPr marL="0" indent="0" algn="just">
              <a:lnSpc>
                <a:spcPct val="120000"/>
              </a:lnSpc>
              <a:buFont typeface="Wingdings" pitchFamily="2" charset="2"/>
              <a:buChar char="§"/>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TensorFlow</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a project that is being worked on which is focused on creating a machine </a:t>
            </a:r>
            <a:r>
              <a:rPr lang="en-US" sz="1600" dirty="0" smtClean="0">
                <a:latin typeface="Arial" panose="020B0604020202020204" pitchFamily="34" charset="0"/>
                <a:cs typeface="Arial" panose="020B0604020202020204" pitchFamily="34" charset="0"/>
              </a:rPr>
              <a:t>  learning </a:t>
            </a:r>
            <a:r>
              <a:rPr lang="en-US" sz="1600" dirty="0">
                <a:latin typeface="Arial" panose="020B0604020202020204" pitchFamily="34" charset="0"/>
                <a:cs typeface="Arial" panose="020B0604020202020204" pitchFamily="34" charset="0"/>
              </a:rPr>
              <a:t>model with the capability of detecting and accurately analyzing deepfake images. With the help of deep learning, our ultimate goal is to design a system that will be able to tell the difference between the genuine and manipulated images, thus, regulate the risks generated by the deepfake technology.</a:t>
            </a:r>
            <a:endParaRPr lang="en-IN" sz="1600" dirty="0">
              <a:latin typeface="Arial" panose="020B0604020202020204" pitchFamily="34" charset="0"/>
              <a:cs typeface="Arial" panose="020B0604020202020204" pitchFamily="34" charset="0"/>
            </a:endParaRPr>
          </a:p>
          <a:p>
            <a:pPr>
              <a:buFont typeface="Wingdings" pitchFamily="2" charset="2"/>
              <a:buChar char="§"/>
            </a:pPr>
            <a:endParaRPr lang="en-US" sz="1600" dirty="0"/>
          </a:p>
        </p:txBody>
      </p:sp>
      <p:sp>
        <p:nvSpPr>
          <p:cNvPr id="8" name="TextBox 7">
            <a:extLst>
              <a:ext uri="{FF2B5EF4-FFF2-40B4-BE49-F238E27FC236}">
                <a16:creationId xmlns:a16="http://schemas.microsoft.com/office/drawing/2014/main" xmlns="" id="{AC16AE5B-A5C1-0354-3941-2FD3845F8852}"/>
              </a:ext>
            </a:extLst>
          </p:cNvPr>
          <p:cNvSpPr txBox="1"/>
          <p:nvPr/>
        </p:nvSpPr>
        <p:spPr>
          <a:xfrm>
            <a:off x="472440" y="6354763"/>
            <a:ext cx="1828801" cy="276999"/>
          </a:xfrm>
          <a:prstGeom prst="rect">
            <a:avLst/>
          </a:prstGeom>
          <a:noFill/>
        </p:spPr>
        <p:txBody>
          <a:bodyPr wrap="square" rtlCol="0">
            <a:spAutoFit/>
          </a:bodyPr>
          <a:lstStyle/>
          <a:p>
            <a:fld id="{123906DF-F5B0-46D6-99D1-A7FBFB962A6E}" type="datetime3">
              <a:rPr lang="en-US" sz="1200" smtClean="0">
                <a:solidFill>
                  <a:schemeClr val="bg1">
                    <a:lumMod val="65000"/>
                  </a:schemeClr>
                </a:solidFill>
              </a:rPr>
              <a:pPr/>
              <a:t>23 October 2024</a:t>
            </a:fld>
            <a:endParaRPr lang="en-IN" sz="1200" dirty="0">
              <a:solidFill>
                <a:schemeClr val="bg1">
                  <a:lumMod val="65000"/>
                </a:schemeClr>
              </a:solidFill>
            </a:endParaRPr>
          </a:p>
        </p:txBody>
      </p:sp>
      <p:sp>
        <p:nvSpPr>
          <p:cNvPr id="10" name="TextBox 9">
            <a:extLst>
              <a:ext uri="{FF2B5EF4-FFF2-40B4-BE49-F238E27FC236}">
                <a16:creationId xmlns:a16="http://schemas.microsoft.com/office/drawing/2014/main" xmlns="" id="{DFB6462E-1684-E2CE-9ACF-8D3C8EC6560A}"/>
              </a:ext>
            </a:extLst>
          </p:cNvPr>
          <p:cNvSpPr txBox="1"/>
          <p:nvPr/>
        </p:nvSpPr>
        <p:spPr>
          <a:xfrm>
            <a:off x="3581400" y="6354763"/>
            <a:ext cx="2743200" cy="553998"/>
          </a:xfrm>
          <a:prstGeom prst="rect">
            <a:avLst/>
          </a:prstGeom>
          <a:noFill/>
        </p:spPr>
        <p:txBody>
          <a:bodyPr wrap="square" rtlCol="0">
            <a:spAutoFit/>
          </a:bodyPr>
          <a:lstStyle/>
          <a:p>
            <a:r>
              <a:rPr lang="en-US" sz="1200" dirty="0">
                <a:solidFill>
                  <a:schemeClr val="bg1">
                    <a:lumMod val="65000"/>
                  </a:schemeClr>
                </a:solidFill>
              </a:rPr>
              <a:t>School of Computing - CSE</a:t>
            </a:r>
          </a:p>
          <a:p>
            <a:endParaRPr lang="en-IN" dirty="0"/>
          </a:p>
        </p:txBody>
      </p:sp>
    </p:spTree>
    <p:extLst>
      <p:ext uri="{BB962C8B-B14F-4D97-AF65-F5344CB8AC3E}">
        <p14:creationId xmlns:p14="http://schemas.microsoft.com/office/powerpoint/2010/main" xmlns=""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59F68-BEA2-7D83-83CC-DB2FA3DB80A7}"/>
              </a:ext>
            </a:extLst>
          </p:cNvPr>
          <p:cNvSpPr>
            <a:spLocks noGrp="1"/>
          </p:cNvSpPr>
          <p:nvPr>
            <p:ph type="title"/>
          </p:nvPr>
        </p:nvSpPr>
        <p:spPr/>
        <p:txBody>
          <a:bodyPr>
            <a:normAutofit/>
          </a:bodyPr>
          <a:lstStyle/>
          <a:p>
            <a:r>
              <a:rPr lang="en-US" sz="3600" dirty="0"/>
              <a:t>ABSTRACT</a:t>
            </a:r>
          </a:p>
        </p:txBody>
      </p:sp>
      <p:sp>
        <p:nvSpPr>
          <p:cNvPr id="4" name="Date Placeholder 3">
            <a:extLst>
              <a:ext uri="{FF2B5EF4-FFF2-40B4-BE49-F238E27FC236}">
                <a16:creationId xmlns:a16="http://schemas.microsoft.com/office/drawing/2014/main" xmlns="" id="{2B501FE4-FDDC-C618-352A-C144A5BA9496}"/>
              </a:ext>
            </a:extLst>
          </p:cNvPr>
          <p:cNvSpPr>
            <a:spLocks noGrp="1"/>
          </p:cNvSpPr>
          <p:nvPr>
            <p:ph type="dt" sz="half" idx="10"/>
          </p:nvPr>
        </p:nvSpPr>
        <p:spPr>
          <a:xfrm>
            <a:off x="406400" y="6320790"/>
            <a:ext cx="2133600" cy="365125"/>
          </a:xfrm>
        </p:spPr>
        <p:txBody>
          <a:bodyPr/>
          <a:lstStyle/>
          <a:p>
            <a:fld id="{123906DF-F5B0-46D6-99D1-A7FBFB962A6E}" type="datetime3">
              <a:rPr lang="en-US" smtClean="0"/>
              <a:pPr/>
              <a:t>23 October 2024</a:t>
            </a:fld>
            <a:endParaRPr lang="en-US" dirty="0"/>
          </a:p>
        </p:txBody>
      </p:sp>
      <p:sp>
        <p:nvSpPr>
          <p:cNvPr id="5" name="Footer Placeholder 4">
            <a:extLst>
              <a:ext uri="{FF2B5EF4-FFF2-40B4-BE49-F238E27FC236}">
                <a16:creationId xmlns:a16="http://schemas.microsoft.com/office/drawing/2014/main" xmlns=""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xmlns=""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
        <p:nvSpPr>
          <p:cNvPr id="7" name="Content Placeholder 6"/>
          <p:cNvSpPr>
            <a:spLocks noGrp="1"/>
          </p:cNvSpPr>
          <p:nvPr>
            <p:ph idx="1"/>
          </p:nvPr>
        </p:nvSpPr>
        <p:spPr/>
        <p:txBody>
          <a:bodyPr>
            <a:normAutofit/>
          </a:bodyPr>
          <a:lstStyle/>
          <a:p>
            <a:pPr marL="0" indent="0" algn="just">
              <a:buNone/>
            </a:pPr>
            <a:r>
              <a:rPr lang="en-US" sz="1600" b="0" i="0" dirty="0">
                <a:solidFill>
                  <a:srgbClr val="333333"/>
                </a:solidFill>
                <a:effectLst/>
                <a:latin typeface="Arial" panose="020B0604020202020204" pitchFamily="34" charset="0"/>
                <a:cs typeface="Arial" panose="020B0604020202020204" pitchFamily="34" charset="0"/>
              </a:rPr>
              <a:t>Over the last few decades, rapid progress in AI, machine learning, and deep learning has resulted in new techniques and various tools for manipulating multimedia. Though the technology has been mostly used in legitimate applications such as for entertainment and education, etc., malicious users have also exploited them for unlawful or nefarious purposes. For example, high-quality and realistic fake videos, images, or audios have been created to spread misinformation and propaganda, foment political discord and hate, or even harass and blackmail people. The manipulated, high-quality and realistic videos have become known recently as Deepfake. Various approaches have since been described in the literature to deal with the problems raised by Deepfake. To provide an updated overview of the research works in Deepfake detection  summarizing 112 relevant articles from 2018 to 2020 that presented a variety of methodologies. We analyze them by grouping them into four different categories: deep learning-based techniques, classical machine learning-based methods, statistical techniques, and blockchain-based techniques. We also evaluate the performance of the detection capability of the various methods with respect to different datasets and conclude that the deep learning-based methods outperform other methods in Deepfake detection.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596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59F68-BEA2-7D83-83CC-DB2FA3DB80A7}"/>
              </a:ext>
            </a:extLst>
          </p:cNvPr>
          <p:cNvSpPr>
            <a:spLocks noGrp="1"/>
          </p:cNvSpPr>
          <p:nvPr>
            <p:ph type="title"/>
          </p:nvPr>
        </p:nvSpPr>
        <p:spPr/>
        <p:txBody>
          <a:bodyPr>
            <a:normAutofit/>
          </a:bodyPr>
          <a:lstStyle/>
          <a:p>
            <a:r>
              <a:rPr lang="en-US" sz="3600" dirty="0"/>
              <a:t>OBJECTIVE</a:t>
            </a:r>
          </a:p>
        </p:txBody>
      </p:sp>
      <p:sp>
        <p:nvSpPr>
          <p:cNvPr id="4" name="Date Placeholder 3">
            <a:extLst>
              <a:ext uri="{FF2B5EF4-FFF2-40B4-BE49-F238E27FC236}">
                <a16:creationId xmlns:a16="http://schemas.microsoft.com/office/drawing/2014/main" xmlns="" id="{2B501FE4-FDDC-C618-352A-C144A5BA9496}"/>
              </a:ext>
            </a:extLst>
          </p:cNvPr>
          <p:cNvSpPr>
            <a:spLocks noGrp="1"/>
          </p:cNvSpPr>
          <p:nvPr>
            <p:ph type="dt" sz="half" idx="10"/>
          </p:nvPr>
        </p:nvSpPr>
        <p:spPr/>
        <p:txBody>
          <a:bodyPr/>
          <a:lstStyle/>
          <a:p>
            <a:fld id="{123906DF-F5B0-46D6-99D1-A7FBFB962A6E}" type="datetime3">
              <a:rPr lang="en-US" smtClean="0"/>
              <a:pPr/>
              <a:t>23 October 2024</a:t>
            </a:fld>
            <a:endParaRPr lang="en-US"/>
          </a:p>
        </p:txBody>
      </p:sp>
      <p:sp>
        <p:nvSpPr>
          <p:cNvPr id="5" name="Footer Placeholder 4">
            <a:extLst>
              <a:ext uri="{FF2B5EF4-FFF2-40B4-BE49-F238E27FC236}">
                <a16:creationId xmlns:a16="http://schemas.microsoft.com/office/drawing/2014/main" xmlns=""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xmlns=""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Content Placeholder 6"/>
          <p:cNvSpPr>
            <a:spLocks noGrp="1"/>
          </p:cNvSpPr>
          <p:nvPr>
            <p:ph idx="1"/>
          </p:nvPr>
        </p:nvSpPr>
        <p:spPr>
          <a:xfrm>
            <a:off x="457200" y="2098521"/>
            <a:ext cx="8229600" cy="4525963"/>
          </a:xfrm>
        </p:spPr>
        <p:txBody>
          <a:bodyPr/>
          <a:lstStyle/>
          <a:p>
            <a:pPr algn="just"/>
            <a:r>
              <a:rPr lang="en-US" sz="1600" b="1" dirty="0">
                <a:latin typeface="Arial" panose="020B0604020202020204" pitchFamily="34" charset="0"/>
                <a:cs typeface="Arial" panose="020B0604020202020204" pitchFamily="34" charset="0"/>
              </a:rPr>
              <a:t>Building a deep learning model :</a:t>
            </a:r>
            <a:r>
              <a:rPr lang="en-US" sz="1600" dirty="0">
                <a:latin typeface="Arial" panose="020B0604020202020204" pitchFamily="34" charset="0"/>
                <a:cs typeface="Arial" panose="020B0604020202020204" pitchFamily="34" charset="0"/>
              </a:rPr>
              <a:t> With the rise of fake news and the vast amount of multimedia content on the Internet, modern deepfake technologies have become very real. By doing so, we design a deep learning model, which will be robust enough to detect deep-fake images from the real ones. Although not new</a:t>
            </a:r>
          </a:p>
          <a:p>
            <a:pPr algn="just"/>
            <a:r>
              <a:rPr lang="en-IN" sz="1600" b="1" dirty="0">
                <a:latin typeface="Arial" panose="020B0604020202020204" pitchFamily="34" charset="0"/>
                <a:cs typeface="Arial" panose="020B0604020202020204" pitchFamily="34" charset="0"/>
              </a:rPr>
              <a:t>Training the model : </a:t>
            </a:r>
            <a:r>
              <a:rPr lang="en-US" sz="1600" dirty="0">
                <a:latin typeface="Arial" panose="020B0604020202020204" pitchFamily="34" charset="0"/>
                <a:cs typeface="Arial" panose="020B0604020202020204" pitchFamily="34" charset="0"/>
              </a:rPr>
              <a:t>Train the model on a different datasets of real and deepfake images to enhance its generalization ability and accuracy. </a:t>
            </a:r>
          </a:p>
          <a:p>
            <a:pPr algn="just"/>
            <a:r>
              <a:rPr lang="en-IN" sz="1600" b="1" dirty="0">
                <a:latin typeface="Arial" panose="020B0604020202020204" pitchFamily="34" charset="0"/>
                <a:cs typeface="Arial" panose="020B0604020202020204" pitchFamily="34" charset="0"/>
              </a:rPr>
              <a:t>Evaluating performance : </a:t>
            </a:r>
            <a:r>
              <a:rPr lang="en-US" sz="1600" dirty="0">
                <a:latin typeface="Arial" panose="020B0604020202020204" pitchFamily="34" charset="0"/>
                <a:cs typeface="Arial" panose="020B0604020202020204" pitchFamily="34" charset="0"/>
              </a:rPr>
              <a:t>Evaluate the model's performance using appropriate metrics, such as accuracy, precision, recall, and F1-score.</a:t>
            </a:r>
          </a:p>
          <a:p>
            <a:pPr algn="just"/>
            <a:r>
              <a:rPr lang="en-IN" sz="1600" b="1" dirty="0">
                <a:latin typeface="Arial" panose="020B0604020202020204" pitchFamily="34" charset="0"/>
                <a:cs typeface="Arial" panose="020B0604020202020204" pitchFamily="34" charset="0"/>
              </a:rPr>
              <a:t>Addressing challenges : </a:t>
            </a:r>
            <a:r>
              <a:rPr lang="en-US" sz="1600" dirty="0">
                <a:latin typeface="Arial" panose="020B0604020202020204" pitchFamily="34" charset="0"/>
                <a:cs typeface="Arial" panose="020B0604020202020204" pitchFamily="34" charset="0"/>
              </a:rPr>
              <a:t>Explore and address potential challenges, such as the creation of high-quality deepfakes and the need for large and different datasets</a:t>
            </a:r>
          </a:p>
          <a:p>
            <a:pPr marL="0" indent="0">
              <a:buNone/>
            </a:pPr>
            <a:endParaRPr lang="en-US" dirty="0"/>
          </a:p>
        </p:txBody>
      </p:sp>
    </p:spTree>
    <p:extLst>
      <p:ext uri="{BB962C8B-B14F-4D97-AF65-F5344CB8AC3E}">
        <p14:creationId xmlns:p14="http://schemas.microsoft.com/office/powerpoint/2010/main" xmlns="" val="25414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graphicFrame>
        <p:nvGraphicFramePr>
          <p:cNvPr id="9" name="Content Placeholder 8"/>
          <p:cNvGraphicFramePr>
            <a:graphicFrameLocks noGrp="1"/>
          </p:cNvGraphicFramePr>
          <p:nvPr>
            <p:ph idx="1"/>
          </p:nvPr>
        </p:nvGraphicFramePr>
        <p:xfrm>
          <a:off x="457200" y="1295401"/>
          <a:ext cx="8229600" cy="5304365"/>
        </p:xfrm>
        <a:graphic>
          <a:graphicData uri="http://schemas.openxmlformats.org/drawingml/2006/table">
            <a:tbl>
              <a:tblPr firstRow="1" bandRow="1">
                <a:tableStyleId>{00A15C55-8517-42AA-B614-E9B94910E393}</a:tableStyleId>
              </a:tblPr>
              <a:tblGrid>
                <a:gridCol w="2057400"/>
                <a:gridCol w="1447800"/>
                <a:gridCol w="2438400"/>
                <a:gridCol w="2286000"/>
              </a:tblGrid>
              <a:tr h="631190">
                <a:tc>
                  <a:txBody>
                    <a:bodyPr/>
                    <a:lstStyle/>
                    <a:p>
                      <a:r>
                        <a:rPr lang="en-IN" dirty="0" smtClean="0"/>
                        <a:t>        Author(s)</a:t>
                      </a:r>
                      <a:endParaRPr lang="en-US" dirty="0"/>
                    </a:p>
                  </a:txBody>
                  <a:tcPr/>
                </a:tc>
                <a:tc>
                  <a:txBody>
                    <a:bodyPr/>
                    <a:lstStyle/>
                    <a:p>
                      <a:r>
                        <a:rPr lang="en-IN" dirty="0" smtClean="0"/>
                        <a:t>           Year</a:t>
                      </a:r>
                      <a:endParaRPr lang="en-US" dirty="0"/>
                    </a:p>
                  </a:txBody>
                  <a:tcPr/>
                </a:tc>
                <a:tc>
                  <a:txBody>
                    <a:bodyPr/>
                    <a:lstStyle/>
                    <a:p>
                      <a:r>
                        <a:rPr lang="en-IN" dirty="0" smtClean="0"/>
                        <a:t>             Title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Key Findings</a:t>
                      </a:r>
                      <a:endParaRPr lang="en-US" dirty="0" smtClean="0"/>
                    </a:p>
                    <a:p>
                      <a:endParaRPr lang="en-US" dirty="0"/>
                    </a:p>
                  </a:txBody>
                  <a:tcPr/>
                </a:tc>
              </a:tr>
              <a:tr h="1292436">
                <a:tc>
                  <a:txBody>
                    <a:bodyPr/>
                    <a:lstStyle/>
                    <a:p>
                      <a:r>
                        <a:rPr lang="en-US" sz="1800" dirty="0" err="1" smtClean="0"/>
                        <a:t>MesoNet</a:t>
                      </a:r>
                      <a:endParaRPr lang="en-US" b="0" dirty="0"/>
                    </a:p>
                  </a:txBody>
                  <a:tcPr/>
                </a:tc>
                <a:tc>
                  <a:txBody>
                    <a:bodyPr/>
                    <a:lstStyle/>
                    <a:p>
                      <a:r>
                        <a:rPr lang="en-IN" dirty="0" smtClean="0"/>
                        <a:t>2018</a:t>
                      </a:r>
                      <a:endParaRPr lang="en-US" dirty="0"/>
                    </a:p>
                  </a:txBody>
                  <a:tcPr/>
                </a:tc>
                <a:tc>
                  <a:txBody>
                    <a:bodyPr/>
                    <a:lstStyle/>
                    <a:p>
                      <a:r>
                        <a:rPr lang="en-US" sz="1600" u="none" dirty="0" smtClean="0"/>
                        <a:t> </a:t>
                      </a:r>
                      <a:r>
                        <a:rPr lang="en-US" sz="1600" u="none" dirty="0" err="1" smtClean="0"/>
                        <a:t>Convolutional</a:t>
                      </a:r>
                      <a:r>
                        <a:rPr lang="en-US" sz="1600" u="none" dirty="0" smtClean="0"/>
                        <a:t> Neural Networks (CNNs) with </a:t>
                      </a:r>
                      <a:r>
                        <a:rPr lang="en-US" sz="1600" u="none" dirty="0" err="1" smtClean="0"/>
                        <a:t>TensorFlow</a:t>
                      </a:r>
                      <a:endParaRPr lang="en-US" sz="1600" u="none" dirty="0" smtClean="0"/>
                    </a:p>
                    <a:p>
                      <a:r>
                        <a:rPr lang="en-US" sz="1600" dirty="0" smtClean="0"/>
                        <a:t>(</a:t>
                      </a:r>
                      <a:r>
                        <a:rPr lang="en-US" sz="1600" dirty="0" err="1" smtClean="0"/>
                        <a:t>Afchar</a:t>
                      </a:r>
                      <a:r>
                        <a:rPr lang="en-US" sz="1600" dirty="0" smtClean="0"/>
                        <a:t> et al)</a:t>
                      </a:r>
                      <a:endParaRPr lang="en-US" sz="1600" b="0" u="none" dirty="0"/>
                    </a:p>
                  </a:txBody>
                  <a:tcPr/>
                </a:tc>
                <a:tc>
                  <a:txBody>
                    <a:bodyPr/>
                    <a:lstStyle/>
                    <a:p>
                      <a:r>
                        <a:rPr lang="en-US" sz="1600" dirty="0" smtClean="0"/>
                        <a:t>specifically focusing on small, local visual artifacts left by </a:t>
                      </a:r>
                      <a:r>
                        <a:rPr lang="en-US" sz="1600" dirty="0" err="1" smtClean="0"/>
                        <a:t>deepfake</a:t>
                      </a:r>
                      <a:r>
                        <a:rPr lang="en-US" sz="1600" dirty="0" smtClean="0"/>
                        <a:t> generation processes.</a:t>
                      </a:r>
                      <a:endParaRPr lang="en-US" sz="1600" dirty="0"/>
                    </a:p>
                  </a:txBody>
                  <a:tcPr/>
                </a:tc>
              </a:tr>
              <a:tr h="811530">
                <a:tc>
                  <a:txBody>
                    <a:bodyPr/>
                    <a:lstStyle/>
                    <a:p>
                      <a:r>
                        <a:rPr lang="en-US" sz="1800" dirty="0" err="1" smtClean="0"/>
                        <a:t>Keras</a:t>
                      </a:r>
                      <a:endParaRPr lang="en-US" dirty="0"/>
                    </a:p>
                  </a:txBody>
                  <a:tcPr/>
                </a:tc>
                <a:tc>
                  <a:txBody>
                    <a:bodyPr/>
                    <a:lstStyle/>
                    <a:p>
                      <a:r>
                        <a:rPr lang="en-IN" dirty="0" smtClean="0"/>
                        <a:t>2018</a:t>
                      </a:r>
                      <a:endParaRPr lang="en-US" dirty="0"/>
                    </a:p>
                  </a:txBody>
                  <a:tcPr/>
                </a:tc>
                <a:tc>
                  <a:txBody>
                    <a:bodyPr/>
                    <a:lstStyle/>
                    <a:p>
                      <a:r>
                        <a:rPr lang="en-US" sz="1600" dirty="0" smtClean="0"/>
                        <a:t>Generative Adversarial Networks (GANs) and </a:t>
                      </a:r>
                      <a:r>
                        <a:rPr lang="en-US" sz="1600" dirty="0" err="1" smtClean="0"/>
                        <a:t>TensorFlow</a:t>
                      </a:r>
                      <a:r>
                        <a:rPr lang="en-US" sz="1600" dirty="0" smtClean="0"/>
                        <a:t>(Wang et al)</a:t>
                      </a:r>
                      <a:endParaRPr lang="en-US" sz="1600" b="0" dirty="0"/>
                    </a:p>
                  </a:txBody>
                  <a:tcPr/>
                </a:tc>
                <a:tc>
                  <a:txBody>
                    <a:bodyPr/>
                    <a:lstStyle/>
                    <a:p>
                      <a:r>
                        <a:rPr lang="en-US" sz="1600" dirty="0" smtClean="0"/>
                        <a:t>identify specific noise patterns and image artifacts.</a:t>
                      </a:r>
                      <a:endParaRPr lang="en-US" sz="1600" dirty="0"/>
                    </a:p>
                  </a:txBody>
                  <a:tcPr/>
                </a:tc>
              </a:tr>
              <a:tr h="811530">
                <a:tc>
                  <a:txBody>
                    <a:bodyPr/>
                    <a:lstStyle/>
                    <a:p>
                      <a:r>
                        <a:rPr lang="en-US" sz="1600" dirty="0" err="1" smtClean="0"/>
                        <a:t>Rossler</a:t>
                      </a:r>
                      <a:endParaRPr lang="en-US" sz="1600" b="0" dirty="0"/>
                    </a:p>
                  </a:txBody>
                  <a:tcPr/>
                </a:tc>
                <a:tc>
                  <a:txBody>
                    <a:bodyPr/>
                    <a:lstStyle/>
                    <a:p>
                      <a:r>
                        <a:rPr lang="en-IN" dirty="0" smtClean="0"/>
                        <a:t>2019</a:t>
                      </a:r>
                      <a:endParaRPr lang="en-US" dirty="0"/>
                    </a:p>
                  </a:txBody>
                  <a:tcPr/>
                </a:tc>
                <a:tc>
                  <a:txBody>
                    <a:bodyPr/>
                    <a:lstStyle/>
                    <a:p>
                      <a:r>
                        <a:rPr lang="en-US" sz="1600" dirty="0" err="1" smtClean="0"/>
                        <a:t>FaceForensics</a:t>
                      </a:r>
                      <a:r>
                        <a:rPr lang="en-US" sz="1600" dirty="0" smtClean="0"/>
                        <a:t>++ Dataset</a:t>
                      </a:r>
                      <a:endParaRPr lang="en-US" sz="1600" b="0" dirty="0"/>
                    </a:p>
                  </a:txBody>
                  <a:tcPr/>
                </a:tc>
                <a:tc>
                  <a:txBody>
                    <a:bodyPr/>
                    <a:lstStyle/>
                    <a:p>
                      <a:r>
                        <a:rPr lang="en-US" sz="1600" dirty="0" smtClean="0"/>
                        <a:t>to build state-of-the-art models for detecting manipulated faces. </a:t>
                      </a:r>
                      <a:endParaRPr lang="en-US" sz="1600" b="0" dirty="0"/>
                    </a:p>
                  </a:txBody>
                  <a:tcPr/>
                </a:tc>
              </a:tr>
              <a:tr h="811530">
                <a:tc>
                  <a:txBody>
                    <a:bodyPr/>
                    <a:lstStyle/>
                    <a:p>
                      <a:r>
                        <a:rPr lang="en-US" sz="1600" dirty="0" err="1" smtClean="0"/>
                        <a:t>Mirsky</a:t>
                      </a:r>
                      <a:r>
                        <a:rPr lang="en-US" sz="1600" dirty="0" smtClean="0"/>
                        <a:t> and Lee </a:t>
                      </a:r>
                      <a:endParaRPr lang="en-US" sz="1600" b="0" dirty="0"/>
                    </a:p>
                  </a:txBody>
                  <a:tcPr/>
                </a:tc>
                <a:tc>
                  <a:txBody>
                    <a:bodyPr/>
                    <a:lstStyle/>
                    <a:p>
                      <a:r>
                        <a:rPr lang="en-IN" sz="1600" dirty="0" smtClean="0"/>
                        <a:t>2020</a:t>
                      </a:r>
                      <a:endParaRPr lang="en-US" sz="1600" b="0" dirty="0"/>
                    </a:p>
                  </a:txBody>
                  <a:tcPr/>
                </a:tc>
                <a:tc>
                  <a:txBody>
                    <a:bodyPr/>
                    <a:lstStyle/>
                    <a:p>
                      <a:r>
                        <a:rPr lang="en-US" sz="1600" dirty="0" smtClean="0"/>
                        <a:t>Generative Adversarial Networks (GANs) </a:t>
                      </a:r>
                      <a:endParaRPr lang="en-US" sz="1600" b="0" dirty="0"/>
                    </a:p>
                  </a:txBody>
                  <a:tcPr/>
                </a:tc>
                <a:tc>
                  <a:txBody>
                    <a:bodyPr/>
                    <a:lstStyle/>
                    <a:p>
                      <a:r>
                        <a:rPr lang="en-US" sz="1600" dirty="0" smtClean="0"/>
                        <a:t>for detecting </a:t>
                      </a:r>
                      <a:r>
                        <a:rPr lang="en-US" sz="1600" dirty="0" err="1" smtClean="0"/>
                        <a:t>deepfakes</a:t>
                      </a:r>
                      <a:r>
                        <a:rPr lang="en-US" sz="1600" dirty="0" smtClean="0"/>
                        <a:t> in </a:t>
                      </a:r>
                      <a:r>
                        <a:rPr lang="en-US" sz="1600" dirty="0" err="1" smtClean="0"/>
                        <a:t>TensorFlow</a:t>
                      </a:r>
                      <a:r>
                        <a:rPr lang="en-US" sz="1600" dirty="0" smtClean="0"/>
                        <a:t>.</a:t>
                      </a:r>
                      <a:endParaRPr lang="en-US" sz="1600" b="0" dirty="0"/>
                    </a:p>
                  </a:txBody>
                  <a:tcPr/>
                </a:tc>
              </a:tr>
              <a:tr h="914399">
                <a:tc>
                  <a:txBody>
                    <a:bodyPr/>
                    <a:lstStyle/>
                    <a:p>
                      <a:r>
                        <a:rPr lang="en-IN" sz="1600" b="0" smtClean="0"/>
                        <a:t>mirsky</a:t>
                      </a:r>
                      <a:endParaRPr lang="en-US" sz="1600" b="0" dirty="0"/>
                    </a:p>
                  </a:txBody>
                  <a:tcPr/>
                </a:tc>
                <a:tc>
                  <a:txBody>
                    <a:bodyPr/>
                    <a:lstStyle/>
                    <a:p>
                      <a:r>
                        <a:rPr lang="en-IN" sz="1600" dirty="0" smtClean="0"/>
                        <a:t>2021</a:t>
                      </a:r>
                      <a:endParaRPr lang="en-US" sz="1600" b="0" dirty="0"/>
                    </a:p>
                  </a:txBody>
                  <a:tcPr/>
                </a:tc>
                <a:tc>
                  <a:txBody>
                    <a:bodyPr/>
                    <a:lstStyle/>
                    <a:p>
                      <a:r>
                        <a:rPr lang="en-IN" sz="1600" dirty="0" smtClean="0"/>
                        <a:t>Face</a:t>
                      </a:r>
                      <a:r>
                        <a:rPr lang="en-IN" sz="1600" baseline="0" dirty="0" smtClean="0"/>
                        <a:t> Forensics </a:t>
                      </a:r>
                      <a:r>
                        <a:rPr lang="en-IN" sz="1600" baseline="0" dirty="0" err="1" smtClean="0"/>
                        <a:t>terson</a:t>
                      </a:r>
                      <a:r>
                        <a:rPr lang="en-IN" sz="1600" baseline="0" dirty="0" smtClean="0"/>
                        <a:t> flow</a:t>
                      </a:r>
                      <a:endParaRPr lang="en-US" sz="1600" b="0" dirty="0"/>
                    </a:p>
                  </a:txBody>
                  <a:tcPr/>
                </a:tc>
                <a:tc>
                  <a:txBody>
                    <a:bodyPr/>
                    <a:lstStyle/>
                    <a:p>
                      <a:r>
                        <a:rPr lang="en-US" sz="1600" dirty="0" smtClean="0"/>
                        <a:t>dynamic computational graph and efficient model training mech.</a:t>
                      </a:r>
                      <a:endParaRPr lang="en-US" sz="1600" b="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59F68-BEA2-7D83-83CC-DB2FA3DB80A7}"/>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xmlns="" id="{2B501FE4-FDDC-C618-352A-C144A5BA9496}"/>
              </a:ext>
            </a:extLst>
          </p:cNvPr>
          <p:cNvSpPr>
            <a:spLocks noGrp="1"/>
          </p:cNvSpPr>
          <p:nvPr>
            <p:ph type="dt" sz="half" idx="10"/>
          </p:nvPr>
        </p:nvSpPr>
        <p:spPr/>
        <p:txBody>
          <a:bodyPr/>
          <a:lstStyle/>
          <a:p>
            <a:fld id="{123906DF-F5B0-46D6-99D1-A7FBFB962A6E}" type="datetime3">
              <a:rPr lang="en-US" smtClean="0"/>
              <a:pPr/>
              <a:t>23 October 2024</a:t>
            </a:fld>
            <a:endParaRPr lang="en-US"/>
          </a:p>
        </p:txBody>
      </p:sp>
      <p:sp>
        <p:nvSpPr>
          <p:cNvPr id="5" name="Footer Placeholder 4">
            <a:extLst>
              <a:ext uri="{FF2B5EF4-FFF2-40B4-BE49-F238E27FC236}">
                <a16:creationId xmlns:a16="http://schemas.microsoft.com/office/drawing/2014/main" xmlns=""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xmlns=""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pic>
        <p:nvPicPr>
          <p:cNvPr id="8" name="Content Placeholder 7">
            <a:extLst>
              <a:ext uri="{FF2B5EF4-FFF2-40B4-BE49-F238E27FC236}">
                <a16:creationId xmlns:a16="http://schemas.microsoft.com/office/drawing/2014/main" xmlns="" id="{4C11D133-7910-D7D9-732D-59209D612DF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09600" y="1600200"/>
            <a:ext cx="8229600" cy="4368691"/>
          </a:xfrm>
        </p:spPr>
      </p:pic>
      <p:sp>
        <p:nvSpPr>
          <p:cNvPr id="9" name="TextBox 8">
            <a:extLst>
              <a:ext uri="{FF2B5EF4-FFF2-40B4-BE49-F238E27FC236}">
                <a16:creationId xmlns:a16="http://schemas.microsoft.com/office/drawing/2014/main" xmlns="" id="{D1826179-D093-3AEA-5C9B-C270BC4C2F5D}"/>
              </a:ext>
            </a:extLst>
          </p:cNvPr>
          <p:cNvSpPr txBox="1"/>
          <p:nvPr/>
        </p:nvSpPr>
        <p:spPr>
          <a:xfrm>
            <a:off x="2819400" y="5968891"/>
            <a:ext cx="449580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Working system of developed model</a:t>
            </a:r>
          </a:p>
        </p:txBody>
      </p:sp>
    </p:spTree>
    <p:extLst>
      <p:ext uri="{BB962C8B-B14F-4D97-AF65-F5344CB8AC3E}">
        <p14:creationId xmlns:p14="http://schemas.microsoft.com/office/powerpoint/2010/main" xmlns="" val="201193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pPr/>
              <a:t>23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9</a:t>
            </a:fld>
            <a:endParaRPr lang="en-US"/>
          </a:p>
        </p:txBody>
      </p:sp>
      <p:sp>
        <p:nvSpPr>
          <p:cNvPr id="2" name="Content Placeholder 1"/>
          <p:cNvSpPr>
            <a:spLocks noGrp="1"/>
          </p:cNvSpPr>
          <p:nvPr>
            <p:ph idx="1"/>
          </p:nvPr>
        </p:nvSpPr>
        <p:spPr>
          <a:xfrm>
            <a:off x="508819" y="1600200"/>
            <a:ext cx="8229600" cy="4525963"/>
          </a:xfrm>
        </p:spPr>
        <p:txBody>
          <a:bodyPr>
            <a:normAutofit lnSpcReduction="10000"/>
          </a:bodyPr>
          <a:lstStyle/>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To implement deepfake detection using machine learning with TensorFlow, you can follow these steps:</a:t>
            </a:r>
          </a:p>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1: Understand the Problem</a:t>
            </a:r>
          </a:p>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Deepfake detection involves identifying manipulated videos or images that have been generated using deep learning techniques. These manipulations can be subtle and challenging to detect with the naked eye, making machine learning a crucial tool in this process.</a:t>
            </a:r>
          </a:p>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2: Choose a Model Architecture</a:t>
            </a:r>
          </a:p>
          <a:p>
            <a:pPr marL="0" indent="0" algn="just">
              <a:buNone/>
            </a:pPr>
            <a:r>
              <a:rPr lang="en-US" sz="1600" dirty="0">
                <a:solidFill>
                  <a:srgbClr val="000000"/>
                </a:solidFill>
                <a:latin typeface="Arial" panose="020B0604020202020204" pitchFamily="34" charset="0"/>
                <a:cs typeface="Arial" panose="020B0604020202020204" pitchFamily="34" charset="0"/>
              </a:rPr>
              <a:t>Several deep learning models can be used for deepfake detection. Convolutional Neural Networks (CNNs) are commonly used due to their effectiveness in image and video analysis. You can also consider more advanced models like </a:t>
            </a:r>
            <a:r>
              <a:rPr lang="en-US" sz="1600" dirty="0" err="1">
                <a:solidFill>
                  <a:srgbClr val="000000"/>
                </a:solidFill>
                <a:latin typeface="Arial" panose="020B0604020202020204" pitchFamily="34" charset="0"/>
                <a:cs typeface="Arial" panose="020B0604020202020204" pitchFamily="34" charset="0"/>
              </a:rPr>
              <a:t>EfficientNet</a:t>
            </a:r>
            <a:r>
              <a:rPr lang="en-US" sz="1600" dirty="0">
                <a:solidFill>
                  <a:srgbClr val="000000"/>
                </a:solidFill>
                <a:latin typeface="Arial" panose="020B0604020202020204" pitchFamily="34" charset="0"/>
                <a:cs typeface="Arial" panose="020B0604020202020204" pitchFamily="34" charset="0"/>
              </a:rPr>
              <a:t> or Vision Transformers, which have shown good results in video deepfake detection.</a:t>
            </a:r>
          </a:p>
          <a:p>
            <a:pPr marL="0" indent="0" algn="just" fontAlgn="base">
              <a:buNone/>
            </a:pPr>
            <a:r>
              <a:rPr lang="en-US" sz="1600" b="1" i="0" dirty="0">
                <a:solidFill>
                  <a:srgbClr val="000000"/>
                </a:solidFill>
                <a:effectLst/>
                <a:latin typeface="Arial" panose="020B0604020202020204" pitchFamily="34" charset="0"/>
                <a:cs typeface="Arial" panose="020B0604020202020204" pitchFamily="34" charset="0"/>
              </a:rPr>
              <a:t>Step 3: Prepare the Dataset</a:t>
            </a:r>
          </a:p>
          <a:p>
            <a:pPr marL="0" indent="0" algn="just" fontAlgn="base">
              <a:buNone/>
            </a:pPr>
            <a:r>
              <a:rPr lang="en-US" sz="1600" b="0" i="0" dirty="0">
                <a:solidFill>
                  <a:srgbClr val="000000"/>
                </a:solidFill>
                <a:effectLst/>
                <a:latin typeface="Arial" panose="020B0604020202020204" pitchFamily="34" charset="0"/>
                <a:cs typeface="Arial" panose="020B0604020202020204" pitchFamily="34" charset="0"/>
              </a:rPr>
              <a:t>You will need a dataset of real and deepfake videos or images. Popular datasets include </a:t>
            </a:r>
            <a:r>
              <a:rPr lang="en-US" sz="1600" b="0" i="0" dirty="0" err="1">
                <a:solidFill>
                  <a:srgbClr val="000000"/>
                </a:solidFill>
                <a:effectLst/>
                <a:latin typeface="Arial" panose="020B0604020202020204" pitchFamily="34" charset="0"/>
                <a:cs typeface="Arial" panose="020B0604020202020204" pitchFamily="34" charset="0"/>
              </a:rPr>
              <a:t>FaceForensics</a:t>
            </a:r>
            <a:r>
              <a:rPr lang="en-US" sz="1600" b="0" i="0" dirty="0">
                <a:solidFill>
                  <a:srgbClr val="000000"/>
                </a:solidFill>
                <a:effectLst/>
                <a:latin typeface="Arial" panose="020B0604020202020204" pitchFamily="34" charset="0"/>
                <a:cs typeface="Arial" panose="020B0604020202020204" pitchFamily="34" charset="0"/>
              </a:rPr>
              <a:t>++, Celeb-DF, and the </a:t>
            </a:r>
            <a:r>
              <a:rPr lang="en-US" sz="1600" b="0" i="0" dirty="0" err="1">
                <a:solidFill>
                  <a:srgbClr val="000000"/>
                </a:solidFill>
                <a:effectLst/>
                <a:latin typeface="Arial" panose="020B0604020202020204" pitchFamily="34" charset="0"/>
                <a:cs typeface="Arial" panose="020B0604020202020204" pitchFamily="34" charset="0"/>
              </a:rPr>
              <a:t>DeepFake</a:t>
            </a:r>
            <a:r>
              <a:rPr lang="en-US" sz="1600" b="0" i="0" dirty="0">
                <a:solidFill>
                  <a:srgbClr val="000000"/>
                </a:solidFill>
                <a:effectLst/>
                <a:latin typeface="Arial" panose="020B0604020202020204" pitchFamily="34" charset="0"/>
                <a:cs typeface="Arial" panose="020B0604020202020204" pitchFamily="34" charset="0"/>
              </a:rPr>
              <a:t> Detection Challenge (DFDC) Dataset. These datasets provide a variety of deepfake types and are suitable for training and testing your model.</a:t>
            </a:r>
          </a:p>
          <a:p>
            <a:pPr marL="0" indent="0">
              <a:buNone/>
            </a:pPr>
            <a:endParaRPr lang="en-US" dirty="0"/>
          </a:p>
        </p:txBody>
      </p:sp>
    </p:spTree>
    <p:extLst>
      <p:ext uri="{BB962C8B-B14F-4D97-AF65-F5344CB8AC3E}">
        <p14:creationId xmlns:p14="http://schemas.microsoft.com/office/powerpoint/2010/main" xmlns="" val="31859722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7007</TotalTime>
  <Words>1582</Words>
  <Application>Microsoft Office PowerPoint</Application>
  <PresentationFormat>On-screen Show (4:3)</PresentationFormat>
  <Paragraphs>146</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  </vt:lpstr>
      <vt:lpstr>AGENDA</vt:lpstr>
      <vt:lpstr>COURSE CERTIFICATE</vt:lpstr>
      <vt:lpstr>INTRODUCTION</vt:lpstr>
      <vt:lpstr>ABSTRACT</vt:lpstr>
      <vt:lpstr>OBJECTIVE</vt:lpstr>
      <vt:lpstr>LITERATURE SURVEY</vt:lpstr>
      <vt:lpstr>SYSTEM ARCHITECTURE / IDEATION MAP</vt:lpstr>
      <vt:lpstr>MODULE IMPLEMENTATION</vt:lpstr>
      <vt:lpstr>Slide 10</vt:lpstr>
      <vt:lpstr>Slide 11</vt:lpstr>
      <vt:lpstr>RESULTS AND DISCUSSIONS</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Venu Dubaguntla</cp:lastModifiedBy>
  <cp:revision>123</cp:revision>
  <dcterms:created xsi:type="dcterms:W3CDTF">2019-11-06T07:48:53Z</dcterms:created>
  <dcterms:modified xsi:type="dcterms:W3CDTF">2024-10-23T06:26:06Z</dcterms:modified>
</cp:coreProperties>
</file>