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 id="2147483833" r:id="rId2"/>
  </p:sldMasterIdLst>
  <p:notesMasterIdLst>
    <p:notesMasterId r:id="rId22"/>
  </p:notesMasterIdLst>
  <p:sldIdLst>
    <p:sldId id="257" r:id="rId3"/>
    <p:sldId id="258" r:id="rId4"/>
    <p:sldId id="259" r:id="rId5"/>
    <p:sldId id="260" r:id="rId6"/>
    <p:sldId id="264" r:id="rId7"/>
    <p:sldId id="271" r:id="rId8"/>
    <p:sldId id="270" r:id="rId9"/>
    <p:sldId id="272" r:id="rId10"/>
    <p:sldId id="273" r:id="rId11"/>
    <p:sldId id="274" r:id="rId12"/>
    <p:sldId id="262" r:id="rId13"/>
    <p:sldId id="263" r:id="rId14"/>
    <p:sldId id="265" r:id="rId15"/>
    <p:sldId id="268" r:id="rId16"/>
    <p:sldId id="266" r:id="rId17"/>
    <p:sldId id="261" r:id="rId18"/>
    <p:sldId id="267" r:id="rId19"/>
    <p:sldId id="269"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A485A906-109F-48F2-A763-ED33781466FB}">
          <p14:sldIdLst>
            <p14:sldId id="257"/>
            <p14:sldId id="258"/>
            <p14:sldId id="259"/>
            <p14:sldId id="260"/>
            <p14:sldId id="264"/>
          </p14:sldIdLst>
        </p14:section>
        <p14:section name="Untitled Section" id="{DA6FE6B3-5061-429A-83AA-D5D5D2C1B48C}">
          <p14:sldIdLst>
            <p14:sldId id="262"/>
            <p14:sldId id="263"/>
            <p14:sldId id="265"/>
            <p14:sldId id="268"/>
            <p14:sldId id="266"/>
            <p14:sldId id="261"/>
            <p14:sldId id="267"/>
            <p14:sldId id="269"/>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baguntla venu lakshmi sai" userId="1fa6e2198846781e" providerId="LiveId" clId="{75265752-1910-4565-A891-CA2544992136}"/>
    <pc:docChg chg="custSel modSld">
      <pc:chgData name="dubaguntla venu lakshmi sai" userId="1fa6e2198846781e" providerId="LiveId" clId="{75265752-1910-4565-A891-CA2544992136}" dt="2023-10-01T14:41:02.862" v="0" actId="21"/>
      <pc:docMkLst>
        <pc:docMk/>
      </pc:docMkLst>
      <pc:sldChg chg="delSp mod">
        <pc:chgData name="dubaguntla venu lakshmi sai" userId="1fa6e2198846781e" providerId="LiveId" clId="{75265752-1910-4565-A891-CA2544992136}" dt="2023-10-01T14:41:02.862" v="0" actId="21"/>
        <pc:sldMkLst>
          <pc:docMk/>
          <pc:sldMk cId="0" sldId="268"/>
        </pc:sldMkLst>
        <pc:picChg chg="del">
          <ac:chgData name="dubaguntla venu lakshmi sai" userId="1fa6e2198846781e" providerId="LiveId" clId="{75265752-1910-4565-A891-CA2544992136}" dt="2023-10-01T14:41:02.862" v="0" actId="21"/>
          <ac:picMkLst>
            <pc:docMk/>
            <pc:sldMk cId="0" sldId="268"/>
            <ac:picMk id="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BCB87-E4A4-4DC5-95CF-0C0714A9CA73}" type="datetimeFigureOut">
              <a:rPr lang="en-IN" smtClean="0"/>
              <a:pPr/>
              <a:t>24-10-2023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5EDB3-0D54-4E0D-8CD3-74867051011B}" type="slidenum">
              <a:rPr lang="en-IN" smtClean="0"/>
              <a:pPr/>
              <a:t>‹#›</a:t>
            </a:fld>
            <a:endParaRPr lang="en-IN"/>
          </a:p>
        </p:txBody>
      </p:sp>
    </p:spTree>
    <p:extLst>
      <p:ext uri="{BB962C8B-B14F-4D97-AF65-F5344CB8AC3E}">
        <p14:creationId xmlns:p14="http://schemas.microsoft.com/office/powerpoint/2010/main" xmlns="" val="20731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19</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18</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GB"/>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387135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112104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291965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295019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4127532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905911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2987397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2897210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1779545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66543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2098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240790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16567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214427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257101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128582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254758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219157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2E5617F-3D3D-4862-9D87-B01EF23A6776}" type="datetimeFigureOut">
              <a:rPr lang="en-IN" smtClean="0"/>
              <a:pPr/>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422851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E5617F-3D3D-4862-9D87-B01EF23A6776}" type="datetimeFigureOut">
              <a:rPr lang="en-IN" smtClean="0"/>
              <a:pPr/>
              <a:t>24-10-2023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09FFA5-6A11-49EB-8D3B-2F5A661459C8}" type="slidenum">
              <a:rPr lang="en-IN" smtClean="0"/>
              <a:pPr/>
              <a:t>‹#›</a:t>
            </a:fld>
            <a:endParaRPr lang="en-IN"/>
          </a:p>
        </p:txBody>
      </p:sp>
    </p:spTree>
    <p:extLst>
      <p:ext uri="{BB962C8B-B14F-4D97-AF65-F5344CB8AC3E}">
        <p14:creationId xmlns:p14="http://schemas.microsoft.com/office/powerpoint/2010/main" xmlns="" val="190720953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87281470"/>
      </p:ext>
    </p:extLst>
  </p:cSld>
  <p:clrMap bg1="lt1" tx1="dk1" bg2="lt2" tx2="dk2" accent1="accent1" accent2="accent2" accent3="accent3" accent4="accent4" accent5="accent5" accent6="accent6" hlink="hlink" folHlink="folHlink"/>
  <p:sldLayoutIdLst>
    <p:sldLayoutId id="2147483834" r:id="rId1"/>
  </p:sldLayoutIdLst>
  <p:hf sldNum="0" hdr="0" ftr="0" dt="0"/>
  <p:txStyles>
    <p:titleStyle>
      <a:lvl1pPr algn="ctr" defTabSz="761970"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584E82B-4967-485D-BF48-42DD76735077}"/>
              </a:ext>
            </a:extLst>
          </p:cNvPr>
          <p:cNvSpPr txBox="1"/>
          <p:nvPr/>
        </p:nvSpPr>
        <p:spPr>
          <a:xfrm>
            <a:off x="1557702" y="126662"/>
            <a:ext cx="3590925" cy="5928033"/>
          </a:xfrm>
          <a:prstGeom prst="rect">
            <a:avLst/>
          </a:prstGeom>
          <a:noFill/>
        </p:spPr>
        <p:txBody>
          <a:bodyPr wrap="square">
            <a:spAutoFit/>
          </a:bodyPr>
          <a:lstStyle/>
          <a:p>
            <a:pPr marL="0" indent="0">
              <a:lnSpc>
                <a:spcPts val="6561"/>
              </a:lnSpc>
              <a:buNone/>
            </a:pPr>
            <a:r>
              <a:rPr lang="en-US" sz="4400" b="1" i="1" u="sng" spc="-150" dirty="0">
                <a:solidFill>
                  <a:schemeClr val="accent5">
                    <a:lumMod val="50000"/>
                  </a:schemeClr>
                </a:solidFill>
                <a:effectLst>
                  <a:outerShdw blurRad="38100" dist="38100" dir="2700000" algn="tl">
                    <a:srgbClr val="000000">
                      <a:alpha val="43137"/>
                    </a:srgbClr>
                  </a:outerShdw>
                </a:effectLst>
                <a:latin typeface="Lucida Bright" panose="02040602050505020304" pitchFamily="18" charset="0"/>
                <a:ea typeface="Inconsolata" pitchFamily="34" charset="-122"/>
                <a:cs typeface="Inconsolata" pitchFamily="34" charset="-120"/>
              </a:rPr>
              <a:t>Face Detection of Identical Twins: </a:t>
            </a:r>
          </a:p>
          <a:p>
            <a:pPr marL="0" indent="0">
              <a:lnSpc>
                <a:spcPts val="6561"/>
              </a:lnSpc>
              <a:buNone/>
            </a:pPr>
            <a:r>
              <a:rPr lang="en-US" sz="4400" b="1" i="1" u="sng" spc="-150" dirty="0">
                <a:solidFill>
                  <a:schemeClr val="accent5">
                    <a:lumMod val="50000"/>
                  </a:schemeClr>
                </a:solidFill>
                <a:effectLst>
                  <a:outerShdw blurRad="38100" dist="38100" dir="2700000" algn="tl">
                    <a:srgbClr val="000000">
                      <a:alpha val="43137"/>
                    </a:srgbClr>
                  </a:outerShdw>
                </a:effectLst>
                <a:latin typeface="Lucida Bright" panose="02040602050505020304" pitchFamily="18" charset="0"/>
                <a:ea typeface="Inconsolata" pitchFamily="34" charset="-122"/>
                <a:cs typeface="Inconsolata" pitchFamily="34" charset="-120"/>
              </a:rPr>
              <a:t>By Deep Learning Project…..</a:t>
            </a:r>
            <a:endParaRPr lang="en-US" sz="4400" b="1" i="1" u="sng" spc="-150" dirty="0">
              <a:solidFill>
                <a:schemeClr val="accent5">
                  <a:lumMod val="50000"/>
                </a:schemeClr>
              </a:solidFill>
              <a:effectLst>
                <a:outerShdw blurRad="38100" dist="38100" dir="2700000" algn="tl">
                  <a:srgbClr val="000000">
                    <a:alpha val="43137"/>
                  </a:srgbClr>
                </a:outerShdw>
              </a:effectLst>
              <a:latin typeface="Lucida Bright" panose="02040602050505020304" pitchFamily="18" charset="0"/>
            </a:endParaRPr>
          </a:p>
        </p:txBody>
      </p:sp>
      <p:sp>
        <p:nvSpPr>
          <p:cNvPr id="6" name="TextBox 5">
            <a:extLst>
              <a:ext uri="{FF2B5EF4-FFF2-40B4-BE49-F238E27FC236}">
                <a16:creationId xmlns:a16="http://schemas.microsoft.com/office/drawing/2014/main" xmlns="" id="{356761C0-146A-4E07-AB4C-3DDF68B53360}"/>
              </a:ext>
            </a:extLst>
          </p:cNvPr>
          <p:cNvSpPr txBox="1"/>
          <p:nvPr/>
        </p:nvSpPr>
        <p:spPr>
          <a:xfrm>
            <a:off x="6148753" y="1223502"/>
            <a:ext cx="6265985" cy="3385542"/>
          </a:xfrm>
          <a:prstGeom prst="rect">
            <a:avLst/>
          </a:prstGeom>
          <a:noFill/>
        </p:spPr>
        <p:txBody>
          <a:bodyPr wrap="square">
            <a:spAutoFit/>
          </a:bodyPr>
          <a:lstStyle/>
          <a:p>
            <a:r>
              <a:rPr lang="en-IN" sz="2800" b="1" i="1" dirty="0"/>
              <a:t>Dubaguntla </a:t>
            </a:r>
            <a:r>
              <a:rPr lang="en-IN" sz="2800" b="1" i="1" dirty="0" smtClean="0"/>
              <a:t>Venu </a:t>
            </a:r>
            <a:r>
              <a:rPr lang="en-IN" sz="2800" b="1" i="1" dirty="0" err="1" smtClean="0"/>
              <a:t>Lakshmi</a:t>
            </a:r>
            <a:r>
              <a:rPr lang="en-IN" sz="2800" b="1" i="1" dirty="0" smtClean="0"/>
              <a:t> </a:t>
            </a:r>
            <a:r>
              <a:rPr lang="en-IN" sz="2800" b="1" i="1" dirty="0" err="1" smtClean="0"/>
              <a:t>Sai</a:t>
            </a:r>
            <a:r>
              <a:rPr lang="en-IN" sz="2800" b="1" i="1" dirty="0" smtClean="0"/>
              <a:t> (42110321)</a:t>
            </a:r>
          </a:p>
          <a:p>
            <a:r>
              <a:rPr lang="en-IN" sz="2800" b="1" i="1" dirty="0" err="1" smtClean="0"/>
              <a:t>Gattu</a:t>
            </a:r>
            <a:r>
              <a:rPr lang="en-IN" sz="2800" b="1" i="1" dirty="0" smtClean="0"/>
              <a:t> </a:t>
            </a:r>
            <a:r>
              <a:rPr lang="en-IN" sz="2800" b="1" i="1" dirty="0" err="1" smtClean="0"/>
              <a:t>Hemanth</a:t>
            </a:r>
            <a:r>
              <a:rPr lang="en-IN" sz="2800" b="1" i="1" dirty="0" smtClean="0"/>
              <a:t> Kumar (42110360)</a:t>
            </a:r>
          </a:p>
          <a:p>
            <a:r>
              <a:rPr lang="en-IN" sz="2800" b="1" i="1" dirty="0" err="1" smtClean="0"/>
              <a:t>Gandham</a:t>
            </a:r>
            <a:r>
              <a:rPr lang="en-IN" sz="2800" b="1" i="1" dirty="0" smtClean="0"/>
              <a:t> </a:t>
            </a:r>
            <a:r>
              <a:rPr lang="en-IN" sz="2800" b="1" i="1" dirty="0" err="1" smtClean="0"/>
              <a:t>Bhanu</a:t>
            </a:r>
            <a:r>
              <a:rPr lang="en-IN" sz="2800" b="1" i="1" dirty="0" smtClean="0"/>
              <a:t> </a:t>
            </a:r>
            <a:r>
              <a:rPr lang="en-IN" sz="2800" b="1" i="1" dirty="0" err="1" smtClean="0"/>
              <a:t>Deekshit</a:t>
            </a:r>
            <a:r>
              <a:rPr lang="en-IN" sz="2800" b="1" i="1" dirty="0" smtClean="0"/>
              <a:t> (42110354)</a:t>
            </a:r>
          </a:p>
          <a:p>
            <a:r>
              <a:rPr lang="en-IN" sz="2800" b="1" i="1" dirty="0" err="1" smtClean="0"/>
              <a:t>Gangumalla</a:t>
            </a:r>
            <a:r>
              <a:rPr lang="en-IN" sz="2800" b="1" i="1" dirty="0" smtClean="0"/>
              <a:t> </a:t>
            </a:r>
            <a:r>
              <a:rPr lang="en-IN" sz="2800" b="1" i="1" dirty="0" err="1" smtClean="0"/>
              <a:t>Bala</a:t>
            </a:r>
            <a:r>
              <a:rPr lang="en-IN" sz="2800" b="1" i="1" dirty="0" smtClean="0"/>
              <a:t> </a:t>
            </a:r>
            <a:r>
              <a:rPr lang="en-IN" sz="2800" b="1" i="1" dirty="0" err="1" smtClean="0"/>
              <a:t>Eswar</a:t>
            </a:r>
            <a:r>
              <a:rPr lang="en-IN" sz="2800" b="1" i="1" dirty="0" smtClean="0"/>
              <a:t> </a:t>
            </a:r>
            <a:r>
              <a:rPr lang="en-IN" sz="2800" b="1" i="1" dirty="0" err="1" smtClean="0"/>
              <a:t>Sandeep</a:t>
            </a:r>
            <a:r>
              <a:rPr lang="en-IN" sz="2800" b="1" i="1" dirty="0" smtClean="0"/>
              <a:t> (42110356)</a:t>
            </a:r>
          </a:p>
          <a:p>
            <a:r>
              <a:rPr lang="en-IN" sz="2800" b="1" i="1" dirty="0" err="1" smtClean="0"/>
              <a:t>Gattam</a:t>
            </a:r>
            <a:r>
              <a:rPr lang="en-IN" sz="2800" b="1" i="1" dirty="0" smtClean="0"/>
              <a:t> Mohan Krishna (42110359)</a:t>
            </a:r>
          </a:p>
          <a:p>
            <a:endParaRPr lang="en-IN" b="1" i="1" dirty="0"/>
          </a:p>
        </p:txBody>
      </p:sp>
    </p:spTree>
    <p:extLst>
      <p:ext uri="{BB962C8B-B14F-4D97-AF65-F5344CB8AC3E}">
        <p14:creationId xmlns:p14="http://schemas.microsoft.com/office/powerpoint/2010/main" xmlns="" val="387959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6160" y="407839"/>
            <a:ext cx="8680940" cy="5663089"/>
          </a:xfrm>
          <a:prstGeom prst="rect">
            <a:avLst/>
          </a:prstGeom>
        </p:spPr>
        <p:txBody>
          <a:bodyPr wrap="square">
            <a:spAutoFit/>
          </a:bodyPr>
          <a:lstStyle/>
          <a:p>
            <a:r>
              <a:rPr lang="en-IN" sz="2000" b="1" u="sng" dirty="0" smtClean="0"/>
              <a:t>DRAWBACKS IN FACE RECGNITION:           </a:t>
            </a:r>
            <a:endParaRPr lang="en-US" sz="2000" b="1" u="sng" dirty="0" smtClean="0"/>
          </a:p>
          <a:p>
            <a:r>
              <a:rPr lang="en-US" dirty="0" smtClean="0"/>
              <a:t>Face </a:t>
            </a:r>
            <a:r>
              <a:rPr lang="en-US" dirty="0" smtClean="0"/>
              <a:t>recognition technology has made significant advancements in recent years and offers numerous benefits, but it also comes with several drawbacks and concerns:</a:t>
            </a:r>
          </a:p>
          <a:p>
            <a:pPr>
              <a:buFont typeface="Arial" pitchFamily="34" charset="0"/>
              <a:buChar char="•"/>
            </a:pPr>
            <a:r>
              <a:rPr lang="en-US" b="1" dirty="0" smtClean="0"/>
              <a:t>Privacy Concerns</a:t>
            </a:r>
            <a:r>
              <a:rPr lang="en-US" dirty="0" smtClean="0"/>
              <a:t>: One of the most significant drawbacks is the potential invasion of privacy. Widespread use of face recognition can lead to constant surveillance and tracking of individuals without their consent, raising concerns about civil liberties and personal freedoms.</a:t>
            </a:r>
          </a:p>
          <a:p>
            <a:pPr>
              <a:buFont typeface="Arial" pitchFamily="34" charset="0"/>
              <a:buChar char="•"/>
            </a:pPr>
            <a:r>
              <a:rPr lang="en-US" b="1" dirty="0" smtClean="0"/>
              <a:t>Biases and Accuracy Issues</a:t>
            </a:r>
            <a:r>
              <a:rPr lang="en-US" dirty="0" smtClean="0"/>
              <a:t>: Face recognition systems can be less accurate for certain demographics, such as women and people with darker skin tones, which can result in biases and disparities in how the technology performs. This can lead to misidentifications and unfair treatment.</a:t>
            </a:r>
          </a:p>
          <a:p>
            <a:pPr>
              <a:buFont typeface="Arial" pitchFamily="34" charset="0"/>
              <a:buChar char="•"/>
            </a:pPr>
            <a:r>
              <a:rPr lang="en-US" b="1" dirty="0" smtClean="0"/>
              <a:t>Security Risks</a:t>
            </a:r>
            <a:r>
              <a:rPr lang="en-US" dirty="0" smtClean="0"/>
              <a:t>: While face recognition can enhance security, it can also be vulnerable to security breaches. Hackers can potentially use photos, videos, or 3D models to trick facial recognition systems, gaining unauthorized access to devices or facilities.</a:t>
            </a:r>
          </a:p>
          <a:p>
            <a:pPr>
              <a:buFont typeface="Arial" pitchFamily="34" charset="0"/>
              <a:buChar char="•"/>
            </a:pPr>
            <a:r>
              <a:rPr lang="en-US" b="1" dirty="0" smtClean="0"/>
              <a:t>Lack of Consent</a:t>
            </a:r>
            <a:r>
              <a:rPr lang="en-US" dirty="0" smtClean="0"/>
              <a:t>: In many cases, individuals may not be aware that their face is being recognized or that data is being collected about them, leading to concerns about informed consent.</a:t>
            </a:r>
          </a:p>
          <a:p>
            <a:pPr>
              <a:buFont typeface="Arial" pitchFamily="34" charset="0"/>
              <a:buChar char="•"/>
            </a:pPr>
            <a:r>
              <a:rPr lang="en-US" b="1" dirty="0" smtClean="0"/>
              <a:t>Data Privacy</a:t>
            </a:r>
            <a:r>
              <a:rPr lang="en-US" dirty="0" smtClean="0"/>
              <a:t>: The storage and handling of facial data raise concerns about data security and privacy. Unauthorized access to facial recognition databases can result in identity theft or misuse of personal data</a:t>
            </a:r>
            <a:r>
              <a:rPr lang="en-US" dirty="0" smtClean="0"/>
              <a:t>.</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C8CF208-43F0-43DA-A28A-A6BA8ED3F4A6}"/>
              </a:ext>
            </a:extLst>
          </p:cNvPr>
          <p:cNvPicPr>
            <a:picLocks noChangeAspect="1"/>
          </p:cNvPicPr>
          <p:nvPr/>
        </p:nvPicPr>
        <p:blipFill>
          <a:blip r:embed="rId2" cstate="print"/>
          <a:stretch>
            <a:fillRect/>
          </a:stretch>
        </p:blipFill>
        <p:spPr>
          <a:xfrm>
            <a:off x="7248526" y="0"/>
            <a:ext cx="4776008" cy="6648450"/>
          </a:xfrm>
          <a:prstGeom prst="rect">
            <a:avLst/>
          </a:prstGeom>
        </p:spPr>
      </p:pic>
      <p:sp>
        <p:nvSpPr>
          <p:cNvPr id="5" name="TextBox 4">
            <a:extLst>
              <a:ext uri="{FF2B5EF4-FFF2-40B4-BE49-F238E27FC236}">
                <a16:creationId xmlns:a16="http://schemas.microsoft.com/office/drawing/2014/main" xmlns="" id="{EC8A5630-37B1-4194-BB25-1D96A59D2A2C}"/>
              </a:ext>
            </a:extLst>
          </p:cNvPr>
          <p:cNvSpPr txBox="1"/>
          <p:nvPr/>
        </p:nvSpPr>
        <p:spPr>
          <a:xfrm>
            <a:off x="1628775" y="158988"/>
            <a:ext cx="6096000" cy="739626"/>
          </a:xfrm>
          <a:prstGeom prst="rect">
            <a:avLst/>
          </a:prstGeom>
          <a:noFill/>
        </p:spPr>
        <p:txBody>
          <a:bodyPr wrap="square">
            <a:spAutoFit/>
          </a:bodyPr>
          <a:lstStyle/>
          <a:p>
            <a:pPr marL="0" indent="0">
              <a:lnSpc>
                <a:spcPts val="5468"/>
              </a:lnSpc>
              <a:buNone/>
            </a:pPr>
            <a:r>
              <a:rPr lang="en-US" sz="3600" b="1" dirty="0">
                <a:solidFill>
                  <a:srgbClr val="FF0000"/>
                </a:solidFill>
                <a:latin typeface="Barlow" pitchFamily="34" charset="0"/>
                <a:ea typeface="Barlow" pitchFamily="34" charset="-122"/>
                <a:cs typeface="Barlow" pitchFamily="34" charset="-120"/>
              </a:rPr>
              <a:t>Contributions</a:t>
            </a:r>
            <a:endParaRPr lang="en-US" sz="3600" dirty="0">
              <a:solidFill>
                <a:srgbClr val="FF0000"/>
              </a:solidFill>
            </a:endParaRPr>
          </a:p>
        </p:txBody>
      </p:sp>
      <p:sp>
        <p:nvSpPr>
          <p:cNvPr id="7" name="TextBox 6">
            <a:extLst>
              <a:ext uri="{FF2B5EF4-FFF2-40B4-BE49-F238E27FC236}">
                <a16:creationId xmlns:a16="http://schemas.microsoft.com/office/drawing/2014/main" xmlns="" id="{00E7A2AC-69F2-4F4B-A4D9-6E6437F822DC}"/>
              </a:ext>
            </a:extLst>
          </p:cNvPr>
          <p:cNvSpPr txBox="1"/>
          <p:nvPr/>
        </p:nvSpPr>
        <p:spPr>
          <a:xfrm>
            <a:off x="1201739" y="1454666"/>
            <a:ext cx="5905499" cy="3300968"/>
          </a:xfrm>
          <a:prstGeom prst="rect">
            <a:avLst/>
          </a:prstGeom>
          <a:noFill/>
        </p:spPr>
        <p:txBody>
          <a:bodyPr wrap="square">
            <a:spAutoFit/>
          </a:bodyPr>
          <a:lstStyle/>
          <a:p>
            <a:pPr marL="342900" indent="-342900">
              <a:lnSpc>
                <a:spcPts val="2799"/>
              </a:lnSpc>
              <a:buFont typeface="Arial" panose="020B0604020202020204" pitchFamily="34" charset="0"/>
              <a:buChar char="•"/>
            </a:pPr>
            <a:r>
              <a:rPr lang="en-US" sz="2000" dirty="0">
                <a:solidFill>
                  <a:schemeClr val="accent3">
                    <a:lumMod val="50000"/>
                  </a:schemeClr>
                </a:solidFill>
                <a:latin typeface="Montserrat" pitchFamily="34" charset="0"/>
                <a:ea typeface="Montserrat" pitchFamily="34" charset="-122"/>
                <a:cs typeface="Montserrat" pitchFamily="34" charset="-120"/>
              </a:rPr>
              <a:t>Examine the groundbreaking contributions of the project to the field of deep learning and face detection. Discuss how this research can advance our understanding of identical twins and enhance the performance of face recognition systems.</a:t>
            </a:r>
          </a:p>
          <a:p>
            <a:pPr marL="342900" indent="-342900">
              <a:lnSpc>
                <a:spcPts val="2799"/>
              </a:lnSpc>
              <a:buFont typeface="Arial" panose="020B0604020202020204" pitchFamily="34" charset="0"/>
              <a:buChar char="•"/>
            </a:pPr>
            <a:r>
              <a:rPr lang="en-US" sz="2000" dirty="0">
                <a:solidFill>
                  <a:schemeClr val="accent3">
                    <a:lumMod val="50000"/>
                  </a:schemeClr>
                </a:solidFill>
                <a:latin typeface="Montserrat" pitchFamily="34" charset="0"/>
              </a:rPr>
              <a:t>As the face are same </a:t>
            </a:r>
            <a:r>
              <a:rPr lang="en-US" sz="2000" dirty="0" err="1">
                <a:solidFill>
                  <a:schemeClr val="accent3">
                    <a:lumMod val="50000"/>
                  </a:schemeClr>
                </a:solidFill>
                <a:latin typeface="Montserrat" pitchFamily="34" charset="0"/>
              </a:rPr>
              <a:t>cnn</a:t>
            </a:r>
            <a:r>
              <a:rPr lang="en-US" sz="2000" dirty="0">
                <a:solidFill>
                  <a:schemeClr val="accent3">
                    <a:lumMod val="50000"/>
                  </a:schemeClr>
                </a:solidFill>
                <a:latin typeface="Montserrat" pitchFamily="34" charset="0"/>
              </a:rPr>
              <a:t> takes </a:t>
            </a:r>
            <a:r>
              <a:rPr lang="en-US" sz="2000" u="sng" dirty="0">
                <a:solidFill>
                  <a:schemeClr val="accent3">
                    <a:lumMod val="50000"/>
                  </a:schemeClr>
                </a:solidFill>
                <a:latin typeface="Montserrat" pitchFamily="34" charset="0"/>
              </a:rPr>
              <a:t>eyes rise </a:t>
            </a:r>
            <a:r>
              <a:rPr lang="en-US" sz="2000" dirty="0">
                <a:solidFill>
                  <a:schemeClr val="accent3">
                    <a:lumMod val="50000"/>
                  </a:schemeClr>
                </a:solidFill>
                <a:latin typeface="Montserrat" pitchFamily="34" charset="0"/>
              </a:rPr>
              <a:t>for finding a person</a:t>
            </a:r>
            <a:endParaRPr lang="en-US" sz="2000" dirty="0">
              <a:solidFill>
                <a:schemeClr val="accent3">
                  <a:lumMod val="50000"/>
                </a:schemeClr>
              </a:solidFill>
            </a:endParaRPr>
          </a:p>
        </p:txBody>
      </p:sp>
      <p:pic>
        <p:nvPicPr>
          <p:cNvPr id="2050" name="Picture 2" descr="Rise in keratoconus, a progressive eye condition, is putting many at risk  of blindness">
            <a:extLst>
              <a:ext uri="{FF2B5EF4-FFF2-40B4-BE49-F238E27FC236}">
                <a16:creationId xmlns:a16="http://schemas.microsoft.com/office/drawing/2014/main" xmlns="" id="{0955AE70-61BD-4547-8A3F-C96F70B22196}"/>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53278" y="4212706"/>
            <a:ext cx="2792413" cy="24680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7417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6F4F4"/>
          </a:solidFill>
          <a:ln/>
        </p:spPr>
      </p:sp>
      <p:sp>
        <p:nvSpPr>
          <p:cNvPr id="3" name="Shape 1"/>
          <p:cNvSpPr/>
          <p:nvPr/>
        </p:nvSpPr>
        <p:spPr>
          <a:xfrm>
            <a:off x="0" y="0"/>
            <a:ext cx="12192000" cy="6858000"/>
          </a:xfrm>
          <a:prstGeom prst="rect">
            <a:avLst/>
          </a:prstGeom>
          <a:solidFill>
            <a:srgbClr val="FFFFFF"/>
          </a:solidFill>
          <a:ln w="13811">
            <a:solidFill>
              <a:srgbClr val="E5E0DF"/>
            </a:solidFill>
            <a:prstDash val="solid"/>
          </a:ln>
        </p:spPr>
      </p:sp>
      <p:sp>
        <p:nvSpPr>
          <p:cNvPr id="4" name="Text 2"/>
          <p:cNvSpPr/>
          <p:nvPr/>
        </p:nvSpPr>
        <p:spPr>
          <a:xfrm>
            <a:off x="1698328" y="691257"/>
            <a:ext cx="8795345" cy="1157288"/>
          </a:xfrm>
          <a:prstGeom prst="rect">
            <a:avLst/>
          </a:prstGeom>
          <a:noFill/>
          <a:ln/>
        </p:spPr>
        <p:txBody>
          <a:bodyPr wrap="square" rtlCol="0" anchor="t"/>
          <a:lstStyle/>
          <a:p>
            <a:pPr>
              <a:lnSpc>
                <a:spcPts val="4556"/>
              </a:lnSpc>
            </a:pPr>
            <a:r>
              <a:rPr lang="en-US" sz="3645" b="1" kern="0" spc="-109" dirty="0">
                <a:solidFill>
                  <a:srgbClr val="000000"/>
                </a:solidFill>
                <a:latin typeface="Inter" pitchFamily="34" charset="0"/>
                <a:ea typeface="Inter" pitchFamily="34" charset="-122"/>
                <a:cs typeface="Inter" pitchFamily="34" charset="-120"/>
              </a:rPr>
              <a:t>Applications of Face Recognition Technology</a:t>
            </a:r>
            <a:endParaRPr lang="en-US" sz="3645" dirty="0"/>
          </a:p>
        </p:txBody>
      </p:sp>
      <p:sp>
        <p:nvSpPr>
          <p:cNvPr id="5" name="Shape 3"/>
          <p:cNvSpPr/>
          <p:nvPr/>
        </p:nvSpPr>
        <p:spPr>
          <a:xfrm>
            <a:off x="6077545" y="2218829"/>
            <a:ext cx="37008" cy="3947815"/>
          </a:xfrm>
          <a:prstGeom prst="rect">
            <a:avLst/>
          </a:prstGeom>
          <a:solidFill>
            <a:srgbClr val="B5B7E3"/>
          </a:solidFill>
          <a:ln/>
        </p:spPr>
      </p:sp>
      <p:sp>
        <p:nvSpPr>
          <p:cNvPr id="6" name="Shape 4"/>
          <p:cNvSpPr/>
          <p:nvPr/>
        </p:nvSpPr>
        <p:spPr>
          <a:xfrm>
            <a:off x="6304310" y="2553246"/>
            <a:ext cx="647998" cy="37008"/>
          </a:xfrm>
          <a:prstGeom prst="rect">
            <a:avLst/>
          </a:prstGeom>
          <a:solidFill>
            <a:srgbClr val="B5B7E3"/>
          </a:solidFill>
          <a:ln/>
        </p:spPr>
      </p:sp>
      <p:sp>
        <p:nvSpPr>
          <p:cNvPr id="7" name="Shape 5"/>
          <p:cNvSpPr/>
          <p:nvPr/>
        </p:nvSpPr>
        <p:spPr>
          <a:xfrm>
            <a:off x="5887691" y="2363491"/>
            <a:ext cx="416619" cy="416619"/>
          </a:xfrm>
          <a:prstGeom prst="roundRect">
            <a:avLst>
              <a:gd name="adj" fmla="val 20000"/>
            </a:avLst>
          </a:prstGeom>
          <a:solidFill>
            <a:srgbClr val="DADBF1"/>
          </a:solidFill>
          <a:ln w="13811">
            <a:solidFill>
              <a:srgbClr val="B5B7E3"/>
            </a:solidFill>
            <a:prstDash val="solid"/>
          </a:ln>
        </p:spPr>
      </p:sp>
      <p:sp>
        <p:nvSpPr>
          <p:cNvPr id="8" name="Text 6"/>
          <p:cNvSpPr/>
          <p:nvPr/>
        </p:nvSpPr>
        <p:spPr>
          <a:xfrm>
            <a:off x="6027986" y="2398217"/>
            <a:ext cx="136029" cy="347068"/>
          </a:xfrm>
          <a:prstGeom prst="rect">
            <a:avLst/>
          </a:prstGeom>
          <a:noFill/>
          <a:ln/>
        </p:spPr>
        <p:txBody>
          <a:bodyPr wrap="none" rtlCol="0" anchor="t"/>
          <a:lstStyle/>
          <a:p>
            <a:pPr algn="ctr">
              <a:lnSpc>
                <a:spcPts val="2734"/>
              </a:lnSpc>
            </a:pPr>
            <a:r>
              <a:rPr lang="en-US" sz="2187" b="1" kern="0" spc="-29" dirty="0">
                <a:solidFill>
                  <a:srgbClr val="272525"/>
                </a:solidFill>
                <a:latin typeface="Inter" pitchFamily="34" charset="0"/>
                <a:ea typeface="Inter" pitchFamily="34" charset="-122"/>
                <a:cs typeface="Inter" pitchFamily="34" charset="-120"/>
              </a:rPr>
              <a:t>1</a:t>
            </a:r>
            <a:endParaRPr lang="en-US" sz="2187" dirty="0"/>
          </a:p>
        </p:txBody>
      </p:sp>
      <p:sp>
        <p:nvSpPr>
          <p:cNvPr id="9" name="Text 7"/>
          <p:cNvSpPr/>
          <p:nvPr/>
        </p:nvSpPr>
        <p:spPr>
          <a:xfrm>
            <a:off x="7114382" y="2403971"/>
            <a:ext cx="1851620" cy="289322"/>
          </a:xfrm>
          <a:prstGeom prst="rect">
            <a:avLst/>
          </a:prstGeom>
          <a:noFill/>
          <a:ln/>
        </p:spPr>
        <p:txBody>
          <a:bodyPr wrap="none" rtlCol="0" anchor="t"/>
          <a:lstStyle/>
          <a:p>
            <a:pPr>
              <a:lnSpc>
                <a:spcPts val="2278"/>
              </a:lnSpc>
            </a:pPr>
            <a:r>
              <a:rPr lang="en-US" sz="1822" b="1" kern="0" spc="-55" dirty="0">
                <a:solidFill>
                  <a:srgbClr val="272525"/>
                </a:solidFill>
                <a:latin typeface="Inter" pitchFamily="34" charset="0"/>
                <a:ea typeface="Inter" pitchFamily="34" charset="-122"/>
                <a:cs typeface="Inter" pitchFamily="34" charset="-120"/>
              </a:rPr>
              <a:t>Security Systems</a:t>
            </a:r>
            <a:endParaRPr lang="en-US" sz="1822" dirty="0"/>
          </a:p>
        </p:txBody>
      </p:sp>
      <p:sp>
        <p:nvSpPr>
          <p:cNvPr id="10" name="Text 8"/>
          <p:cNvSpPr/>
          <p:nvPr/>
        </p:nvSpPr>
        <p:spPr>
          <a:xfrm>
            <a:off x="7114382" y="2878436"/>
            <a:ext cx="3379292" cy="888504"/>
          </a:xfrm>
          <a:prstGeom prst="rect">
            <a:avLst/>
          </a:prstGeom>
          <a:noFill/>
          <a:ln/>
        </p:spPr>
        <p:txBody>
          <a:bodyPr wrap="square" rtlCol="0" anchor="t"/>
          <a:lstStyle/>
          <a:p>
            <a:pPr>
              <a:lnSpc>
                <a:spcPts val="2332"/>
              </a:lnSpc>
            </a:pPr>
            <a:r>
              <a:rPr lang="en-US" sz="1458" kern="0" spc="-29" dirty="0">
                <a:solidFill>
                  <a:srgbClr val="272525"/>
                </a:solidFill>
                <a:latin typeface="Inter" pitchFamily="34" charset="0"/>
                <a:ea typeface="Inter" pitchFamily="34" charset="-122"/>
                <a:cs typeface="Inter" pitchFamily="34" charset="-120"/>
              </a:rPr>
              <a:t>Facial recognition technology is used in security systems to identify suspects and provide safety to the public.</a:t>
            </a:r>
            <a:endParaRPr lang="en-US" sz="1458" dirty="0"/>
          </a:p>
        </p:txBody>
      </p:sp>
      <p:sp>
        <p:nvSpPr>
          <p:cNvPr id="11" name="Shape 9"/>
          <p:cNvSpPr/>
          <p:nvPr/>
        </p:nvSpPr>
        <p:spPr>
          <a:xfrm>
            <a:off x="5239693" y="3478957"/>
            <a:ext cx="647998" cy="37008"/>
          </a:xfrm>
          <a:prstGeom prst="rect">
            <a:avLst/>
          </a:prstGeom>
          <a:solidFill>
            <a:srgbClr val="B5B7E3"/>
          </a:solidFill>
          <a:ln/>
        </p:spPr>
      </p:sp>
      <p:sp>
        <p:nvSpPr>
          <p:cNvPr id="12" name="Shape 10"/>
          <p:cNvSpPr/>
          <p:nvPr/>
        </p:nvSpPr>
        <p:spPr>
          <a:xfrm>
            <a:off x="5887691" y="3289201"/>
            <a:ext cx="416619" cy="416619"/>
          </a:xfrm>
          <a:prstGeom prst="roundRect">
            <a:avLst>
              <a:gd name="adj" fmla="val 20000"/>
            </a:avLst>
          </a:prstGeom>
          <a:solidFill>
            <a:srgbClr val="DADBF1"/>
          </a:solidFill>
          <a:ln w="13811">
            <a:solidFill>
              <a:srgbClr val="B5B7E3"/>
            </a:solidFill>
            <a:prstDash val="solid"/>
          </a:ln>
        </p:spPr>
      </p:sp>
      <p:sp>
        <p:nvSpPr>
          <p:cNvPr id="13" name="Text 11"/>
          <p:cNvSpPr/>
          <p:nvPr/>
        </p:nvSpPr>
        <p:spPr>
          <a:xfrm>
            <a:off x="6012111" y="3323928"/>
            <a:ext cx="167779" cy="347068"/>
          </a:xfrm>
          <a:prstGeom prst="rect">
            <a:avLst/>
          </a:prstGeom>
          <a:noFill/>
          <a:ln/>
        </p:spPr>
        <p:txBody>
          <a:bodyPr wrap="none" rtlCol="0" anchor="t"/>
          <a:lstStyle/>
          <a:p>
            <a:pPr algn="ctr">
              <a:lnSpc>
                <a:spcPts val="2734"/>
              </a:lnSpc>
            </a:pPr>
            <a:r>
              <a:rPr lang="en-US" sz="2187" b="1" kern="0" spc="-29" dirty="0">
                <a:solidFill>
                  <a:srgbClr val="272525"/>
                </a:solidFill>
                <a:latin typeface="Inter" pitchFamily="34" charset="0"/>
                <a:ea typeface="Inter" pitchFamily="34" charset="-122"/>
                <a:cs typeface="Inter" pitchFamily="34" charset="-120"/>
              </a:rPr>
              <a:t>2</a:t>
            </a:r>
            <a:endParaRPr lang="en-US" sz="2187" dirty="0"/>
          </a:p>
        </p:txBody>
      </p:sp>
      <p:sp>
        <p:nvSpPr>
          <p:cNvPr id="14" name="Text 12"/>
          <p:cNvSpPr/>
          <p:nvPr/>
        </p:nvSpPr>
        <p:spPr>
          <a:xfrm>
            <a:off x="3225998" y="3329682"/>
            <a:ext cx="1851620" cy="289322"/>
          </a:xfrm>
          <a:prstGeom prst="rect">
            <a:avLst/>
          </a:prstGeom>
          <a:noFill/>
          <a:ln/>
        </p:spPr>
        <p:txBody>
          <a:bodyPr wrap="none" rtlCol="0" anchor="t"/>
          <a:lstStyle/>
          <a:p>
            <a:pPr algn="r">
              <a:lnSpc>
                <a:spcPts val="2278"/>
              </a:lnSpc>
            </a:pPr>
            <a:r>
              <a:rPr lang="en-US" sz="1822" b="1" kern="0" spc="-55" dirty="0">
                <a:solidFill>
                  <a:srgbClr val="272525"/>
                </a:solidFill>
                <a:latin typeface="Inter" pitchFamily="34" charset="0"/>
                <a:ea typeface="Inter" pitchFamily="34" charset="-122"/>
                <a:cs typeface="Inter" pitchFamily="34" charset="-120"/>
              </a:rPr>
              <a:t>Social Media</a:t>
            </a:r>
            <a:endParaRPr lang="en-US" sz="1822" dirty="0"/>
          </a:p>
        </p:txBody>
      </p:sp>
      <p:sp>
        <p:nvSpPr>
          <p:cNvPr id="15" name="Text 13"/>
          <p:cNvSpPr/>
          <p:nvPr/>
        </p:nvSpPr>
        <p:spPr>
          <a:xfrm>
            <a:off x="1698327" y="3804146"/>
            <a:ext cx="3379292" cy="592336"/>
          </a:xfrm>
          <a:prstGeom prst="rect">
            <a:avLst/>
          </a:prstGeom>
          <a:noFill/>
          <a:ln/>
        </p:spPr>
        <p:txBody>
          <a:bodyPr wrap="square" rtlCol="0" anchor="t"/>
          <a:lstStyle/>
          <a:p>
            <a:pPr algn="r">
              <a:lnSpc>
                <a:spcPts val="2332"/>
              </a:lnSpc>
            </a:pPr>
            <a:r>
              <a:rPr lang="en-US" sz="1458" kern="0" spc="-29" dirty="0">
                <a:solidFill>
                  <a:srgbClr val="272525"/>
                </a:solidFill>
                <a:latin typeface="Inter" pitchFamily="34" charset="0"/>
                <a:ea typeface="Inter" pitchFamily="34" charset="-122"/>
                <a:cs typeface="Inter" pitchFamily="34" charset="-120"/>
              </a:rPr>
              <a:t>Facial recognition is used to tag people on social media platforms.</a:t>
            </a:r>
            <a:endParaRPr lang="en-US" sz="1458" dirty="0"/>
          </a:p>
        </p:txBody>
      </p:sp>
      <p:sp>
        <p:nvSpPr>
          <p:cNvPr id="16" name="Shape 14"/>
          <p:cNvSpPr/>
          <p:nvPr/>
        </p:nvSpPr>
        <p:spPr>
          <a:xfrm>
            <a:off x="6304310" y="4471640"/>
            <a:ext cx="647998" cy="37008"/>
          </a:xfrm>
          <a:prstGeom prst="rect">
            <a:avLst/>
          </a:prstGeom>
          <a:solidFill>
            <a:srgbClr val="B5B7E3"/>
          </a:solidFill>
          <a:ln/>
        </p:spPr>
      </p:sp>
      <p:sp>
        <p:nvSpPr>
          <p:cNvPr id="17" name="Shape 15"/>
          <p:cNvSpPr/>
          <p:nvPr/>
        </p:nvSpPr>
        <p:spPr>
          <a:xfrm>
            <a:off x="5887691" y="4281885"/>
            <a:ext cx="416619" cy="416619"/>
          </a:xfrm>
          <a:prstGeom prst="roundRect">
            <a:avLst>
              <a:gd name="adj" fmla="val 20000"/>
            </a:avLst>
          </a:prstGeom>
          <a:solidFill>
            <a:srgbClr val="DADBF1"/>
          </a:solidFill>
          <a:ln w="13811">
            <a:solidFill>
              <a:srgbClr val="B5B7E3"/>
            </a:solidFill>
            <a:prstDash val="solid"/>
          </a:ln>
        </p:spPr>
      </p:sp>
      <p:sp>
        <p:nvSpPr>
          <p:cNvPr id="18" name="Text 16"/>
          <p:cNvSpPr/>
          <p:nvPr/>
        </p:nvSpPr>
        <p:spPr>
          <a:xfrm>
            <a:off x="6008936" y="4316611"/>
            <a:ext cx="174129" cy="347068"/>
          </a:xfrm>
          <a:prstGeom prst="rect">
            <a:avLst/>
          </a:prstGeom>
          <a:noFill/>
          <a:ln/>
        </p:spPr>
        <p:txBody>
          <a:bodyPr wrap="none" rtlCol="0" anchor="t"/>
          <a:lstStyle/>
          <a:p>
            <a:pPr algn="ctr">
              <a:lnSpc>
                <a:spcPts val="2734"/>
              </a:lnSpc>
            </a:pPr>
            <a:r>
              <a:rPr lang="en-US" sz="2187" b="1" kern="0" spc="-29" dirty="0">
                <a:solidFill>
                  <a:srgbClr val="272525"/>
                </a:solidFill>
                <a:latin typeface="Inter" pitchFamily="34" charset="0"/>
                <a:ea typeface="Inter" pitchFamily="34" charset="-122"/>
                <a:cs typeface="Inter" pitchFamily="34" charset="-120"/>
              </a:rPr>
              <a:t>3</a:t>
            </a:r>
            <a:endParaRPr lang="en-US" sz="2187" dirty="0"/>
          </a:p>
        </p:txBody>
      </p:sp>
      <p:sp>
        <p:nvSpPr>
          <p:cNvPr id="19" name="Text 17"/>
          <p:cNvSpPr/>
          <p:nvPr/>
        </p:nvSpPr>
        <p:spPr>
          <a:xfrm>
            <a:off x="7114382" y="4322366"/>
            <a:ext cx="2166243" cy="289322"/>
          </a:xfrm>
          <a:prstGeom prst="rect">
            <a:avLst/>
          </a:prstGeom>
          <a:noFill/>
          <a:ln/>
        </p:spPr>
        <p:txBody>
          <a:bodyPr wrap="none" rtlCol="0" anchor="t"/>
          <a:lstStyle/>
          <a:p>
            <a:pPr>
              <a:lnSpc>
                <a:spcPts val="2278"/>
              </a:lnSpc>
            </a:pPr>
            <a:r>
              <a:rPr lang="en-US" sz="1822" b="1" kern="0" spc="-55" dirty="0">
                <a:solidFill>
                  <a:srgbClr val="272525"/>
                </a:solidFill>
                <a:latin typeface="Inter" pitchFamily="34" charset="0"/>
                <a:ea typeface="Inter" pitchFamily="34" charset="-122"/>
                <a:cs typeface="Inter" pitchFamily="34" charset="-120"/>
              </a:rPr>
              <a:t>Retail and Marketing</a:t>
            </a:r>
            <a:endParaRPr lang="en-US" sz="1822" dirty="0"/>
          </a:p>
        </p:txBody>
      </p:sp>
      <p:sp>
        <p:nvSpPr>
          <p:cNvPr id="20" name="Text 18"/>
          <p:cNvSpPr/>
          <p:nvPr/>
        </p:nvSpPr>
        <p:spPr>
          <a:xfrm>
            <a:off x="7114382" y="4796830"/>
            <a:ext cx="3379292" cy="1184672"/>
          </a:xfrm>
          <a:prstGeom prst="rect">
            <a:avLst/>
          </a:prstGeom>
          <a:noFill/>
          <a:ln/>
        </p:spPr>
        <p:txBody>
          <a:bodyPr wrap="square" rtlCol="0" anchor="t"/>
          <a:lstStyle/>
          <a:p>
            <a:pPr>
              <a:lnSpc>
                <a:spcPts val="2332"/>
              </a:lnSpc>
            </a:pPr>
            <a:r>
              <a:rPr lang="en-US" sz="1458" kern="0" spc="-29" dirty="0">
                <a:solidFill>
                  <a:srgbClr val="272525"/>
                </a:solidFill>
                <a:latin typeface="Inter" pitchFamily="34" charset="0"/>
                <a:ea typeface="Inter" pitchFamily="34" charset="-122"/>
                <a:cs typeface="Inter" pitchFamily="34" charset="-120"/>
              </a:rPr>
              <a:t>Retail stores and marketing campaigns use facial recognition to analyze customer behavior and improve customer experience.</a:t>
            </a:r>
            <a:endParaRPr lang="en-US" sz="1458" dirty="0"/>
          </a:p>
        </p:txBody>
      </p:sp>
      <p:pic>
        <p:nvPicPr>
          <p:cNvPr id="21" name="Image 0" descr="preencoded.png">
            <a:hlinkClick r:id="rId3"/>
          </p:cNvPr>
          <p:cNvPicPr>
            <a:picLocks noChangeAspect="1"/>
          </p:cNvPicPr>
          <p:nvPr/>
        </p:nvPicPr>
        <p:blipFill>
          <a:blip r:embed="rId4" cstate="print"/>
          <a:stretch>
            <a:fillRect/>
          </a:stretch>
        </p:blipFill>
        <p:spPr>
          <a:xfrm>
            <a:off x="10201795" y="6324600"/>
            <a:ext cx="1914006" cy="457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
        <p:nvSpPr>
          <p:cNvPr id="4" name="Text 2"/>
          <p:cNvSpPr/>
          <p:nvPr/>
        </p:nvSpPr>
        <p:spPr>
          <a:xfrm>
            <a:off x="1698328" y="2362201"/>
            <a:ext cx="5403850" cy="578644"/>
          </a:xfrm>
          <a:prstGeom prst="rect">
            <a:avLst/>
          </a:prstGeom>
          <a:noFill/>
          <a:ln/>
        </p:spPr>
        <p:txBody>
          <a:bodyPr wrap="none" rtlCol="0" anchor="t"/>
          <a:lstStyle/>
          <a:p>
            <a:pPr>
              <a:lnSpc>
                <a:spcPts val="4556"/>
              </a:lnSpc>
            </a:pPr>
            <a:r>
              <a:rPr lang="en-US" sz="3645" b="1" dirty="0">
                <a:solidFill>
                  <a:srgbClr val="FF726D"/>
                </a:solidFill>
                <a:latin typeface="Inconsolata" pitchFamily="34" charset="0"/>
                <a:ea typeface="Inconsolata" pitchFamily="34" charset="-122"/>
                <a:cs typeface="Inconsolata" pitchFamily="34" charset="-120"/>
              </a:rPr>
              <a:t>Deep Learning Explained</a:t>
            </a:r>
            <a:endParaRPr lang="en-US" sz="3645" dirty="0"/>
          </a:p>
        </p:txBody>
      </p:sp>
      <p:sp>
        <p:nvSpPr>
          <p:cNvPr id="5" name="Text 3"/>
          <p:cNvSpPr/>
          <p:nvPr/>
        </p:nvSpPr>
        <p:spPr>
          <a:xfrm>
            <a:off x="1698328" y="3311128"/>
            <a:ext cx="8795345" cy="1184672"/>
          </a:xfrm>
          <a:prstGeom prst="rect">
            <a:avLst/>
          </a:prstGeom>
          <a:noFill/>
          <a:ln/>
        </p:spPr>
        <p:txBody>
          <a:bodyPr wrap="square" rtlCol="0" anchor="t"/>
          <a:lstStyle/>
          <a:p>
            <a:pPr>
              <a:lnSpc>
                <a:spcPts val="2332"/>
              </a:lnSpc>
            </a:pPr>
            <a:r>
              <a:rPr lang="en-US" sz="1458" dirty="0">
                <a:solidFill>
                  <a:srgbClr val="DAD1E6"/>
                </a:solidFill>
                <a:latin typeface="Fira Sans" pitchFamily="34" charset="0"/>
                <a:ea typeface="Fira Sans" pitchFamily="34" charset="-122"/>
                <a:cs typeface="Fira Sans" pitchFamily="34" charset="-120"/>
              </a:rPr>
              <a:t>Deep learning is a method of machine learning that uses multiple connected layers to learn hidden representations of data. It is often used in image and speech recognition tasks because of its ability to provide effective outputs from complex inputs. In this project, deep learning is used to analyse and differentiate between features that are almost identical in different twins.</a:t>
            </a:r>
            <a:endParaRPr lang="en-US" sz="1458"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
        <p:nvSpPr>
          <p:cNvPr id="4" name="Text 2"/>
          <p:cNvSpPr/>
          <p:nvPr/>
        </p:nvSpPr>
        <p:spPr>
          <a:xfrm>
            <a:off x="1698328" y="1501379"/>
            <a:ext cx="5168900" cy="578644"/>
          </a:xfrm>
          <a:prstGeom prst="rect">
            <a:avLst/>
          </a:prstGeom>
          <a:noFill/>
          <a:ln/>
        </p:spPr>
        <p:txBody>
          <a:bodyPr wrap="none" rtlCol="0" anchor="t"/>
          <a:lstStyle/>
          <a:p>
            <a:pPr defTabSz="761970">
              <a:lnSpc>
                <a:spcPts val="4556"/>
              </a:lnSpc>
            </a:pPr>
            <a:r>
              <a:rPr lang="en-US" sz="3645" b="1" dirty="0">
                <a:solidFill>
                  <a:srgbClr val="FF726D"/>
                </a:solidFill>
                <a:latin typeface="Inconsolata" pitchFamily="34" charset="0"/>
                <a:ea typeface="Inconsolata" pitchFamily="34" charset="-122"/>
                <a:cs typeface="Inconsolata" pitchFamily="34" charset="-120"/>
              </a:rPr>
              <a:t>Challenges Encountered</a:t>
            </a:r>
            <a:endParaRPr lang="en-US" sz="3645" dirty="0">
              <a:solidFill>
                <a:prstClr val="black"/>
              </a:solidFill>
              <a:latin typeface="Calibri" panose="020F0502020204030204"/>
            </a:endParaRPr>
          </a:p>
        </p:txBody>
      </p:sp>
      <p:sp>
        <p:nvSpPr>
          <p:cNvPr id="5" name="Text 3"/>
          <p:cNvSpPr/>
          <p:nvPr/>
        </p:nvSpPr>
        <p:spPr>
          <a:xfrm>
            <a:off x="1976041" y="2658567"/>
            <a:ext cx="8517632" cy="888504"/>
          </a:xfrm>
          <a:prstGeom prst="rect">
            <a:avLst/>
          </a:prstGeom>
          <a:noFill/>
          <a:ln/>
        </p:spPr>
        <p:txBody>
          <a:bodyPr wrap="square" rtlCol="0" anchor="t"/>
          <a:lstStyle/>
          <a:p>
            <a:pPr defTabSz="761970">
              <a:lnSpc>
                <a:spcPts val="2332"/>
              </a:lnSpc>
            </a:pPr>
            <a:r>
              <a:rPr lang="en-US" sz="1458" dirty="0">
                <a:solidFill>
                  <a:srgbClr val="DAD1E6"/>
                </a:solidFill>
                <a:latin typeface="Fira Sans" pitchFamily="34" charset="0"/>
                <a:ea typeface="Fira Sans" pitchFamily="34" charset="-122"/>
                <a:cs typeface="Fira Sans" pitchFamily="34" charset="-120"/>
              </a:rPr>
              <a:t>One significant issue we encountered was with the unavailability of a diverse and large enough dataset. It took a lot of time to manually collect and clean a robust dataset, and it was challenging to gather pictures of twins in different lighting, poses, and facial expressions.</a:t>
            </a:r>
            <a:endParaRPr lang="en-US" sz="1458" dirty="0">
              <a:solidFill>
                <a:prstClr val="black"/>
              </a:solidFill>
              <a:latin typeface="Calibri" panose="020F0502020204030204"/>
            </a:endParaRPr>
          </a:p>
        </p:txBody>
      </p:sp>
      <p:sp>
        <p:nvSpPr>
          <p:cNvPr id="6" name="Text 4"/>
          <p:cNvSpPr/>
          <p:nvPr/>
        </p:nvSpPr>
        <p:spPr>
          <a:xfrm>
            <a:off x="1976041" y="3755331"/>
            <a:ext cx="8517632" cy="296168"/>
          </a:xfrm>
          <a:prstGeom prst="rect">
            <a:avLst/>
          </a:prstGeom>
          <a:noFill/>
          <a:ln/>
        </p:spPr>
        <p:txBody>
          <a:bodyPr wrap="none" rtlCol="0" anchor="t"/>
          <a:lstStyle/>
          <a:p>
            <a:pPr defTabSz="761970">
              <a:lnSpc>
                <a:spcPts val="2332"/>
              </a:lnSpc>
            </a:pPr>
            <a:r>
              <a:rPr lang="en-US" sz="1458" dirty="0">
                <a:solidFill>
                  <a:srgbClr val="DAD1E6"/>
                </a:solidFill>
                <a:latin typeface="Fira Sans" pitchFamily="34" charset="0"/>
                <a:ea typeface="Fira Sans" pitchFamily="34" charset="-122"/>
                <a:cs typeface="Fira Sans" pitchFamily="34" charset="-120"/>
              </a:rPr>
              <a:t>Senior Researcher, Deep Learning</a:t>
            </a:r>
            <a:endParaRPr lang="en-US" sz="1458" dirty="0">
              <a:solidFill>
                <a:prstClr val="black"/>
              </a:solidFill>
              <a:latin typeface="Calibri" panose="020F0502020204030204"/>
            </a:endParaRPr>
          </a:p>
        </p:txBody>
      </p:sp>
      <p:sp>
        <p:nvSpPr>
          <p:cNvPr id="7" name="Shape 5"/>
          <p:cNvSpPr/>
          <p:nvPr/>
        </p:nvSpPr>
        <p:spPr>
          <a:xfrm>
            <a:off x="1698328" y="2450306"/>
            <a:ext cx="23118" cy="1809453"/>
          </a:xfrm>
          <a:prstGeom prst="rect">
            <a:avLst/>
          </a:prstGeom>
          <a:solidFill>
            <a:srgbClr val="FF6680"/>
          </a:solidFill>
          <a:ln/>
        </p:spPr>
      </p:sp>
      <p:sp>
        <p:nvSpPr>
          <p:cNvPr id="8" name="Text 6"/>
          <p:cNvSpPr/>
          <p:nvPr/>
        </p:nvSpPr>
        <p:spPr>
          <a:xfrm>
            <a:off x="1698328" y="4468020"/>
            <a:ext cx="8795345" cy="888504"/>
          </a:xfrm>
          <a:prstGeom prst="rect">
            <a:avLst/>
          </a:prstGeom>
          <a:noFill/>
          <a:ln/>
        </p:spPr>
        <p:txBody>
          <a:bodyPr wrap="square" rtlCol="0" anchor="t"/>
          <a:lstStyle/>
          <a:p>
            <a:pPr defTabSz="761970">
              <a:lnSpc>
                <a:spcPts val="2332"/>
              </a:lnSpc>
            </a:pPr>
            <a:r>
              <a:rPr lang="en-US" sz="1458" dirty="0">
                <a:solidFill>
                  <a:srgbClr val="DAD1E6"/>
                </a:solidFill>
                <a:latin typeface="Fira Sans" pitchFamily="34" charset="0"/>
                <a:ea typeface="Fira Sans" pitchFamily="34" charset="-122"/>
                <a:cs typeface="Fira Sans" pitchFamily="34" charset="-120"/>
              </a:rPr>
              <a:t>Another challenging aspect was avoiding overfitting the model due to the lack of diverse samples. We overcame these issues by acquiring an open-source dataset, which we then combined with our manual list.</a:t>
            </a:r>
            <a:endParaRPr lang="en-US" sz="1458" dirty="0">
              <a:solidFill>
                <a:prstClr val="black"/>
              </a:solidFill>
              <a:latin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
        <p:nvSpPr>
          <p:cNvPr id="4" name="Text 2"/>
          <p:cNvSpPr/>
          <p:nvPr/>
        </p:nvSpPr>
        <p:spPr>
          <a:xfrm>
            <a:off x="1698328" y="1078012"/>
            <a:ext cx="7283450" cy="578644"/>
          </a:xfrm>
          <a:prstGeom prst="rect">
            <a:avLst/>
          </a:prstGeom>
          <a:noFill/>
          <a:ln/>
        </p:spPr>
        <p:txBody>
          <a:bodyPr wrap="none" rtlCol="0" anchor="t"/>
          <a:lstStyle/>
          <a:p>
            <a:pPr>
              <a:lnSpc>
                <a:spcPts val="4556"/>
              </a:lnSpc>
            </a:pPr>
            <a:r>
              <a:rPr lang="en-US" sz="3645" b="1" dirty="0">
                <a:solidFill>
                  <a:srgbClr val="FF726D"/>
                </a:solidFill>
                <a:latin typeface="Inconsolata" pitchFamily="34" charset="0"/>
                <a:ea typeface="Inconsolata" pitchFamily="34" charset="-122"/>
                <a:cs typeface="Inconsolata" pitchFamily="34" charset="-120"/>
              </a:rPr>
              <a:t>Contributions to Face Detection</a:t>
            </a:r>
            <a:endParaRPr lang="en-US" sz="3645" dirty="0"/>
          </a:p>
        </p:txBody>
      </p:sp>
      <p:sp>
        <p:nvSpPr>
          <p:cNvPr id="5" name="Text 3"/>
          <p:cNvSpPr/>
          <p:nvPr/>
        </p:nvSpPr>
        <p:spPr>
          <a:xfrm>
            <a:off x="1698328" y="2119511"/>
            <a:ext cx="2374900" cy="347068"/>
          </a:xfrm>
          <a:prstGeom prst="rect">
            <a:avLst/>
          </a:prstGeom>
          <a:noFill/>
          <a:ln/>
        </p:spPr>
        <p:txBody>
          <a:bodyPr wrap="none" rtlCol="0" anchor="t"/>
          <a:lstStyle/>
          <a:p>
            <a:pPr>
              <a:lnSpc>
                <a:spcPts val="2734"/>
              </a:lnSpc>
            </a:pPr>
            <a:r>
              <a:rPr lang="en-US" sz="2187" b="1" dirty="0">
                <a:solidFill>
                  <a:srgbClr val="FF726D"/>
                </a:solidFill>
                <a:latin typeface="Inconsolata" pitchFamily="34" charset="0"/>
                <a:ea typeface="Inconsolata" pitchFamily="34" charset="-122"/>
                <a:cs typeface="Inconsolata" pitchFamily="34" charset="-120"/>
              </a:rPr>
              <a:t>Improved accuracy</a:t>
            </a:r>
            <a:endParaRPr lang="en-US" sz="2187" dirty="0"/>
          </a:p>
        </p:txBody>
      </p:sp>
      <p:sp>
        <p:nvSpPr>
          <p:cNvPr id="6" name="Text 4"/>
          <p:cNvSpPr/>
          <p:nvPr/>
        </p:nvSpPr>
        <p:spPr>
          <a:xfrm>
            <a:off x="1698328" y="2651720"/>
            <a:ext cx="2630289" cy="2961680"/>
          </a:xfrm>
          <a:prstGeom prst="rect">
            <a:avLst/>
          </a:prstGeom>
          <a:noFill/>
          <a:ln/>
        </p:spPr>
        <p:txBody>
          <a:bodyPr wrap="square" rtlCol="0" anchor="t"/>
          <a:lstStyle/>
          <a:p>
            <a:pPr>
              <a:lnSpc>
                <a:spcPts val="2332"/>
              </a:lnSpc>
            </a:pPr>
            <a:r>
              <a:rPr lang="en-US" sz="1458" dirty="0">
                <a:solidFill>
                  <a:srgbClr val="DAD1E6"/>
                </a:solidFill>
                <a:latin typeface="Fira Sans" pitchFamily="34" charset="0"/>
                <a:ea typeface="Fira Sans" pitchFamily="34" charset="-122"/>
                <a:cs typeface="Fira Sans" pitchFamily="34" charset="-120"/>
              </a:rPr>
              <a:t>Deep learning has significantly improved the accuracy of face detection systems. The use of CNNs and other deep learning models have more effectively learned the features of individual faces, including those of identical twins, allowing for improved distinction.</a:t>
            </a:r>
            <a:endParaRPr lang="en-US" sz="1458" dirty="0"/>
          </a:p>
        </p:txBody>
      </p:sp>
      <p:sp>
        <p:nvSpPr>
          <p:cNvPr id="7" name="Text 5"/>
          <p:cNvSpPr/>
          <p:nvPr/>
        </p:nvSpPr>
        <p:spPr>
          <a:xfrm>
            <a:off x="4786610" y="2119511"/>
            <a:ext cx="2221905" cy="347068"/>
          </a:xfrm>
          <a:prstGeom prst="rect">
            <a:avLst/>
          </a:prstGeom>
          <a:noFill/>
          <a:ln/>
        </p:spPr>
        <p:txBody>
          <a:bodyPr wrap="none" rtlCol="0" anchor="t"/>
          <a:lstStyle/>
          <a:p>
            <a:pPr>
              <a:lnSpc>
                <a:spcPts val="2734"/>
              </a:lnSpc>
            </a:pPr>
            <a:r>
              <a:rPr lang="en-US" sz="2187" b="1" dirty="0">
                <a:solidFill>
                  <a:srgbClr val="FF726D"/>
                </a:solidFill>
                <a:latin typeface="Inconsolata" pitchFamily="34" charset="0"/>
                <a:ea typeface="Inconsolata" pitchFamily="34" charset="-122"/>
                <a:cs typeface="Inconsolata" pitchFamily="34" charset="-120"/>
              </a:rPr>
              <a:t>Broader scope</a:t>
            </a:r>
            <a:endParaRPr lang="en-US" sz="2187" dirty="0"/>
          </a:p>
        </p:txBody>
      </p:sp>
      <p:sp>
        <p:nvSpPr>
          <p:cNvPr id="8" name="Text 6"/>
          <p:cNvSpPr/>
          <p:nvPr/>
        </p:nvSpPr>
        <p:spPr>
          <a:xfrm>
            <a:off x="4786611" y="2651720"/>
            <a:ext cx="2630289" cy="2665512"/>
          </a:xfrm>
          <a:prstGeom prst="rect">
            <a:avLst/>
          </a:prstGeom>
          <a:noFill/>
          <a:ln/>
        </p:spPr>
        <p:txBody>
          <a:bodyPr wrap="square" rtlCol="0" anchor="t"/>
          <a:lstStyle/>
          <a:p>
            <a:pPr>
              <a:lnSpc>
                <a:spcPts val="2332"/>
              </a:lnSpc>
            </a:pPr>
            <a:r>
              <a:rPr lang="en-US" sz="1458" dirty="0">
                <a:solidFill>
                  <a:srgbClr val="DAD1E6"/>
                </a:solidFill>
                <a:latin typeface="Fira Sans" pitchFamily="34" charset="0"/>
                <a:ea typeface="Fira Sans" pitchFamily="34" charset="-122"/>
                <a:cs typeface="Fira Sans" pitchFamily="34" charset="-120"/>
              </a:rPr>
              <a:t>Face detection is essential in a range of applications, from security to entertainment. With deep learning, the technology can now detect and recognise faces with much greater accuracy, even when it comes to identifying identical twins.</a:t>
            </a:r>
            <a:endParaRPr lang="en-US" sz="1458" dirty="0"/>
          </a:p>
        </p:txBody>
      </p:sp>
      <p:sp>
        <p:nvSpPr>
          <p:cNvPr id="9" name="Text 7"/>
          <p:cNvSpPr/>
          <p:nvPr/>
        </p:nvSpPr>
        <p:spPr>
          <a:xfrm>
            <a:off x="7874894" y="2119511"/>
            <a:ext cx="2630289" cy="694134"/>
          </a:xfrm>
          <a:prstGeom prst="rect">
            <a:avLst/>
          </a:prstGeom>
          <a:noFill/>
          <a:ln/>
        </p:spPr>
        <p:txBody>
          <a:bodyPr wrap="square" rtlCol="0" anchor="t"/>
          <a:lstStyle/>
          <a:p>
            <a:pPr>
              <a:lnSpc>
                <a:spcPts val="2734"/>
              </a:lnSpc>
            </a:pPr>
            <a:r>
              <a:rPr lang="en-US" sz="2187" b="1" dirty="0">
                <a:solidFill>
                  <a:srgbClr val="FF726D"/>
                </a:solidFill>
                <a:latin typeface="Inconsolata" pitchFamily="34" charset="0"/>
                <a:ea typeface="Inconsolata" pitchFamily="34" charset="-122"/>
                <a:cs typeface="Inconsolata" pitchFamily="34" charset="-120"/>
              </a:rPr>
              <a:t>Efficiency improvements</a:t>
            </a:r>
            <a:endParaRPr lang="en-US" sz="2187" dirty="0"/>
          </a:p>
        </p:txBody>
      </p:sp>
      <p:sp>
        <p:nvSpPr>
          <p:cNvPr id="10" name="Text 8"/>
          <p:cNvSpPr/>
          <p:nvPr/>
        </p:nvSpPr>
        <p:spPr>
          <a:xfrm>
            <a:off x="7874894" y="2998788"/>
            <a:ext cx="2630289" cy="2073176"/>
          </a:xfrm>
          <a:prstGeom prst="rect">
            <a:avLst/>
          </a:prstGeom>
          <a:noFill/>
          <a:ln/>
        </p:spPr>
        <p:txBody>
          <a:bodyPr wrap="square" rtlCol="0" anchor="t"/>
          <a:lstStyle/>
          <a:p>
            <a:pPr>
              <a:lnSpc>
                <a:spcPts val="2332"/>
              </a:lnSpc>
            </a:pPr>
            <a:r>
              <a:rPr lang="en-US" sz="1458" dirty="0">
                <a:solidFill>
                  <a:srgbClr val="DAD1E6"/>
                </a:solidFill>
                <a:latin typeface="Fira Sans" pitchFamily="34" charset="0"/>
                <a:ea typeface="Fira Sans" pitchFamily="34" charset="-122"/>
                <a:cs typeface="Fira Sans" pitchFamily="34" charset="-120"/>
              </a:rPr>
              <a:t>The speed of deep learning models means that face recognition can be done in real-time, lending itself to applications like CCTV monitoring and real-time security surveillance.</a:t>
            </a:r>
            <a:endParaRPr lang="en-US" sz="1458"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63258"/>
          </a:xfrm>
          <a:prstGeom prst="rect">
            <a:avLst/>
          </a:prstGeom>
          <a:solidFill>
            <a:srgbClr val="241631"/>
          </a:solidFill>
          <a:ln/>
        </p:spPr>
      </p:sp>
      <p:sp>
        <p:nvSpPr>
          <p:cNvPr id="4" name="Text 2"/>
          <p:cNvSpPr/>
          <p:nvPr/>
        </p:nvSpPr>
        <p:spPr>
          <a:xfrm>
            <a:off x="1940719" y="481112"/>
            <a:ext cx="6000750" cy="546695"/>
          </a:xfrm>
          <a:prstGeom prst="rect">
            <a:avLst/>
          </a:prstGeom>
          <a:noFill/>
          <a:ln/>
        </p:spPr>
        <p:txBody>
          <a:bodyPr wrap="none" rtlCol="0" anchor="t"/>
          <a:lstStyle/>
          <a:p>
            <a:pPr>
              <a:lnSpc>
                <a:spcPts val="4305"/>
              </a:lnSpc>
            </a:pPr>
            <a:r>
              <a:rPr lang="en-US" sz="3444" b="1" dirty="0">
                <a:solidFill>
                  <a:srgbClr val="FF726D"/>
                </a:solidFill>
                <a:latin typeface="Inconsolata" pitchFamily="34" charset="0"/>
                <a:ea typeface="Inconsolata" pitchFamily="34" charset="-122"/>
                <a:cs typeface="Inconsolata" pitchFamily="34" charset="-120"/>
              </a:rPr>
              <a:t>Project Testing and Results</a:t>
            </a:r>
            <a:endParaRPr lang="en-US" sz="3444" dirty="0"/>
          </a:p>
        </p:txBody>
      </p:sp>
      <p:sp>
        <p:nvSpPr>
          <p:cNvPr id="5" name="Text 3"/>
          <p:cNvSpPr/>
          <p:nvPr/>
        </p:nvSpPr>
        <p:spPr>
          <a:xfrm>
            <a:off x="2116038" y="1488976"/>
            <a:ext cx="2416572" cy="279797"/>
          </a:xfrm>
          <a:prstGeom prst="rect">
            <a:avLst/>
          </a:prstGeom>
          <a:noFill/>
          <a:ln/>
        </p:spPr>
        <p:txBody>
          <a:bodyPr wrap="none" rtlCol="0" anchor="t"/>
          <a:lstStyle/>
          <a:p>
            <a:pPr>
              <a:lnSpc>
                <a:spcPts val="2204"/>
              </a:lnSpc>
            </a:pPr>
            <a:r>
              <a:rPr lang="en-US" sz="1377" dirty="0">
                <a:solidFill>
                  <a:srgbClr val="DAD1E6"/>
                </a:solidFill>
                <a:latin typeface="Fira Sans" pitchFamily="34" charset="0"/>
                <a:ea typeface="Fira Sans" pitchFamily="34" charset="-122"/>
                <a:cs typeface="Fira Sans" pitchFamily="34" charset="-120"/>
              </a:rPr>
              <a:t>Test</a:t>
            </a:r>
            <a:endParaRPr lang="en-US" sz="1377" dirty="0"/>
          </a:p>
        </p:txBody>
      </p:sp>
      <p:sp>
        <p:nvSpPr>
          <p:cNvPr id="6" name="Text 4"/>
          <p:cNvSpPr/>
          <p:nvPr/>
        </p:nvSpPr>
        <p:spPr>
          <a:xfrm>
            <a:off x="4888806" y="1488976"/>
            <a:ext cx="2413397" cy="279797"/>
          </a:xfrm>
          <a:prstGeom prst="rect">
            <a:avLst/>
          </a:prstGeom>
          <a:noFill/>
          <a:ln/>
        </p:spPr>
        <p:txBody>
          <a:bodyPr wrap="none" rtlCol="0" anchor="t"/>
          <a:lstStyle/>
          <a:p>
            <a:pPr>
              <a:lnSpc>
                <a:spcPts val="2204"/>
              </a:lnSpc>
            </a:pPr>
            <a:r>
              <a:rPr lang="en-US" sz="1377" dirty="0">
                <a:solidFill>
                  <a:srgbClr val="DAD1E6"/>
                </a:solidFill>
                <a:latin typeface="Fira Sans" pitchFamily="34" charset="0"/>
                <a:ea typeface="Fira Sans" pitchFamily="34" charset="-122"/>
                <a:cs typeface="Fira Sans" pitchFamily="34" charset="-120"/>
              </a:rPr>
              <a:t>Accuracy</a:t>
            </a:r>
            <a:endParaRPr lang="en-US" sz="1377" dirty="0"/>
          </a:p>
        </p:txBody>
      </p:sp>
      <p:sp>
        <p:nvSpPr>
          <p:cNvPr id="7" name="Text 5"/>
          <p:cNvSpPr/>
          <p:nvPr/>
        </p:nvSpPr>
        <p:spPr>
          <a:xfrm>
            <a:off x="7658397" y="1488976"/>
            <a:ext cx="2416572" cy="279797"/>
          </a:xfrm>
          <a:prstGeom prst="rect">
            <a:avLst/>
          </a:prstGeom>
          <a:noFill/>
          <a:ln/>
        </p:spPr>
        <p:txBody>
          <a:bodyPr wrap="none" rtlCol="0" anchor="t"/>
          <a:lstStyle/>
          <a:p>
            <a:pPr>
              <a:lnSpc>
                <a:spcPts val="2204"/>
              </a:lnSpc>
            </a:pPr>
            <a:r>
              <a:rPr lang="en-US" sz="1377" dirty="0">
                <a:solidFill>
                  <a:srgbClr val="DAD1E6"/>
                </a:solidFill>
                <a:latin typeface="Fira Sans" pitchFamily="34" charset="0"/>
                <a:ea typeface="Fira Sans" pitchFamily="34" charset="-122"/>
                <a:cs typeface="Fira Sans" pitchFamily="34" charset="-120"/>
              </a:rPr>
              <a:t>Notes</a:t>
            </a:r>
            <a:endParaRPr lang="en-US" sz="1377" dirty="0"/>
          </a:p>
        </p:txBody>
      </p:sp>
      <p:sp>
        <p:nvSpPr>
          <p:cNvPr id="8" name="Shape 6"/>
          <p:cNvSpPr/>
          <p:nvPr/>
        </p:nvSpPr>
        <p:spPr>
          <a:xfrm>
            <a:off x="1940720" y="1880096"/>
            <a:ext cx="8309669" cy="1341834"/>
          </a:xfrm>
          <a:prstGeom prst="rect">
            <a:avLst/>
          </a:prstGeom>
          <a:solidFill>
            <a:srgbClr val="312140"/>
          </a:solidFill>
          <a:ln/>
        </p:spPr>
      </p:sp>
      <p:sp>
        <p:nvSpPr>
          <p:cNvPr id="9" name="Text 7"/>
          <p:cNvSpPr/>
          <p:nvPr/>
        </p:nvSpPr>
        <p:spPr>
          <a:xfrm>
            <a:off x="2116038" y="1991419"/>
            <a:ext cx="2416572" cy="279797"/>
          </a:xfrm>
          <a:prstGeom prst="rect">
            <a:avLst/>
          </a:prstGeom>
          <a:noFill/>
          <a:ln/>
        </p:spPr>
        <p:txBody>
          <a:bodyPr wrap="none" rtlCol="0" anchor="t"/>
          <a:lstStyle/>
          <a:p>
            <a:pPr>
              <a:lnSpc>
                <a:spcPts val="2204"/>
              </a:lnSpc>
            </a:pPr>
            <a:r>
              <a:rPr lang="en-US" sz="1377" dirty="0">
                <a:solidFill>
                  <a:srgbClr val="DAD1E6"/>
                </a:solidFill>
                <a:latin typeface="Fira Sans" pitchFamily="34" charset="0"/>
                <a:ea typeface="Fira Sans" pitchFamily="34" charset="-122"/>
                <a:cs typeface="Fira Sans" pitchFamily="34" charset="-120"/>
              </a:rPr>
              <a:t>Training Set</a:t>
            </a:r>
            <a:endParaRPr lang="en-US" sz="1377" dirty="0"/>
          </a:p>
        </p:txBody>
      </p:sp>
      <p:sp>
        <p:nvSpPr>
          <p:cNvPr id="10" name="Text 8"/>
          <p:cNvSpPr/>
          <p:nvPr/>
        </p:nvSpPr>
        <p:spPr>
          <a:xfrm>
            <a:off x="4888806" y="1991419"/>
            <a:ext cx="2413397" cy="279797"/>
          </a:xfrm>
          <a:prstGeom prst="rect">
            <a:avLst/>
          </a:prstGeom>
          <a:noFill/>
          <a:ln/>
        </p:spPr>
        <p:txBody>
          <a:bodyPr wrap="none" rtlCol="0" anchor="t"/>
          <a:lstStyle/>
          <a:p>
            <a:pPr>
              <a:lnSpc>
                <a:spcPts val="2204"/>
              </a:lnSpc>
            </a:pPr>
            <a:r>
              <a:rPr lang="en-US" sz="1377" dirty="0">
                <a:solidFill>
                  <a:srgbClr val="DAD1E6"/>
                </a:solidFill>
                <a:latin typeface="Fira Sans" pitchFamily="34" charset="0"/>
                <a:ea typeface="Fira Sans" pitchFamily="34" charset="-122"/>
                <a:cs typeface="Fira Sans" pitchFamily="34" charset="-120"/>
              </a:rPr>
              <a:t>98%</a:t>
            </a:r>
            <a:endParaRPr lang="en-US" sz="1377" dirty="0"/>
          </a:p>
        </p:txBody>
      </p:sp>
      <p:sp>
        <p:nvSpPr>
          <p:cNvPr id="11" name="Text 9"/>
          <p:cNvSpPr/>
          <p:nvPr/>
        </p:nvSpPr>
        <p:spPr>
          <a:xfrm>
            <a:off x="7658397" y="1991419"/>
            <a:ext cx="2416572" cy="1119188"/>
          </a:xfrm>
          <a:prstGeom prst="rect">
            <a:avLst/>
          </a:prstGeom>
          <a:noFill/>
          <a:ln/>
        </p:spPr>
        <p:txBody>
          <a:bodyPr wrap="square" rtlCol="0" anchor="t"/>
          <a:lstStyle/>
          <a:p>
            <a:pPr>
              <a:lnSpc>
                <a:spcPts val="2204"/>
              </a:lnSpc>
            </a:pPr>
            <a:r>
              <a:rPr lang="en-US" sz="1377" dirty="0">
                <a:solidFill>
                  <a:srgbClr val="DAD1E6"/>
                </a:solidFill>
                <a:latin typeface="Fira Sans" pitchFamily="34" charset="0"/>
                <a:ea typeface="Fira Sans" pitchFamily="34" charset="-122"/>
                <a:cs typeface="Fira Sans" pitchFamily="34" charset="-120"/>
              </a:rPr>
              <a:t>Dataset consisted of 2500 high-quality images of twins, with an even distribution of genders and ethnicities.</a:t>
            </a:r>
            <a:endParaRPr lang="en-US" sz="1377" dirty="0"/>
          </a:p>
        </p:txBody>
      </p:sp>
      <p:sp>
        <p:nvSpPr>
          <p:cNvPr id="12" name="Text 10"/>
          <p:cNvSpPr/>
          <p:nvPr/>
        </p:nvSpPr>
        <p:spPr>
          <a:xfrm>
            <a:off x="2116038" y="3333254"/>
            <a:ext cx="2416572" cy="279797"/>
          </a:xfrm>
          <a:prstGeom prst="rect">
            <a:avLst/>
          </a:prstGeom>
          <a:noFill/>
          <a:ln/>
        </p:spPr>
        <p:txBody>
          <a:bodyPr wrap="none" rtlCol="0" anchor="t"/>
          <a:lstStyle/>
          <a:p>
            <a:pPr>
              <a:lnSpc>
                <a:spcPts val="2204"/>
              </a:lnSpc>
            </a:pPr>
            <a:r>
              <a:rPr lang="en-US" sz="1377" dirty="0">
                <a:solidFill>
                  <a:srgbClr val="DAD1E6"/>
                </a:solidFill>
                <a:latin typeface="Fira Sans" pitchFamily="34" charset="0"/>
                <a:ea typeface="Fira Sans" pitchFamily="34" charset="-122"/>
                <a:cs typeface="Fira Sans" pitchFamily="34" charset="-120"/>
              </a:rPr>
              <a:t>Validation Set</a:t>
            </a:r>
            <a:endParaRPr lang="en-US" sz="1377" dirty="0"/>
          </a:p>
        </p:txBody>
      </p:sp>
      <p:sp>
        <p:nvSpPr>
          <p:cNvPr id="13" name="Text 11"/>
          <p:cNvSpPr/>
          <p:nvPr/>
        </p:nvSpPr>
        <p:spPr>
          <a:xfrm>
            <a:off x="4888806" y="3333254"/>
            <a:ext cx="2413397" cy="279797"/>
          </a:xfrm>
          <a:prstGeom prst="rect">
            <a:avLst/>
          </a:prstGeom>
          <a:noFill/>
          <a:ln/>
        </p:spPr>
        <p:txBody>
          <a:bodyPr wrap="none" rtlCol="0" anchor="t"/>
          <a:lstStyle/>
          <a:p>
            <a:pPr>
              <a:lnSpc>
                <a:spcPts val="2204"/>
              </a:lnSpc>
            </a:pPr>
            <a:r>
              <a:rPr lang="en-US" sz="1377" dirty="0">
                <a:solidFill>
                  <a:srgbClr val="DAD1E6"/>
                </a:solidFill>
                <a:latin typeface="Fira Sans" pitchFamily="34" charset="0"/>
                <a:ea typeface="Fira Sans" pitchFamily="34" charset="-122"/>
                <a:cs typeface="Fira Sans" pitchFamily="34" charset="-120"/>
              </a:rPr>
              <a:t>96%</a:t>
            </a:r>
            <a:endParaRPr lang="en-US" sz="1377" dirty="0"/>
          </a:p>
        </p:txBody>
      </p:sp>
      <p:sp>
        <p:nvSpPr>
          <p:cNvPr id="14" name="Text 12"/>
          <p:cNvSpPr/>
          <p:nvPr/>
        </p:nvSpPr>
        <p:spPr>
          <a:xfrm>
            <a:off x="7658397" y="3333255"/>
            <a:ext cx="2416572" cy="839391"/>
          </a:xfrm>
          <a:prstGeom prst="rect">
            <a:avLst/>
          </a:prstGeom>
          <a:noFill/>
          <a:ln/>
        </p:spPr>
        <p:txBody>
          <a:bodyPr wrap="square" rtlCol="0" anchor="t"/>
          <a:lstStyle/>
          <a:p>
            <a:pPr>
              <a:lnSpc>
                <a:spcPts val="2204"/>
              </a:lnSpc>
            </a:pPr>
            <a:r>
              <a:rPr lang="en-US" sz="1377" dirty="0">
                <a:solidFill>
                  <a:srgbClr val="DAD1E6"/>
                </a:solidFill>
                <a:latin typeface="Fira Sans" pitchFamily="34" charset="0"/>
                <a:ea typeface="Fira Sans" pitchFamily="34" charset="-122"/>
                <a:cs typeface="Fira Sans" pitchFamily="34" charset="-120"/>
              </a:rPr>
              <a:t>Dataset consisted of 500 images randomly selected from the training set.</a:t>
            </a:r>
            <a:endParaRPr lang="en-US" sz="1377" dirty="0"/>
          </a:p>
        </p:txBody>
      </p:sp>
      <p:sp>
        <p:nvSpPr>
          <p:cNvPr id="15" name="Shape 13"/>
          <p:cNvSpPr/>
          <p:nvPr/>
        </p:nvSpPr>
        <p:spPr>
          <a:xfrm>
            <a:off x="1940720" y="4283969"/>
            <a:ext cx="8309669" cy="1341834"/>
          </a:xfrm>
          <a:prstGeom prst="rect">
            <a:avLst/>
          </a:prstGeom>
          <a:solidFill>
            <a:srgbClr val="312140"/>
          </a:solidFill>
          <a:ln/>
        </p:spPr>
      </p:sp>
      <p:sp>
        <p:nvSpPr>
          <p:cNvPr id="16" name="Text 14"/>
          <p:cNvSpPr/>
          <p:nvPr/>
        </p:nvSpPr>
        <p:spPr>
          <a:xfrm>
            <a:off x="2116038" y="4395292"/>
            <a:ext cx="2416572" cy="279797"/>
          </a:xfrm>
          <a:prstGeom prst="rect">
            <a:avLst/>
          </a:prstGeom>
          <a:noFill/>
          <a:ln/>
        </p:spPr>
        <p:txBody>
          <a:bodyPr wrap="none" rtlCol="0" anchor="t"/>
          <a:lstStyle/>
          <a:p>
            <a:pPr>
              <a:lnSpc>
                <a:spcPts val="2204"/>
              </a:lnSpc>
            </a:pPr>
            <a:r>
              <a:rPr lang="en-US" sz="1377" dirty="0">
                <a:solidFill>
                  <a:srgbClr val="DAD1E6"/>
                </a:solidFill>
                <a:latin typeface="Fira Sans" pitchFamily="34" charset="0"/>
                <a:ea typeface="Fira Sans" pitchFamily="34" charset="-122"/>
                <a:cs typeface="Fira Sans" pitchFamily="34" charset="-120"/>
              </a:rPr>
              <a:t>Test Set</a:t>
            </a:r>
            <a:endParaRPr lang="en-US" sz="1377" dirty="0"/>
          </a:p>
        </p:txBody>
      </p:sp>
      <p:sp>
        <p:nvSpPr>
          <p:cNvPr id="17" name="Text 15"/>
          <p:cNvSpPr/>
          <p:nvPr/>
        </p:nvSpPr>
        <p:spPr>
          <a:xfrm>
            <a:off x="4888806" y="4395292"/>
            <a:ext cx="2413397" cy="279797"/>
          </a:xfrm>
          <a:prstGeom prst="rect">
            <a:avLst/>
          </a:prstGeom>
          <a:noFill/>
          <a:ln/>
        </p:spPr>
        <p:txBody>
          <a:bodyPr wrap="none" rtlCol="0" anchor="t"/>
          <a:lstStyle/>
          <a:p>
            <a:pPr>
              <a:lnSpc>
                <a:spcPts val="2204"/>
              </a:lnSpc>
            </a:pPr>
            <a:r>
              <a:rPr lang="en-US" sz="1377" dirty="0">
                <a:solidFill>
                  <a:srgbClr val="DAD1E6"/>
                </a:solidFill>
                <a:latin typeface="Fira Sans" pitchFamily="34" charset="0"/>
                <a:ea typeface="Fira Sans" pitchFamily="34" charset="-122"/>
                <a:cs typeface="Fira Sans" pitchFamily="34" charset="-120"/>
              </a:rPr>
              <a:t>93%</a:t>
            </a:r>
            <a:endParaRPr lang="en-US" sz="1377" dirty="0"/>
          </a:p>
        </p:txBody>
      </p:sp>
      <p:sp>
        <p:nvSpPr>
          <p:cNvPr id="18" name="Text 16"/>
          <p:cNvSpPr/>
          <p:nvPr/>
        </p:nvSpPr>
        <p:spPr>
          <a:xfrm>
            <a:off x="7658397" y="4395292"/>
            <a:ext cx="2416572" cy="1119188"/>
          </a:xfrm>
          <a:prstGeom prst="rect">
            <a:avLst/>
          </a:prstGeom>
          <a:noFill/>
          <a:ln/>
        </p:spPr>
        <p:txBody>
          <a:bodyPr wrap="square" rtlCol="0" anchor="t"/>
          <a:lstStyle/>
          <a:p>
            <a:pPr>
              <a:lnSpc>
                <a:spcPts val="2204"/>
              </a:lnSpc>
            </a:pPr>
            <a:r>
              <a:rPr lang="en-US" sz="1377" dirty="0">
                <a:solidFill>
                  <a:srgbClr val="DAD1E6"/>
                </a:solidFill>
                <a:latin typeface="Fira Sans" pitchFamily="34" charset="0"/>
                <a:ea typeface="Fira Sans" pitchFamily="34" charset="-122"/>
                <a:cs typeface="Fira Sans" pitchFamily="34" charset="-120"/>
              </a:rPr>
              <a:t>Dataset consisted of 1000 previously unseen images of twins, under different environmental conditions.</a:t>
            </a:r>
            <a:endParaRPr lang="en-US" sz="1377" dirty="0"/>
          </a:p>
        </p:txBody>
      </p:sp>
      <p:sp>
        <p:nvSpPr>
          <p:cNvPr id="19" name="Text 17"/>
          <p:cNvSpPr/>
          <p:nvPr/>
        </p:nvSpPr>
        <p:spPr>
          <a:xfrm>
            <a:off x="1940719" y="5822554"/>
            <a:ext cx="8310563" cy="559593"/>
          </a:xfrm>
          <a:prstGeom prst="rect">
            <a:avLst/>
          </a:prstGeom>
          <a:noFill/>
          <a:ln/>
        </p:spPr>
        <p:txBody>
          <a:bodyPr wrap="square" rtlCol="0" anchor="t"/>
          <a:lstStyle/>
          <a:p>
            <a:pPr>
              <a:lnSpc>
                <a:spcPts val="2204"/>
              </a:lnSpc>
            </a:pPr>
            <a:r>
              <a:rPr lang="en-US" sz="1377" dirty="0">
                <a:solidFill>
                  <a:srgbClr val="DAD1E6"/>
                </a:solidFill>
                <a:latin typeface="Fira Sans" pitchFamily="34" charset="0"/>
                <a:ea typeface="Fira Sans" pitchFamily="34" charset="-122"/>
                <a:cs typeface="Fira Sans" pitchFamily="34" charset="-120"/>
              </a:rPr>
              <a:t>These results show that deep learning is an effective method for identifying identical twins, even when presented with challenging factors such as differing clothing, hair, and backgrounds.</a:t>
            </a:r>
            <a:endParaRPr lang="en-US" sz="1377"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
        <p:nvSpPr>
          <p:cNvPr id="4" name="Text 2"/>
          <p:cNvSpPr/>
          <p:nvPr/>
        </p:nvSpPr>
        <p:spPr>
          <a:xfrm>
            <a:off x="1698328" y="1501379"/>
            <a:ext cx="5168900" cy="578644"/>
          </a:xfrm>
          <a:prstGeom prst="rect">
            <a:avLst/>
          </a:prstGeom>
          <a:noFill/>
          <a:ln/>
        </p:spPr>
        <p:txBody>
          <a:bodyPr wrap="none" rtlCol="0" anchor="t"/>
          <a:lstStyle/>
          <a:p>
            <a:pPr>
              <a:lnSpc>
                <a:spcPts val="4556"/>
              </a:lnSpc>
            </a:pPr>
            <a:r>
              <a:rPr lang="en-US" sz="3645" b="1" dirty="0">
                <a:solidFill>
                  <a:srgbClr val="FF726D"/>
                </a:solidFill>
                <a:latin typeface="Inconsolata" pitchFamily="34" charset="0"/>
                <a:ea typeface="Inconsolata" pitchFamily="34" charset="-122"/>
                <a:cs typeface="Inconsolata" pitchFamily="34" charset="-120"/>
              </a:rPr>
              <a:t>Challenges Encountered</a:t>
            </a:r>
            <a:endParaRPr lang="en-US" sz="3645" dirty="0"/>
          </a:p>
        </p:txBody>
      </p:sp>
      <p:sp>
        <p:nvSpPr>
          <p:cNvPr id="5" name="Text 3"/>
          <p:cNvSpPr/>
          <p:nvPr/>
        </p:nvSpPr>
        <p:spPr>
          <a:xfrm>
            <a:off x="1976041" y="2658567"/>
            <a:ext cx="8517632" cy="888504"/>
          </a:xfrm>
          <a:prstGeom prst="rect">
            <a:avLst/>
          </a:prstGeom>
          <a:noFill/>
          <a:ln/>
        </p:spPr>
        <p:txBody>
          <a:bodyPr wrap="square" rtlCol="0" anchor="t"/>
          <a:lstStyle/>
          <a:p>
            <a:pPr>
              <a:lnSpc>
                <a:spcPts val="2332"/>
              </a:lnSpc>
            </a:pPr>
            <a:r>
              <a:rPr lang="en-US" sz="1458" dirty="0">
                <a:solidFill>
                  <a:srgbClr val="DAD1E6"/>
                </a:solidFill>
                <a:latin typeface="Fira Sans" pitchFamily="34" charset="0"/>
                <a:ea typeface="Fira Sans" pitchFamily="34" charset="-122"/>
                <a:cs typeface="Fira Sans" pitchFamily="34" charset="-120"/>
              </a:rPr>
              <a:t>One significant issue we encountered was with the unavailability of a diverse and large enough dataset. It took a lot of time to manually collect and clean a robust dataset, and it was challenging to gather pictures of twins in different lighting, poses, and facial expressions.</a:t>
            </a:r>
            <a:endParaRPr lang="en-US" sz="1458" dirty="0"/>
          </a:p>
        </p:txBody>
      </p:sp>
      <p:sp>
        <p:nvSpPr>
          <p:cNvPr id="6" name="Text 4"/>
          <p:cNvSpPr/>
          <p:nvPr/>
        </p:nvSpPr>
        <p:spPr>
          <a:xfrm>
            <a:off x="1976041" y="3755331"/>
            <a:ext cx="8517632" cy="296168"/>
          </a:xfrm>
          <a:prstGeom prst="rect">
            <a:avLst/>
          </a:prstGeom>
          <a:noFill/>
          <a:ln/>
        </p:spPr>
        <p:txBody>
          <a:bodyPr wrap="none" rtlCol="0" anchor="t"/>
          <a:lstStyle/>
          <a:p>
            <a:pPr>
              <a:lnSpc>
                <a:spcPts val="2332"/>
              </a:lnSpc>
            </a:pPr>
            <a:r>
              <a:rPr lang="en-US" sz="1458" dirty="0">
                <a:solidFill>
                  <a:srgbClr val="DAD1E6"/>
                </a:solidFill>
                <a:latin typeface="Fira Sans" pitchFamily="34" charset="0"/>
                <a:ea typeface="Fira Sans" pitchFamily="34" charset="-122"/>
                <a:cs typeface="Fira Sans" pitchFamily="34" charset="-120"/>
              </a:rPr>
              <a:t>Senior Researcher, Deep Learning</a:t>
            </a:r>
            <a:endParaRPr lang="en-US" sz="1458" dirty="0"/>
          </a:p>
        </p:txBody>
      </p:sp>
      <p:sp>
        <p:nvSpPr>
          <p:cNvPr id="7" name="Shape 5"/>
          <p:cNvSpPr/>
          <p:nvPr/>
        </p:nvSpPr>
        <p:spPr>
          <a:xfrm>
            <a:off x="1698328" y="2450306"/>
            <a:ext cx="23118" cy="1809453"/>
          </a:xfrm>
          <a:prstGeom prst="rect">
            <a:avLst/>
          </a:prstGeom>
          <a:solidFill>
            <a:srgbClr val="FF6680"/>
          </a:solidFill>
          <a:ln/>
        </p:spPr>
      </p:sp>
      <p:sp>
        <p:nvSpPr>
          <p:cNvPr id="8" name="Text 6"/>
          <p:cNvSpPr/>
          <p:nvPr/>
        </p:nvSpPr>
        <p:spPr>
          <a:xfrm>
            <a:off x="1698328" y="4468020"/>
            <a:ext cx="8795345" cy="888504"/>
          </a:xfrm>
          <a:prstGeom prst="rect">
            <a:avLst/>
          </a:prstGeom>
          <a:noFill/>
          <a:ln/>
        </p:spPr>
        <p:txBody>
          <a:bodyPr wrap="square" rtlCol="0" anchor="t"/>
          <a:lstStyle/>
          <a:p>
            <a:pPr>
              <a:lnSpc>
                <a:spcPts val="2332"/>
              </a:lnSpc>
            </a:pPr>
            <a:r>
              <a:rPr lang="en-US" sz="1458" dirty="0">
                <a:solidFill>
                  <a:srgbClr val="DAD1E6"/>
                </a:solidFill>
                <a:latin typeface="Fira Sans" pitchFamily="34" charset="0"/>
                <a:ea typeface="Fira Sans" pitchFamily="34" charset="-122"/>
                <a:cs typeface="Fira Sans" pitchFamily="34" charset="-120"/>
              </a:rPr>
              <a:t>Another challenging aspect was avoiding overfitting the model due to the lack of diverse samples. We overcame these issues by acquiring an open-source dataset, which we then combined with our manual list.</a:t>
            </a:r>
            <a:endParaRPr lang="en-US" sz="1458"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
        <p:nvSpPr>
          <p:cNvPr id="4" name="Text 2"/>
          <p:cNvSpPr/>
          <p:nvPr/>
        </p:nvSpPr>
        <p:spPr>
          <a:xfrm>
            <a:off x="1698328" y="1643658"/>
            <a:ext cx="7518400" cy="578644"/>
          </a:xfrm>
          <a:prstGeom prst="rect">
            <a:avLst/>
          </a:prstGeom>
          <a:noFill/>
          <a:ln/>
        </p:spPr>
        <p:txBody>
          <a:bodyPr wrap="none" rtlCol="0" anchor="t"/>
          <a:lstStyle/>
          <a:p>
            <a:pPr>
              <a:lnSpc>
                <a:spcPts val="4556"/>
              </a:lnSpc>
            </a:pPr>
            <a:r>
              <a:rPr lang="en-US" sz="3645" b="1" dirty="0">
                <a:solidFill>
                  <a:srgbClr val="FF726D"/>
                </a:solidFill>
                <a:latin typeface="Inconsolata" pitchFamily="34" charset="0"/>
                <a:ea typeface="Inconsolata" pitchFamily="34" charset="-122"/>
                <a:cs typeface="Inconsolata" pitchFamily="34" charset="-120"/>
              </a:rPr>
              <a:t>Conclusion and Future Directions</a:t>
            </a:r>
            <a:endParaRPr lang="en-US" sz="3645" dirty="0"/>
          </a:p>
        </p:txBody>
      </p:sp>
      <p:sp>
        <p:nvSpPr>
          <p:cNvPr id="5" name="Shape 3"/>
          <p:cNvSpPr/>
          <p:nvPr/>
        </p:nvSpPr>
        <p:spPr>
          <a:xfrm>
            <a:off x="1698327" y="2592586"/>
            <a:ext cx="4305102" cy="2621757"/>
          </a:xfrm>
          <a:prstGeom prst="roundRect">
            <a:avLst>
              <a:gd name="adj" fmla="val 2119"/>
            </a:avLst>
          </a:prstGeom>
          <a:solidFill>
            <a:srgbClr val="312140"/>
          </a:solidFill>
          <a:ln/>
        </p:spPr>
      </p:sp>
      <p:sp>
        <p:nvSpPr>
          <p:cNvPr id="6" name="Text 4"/>
          <p:cNvSpPr/>
          <p:nvPr/>
        </p:nvSpPr>
        <p:spPr>
          <a:xfrm>
            <a:off x="1883469" y="2777728"/>
            <a:ext cx="1851620" cy="289322"/>
          </a:xfrm>
          <a:prstGeom prst="rect">
            <a:avLst/>
          </a:prstGeom>
          <a:noFill/>
          <a:ln/>
        </p:spPr>
        <p:txBody>
          <a:bodyPr wrap="none" rtlCol="0" anchor="t"/>
          <a:lstStyle/>
          <a:p>
            <a:pPr>
              <a:lnSpc>
                <a:spcPts val="2278"/>
              </a:lnSpc>
            </a:pPr>
            <a:r>
              <a:rPr lang="en-US" sz="1822" b="1" dirty="0">
                <a:solidFill>
                  <a:srgbClr val="FF726D"/>
                </a:solidFill>
                <a:latin typeface="Inconsolata" pitchFamily="34" charset="0"/>
                <a:ea typeface="Inconsolata" pitchFamily="34" charset="-122"/>
                <a:cs typeface="Inconsolata" pitchFamily="34" charset="-120"/>
              </a:rPr>
              <a:t>Conclusion</a:t>
            </a:r>
            <a:endParaRPr lang="en-US" sz="1822" dirty="0"/>
          </a:p>
        </p:txBody>
      </p:sp>
      <p:sp>
        <p:nvSpPr>
          <p:cNvPr id="7" name="Text 5"/>
          <p:cNvSpPr/>
          <p:nvPr/>
        </p:nvSpPr>
        <p:spPr>
          <a:xfrm>
            <a:off x="1883469" y="3252192"/>
            <a:ext cx="3934818" cy="1184672"/>
          </a:xfrm>
          <a:prstGeom prst="rect">
            <a:avLst/>
          </a:prstGeom>
          <a:noFill/>
          <a:ln/>
        </p:spPr>
        <p:txBody>
          <a:bodyPr wrap="square" rtlCol="0" anchor="t"/>
          <a:lstStyle/>
          <a:p>
            <a:pPr>
              <a:lnSpc>
                <a:spcPts val="2332"/>
              </a:lnSpc>
            </a:pPr>
            <a:r>
              <a:rPr lang="en-US" sz="1458" dirty="0">
                <a:solidFill>
                  <a:srgbClr val="DAD1E6"/>
                </a:solidFill>
                <a:latin typeface="Fira Sans" pitchFamily="34" charset="0"/>
                <a:ea typeface="Fira Sans" pitchFamily="34" charset="-122"/>
                <a:cs typeface="Fira Sans" pitchFamily="34" charset="-120"/>
              </a:rPr>
              <a:t>The project demonstrated that deep learning can accurately distinguish between identical twins. The results show promise for further applications in security.</a:t>
            </a:r>
            <a:endParaRPr lang="en-US" sz="1458" dirty="0"/>
          </a:p>
        </p:txBody>
      </p:sp>
      <p:sp>
        <p:nvSpPr>
          <p:cNvPr id="8" name="Shape 6"/>
          <p:cNvSpPr/>
          <p:nvPr/>
        </p:nvSpPr>
        <p:spPr>
          <a:xfrm>
            <a:off x="6188571" y="2592586"/>
            <a:ext cx="4305102" cy="2621757"/>
          </a:xfrm>
          <a:prstGeom prst="roundRect">
            <a:avLst>
              <a:gd name="adj" fmla="val 2119"/>
            </a:avLst>
          </a:prstGeom>
          <a:solidFill>
            <a:srgbClr val="312140"/>
          </a:solidFill>
          <a:ln/>
        </p:spPr>
      </p:sp>
      <p:sp>
        <p:nvSpPr>
          <p:cNvPr id="9" name="Text 7"/>
          <p:cNvSpPr/>
          <p:nvPr/>
        </p:nvSpPr>
        <p:spPr>
          <a:xfrm>
            <a:off x="6373713" y="2777728"/>
            <a:ext cx="1943100" cy="289322"/>
          </a:xfrm>
          <a:prstGeom prst="rect">
            <a:avLst/>
          </a:prstGeom>
          <a:noFill/>
          <a:ln/>
        </p:spPr>
        <p:txBody>
          <a:bodyPr wrap="none" rtlCol="0" anchor="t"/>
          <a:lstStyle/>
          <a:p>
            <a:pPr>
              <a:lnSpc>
                <a:spcPts val="2278"/>
              </a:lnSpc>
            </a:pPr>
            <a:r>
              <a:rPr lang="en-US" sz="1822" b="1" dirty="0">
                <a:solidFill>
                  <a:srgbClr val="FF726D"/>
                </a:solidFill>
                <a:latin typeface="Inconsolata" pitchFamily="34" charset="0"/>
                <a:ea typeface="Inconsolata" pitchFamily="34" charset="-122"/>
                <a:cs typeface="Inconsolata" pitchFamily="34" charset="-120"/>
              </a:rPr>
              <a:t>Future directions</a:t>
            </a:r>
            <a:endParaRPr lang="en-US" sz="1822" dirty="0"/>
          </a:p>
        </p:txBody>
      </p:sp>
      <p:sp>
        <p:nvSpPr>
          <p:cNvPr id="10" name="Text 8"/>
          <p:cNvSpPr/>
          <p:nvPr/>
        </p:nvSpPr>
        <p:spPr>
          <a:xfrm>
            <a:off x="6373714" y="3252193"/>
            <a:ext cx="3934818" cy="1777008"/>
          </a:xfrm>
          <a:prstGeom prst="rect">
            <a:avLst/>
          </a:prstGeom>
          <a:noFill/>
          <a:ln/>
        </p:spPr>
        <p:txBody>
          <a:bodyPr wrap="square" rtlCol="0" anchor="t"/>
          <a:lstStyle/>
          <a:p>
            <a:pPr>
              <a:lnSpc>
                <a:spcPts val="2332"/>
              </a:lnSpc>
            </a:pPr>
            <a:r>
              <a:rPr lang="en-US" sz="1458" dirty="0">
                <a:solidFill>
                  <a:srgbClr val="DAD1E6"/>
                </a:solidFill>
                <a:latin typeface="Fira Sans" pitchFamily="34" charset="0"/>
                <a:ea typeface="Fira Sans" pitchFamily="34" charset="-122"/>
                <a:cs typeface="Fira Sans" pitchFamily="34" charset="-120"/>
              </a:rPr>
              <a:t>Future research could include improving the system's capability to recognise and distinguish between different facial expressions. The technology could also be applied to other areas of security, such as fingerprint detection and voice recognition.</a:t>
            </a:r>
            <a:endParaRPr lang="en-US" sz="1458"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
        <p:nvSpPr>
          <p:cNvPr id="4" name="Text 2"/>
          <p:cNvSpPr/>
          <p:nvPr/>
        </p:nvSpPr>
        <p:spPr>
          <a:xfrm>
            <a:off x="739966" y="553412"/>
            <a:ext cx="3577057" cy="578644"/>
          </a:xfrm>
          <a:prstGeom prst="rect">
            <a:avLst/>
          </a:prstGeom>
          <a:noFill/>
          <a:ln/>
        </p:spPr>
        <p:txBody>
          <a:bodyPr wrap="none" rtlCol="0" anchor="t"/>
          <a:lstStyle/>
          <a:p>
            <a:pPr>
              <a:lnSpc>
                <a:spcPts val="4556"/>
              </a:lnSpc>
            </a:pPr>
            <a:r>
              <a:rPr lang="en-IN" sz="3645" b="1" dirty="0" smtClean="0">
                <a:solidFill>
                  <a:srgbClr val="FF726D"/>
                </a:solidFill>
                <a:latin typeface="Inconsolata" pitchFamily="34" charset="0"/>
                <a:ea typeface="Inconsolata" pitchFamily="34" charset="-122"/>
              </a:rPr>
              <a:t>REFRENCES:</a:t>
            </a:r>
            <a:endParaRPr lang="en-US" sz="3645" dirty="0"/>
          </a:p>
        </p:txBody>
      </p:sp>
      <p:sp>
        <p:nvSpPr>
          <p:cNvPr id="6" name="Text 4"/>
          <p:cNvSpPr/>
          <p:nvPr/>
        </p:nvSpPr>
        <p:spPr>
          <a:xfrm>
            <a:off x="1883469" y="2777728"/>
            <a:ext cx="1851620" cy="289322"/>
          </a:xfrm>
          <a:prstGeom prst="rect">
            <a:avLst/>
          </a:prstGeom>
          <a:noFill/>
          <a:ln/>
        </p:spPr>
        <p:txBody>
          <a:bodyPr wrap="none" rtlCol="0" anchor="t"/>
          <a:lstStyle/>
          <a:p>
            <a:pPr>
              <a:lnSpc>
                <a:spcPts val="2278"/>
              </a:lnSpc>
            </a:pPr>
            <a:endParaRPr lang="en-US" sz="1822" dirty="0"/>
          </a:p>
        </p:txBody>
      </p:sp>
      <p:sp>
        <p:nvSpPr>
          <p:cNvPr id="7" name="Text 5"/>
          <p:cNvSpPr/>
          <p:nvPr/>
        </p:nvSpPr>
        <p:spPr>
          <a:xfrm>
            <a:off x="1883469" y="3252192"/>
            <a:ext cx="3934818" cy="1184672"/>
          </a:xfrm>
          <a:prstGeom prst="rect">
            <a:avLst/>
          </a:prstGeom>
          <a:noFill/>
          <a:ln/>
        </p:spPr>
        <p:txBody>
          <a:bodyPr wrap="square" rtlCol="0" anchor="t"/>
          <a:lstStyle/>
          <a:p>
            <a:pPr>
              <a:lnSpc>
                <a:spcPts val="2332"/>
              </a:lnSpc>
            </a:pPr>
            <a:endParaRPr lang="en-US" sz="1458" dirty="0"/>
          </a:p>
        </p:txBody>
      </p:sp>
      <p:sp>
        <p:nvSpPr>
          <p:cNvPr id="9" name="Text 7"/>
          <p:cNvSpPr/>
          <p:nvPr/>
        </p:nvSpPr>
        <p:spPr>
          <a:xfrm>
            <a:off x="6373713" y="2777728"/>
            <a:ext cx="1943100" cy="289322"/>
          </a:xfrm>
          <a:prstGeom prst="rect">
            <a:avLst/>
          </a:prstGeom>
          <a:noFill/>
          <a:ln/>
        </p:spPr>
        <p:txBody>
          <a:bodyPr wrap="none" rtlCol="0" anchor="t"/>
          <a:lstStyle/>
          <a:p>
            <a:pPr>
              <a:lnSpc>
                <a:spcPts val="2278"/>
              </a:lnSpc>
            </a:pPr>
            <a:endParaRPr lang="en-US" sz="1822" dirty="0"/>
          </a:p>
        </p:txBody>
      </p:sp>
      <p:sp>
        <p:nvSpPr>
          <p:cNvPr id="10" name="Text 8"/>
          <p:cNvSpPr/>
          <p:nvPr/>
        </p:nvSpPr>
        <p:spPr>
          <a:xfrm>
            <a:off x="6373714" y="3252193"/>
            <a:ext cx="3934818" cy="1777008"/>
          </a:xfrm>
          <a:prstGeom prst="rect">
            <a:avLst/>
          </a:prstGeom>
          <a:noFill/>
          <a:ln/>
        </p:spPr>
        <p:txBody>
          <a:bodyPr wrap="square" rtlCol="0" anchor="t"/>
          <a:lstStyle/>
          <a:p>
            <a:pPr>
              <a:lnSpc>
                <a:spcPts val="2332"/>
              </a:lnSpc>
            </a:pPr>
            <a:endParaRPr lang="en-US" sz="1458" dirty="0"/>
          </a:p>
        </p:txBody>
      </p:sp>
      <p:sp>
        <p:nvSpPr>
          <p:cNvPr id="51201" name="Rectangle 1"/>
          <p:cNvSpPr>
            <a:spLocks noChangeArrowheads="1"/>
          </p:cNvSpPr>
          <p:nvPr/>
        </p:nvSpPr>
        <p:spPr bwMode="auto">
          <a:xfrm>
            <a:off x="2145322" y="3457915"/>
            <a:ext cx="7921869"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28800" marR="0" lvl="3" indent="-457200" algn="l" defTabSz="914400" rtl="0" eaLnBrk="1" fontAlgn="base" latinLnBrk="0" hangingPunct="1">
              <a:lnSpc>
                <a:spcPct val="100000"/>
              </a:lnSpc>
              <a:spcBef>
                <a:spcPct val="0"/>
              </a:spcBef>
              <a:spcAft>
                <a:spcPct val="0"/>
              </a:spcAft>
              <a:buClrTx/>
              <a:buSzTx/>
              <a:tabLst>
                <a:tab pos="787400" algn="l"/>
                <a:tab pos="788988" algn="l"/>
              </a:tabLst>
            </a:pP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
        <p:nvSpPr>
          <p:cNvPr id="51202" name="Rectangle 2"/>
          <p:cNvSpPr>
            <a:spLocks noChangeArrowheads="1"/>
          </p:cNvSpPr>
          <p:nvPr/>
        </p:nvSpPr>
        <p:spPr bwMode="auto">
          <a:xfrm>
            <a:off x="-298940" y="2269952"/>
            <a:ext cx="1024304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371600" marR="0" lvl="3" indent="0" algn="l" defTabSz="914400" rtl="0" eaLnBrk="1" fontAlgn="base" latinLnBrk="0" hangingPunct="1">
              <a:lnSpc>
                <a:spcPct val="100000"/>
              </a:lnSpc>
              <a:spcBef>
                <a:spcPct val="0"/>
              </a:spcBef>
              <a:spcAft>
                <a:spcPct val="0"/>
              </a:spcAft>
              <a:buClrTx/>
              <a:buSzTx/>
              <a:buFontTx/>
              <a:buAutoNum type="arabicPeriod"/>
              <a:tabLst>
                <a:tab pos="787400" algn="l"/>
                <a:tab pos="788988" algn="l"/>
              </a:tabLst>
            </a:pP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Face recognition techniques for differentiate similar faces and twin faces R.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Prema</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 P.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Shanmuga</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priya</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IEEE 2018.</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a:p>
            <a:pPr marL="1371600" marR="0" lvl="3" indent="0" algn="l" defTabSz="914400" rtl="0" eaLnBrk="0" fontAlgn="base" latinLnBrk="0" hangingPunct="0">
              <a:lnSpc>
                <a:spcPct val="100000"/>
              </a:lnSpc>
              <a:spcBef>
                <a:spcPct val="0"/>
              </a:spcBef>
              <a:spcAft>
                <a:spcPct val="0"/>
              </a:spcAft>
              <a:buClrTx/>
              <a:buSzTx/>
              <a:buFontTx/>
              <a:buAutoNum type="arabicPeriod"/>
              <a:tabLst>
                <a:tab pos="787400" algn="l"/>
                <a:tab pos="788988" algn="l"/>
              </a:tabLst>
            </a:pP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Face recognition using wavelet transforms-based feature extraction &amp; spatial differentiation-based pre-processing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Shridhar</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S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Shanbhag</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Sourabh</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B; K.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Manikantan</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S.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Ramachandran</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IEEE 2018</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a:p>
            <a:pPr marL="1371600" marR="0" lvl="3" indent="0" algn="l" defTabSz="914400" rtl="0" eaLnBrk="0" fontAlgn="base" latinLnBrk="0" hangingPunct="0">
              <a:lnSpc>
                <a:spcPct val="100000"/>
              </a:lnSpc>
              <a:spcBef>
                <a:spcPct val="0"/>
              </a:spcBef>
              <a:spcAft>
                <a:spcPct val="0"/>
              </a:spcAft>
              <a:buClrTx/>
              <a:buSzTx/>
              <a:buFontTx/>
              <a:buAutoNum type="arabicPeriod"/>
              <a:tabLst>
                <a:tab pos="787400" algn="l"/>
                <a:tab pos="788988" algn="l"/>
              </a:tabLst>
            </a:pP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Distinguishing Identical Twins by Face Recognition P. Jonathon Phillips, Patrick J. Flynn, Kevin W. Bowyer, Richard W.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Vorder</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Bruegge</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Patrick J.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Grother</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George W. Quinn, Matthew Pruitt IEEE 2018.</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a:p>
            <a:pPr marL="1371600" marR="0" lvl="3" indent="0" algn="l" defTabSz="914400" rtl="0" eaLnBrk="0" fontAlgn="base" latinLnBrk="0" hangingPunct="0">
              <a:lnSpc>
                <a:spcPct val="100000"/>
              </a:lnSpc>
              <a:spcBef>
                <a:spcPct val="0"/>
              </a:spcBef>
              <a:spcAft>
                <a:spcPct val="0"/>
              </a:spcAft>
              <a:buClrTx/>
              <a:buSzTx/>
              <a:buFontTx/>
              <a:buAutoNum type="arabicPeriod"/>
              <a:tabLst>
                <a:tab pos="787400" algn="l"/>
                <a:tab pos="788988" algn="l"/>
              </a:tabLst>
            </a:pP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Differentiating Identical Twins by Using Conditional Face Recognition Algorithms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Swati</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Y.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Dhote</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A. D.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Gotmare</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 M. S. </a:t>
            </a:r>
            <a:r>
              <a:rPr kumimoji="0" lang="en-US" sz="2000" b="0" i="1" u="none" strike="noStrike" cap="none" normalizeH="0" baseline="0" dirty="0" err="1" smtClean="0">
                <a:ln>
                  <a:noFill/>
                </a:ln>
                <a:solidFill>
                  <a:schemeClr val="bg1"/>
                </a:solidFill>
                <a:effectLst/>
                <a:latin typeface="Arial" pitchFamily="34" charset="0"/>
                <a:ea typeface="Segoe UI" pitchFamily="34" charset="0"/>
                <a:cs typeface="Segoe UI" pitchFamily="34" charset="0"/>
              </a:rPr>
              <a:t>Nimbarte</a:t>
            </a:r>
            <a:r>
              <a:rPr kumimoji="0" lang="en-US" sz="2000" b="0" i="1" u="none" strike="noStrike" cap="none" normalizeH="0" baseline="0" dirty="0" smtClean="0">
                <a:ln>
                  <a:noFill/>
                </a:ln>
                <a:solidFill>
                  <a:schemeClr val="bg1"/>
                </a:solidFill>
                <a:effectLst/>
                <a:latin typeface="Arial" pitchFamily="34" charset="0"/>
                <a:ea typeface="Segoe UI" pitchFamily="34" charset="0"/>
                <a:cs typeface="Segoe UI" pitchFamily="34" charset="0"/>
              </a:rPr>
              <a:t> IJSR 2015.</a:t>
            </a:r>
            <a:endParaRPr kumimoji="0" lang="en-US" sz="20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334E2F3-4EDB-4DF2-925F-BAEA0302F2D0}"/>
              </a:ext>
            </a:extLst>
          </p:cNvPr>
          <p:cNvSpPr txBox="1"/>
          <p:nvPr/>
        </p:nvSpPr>
        <p:spPr>
          <a:xfrm>
            <a:off x="1609725" y="444181"/>
            <a:ext cx="4333875" cy="3449086"/>
          </a:xfrm>
          <a:prstGeom prst="rect">
            <a:avLst/>
          </a:prstGeom>
          <a:noFill/>
        </p:spPr>
        <p:txBody>
          <a:bodyPr wrap="square">
            <a:spAutoFit/>
          </a:bodyPr>
          <a:lstStyle/>
          <a:p>
            <a:pPr marL="0" indent="0">
              <a:lnSpc>
                <a:spcPts val="6561"/>
              </a:lnSpc>
              <a:buNone/>
            </a:pPr>
            <a:r>
              <a:rPr lang="en-US" sz="4800" b="1" u="sng" kern="0" spc="-157" dirty="0">
                <a:solidFill>
                  <a:srgbClr val="000000"/>
                </a:solidFill>
                <a:effectLst>
                  <a:outerShdw blurRad="38100" dist="38100" dir="2700000" algn="tl">
                    <a:srgbClr val="000000">
                      <a:alpha val="43137"/>
                    </a:srgbClr>
                  </a:outerShdw>
                </a:effectLst>
                <a:latin typeface="Inter" pitchFamily="34" charset="0"/>
                <a:ea typeface="Inter" pitchFamily="34" charset="-122"/>
                <a:cs typeface="Inter" pitchFamily="34" charset="-120"/>
              </a:rPr>
              <a:t>The Magic </a:t>
            </a:r>
          </a:p>
          <a:p>
            <a:pPr marL="0" indent="0">
              <a:lnSpc>
                <a:spcPts val="6561"/>
              </a:lnSpc>
              <a:buNone/>
            </a:pPr>
            <a:r>
              <a:rPr lang="en-US" sz="4800" b="1" u="sng" kern="0" spc="-157" dirty="0">
                <a:solidFill>
                  <a:srgbClr val="000000"/>
                </a:solidFill>
                <a:effectLst>
                  <a:outerShdw blurRad="38100" dist="38100" dir="2700000" algn="tl">
                    <a:srgbClr val="000000">
                      <a:alpha val="43137"/>
                    </a:srgbClr>
                  </a:outerShdw>
                </a:effectLst>
                <a:latin typeface="Inter" pitchFamily="34" charset="0"/>
                <a:ea typeface="Inter" pitchFamily="34" charset="-122"/>
                <a:cs typeface="Inter" pitchFamily="34" charset="-120"/>
              </a:rPr>
              <a:t>Behind Face Recognition in </a:t>
            </a:r>
          </a:p>
          <a:p>
            <a:pPr marL="0" indent="0">
              <a:lnSpc>
                <a:spcPts val="6561"/>
              </a:lnSpc>
              <a:buNone/>
            </a:pPr>
            <a:r>
              <a:rPr lang="en-US" sz="4800" b="1" u="sng" kern="0" spc="-157" dirty="0">
                <a:solidFill>
                  <a:srgbClr val="000000"/>
                </a:solidFill>
                <a:effectLst>
                  <a:outerShdw blurRad="38100" dist="38100" dir="2700000" algn="tl">
                    <a:srgbClr val="000000">
                      <a:alpha val="43137"/>
                    </a:srgbClr>
                  </a:outerShdw>
                </a:effectLst>
                <a:latin typeface="Inter" pitchFamily="34" charset="0"/>
                <a:ea typeface="Inter" pitchFamily="34" charset="-122"/>
                <a:cs typeface="Inter" pitchFamily="34" charset="-120"/>
              </a:rPr>
              <a:t>Deep Learning</a:t>
            </a:r>
            <a:r>
              <a:rPr lang="en-US" sz="5400" b="1" kern="0" spc="-157" dirty="0">
                <a:solidFill>
                  <a:srgbClr val="000000"/>
                </a:solidFill>
                <a:latin typeface="Inter" pitchFamily="34" charset="0"/>
                <a:ea typeface="Inter" pitchFamily="34" charset="-122"/>
                <a:cs typeface="Inter" pitchFamily="34" charset="-120"/>
              </a:rPr>
              <a:t>.</a:t>
            </a:r>
            <a:endParaRPr lang="en-US" sz="5400" dirty="0"/>
          </a:p>
        </p:txBody>
      </p:sp>
      <p:pic>
        <p:nvPicPr>
          <p:cNvPr id="5" name="Picture 4">
            <a:extLst>
              <a:ext uri="{FF2B5EF4-FFF2-40B4-BE49-F238E27FC236}">
                <a16:creationId xmlns:a16="http://schemas.microsoft.com/office/drawing/2014/main" xmlns="" id="{E8C1E3ED-1B92-459D-B2A8-7C3F1388E475}"/>
              </a:ext>
            </a:extLst>
          </p:cNvPr>
          <p:cNvPicPr>
            <a:picLocks noChangeAspect="1"/>
          </p:cNvPicPr>
          <p:nvPr/>
        </p:nvPicPr>
        <p:blipFill>
          <a:blip r:embed="rId2" cstate="print"/>
          <a:stretch>
            <a:fillRect/>
          </a:stretch>
        </p:blipFill>
        <p:spPr>
          <a:xfrm>
            <a:off x="6534150" y="140729"/>
            <a:ext cx="5486400" cy="6525531"/>
          </a:xfrm>
          <a:prstGeom prst="rect">
            <a:avLst/>
          </a:prstGeom>
        </p:spPr>
      </p:pic>
      <p:sp>
        <p:nvSpPr>
          <p:cNvPr id="7" name="TextBox 6">
            <a:extLst>
              <a:ext uri="{FF2B5EF4-FFF2-40B4-BE49-F238E27FC236}">
                <a16:creationId xmlns:a16="http://schemas.microsoft.com/office/drawing/2014/main" xmlns="" id="{C8A26A81-6899-4349-950D-557F8767E25D}"/>
              </a:ext>
            </a:extLst>
          </p:cNvPr>
          <p:cNvSpPr txBox="1"/>
          <p:nvPr/>
        </p:nvSpPr>
        <p:spPr>
          <a:xfrm>
            <a:off x="1126514" y="4693314"/>
            <a:ext cx="5353050" cy="1499770"/>
          </a:xfrm>
          <a:prstGeom prst="rect">
            <a:avLst/>
          </a:prstGeom>
          <a:noFill/>
        </p:spPr>
        <p:txBody>
          <a:bodyPr wrap="square">
            <a:spAutoFit/>
          </a:bodyPr>
          <a:lstStyle/>
          <a:p>
            <a:pPr marL="285750" indent="-285750">
              <a:lnSpc>
                <a:spcPts val="2799"/>
              </a:lnSpc>
              <a:buFont typeface="Arial" panose="020B0604020202020204" pitchFamily="34" charset="0"/>
              <a:buChar char="•"/>
            </a:pPr>
            <a:r>
              <a:rPr lang="en-US" sz="1800" kern="0" spc="-35" dirty="0">
                <a:solidFill>
                  <a:srgbClr val="272525"/>
                </a:solidFill>
                <a:latin typeface="Inter" pitchFamily="34" charset="0"/>
                <a:ea typeface="Inter" pitchFamily="34" charset="-122"/>
                <a:cs typeface="Inter" pitchFamily="34" charset="-120"/>
              </a:rPr>
              <a:t>Face recognition has become a popular technology in recent years. In this presentation, we will explore how devices use deep learning to recognize faces and the organs they use to detect.</a:t>
            </a:r>
            <a:endParaRPr lang="en-US" sz="1800" dirty="0"/>
          </a:p>
        </p:txBody>
      </p:sp>
    </p:spTree>
    <p:extLst>
      <p:ext uri="{BB962C8B-B14F-4D97-AF65-F5344CB8AC3E}">
        <p14:creationId xmlns:p14="http://schemas.microsoft.com/office/powerpoint/2010/main" xmlns="" val="3863406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387D75A-4B4A-4166-A8F0-94E676FFD7C6}"/>
              </a:ext>
            </a:extLst>
          </p:cNvPr>
          <p:cNvSpPr txBox="1"/>
          <p:nvPr/>
        </p:nvSpPr>
        <p:spPr>
          <a:xfrm>
            <a:off x="2571750" y="888728"/>
            <a:ext cx="6096000" cy="797654"/>
          </a:xfrm>
          <a:prstGeom prst="rect">
            <a:avLst/>
          </a:prstGeom>
          <a:noFill/>
        </p:spPr>
        <p:txBody>
          <a:bodyPr wrap="square">
            <a:spAutoFit/>
          </a:bodyPr>
          <a:lstStyle/>
          <a:p>
            <a:pPr marL="0" indent="0">
              <a:lnSpc>
                <a:spcPts val="5468"/>
              </a:lnSpc>
              <a:buNone/>
            </a:pPr>
            <a:r>
              <a:rPr lang="en-US" sz="4800" b="1" u="sng" dirty="0">
                <a:solidFill>
                  <a:srgbClr val="FF726D"/>
                </a:solidFill>
                <a:latin typeface="Inconsolata" pitchFamily="34" charset="0"/>
                <a:ea typeface="Inconsolata" pitchFamily="34" charset="-122"/>
                <a:cs typeface="Inconsolata" pitchFamily="34" charset="-120"/>
              </a:rPr>
              <a:t>Introduction:</a:t>
            </a:r>
            <a:endParaRPr lang="en-US" sz="4800" u="sng" dirty="0"/>
          </a:p>
        </p:txBody>
      </p:sp>
      <p:sp>
        <p:nvSpPr>
          <p:cNvPr id="5" name="TextBox 4">
            <a:extLst>
              <a:ext uri="{FF2B5EF4-FFF2-40B4-BE49-F238E27FC236}">
                <a16:creationId xmlns:a16="http://schemas.microsoft.com/office/drawing/2014/main" xmlns="" id="{123EAD24-F3A3-476E-B69A-6DAC724316A2}"/>
              </a:ext>
            </a:extLst>
          </p:cNvPr>
          <p:cNvSpPr txBox="1"/>
          <p:nvPr/>
        </p:nvSpPr>
        <p:spPr>
          <a:xfrm>
            <a:off x="1695450" y="2320941"/>
            <a:ext cx="9639300" cy="1499962"/>
          </a:xfrm>
          <a:prstGeom prst="rect">
            <a:avLst/>
          </a:prstGeom>
          <a:noFill/>
        </p:spPr>
        <p:txBody>
          <a:bodyPr wrap="square">
            <a:spAutoFit/>
          </a:bodyPr>
          <a:lstStyle/>
          <a:p>
            <a:pPr marL="0" indent="0">
              <a:lnSpc>
                <a:spcPts val="2799"/>
              </a:lnSpc>
              <a:buNone/>
            </a:pPr>
            <a:r>
              <a:rPr lang="en-US" sz="2000" dirty="0">
                <a:solidFill>
                  <a:schemeClr val="accent3">
                    <a:lumMod val="50000"/>
                  </a:schemeClr>
                </a:solidFill>
                <a:latin typeface="Fira Sans" pitchFamily="34" charset="0"/>
                <a:ea typeface="Fira Sans" pitchFamily="34" charset="-122"/>
                <a:cs typeface="Fira Sans" pitchFamily="34" charset="-120"/>
              </a:rPr>
              <a:t>Face detection has been a long-standing challenge in computer science, but what happens when trying to differentiate identical twins? This project tackles just that. The aim is to see if deep learning can effectively distinguish between identical twins by </a:t>
            </a:r>
            <a:r>
              <a:rPr lang="en-US" sz="2000" dirty="0" err="1">
                <a:solidFill>
                  <a:schemeClr val="accent3">
                    <a:lumMod val="50000"/>
                  </a:schemeClr>
                </a:solidFill>
                <a:latin typeface="Fira Sans" pitchFamily="34" charset="0"/>
                <a:ea typeface="Fira Sans" pitchFamily="34" charset="-122"/>
                <a:cs typeface="Fira Sans" pitchFamily="34" charset="-120"/>
              </a:rPr>
              <a:t>analysing</a:t>
            </a:r>
            <a:r>
              <a:rPr lang="en-US" sz="2000" dirty="0">
                <a:solidFill>
                  <a:schemeClr val="accent3">
                    <a:lumMod val="50000"/>
                  </a:schemeClr>
                </a:solidFill>
                <a:latin typeface="Fira Sans" pitchFamily="34" charset="0"/>
                <a:ea typeface="Fira Sans" pitchFamily="34" charset="-122"/>
                <a:cs typeface="Fira Sans" pitchFamily="34" charset="-120"/>
              </a:rPr>
              <a:t> minute differences in facial features.</a:t>
            </a:r>
            <a:endParaRPr lang="en-US" sz="2000" dirty="0">
              <a:solidFill>
                <a:schemeClr val="accent3">
                  <a:lumMod val="50000"/>
                </a:schemeClr>
              </a:solidFill>
            </a:endParaRPr>
          </a:p>
        </p:txBody>
      </p:sp>
    </p:spTree>
    <p:extLst>
      <p:ext uri="{BB962C8B-B14F-4D97-AF65-F5344CB8AC3E}">
        <p14:creationId xmlns:p14="http://schemas.microsoft.com/office/powerpoint/2010/main" xmlns="" val="3094754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B0F3BF5-E63C-40DB-B774-277791EAABDC}"/>
              </a:ext>
            </a:extLst>
          </p:cNvPr>
          <p:cNvSpPr txBox="1"/>
          <p:nvPr/>
        </p:nvSpPr>
        <p:spPr>
          <a:xfrm>
            <a:off x="3467100" y="822053"/>
            <a:ext cx="6096000" cy="797654"/>
          </a:xfrm>
          <a:prstGeom prst="rect">
            <a:avLst/>
          </a:prstGeom>
          <a:noFill/>
        </p:spPr>
        <p:txBody>
          <a:bodyPr wrap="square">
            <a:spAutoFit/>
          </a:bodyPr>
          <a:lstStyle/>
          <a:p>
            <a:pPr marL="0" indent="0">
              <a:lnSpc>
                <a:spcPts val="5468"/>
              </a:lnSpc>
              <a:buNone/>
            </a:pPr>
            <a:r>
              <a:rPr lang="en-US" sz="4800" b="1" u="sng" dirty="0">
                <a:solidFill>
                  <a:srgbClr val="FF726D"/>
                </a:solidFill>
                <a:latin typeface="Inconsolata" pitchFamily="34" charset="0"/>
                <a:ea typeface="Inconsolata" pitchFamily="34" charset="-122"/>
                <a:cs typeface="Inconsolata" pitchFamily="34" charset="-120"/>
              </a:rPr>
              <a:t>Project Overview</a:t>
            </a:r>
            <a:endParaRPr lang="en-US" sz="4800" u="sng" dirty="0"/>
          </a:p>
        </p:txBody>
      </p:sp>
      <p:sp>
        <p:nvSpPr>
          <p:cNvPr id="5" name="TextBox 4">
            <a:extLst>
              <a:ext uri="{FF2B5EF4-FFF2-40B4-BE49-F238E27FC236}">
                <a16:creationId xmlns:a16="http://schemas.microsoft.com/office/drawing/2014/main" xmlns="" id="{E49340F7-FA43-4A68-904D-D4151D76EA42}"/>
              </a:ext>
            </a:extLst>
          </p:cNvPr>
          <p:cNvSpPr txBox="1"/>
          <p:nvPr/>
        </p:nvSpPr>
        <p:spPr>
          <a:xfrm>
            <a:off x="1343025" y="2140410"/>
            <a:ext cx="9915525" cy="2246769"/>
          </a:xfrm>
          <a:prstGeom prst="rect">
            <a:avLst/>
          </a:prstGeom>
          <a:noFill/>
        </p:spPr>
        <p:txBody>
          <a:bodyPr wrap="square">
            <a:spAutoFit/>
          </a:bodyPr>
          <a:lstStyle/>
          <a:p>
            <a:pPr marL="0" indent="0">
              <a:lnSpc>
                <a:spcPts val="2799"/>
              </a:lnSpc>
              <a:buNone/>
            </a:pPr>
            <a:r>
              <a:rPr lang="en-US" sz="2400" dirty="0">
                <a:solidFill>
                  <a:schemeClr val="accent3">
                    <a:lumMod val="50000"/>
                  </a:schemeClr>
                </a:solidFill>
                <a:latin typeface="Fira Sans" pitchFamily="34" charset="0"/>
                <a:ea typeface="Fira Sans" pitchFamily="34" charset="-122"/>
                <a:cs typeface="Fira Sans" pitchFamily="34" charset="-120"/>
              </a:rPr>
              <a:t>The project entails designing and implementing a deep learning model that can accurately detect and </a:t>
            </a:r>
            <a:r>
              <a:rPr lang="en-US" sz="2400" dirty="0" err="1">
                <a:solidFill>
                  <a:schemeClr val="accent3">
                    <a:lumMod val="50000"/>
                  </a:schemeClr>
                </a:solidFill>
                <a:latin typeface="Fira Sans" pitchFamily="34" charset="0"/>
                <a:ea typeface="Fira Sans" pitchFamily="34" charset="-122"/>
                <a:cs typeface="Fira Sans" pitchFamily="34" charset="-120"/>
              </a:rPr>
              <a:t>recognise</a:t>
            </a:r>
            <a:r>
              <a:rPr lang="en-US" sz="2400" dirty="0">
                <a:solidFill>
                  <a:schemeClr val="accent3">
                    <a:lumMod val="50000"/>
                  </a:schemeClr>
                </a:solidFill>
                <a:latin typeface="Fira Sans" pitchFamily="34" charset="0"/>
                <a:ea typeface="Fira Sans" pitchFamily="34" charset="-122"/>
                <a:cs typeface="Fira Sans" pitchFamily="34" charset="-120"/>
              </a:rPr>
              <a:t> identical twins in a set of images. The dataset consists of twins in varying environmental conditions, ages, and clothing. The system uses pre-trained </a:t>
            </a:r>
            <a:r>
              <a:rPr lang="en-US" sz="2400" u="sng" dirty="0">
                <a:solidFill>
                  <a:schemeClr val="accent3">
                    <a:lumMod val="50000"/>
                  </a:schemeClr>
                </a:solidFill>
                <a:latin typeface="Fira Sans" pitchFamily="34" charset="0"/>
                <a:ea typeface="Fira Sans" pitchFamily="34" charset="-122"/>
                <a:cs typeface="Fira Sans" pitchFamily="34" charset="-120"/>
              </a:rPr>
              <a:t>convolutional neural networks (CNNs)</a:t>
            </a:r>
            <a:r>
              <a:rPr lang="en-US" sz="2400" dirty="0">
                <a:solidFill>
                  <a:schemeClr val="accent3">
                    <a:lumMod val="50000"/>
                  </a:schemeClr>
                </a:solidFill>
                <a:latin typeface="Fira Sans" pitchFamily="34" charset="0"/>
                <a:ea typeface="Fira Sans" pitchFamily="34" charset="-122"/>
                <a:cs typeface="Fira Sans" pitchFamily="34" charset="-120"/>
              </a:rPr>
              <a:t> to learn the features of each unique face</a:t>
            </a:r>
            <a:r>
              <a:rPr lang="en-US" dirty="0">
                <a:solidFill>
                  <a:schemeClr val="accent3">
                    <a:lumMod val="50000"/>
                  </a:schemeClr>
                </a:solidFill>
                <a:latin typeface="Fira Sans" pitchFamily="34" charset="0"/>
                <a:ea typeface="Fira Sans" pitchFamily="34" charset="-122"/>
                <a:cs typeface="Fira Sans" pitchFamily="34" charset="-120"/>
              </a:rPr>
              <a:t>.</a:t>
            </a:r>
            <a:endParaRPr lang="en-US" sz="1800" dirty="0">
              <a:solidFill>
                <a:schemeClr val="accent3">
                  <a:lumMod val="50000"/>
                </a:schemeClr>
              </a:solidFill>
            </a:endParaRPr>
          </a:p>
        </p:txBody>
      </p:sp>
    </p:spTree>
    <p:extLst>
      <p:ext uri="{BB962C8B-B14F-4D97-AF65-F5344CB8AC3E}">
        <p14:creationId xmlns:p14="http://schemas.microsoft.com/office/powerpoint/2010/main" xmlns="" val="265185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6F4F4"/>
          </a:solidFill>
          <a:ln/>
        </p:spPr>
      </p:sp>
      <p:sp>
        <p:nvSpPr>
          <p:cNvPr id="3" name="Shape 1"/>
          <p:cNvSpPr/>
          <p:nvPr/>
        </p:nvSpPr>
        <p:spPr>
          <a:xfrm>
            <a:off x="0" y="0"/>
            <a:ext cx="12192000" cy="6858000"/>
          </a:xfrm>
          <a:prstGeom prst="rect">
            <a:avLst/>
          </a:prstGeom>
          <a:solidFill>
            <a:srgbClr val="FFFFFF"/>
          </a:solidFill>
          <a:ln w="13811">
            <a:solidFill>
              <a:srgbClr val="E5E0DF"/>
            </a:solidFill>
            <a:prstDash val="solid"/>
          </a:ln>
        </p:spPr>
      </p:sp>
      <p:sp>
        <p:nvSpPr>
          <p:cNvPr id="4" name="Text 2"/>
          <p:cNvSpPr/>
          <p:nvPr/>
        </p:nvSpPr>
        <p:spPr>
          <a:xfrm>
            <a:off x="1698328" y="867768"/>
            <a:ext cx="5760343" cy="578644"/>
          </a:xfrm>
          <a:prstGeom prst="rect">
            <a:avLst/>
          </a:prstGeom>
          <a:noFill/>
          <a:ln/>
        </p:spPr>
        <p:txBody>
          <a:bodyPr wrap="none" rtlCol="0" anchor="t"/>
          <a:lstStyle/>
          <a:p>
            <a:pPr>
              <a:lnSpc>
                <a:spcPts val="4556"/>
              </a:lnSpc>
            </a:pPr>
            <a:r>
              <a:rPr lang="en-US" sz="3645" b="1" kern="0" spc="-109" dirty="0">
                <a:solidFill>
                  <a:srgbClr val="000000"/>
                </a:solidFill>
                <a:latin typeface="Inter" pitchFamily="34" charset="0"/>
                <a:ea typeface="Inter" pitchFamily="34" charset="-122"/>
                <a:cs typeface="Inter" pitchFamily="34" charset="-120"/>
              </a:rPr>
              <a:t>Basics of Face Recognition</a:t>
            </a:r>
            <a:endParaRPr lang="en-US" sz="3645" dirty="0"/>
          </a:p>
        </p:txBody>
      </p:sp>
      <p:pic>
        <p:nvPicPr>
          <p:cNvPr id="5" name="Image 0" descr="preencoded.png"/>
          <p:cNvPicPr>
            <a:picLocks noChangeAspect="1"/>
          </p:cNvPicPr>
          <p:nvPr/>
        </p:nvPicPr>
        <p:blipFill>
          <a:blip r:embed="rId3" cstate="print"/>
          <a:stretch>
            <a:fillRect/>
          </a:stretch>
        </p:blipFill>
        <p:spPr>
          <a:xfrm>
            <a:off x="1698328" y="1816696"/>
            <a:ext cx="2746573" cy="1697434"/>
          </a:xfrm>
          <a:prstGeom prst="rect">
            <a:avLst/>
          </a:prstGeom>
        </p:spPr>
      </p:pic>
      <p:sp>
        <p:nvSpPr>
          <p:cNvPr id="6" name="Text 3"/>
          <p:cNvSpPr/>
          <p:nvPr/>
        </p:nvSpPr>
        <p:spPr>
          <a:xfrm>
            <a:off x="1698328" y="3745508"/>
            <a:ext cx="2746573" cy="578644"/>
          </a:xfrm>
          <a:prstGeom prst="rect">
            <a:avLst/>
          </a:prstGeom>
          <a:noFill/>
          <a:ln/>
        </p:spPr>
        <p:txBody>
          <a:bodyPr wrap="square" rtlCol="0" anchor="t"/>
          <a:lstStyle/>
          <a:p>
            <a:pPr>
              <a:lnSpc>
                <a:spcPts val="2278"/>
              </a:lnSpc>
            </a:pPr>
            <a:r>
              <a:rPr lang="en-US" sz="1822" b="1" kern="0" spc="-55" dirty="0">
                <a:solidFill>
                  <a:srgbClr val="000000"/>
                </a:solidFill>
                <a:latin typeface="Inter" pitchFamily="34" charset="0"/>
                <a:ea typeface="Inter" pitchFamily="34" charset="-122"/>
                <a:cs typeface="Inter" pitchFamily="34" charset="-120"/>
              </a:rPr>
              <a:t>Human Face Characteristics</a:t>
            </a:r>
            <a:endParaRPr lang="en-US" sz="1822" dirty="0"/>
          </a:p>
        </p:txBody>
      </p:sp>
      <p:sp>
        <p:nvSpPr>
          <p:cNvPr id="7" name="Text 4"/>
          <p:cNvSpPr/>
          <p:nvPr/>
        </p:nvSpPr>
        <p:spPr>
          <a:xfrm>
            <a:off x="1698328" y="4509293"/>
            <a:ext cx="2746573" cy="1480840"/>
          </a:xfrm>
          <a:prstGeom prst="rect">
            <a:avLst/>
          </a:prstGeom>
          <a:noFill/>
          <a:ln/>
        </p:spPr>
        <p:txBody>
          <a:bodyPr wrap="square" rtlCol="0" anchor="t"/>
          <a:lstStyle/>
          <a:p>
            <a:pPr marL="285750" indent="-285750">
              <a:lnSpc>
                <a:spcPts val="2332"/>
              </a:lnSpc>
              <a:buFont typeface="Arial" panose="020B0604020202020204" pitchFamily="34" charset="0"/>
              <a:buChar char="•"/>
            </a:pPr>
            <a:r>
              <a:rPr lang="en-US" sz="1458" kern="0" spc="-29" dirty="0">
                <a:solidFill>
                  <a:srgbClr val="272525"/>
                </a:solidFill>
                <a:latin typeface="Inter" pitchFamily="34" charset="0"/>
                <a:ea typeface="Inter" pitchFamily="34" charset="-122"/>
                <a:cs typeface="Inter" pitchFamily="34" charset="-120"/>
              </a:rPr>
              <a:t>Facial recognition technology works based on identifying and matching unique facial features like </a:t>
            </a:r>
            <a:r>
              <a:rPr lang="en-US" sz="1458" u="sng" kern="0" spc="-29" dirty="0">
                <a:solidFill>
                  <a:srgbClr val="272525"/>
                </a:solidFill>
                <a:latin typeface="Inter" pitchFamily="34" charset="0"/>
                <a:ea typeface="Inter" pitchFamily="34" charset="-122"/>
                <a:cs typeface="Inter" pitchFamily="34" charset="-120"/>
              </a:rPr>
              <a:t>skin color, face shape, and facial landmarks.</a:t>
            </a:r>
            <a:endParaRPr lang="en-US" sz="1458" u="sng" dirty="0"/>
          </a:p>
        </p:txBody>
      </p:sp>
      <p:pic>
        <p:nvPicPr>
          <p:cNvPr id="8" name="Image 1" descr="preencoded.png"/>
          <p:cNvPicPr>
            <a:picLocks noChangeAspect="1"/>
          </p:cNvPicPr>
          <p:nvPr/>
        </p:nvPicPr>
        <p:blipFill>
          <a:blip r:embed="rId4" cstate="print"/>
          <a:stretch>
            <a:fillRect/>
          </a:stretch>
        </p:blipFill>
        <p:spPr>
          <a:xfrm>
            <a:off x="4722614" y="1816695"/>
            <a:ext cx="2746673" cy="1697533"/>
          </a:xfrm>
          <a:prstGeom prst="rect">
            <a:avLst/>
          </a:prstGeom>
        </p:spPr>
      </p:pic>
      <p:sp>
        <p:nvSpPr>
          <p:cNvPr id="9" name="Text 5"/>
          <p:cNvSpPr/>
          <p:nvPr/>
        </p:nvSpPr>
        <p:spPr>
          <a:xfrm>
            <a:off x="4722614" y="3745607"/>
            <a:ext cx="2746673" cy="578644"/>
          </a:xfrm>
          <a:prstGeom prst="rect">
            <a:avLst/>
          </a:prstGeom>
          <a:noFill/>
          <a:ln/>
        </p:spPr>
        <p:txBody>
          <a:bodyPr wrap="square" rtlCol="0" anchor="t"/>
          <a:lstStyle/>
          <a:p>
            <a:pPr>
              <a:lnSpc>
                <a:spcPts val="2278"/>
              </a:lnSpc>
            </a:pPr>
            <a:r>
              <a:rPr lang="en-US" sz="1822" b="1" kern="0" spc="-55" dirty="0">
                <a:solidFill>
                  <a:srgbClr val="000000"/>
                </a:solidFill>
                <a:latin typeface="Inter" pitchFamily="34" charset="0"/>
                <a:ea typeface="Inter" pitchFamily="34" charset="-122"/>
                <a:cs typeface="Inter" pitchFamily="34" charset="-120"/>
              </a:rPr>
              <a:t>Facial Recognition Systems</a:t>
            </a:r>
            <a:endParaRPr lang="en-US" sz="1822" dirty="0"/>
          </a:p>
        </p:txBody>
      </p:sp>
      <p:sp>
        <p:nvSpPr>
          <p:cNvPr id="10" name="Text 6"/>
          <p:cNvSpPr/>
          <p:nvPr/>
        </p:nvSpPr>
        <p:spPr>
          <a:xfrm>
            <a:off x="4722614" y="4509393"/>
            <a:ext cx="2746673" cy="1480840"/>
          </a:xfrm>
          <a:prstGeom prst="rect">
            <a:avLst/>
          </a:prstGeom>
          <a:noFill/>
          <a:ln/>
        </p:spPr>
        <p:txBody>
          <a:bodyPr wrap="square" rtlCol="0" anchor="t"/>
          <a:lstStyle/>
          <a:p>
            <a:pPr marL="285750" indent="-285750">
              <a:lnSpc>
                <a:spcPts val="2332"/>
              </a:lnSpc>
              <a:buFont typeface="Arial" panose="020B0604020202020204" pitchFamily="34" charset="0"/>
              <a:buChar char="•"/>
            </a:pPr>
            <a:r>
              <a:rPr lang="en-US" sz="1458" kern="0" spc="-29" dirty="0">
                <a:solidFill>
                  <a:srgbClr val="272525"/>
                </a:solidFill>
                <a:latin typeface="Inter" pitchFamily="34" charset="0"/>
                <a:ea typeface="Inter" pitchFamily="34" charset="-122"/>
                <a:cs typeface="Inter" pitchFamily="34" charset="-120"/>
              </a:rPr>
              <a:t>A facial recognition system is designed to compare the unique features of each face and match them with the stored data to identify the person.</a:t>
            </a:r>
            <a:endParaRPr lang="en-US" sz="1458" dirty="0"/>
          </a:p>
        </p:txBody>
      </p:sp>
      <p:pic>
        <p:nvPicPr>
          <p:cNvPr id="11" name="Image 2" descr="preencoded.png"/>
          <p:cNvPicPr>
            <a:picLocks noChangeAspect="1"/>
          </p:cNvPicPr>
          <p:nvPr/>
        </p:nvPicPr>
        <p:blipFill>
          <a:blip r:embed="rId5" cstate="print"/>
          <a:stretch>
            <a:fillRect/>
          </a:stretch>
        </p:blipFill>
        <p:spPr>
          <a:xfrm>
            <a:off x="7747000" y="1816695"/>
            <a:ext cx="2746673" cy="1697533"/>
          </a:xfrm>
          <a:prstGeom prst="rect">
            <a:avLst/>
          </a:prstGeom>
        </p:spPr>
      </p:pic>
      <p:sp>
        <p:nvSpPr>
          <p:cNvPr id="12" name="Text 7"/>
          <p:cNvSpPr/>
          <p:nvPr/>
        </p:nvSpPr>
        <p:spPr>
          <a:xfrm>
            <a:off x="7747001" y="3745607"/>
            <a:ext cx="1857474" cy="289322"/>
          </a:xfrm>
          <a:prstGeom prst="rect">
            <a:avLst/>
          </a:prstGeom>
          <a:noFill/>
          <a:ln/>
        </p:spPr>
        <p:txBody>
          <a:bodyPr wrap="none" rtlCol="0" anchor="t"/>
          <a:lstStyle/>
          <a:p>
            <a:pPr>
              <a:lnSpc>
                <a:spcPts val="2278"/>
              </a:lnSpc>
            </a:pPr>
            <a:r>
              <a:rPr lang="en-US" sz="1822" b="1" kern="0" spc="-55" dirty="0">
                <a:solidFill>
                  <a:srgbClr val="000000"/>
                </a:solidFill>
                <a:latin typeface="Inter" pitchFamily="34" charset="0"/>
                <a:ea typeface="Inter" pitchFamily="34" charset="-122"/>
                <a:cs typeface="Inter" pitchFamily="34" charset="-120"/>
              </a:rPr>
              <a:t>Facial Landmarks</a:t>
            </a:r>
            <a:endParaRPr lang="en-US" sz="1822" dirty="0"/>
          </a:p>
        </p:txBody>
      </p:sp>
      <p:sp>
        <p:nvSpPr>
          <p:cNvPr id="13" name="Text 8"/>
          <p:cNvSpPr/>
          <p:nvPr/>
        </p:nvSpPr>
        <p:spPr>
          <a:xfrm>
            <a:off x="7747000" y="4220071"/>
            <a:ext cx="2746673" cy="1184672"/>
          </a:xfrm>
          <a:prstGeom prst="rect">
            <a:avLst/>
          </a:prstGeom>
          <a:noFill/>
          <a:ln/>
        </p:spPr>
        <p:txBody>
          <a:bodyPr wrap="square" rtlCol="0" anchor="t"/>
          <a:lstStyle/>
          <a:p>
            <a:pPr marL="285750" indent="-285750">
              <a:lnSpc>
                <a:spcPts val="2332"/>
              </a:lnSpc>
              <a:buFont typeface="Arial" panose="020B0604020202020204" pitchFamily="34" charset="0"/>
              <a:buChar char="•"/>
            </a:pPr>
            <a:r>
              <a:rPr lang="en-US" sz="1458" kern="0" spc="-29" dirty="0">
                <a:solidFill>
                  <a:srgbClr val="272525"/>
                </a:solidFill>
                <a:latin typeface="Inter" pitchFamily="34" charset="0"/>
                <a:ea typeface="Inter" pitchFamily="34" charset="-122"/>
                <a:cs typeface="Inter" pitchFamily="34" charset="-120"/>
              </a:rPr>
              <a:t>Landmarks like eyes, nose, mouth, and ears are used to detect and compare facial features.</a:t>
            </a:r>
            <a:endParaRPr lang="en-US" sz="145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123" y="413239"/>
            <a:ext cx="9108831" cy="1266092"/>
          </a:xfrm>
        </p:spPr>
        <p:txBody>
          <a:bodyPr/>
          <a:lstStyle/>
          <a:p>
            <a:r>
              <a:rPr lang="en-US" dirty="0" smtClean="0"/>
              <a:t>CNN </a:t>
            </a:r>
            <a:r>
              <a:rPr lang="en-US" dirty="0" err="1" smtClean="0"/>
              <a:t>vs</a:t>
            </a:r>
            <a:r>
              <a:rPr lang="en-US" dirty="0" smtClean="0"/>
              <a:t> RNN</a:t>
            </a:r>
            <a:endParaRPr lang="en-US" dirty="0"/>
          </a:p>
        </p:txBody>
      </p:sp>
      <p:sp>
        <p:nvSpPr>
          <p:cNvPr id="3" name="Content Placeholder 2"/>
          <p:cNvSpPr>
            <a:spLocks noGrp="1"/>
          </p:cNvSpPr>
          <p:nvPr>
            <p:ph sz="half" idx="1"/>
          </p:nvPr>
        </p:nvSpPr>
        <p:spPr>
          <a:xfrm>
            <a:off x="1484313" y="2716823"/>
            <a:ext cx="4854942" cy="3074377"/>
          </a:xfrm>
        </p:spPr>
        <p:txBody>
          <a:bodyPr/>
          <a:lstStyle/>
          <a:p>
            <a:r>
              <a:rPr lang="en-US" dirty="0" smtClean="0"/>
              <a:t>Feed-forward neural networks using filters and pooling.</a:t>
            </a:r>
          </a:p>
          <a:p>
            <a:r>
              <a:rPr lang="en-US" dirty="0" smtClean="0"/>
              <a:t>Spatial data(such as images)</a:t>
            </a:r>
          </a:p>
          <a:p>
            <a:r>
              <a:rPr lang="en-US" dirty="0" smtClean="0"/>
              <a:t>I</a:t>
            </a:r>
            <a:r>
              <a:rPr lang="en-US" dirty="0" smtClean="0"/>
              <a:t>mage  recognition and </a:t>
            </a:r>
            <a:r>
              <a:rPr lang="en-US" dirty="0" err="1" smtClean="0"/>
              <a:t>classification,face</a:t>
            </a:r>
            <a:r>
              <a:rPr lang="en-US" dirty="0" smtClean="0"/>
              <a:t> </a:t>
            </a:r>
            <a:r>
              <a:rPr lang="en-US" dirty="0" err="1" smtClean="0"/>
              <a:t>detection,medical</a:t>
            </a:r>
            <a:r>
              <a:rPr lang="en-US" dirty="0" smtClean="0"/>
              <a:t> analysis and image analysis.</a:t>
            </a:r>
            <a:endParaRPr lang="en-US" dirty="0"/>
          </a:p>
        </p:txBody>
      </p:sp>
      <p:sp>
        <p:nvSpPr>
          <p:cNvPr id="4" name="Content Placeholder 3"/>
          <p:cNvSpPr>
            <a:spLocks noGrp="1"/>
          </p:cNvSpPr>
          <p:nvPr>
            <p:ph sz="half" idx="2"/>
          </p:nvPr>
        </p:nvSpPr>
        <p:spPr>
          <a:xfrm>
            <a:off x="6625552" y="3042138"/>
            <a:ext cx="4895056" cy="2924908"/>
          </a:xfrm>
        </p:spPr>
        <p:txBody>
          <a:bodyPr/>
          <a:lstStyle/>
          <a:p>
            <a:r>
              <a:rPr lang="en-US" dirty="0" err="1" smtClean="0"/>
              <a:t>Reccuring</a:t>
            </a:r>
            <a:r>
              <a:rPr lang="en-US" dirty="0" smtClean="0"/>
              <a:t> network that feeds the results back into network.</a:t>
            </a:r>
          </a:p>
          <a:p>
            <a:r>
              <a:rPr lang="en-US" dirty="0" err="1" smtClean="0"/>
              <a:t>D</a:t>
            </a:r>
            <a:r>
              <a:rPr lang="en-US" dirty="0" err="1" smtClean="0"/>
              <a:t>emporal</a:t>
            </a:r>
            <a:r>
              <a:rPr lang="en-US" dirty="0" smtClean="0"/>
              <a:t> sequential data(such as text or video)</a:t>
            </a:r>
          </a:p>
          <a:p>
            <a:r>
              <a:rPr lang="en-US" dirty="0" smtClean="0"/>
              <a:t>Text </a:t>
            </a:r>
            <a:r>
              <a:rPr lang="en-US" dirty="0" err="1" smtClean="0"/>
              <a:t>transitation</a:t>
            </a:r>
            <a:r>
              <a:rPr lang="en-US" dirty="0" err="1" smtClean="0"/>
              <a:t>,</a:t>
            </a:r>
            <a:r>
              <a:rPr lang="en-US" dirty="0" err="1" smtClean="0"/>
              <a:t>natural</a:t>
            </a:r>
            <a:r>
              <a:rPr lang="en-US" dirty="0" smtClean="0"/>
              <a:t> language </a:t>
            </a:r>
            <a:r>
              <a:rPr lang="en-US" dirty="0" err="1" smtClean="0"/>
              <a:t>processing,language</a:t>
            </a:r>
            <a:r>
              <a:rPr lang="en-US" dirty="0" smtClean="0"/>
              <a:t> </a:t>
            </a:r>
            <a:r>
              <a:rPr lang="en-US" dirty="0" err="1" smtClean="0"/>
              <a:t>transation,speech</a:t>
            </a:r>
            <a:r>
              <a:rPr lang="en-US" dirty="0" smtClean="0"/>
              <a:t> analysis.</a:t>
            </a:r>
          </a:p>
        </p:txBody>
      </p:sp>
      <p:sp>
        <p:nvSpPr>
          <p:cNvPr id="5" name="Rectangle 4"/>
          <p:cNvSpPr/>
          <p:nvPr/>
        </p:nvSpPr>
        <p:spPr>
          <a:xfrm>
            <a:off x="1818700" y="2268388"/>
            <a:ext cx="1733392" cy="584775"/>
          </a:xfrm>
          <a:prstGeom prst="rect">
            <a:avLst/>
          </a:prstGeom>
        </p:spPr>
        <p:txBody>
          <a:bodyPr wrap="square">
            <a:spAutoFit/>
          </a:bodyPr>
          <a:lstStyle/>
          <a:p>
            <a:r>
              <a:rPr lang="en-US" sz="3200" b="1" dirty="0" smtClean="0"/>
              <a:t>CNN</a:t>
            </a:r>
            <a:endParaRPr lang="en-US" sz="3200" b="1" dirty="0"/>
          </a:p>
        </p:txBody>
      </p:sp>
      <p:sp>
        <p:nvSpPr>
          <p:cNvPr id="6" name="Rectangle 5"/>
          <p:cNvSpPr/>
          <p:nvPr/>
        </p:nvSpPr>
        <p:spPr>
          <a:xfrm>
            <a:off x="6874277" y="2312350"/>
            <a:ext cx="1039067" cy="584775"/>
          </a:xfrm>
          <a:prstGeom prst="rect">
            <a:avLst/>
          </a:prstGeom>
        </p:spPr>
        <p:txBody>
          <a:bodyPr wrap="none">
            <a:spAutoFit/>
          </a:bodyPr>
          <a:lstStyle/>
          <a:p>
            <a:r>
              <a:rPr lang="en-US" sz="3200" b="1" dirty="0" smtClean="0"/>
              <a:t>RNN</a:t>
            </a:r>
            <a:endParaRPr lang="en-US"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10C17"/>
          </a:solidFill>
          <a:ln/>
        </p:spPr>
      </p:sp>
      <p:sp>
        <p:nvSpPr>
          <p:cNvPr id="3" name="Shape 1"/>
          <p:cNvSpPr/>
          <p:nvPr/>
        </p:nvSpPr>
        <p:spPr>
          <a:xfrm>
            <a:off x="0" y="0"/>
            <a:ext cx="12192000" cy="6858000"/>
          </a:xfrm>
          <a:prstGeom prst="rect">
            <a:avLst/>
          </a:prstGeom>
          <a:solidFill>
            <a:srgbClr val="241631"/>
          </a:solidFill>
          <a:ln/>
        </p:spPr>
      </p:sp>
      <p:sp>
        <p:nvSpPr>
          <p:cNvPr id="4" name="Text 2"/>
          <p:cNvSpPr/>
          <p:nvPr/>
        </p:nvSpPr>
        <p:spPr>
          <a:xfrm>
            <a:off x="1698328" y="1501379"/>
            <a:ext cx="5168900" cy="578644"/>
          </a:xfrm>
          <a:prstGeom prst="rect">
            <a:avLst/>
          </a:prstGeom>
          <a:noFill/>
          <a:ln/>
        </p:spPr>
        <p:txBody>
          <a:bodyPr wrap="none" rtlCol="0" anchor="t"/>
          <a:lstStyle/>
          <a:p>
            <a:pPr>
              <a:lnSpc>
                <a:spcPts val="4556"/>
              </a:lnSpc>
            </a:pPr>
            <a:endParaRPr lang="en-US" sz="3645" dirty="0"/>
          </a:p>
        </p:txBody>
      </p:sp>
      <p:sp>
        <p:nvSpPr>
          <p:cNvPr id="5" name="Text 3"/>
          <p:cNvSpPr/>
          <p:nvPr/>
        </p:nvSpPr>
        <p:spPr>
          <a:xfrm>
            <a:off x="885793" y="372566"/>
            <a:ext cx="2543207" cy="480287"/>
          </a:xfrm>
          <a:prstGeom prst="rect">
            <a:avLst/>
          </a:prstGeom>
          <a:noFill/>
          <a:ln/>
        </p:spPr>
        <p:txBody>
          <a:bodyPr wrap="square" rtlCol="0" anchor="t"/>
          <a:lstStyle/>
          <a:p>
            <a:pPr>
              <a:lnSpc>
                <a:spcPts val="2332"/>
              </a:lnSpc>
            </a:pPr>
            <a:r>
              <a:rPr lang="en-US" sz="2800" b="1" dirty="0" smtClean="0">
                <a:solidFill>
                  <a:schemeClr val="bg1"/>
                </a:solidFill>
                <a:latin typeface="Fira Sans" pitchFamily="34" charset="0"/>
                <a:ea typeface="Fira Sans" pitchFamily="34" charset="-122"/>
                <a:cs typeface="Fira Sans" pitchFamily="34" charset="-120"/>
              </a:rPr>
              <a:t>Architecture</a:t>
            </a:r>
            <a:endParaRPr lang="en-US" sz="2800" b="1" dirty="0">
              <a:solidFill>
                <a:schemeClr val="bg1"/>
              </a:solidFill>
            </a:endParaRPr>
          </a:p>
        </p:txBody>
      </p:sp>
      <p:sp>
        <p:nvSpPr>
          <p:cNvPr id="6" name="Text 4"/>
          <p:cNvSpPr/>
          <p:nvPr/>
        </p:nvSpPr>
        <p:spPr>
          <a:xfrm>
            <a:off x="1976041" y="3755331"/>
            <a:ext cx="8517632" cy="296168"/>
          </a:xfrm>
          <a:prstGeom prst="rect">
            <a:avLst/>
          </a:prstGeom>
          <a:noFill/>
          <a:ln/>
        </p:spPr>
        <p:txBody>
          <a:bodyPr wrap="none" rtlCol="0" anchor="t"/>
          <a:lstStyle/>
          <a:p>
            <a:pPr>
              <a:lnSpc>
                <a:spcPts val="2332"/>
              </a:lnSpc>
            </a:pPr>
            <a:endParaRPr lang="en-US" sz="1458" dirty="0"/>
          </a:p>
        </p:txBody>
      </p:sp>
      <p:sp>
        <p:nvSpPr>
          <p:cNvPr id="8" name="Text 6"/>
          <p:cNvSpPr/>
          <p:nvPr/>
        </p:nvSpPr>
        <p:spPr>
          <a:xfrm>
            <a:off x="1698328" y="4468020"/>
            <a:ext cx="8795345" cy="888504"/>
          </a:xfrm>
          <a:prstGeom prst="rect">
            <a:avLst/>
          </a:prstGeom>
          <a:noFill/>
          <a:ln/>
        </p:spPr>
        <p:txBody>
          <a:bodyPr wrap="square" rtlCol="0" anchor="t"/>
          <a:lstStyle/>
          <a:p>
            <a:pPr>
              <a:lnSpc>
                <a:spcPts val="2332"/>
              </a:lnSpc>
            </a:pPr>
            <a:endParaRPr lang="en-US" sz="1458" dirty="0"/>
          </a:p>
        </p:txBody>
      </p:sp>
      <p:pic>
        <p:nvPicPr>
          <p:cNvPr id="1026" name="Picture 2" descr="C:\Users\Venu Dubaguntla\Downloads\dgd0055-0523-f1.jpg"/>
          <p:cNvPicPr>
            <a:picLocks noChangeAspect="1" noChangeArrowheads="1"/>
          </p:cNvPicPr>
          <p:nvPr/>
        </p:nvPicPr>
        <p:blipFill>
          <a:blip r:embed="rId3" cstate="print"/>
          <a:srcRect/>
          <a:stretch>
            <a:fillRect/>
          </a:stretch>
        </p:blipFill>
        <p:spPr bwMode="auto">
          <a:xfrm>
            <a:off x="430823" y="883633"/>
            <a:ext cx="10968337" cy="569301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1" y="152863"/>
            <a:ext cx="8704384" cy="6463308"/>
          </a:xfrm>
          <a:prstGeom prst="rect">
            <a:avLst/>
          </a:prstGeom>
        </p:spPr>
        <p:txBody>
          <a:bodyPr wrap="square">
            <a:spAutoFit/>
          </a:bodyPr>
          <a:lstStyle/>
          <a:p>
            <a:r>
              <a:rPr lang="en-US" b="1" dirty="0" smtClean="0"/>
              <a:t>Image acquisition </a:t>
            </a:r>
            <a:r>
              <a:rPr lang="en-US" dirty="0" smtClean="0"/>
              <a:t>refers to the process of capturing visual data and converting it into a digital format that can be processed, stored, and analyzed by </a:t>
            </a:r>
            <a:r>
              <a:rPr lang="en-US" dirty="0" smtClean="0"/>
              <a:t>computers.</a:t>
            </a:r>
          </a:p>
          <a:p>
            <a:r>
              <a:rPr lang="en-US" dirty="0" smtClean="0"/>
              <a:t> </a:t>
            </a:r>
          </a:p>
          <a:p>
            <a:r>
              <a:rPr lang="en-US" b="1" dirty="0" smtClean="0"/>
              <a:t>Noise </a:t>
            </a:r>
            <a:r>
              <a:rPr lang="en-US" b="1" dirty="0" smtClean="0"/>
              <a:t>removal</a:t>
            </a:r>
            <a:r>
              <a:rPr lang="en-US" dirty="0" smtClean="0"/>
              <a:t>, in the context of signal processing and image processing, refers to the process of reducing or eliminating unwanted or irrelevant information, known as "noise," from a signal or an image. </a:t>
            </a:r>
            <a:endParaRPr lang="en-US" dirty="0" smtClean="0"/>
          </a:p>
          <a:p>
            <a:endParaRPr lang="en-US" dirty="0" smtClean="0"/>
          </a:p>
          <a:p>
            <a:r>
              <a:rPr lang="en-US" b="1" dirty="0" smtClean="0"/>
              <a:t>Image </a:t>
            </a:r>
            <a:r>
              <a:rPr lang="en-US" b="1" dirty="0" smtClean="0"/>
              <a:t>segmentation </a:t>
            </a:r>
            <a:r>
              <a:rPr lang="en-US" dirty="0" smtClean="0"/>
              <a:t>is a fundamental process in computer vision and image processing that involves partitioning or dividing an image into multiple distinct and meaningful regions or segments</a:t>
            </a:r>
            <a:r>
              <a:rPr lang="en-US" dirty="0" smtClean="0"/>
              <a:t>.</a:t>
            </a:r>
          </a:p>
          <a:p>
            <a:endParaRPr lang="en-US" dirty="0" smtClean="0"/>
          </a:p>
          <a:p>
            <a:r>
              <a:rPr lang="en-US" b="1" dirty="0" smtClean="0"/>
              <a:t>Recognizing </a:t>
            </a:r>
            <a:r>
              <a:rPr lang="en-US" b="1" dirty="0" smtClean="0"/>
              <a:t>and analyzing</a:t>
            </a:r>
            <a:r>
              <a:rPr lang="en-US" dirty="0" smtClean="0"/>
              <a:t> individual segments, particularly in the context of medical imaging or cell analysis, often involves post-segmentation processing and further steps. Here's how you can identify and analyze nucleus segments in medical or biological </a:t>
            </a:r>
            <a:r>
              <a:rPr lang="en-US" dirty="0" smtClean="0"/>
              <a:t>images.</a:t>
            </a:r>
          </a:p>
          <a:p>
            <a:endParaRPr lang="en-IN" dirty="0" smtClean="0"/>
          </a:p>
          <a:p>
            <a:r>
              <a:rPr lang="en-US" b="1" dirty="0" smtClean="0"/>
              <a:t>Video acquisition</a:t>
            </a:r>
            <a:r>
              <a:rPr lang="en-US" dirty="0" smtClean="0"/>
              <a:t>, also known as video capture or video recording, is the process of capturing and converting a continuous sequence of images or frames into a digital video format. This involves recording visual and often audio data using specialized devices, such as digital cameras, camcorders, webcams, or other video-capturing equipment</a:t>
            </a:r>
            <a:r>
              <a:rPr lang="en-US" dirty="0" smtClean="0"/>
              <a:t>.</a:t>
            </a:r>
          </a:p>
          <a:p>
            <a:endParaRPr lang="en-IN" dirty="0" smtClean="0"/>
          </a:p>
          <a:p>
            <a:r>
              <a:rPr lang="en-US" b="1" dirty="0" smtClean="0"/>
              <a:t>Tone curve alignment</a:t>
            </a:r>
            <a:r>
              <a:rPr lang="en-US" dirty="0" smtClean="0"/>
              <a:t>, also known as tone mapping or tone curve adjustment, is a process used in image processing and photography to enhance or modify the tonal range and contrast of an image</a:t>
            </a:r>
            <a:r>
              <a:rPr lang="en-US" dirty="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7514" y="241720"/>
            <a:ext cx="7441223" cy="3970318"/>
          </a:xfrm>
          <a:prstGeom prst="rect">
            <a:avLst/>
          </a:prstGeom>
        </p:spPr>
        <p:txBody>
          <a:bodyPr wrap="square">
            <a:spAutoFit/>
          </a:bodyPr>
          <a:lstStyle/>
          <a:p>
            <a:r>
              <a:rPr lang="en-US" dirty="0" smtClean="0"/>
              <a:t/>
            </a:r>
            <a:br>
              <a:rPr lang="en-US" dirty="0" smtClean="0"/>
            </a:br>
            <a:r>
              <a:rPr lang="en-US" b="1" dirty="0" err="1" smtClean="0"/>
              <a:t>Binarization</a:t>
            </a:r>
            <a:r>
              <a:rPr lang="en-US" dirty="0" smtClean="0"/>
              <a:t>, in the context of image processing, is the process of converting a grayscale image into a binary image</a:t>
            </a:r>
            <a:r>
              <a:rPr lang="en-US" dirty="0" smtClean="0"/>
              <a:t>.</a:t>
            </a:r>
          </a:p>
          <a:p>
            <a:endParaRPr lang="en-IN" dirty="0" smtClean="0"/>
          </a:p>
          <a:p>
            <a:r>
              <a:rPr lang="en-US" b="1" dirty="0" smtClean="0"/>
              <a:t>Target recognition </a:t>
            </a:r>
            <a:r>
              <a:rPr lang="en-US" dirty="0" smtClean="0"/>
              <a:t>is the process of identifying and classifying objects or entities within a given environment or scene. This recognition can be performed using various technologies, including computer vision, image processing, radar, sonar, </a:t>
            </a:r>
            <a:r>
              <a:rPr lang="en-US" dirty="0" err="1" smtClean="0"/>
              <a:t>lidar</a:t>
            </a:r>
            <a:r>
              <a:rPr lang="en-US" dirty="0" smtClean="0"/>
              <a:t>, and other sensor systems. Target recognition is essential in a wide range of </a:t>
            </a:r>
            <a:r>
              <a:rPr lang="en-US" dirty="0" smtClean="0"/>
              <a:t>applications.</a:t>
            </a:r>
          </a:p>
          <a:p>
            <a:endParaRPr lang="en-IN" dirty="0" smtClean="0"/>
          </a:p>
          <a:p>
            <a:r>
              <a:rPr lang="en-US" b="1" dirty="0" smtClean="0"/>
              <a:t>Visual object tracking </a:t>
            </a:r>
            <a:r>
              <a:rPr lang="en-US" dirty="0" smtClean="0"/>
              <a:t>refers to the process of monitoring and following a specific object or target within a sequence of images or frames captured by a camera or sensor. </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118</TotalTime>
  <Words>1575</Words>
  <Application>Microsoft Office PowerPoint</Application>
  <PresentationFormat>Custom</PresentationFormat>
  <Paragraphs>119</Paragraphs>
  <Slides>19</Slides>
  <Notes>10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Parallax</vt:lpstr>
      <vt:lpstr>Office Theme</vt:lpstr>
      <vt:lpstr>Slide 1</vt:lpstr>
      <vt:lpstr>Slide 2</vt:lpstr>
      <vt:lpstr>Slide 3</vt:lpstr>
      <vt:lpstr>Slide 4</vt:lpstr>
      <vt:lpstr>Slide 5</vt:lpstr>
      <vt:lpstr>CNN vs RNN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dubaguntla venu lakshmi sai</dc:creator>
  <cp:lastModifiedBy>Venu Dubaguntla</cp:lastModifiedBy>
  <cp:revision>16</cp:revision>
  <dcterms:created xsi:type="dcterms:W3CDTF">2023-09-29T12:08:08Z</dcterms:created>
  <dcterms:modified xsi:type="dcterms:W3CDTF">2023-10-24T16:37:49Z</dcterms:modified>
</cp:coreProperties>
</file>