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7750" y="-41071"/>
            <a:ext cx="601649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3346" y="3107258"/>
            <a:ext cx="757047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Dequ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ay2java.com/exceptions/nullpointerexception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ConcurrentMap.html" TargetMode="External"/><Relationship Id="rId2" Type="http://schemas.openxmlformats.org/officeDocument/2006/relationships/hyperlink" Target="https://docs.oracle.com/javase/8/docs/api/java/util/concurrent/BlockingQueu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HashMap.html" TargetMode="External"/><Relationship Id="rId5" Type="http://schemas.openxmlformats.org/officeDocument/2006/relationships/hyperlink" Target="https://docs.oracle.com/javase/8/docs/api/java/util/concurrent/ConcurrentHashMap.html" TargetMode="External"/><Relationship Id="rId4" Type="http://schemas.openxmlformats.org/officeDocument/2006/relationships/hyperlink" Target="https://docs.oracle.com/javase/8/docs/api/java/util/Map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1" y="0"/>
            <a:ext cx="56010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rlito"/>
                <a:cs typeface="Carlito"/>
              </a:rPr>
              <a:t>Collection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Framework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5691" y="780287"/>
            <a:ext cx="9865360" cy="6078220"/>
          </a:xfrm>
          <a:custGeom>
            <a:avLst/>
            <a:gdLst/>
            <a:ahLst/>
            <a:cxnLst/>
            <a:rect l="l" t="t" r="r" b="b"/>
            <a:pathLst>
              <a:path w="9865360" h="6078220">
                <a:moveTo>
                  <a:pt x="9864852" y="0"/>
                </a:moveTo>
                <a:lnTo>
                  <a:pt x="0" y="0"/>
                </a:lnTo>
                <a:lnTo>
                  <a:pt x="0" y="6077712"/>
                </a:lnTo>
                <a:lnTo>
                  <a:pt x="9864852" y="6077712"/>
                </a:lnTo>
                <a:lnTo>
                  <a:pt x="986485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1425066" y="665935"/>
            <a:ext cx="6355715" cy="1450397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584200" indent="-457200">
              <a:lnSpc>
                <a:spcPct val="100000"/>
              </a:lnSpc>
              <a:spcBef>
                <a:spcPts val="910"/>
              </a:spcBef>
              <a:buClr>
                <a:srgbClr val="959595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2000" b="1" spc="-25" dirty="0">
                <a:latin typeface="Carlito"/>
                <a:cs typeface="Carlito"/>
              </a:rPr>
              <a:t>Wrapper</a:t>
            </a:r>
            <a:r>
              <a:rPr sz="2000" b="1" spc="1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classes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Carlito"/>
                <a:cs typeface="Carlito"/>
              </a:rPr>
              <a:t>Collection</a:t>
            </a:r>
            <a:r>
              <a:rPr sz="2000" b="1" spc="25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Framework</a:t>
            </a:r>
            <a:endParaRPr sz="2000">
              <a:latin typeface="Carlito"/>
              <a:cs typeface="Carlito"/>
            </a:endParaRPr>
          </a:p>
          <a:p>
            <a:pPr marL="927100" lvl="1" indent="-457200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000" spc="-20" dirty="0">
                <a:latin typeface="Carlito"/>
                <a:cs typeface="Carlito"/>
              </a:rPr>
              <a:t>List interface </a:t>
            </a:r>
            <a:r>
              <a:rPr sz="2000" spc="-5" dirty="0">
                <a:latin typeface="Carlito"/>
                <a:cs typeface="Carlito"/>
              </a:rPr>
              <a:t>and its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implementations</a:t>
            </a:r>
            <a:endParaRPr sz="2000">
              <a:latin typeface="Carlito"/>
              <a:cs typeface="Carlito"/>
            </a:endParaRPr>
          </a:p>
          <a:p>
            <a:pPr marL="927100" lvl="1" indent="-457200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000" spc="-15" dirty="0">
                <a:latin typeface="Carlito"/>
                <a:cs typeface="Carlito"/>
              </a:rPr>
              <a:t>Iterable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interface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5066" y="2578430"/>
            <a:ext cx="1498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2267" y="2578430"/>
            <a:ext cx="33635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arlito"/>
                <a:cs typeface="Carlito"/>
              </a:rPr>
              <a:t>Collections </a:t>
            </a:r>
            <a:r>
              <a:rPr sz="2000" b="1" spc="-5" dirty="0">
                <a:latin typeface="Carlito"/>
                <a:cs typeface="Carlito"/>
              </a:rPr>
              <a:t>utility </a:t>
            </a:r>
            <a:r>
              <a:rPr sz="2000" b="1" spc="-10" dirty="0">
                <a:latin typeface="Carlito"/>
                <a:cs typeface="Carlito"/>
              </a:rPr>
              <a:t>class  </a:t>
            </a:r>
            <a:r>
              <a:rPr sz="2000" b="1" spc="-15" dirty="0">
                <a:latin typeface="Carlito"/>
                <a:cs typeface="Carlito"/>
              </a:rPr>
              <a:t>Set</a:t>
            </a:r>
            <a:r>
              <a:rPr sz="2000" b="1" spc="20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Interface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2267" y="3432428"/>
            <a:ext cx="65112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10" dirty="0">
                <a:latin typeface="Carlito"/>
                <a:cs typeface="Carlito"/>
              </a:rPr>
              <a:t>Implementation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classes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10" dirty="0">
                <a:latin typeface="Carlito"/>
                <a:cs typeface="Carlito"/>
              </a:rPr>
              <a:t>Overriding </a:t>
            </a:r>
            <a:r>
              <a:rPr sz="2000" spc="-5" dirty="0">
                <a:latin typeface="Carlito"/>
                <a:cs typeface="Carlito"/>
              </a:rPr>
              <a:t>equals and </a:t>
            </a:r>
            <a:r>
              <a:rPr sz="2000" spc="-10" dirty="0">
                <a:latin typeface="Carlito"/>
                <a:cs typeface="Carlito"/>
              </a:rPr>
              <a:t>hashCode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methods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9366" y="4264914"/>
            <a:ext cx="1498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95959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6567" y="4264914"/>
            <a:ext cx="209168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arlito"/>
                <a:cs typeface="Carlito"/>
              </a:rPr>
              <a:t>Map</a:t>
            </a:r>
            <a:r>
              <a:rPr sz="2000" b="1" spc="-65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interface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5066" y="4692599"/>
            <a:ext cx="4914265" cy="155491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041400" indent="-457200">
              <a:lnSpc>
                <a:spcPct val="100000"/>
              </a:lnSpc>
              <a:spcBef>
                <a:spcPts val="725"/>
              </a:spcBef>
              <a:buClr>
                <a:srgbClr val="959595"/>
              </a:buClr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2000" b="1" spc="-10" dirty="0">
                <a:latin typeface="Carlito"/>
                <a:cs typeface="Carlito"/>
              </a:rPr>
              <a:t>Implementations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lr>
                <a:srgbClr val="959595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b="1" spc="-15" dirty="0">
                <a:latin typeface="Carlito"/>
                <a:cs typeface="Carlito"/>
              </a:rPr>
              <a:t>Concurrent</a:t>
            </a:r>
            <a:r>
              <a:rPr sz="2000" b="1" spc="3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Collections</a:t>
            </a:r>
            <a:endParaRPr sz="2000">
              <a:latin typeface="Carlito"/>
              <a:cs typeface="Carlito"/>
            </a:endParaRPr>
          </a:p>
          <a:p>
            <a:pPr marL="1041400" lvl="1" indent="-457200">
              <a:lnSpc>
                <a:spcPct val="100000"/>
              </a:lnSpc>
              <a:spcBef>
                <a:spcPts val="635"/>
              </a:spcBef>
              <a:buClr>
                <a:srgbClr val="959595"/>
              </a:buClr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z="2000" b="1" spc="-10" dirty="0">
                <a:latin typeface="Carlito"/>
                <a:cs typeface="Carlito"/>
              </a:rPr>
              <a:t>ConcurrentHashMap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buClr>
                <a:srgbClr val="959595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b="1" spc="-25" dirty="0">
                <a:latin typeface="Carlito"/>
                <a:cs typeface="Carlito"/>
              </a:rPr>
              <a:t>Fail-fast </a:t>
            </a:r>
            <a:r>
              <a:rPr sz="2000" b="1" spc="-5" dirty="0">
                <a:latin typeface="Carlito"/>
                <a:cs typeface="Carlito"/>
              </a:rPr>
              <a:t>and </a:t>
            </a:r>
            <a:r>
              <a:rPr sz="2000" b="1" spc="-20" dirty="0">
                <a:latin typeface="Carlito"/>
                <a:cs typeface="Carlito"/>
              </a:rPr>
              <a:t>Fail-safe</a:t>
            </a:r>
            <a:r>
              <a:rPr sz="2000" b="1" spc="70" dirty="0">
                <a:latin typeface="Carlito"/>
                <a:cs typeface="Carlito"/>
              </a:rPr>
              <a:t> </a:t>
            </a:r>
            <a:r>
              <a:rPr sz="2000" b="1" spc="-25" dirty="0">
                <a:latin typeface="Carlito"/>
                <a:cs typeface="Carlito"/>
              </a:rPr>
              <a:t>Iterators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30250"/>
          </a:xfrm>
          <a:custGeom>
            <a:avLst/>
            <a:gdLst/>
            <a:ahLst/>
            <a:cxnLst/>
            <a:rect l="l" t="t" r="r" b="b"/>
            <a:pathLst>
              <a:path w="12192000" h="730250">
                <a:moveTo>
                  <a:pt x="12192000" y="0"/>
                </a:moveTo>
                <a:lnTo>
                  <a:pt x="0" y="0"/>
                </a:lnTo>
                <a:lnTo>
                  <a:pt x="0" y="729996"/>
                </a:lnTo>
                <a:lnTo>
                  <a:pt x="12192000" y="729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6378" y="0"/>
            <a:ext cx="4625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90" dirty="0"/>
              <a:t>Collection</a:t>
            </a:r>
            <a:r>
              <a:rPr sz="4200" spc="-330" dirty="0"/>
              <a:t> </a:t>
            </a:r>
            <a:r>
              <a:rPr sz="4200" spc="-254" dirty="0"/>
              <a:t>Framework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213359" y="4259579"/>
            <a:ext cx="11765280" cy="2493645"/>
          </a:xfrm>
          <a:custGeom>
            <a:avLst/>
            <a:gdLst/>
            <a:ahLst/>
            <a:cxnLst/>
            <a:rect l="l" t="t" r="r" b="b"/>
            <a:pathLst>
              <a:path w="11765280" h="2493645">
                <a:moveTo>
                  <a:pt x="11765280" y="0"/>
                </a:moveTo>
                <a:lnTo>
                  <a:pt x="0" y="0"/>
                </a:lnTo>
                <a:lnTo>
                  <a:pt x="0" y="2493264"/>
                </a:lnTo>
                <a:lnTo>
                  <a:pt x="11765280" y="2493264"/>
                </a:lnTo>
                <a:lnTo>
                  <a:pt x="1176528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5724" y="931925"/>
            <a:ext cx="11586845" cy="574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200" b="1" spc="-30" dirty="0">
                <a:solidFill>
                  <a:srgbClr val="C00000"/>
                </a:solidFill>
                <a:latin typeface="Arial"/>
                <a:cs typeface="Arial"/>
              </a:rPr>
              <a:t>Deque&lt;T&gt; 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interface </a:t>
            </a:r>
            <a:r>
              <a:rPr sz="2200" b="1" spc="-20" dirty="0">
                <a:solidFill>
                  <a:srgbClr val="001F5F"/>
                </a:solidFill>
                <a:latin typeface="Carlito"/>
                <a:cs typeface="Carlito"/>
              </a:rPr>
              <a:t>extends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Collection&lt;T&gt;</a:t>
            </a:r>
            <a:r>
              <a:rPr sz="2200" b="1" spc="-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interface</a:t>
            </a:r>
            <a:endParaRPr sz="2200">
              <a:latin typeface="Carlito"/>
              <a:cs typeface="Carlito"/>
            </a:endParaRPr>
          </a:p>
          <a:p>
            <a:pPr marL="756285" indent="-287020">
              <a:lnSpc>
                <a:spcPts val="2635"/>
              </a:lnSpc>
              <a:buFont typeface="Arial"/>
              <a:buChar char="•"/>
              <a:tabLst>
                <a:tab pos="756285" algn="l"/>
                <a:tab pos="756920" algn="l"/>
                <a:tab pos="2643505" algn="l"/>
              </a:tabLst>
            </a:pPr>
            <a:r>
              <a:rPr sz="2200" spc="-10" dirty="0">
                <a:latin typeface="Carlito"/>
                <a:cs typeface="Carlito"/>
              </a:rPr>
              <a:t>This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interface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is	</a:t>
            </a:r>
            <a:r>
              <a:rPr sz="2200" spc="-10" dirty="0">
                <a:latin typeface="Carlito"/>
                <a:cs typeface="Carlito"/>
              </a:rPr>
              <a:t>pronounced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i="1" dirty="0">
                <a:latin typeface="Arial"/>
                <a:cs typeface="Arial"/>
              </a:rPr>
              <a:t>"deck"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spc="-5" dirty="0">
                <a:latin typeface="Arial"/>
                <a:cs typeface="Arial"/>
              </a:rPr>
              <a:t>represents a </a:t>
            </a:r>
            <a:r>
              <a:rPr sz="2200" dirty="0">
                <a:latin typeface="Arial"/>
                <a:cs typeface="Arial"/>
              </a:rPr>
              <a:t>double-ended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queue.</a:t>
            </a:r>
            <a:endParaRPr sz="2200">
              <a:latin typeface="Arial"/>
              <a:cs typeface="Arial"/>
            </a:endParaRPr>
          </a:p>
          <a:p>
            <a:pPr marL="756285" marR="972185" indent="-287020">
              <a:lnSpc>
                <a:spcPts val="2640"/>
              </a:lnSpc>
              <a:spcBef>
                <a:spcPts val="8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145" dirty="0">
                <a:latin typeface="Arial"/>
                <a:cs typeface="Arial"/>
              </a:rPr>
              <a:t>Deque </a:t>
            </a:r>
            <a:r>
              <a:rPr sz="2200" spc="-75" dirty="0">
                <a:latin typeface="Arial"/>
                <a:cs typeface="Arial"/>
              </a:rPr>
              <a:t>interface </a:t>
            </a:r>
            <a:r>
              <a:rPr sz="2200" spc="-80" dirty="0">
                <a:latin typeface="Arial"/>
                <a:cs typeface="Arial"/>
              </a:rPr>
              <a:t>implementations </a:t>
            </a:r>
            <a:r>
              <a:rPr sz="2200" spc="-114" dirty="0">
                <a:latin typeface="Arial"/>
                <a:cs typeface="Arial"/>
              </a:rPr>
              <a:t>are </a:t>
            </a:r>
            <a:r>
              <a:rPr sz="2200" spc="-105" dirty="0">
                <a:latin typeface="Arial"/>
                <a:cs typeface="Arial"/>
              </a:rPr>
              <a:t>grouped </a:t>
            </a:r>
            <a:r>
              <a:rPr sz="2200" spc="-30" dirty="0">
                <a:latin typeface="Arial"/>
                <a:cs typeface="Arial"/>
              </a:rPr>
              <a:t>into </a:t>
            </a:r>
            <a:r>
              <a:rPr sz="2200" spc="-105" dirty="0">
                <a:latin typeface="Arial"/>
                <a:cs typeface="Arial"/>
              </a:rPr>
              <a:t>general-purpose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spc="-80" dirty="0">
                <a:latin typeface="Arial"/>
                <a:cs typeface="Arial"/>
              </a:rPr>
              <a:t>concurrent  implementations.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469900">
              <a:lnSpc>
                <a:spcPts val="2605"/>
              </a:lnSpc>
            </a:pPr>
            <a:r>
              <a:rPr sz="2200" b="1" spc="-5" dirty="0">
                <a:solidFill>
                  <a:srgbClr val="333333"/>
                </a:solidFill>
                <a:latin typeface="Arial"/>
                <a:cs typeface="Arial"/>
              </a:rPr>
              <a:t>General-Purpose Deque</a:t>
            </a:r>
            <a:r>
              <a:rPr sz="2200" b="1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333333"/>
                </a:solidFill>
                <a:latin typeface="Arial"/>
                <a:cs typeface="Arial"/>
              </a:rPr>
              <a:t>Implementations</a:t>
            </a:r>
            <a:endParaRPr sz="2200">
              <a:latin typeface="Arial"/>
              <a:cs typeface="Arial"/>
            </a:endParaRPr>
          </a:p>
          <a:p>
            <a:pPr marL="756285" indent="-287020">
              <a:lnSpc>
                <a:spcPts val="2605"/>
              </a:lnSpc>
              <a:buChar char="•"/>
              <a:tabLst>
                <a:tab pos="756285" algn="l"/>
                <a:tab pos="756920" algn="l"/>
              </a:tabLst>
            </a:pP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145" dirty="0">
                <a:latin typeface="Arial"/>
                <a:cs typeface="Arial"/>
              </a:rPr>
              <a:t>Deque </a:t>
            </a:r>
            <a:r>
              <a:rPr sz="2200" spc="-75" dirty="0">
                <a:latin typeface="Arial"/>
                <a:cs typeface="Arial"/>
              </a:rPr>
              <a:t>interface </a:t>
            </a:r>
            <a:r>
              <a:rPr sz="2200" spc="-90" dirty="0">
                <a:latin typeface="Arial"/>
                <a:cs typeface="Arial"/>
              </a:rPr>
              <a:t>supports </a:t>
            </a:r>
            <a:r>
              <a:rPr sz="2200" spc="-65" dirty="0">
                <a:latin typeface="Arial"/>
                <a:cs typeface="Arial"/>
              </a:rPr>
              <a:t>insertion, </a:t>
            </a:r>
            <a:r>
              <a:rPr sz="2200" spc="-105" dirty="0">
                <a:latin typeface="Arial"/>
                <a:cs typeface="Arial"/>
              </a:rPr>
              <a:t>removal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spc="-65" dirty="0">
                <a:latin typeface="Arial"/>
                <a:cs typeface="Arial"/>
              </a:rPr>
              <a:t>retrieval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105" dirty="0">
                <a:latin typeface="Arial"/>
                <a:cs typeface="Arial"/>
              </a:rPr>
              <a:t>elements </a:t>
            </a:r>
            <a:r>
              <a:rPr sz="2200" spc="-55" dirty="0">
                <a:latin typeface="Arial"/>
                <a:cs typeface="Arial"/>
              </a:rPr>
              <a:t>at </a:t>
            </a:r>
            <a:r>
              <a:rPr sz="2200" spc="-40" dirty="0">
                <a:latin typeface="Arial"/>
                <a:cs typeface="Arial"/>
              </a:rPr>
              <a:t>both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ends.</a:t>
            </a:r>
            <a:endParaRPr sz="22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200" spc="-175" dirty="0">
                <a:latin typeface="Arial"/>
                <a:cs typeface="Arial"/>
              </a:rPr>
              <a:t>The</a:t>
            </a:r>
            <a:r>
              <a:rPr sz="2200" spc="-17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200" u="heavy" spc="-1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ArrayDeque</a:t>
            </a:r>
            <a:r>
              <a:rPr sz="2200" spc="-135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2200" spc="-180" dirty="0">
                <a:latin typeface="Arial"/>
                <a:cs typeface="Arial"/>
              </a:rPr>
              <a:t>class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30" dirty="0">
                <a:latin typeface="Arial"/>
                <a:cs typeface="Arial"/>
              </a:rPr>
              <a:t>resizable </a:t>
            </a:r>
            <a:r>
              <a:rPr sz="2200" spc="-114" dirty="0">
                <a:latin typeface="Arial"/>
                <a:cs typeface="Arial"/>
              </a:rPr>
              <a:t>array </a:t>
            </a:r>
            <a:r>
              <a:rPr sz="2200" spc="-70" dirty="0">
                <a:latin typeface="Arial"/>
                <a:cs typeface="Arial"/>
              </a:rPr>
              <a:t>implementation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45" dirty="0">
                <a:latin typeface="Arial"/>
                <a:cs typeface="Arial"/>
              </a:rPr>
              <a:t>Deque </a:t>
            </a:r>
            <a:r>
              <a:rPr sz="2200" spc="-75" dirty="0">
                <a:latin typeface="Arial"/>
                <a:cs typeface="Arial"/>
              </a:rPr>
              <a:t>interface, </a:t>
            </a:r>
            <a:r>
              <a:rPr sz="2200" spc="-50" dirty="0">
                <a:latin typeface="Arial"/>
                <a:cs typeface="Arial"/>
              </a:rPr>
              <a:t>efficient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than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-140" dirty="0">
                <a:latin typeface="Arial"/>
                <a:cs typeface="Arial"/>
              </a:rPr>
              <a:t>LinkedList.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Arial"/>
              <a:cs typeface="Arial"/>
            </a:endParaRPr>
          </a:p>
          <a:p>
            <a:pPr marL="431165" indent="-312420">
              <a:lnSpc>
                <a:spcPct val="100000"/>
              </a:lnSpc>
              <a:buAutoNum type="romanUcPeriod" startAt="2"/>
              <a:tabLst>
                <a:tab pos="431800" algn="l"/>
                <a:tab pos="2699385" algn="l"/>
              </a:tabLst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java.util.Map&lt;T&gt;	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interface</a:t>
            </a:r>
            <a:endParaRPr sz="2400">
              <a:latin typeface="Carlito"/>
              <a:cs typeface="Carlito"/>
            </a:endParaRPr>
          </a:p>
          <a:p>
            <a:pPr marL="1948180" lvl="1" indent="-915035"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Arial"/>
              <a:buChar char="•"/>
              <a:tabLst>
                <a:tab pos="1948180" algn="l"/>
                <a:tab pos="1948814" algn="l"/>
                <a:tab pos="3791585" algn="l"/>
              </a:tabLst>
            </a:pP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SortedMap&lt;T&gt;	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interface </a:t>
            </a:r>
            <a:r>
              <a:rPr sz="2200" b="1" spc="-20" dirty="0">
                <a:solidFill>
                  <a:srgbClr val="001F5F"/>
                </a:solidFill>
                <a:latin typeface="Carlito"/>
                <a:cs typeface="Carlito"/>
              </a:rPr>
              <a:t>extends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Map&lt;T&gt;</a:t>
            </a:r>
            <a:r>
              <a:rPr sz="2200" b="1" spc="1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interface</a:t>
            </a:r>
            <a:endParaRPr sz="2200">
              <a:latin typeface="Carlito"/>
              <a:cs typeface="Carlito"/>
            </a:endParaRPr>
          </a:p>
          <a:p>
            <a:pPr marL="919480" indent="-343535">
              <a:lnSpc>
                <a:spcPct val="100000"/>
              </a:lnSpc>
              <a:buFont typeface="Arial"/>
              <a:buChar char="•"/>
              <a:tabLst>
                <a:tab pos="919480" algn="l"/>
                <a:tab pos="920115" algn="l"/>
              </a:tabLst>
            </a:pP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The main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implementation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classes 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are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HashMap, 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LinkedHashMap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and</a:t>
            </a:r>
            <a:r>
              <a:rPr sz="2200" b="1" spc="15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spc="-25" dirty="0">
                <a:solidFill>
                  <a:srgbClr val="001F5F"/>
                </a:solidFill>
                <a:latin typeface="Carlito"/>
                <a:cs typeface="Carlito"/>
              </a:rPr>
              <a:t>TreeMap</a:t>
            </a:r>
            <a:endParaRPr sz="2200">
              <a:latin typeface="Carlito"/>
              <a:cs typeface="Carlito"/>
            </a:endParaRPr>
          </a:p>
          <a:p>
            <a:pPr marL="942340" lvl="1" indent="-283845">
              <a:lnSpc>
                <a:spcPct val="100000"/>
              </a:lnSpc>
              <a:spcBef>
                <a:spcPts val="5"/>
              </a:spcBef>
              <a:buFont typeface="Arial"/>
              <a:buChar char=""/>
              <a:tabLst>
                <a:tab pos="942340" algn="l"/>
                <a:tab pos="942975" algn="l"/>
              </a:tabLst>
            </a:pPr>
            <a:r>
              <a:rPr sz="2200" spc="-5" dirty="0">
                <a:latin typeface="Carlito"/>
                <a:cs typeface="Carlito"/>
              </a:rPr>
              <a:t>Map is a </a:t>
            </a:r>
            <a:r>
              <a:rPr sz="2200" spc="-10" dirty="0">
                <a:latin typeface="Carlito"/>
                <a:cs typeface="Carlito"/>
              </a:rPr>
              <a:t>top-level </a:t>
            </a:r>
            <a:r>
              <a:rPr sz="2200" spc="-15" dirty="0">
                <a:latin typeface="Carlito"/>
                <a:cs typeface="Carlito"/>
              </a:rPr>
              <a:t>interface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provides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b="1" i="1" spc="-15" dirty="0">
                <a:latin typeface="Carlito"/>
                <a:cs typeface="Carlito"/>
              </a:rPr>
              <a:t>key-value</a:t>
            </a:r>
            <a:r>
              <a:rPr sz="2200" b="1" i="1" spc="8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capability</a:t>
            </a:r>
            <a:endParaRPr sz="2200">
              <a:latin typeface="Carlito"/>
              <a:cs typeface="Carlito"/>
            </a:endParaRPr>
          </a:p>
          <a:p>
            <a:pPr marL="942340" lvl="1" indent="-283845">
              <a:lnSpc>
                <a:spcPct val="100000"/>
              </a:lnSpc>
              <a:buFont typeface="Arial"/>
              <a:buChar char=""/>
              <a:tabLst>
                <a:tab pos="942340" algn="l"/>
                <a:tab pos="942975" algn="l"/>
              </a:tabLst>
            </a:pPr>
            <a:r>
              <a:rPr sz="2200" spc="-5" dirty="0">
                <a:latin typeface="Carlito"/>
                <a:cs typeface="Carlito"/>
              </a:rPr>
              <a:t>A map </a:t>
            </a:r>
            <a:r>
              <a:rPr sz="2200" spc="-15" dirty="0">
                <a:latin typeface="Carlito"/>
                <a:cs typeface="Carlito"/>
              </a:rPr>
              <a:t>stores </a:t>
            </a:r>
            <a:r>
              <a:rPr sz="2200" spc="-10" dirty="0">
                <a:latin typeface="Carlito"/>
                <a:cs typeface="Carlito"/>
              </a:rPr>
              <a:t>values by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65" dirty="0">
                <a:latin typeface="Carlito"/>
                <a:cs typeface="Carlito"/>
              </a:rPr>
              <a:t>key.</a:t>
            </a:r>
            <a:endParaRPr sz="2200">
              <a:latin typeface="Carlito"/>
              <a:cs typeface="Carlito"/>
            </a:endParaRPr>
          </a:p>
          <a:p>
            <a:pPr marL="942340" lvl="1" indent="-283845">
              <a:lnSpc>
                <a:spcPct val="100000"/>
              </a:lnSpc>
              <a:buFont typeface="Arial"/>
              <a:buChar char=""/>
              <a:tabLst>
                <a:tab pos="942340" algn="l"/>
                <a:tab pos="942975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35" dirty="0">
                <a:latin typeface="Carlito"/>
                <a:cs typeface="Carlito"/>
              </a:rPr>
              <a:t>keys </a:t>
            </a:r>
            <a:r>
              <a:rPr sz="2200" spc="-10" dirty="0">
                <a:latin typeface="Carlito"/>
                <a:cs typeface="Carlito"/>
              </a:rPr>
              <a:t>must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unique, but </a:t>
            </a:r>
            <a:r>
              <a:rPr sz="2200" spc="-5" dirty="0">
                <a:latin typeface="Carlito"/>
                <a:cs typeface="Carlito"/>
              </a:rPr>
              <a:t>the same </a:t>
            </a:r>
            <a:r>
              <a:rPr sz="2200" spc="-10" dirty="0">
                <a:latin typeface="Carlito"/>
                <a:cs typeface="Carlito"/>
              </a:rPr>
              <a:t>value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assigned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multiple</a:t>
            </a:r>
            <a:r>
              <a:rPr sz="2200" spc="195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keys.</a:t>
            </a:r>
            <a:endParaRPr sz="2200">
              <a:latin typeface="Carlito"/>
              <a:cs typeface="Carlito"/>
            </a:endParaRPr>
          </a:p>
          <a:p>
            <a:pPr marL="942340" lvl="1" indent="-283845">
              <a:lnSpc>
                <a:spcPct val="100000"/>
              </a:lnSpc>
              <a:buFont typeface="Arial"/>
              <a:buChar char=""/>
              <a:tabLst>
                <a:tab pos="942340" algn="l"/>
                <a:tab pos="942975" algn="l"/>
              </a:tabLst>
            </a:pPr>
            <a:r>
              <a:rPr sz="2200" spc="-15" dirty="0">
                <a:latin typeface="Carlito"/>
                <a:cs typeface="Carlito"/>
              </a:rPr>
              <a:t>Warning: </a:t>
            </a:r>
            <a:r>
              <a:rPr sz="2200" spc="-5" dirty="0">
                <a:latin typeface="Carlito"/>
                <a:cs typeface="Carlito"/>
              </a:rPr>
              <a:t>do </a:t>
            </a:r>
            <a:r>
              <a:rPr sz="2200" spc="-10" dirty="0">
                <a:latin typeface="Carlito"/>
                <a:cs typeface="Carlito"/>
              </a:rPr>
              <a:t>not use mutable objects </a:t>
            </a:r>
            <a:r>
              <a:rPr sz="2200" spc="-20" dirty="0">
                <a:latin typeface="Carlito"/>
                <a:cs typeface="Carlito"/>
              </a:rPr>
              <a:t>for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keys!.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0" y="0"/>
                </a:moveTo>
                <a:lnTo>
                  <a:pt x="0" y="696467"/>
                </a:lnTo>
                <a:lnTo>
                  <a:pt x="12191999" y="696467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8021" y="0"/>
            <a:ext cx="41262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90" dirty="0"/>
              <a:t>Collection</a:t>
            </a:r>
            <a:r>
              <a:rPr sz="4200" spc="-330" dirty="0"/>
              <a:t> </a:t>
            </a:r>
            <a:r>
              <a:rPr sz="4200" spc="-175" dirty="0"/>
              <a:t>Interface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2244" y="696468"/>
            <a:ext cx="5713482" cy="6024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12192000" y="0"/>
                </a:moveTo>
                <a:lnTo>
                  <a:pt x="0" y="0"/>
                </a:lnTo>
                <a:lnTo>
                  <a:pt x="0" y="696467"/>
                </a:lnTo>
                <a:lnTo>
                  <a:pt x="12192000" y="6964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6314" y="0"/>
            <a:ext cx="4126229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90" dirty="0"/>
              <a:t>Collection</a:t>
            </a:r>
            <a:r>
              <a:rPr sz="4200" spc="-335" dirty="0"/>
              <a:t> </a:t>
            </a:r>
            <a:r>
              <a:rPr sz="4200" spc="-175" dirty="0"/>
              <a:t>Interface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282041" y="782828"/>
            <a:ext cx="10804525" cy="4634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C00000"/>
                </a:solidFill>
                <a:latin typeface="Carlito"/>
                <a:cs typeface="Carlito"/>
              </a:rPr>
              <a:t>java.util.Collection&lt;E&gt; </a:t>
            </a: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(an</a:t>
            </a:r>
            <a:r>
              <a:rPr b="1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rlito"/>
                <a:cs typeface="Carlito"/>
              </a:rPr>
              <a:t>interface)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public </a:t>
            </a:r>
            <a:r>
              <a:rPr b="1" spc="-15" dirty="0">
                <a:solidFill>
                  <a:srgbClr val="001F5F"/>
                </a:solidFill>
                <a:latin typeface="Carlito"/>
                <a:cs typeface="Carlito"/>
              </a:rPr>
              <a:t>int</a:t>
            </a:r>
            <a:r>
              <a:rPr b="1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001F5F"/>
                </a:solidFill>
                <a:latin typeface="Carlito"/>
                <a:cs typeface="Carlito"/>
              </a:rPr>
              <a:t>size();</a:t>
            </a:r>
            <a:endParaRPr dirty="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pc="-10" dirty="0">
                <a:latin typeface="Carlito"/>
                <a:cs typeface="Carlito"/>
              </a:rPr>
              <a:t>Return </a:t>
            </a:r>
            <a:r>
              <a:rPr spc="-5" dirty="0">
                <a:latin typeface="Carlito"/>
                <a:cs typeface="Carlito"/>
              </a:rPr>
              <a:t>number of elements </a:t>
            </a:r>
            <a:r>
              <a:rPr dirty="0">
                <a:latin typeface="Carlito"/>
                <a:cs typeface="Carlito"/>
              </a:rPr>
              <a:t>in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collection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public </a:t>
            </a:r>
            <a:r>
              <a:rPr b="1" dirty="0">
                <a:solidFill>
                  <a:srgbClr val="001F5F"/>
                </a:solidFill>
                <a:latin typeface="Carlito"/>
                <a:cs typeface="Carlito"/>
              </a:rPr>
              <a:t>boolean</a:t>
            </a:r>
            <a:r>
              <a:rPr b="1" spc="-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isEmpty();</a:t>
            </a:r>
            <a:endParaRPr dirty="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pc="-10" dirty="0">
                <a:latin typeface="Carlito"/>
                <a:cs typeface="Carlito"/>
              </a:rPr>
              <a:t>Return </a:t>
            </a:r>
            <a:r>
              <a:rPr dirty="0">
                <a:latin typeface="Carlito"/>
                <a:cs typeface="Carlito"/>
              </a:rPr>
              <a:t>true if </a:t>
            </a:r>
            <a:r>
              <a:rPr spc="-10" dirty="0">
                <a:latin typeface="Carlito"/>
                <a:cs typeface="Carlito"/>
              </a:rPr>
              <a:t>collection </a:t>
            </a:r>
            <a:r>
              <a:rPr spc="-5" dirty="0">
                <a:latin typeface="Carlito"/>
                <a:cs typeface="Carlito"/>
              </a:rPr>
              <a:t>holds no</a:t>
            </a:r>
            <a:r>
              <a:rPr spc="-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elements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public </a:t>
            </a:r>
            <a:r>
              <a:rPr b="1" dirty="0">
                <a:solidFill>
                  <a:srgbClr val="001F5F"/>
                </a:solidFill>
                <a:latin typeface="Carlito"/>
                <a:cs typeface="Carlito"/>
              </a:rPr>
              <a:t>boolean </a:t>
            </a: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add(E</a:t>
            </a:r>
            <a:r>
              <a:rPr b="1" spc="-1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x);</a:t>
            </a:r>
            <a:endParaRPr dirty="0">
              <a:latin typeface="Carlito"/>
              <a:cs typeface="Carlito"/>
            </a:endParaRPr>
          </a:p>
          <a:p>
            <a:pPr marL="812800" marR="5080" indent="-342900">
              <a:lnSpc>
                <a:spcPct val="100000"/>
              </a:lnSpc>
              <a:buFont typeface="Arial"/>
              <a:buChar char="•"/>
              <a:tabLst>
                <a:tab pos="880744" algn="l"/>
                <a:tab pos="881380" algn="l"/>
              </a:tabLst>
            </a:pPr>
            <a:r>
              <a:rPr dirty="0"/>
              <a:t>	</a:t>
            </a:r>
            <a:r>
              <a:rPr spc="-20" dirty="0">
                <a:latin typeface="Carlito"/>
                <a:cs typeface="Carlito"/>
              </a:rPr>
              <a:t>Make </a:t>
            </a:r>
            <a:r>
              <a:rPr spc="-15" dirty="0">
                <a:latin typeface="Carlito"/>
                <a:cs typeface="Carlito"/>
              </a:rPr>
              <a:t>sure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collection </a:t>
            </a:r>
            <a:r>
              <a:rPr dirty="0">
                <a:latin typeface="Carlito"/>
                <a:cs typeface="Carlito"/>
              </a:rPr>
              <a:t>includes </a:t>
            </a:r>
            <a:r>
              <a:rPr spc="-5" dirty="0">
                <a:latin typeface="Carlito"/>
                <a:cs typeface="Carlito"/>
              </a:rPr>
              <a:t>x; </a:t>
            </a:r>
            <a:r>
              <a:rPr spc="-10" dirty="0">
                <a:latin typeface="Carlito"/>
                <a:cs typeface="Carlito"/>
              </a:rPr>
              <a:t>returns </a:t>
            </a:r>
            <a:r>
              <a:rPr dirty="0">
                <a:latin typeface="Carlito"/>
                <a:cs typeface="Carlito"/>
              </a:rPr>
              <a:t>true if </a:t>
            </a:r>
            <a:r>
              <a:rPr spc="-10" dirty="0">
                <a:latin typeface="Carlito"/>
                <a:cs typeface="Carlito"/>
              </a:rPr>
              <a:t>collection </a:t>
            </a:r>
            <a:r>
              <a:rPr spc="-5" dirty="0">
                <a:latin typeface="Carlito"/>
                <a:cs typeface="Carlito"/>
              </a:rPr>
              <a:t>has changed (some  </a:t>
            </a:r>
            <a:r>
              <a:rPr spc="-10" dirty="0">
                <a:latin typeface="Carlito"/>
                <a:cs typeface="Carlito"/>
              </a:rPr>
              <a:t>collections </a:t>
            </a:r>
            <a:r>
              <a:rPr spc="-5" dirty="0">
                <a:latin typeface="Carlito"/>
                <a:cs typeface="Carlito"/>
              </a:rPr>
              <a:t>allow </a:t>
            </a:r>
            <a:r>
              <a:rPr spc="-10" dirty="0">
                <a:latin typeface="Carlito"/>
                <a:cs typeface="Carlito"/>
              </a:rPr>
              <a:t>duplicates, </a:t>
            </a:r>
            <a:r>
              <a:rPr spc="-5" dirty="0">
                <a:latin typeface="Carlito"/>
                <a:cs typeface="Carlito"/>
              </a:rPr>
              <a:t>some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don’t)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public </a:t>
            </a:r>
            <a:r>
              <a:rPr b="1" dirty="0">
                <a:solidFill>
                  <a:srgbClr val="001F5F"/>
                </a:solidFill>
                <a:latin typeface="Carlito"/>
                <a:cs typeface="Carlito"/>
              </a:rPr>
              <a:t>boolean </a:t>
            </a:r>
            <a:r>
              <a:rPr b="1" spc="-10" dirty="0">
                <a:solidFill>
                  <a:srgbClr val="001F5F"/>
                </a:solidFill>
                <a:latin typeface="Carlito"/>
                <a:cs typeface="Carlito"/>
              </a:rPr>
              <a:t>contains(Object</a:t>
            </a:r>
            <a:r>
              <a:rPr b="1" spc="-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x);</a:t>
            </a:r>
            <a:endParaRPr dirty="0">
              <a:latin typeface="Carlito"/>
              <a:cs typeface="Carlito"/>
            </a:endParaRPr>
          </a:p>
          <a:p>
            <a:pPr marL="881380" indent="-411480">
              <a:lnSpc>
                <a:spcPct val="100000"/>
              </a:lnSpc>
              <a:buFont typeface="Arial"/>
              <a:buChar char="•"/>
              <a:tabLst>
                <a:tab pos="880744" algn="l"/>
                <a:tab pos="881380" algn="l"/>
              </a:tabLst>
            </a:pPr>
            <a:r>
              <a:rPr spc="-10" dirty="0">
                <a:latin typeface="Carlito"/>
                <a:cs typeface="Carlito"/>
              </a:rPr>
              <a:t>Returns </a:t>
            </a:r>
            <a:r>
              <a:rPr dirty="0">
                <a:latin typeface="Carlito"/>
                <a:cs typeface="Carlito"/>
              </a:rPr>
              <a:t>true if </a:t>
            </a:r>
            <a:r>
              <a:rPr spc="-10" dirty="0">
                <a:latin typeface="Carlito"/>
                <a:cs typeface="Carlito"/>
              </a:rPr>
              <a:t>collection contains </a:t>
            </a:r>
            <a:r>
              <a:rPr dirty="0">
                <a:latin typeface="Carlito"/>
                <a:cs typeface="Carlito"/>
              </a:rPr>
              <a:t>x </a:t>
            </a:r>
            <a:r>
              <a:rPr spc="-5" dirty="0">
                <a:latin typeface="Carlito"/>
                <a:cs typeface="Carlito"/>
              </a:rPr>
              <a:t>(uses </a:t>
            </a:r>
            <a:r>
              <a:rPr dirty="0">
                <a:latin typeface="Carlito"/>
                <a:cs typeface="Carlito"/>
              </a:rPr>
              <a:t>equals( )</a:t>
            </a:r>
            <a:r>
              <a:rPr spc="-7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method)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public </a:t>
            </a:r>
            <a:r>
              <a:rPr b="1" dirty="0">
                <a:solidFill>
                  <a:srgbClr val="001F5F"/>
                </a:solidFill>
                <a:latin typeface="Carlito"/>
                <a:cs typeface="Carlito"/>
              </a:rPr>
              <a:t>boolean </a:t>
            </a:r>
            <a:r>
              <a:rPr b="1" spc="-10" dirty="0">
                <a:solidFill>
                  <a:srgbClr val="001F5F"/>
                </a:solidFill>
                <a:latin typeface="Carlito"/>
                <a:cs typeface="Carlito"/>
              </a:rPr>
              <a:t>remove(Object</a:t>
            </a:r>
            <a:r>
              <a:rPr b="1" spc="-3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x);</a:t>
            </a:r>
            <a:endParaRPr dirty="0">
              <a:latin typeface="Carlito"/>
              <a:cs typeface="Carlito"/>
            </a:endParaRPr>
          </a:p>
          <a:p>
            <a:pPr marL="881380" indent="-411480">
              <a:lnSpc>
                <a:spcPct val="100000"/>
              </a:lnSpc>
              <a:buFont typeface="Arial"/>
              <a:buChar char="•"/>
              <a:tabLst>
                <a:tab pos="880744" algn="l"/>
                <a:tab pos="881380" algn="l"/>
              </a:tabLst>
            </a:pPr>
            <a:r>
              <a:rPr spc="-15" dirty="0">
                <a:latin typeface="Carlito"/>
                <a:cs typeface="Carlito"/>
              </a:rPr>
              <a:t>Removes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single </a:t>
            </a:r>
            <a:r>
              <a:rPr spc="-10" dirty="0">
                <a:latin typeface="Carlito"/>
                <a:cs typeface="Carlito"/>
              </a:rPr>
              <a:t>instance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dirty="0">
                <a:latin typeface="Carlito"/>
                <a:cs typeface="Carlito"/>
              </a:rPr>
              <a:t>x </a:t>
            </a:r>
            <a:r>
              <a:rPr spc="-15" dirty="0">
                <a:latin typeface="Carlito"/>
                <a:cs typeface="Carlito"/>
              </a:rPr>
              <a:t>from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collection; returns </a:t>
            </a:r>
            <a:r>
              <a:rPr dirty="0">
                <a:latin typeface="Carlito"/>
                <a:cs typeface="Carlito"/>
              </a:rPr>
              <a:t>true if </a:t>
            </a:r>
            <a:r>
              <a:rPr spc="-10" dirty="0">
                <a:latin typeface="Carlito"/>
                <a:cs typeface="Carlito"/>
              </a:rPr>
              <a:t>collection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has</a:t>
            </a:r>
            <a:endParaRPr dirty="0">
              <a:latin typeface="Carlito"/>
              <a:cs typeface="Carlito"/>
            </a:endParaRPr>
          </a:p>
          <a:p>
            <a:pPr marL="812800">
              <a:lnSpc>
                <a:spcPts val="2870"/>
              </a:lnSpc>
              <a:spcBef>
                <a:spcPts val="25"/>
              </a:spcBef>
            </a:pPr>
            <a:r>
              <a:rPr spc="-5" dirty="0">
                <a:latin typeface="Carlito"/>
                <a:cs typeface="Carlito"/>
              </a:rPr>
              <a:t>changed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870"/>
              </a:lnSpc>
            </a:pP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public </a:t>
            </a:r>
            <a:r>
              <a:rPr b="1" spc="-15" dirty="0">
                <a:solidFill>
                  <a:srgbClr val="001F5F"/>
                </a:solidFill>
                <a:latin typeface="Carlito"/>
                <a:cs typeface="Carlito"/>
              </a:rPr>
              <a:t>Iterator&lt;E&gt;</a:t>
            </a:r>
            <a:r>
              <a:rPr b="1" spc="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b="1" spc="-15" dirty="0">
                <a:solidFill>
                  <a:srgbClr val="001F5F"/>
                </a:solidFill>
                <a:latin typeface="Carlito"/>
                <a:cs typeface="Carlito"/>
              </a:rPr>
              <a:t>iterator();</a:t>
            </a:r>
            <a:endParaRPr dirty="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pc="-10" dirty="0">
                <a:latin typeface="Carlito"/>
                <a:cs typeface="Carlito"/>
              </a:rPr>
              <a:t>Returns </a:t>
            </a:r>
            <a:r>
              <a:rPr dirty="0">
                <a:latin typeface="Carlito"/>
                <a:cs typeface="Carlito"/>
              </a:rPr>
              <a:t>an </a:t>
            </a:r>
            <a:r>
              <a:rPr spc="-20" dirty="0">
                <a:latin typeface="Carlito"/>
                <a:cs typeface="Carlito"/>
              </a:rPr>
              <a:t>Iterator </a:t>
            </a:r>
            <a:r>
              <a:rPr spc="-10" dirty="0">
                <a:latin typeface="Carlito"/>
                <a:cs typeface="Carlito"/>
              </a:rPr>
              <a:t>that </a:t>
            </a:r>
            <a:r>
              <a:rPr spc="-15" dirty="0">
                <a:latin typeface="Carlito"/>
                <a:cs typeface="Carlito"/>
              </a:rPr>
              <a:t>steps </a:t>
            </a:r>
            <a:r>
              <a:rPr spc="-10" dirty="0">
                <a:latin typeface="Carlito"/>
                <a:cs typeface="Carlito"/>
              </a:rPr>
              <a:t>through </a:t>
            </a:r>
            <a:r>
              <a:rPr spc="-5" dirty="0">
                <a:latin typeface="Carlito"/>
                <a:cs typeface="Carlito"/>
              </a:rPr>
              <a:t>elements of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collection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3260"/>
          </a:xfrm>
          <a:custGeom>
            <a:avLst/>
            <a:gdLst/>
            <a:ahLst/>
            <a:cxnLst/>
            <a:rect l="l" t="t" r="r" b="b"/>
            <a:pathLst>
              <a:path w="12192000" h="683260">
                <a:moveTo>
                  <a:pt x="12192000" y="0"/>
                </a:moveTo>
                <a:lnTo>
                  <a:pt x="0" y="0"/>
                </a:lnTo>
                <a:lnTo>
                  <a:pt x="0" y="682751"/>
                </a:lnTo>
                <a:lnTo>
                  <a:pt x="12192000" y="6827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1617" y="0"/>
            <a:ext cx="61334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90" dirty="0"/>
              <a:t>java.util.Iterator&lt;E&gt;</a:t>
            </a:r>
            <a:r>
              <a:rPr sz="4200" spc="-325" dirty="0"/>
              <a:t> </a:t>
            </a:r>
            <a:r>
              <a:rPr sz="4200" spc="-160" dirty="0"/>
              <a:t>interface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470712" y="1115695"/>
            <a:ext cx="10615930" cy="477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public 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boolean</a:t>
            </a:r>
            <a:r>
              <a:rPr sz="2400" b="1" spc="-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hasNext();</a:t>
            </a:r>
            <a:endParaRPr sz="2400" dirty="0">
              <a:latin typeface="Carlito"/>
              <a:cs typeface="Carlito"/>
            </a:endParaRPr>
          </a:p>
          <a:p>
            <a:pPr marL="756285" indent="-287655">
              <a:lnSpc>
                <a:spcPts val="287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true if the </a:t>
            </a:r>
            <a:r>
              <a:rPr sz="2400" spc="-15" dirty="0">
                <a:latin typeface="Carlito"/>
                <a:cs typeface="Carlito"/>
              </a:rPr>
              <a:t>iteration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spc="-15" dirty="0">
                <a:latin typeface="Carlito"/>
                <a:cs typeface="Carlito"/>
              </a:rPr>
              <a:t>more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elements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public 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E </a:t>
            </a:r>
            <a:r>
              <a:rPr sz="2400" b="1" spc="-10" dirty="0">
                <a:solidFill>
                  <a:srgbClr val="001F5F"/>
                </a:solidFill>
                <a:latin typeface="Carlito"/>
                <a:cs typeface="Carlito"/>
              </a:rPr>
              <a:t>next();</a:t>
            </a:r>
            <a:endParaRPr sz="2400" dirty="0">
              <a:latin typeface="Carlito"/>
              <a:cs typeface="Carlito"/>
            </a:endParaRPr>
          </a:p>
          <a:p>
            <a:pPr marL="756285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next </a:t>
            </a:r>
            <a:r>
              <a:rPr sz="2400" spc="-5" dirty="0">
                <a:latin typeface="Carlito"/>
                <a:cs typeface="Carlito"/>
              </a:rPr>
              <a:t>element </a:t>
            </a:r>
            <a:r>
              <a:rPr sz="2400" dirty="0">
                <a:latin typeface="Carlito"/>
                <a:cs typeface="Carlito"/>
              </a:rPr>
              <a:t>in 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iteration</a:t>
            </a:r>
            <a:endParaRPr sz="2400" dirty="0">
              <a:latin typeface="Carlito"/>
              <a:cs typeface="Carlito"/>
            </a:endParaRPr>
          </a:p>
          <a:p>
            <a:pPr marL="756285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20" dirty="0">
                <a:latin typeface="Carlito"/>
                <a:cs typeface="Carlito"/>
              </a:rPr>
              <a:t>Throws </a:t>
            </a:r>
            <a:r>
              <a:rPr sz="2400" i="1" spc="-5" dirty="0">
                <a:latin typeface="Carlito"/>
                <a:cs typeface="Carlito"/>
              </a:rPr>
              <a:t>NoSuchElementException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next </a:t>
            </a:r>
            <a:r>
              <a:rPr sz="2400" spc="-5" dirty="0">
                <a:latin typeface="Carlito"/>
                <a:cs typeface="Carlito"/>
              </a:rPr>
              <a:t>element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public void</a:t>
            </a:r>
            <a:r>
              <a:rPr sz="2400" b="1" spc="-1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rlito"/>
                <a:cs typeface="Carlito"/>
              </a:rPr>
              <a:t>remove();</a:t>
            </a:r>
            <a:endParaRPr sz="2400" dirty="0">
              <a:latin typeface="Carlito"/>
              <a:cs typeface="Carlito"/>
            </a:endParaRPr>
          </a:p>
          <a:p>
            <a:pPr marL="756285" marR="241300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element </a:t>
            </a:r>
            <a:r>
              <a:rPr sz="2400" spc="-10" dirty="0">
                <a:latin typeface="Carlito"/>
                <a:cs typeface="Carlito"/>
              </a:rPr>
              <a:t>most recently </a:t>
            </a:r>
            <a:r>
              <a:rPr sz="2400" spc="-5" dirty="0">
                <a:latin typeface="Carlito"/>
                <a:cs typeface="Carlito"/>
              </a:rPr>
              <a:t>returned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next()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removed 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underlying  </a:t>
            </a:r>
            <a:r>
              <a:rPr sz="2400" spc="-10" dirty="0">
                <a:latin typeface="Carlito"/>
                <a:cs typeface="Carlito"/>
              </a:rPr>
              <a:t>collection</a:t>
            </a:r>
            <a:endParaRPr sz="24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20" dirty="0">
                <a:latin typeface="Carlito"/>
                <a:cs typeface="Carlito"/>
              </a:rPr>
              <a:t>Throws </a:t>
            </a:r>
            <a:r>
              <a:rPr sz="2400" i="1" spc="-10" dirty="0">
                <a:latin typeface="Carlito"/>
                <a:cs typeface="Carlito"/>
              </a:rPr>
              <a:t>IllegalStateException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next() not </a:t>
            </a:r>
            <a:r>
              <a:rPr sz="2400" spc="-10" dirty="0">
                <a:latin typeface="Carlito"/>
                <a:cs typeface="Carlito"/>
              </a:rPr>
              <a:t>yet </a:t>
            </a:r>
            <a:r>
              <a:rPr sz="2400" spc="-5" dirty="0">
                <a:latin typeface="Carlito"/>
                <a:cs typeface="Carlito"/>
              </a:rPr>
              <a:t>called or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0" dirty="0">
                <a:latin typeface="Carlito"/>
                <a:cs typeface="Carlito"/>
              </a:rPr>
              <a:t>remove() </a:t>
            </a:r>
            <a:r>
              <a:rPr sz="2400" spc="-5" dirty="0">
                <a:latin typeface="Carlito"/>
                <a:cs typeface="Carlito"/>
              </a:rPr>
              <a:t>already called  since </a:t>
            </a:r>
            <a:r>
              <a:rPr sz="2400" spc="-10" dirty="0">
                <a:latin typeface="Carlito"/>
                <a:cs typeface="Carlito"/>
              </a:rPr>
              <a:t>last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next()</a:t>
            </a:r>
            <a:endParaRPr sz="2400" dirty="0">
              <a:latin typeface="Carlito"/>
              <a:cs typeface="Carlito"/>
            </a:endParaRPr>
          </a:p>
          <a:p>
            <a:pPr marL="756285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20" dirty="0">
                <a:latin typeface="Carlito"/>
                <a:cs typeface="Carlito"/>
              </a:rPr>
              <a:t>Throws </a:t>
            </a:r>
            <a:r>
              <a:rPr sz="2400" i="1" spc="-5" dirty="0">
                <a:latin typeface="Carlito"/>
                <a:cs typeface="Carlito"/>
              </a:rPr>
              <a:t>UnsupportedOperationException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0" dirty="0">
                <a:latin typeface="Carlito"/>
                <a:cs typeface="Carlito"/>
              </a:rPr>
              <a:t>remove() </a:t>
            </a:r>
            <a:r>
              <a:rPr sz="2400" spc="-5" dirty="0">
                <a:latin typeface="Carlito"/>
                <a:cs typeface="Carlito"/>
              </a:rPr>
              <a:t>not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supported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5470"/>
          </a:xfrm>
          <a:custGeom>
            <a:avLst/>
            <a:gdLst/>
            <a:ahLst/>
            <a:cxnLst/>
            <a:rect l="l" t="t" r="r" b="b"/>
            <a:pathLst>
              <a:path w="12192000" h="585470">
                <a:moveTo>
                  <a:pt x="12192000" y="0"/>
                </a:moveTo>
                <a:lnTo>
                  <a:pt x="0" y="0"/>
                </a:lnTo>
                <a:lnTo>
                  <a:pt x="0" y="585215"/>
                </a:lnTo>
                <a:lnTo>
                  <a:pt x="12192000" y="5852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6829" y="0"/>
            <a:ext cx="196151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05" dirty="0"/>
              <a:t>G</a:t>
            </a:r>
            <a:r>
              <a:rPr sz="1600" spc="-305" dirty="0"/>
              <a:t>e</a:t>
            </a:r>
            <a:r>
              <a:rPr sz="1600" spc="-195" dirty="0"/>
              <a:t>n</a:t>
            </a:r>
            <a:r>
              <a:rPr sz="1600" spc="-315" dirty="0"/>
              <a:t>e</a:t>
            </a:r>
            <a:r>
              <a:rPr sz="1600" spc="20" dirty="0"/>
              <a:t>r</a:t>
            </a:r>
            <a:r>
              <a:rPr sz="1600" spc="-35" dirty="0"/>
              <a:t>i</a:t>
            </a:r>
            <a:r>
              <a:rPr sz="1600" spc="-370" dirty="0"/>
              <a:t>c</a:t>
            </a:r>
            <a:r>
              <a:rPr sz="1600" spc="-500" dirty="0"/>
              <a:t>s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738327" y="714273"/>
            <a:ext cx="7654290" cy="143244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00" b="1" spc="-10" dirty="0">
                <a:latin typeface="Carlito"/>
                <a:cs typeface="Carlito"/>
              </a:rPr>
              <a:t>Code </a:t>
            </a:r>
            <a:r>
              <a:rPr sz="1600" b="1" spc="-15" dirty="0">
                <a:latin typeface="Carlito"/>
                <a:cs typeface="Carlito"/>
              </a:rPr>
              <a:t>that </a:t>
            </a:r>
            <a:r>
              <a:rPr sz="1600" b="1" spc="-5" dirty="0">
                <a:latin typeface="Carlito"/>
                <a:cs typeface="Carlito"/>
              </a:rPr>
              <a:t>uses </a:t>
            </a:r>
            <a:r>
              <a:rPr sz="1600" b="1" spc="-10" dirty="0">
                <a:latin typeface="Carlito"/>
                <a:cs typeface="Carlito"/>
              </a:rPr>
              <a:t>generics has </a:t>
            </a:r>
            <a:r>
              <a:rPr sz="1600" b="1" spc="-20" dirty="0">
                <a:latin typeface="Carlito"/>
                <a:cs typeface="Carlito"/>
              </a:rPr>
              <a:t>many </a:t>
            </a:r>
            <a:r>
              <a:rPr sz="1600" b="1" spc="-10" dirty="0">
                <a:latin typeface="Carlito"/>
                <a:cs typeface="Carlito"/>
              </a:rPr>
              <a:t>benefits </a:t>
            </a:r>
            <a:r>
              <a:rPr sz="1600" b="1" spc="-15" dirty="0">
                <a:latin typeface="Carlito"/>
                <a:cs typeface="Carlito"/>
              </a:rPr>
              <a:t>over </a:t>
            </a:r>
            <a:r>
              <a:rPr sz="1600" b="1" spc="-5" dirty="0">
                <a:latin typeface="Carlito"/>
                <a:cs typeface="Carlito"/>
              </a:rPr>
              <a:t>non-generic</a:t>
            </a:r>
            <a:r>
              <a:rPr sz="1600" b="1" spc="2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code:</a:t>
            </a: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ts val="251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b="1" spc="-10" dirty="0">
                <a:latin typeface="Carlito"/>
                <a:cs typeface="Carlito"/>
              </a:rPr>
              <a:t>Elimination </a:t>
            </a:r>
            <a:r>
              <a:rPr sz="1600" b="1" spc="-5" dirty="0">
                <a:latin typeface="Carlito"/>
                <a:cs typeface="Carlito"/>
              </a:rPr>
              <a:t>of</a:t>
            </a:r>
            <a:r>
              <a:rPr sz="1600" b="1" spc="4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casts.</a:t>
            </a:r>
            <a:endParaRPr sz="1600">
              <a:latin typeface="Carlito"/>
              <a:cs typeface="Carlito"/>
            </a:endParaRPr>
          </a:p>
          <a:p>
            <a:pPr marL="240665">
              <a:lnSpc>
                <a:spcPts val="2510"/>
              </a:lnSpc>
            </a:pPr>
            <a:r>
              <a:rPr sz="1600" i="1" spc="-5" dirty="0">
                <a:latin typeface="Carlito"/>
                <a:cs typeface="Carlito"/>
              </a:rPr>
              <a:t>The </a:t>
            </a:r>
            <a:r>
              <a:rPr sz="1600" i="1" spc="-10" dirty="0">
                <a:latin typeface="Carlito"/>
                <a:cs typeface="Carlito"/>
              </a:rPr>
              <a:t>following </a:t>
            </a:r>
            <a:r>
              <a:rPr sz="1600" i="1" spc="-15" dirty="0">
                <a:latin typeface="Carlito"/>
                <a:cs typeface="Carlito"/>
              </a:rPr>
              <a:t>code </a:t>
            </a:r>
            <a:r>
              <a:rPr sz="1600" i="1" spc="-10" dirty="0">
                <a:latin typeface="Carlito"/>
                <a:cs typeface="Carlito"/>
              </a:rPr>
              <a:t>snippet </a:t>
            </a:r>
            <a:r>
              <a:rPr sz="1600" i="1" spc="-5" dirty="0">
                <a:latin typeface="Carlito"/>
                <a:cs typeface="Carlito"/>
              </a:rPr>
              <a:t>without generics requires</a:t>
            </a:r>
            <a:r>
              <a:rPr sz="1600" i="1" spc="-40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casting:</a:t>
            </a:r>
            <a:endParaRPr sz="16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755"/>
              </a:spcBef>
            </a:pPr>
            <a:r>
              <a:rPr sz="1600" spc="-5" dirty="0">
                <a:latin typeface="Arial"/>
                <a:cs typeface="Arial"/>
              </a:rPr>
              <a:t>List list = new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ArrayList();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7432" y="2310155"/>
            <a:ext cx="3592829" cy="690574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600" spc="-5" dirty="0">
                <a:latin typeface="Arial"/>
                <a:cs typeface="Arial"/>
              </a:rPr>
              <a:t>list.add("hello");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spc="-5" dirty="0">
                <a:latin typeface="Arial"/>
                <a:cs typeface="Arial"/>
              </a:rPr>
              <a:t>String s = </a:t>
            </a:r>
            <a:r>
              <a:rPr sz="1600" b="1" spc="-5" dirty="0">
                <a:latin typeface="Arial"/>
                <a:cs typeface="Arial"/>
              </a:rPr>
              <a:t>(String)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list.get(0);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327" y="3155244"/>
            <a:ext cx="8216265" cy="167161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i="1" spc="-10" dirty="0">
                <a:latin typeface="Carlito"/>
                <a:cs typeface="Carlito"/>
              </a:rPr>
              <a:t>When re-written </a:t>
            </a:r>
            <a:r>
              <a:rPr sz="1600" i="1" spc="-20" dirty="0">
                <a:latin typeface="Carlito"/>
                <a:cs typeface="Carlito"/>
              </a:rPr>
              <a:t>to </a:t>
            </a:r>
            <a:r>
              <a:rPr sz="1600" i="1" spc="-5" dirty="0">
                <a:latin typeface="Carlito"/>
                <a:cs typeface="Carlito"/>
              </a:rPr>
              <a:t>use generics, the </a:t>
            </a:r>
            <a:r>
              <a:rPr sz="1600" i="1" spc="-15" dirty="0">
                <a:latin typeface="Carlito"/>
                <a:cs typeface="Carlito"/>
              </a:rPr>
              <a:t>code </a:t>
            </a:r>
            <a:r>
              <a:rPr sz="1600" i="1" spc="-10" dirty="0">
                <a:latin typeface="Carlito"/>
                <a:cs typeface="Carlito"/>
              </a:rPr>
              <a:t>does </a:t>
            </a:r>
            <a:r>
              <a:rPr sz="1600" i="1" spc="-5" dirty="0">
                <a:latin typeface="Carlito"/>
                <a:cs typeface="Carlito"/>
              </a:rPr>
              <a:t>not require</a:t>
            </a:r>
            <a:r>
              <a:rPr sz="1600" i="1" spc="30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casting:</a:t>
            </a:r>
            <a:endParaRPr sz="1600" dirty="0">
              <a:latin typeface="Carlito"/>
              <a:cs typeface="Carlito"/>
            </a:endParaRPr>
          </a:p>
          <a:p>
            <a:pPr marL="1841500" marR="5080">
              <a:lnSpc>
                <a:spcPct val="127699"/>
              </a:lnSpc>
              <a:spcBef>
                <a:spcPts val="30"/>
              </a:spcBef>
              <a:tabLst>
                <a:tab pos="6576059" algn="l"/>
                <a:tab pos="7442834" algn="l"/>
              </a:tabLst>
            </a:pPr>
            <a:r>
              <a:rPr sz="1600" spc="-5" dirty="0">
                <a:latin typeface="Carlito"/>
                <a:cs typeface="Carlito"/>
              </a:rPr>
              <a:t>//</a:t>
            </a:r>
            <a:r>
              <a:rPr sz="1600" spc="-5" dirty="0">
                <a:latin typeface="Arial"/>
                <a:cs typeface="Arial"/>
              </a:rPr>
              <a:t>List&lt;String&gt; list =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new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ArrayList&lt;String&gt;();	JDK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6  List&lt;String&gt; list =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new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ArrayList&lt;&gt;();	// JDK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list.add("hello");</a:t>
            </a:r>
            <a:endParaRPr sz="16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30"/>
              </a:spcBef>
            </a:pPr>
            <a:r>
              <a:rPr sz="1600" spc="-5" dirty="0">
                <a:latin typeface="Arial"/>
                <a:cs typeface="Arial"/>
              </a:rPr>
              <a:t>String s = list.get(0); // no </a:t>
            </a:r>
            <a:r>
              <a:rPr sz="1600" dirty="0">
                <a:latin typeface="Arial"/>
                <a:cs typeface="Arial"/>
              </a:rPr>
              <a:t>casting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required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93957" y="6426504"/>
            <a:ext cx="180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60414" y="2007002"/>
            <a:ext cx="5152390" cy="955040"/>
            <a:chOff x="6360414" y="2007002"/>
            <a:chExt cx="5152390" cy="955040"/>
          </a:xfrm>
        </p:grpSpPr>
        <p:sp>
          <p:nvSpPr>
            <p:cNvPr id="9" name="object 9"/>
            <p:cNvSpPr/>
            <p:nvPr/>
          </p:nvSpPr>
          <p:spPr>
            <a:xfrm>
              <a:off x="6366510" y="2013098"/>
              <a:ext cx="5140325" cy="942975"/>
            </a:xfrm>
            <a:custGeom>
              <a:avLst/>
              <a:gdLst/>
              <a:ahLst/>
              <a:cxnLst/>
              <a:rect l="l" t="t" r="r" b="b"/>
              <a:pathLst>
                <a:path w="5140325" h="942975">
                  <a:moveTo>
                    <a:pt x="2820913" y="81"/>
                  </a:moveTo>
                  <a:lnTo>
                    <a:pt x="2764812" y="0"/>
                  </a:lnTo>
                  <a:lnTo>
                    <a:pt x="2708650" y="176"/>
                  </a:lnTo>
                  <a:lnTo>
                    <a:pt x="2652453" y="612"/>
                  </a:lnTo>
                  <a:lnTo>
                    <a:pt x="2596244" y="1309"/>
                  </a:lnTo>
                  <a:lnTo>
                    <a:pt x="2540048" y="2268"/>
                  </a:lnTo>
                  <a:lnTo>
                    <a:pt x="2483889" y="3490"/>
                  </a:lnTo>
                  <a:lnTo>
                    <a:pt x="2427791" y="4976"/>
                  </a:lnTo>
                  <a:lnTo>
                    <a:pt x="2371779" y="6727"/>
                  </a:lnTo>
                  <a:lnTo>
                    <a:pt x="2315877" y="8745"/>
                  </a:lnTo>
                  <a:lnTo>
                    <a:pt x="2260110" y="11031"/>
                  </a:lnTo>
                  <a:lnTo>
                    <a:pt x="2204501" y="13585"/>
                  </a:lnTo>
                  <a:lnTo>
                    <a:pt x="2149075" y="16410"/>
                  </a:lnTo>
                  <a:lnTo>
                    <a:pt x="2093856" y="19506"/>
                  </a:lnTo>
                  <a:lnTo>
                    <a:pt x="2038869" y="22874"/>
                  </a:lnTo>
                  <a:lnTo>
                    <a:pt x="1984138" y="26516"/>
                  </a:lnTo>
                  <a:lnTo>
                    <a:pt x="1929686" y="30432"/>
                  </a:lnTo>
                  <a:lnTo>
                    <a:pt x="1875540" y="34624"/>
                  </a:lnTo>
                  <a:lnTo>
                    <a:pt x="1821722" y="39094"/>
                  </a:lnTo>
                  <a:lnTo>
                    <a:pt x="1768257" y="43841"/>
                  </a:lnTo>
                  <a:lnTo>
                    <a:pt x="1715170" y="48868"/>
                  </a:lnTo>
                  <a:lnTo>
                    <a:pt x="1662485" y="54176"/>
                  </a:lnTo>
                  <a:lnTo>
                    <a:pt x="1610225" y="59765"/>
                  </a:lnTo>
                  <a:lnTo>
                    <a:pt x="1558416" y="65637"/>
                  </a:lnTo>
                  <a:lnTo>
                    <a:pt x="1485043" y="74545"/>
                  </a:lnTo>
                  <a:lnTo>
                    <a:pt x="1413933" y="83885"/>
                  </a:lnTo>
                  <a:lnTo>
                    <a:pt x="1345103" y="93643"/>
                  </a:lnTo>
                  <a:lnTo>
                    <a:pt x="1278571" y="103806"/>
                  </a:lnTo>
                  <a:lnTo>
                    <a:pt x="1214357" y="114359"/>
                  </a:lnTo>
                  <a:lnTo>
                    <a:pt x="1152477" y="125287"/>
                  </a:lnTo>
                  <a:lnTo>
                    <a:pt x="1092951" y="136577"/>
                  </a:lnTo>
                  <a:lnTo>
                    <a:pt x="1035796" y="148214"/>
                  </a:lnTo>
                  <a:lnTo>
                    <a:pt x="981031" y="160184"/>
                  </a:lnTo>
                  <a:lnTo>
                    <a:pt x="928673" y="172473"/>
                  </a:lnTo>
                  <a:lnTo>
                    <a:pt x="878741" y="185067"/>
                  </a:lnTo>
                  <a:lnTo>
                    <a:pt x="831254" y="197951"/>
                  </a:lnTo>
                  <a:lnTo>
                    <a:pt x="786228" y="211112"/>
                  </a:lnTo>
                  <a:lnTo>
                    <a:pt x="743683" y="224535"/>
                  </a:lnTo>
                  <a:lnTo>
                    <a:pt x="703636" y="238206"/>
                  </a:lnTo>
                  <a:lnTo>
                    <a:pt x="666106" y="252111"/>
                  </a:lnTo>
                  <a:lnTo>
                    <a:pt x="598668" y="280566"/>
                  </a:lnTo>
                  <a:lnTo>
                    <a:pt x="541515" y="309785"/>
                  </a:lnTo>
                  <a:lnTo>
                    <a:pt x="494793" y="339656"/>
                  </a:lnTo>
                  <a:lnTo>
                    <a:pt x="458645" y="370064"/>
                  </a:lnTo>
                  <a:lnTo>
                    <a:pt x="433218" y="400897"/>
                  </a:lnTo>
                  <a:lnTo>
                    <a:pt x="415496" y="447694"/>
                  </a:lnTo>
                  <a:lnTo>
                    <a:pt x="415106" y="463382"/>
                  </a:lnTo>
                  <a:lnTo>
                    <a:pt x="417506" y="479091"/>
                  </a:lnTo>
                  <a:lnTo>
                    <a:pt x="441620" y="526202"/>
                  </a:lnTo>
                  <a:lnTo>
                    <a:pt x="471975" y="557454"/>
                  </a:lnTo>
                  <a:lnTo>
                    <a:pt x="513922" y="588449"/>
                  </a:lnTo>
                  <a:lnTo>
                    <a:pt x="567607" y="619074"/>
                  </a:lnTo>
                  <a:lnTo>
                    <a:pt x="633175" y="649215"/>
                  </a:lnTo>
                  <a:lnTo>
                    <a:pt x="670461" y="664069"/>
                  </a:lnTo>
                  <a:lnTo>
                    <a:pt x="710771" y="678759"/>
                  </a:lnTo>
                  <a:lnTo>
                    <a:pt x="754125" y="693271"/>
                  </a:lnTo>
                  <a:lnTo>
                    <a:pt x="0" y="942445"/>
                  </a:lnTo>
                  <a:lnTo>
                    <a:pt x="1358138" y="822811"/>
                  </a:lnTo>
                  <a:lnTo>
                    <a:pt x="1402847" y="829153"/>
                  </a:lnTo>
                  <a:lnTo>
                    <a:pt x="1448143" y="835270"/>
                  </a:lnTo>
                  <a:lnTo>
                    <a:pt x="1494005" y="841162"/>
                  </a:lnTo>
                  <a:lnTo>
                    <a:pt x="1540412" y="846827"/>
                  </a:lnTo>
                  <a:lnTo>
                    <a:pt x="1587343" y="852267"/>
                  </a:lnTo>
                  <a:lnTo>
                    <a:pt x="1634777" y="857480"/>
                  </a:lnTo>
                  <a:lnTo>
                    <a:pt x="1682694" y="862467"/>
                  </a:lnTo>
                  <a:lnTo>
                    <a:pt x="1731070" y="867227"/>
                  </a:lnTo>
                  <a:lnTo>
                    <a:pt x="1779887" y="871761"/>
                  </a:lnTo>
                  <a:lnTo>
                    <a:pt x="1829123" y="876067"/>
                  </a:lnTo>
                  <a:lnTo>
                    <a:pt x="1878756" y="880146"/>
                  </a:lnTo>
                  <a:lnTo>
                    <a:pt x="1928766" y="883997"/>
                  </a:lnTo>
                  <a:lnTo>
                    <a:pt x="2029832" y="891016"/>
                  </a:lnTo>
                  <a:lnTo>
                    <a:pt x="2132153" y="897122"/>
                  </a:lnTo>
                  <a:lnTo>
                    <a:pt x="2235559" y="902314"/>
                  </a:lnTo>
                  <a:lnTo>
                    <a:pt x="2339884" y="906590"/>
                  </a:lnTo>
                  <a:lnTo>
                    <a:pt x="2444958" y="909947"/>
                  </a:lnTo>
                  <a:lnTo>
                    <a:pt x="2550613" y="912385"/>
                  </a:lnTo>
                  <a:lnTo>
                    <a:pt x="2656681" y="913902"/>
                  </a:lnTo>
                  <a:lnTo>
                    <a:pt x="2762993" y="914495"/>
                  </a:lnTo>
                  <a:lnTo>
                    <a:pt x="2869382" y="914163"/>
                  </a:lnTo>
                  <a:lnTo>
                    <a:pt x="2975679" y="912905"/>
                  </a:lnTo>
                  <a:lnTo>
                    <a:pt x="3081716" y="910718"/>
                  </a:lnTo>
                  <a:lnTo>
                    <a:pt x="3187324" y="907601"/>
                  </a:lnTo>
                  <a:lnTo>
                    <a:pt x="3292335" y="903552"/>
                  </a:lnTo>
                  <a:lnTo>
                    <a:pt x="3396581" y="898570"/>
                  </a:lnTo>
                  <a:lnTo>
                    <a:pt x="3499894" y="892652"/>
                  </a:lnTo>
                  <a:lnTo>
                    <a:pt x="3602104" y="885797"/>
                  </a:lnTo>
                  <a:lnTo>
                    <a:pt x="3652744" y="882018"/>
                  </a:lnTo>
                  <a:lnTo>
                    <a:pt x="3703045" y="878004"/>
                  </a:lnTo>
                  <a:lnTo>
                    <a:pt x="3752986" y="873754"/>
                  </a:lnTo>
                  <a:lnTo>
                    <a:pt x="3802547" y="869270"/>
                  </a:lnTo>
                  <a:lnTo>
                    <a:pt x="3851706" y="864549"/>
                  </a:lnTo>
                  <a:lnTo>
                    <a:pt x="3900442" y="859593"/>
                  </a:lnTo>
                  <a:lnTo>
                    <a:pt x="3948735" y="854401"/>
                  </a:lnTo>
                  <a:lnTo>
                    <a:pt x="3996563" y="848973"/>
                  </a:lnTo>
                  <a:lnTo>
                    <a:pt x="4069936" y="840065"/>
                  </a:lnTo>
                  <a:lnTo>
                    <a:pt x="4141046" y="830725"/>
                  </a:lnTo>
                  <a:lnTo>
                    <a:pt x="4209876" y="820966"/>
                  </a:lnTo>
                  <a:lnTo>
                    <a:pt x="4276408" y="810804"/>
                  </a:lnTo>
                  <a:lnTo>
                    <a:pt x="4340622" y="800251"/>
                  </a:lnTo>
                  <a:lnTo>
                    <a:pt x="4402502" y="789323"/>
                  </a:lnTo>
                  <a:lnTo>
                    <a:pt x="4462028" y="778033"/>
                  </a:lnTo>
                  <a:lnTo>
                    <a:pt x="4519183" y="766396"/>
                  </a:lnTo>
                  <a:lnTo>
                    <a:pt x="4573948" y="754426"/>
                  </a:lnTo>
                  <a:lnTo>
                    <a:pt x="4626306" y="742137"/>
                  </a:lnTo>
                  <a:lnTo>
                    <a:pt x="4676238" y="729543"/>
                  </a:lnTo>
                  <a:lnTo>
                    <a:pt x="4723725" y="716658"/>
                  </a:lnTo>
                  <a:lnTo>
                    <a:pt x="4768751" y="703498"/>
                  </a:lnTo>
                  <a:lnTo>
                    <a:pt x="4811296" y="690074"/>
                  </a:lnTo>
                  <a:lnTo>
                    <a:pt x="4851343" y="676403"/>
                  </a:lnTo>
                  <a:lnTo>
                    <a:pt x="4888873" y="662499"/>
                  </a:lnTo>
                  <a:lnTo>
                    <a:pt x="4956311" y="634044"/>
                  </a:lnTo>
                  <a:lnTo>
                    <a:pt x="5013464" y="604825"/>
                  </a:lnTo>
                  <a:lnTo>
                    <a:pt x="5060186" y="574954"/>
                  </a:lnTo>
                  <a:lnTo>
                    <a:pt x="5096334" y="544546"/>
                  </a:lnTo>
                  <a:lnTo>
                    <a:pt x="5121761" y="513713"/>
                  </a:lnTo>
                  <a:lnTo>
                    <a:pt x="5139483" y="466916"/>
                  </a:lnTo>
                  <a:lnTo>
                    <a:pt x="5139873" y="451228"/>
                  </a:lnTo>
                  <a:lnTo>
                    <a:pt x="5137473" y="435519"/>
                  </a:lnTo>
                  <a:lnTo>
                    <a:pt x="5113359" y="388408"/>
                  </a:lnTo>
                  <a:lnTo>
                    <a:pt x="5083004" y="357156"/>
                  </a:lnTo>
                  <a:lnTo>
                    <a:pt x="5041057" y="326161"/>
                  </a:lnTo>
                  <a:lnTo>
                    <a:pt x="4987372" y="295536"/>
                  </a:lnTo>
                  <a:lnTo>
                    <a:pt x="4921804" y="265395"/>
                  </a:lnTo>
                  <a:lnTo>
                    <a:pt x="4884518" y="250541"/>
                  </a:lnTo>
                  <a:lnTo>
                    <a:pt x="4844208" y="235851"/>
                  </a:lnTo>
                  <a:lnTo>
                    <a:pt x="4800854" y="221339"/>
                  </a:lnTo>
                  <a:lnTo>
                    <a:pt x="4736531" y="201792"/>
                  </a:lnTo>
                  <a:lnTo>
                    <a:pt x="4667980" y="183088"/>
                  </a:lnTo>
                  <a:lnTo>
                    <a:pt x="4595396" y="165234"/>
                  </a:lnTo>
                  <a:lnTo>
                    <a:pt x="4557653" y="156629"/>
                  </a:lnTo>
                  <a:lnTo>
                    <a:pt x="4518974" y="148241"/>
                  </a:lnTo>
                  <a:lnTo>
                    <a:pt x="4479383" y="140070"/>
                  </a:lnTo>
                  <a:lnTo>
                    <a:pt x="4438907" y="132118"/>
                  </a:lnTo>
                  <a:lnTo>
                    <a:pt x="4397567" y="124386"/>
                  </a:lnTo>
                  <a:lnTo>
                    <a:pt x="4355390" y="116874"/>
                  </a:lnTo>
                  <a:lnTo>
                    <a:pt x="4312398" y="109585"/>
                  </a:lnTo>
                  <a:lnTo>
                    <a:pt x="4268617" y="102519"/>
                  </a:lnTo>
                  <a:lnTo>
                    <a:pt x="4224071" y="95678"/>
                  </a:lnTo>
                  <a:lnTo>
                    <a:pt x="4178784" y="89062"/>
                  </a:lnTo>
                  <a:lnTo>
                    <a:pt x="4132781" y="82673"/>
                  </a:lnTo>
                  <a:lnTo>
                    <a:pt x="4086085" y="76512"/>
                  </a:lnTo>
                  <a:lnTo>
                    <a:pt x="4038721" y="70580"/>
                  </a:lnTo>
                  <a:lnTo>
                    <a:pt x="3990714" y="64878"/>
                  </a:lnTo>
                  <a:lnTo>
                    <a:pt x="3942087" y="59408"/>
                  </a:lnTo>
                  <a:lnTo>
                    <a:pt x="3892865" y="54171"/>
                  </a:lnTo>
                  <a:lnTo>
                    <a:pt x="3843073" y="49167"/>
                  </a:lnTo>
                  <a:lnTo>
                    <a:pt x="3792734" y="44399"/>
                  </a:lnTo>
                  <a:lnTo>
                    <a:pt x="3741873" y="39866"/>
                  </a:lnTo>
                  <a:lnTo>
                    <a:pt x="3690514" y="35571"/>
                  </a:lnTo>
                  <a:lnTo>
                    <a:pt x="3638682" y="31515"/>
                  </a:lnTo>
                  <a:lnTo>
                    <a:pt x="3586400" y="27698"/>
                  </a:lnTo>
                  <a:lnTo>
                    <a:pt x="3533694" y="24122"/>
                  </a:lnTo>
                  <a:lnTo>
                    <a:pt x="3480587" y="20788"/>
                  </a:lnTo>
                  <a:lnTo>
                    <a:pt x="3427104" y="17697"/>
                  </a:lnTo>
                  <a:lnTo>
                    <a:pt x="3373269" y="14851"/>
                  </a:lnTo>
                  <a:lnTo>
                    <a:pt x="3319107" y="12250"/>
                  </a:lnTo>
                  <a:lnTo>
                    <a:pt x="3264641" y="9895"/>
                  </a:lnTo>
                  <a:lnTo>
                    <a:pt x="3209896" y="7789"/>
                  </a:lnTo>
                  <a:lnTo>
                    <a:pt x="3154896" y="5931"/>
                  </a:lnTo>
                  <a:lnTo>
                    <a:pt x="3099667" y="4324"/>
                  </a:lnTo>
                  <a:lnTo>
                    <a:pt x="3044231" y="2968"/>
                  </a:lnTo>
                  <a:lnTo>
                    <a:pt x="2988613" y="1865"/>
                  </a:lnTo>
                  <a:lnTo>
                    <a:pt x="2932838" y="1015"/>
                  </a:lnTo>
                  <a:lnTo>
                    <a:pt x="2876930" y="420"/>
                  </a:lnTo>
                  <a:lnTo>
                    <a:pt x="2820913" y="81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6510" y="2013098"/>
              <a:ext cx="5140325" cy="942975"/>
            </a:xfrm>
            <a:custGeom>
              <a:avLst/>
              <a:gdLst/>
              <a:ahLst/>
              <a:cxnLst/>
              <a:rect l="l" t="t" r="r" b="b"/>
              <a:pathLst>
                <a:path w="5140325" h="942975">
                  <a:moveTo>
                    <a:pt x="0" y="942445"/>
                  </a:moveTo>
                  <a:lnTo>
                    <a:pt x="754125" y="693271"/>
                  </a:lnTo>
                  <a:lnTo>
                    <a:pt x="710771" y="678759"/>
                  </a:lnTo>
                  <a:lnTo>
                    <a:pt x="670461" y="664069"/>
                  </a:lnTo>
                  <a:lnTo>
                    <a:pt x="633175" y="649215"/>
                  </a:lnTo>
                  <a:lnTo>
                    <a:pt x="567607" y="619074"/>
                  </a:lnTo>
                  <a:lnTo>
                    <a:pt x="513922" y="588449"/>
                  </a:lnTo>
                  <a:lnTo>
                    <a:pt x="471975" y="557454"/>
                  </a:lnTo>
                  <a:lnTo>
                    <a:pt x="441620" y="526202"/>
                  </a:lnTo>
                  <a:lnTo>
                    <a:pt x="417506" y="479091"/>
                  </a:lnTo>
                  <a:lnTo>
                    <a:pt x="415106" y="463382"/>
                  </a:lnTo>
                  <a:lnTo>
                    <a:pt x="415496" y="447694"/>
                  </a:lnTo>
                  <a:lnTo>
                    <a:pt x="433218" y="400897"/>
                  </a:lnTo>
                  <a:lnTo>
                    <a:pt x="458645" y="370064"/>
                  </a:lnTo>
                  <a:lnTo>
                    <a:pt x="494793" y="339656"/>
                  </a:lnTo>
                  <a:lnTo>
                    <a:pt x="541515" y="309785"/>
                  </a:lnTo>
                  <a:lnTo>
                    <a:pt x="598668" y="280566"/>
                  </a:lnTo>
                  <a:lnTo>
                    <a:pt x="666106" y="252111"/>
                  </a:lnTo>
                  <a:lnTo>
                    <a:pt x="703636" y="238206"/>
                  </a:lnTo>
                  <a:lnTo>
                    <a:pt x="743683" y="224535"/>
                  </a:lnTo>
                  <a:lnTo>
                    <a:pt x="786228" y="211112"/>
                  </a:lnTo>
                  <a:lnTo>
                    <a:pt x="831254" y="197951"/>
                  </a:lnTo>
                  <a:lnTo>
                    <a:pt x="878741" y="185067"/>
                  </a:lnTo>
                  <a:lnTo>
                    <a:pt x="928673" y="172473"/>
                  </a:lnTo>
                  <a:lnTo>
                    <a:pt x="981031" y="160184"/>
                  </a:lnTo>
                  <a:lnTo>
                    <a:pt x="1035796" y="148214"/>
                  </a:lnTo>
                  <a:lnTo>
                    <a:pt x="1092951" y="136577"/>
                  </a:lnTo>
                  <a:lnTo>
                    <a:pt x="1152477" y="125287"/>
                  </a:lnTo>
                  <a:lnTo>
                    <a:pt x="1214357" y="114359"/>
                  </a:lnTo>
                  <a:lnTo>
                    <a:pt x="1278571" y="103806"/>
                  </a:lnTo>
                  <a:lnTo>
                    <a:pt x="1345103" y="93643"/>
                  </a:lnTo>
                  <a:lnTo>
                    <a:pt x="1413933" y="83885"/>
                  </a:lnTo>
                  <a:lnTo>
                    <a:pt x="1485043" y="74545"/>
                  </a:lnTo>
                  <a:lnTo>
                    <a:pt x="1558416" y="65637"/>
                  </a:lnTo>
                  <a:lnTo>
                    <a:pt x="1610225" y="59765"/>
                  </a:lnTo>
                  <a:lnTo>
                    <a:pt x="1662485" y="54176"/>
                  </a:lnTo>
                  <a:lnTo>
                    <a:pt x="1715170" y="48868"/>
                  </a:lnTo>
                  <a:lnTo>
                    <a:pt x="1768257" y="43841"/>
                  </a:lnTo>
                  <a:lnTo>
                    <a:pt x="1821722" y="39094"/>
                  </a:lnTo>
                  <a:lnTo>
                    <a:pt x="1875540" y="34624"/>
                  </a:lnTo>
                  <a:lnTo>
                    <a:pt x="1929686" y="30432"/>
                  </a:lnTo>
                  <a:lnTo>
                    <a:pt x="1984138" y="26516"/>
                  </a:lnTo>
                  <a:lnTo>
                    <a:pt x="2038869" y="22874"/>
                  </a:lnTo>
                  <a:lnTo>
                    <a:pt x="2093856" y="19506"/>
                  </a:lnTo>
                  <a:lnTo>
                    <a:pt x="2149075" y="16410"/>
                  </a:lnTo>
                  <a:lnTo>
                    <a:pt x="2204501" y="13585"/>
                  </a:lnTo>
                  <a:lnTo>
                    <a:pt x="2260110" y="11031"/>
                  </a:lnTo>
                  <a:lnTo>
                    <a:pt x="2315877" y="8745"/>
                  </a:lnTo>
                  <a:lnTo>
                    <a:pt x="2371779" y="6727"/>
                  </a:lnTo>
                  <a:lnTo>
                    <a:pt x="2427791" y="4976"/>
                  </a:lnTo>
                  <a:lnTo>
                    <a:pt x="2483889" y="3490"/>
                  </a:lnTo>
                  <a:lnTo>
                    <a:pt x="2540048" y="2268"/>
                  </a:lnTo>
                  <a:lnTo>
                    <a:pt x="2596244" y="1309"/>
                  </a:lnTo>
                  <a:lnTo>
                    <a:pt x="2652453" y="612"/>
                  </a:lnTo>
                  <a:lnTo>
                    <a:pt x="2708650" y="176"/>
                  </a:lnTo>
                  <a:lnTo>
                    <a:pt x="2764812" y="0"/>
                  </a:lnTo>
                  <a:lnTo>
                    <a:pt x="2820913" y="81"/>
                  </a:lnTo>
                  <a:lnTo>
                    <a:pt x="2876930" y="420"/>
                  </a:lnTo>
                  <a:lnTo>
                    <a:pt x="2932838" y="1015"/>
                  </a:lnTo>
                  <a:lnTo>
                    <a:pt x="2988613" y="1865"/>
                  </a:lnTo>
                  <a:lnTo>
                    <a:pt x="3044231" y="2968"/>
                  </a:lnTo>
                  <a:lnTo>
                    <a:pt x="3099667" y="4324"/>
                  </a:lnTo>
                  <a:lnTo>
                    <a:pt x="3154896" y="5931"/>
                  </a:lnTo>
                  <a:lnTo>
                    <a:pt x="3209896" y="7789"/>
                  </a:lnTo>
                  <a:lnTo>
                    <a:pt x="3264641" y="9895"/>
                  </a:lnTo>
                  <a:lnTo>
                    <a:pt x="3319107" y="12250"/>
                  </a:lnTo>
                  <a:lnTo>
                    <a:pt x="3373269" y="14851"/>
                  </a:lnTo>
                  <a:lnTo>
                    <a:pt x="3427104" y="17697"/>
                  </a:lnTo>
                  <a:lnTo>
                    <a:pt x="3480587" y="20788"/>
                  </a:lnTo>
                  <a:lnTo>
                    <a:pt x="3533694" y="24122"/>
                  </a:lnTo>
                  <a:lnTo>
                    <a:pt x="3586400" y="27698"/>
                  </a:lnTo>
                  <a:lnTo>
                    <a:pt x="3638682" y="31515"/>
                  </a:lnTo>
                  <a:lnTo>
                    <a:pt x="3690514" y="35571"/>
                  </a:lnTo>
                  <a:lnTo>
                    <a:pt x="3741873" y="39866"/>
                  </a:lnTo>
                  <a:lnTo>
                    <a:pt x="3792734" y="44399"/>
                  </a:lnTo>
                  <a:lnTo>
                    <a:pt x="3843073" y="49167"/>
                  </a:lnTo>
                  <a:lnTo>
                    <a:pt x="3892865" y="54171"/>
                  </a:lnTo>
                  <a:lnTo>
                    <a:pt x="3942087" y="59408"/>
                  </a:lnTo>
                  <a:lnTo>
                    <a:pt x="3990714" y="64878"/>
                  </a:lnTo>
                  <a:lnTo>
                    <a:pt x="4038721" y="70580"/>
                  </a:lnTo>
                  <a:lnTo>
                    <a:pt x="4086085" y="76512"/>
                  </a:lnTo>
                  <a:lnTo>
                    <a:pt x="4132781" y="82673"/>
                  </a:lnTo>
                  <a:lnTo>
                    <a:pt x="4178784" y="89062"/>
                  </a:lnTo>
                  <a:lnTo>
                    <a:pt x="4224071" y="95678"/>
                  </a:lnTo>
                  <a:lnTo>
                    <a:pt x="4268617" y="102519"/>
                  </a:lnTo>
                  <a:lnTo>
                    <a:pt x="4312398" y="109585"/>
                  </a:lnTo>
                  <a:lnTo>
                    <a:pt x="4355390" y="116874"/>
                  </a:lnTo>
                  <a:lnTo>
                    <a:pt x="4397567" y="124386"/>
                  </a:lnTo>
                  <a:lnTo>
                    <a:pt x="4438907" y="132118"/>
                  </a:lnTo>
                  <a:lnTo>
                    <a:pt x="4479383" y="140070"/>
                  </a:lnTo>
                  <a:lnTo>
                    <a:pt x="4518974" y="148241"/>
                  </a:lnTo>
                  <a:lnTo>
                    <a:pt x="4557653" y="156629"/>
                  </a:lnTo>
                  <a:lnTo>
                    <a:pt x="4595396" y="165234"/>
                  </a:lnTo>
                  <a:lnTo>
                    <a:pt x="4667980" y="183088"/>
                  </a:lnTo>
                  <a:lnTo>
                    <a:pt x="4736531" y="201792"/>
                  </a:lnTo>
                  <a:lnTo>
                    <a:pt x="4800854" y="221339"/>
                  </a:lnTo>
                  <a:lnTo>
                    <a:pt x="4844208" y="235851"/>
                  </a:lnTo>
                  <a:lnTo>
                    <a:pt x="4884518" y="250541"/>
                  </a:lnTo>
                  <a:lnTo>
                    <a:pt x="4921804" y="265395"/>
                  </a:lnTo>
                  <a:lnTo>
                    <a:pt x="4987372" y="295536"/>
                  </a:lnTo>
                  <a:lnTo>
                    <a:pt x="5041057" y="326161"/>
                  </a:lnTo>
                  <a:lnTo>
                    <a:pt x="5083004" y="357156"/>
                  </a:lnTo>
                  <a:lnTo>
                    <a:pt x="5113359" y="388408"/>
                  </a:lnTo>
                  <a:lnTo>
                    <a:pt x="5137473" y="435519"/>
                  </a:lnTo>
                  <a:lnTo>
                    <a:pt x="5139873" y="451228"/>
                  </a:lnTo>
                  <a:lnTo>
                    <a:pt x="5139483" y="466916"/>
                  </a:lnTo>
                  <a:lnTo>
                    <a:pt x="5121761" y="513713"/>
                  </a:lnTo>
                  <a:lnTo>
                    <a:pt x="5096334" y="544546"/>
                  </a:lnTo>
                  <a:lnTo>
                    <a:pt x="5060186" y="574954"/>
                  </a:lnTo>
                  <a:lnTo>
                    <a:pt x="5013464" y="604825"/>
                  </a:lnTo>
                  <a:lnTo>
                    <a:pt x="4956311" y="634044"/>
                  </a:lnTo>
                  <a:lnTo>
                    <a:pt x="4888873" y="662499"/>
                  </a:lnTo>
                  <a:lnTo>
                    <a:pt x="4851343" y="676403"/>
                  </a:lnTo>
                  <a:lnTo>
                    <a:pt x="4811296" y="690074"/>
                  </a:lnTo>
                  <a:lnTo>
                    <a:pt x="4768751" y="703498"/>
                  </a:lnTo>
                  <a:lnTo>
                    <a:pt x="4723725" y="716658"/>
                  </a:lnTo>
                  <a:lnTo>
                    <a:pt x="4676238" y="729543"/>
                  </a:lnTo>
                  <a:lnTo>
                    <a:pt x="4626306" y="742137"/>
                  </a:lnTo>
                  <a:lnTo>
                    <a:pt x="4573948" y="754426"/>
                  </a:lnTo>
                  <a:lnTo>
                    <a:pt x="4519183" y="766396"/>
                  </a:lnTo>
                  <a:lnTo>
                    <a:pt x="4462028" y="778033"/>
                  </a:lnTo>
                  <a:lnTo>
                    <a:pt x="4402502" y="789323"/>
                  </a:lnTo>
                  <a:lnTo>
                    <a:pt x="4340622" y="800251"/>
                  </a:lnTo>
                  <a:lnTo>
                    <a:pt x="4276408" y="810804"/>
                  </a:lnTo>
                  <a:lnTo>
                    <a:pt x="4209876" y="820966"/>
                  </a:lnTo>
                  <a:lnTo>
                    <a:pt x="4141046" y="830725"/>
                  </a:lnTo>
                  <a:lnTo>
                    <a:pt x="4069936" y="840065"/>
                  </a:lnTo>
                  <a:lnTo>
                    <a:pt x="3996563" y="848973"/>
                  </a:lnTo>
                  <a:lnTo>
                    <a:pt x="3948735" y="854401"/>
                  </a:lnTo>
                  <a:lnTo>
                    <a:pt x="3900442" y="859593"/>
                  </a:lnTo>
                  <a:lnTo>
                    <a:pt x="3851706" y="864549"/>
                  </a:lnTo>
                  <a:lnTo>
                    <a:pt x="3802547" y="869270"/>
                  </a:lnTo>
                  <a:lnTo>
                    <a:pt x="3752986" y="873754"/>
                  </a:lnTo>
                  <a:lnTo>
                    <a:pt x="3703045" y="878004"/>
                  </a:lnTo>
                  <a:lnTo>
                    <a:pt x="3652744" y="882018"/>
                  </a:lnTo>
                  <a:lnTo>
                    <a:pt x="3602104" y="885797"/>
                  </a:lnTo>
                  <a:lnTo>
                    <a:pt x="3551147" y="889342"/>
                  </a:lnTo>
                  <a:lnTo>
                    <a:pt x="3499894" y="892652"/>
                  </a:lnTo>
                  <a:lnTo>
                    <a:pt x="3448365" y="895728"/>
                  </a:lnTo>
                  <a:lnTo>
                    <a:pt x="3396581" y="898570"/>
                  </a:lnTo>
                  <a:lnTo>
                    <a:pt x="3344564" y="901178"/>
                  </a:lnTo>
                  <a:lnTo>
                    <a:pt x="3292335" y="903552"/>
                  </a:lnTo>
                  <a:lnTo>
                    <a:pt x="3239915" y="905693"/>
                  </a:lnTo>
                  <a:lnTo>
                    <a:pt x="3187324" y="907601"/>
                  </a:lnTo>
                  <a:lnTo>
                    <a:pt x="3134584" y="909276"/>
                  </a:lnTo>
                  <a:lnTo>
                    <a:pt x="3081716" y="910718"/>
                  </a:lnTo>
                  <a:lnTo>
                    <a:pt x="3028741" y="911927"/>
                  </a:lnTo>
                  <a:lnTo>
                    <a:pt x="2975679" y="912905"/>
                  </a:lnTo>
                  <a:lnTo>
                    <a:pt x="2922553" y="913650"/>
                  </a:lnTo>
                  <a:lnTo>
                    <a:pt x="2869382" y="914163"/>
                  </a:lnTo>
                  <a:lnTo>
                    <a:pt x="2816189" y="914445"/>
                  </a:lnTo>
                  <a:lnTo>
                    <a:pt x="2762993" y="914495"/>
                  </a:lnTo>
                  <a:lnTo>
                    <a:pt x="2709817" y="914314"/>
                  </a:lnTo>
                  <a:lnTo>
                    <a:pt x="2656681" y="913902"/>
                  </a:lnTo>
                  <a:lnTo>
                    <a:pt x="2603606" y="913259"/>
                  </a:lnTo>
                  <a:lnTo>
                    <a:pt x="2550613" y="912385"/>
                  </a:lnTo>
                  <a:lnTo>
                    <a:pt x="2497723" y="911281"/>
                  </a:lnTo>
                  <a:lnTo>
                    <a:pt x="2444958" y="909947"/>
                  </a:lnTo>
                  <a:lnTo>
                    <a:pt x="2392337" y="908383"/>
                  </a:lnTo>
                  <a:lnTo>
                    <a:pt x="2339884" y="906590"/>
                  </a:lnTo>
                  <a:lnTo>
                    <a:pt x="2287617" y="904567"/>
                  </a:lnTo>
                  <a:lnTo>
                    <a:pt x="2235559" y="902314"/>
                  </a:lnTo>
                  <a:lnTo>
                    <a:pt x="2183731" y="899833"/>
                  </a:lnTo>
                  <a:lnTo>
                    <a:pt x="2132153" y="897122"/>
                  </a:lnTo>
                  <a:lnTo>
                    <a:pt x="2080846" y="894184"/>
                  </a:lnTo>
                  <a:lnTo>
                    <a:pt x="2029832" y="891016"/>
                  </a:lnTo>
                  <a:lnTo>
                    <a:pt x="1979132" y="887621"/>
                  </a:lnTo>
                  <a:lnTo>
                    <a:pt x="1928766" y="883997"/>
                  </a:lnTo>
                  <a:lnTo>
                    <a:pt x="1878756" y="880146"/>
                  </a:lnTo>
                  <a:lnTo>
                    <a:pt x="1829123" y="876067"/>
                  </a:lnTo>
                  <a:lnTo>
                    <a:pt x="1779887" y="871761"/>
                  </a:lnTo>
                  <a:lnTo>
                    <a:pt x="1731070" y="867227"/>
                  </a:lnTo>
                  <a:lnTo>
                    <a:pt x="1682694" y="862467"/>
                  </a:lnTo>
                  <a:lnTo>
                    <a:pt x="1634777" y="857480"/>
                  </a:lnTo>
                  <a:lnTo>
                    <a:pt x="1587343" y="852267"/>
                  </a:lnTo>
                  <a:lnTo>
                    <a:pt x="1540412" y="846827"/>
                  </a:lnTo>
                  <a:lnTo>
                    <a:pt x="1494005" y="841162"/>
                  </a:lnTo>
                  <a:lnTo>
                    <a:pt x="1448143" y="835270"/>
                  </a:lnTo>
                  <a:lnTo>
                    <a:pt x="1402847" y="829153"/>
                  </a:lnTo>
                  <a:lnTo>
                    <a:pt x="1358138" y="822811"/>
                  </a:lnTo>
                  <a:lnTo>
                    <a:pt x="0" y="94244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53325" y="2305888"/>
            <a:ext cx="30968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9935" algn="l"/>
              </a:tabLst>
            </a:pPr>
            <a:r>
              <a:rPr sz="1600" b="1" spc="-5" dirty="0">
                <a:latin typeface="Carlito"/>
                <a:cs typeface="Carlito"/>
              </a:rPr>
              <a:t>Object	</a:t>
            </a:r>
            <a:r>
              <a:rPr sz="1600" b="1" spc="-10" dirty="0">
                <a:latin typeface="Carlito"/>
                <a:cs typeface="Carlito"/>
              </a:rPr>
              <a:t>java.util.List.get(int</a:t>
            </a:r>
            <a:r>
              <a:rPr sz="1600" b="1" spc="-4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index)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18159"/>
          </a:xfrm>
          <a:custGeom>
            <a:avLst/>
            <a:gdLst/>
            <a:ahLst/>
            <a:cxnLst/>
            <a:rect l="l" t="t" r="r" b="b"/>
            <a:pathLst>
              <a:path w="12192000" h="518159">
                <a:moveTo>
                  <a:pt x="12192000" y="0"/>
                </a:moveTo>
                <a:lnTo>
                  <a:pt x="0" y="0"/>
                </a:lnTo>
                <a:lnTo>
                  <a:pt x="0" y="518160"/>
                </a:lnTo>
                <a:lnTo>
                  <a:pt x="12192000" y="5181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6829" y="0"/>
            <a:ext cx="196151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5" dirty="0"/>
              <a:t>G</a:t>
            </a:r>
            <a:r>
              <a:rPr spc="-305" dirty="0"/>
              <a:t>e</a:t>
            </a:r>
            <a:r>
              <a:rPr spc="-195" dirty="0"/>
              <a:t>n</a:t>
            </a:r>
            <a:r>
              <a:rPr spc="-315" dirty="0"/>
              <a:t>e</a:t>
            </a:r>
            <a:r>
              <a:rPr spc="20" dirty="0"/>
              <a:t>r</a:t>
            </a:r>
            <a:r>
              <a:rPr spc="-35" dirty="0"/>
              <a:t>i</a:t>
            </a:r>
            <a:r>
              <a:rPr spc="-370" dirty="0"/>
              <a:t>c</a:t>
            </a:r>
            <a:r>
              <a:rPr spc="-500" dirty="0"/>
              <a:t>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28701" y="592581"/>
            <a:ext cx="11668125" cy="2424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51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rlito"/>
                <a:cs typeface="Carlito"/>
              </a:rPr>
              <a:t>Stronger </a:t>
            </a:r>
            <a:r>
              <a:rPr sz="2200" b="1" spc="-5" dirty="0">
                <a:latin typeface="Carlito"/>
                <a:cs typeface="Carlito"/>
              </a:rPr>
              <a:t>type </a:t>
            </a:r>
            <a:r>
              <a:rPr sz="2200" b="1" spc="-10" dirty="0">
                <a:latin typeface="Carlito"/>
                <a:cs typeface="Carlito"/>
              </a:rPr>
              <a:t>checks </a:t>
            </a:r>
            <a:r>
              <a:rPr sz="2200" b="1" spc="-20" dirty="0">
                <a:latin typeface="Carlito"/>
                <a:cs typeface="Carlito"/>
              </a:rPr>
              <a:t>at </a:t>
            </a:r>
            <a:r>
              <a:rPr sz="2200" b="1" spc="-10" dirty="0">
                <a:latin typeface="Carlito"/>
                <a:cs typeface="Carlito"/>
              </a:rPr>
              <a:t>compile</a:t>
            </a:r>
            <a:r>
              <a:rPr sz="2200" b="1" spc="9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time.</a:t>
            </a:r>
            <a:endParaRPr sz="2200">
              <a:latin typeface="Carlito"/>
              <a:cs typeface="Carlito"/>
            </a:endParaRPr>
          </a:p>
          <a:p>
            <a:pPr marL="241300" marR="29146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5" dirty="0">
                <a:latin typeface="Carlito"/>
                <a:cs typeface="Carlito"/>
              </a:rPr>
              <a:t>Java </a:t>
            </a:r>
            <a:r>
              <a:rPr sz="2200" spc="-10" dirty="0">
                <a:latin typeface="Carlito"/>
                <a:cs typeface="Carlito"/>
              </a:rPr>
              <a:t>compiler </a:t>
            </a:r>
            <a:r>
              <a:rPr sz="2200" spc="-5" dirty="0">
                <a:latin typeface="Carlito"/>
                <a:cs typeface="Carlito"/>
              </a:rPr>
              <a:t>applies </a:t>
            </a:r>
            <a:r>
              <a:rPr sz="2200" spc="-15" dirty="0">
                <a:latin typeface="Carlito"/>
                <a:cs typeface="Carlito"/>
              </a:rPr>
              <a:t>strong </a:t>
            </a:r>
            <a:r>
              <a:rPr sz="2200" spc="-5" dirty="0">
                <a:latin typeface="Carlito"/>
                <a:cs typeface="Carlito"/>
              </a:rPr>
              <a:t>type checking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generic </a:t>
            </a:r>
            <a:r>
              <a:rPr sz="2200" spc="-15" dirty="0">
                <a:latin typeface="Carlito"/>
                <a:cs typeface="Carlito"/>
              </a:rPr>
              <a:t>code </a:t>
            </a:r>
            <a:r>
              <a:rPr sz="2200" spc="-5" dirty="0">
                <a:latin typeface="Carlito"/>
                <a:cs typeface="Carlito"/>
              </a:rPr>
              <a:t>and issues </a:t>
            </a:r>
            <a:r>
              <a:rPr sz="2200" spc="-15" dirty="0">
                <a:latin typeface="Carlito"/>
                <a:cs typeface="Carlito"/>
              </a:rPr>
              <a:t>errors </a:t>
            </a: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code </a:t>
            </a:r>
            <a:r>
              <a:rPr sz="2200" spc="-10" dirty="0">
                <a:latin typeface="Carlito"/>
                <a:cs typeface="Carlito"/>
              </a:rPr>
              <a:t>violates  </a:t>
            </a:r>
            <a:r>
              <a:rPr sz="2200" spc="-5" dirty="0">
                <a:latin typeface="Carlito"/>
                <a:cs typeface="Carlito"/>
              </a:rPr>
              <a:t>type </a:t>
            </a:r>
            <a:r>
              <a:rPr sz="2200" spc="-40" dirty="0">
                <a:latin typeface="Carlito"/>
                <a:cs typeface="Carlito"/>
              </a:rPr>
              <a:t>safety. </a:t>
            </a:r>
            <a:r>
              <a:rPr sz="2200" spc="-10" dirty="0">
                <a:latin typeface="Carlito"/>
                <a:cs typeface="Carlito"/>
              </a:rPr>
              <a:t>Fixing </a:t>
            </a:r>
            <a:r>
              <a:rPr sz="2200" spc="-5" dirty="0">
                <a:latin typeface="Carlito"/>
                <a:cs typeface="Carlito"/>
              </a:rPr>
              <a:t>compile-time </a:t>
            </a:r>
            <a:r>
              <a:rPr sz="2200" spc="-15" dirty="0">
                <a:latin typeface="Carlito"/>
                <a:cs typeface="Carlito"/>
              </a:rPr>
              <a:t>errors </a:t>
            </a:r>
            <a:r>
              <a:rPr sz="2200" spc="-5" dirty="0">
                <a:latin typeface="Carlito"/>
                <a:cs typeface="Carlito"/>
              </a:rPr>
              <a:t>is easier than fixing runtime </a:t>
            </a:r>
            <a:r>
              <a:rPr sz="2200" spc="-10" dirty="0">
                <a:latin typeface="Carlito"/>
                <a:cs typeface="Carlito"/>
              </a:rPr>
              <a:t>errors, </a:t>
            </a:r>
            <a:r>
              <a:rPr sz="2200" spc="-5" dirty="0">
                <a:latin typeface="Carlito"/>
                <a:cs typeface="Carlito"/>
              </a:rPr>
              <a:t>which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difficult </a:t>
            </a:r>
            <a:r>
              <a:rPr sz="2200" spc="-20" dirty="0">
                <a:latin typeface="Carlito"/>
                <a:cs typeface="Carlito"/>
              </a:rPr>
              <a:t>to  </a:t>
            </a:r>
            <a:r>
              <a:rPr sz="2200" spc="-10" dirty="0">
                <a:latin typeface="Carlito"/>
                <a:cs typeface="Carlito"/>
              </a:rPr>
              <a:t>find.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ts val="2380"/>
              </a:lnSpc>
              <a:spcBef>
                <a:spcPts val="16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The following </a:t>
            </a:r>
            <a:r>
              <a:rPr sz="2200" spc="-15" dirty="0">
                <a:latin typeface="Carlito"/>
                <a:cs typeface="Carlito"/>
              </a:rPr>
              <a:t>code </a:t>
            </a:r>
            <a:r>
              <a:rPr sz="2200" b="1" spc="-10" dirty="0">
                <a:latin typeface="Carlito"/>
                <a:cs typeface="Carlito"/>
              </a:rPr>
              <a:t>compiles fine </a:t>
            </a:r>
            <a:r>
              <a:rPr sz="2200" spc="-10" dirty="0">
                <a:latin typeface="Carlito"/>
                <a:cs typeface="Carlito"/>
              </a:rPr>
              <a:t>but </a:t>
            </a:r>
            <a:r>
              <a:rPr sz="2200" spc="-15" dirty="0">
                <a:latin typeface="Carlito"/>
                <a:cs typeface="Carlito"/>
              </a:rPr>
              <a:t>throws </a:t>
            </a:r>
            <a:r>
              <a:rPr sz="2200" b="1" spc="-15" dirty="0">
                <a:latin typeface="Carlito"/>
                <a:cs typeface="Carlito"/>
              </a:rPr>
              <a:t>ClassCastException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10" dirty="0">
                <a:latin typeface="Carlito"/>
                <a:cs typeface="Carlito"/>
              </a:rPr>
              <a:t>runtime because we are </a:t>
            </a:r>
            <a:r>
              <a:rPr sz="2200" spc="-5" dirty="0">
                <a:latin typeface="Carlito"/>
                <a:cs typeface="Carlito"/>
              </a:rPr>
              <a:t>trying </a:t>
            </a:r>
            <a:r>
              <a:rPr sz="2200" spc="-15" dirty="0">
                <a:latin typeface="Carlito"/>
                <a:cs typeface="Carlito"/>
              </a:rPr>
              <a:t>to  cast </a:t>
            </a:r>
            <a:r>
              <a:rPr sz="2200" spc="-10" dirty="0">
                <a:latin typeface="Carlito"/>
                <a:cs typeface="Carlito"/>
              </a:rPr>
              <a:t>Object </a:t>
            </a:r>
            <a:r>
              <a:rPr sz="2200" spc="-5" dirty="0">
                <a:latin typeface="Carlito"/>
                <a:cs typeface="Carlito"/>
              </a:rPr>
              <a:t>in the </a:t>
            </a:r>
            <a:r>
              <a:rPr sz="2200" spc="-10" dirty="0">
                <a:latin typeface="Carlito"/>
                <a:cs typeface="Carlito"/>
              </a:rPr>
              <a:t>list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String whereas one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-10" dirty="0">
                <a:latin typeface="Carlito"/>
                <a:cs typeface="Carlito"/>
              </a:rPr>
              <a:t>element </a:t>
            </a:r>
            <a:r>
              <a:rPr sz="2200" spc="-5" dirty="0">
                <a:latin typeface="Carlito"/>
                <a:cs typeface="Carlito"/>
              </a:rPr>
              <a:t>is of type</a:t>
            </a:r>
            <a:r>
              <a:rPr sz="2200" spc="250" dirty="0">
                <a:latin typeface="Carlito"/>
                <a:cs typeface="Carlito"/>
              </a:rPr>
              <a:t> </a:t>
            </a:r>
            <a:r>
              <a:rPr sz="2200" i="1" spc="-15" dirty="0">
                <a:latin typeface="Carlito"/>
                <a:cs typeface="Carlito"/>
              </a:rPr>
              <a:t>Integer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524" y="3470147"/>
            <a:ext cx="10532745" cy="236982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  <a:tabLst>
                <a:tab pos="768985" algn="l"/>
                <a:tab pos="1538605" algn="l"/>
                <a:tab pos="1846580" algn="l"/>
                <a:tab pos="2462530" algn="l"/>
                <a:tab pos="4464050" algn="l"/>
                <a:tab pos="4925695" algn="l"/>
                <a:tab pos="6773545" algn="l"/>
                <a:tab pos="8620760" algn="l"/>
                <a:tab pos="9083040" algn="l"/>
                <a:tab pos="9391015" algn="l"/>
              </a:tabLst>
            </a:pPr>
            <a:r>
              <a:rPr sz="2200" spc="350" dirty="0">
                <a:latin typeface="Arial"/>
                <a:cs typeface="Arial"/>
              </a:rPr>
              <a:t>List	</a:t>
            </a:r>
            <a:r>
              <a:rPr sz="2200" spc="535" dirty="0">
                <a:latin typeface="Arial"/>
                <a:cs typeface="Arial"/>
              </a:rPr>
              <a:t>list	</a:t>
            </a:r>
            <a:r>
              <a:rPr sz="2200" spc="-80" dirty="0">
                <a:latin typeface="Arial"/>
                <a:cs typeface="Arial"/>
              </a:rPr>
              <a:t>=	</a:t>
            </a:r>
            <a:r>
              <a:rPr sz="2200" b="1" spc="-220" dirty="0">
                <a:solidFill>
                  <a:srgbClr val="006699"/>
                </a:solidFill>
                <a:latin typeface="Arial"/>
                <a:cs typeface="Arial"/>
              </a:rPr>
              <a:t>new	</a:t>
            </a:r>
            <a:r>
              <a:rPr sz="2200" spc="310" dirty="0">
                <a:latin typeface="Arial"/>
                <a:cs typeface="Arial"/>
              </a:rPr>
              <a:t>ArrayList();	</a:t>
            </a:r>
            <a:r>
              <a:rPr sz="2200" spc="595" dirty="0">
                <a:latin typeface="Arial"/>
                <a:cs typeface="Arial"/>
              </a:rPr>
              <a:t>//	</a:t>
            </a:r>
            <a:r>
              <a:rPr sz="2200" spc="150" dirty="0">
                <a:latin typeface="Arial"/>
                <a:cs typeface="Arial"/>
              </a:rPr>
              <a:t>non-generic	</a:t>
            </a:r>
            <a:r>
              <a:rPr sz="2200" spc="229" dirty="0">
                <a:latin typeface="Arial"/>
                <a:cs typeface="Arial"/>
              </a:rPr>
              <a:t>declaration	</a:t>
            </a:r>
            <a:r>
              <a:rPr sz="2200" spc="290" dirty="0">
                <a:latin typeface="Arial"/>
                <a:cs typeface="Arial"/>
              </a:rPr>
              <a:t>of	</a:t>
            </a:r>
            <a:r>
              <a:rPr sz="2200" spc="-15" dirty="0">
                <a:latin typeface="Arial"/>
                <a:cs typeface="Arial"/>
              </a:rPr>
              <a:t>a	</a:t>
            </a:r>
            <a:r>
              <a:rPr sz="2200" spc="535" dirty="0">
                <a:latin typeface="Arial"/>
                <a:cs typeface="Arial"/>
              </a:rPr>
              <a:t>list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200" spc="320" dirty="0">
                <a:latin typeface="Arial"/>
                <a:cs typeface="Arial"/>
              </a:rPr>
              <a:t>list.add(</a:t>
            </a:r>
            <a:r>
              <a:rPr sz="2200" spc="320" dirty="0">
                <a:solidFill>
                  <a:srgbClr val="0000FF"/>
                </a:solidFill>
                <a:latin typeface="Arial"/>
                <a:cs typeface="Arial"/>
              </a:rPr>
              <a:t>"abc"</a:t>
            </a:r>
            <a:r>
              <a:rPr sz="2200" spc="320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000885" algn="l"/>
                <a:tab pos="4001770" algn="l"/>
              </a:tabLst>
            </a:pPr>
            <a:r>
              <a:rPr sz="2200" spc="204" dirty="0">
                <a:latin typeface="Arial"/>
                <a:cs typeface="Arial"/>
              </a:rPr>
              <a:t>list.add(</a:t>
            </a:r>
            <a:r>
              <a:rPr sz="2200" b="1" spc="204" dirty="0">
                <a:solidFill>
                  <a:srgbClr val="006699"/>
                </a:solidFill>
                <a:latin typeface="Arial"/>
                <a:cs typeface="Arial"/>
              </a:rPr>
              <a:t>new	</a:t>
            </a:r>
            <a:r>
              <a:rPr sz="2200" spc="300" dirty="0">
                <a:latin typeface="Arial"/>
                <a:cs typeface="Arial"/>
              </a:rPr>
              <a:t>Integer(</a:t>
            </a:r>
            <a:r>
              <a:rPr sz="2200" spc="300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r>
              <a:rPr sz="2200" spc="300" dirty="0">
                <a:latin typeface="Arial"/>
                <a:cs typeface="Arial"/>
              </a:rPr>
              <a:t>));	</a:t>
            </a:r>
            <a:r>
              <a:rPr sz="2200" spc="105" dirty="0">
                <a:solidFill>
                  <a:srgbClr val="008200"/>
                </a:solidFill>
                <a:latin typeface="Arial"/>
                <a:cs typeface="Arial"/>
              </a:rPr>
              <a:t>//OK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692910" algn="l"/>
                <a:tab pos="2308225" algn="l"/>
                <a:tab pos="2616200" algn="l"/>
              </a:tabLst>
            </a:pPr>
            <a:r>
              <a:rPr sz="2200" b="1" spc="204" dirty="0">
                <a:solidFill>
                  <a:srgbClr val="006699"/>
                </a:solidFill>
                <a:latin typeface="Arial"/>
                <a:cs typeface="Arial"/>
              </a:rPr>
              <a:t>for</a:t>
            </a:r>
            <a:r>
              <a:rPr sz="2200" spc="204" dirty="0">
                <a:latin typeface="Arial"/>
                <a:cs typeface="Arial"/>
              </a:rPr>
              <a:t>(Object	</a:t>
            </a:r>
            <a:r>
              <a:rPr sz="2200" spc="229" dirty="0">
                <a:latin typeface="Arial"/>
                <a:cs typeface="Arial"/>
              </a:rPr>
              <a:t>obj	</a:t>
            </a:r>
            <a:r>
              <a:rPr sz="2200" spc="595" dirty="0">
                <a:latin typeface="Arial"/>
                <a:cs typeface="Arial"/>
              </a:rPr>
              <a:t>:	</a:t>
            </a:r>
            <a:r>
              <a:rPr sz="2200" spc="515" dirty="0">
                <a:latin typeface="Arial"/>
                <a:cs typeface="Arial"/>
              </a:rPr>
              <a:t>list){</a:t>
            </a:r>
            <a:endParaRPr sz="2200">
              <a:latin typeface="Arial"/>
              <a:cs typeface="Arial"/>
            </a:endParaRPr>
          </a:p>
          <a:p>
            <a:pPr marL="1231265">
              <a:lnSpc>
                <a:spcPct val="100000"/>
              </a:lnSpc>
              <a:tabLst>
                <a:tab pos="2308225" algn="l"/>
                <a:tab pos="4309745" algn="l"/>
                <a:tab pos="5079365" algn="l"/>
                <a:tab pos="8312150" algn="l"/>
                <a:tab pos="8774430" algn="l"/>
              </a:tabLst>
            </a:pPr>
            <a:r>
              <a:rPr sz="2200" spc="250" dirty="0">
                <a:latin typeface="Arial"/>
                <a:cs typeface="Arial"/>
              </a:rPr>
              <a:t>String	</a:t>
            </a:r>
            <a:r>
              <a:rPr sz="2200" spc="295" dirty="0">
                <a:latin typeface="Arial"/>
                <a:cs typeface="Arial"/>
              </a:rPr>
              <a:t>str=(String)	</a:t>
            </a:r>
            <a:r>
              <a:rPr sz="2200" spc="320" dirty="0">
                <a:latin typeface="Arial"/>
                <a:cs typeface="Arial"/>
              </a:rPr>
              <a:t>obj;	</a:t>
            </a:r>
            <a:r>
              <a:rPr sz="2200" b="1" spc="85" dirty="0">
                <a:solidFill>
                  <a:srgbClr val="FF0000"/>
                </a:solidFill>
                <a:latin typeface="Arial"/>
                <a:cs typeface="Arial"/>
              </a:rPr>
              <a:t>//ClassCastException	</a:t>
            </a:r>
            <a:r>
              <a:rPr sz="2200" b="1" spc="229" dirty="0">
                <a:solidFill>
                  <a:srgbClr val="FF0000"/>
                </a:solidFill>
                <a:latin typeface="Arial"/>
                <a:cs typeface="Arial"/>
              </a:rPr>
              <a:t>at	</a:t>
            </a:r>
            <a:r>
              <a:rPr sz="2200" b="1" spc="50" dirty="0">
                <a:solidFill>
                  <a:srgbClr val="FF0000"/>
                </a:solidFill>
                <a:latin typeface="Arial"/>
                <a:cs typeface="Arial"/>
              </a:rPr>
              <a:t>runtime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200" spc="47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1980"/>
          </a:xfrm>
          <a:custGeom>
            <a:avLst/>
            <a:gdLst/>
            <a:ahLst/>
            <a:cxnLst/>
            <a:rect l="l" t="t" r="r" b="b"/>
            <a:pathLst>
              <a:path w="12192000" h="601980">
                <a:moveTo>
                  <a:pt x="12192000" y="0"/>
                </a:moveTo>
                <a:lnTo>
                  <a:pt x="0" y="0"/>
                </a:lnTo>
                <a:lnTo>
                  <a:pt x="0" y="601979"/>
                </a:lnTo>
                <a:lnTo>
                  <a:pt x="12192000" y="6019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93614" y="0"/>
            <a:ext cx="1609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75" dirty="0"/>
              <a:t>G</a:t>
            </a:r>
            <a:r>
              <a:rPr sz="3600" spc="-240" dirty="0"/>
              <a:t>e</a:t>
            </a:r>
            <a:r>
              <a:rPr sz="3600" spc="-170" dirty="0"/>
              <a:t>n</a:t>
            </a:r>
            <a:r>
              <a:rPr sz="3600" spc="-254" dirty="0"/>
              <a:t>e</a:t>
            </a:r>
            <a:r>
              <a:rPr sz="3600" spc="10" dirty="0"/>
              <a:t>r</a:t>
            </a:r>
            <a:r>
              <a:rPr sz="3600" spc="-25" dirty="0"/>
              <a:t>i</a:t>
            </a:r>
            <a:r>
              <a:rPr sz="3600" spc="-300" dirty="0"/>
              <a:t>c</a:t>
            </a:r>
            <a:r>
              <a:rPr sz="3600" spc="-409" dirty="0"/>
              <a:t>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3468" y="592581"/>
            <a:ext cx="5080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Now let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b="1" i="1" spc="-5" dirty="0">
                <a:latin typeface="Carlito"/>
                <a:cs typeface="Carlito"/>
              </a:rPr>
              <a:t>generics </a:t>
            </a:r>
            <a:r>
              <a:rPr sz="2200" spc="-5" dirty="0">
                <a:latin typeface="Carlito"/>
                <a:cs typeface="Carlito"/>
              </a:rPr>
              <a:t>while declaring a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list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424" y="1072896"/>
            <a:ext cx="11257915" cy="304673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2620"/>
              </a:lnSpc>
              <a:tabLst>
                <a:tab pos="5495925" algn="l"/>
              </a:tabLst>
            </a:pPr>
            <a:r>
              <a:rPr sz="2200" spc="-5" dirty="0">
                <a:latin typeface="Carlito"/>
                <a:cs typeface="Carlito"/>
              </a:rPr>
              <a:t>//List&lt;String&gt; </a:t>
            </a:r>
            <a:r>
              <a:rPr sz="2200" spc="-10" dirty="0">
                <a:latin typeface="Carlito"/>
                <a:cs typeface="Carlito"/>
              </a:rPr>
              <a:t>list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new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ArrayList&lt;String&gt;();	</a:t>
            </a:r>
            <a:r>
              <a:rPr sz="2200" i="1" spc="-5" dirty="0">
                <a:latin typeface="Carlito"/>
                <a:cs typeface="Carlito"/>
              </a:rPr>
              <a:t>// </a:t>
            </a:r>
            <a:r>
              <a:rPr sz="2200" i="1" spc="-10" dirty="0">
                <a:latin typeface="Carlito"/>
                <a:cs typeface="Carlito"/>
              </a:rPr>
              <a:t>Java</a:t>
            </a:r>
            <a:r>
              <a:rPr sz="2200" i="1" dirty="0">
                <a:latin typeface="Carlito"/>
                <a:cs typeface="Carlito"/>
              </a:rPr>
              <a:t> </a:t>
            </a:r>
            <a:r>
              <a:rPr sz="2200" i="1" spc="-5" dirty="0">
                <a:latin typeface="Carlito"/>
                <a:cs typeface="Carlito"/>
              </a:rPr>
              <a:t>6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  <a:tabLst>
                <a:tab pos="4759960" algn="l"/>
              </a:tabLst>
            </a:pPr>
            <a:r>
              <a:rPr sz="2200" spc="-5" dirty="0">
                <a:latin typeface="Carlito"/>
                <a:cs typeface="Carlito"/>
              </a:rPr>
              <a:t>List&lt;String&gt; </a:t>
            </a:r>
            <a:r>
              <a:rPr sz="2200" spc="-10" dirty="0">
                <a:latin typeface="Carlito"/>
                <a:cs typeface="Carlito"/>
              </a:rPr>
              <a:t>list1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new </a:t>
            </a:r>
            <a:r>
              <a:rPr sz="2200" spc="-15" dirty="0">
                <a:latin typeface="Carlito"/>
                <a:cs typeface="Carlito"/>
              </a:rPr>
              <a:t>ArrayList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&lt;&gt;</a:t>
            </a:r>
            <a:r>
              <a:rPr sz="2200" spc="-15" dirty="0">
                <a:latin typeface="Carlito"/>
                <a:cs typeface="Carlito"/>
              </a:rPr>
              <a:t>();	</a:t>
            </a:r>
            <a:r>
              <a:rPr sz="2200" i="1" spc="-5" dirty="0">
                <a:latin typeface="Carlito"/>
                <a:cs typeface="Carlito"/>
              </a:rPr>
              <a:t>// Java</a:t>
            </a:r>
            <a:r>
              <a:rPr sz="2200" i="1" spc="-15" dirty="0">
                <a:latin typeface="Carlito"/>
                <a:cs typeface="Carlito"/>
              </a:rPr>
              <a:t> </a:t>
            </a:r>
            <a:r>
              <a:rPr sz="2200" i="1" spc="-5" dirty="0">
                <a:latin typeface="Carlito"/>
                <a:cs typeface="Carlito"/>
              </a:rPr>
              <a:t>7</a:t>
            </a:r>
            <a:endParaRPr sz="2200"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list.add("abc");</a:t>
            </a:r>
            <a:endParaRPr sz="2200"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//list.add(new </a:t>
            </a:r>
            <a:r>
              <a:rPr sz="2200" spc="-15" dirty="0">
                <a:latin typeface="Carlito"/>
                <a:cs typeface="Carlito"/>
              </a:rPr>
              <a:t>Integer(5)); </a:t>
            </a:r>
            <a:r>
              <a:rPr sz="2200" b="1" spc="-15" dirty="0">
                <a:solidFill>
                  <a:srgbClr val="FF0000"/>
                </a:solidFill>
                <a:latin typeface="Carlito"/>
                <a:cs typeface="Carlito"/>
              </a:rPr>
              <a:t>//compiler</a:t>
            </a:r>
            <a:r>
              <a:rPr sz="2200" b="1" spc="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Carlito"/>
                <a:cs typeface="Carlito"/>
              </a:rPr>
              <a:t>error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for(String str </a:t>
            </a:r>
            <a:r>
              <a:rPr sz="2200" spc="-5" dirty="0">
                <a:latin typeface="Carlito"/>
                <a:cs typeface="Carlito"/>
              </a:rPr>
              <a:t>: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list){</a:t>
            </a:r>
            <a:endParaRPr sz="220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//no type </a:t>
            </a:r>
            <a:r>
              <a:rPr sz="2200" spc="-10" dirty="0">
                <a:latin typeface="Carlito"/>
                <a:cs typeface="Carlito"/>
              </a:rPr>
              <a:t>casting needed, </a:t>
            </a:r>
            <a:r>
              <a:rPr sz="2200" spc="-15" dirty="0">
                <a:latin typeface="Carlito"/>
                <a:cs typeface="Carlito"/>
              </a:rPr>
              <a:t>avoids </a:t>
            </a:r>
            <a:r>
              <a:rPr sz="2200" spc="-10" dirty="0">
                <a:latin typeface="Carlito"/>
                <a:cs typeface="Carlito"/>
              </a:rPr>
              <a:t>ClassCastException runtime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exception</a:t>
            </a:r>
            <a:endParaRPr sz="2200"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71" y="4652771"/>
            <a:ext cx="12149455" cy="1786255"/>
          </a:xfrm>
          <a:custGeom>
            <a:avLst/>
            <a:gdLst/>
            <a:ahLst/>
            <a:cxnLst/>
            <a:rect l="l" t="t" r="r" b="b"/>
            <a:pathLst>
              <a:path w="12149455" h="1786254">
                <a:moveTo>
                  <a:pt x="0" y="1786127"/>
                </a:moveTo>
                <a:lnTo>
                  <a:pt x="12149328" y="1786127"/>
                </a:lnTo>
                <a:lnTo>
                  <a:pt x="12149328" y="0"/>
                </a:lnTo>
                <a:lnTo>
                  <a:pt x="0" y="0"/>
                </a:lnTo>
                <a:lnTo>
                  <a:pt x="0" y="1786127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107" y="4670805"/>
            <a:ext cx="1174051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Notice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the time of </a:t>
            </a:r>
            <a:r>
              <a:rPr sz="2200" spc="-10" dirty="0">
                <a:latin typeface="Carlito"/>
                <a:cs typeface="Carlito"/>
              </a:rPr>
              <a:t>list creation, </a:t>
            </a:r>
            <a:r>
              <a:rPr sz="2200" spc="-15" dirty="0">
                <a:latin typeface="Carlito"/>
                <a:cs typeface="Carlito"/>
              </a:rPr>
              <a:t>we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5" dirty="0">
                <a:latin typeface="Carlito"/>
                <a:cs typeface="Carlito"/>
              </a:rPr>
              <a:t>specified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the type of </a:t>
            </a:r>
            <a:r>
              <a:rPr sz="2200" spc="-10" dirty="0">
                <a:latin typeface="Carlito"/>
                <a:cs typeface="Carlito"/>
              </a:rPr>
              <a:t>elements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list </a:t>
            </a:r>
            <a:r>
              <a:rPr sz="2200" spc="-5" dirty="0">
                <a:latin typeface="Carlito"/>
                <a:cs typeface="Carlito"/>
              </a:rPr>
              <a:t>will </a:t>
            </a:r>
            <a:r>
              <a:rPr sz="2200" spc="-10" dirty="0">
                <a:latin typeface="Carlito"/>
                <a:cs typeface="Carlito"/>
              </a:rPr>
              <a:t>be  String. </a:t>
            </a:r>
            <a:r>
              <a:rPr sz="2200" spc="-5" dirty="0">
                <a:latin typeface="Carlito"/>
                <a:cs typeface="Carlito"/>
              </a:rPr>
              <a:t>So if </a:t>
            </a:r>
            <a:r>
              <a:rPr sz="2200" spc="-20" dirty="0">
                <a:latin typeface="Carlito"/>
                <a:cs typeface="Carlito"/>
              </a:rPr>
              <a:t>we </a:t>
            </a:r>
            <a:r>
              <a:rPr sz="2200" dirty="0">
                <a:latin typeface="Carlito"/>
                <a:cs typeface="Carlito"/>
              </a:rPr>
              <a:t>try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add </a:t>
            </a:r>
            <a:r>
              <a:rPr sz="2200" spc="-20" dirty="0">
                <a:latin typeface="Carlito"/>
                <a:cs typeface="Carlito"/>
              </a:rPr>
              <a:t>any </a:t>
            </a:r>
            <a:r>
              <a:rPr sz="2200" spc="-10" dirty="0">
                <a:latin typeface="Carlito"/>
                <a:cs typeface="Carlito"/>
              </a:rPr>
              <a:t>other </a:t>
            </a:r>
            <a:r>
              <a:rPr sz="2200" spc="-5" dirty="0">
                <a:latin typeface="Carlito"/>
                <a:cs typeface="Carlito"/>
              </a:rPr>
              <a:t>type of object in </a:t>
            </a:r>
            <a:r>
              <a:rPr sz="2200" spc="-10" dirty="0">
                <a:latin typeface="Carlito"/>
                <a:cs typeface="Carlito"/>
              </a:rPr>
              <a:t>the list, the </a:t>
            </a:r>
            <a:r>
              <a:rPr sz="2200" spc="-20" dirty="0">
                <a:latin typeface="Carlito"/>
                <a:cs typeface="Carlito"/>
              </a:rPr>
              <a:t>program </a:t>
            </a:r>
            <a:r>
              <a:rPr sz="2200" spc="-5" dirty="0">
                <a:latin typeface="Carlito"/>
                <a:cs typeface="Carlito"/>
              </a:rPr>
              <a:t>will </a:t>
            </a:r>
            <a:r>
              <a:rPr sz="2200" spc="-15" dirty="0">
                <a:latin typeface="Carlito"/>
                <a:cs typeface="Carlito"/>
              </a:rPr>
              <a:t>throw </a:t>
            </a:r>
            <a:r>
              <a:rPr sz="2200" spc="-10" dirty="0">
                <a:latin typeface="Carlito"/>
                <a:cs typeface="Carlito"/>
              </a:rPr>
              <a:t>compile </a:t>
            </a:r>
            <a:r>
              <a:rPr sz="2200" spc="-5" dirty="0">
                <a:latin typeface="Carlito"/>
                <a:cs typeface="Carlito"/>
              </a:rPr>
              <a:t>time</a:t>
            </a:r>
            <a:r>
              <a:rPr sz="2200" spc="409" dirty="0">
                <a:latin typeface="Carlito"/>
                <a:cs typeface="Carlito"/>
              </a:rPr>
              <a:t> </a:t>
            </a:r>
            <a:r>
              <a:rPr sz="2200" spc="-45" dirty="0">
                <a:latin typeface="Carlito"/>
                <a:cs typeface="Carlito"/>
              </a:rPr>
              <a:t>error.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Also </a:t>
            </a:r>
            <a:r>
              <a:rPr sz="2200" spc="-10" dirty="0">
                <a:latin typeface="Carlito"/>
                <a:cs typeface="Carlito"/>
              </a:rPr>
              <a:t>notice that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loop, </a:t>
            </a:r>
            <a:r>
              <a:rPr sz="2200" spc="-15" dirty="0">
                <a:latin typeface="Carlito"/>
                <a:cs typeface="Carlito"/>
              </a:rPr>
              <a:t>we </a:t>
            </a:r>
            <a:r>
              <a:rPr sz="2200" spc="-5" dirty="0">
                <a:latin typeface="Carlito"/>
                <a:cs typeface="Carlito"/>
              </a:rPr>
              <a:t>don’t </a:t>
            </a:r>
            <a:r>
              <a:rPr sz="2200" spc="-10" dirty="0">
                <a:latin typeface="Carlito"/>
                <a:cs typeface="Carlito"/>
              </a:rPr>
              <a:t>need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type </a:t>
            </a:r>
            <a:r>
              <a:rPr sz="2200" spc="-15" dirty="0">
                <a:latin typeface="Carlito"/>
                <a:cs typeface="Carlito"/>
              </a:rPr>
              <a:t>cast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element, hence</a:t>
            </a:r>
            <a:r>
              <a:rPr sz="2200" spc="2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eliminating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i="1" spc="-15" dirty="0">
                <a:latin typeface="Carlito"/>
                <a:cs typeface="Carlito"/>
              </a:rPr>
              <a:t>ClassCastException </a:t>
            </a:r>
            <a:r>
              <a:rPr sz="2200" spc="-15" dirty="0">
                <a:latin typeface="Carlito"/>
                <a:cs typeface="Carlito"/>
              </a:rPr>
              <a:t>at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runtime.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4380"/>
          </a:xfrm>
          <a:custGeom>
            <a:avLst/>
            <a:gdLst/>
            <a:ahLst/>
            <a:cxnLst/>
            <a:rect l="l" t="t" r="r" b="b"/>
            <a:pathLst>
              <a:path w="12192000" h="754380">
                <a:moveTo>
                  <a:pt x="12192000" y="0"/>
                </a:moveTo>
                <a:lnTo>
                  <a:pt x="0" y="0"/>
                </a:lnTo>
                <a:lnTo>
                  <a:pt x="0" y="754379"/>
                </a:lnTo>
                <a:lnTo>
                  <a:pt x="12192000" y="7543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0160" y="0"/>
            <a:ext cx="80968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60" dirty="0"/>
              <a:t>Additional </a:t>
            </a:r>
            <a:r>
              <a:rPr sz="4400" spc="-180" dirty="0"/>
              <a:t>Methods </a:t>
            </a:r>
            <a:r>
              <a:rPr sz="4400" spc="-45" dirty="0"/>
              <a:t>of</a:t>
            </a:r>
            <a:r>
              <a:rPr sz="4400" spc="-585" dirty="0"/>
              <a:t> </a:t>
            </a:r>
            <a:r>
              <a:rPr sz="4400" spc="-285" dirty="0"/>
              <a:t>Collection&lt;E&gt;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8739" y="985265"/>
            <a:ext cx="92176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public Object[]</a:t>
            </a:r>
            <a:r>
              <a:rPr sz="2400" b="1" spc="-15" dirty="0">
                <a:solidFill>
                  <a:srgbClr val="001F5F"/>
                </a:solidFill>
                <a:latin typeface="Carlito"/>
                <a:cs typeface="Carlito"/>
              </a:rPr>
              <a:t> toArray()</a:t>
            </a:r>
            <a:endParaRPr sz="2400">
              <a:latin typeface="Carlito"/>
              <a:cs typeface="Carlito"/>
            </a:endParaRPr>
          </a:p>
          <a:p>
            <a:pPr marL="1213485" indent="-287020">
              <a:lnSpc>
                <a:spcPts val="287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2400" spc="-10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20" dirty="0">
                <a:latin typeface="Carlito"/>
                <a:cs typeface="Carlito"/>
              </a:rPr>
              <a:t>array </a:t>
            </a:r>
            <a:r>
              <a:rPr sz="2400" spc="-10" dirty="0">
                <a:latin typeface="Carlito"/>
                <a:cs typeface="Carlito"/>
              </a:rPr>
              <a:t>containing </a:t>
            </a:r>
            <a:r>
              <a:rPr sz="2400" dirty="0">
                <a:latin typeface="Carlito"/>
                <a:cs typeface="Carlito"/>
              </a:rPr>
              <a:t>all the </a:t>
            </a:r>
            <a:r>
              <a:rPr sz="2400" spc="-5" dirty="0">
                <a:latin typeface="Carlito"/>
                <a:cs typeface="Carlito"/>
              </a:rPr>
              <a:t>elements of </a:t>
            </a:r>
            <a:r>
              <a:rPr sz="2400" dirty="0">
                <a:latin typeface="Carlito"/>
                <a:cs typeface="Carlito"/>
              </a:rPr>
              <a:t>this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collection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public &lt;T&gt; T[] </a:t>
            </a:r>
            <a:r>
              <a:rPr sz="2400" b="1" spc="-15" dirty="0">
                <a:solidFill>
                  <a:srgbClr val="001F5F"/>
                </a:solidFill>
                <a:latin typeface="Carlito"/>
                <a:cs typeface="Carlito"/>
              </a:rPr>
              <a:t>toArray(T[]</a:t>
            </a:r>
            <a:r>
              <a:rPr sz="2400" b="1" spc="-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dest)</a:t>
            </a:r>
            <a:endParaRPr sz="24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  <a:tab pos="8522970" algn="l"/>
              </a:tabLst>
            </a:pPr>
            <a:r>
              <a:rPr sz="2400" spc="-10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20" dirty="0">
                <a:latin typeface="Carlito"/>
                <a:cs typeface="Carlito"/>
              </a:rPr>
              <a:t>array </a:t>
            </a:r>
            <a:r>
              <a:rPr sz="2400" spc="-10" dirty="0">
                <a:latin typeface="Carlito"/>
                <a:cs typeface="Carlito"/>
              </a:rPr>
              <a:t>containing </a:t>
            </a:r>
            <a:r>
              <a:rPr sz="2400" dirty="0">
                <a:latin typeface="Carlito"/>
                <a:cs typeface="Carlito"/>
              </a:rPr>
              <a:t>all the </a:t>
            </a:r>
            <a:r>
              <a:rPr sz="2400" spc="-5" dirty="0">
                <a:latin typeface="Carlito"/>
                <a:cs typeface="Carlito"/>
              </a:rPr>
              <a:t>elements of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this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collection,	</a:t>
            </a:r>
            <a:r>
              <a:rPr sz="2400" i="1" spc="-10" dirty="0">
                <a:latin typeface="Carlito"/>
                <a:cs typeface="Carlito"/>
              </a:rPr>
              <a:t>dest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3885" y="3997223"/>
            <a:ext cx="17462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dirty="0">
                <a:latin typeface="Carlito"/>
                <a:cs typeface="Carlito"/>
              </a:rPr>
              <a:t>);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177032"/>
            <a:ext cx="666813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Bulk </a:t>
            </a:r>
            <a:r>
              <a:rPr sz="2400" b="1" spc="-10" dirty="0">
                <a:solidFill>
                  <a:srgbClr val="001F5F"/>
                </a:solidFill>
                <a:latin typeface="Carlito"/>
                <a:cs typeface="Carlito"/>
              </a:rPr>
              <a:t>Operations:</a:t>
            </a:r>
            <a:endParaRPr sz="24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public boolean </a:t>
            </a:r>
            <a:r>
              <a:rPr sz="2400" spc="-10" dirty="0">
                <a:latin typeface="Carlito"/>
                <a:cs typeface="Carlito"/>
              </a:rPr>
              <a:t>containsAll(Collection&lt;?&gt;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c);</a:t>
            </a:r>
            <a:endParaRPr sz="24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public boolean addAll(Collection&lt;? </a:t>
            </a:r>
            <a:r>
              <a:rPr sz="2400" spc="-10" dirty="0">
                <a:latin typeface="Carlito"/>
                <a:cs typeface="Carlito"/>
              </a:rPr>
              <a:t>extends </a:t>
            </a:r>
            <a:r>
              <a:rPr sz="2400" spc="-5" dirty="0">
                <a:latin typeface="Carlito"/>
                <a:cs typeface="Carlito"/>
              </a:rPr>
              <a:t>E&gt;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</a:t>
            </a:r>
            <a:endParaRPr sz="24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public boolean removeAll(Collection&lt;?&gt;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c);</a:t>
            </a:r>
            <a:endParaRPr sz="2400">
              <a:latin typeface="Carlito"/>
              <a:cs typeface="Carlito"/>
            </a:endParaRPr>
          </a:p>
          <a:p>
            <a:pPr marL="756285" indent="-287020">
              <a:lnSpc>
                <a:spcPts val="2870"/>
              </a:lnSpc>
              <a:spcBef>
                <a:spcPts val="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public boolean </a:t>
            </a:r>
            <a:r>
              <a:rPr sz="2400" spc="-10" dirty="0">
                <a:latin typeface="Carlito"/>
                <a:cs typeface="Carlito"/>
              </a:rPr>
              <a:t>retainAll(Collection&lt;?&gt;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c);</a:t>
            </a:r>
            <a:endParaRPr sz="2400">
              <a:latin typeface="Carlito"/>
              <a:cs typeface="Carlito"/>
            </a:endParaRPr>
          </a:p>
          <a:p>
            <a:pPr marL="756285" indent="-287020">
              <a:lnSpc>
                <a:spcPts val="287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public </a:t>
            </a:r>
            <a:r>
              <a:rPr sz="2400" spc="-10" dirty="0">
                <a:latin typeface="Carlito"/>
                <a:cs typeface="Carlito"/>
              </a:rPr>
              <a:t>void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clear();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6664" y="3461003"/>
            <a:ext cx="5355590" cy="2862580"/>
          </a:xfrm>
          <a:custGeom>
            <a:avLst/>
            <a:gdLst/>
            <a:ahLst/>
            <a:cxnLst/>
            <a:rect l="l" t="t" r="r" b="b"/>
            <a:pathLst>
              <a:path w="5355590" h="2862579">
                <a:moveTo>
                  <a:pt x="5355335" y="0"/>
                </a:moveTo>
                <a:lnTo>
                  <a:pt x="0" y="0"/>
                </a:lnTo>
                <a:lnTo>
                  <a:pt x="0" y="2862072"/>
                </a:lnTo>
                <a:lnTo>
                  <a:pt x="5355335" y="2862072"/>
                </a:lnTo>
                <a:lnTo>
                  <a:pt x="5355335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5657" y="3477895"/>
            <a:ext cx="491680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rlito"/>
                <a:cs typeface="Carlito"/>
              </a:rPr>
              <a:t>ArrayList&lt;String&gt; </a:t>
            </a:r>
            <a:r>
              <a:rPr sz="2000" spc="-15" dirty="0">
                <a:latin typeface="Carlito"/>
                <a:cs typeface="Carlito"/>
              </a:rPr>
              <a:t>arrayList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b="1" spc="-5" dirty="0">
                <a:latin typeface="Carlito"/>
                <a:cs typeface="Carlito"/>
              </a:rPr>
              <a:t>new </a:t>
            </a:r>
            <a:r>
              <a:rPr sz="2000" b="1" spc="-10" dirty="0">
                <a:latin typeface="Carlito"/>
                <a:cs typeface="Carlito"/>
              </a:rPr>
              <a:t>ArrayList&lt;&gt;();  </a:t>
            </a:r>
            <a:r>
              <a:rPr sz="2000" spc="-5" dirty="0">
                <a:latin typeface="Carlito"/>
                <a:cs typeface="Carlito"/>
              </a:rPr>
              <a:t>arrayList.add("element_1");  arrayList.add("element_2");  arrayList.add("element_3");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5657" y="5002148"/>
            <a:ext cx="47815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rlito"/>
                <a:cs typeface="Carlito"/>
              </a:rPr>
              <a:t>Iterator&lt;String&gt; </a:t>
            </a:r>
            <a:r>
              <a:rPr sz="2000" b="1" spc="-20" dirty="0">
                <a:latin typeface="Carlito"/>
                <a:cs typeface="Carlito"/>
              </a:rPr>
              <a:t>iterator </a:t>
            </a:r>
            <a:r>
              <a:rPr sz="2000" b="1" dirty="0">
                <a:latin typeface="Carlito"/>
                <a:cs typeface="Carlito"/>
              </a:rPr>
              <a:t>= </a:t>
            </a:r>
            <a:r>
              <a:rPr sz="2000" b="1" spc="-15" dirty="0">
                <a:latin typeface="Carlito"/>
                <a:cs typeface="Carlito"/>
              </a:rPr>
              <a:t>arrayList.iterator();  while(iterator.hasNext()){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latin typeface="Carlito"/>
                <a:cs typeface="Carlito"/>
              </a:rPr>
              <a:t>System.</a:t>
            </a:r>
            <a:r>
              <a:rPr sz="2000" b="1" i="1" spc="-15" dirty="0">
                <a:latin typeface="Carlito"/>
                <a:cs typeface="Carlito"/>
              </a:rPr>
              <a:t>out.println(iterator.next());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2460"/>
          </a:xfrm>
          <a:custGeom>
            <a:avLst/>
            <a:gdLst/>
            <a:ahLst/>
            <a:cxnLst/>
            <a:rect l="l" t="t" r="r" b="b"/>
            <a:pathLst>
              <a:path w="12192000" h="632460">
                <a:moveTo>
                  <a:pt x="12192000" y="0"/>
                </a:moveTo>
                <a:lnTo>
                  <a:pt x="0" y="0"/>
                </a:lnTo>
                <a:lnTo>
                  <a:pt x="0" y="632460"/>
                </a:lnTo>
                <a:lnTo>
                  <a:pt x="12192000" y="6324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448" y="0"/>
            <a:ext cx="729424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05" dirty="0"/>
              <a:t>Traversing </a:t>
            </a:r>
            <a:r>
              <a:rPr lang="en-US" sz="2000" spc="-305" dirty="0" smtClean="0"/>
              <a:t>  </a:t>
            </a:r>
            <a:r>
              <a:rPr sz="2000" spc="-135" dirty="0" smtClean="0"/>
              <a:t>through </a:t>
            </a:r>
            <a:r>
              <a:rPr sz="2000" spc="-180" dirty="0"/>
              <a:t>Collection</a:t>
            </a:r>
            <a:r>
              <a:rPr sz="2000" spc="-475" dirty="0"/>
              <a:t> </a:t>
            </a:r>
            <a:r>
              <a:rPr sz="2000" spc="-190"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923" y="723645"/>
            <a:ext cx="11162665" cy="74892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820"/>
              </a:spcBef>
              <a:buFont typeface="Arial"/>
              <a:buChar char=""/>
              <a:tabLst>
                <a:tab pos="296545" algn="l"/>
              </a:tabLst>
            </a:pPr>
            <a:r>
              <a:rPr b="1" spc="-10" dirty="0">
                <a:latin typeface="Carlito"/>
                <a:cs typeface="Carlito"/>
              </a:rPr>
              <a:t>Enumeration </a:t>
            </a:r>
            <a:r>
              <a:rPr dirty="0">
                <a:latin typeface="Carlito"/>
                <a:cs typeface="Carlito"/>
              </a:rPr>
              <a:t>and </a:t>
            </a:r>
            <a:r>
              <a:rPr b="1" spc="-20" dirty="0">
                <a:latin typeface="Carlito"/>
                <a:cs typeface="Carlito"/>
              </a:rPr>
              <a:t>Iterator </a:t>
            </a:r>
            <a:r>
              <a:rPr spc="-10" dirty="0">
                <a:latin typeface="Carlito"/>
                <a:cs typeface="Carlito"/>
              </a:rPr>
              <a:t>interfaces provides </a:t>
            </a:r>
            <a:r>
              <a:rPr spc="-5" dirty="0">
                <a:latin typeface="Carlito"/>
                <a:cs typeface="Carlito"/>
              </a:rPr>
              <a:t>capability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spc="-20" dirty="0">
                <a:latin typeface="Carlito"/>
                <a:cs typeface="Carlito"/>
              </a:rPr>
              <a:t>iterate </a:t>
            </a:r>
            <a:r>
              <a:rPr spc="-10" dirty="0">
                <a:latin typeface="Carlito"/>
                <a:cs typeface="Carlito"/>
              </a:rPr>
              <a:t>through </a:t>
            </a:r>
            <a:r>
              <a:rPr dirty="0">
                <a:latin typeface="Carlito"/>
                <a:cs typeface="Carlito"/>
              </a:rPr>
              <a:t>a</a:t>
            </a:r>
            <a:r>
              <a:rPr spc="5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collection</a:t>
            </a:r>
            <a:endParaRPr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720"/>
              </a:spcBef>
              <a:buFont typeface="Arial"/>
              <a:buChar char=""/>
              <a:tabLst>
                <a:tab pos="296545" algn="l"/>
              </a:tabLst>
            </a:pPr>
            <a:r>
              <a:rPr spc="-5" dirty="0">
                <a:latin typeface="Carlito"/>
                <a:cs typeface="Carlito"/>
              </a:rPr>
              <a:t>New implementations should </a:t>
            </a:r>
            <a:r>
              <a:rPr spc="-20" dirty="0">
                <a:latin typeface="Carlito"/>
                <a:cs typeface="Carlito"/>
              </a:rPr>
              <a:t>preferably </a:t>
            </a:r>
            <a:r>
              <a:rPr spc="-5" dirty="0">
                <a:latin typeface="Carlito"/>
                <a:cs typeface="Carlito"/>
              </a:rPr>
              <a:t>use </a:t>
            </a:r>
            <a:r>
              <a:rPr spc="-20" dirty="0">
                <a:solidFill>
                  <a:srgbClr val="FF0000"/>
                </a:solidFill>
                <a:latin typeface="Carlito"/>
                <a:cs typeface="Carlito"/>
              </a:rPr>
              <a:t>Iterator </a:t>
            </a:r>
            <a:r>
              <a:rPr spc="-5" dirty="0">
                <a:latin typeface="Carlito"/>
                <a:cs typeface="Carlito"/>
              </a:rPr>
              <a:t>or </a:t>
            </a:r>
            <a:r>
              <a:rPr spc="-15" dirty="0">
                <a:solidFill>
                  <a:srgbClr val="FF0000"/>
                </a:solidFill>
                <a:latin typeface="Carlito"/>
                <a:cs typeface="Carlito"/>
              </a:rPr>
              <a:t>ListIterator</a:t>
            </a:r>
            <a:r>
              <a:rPr spc="-15" dirty="0">
                <a:latin typeface="Carlito"/>
                <a:cs typeface="Carlito"/>
              </a:rPr>
              <a:t>( </a:t>
            </a:r>
            <a:r>
              <a:rPr spc="-20" dirty="0">
                <a:latin typeface="Carlito"/>
                <a:cs typeface="Carlito"/>
              </a:rPr>
              <a:t>traverse </a:t>
            </a:r>
            <a:r>
              <a:rPr dirty="0">
                <a:latin typeface="Carlito"/>
                <a:cs typeface="Carlito"/>
              </a:rPr>
              <a:t>either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spc="-80" dirty="0">
                <a:latin typeface="Carlito"/>
                <a:cs typeface="Carlito"/>
              </a:rPr>
              <a:t>way)</a:t>
            </a:r>
            <a:endParaRPr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291" y="2002535"/>
            <a:ext cx="4866640" cy="1377941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38735" rIns="0" bIns="0" rtlCol="0">
            <a:spAutoFit/>
          </a:bodyPr>
          <a:lstStyle/>
          <a:p>
            <a:pPr marL="457200" indent="-283845">
              <a:lnSpc>
                <a:spcPct val="100000"/>
              </a:lnSpc>
              <a:spcBef>
                <a:spcPts val="305"/>
              </a:spcBef>
              <a:buClr>
                <a:srgbClr val="5B9BD4"/>
              </a:buClr>
              <a:buSzPct val="80000"/>
              <a:buFont typeface="Arial"/>
              <a:buChar char=""/>
              <a:tabLst>
                <a:tab pos="457200" algn="l"/>
                <a:tab pos="457834" algn="l"/>
              </a:tabLst>
            </a:pPr>
            <a:r>
              <a:rPr b="1" dirty="0">
                <a:latin typeface="Arial"/>
                <a:cs typeface="Arial"/>
              </a:rPr>
              <a:t>Iterator </a:t>
            </a:r>
            <a:r>
              <a:rPr dirty="0">
                <a:latin typeface="Arial"/>
                <a:cs typeface="Arial"/>
              </a:rPr>
              <a:t>interface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methods</a:t>
            </a:r>
            <a:endParaRPr>
              <a:latin typeface="Arial"/>
              <a:cs typeface="Arial"/>
            </a:endParaRPr>
          </a:p>
          <a:p>
            <a:pPr marL="731520" lvl="1" indent="-23812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Font typeface="Verdana"/>
              <a:buChar char="◦"/>
              <a:tabLst>
                <a:tab pos="731520" algn="l"/>
                <a:tab pos="732155" algn="l"/>
              </a:tabLst>
            </a:pPr>
            <a:r>
              <a:rPr b="1" dirty="0">
                <a:latin typeface="Arial"/>
                <a:cs typeface="Arial"/>
              </a:rPr>
              <a:t>boolean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hasNext()</a:t>
            </a:r>
            <a:endParaRPr>
              <a:latin typeface="Arial"/>
              <a:cs typeface="Arial"/>
            </a:endParaRPr>
          </a:p>
          <a:p>
            <a:pPr marL="731520" lvl="1" indent="-23812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Font typeface="Verdana"/>
              <a:buChar char="◦"/>
              <a:tabLst>
                <a:tab pos="731520" algn="l"/>
                <a:tab pos="732155" algn="l"/>
              </a:tabLst>
            </a:pPr>
            <a:r>
              <a:rPr b="1" dirty="0">
                <a:latin typeface="Arial"/>
                <a:cs typeface="Arial"/>
              </a:rPr>
              <a:t>Object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next()</a:t>
            </a:r>
            <a:endParaRPr>
              <a:latin typeface="Arial"/>
              <a:cs typeface="Arial"/>
            </a:endParaRPr>
          </a:p>
          <a:p>
            <a:pPr marL="731520" lvl="1" indent="-23812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Font typeface="Verdana"/>
              <a:buChar char="◦"/>
              <a:tabLst>
                <a:tab pos="731520" algn="l"/>
                <a:tab pos="732155" algn="l"/>
              </a:tabLst>
            </a:pPr>
            <a:r>
              <a:rPr b="1" spc="-5" dirty="0">
                <a:latin typeface="Arial"/>
                <a:cs typeface="Arial"/>
              </a:rPr>
              <a:t>void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remove()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0844" y="2002535"/>
            <a:ext cx="4832985" cy="172675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3810" rIns="0" bIns="0" rtlCol="0">
            <a:spAutoFit/>
          </a:bodyPr>
          <a:lstStyle/>
          <a:p>
            <a:pPr marL="457834" indent="-283845">
              <a:lnSpc>
                <a:spcPts val="2525"/>
              </a:lnSpc>
              <a:spcBef>
                <a:spcPts val="30"/>
              </a:spcBef>
              <a:buClr>
                <a:srgbClr val="5B9BD4"/>
              </a:buClr>
              <a:buSzPct val="79545"/>
              <a:buFont typeface="Arial"/>
              <a:buChar char=""/>
              <a:tabLst>
                <a:tab pos="457200" algn="l"/>
                <a:tab pos="457834" algn="l"/>
              </a:tabLst>
            </a:pPr>
            <a:r>
              <a:rPr b="1" spc="-5" dirty="0">
                <a:latin typeface="Arial"/>
                <a:cs typeface="Arial"/>
              </a:rPr>
              <a:t>ListIterator </a:t>
            </a:r>
            <a:r>
              <a:rPr spc="-5" dirty="0">
                <a:latin typeface="Arial"/>
                <a:cs typeface="Arial"/>
              </a:rPr>
              <a:t>interface</a:t>
            </a:r>
            <a:r>
              <a:rPr spc="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methods</a:t>
            </a:r>
            <a:endParaRPr>
              <a:latin typeface="Arial"/>
              <a:cs typeface="Arial"/>
            </a:endParaRPr>
          </a:p>
          <a:p>
            <a:pPr marL="707390" lvl="1" indent="-158750">
              <a:lnSpc>
                <a:spcPts val="2165"/>
              </a:lnSpc>
              <a:buFont typeface="Arial"/>
              <a:buChar char="•"/>
              <a:tabLst>
                <a:tab pos="708025" algn="l"/>
                <a:tab pos="1822450" algn="l"/>
              </a:tabLst>
            </a:pPr>
            <a:r>
              <a:rPr b="1" dirty="0">
                <a:latin typeface="Arial"/>
                <a:cs typeface="Arial"/>
              </a:rPr>
              <a:t>boolean	hasNext();</a:t>
            </a:r>
            <a:endParaRPr>
              <a:latin typeface="Arial"/>
              <a:cs typeface="Arial"/>
            </a:endParaRPr>
          </a:p>
          <a:p>
            <a:pPr marL="707390" lvl="1" indent="-158750">
              <a:lnSpc>
                <a:spcPts val="2160"/>
              </a:lnSpc>
              <a:buFont typeface="Arial"/>
              <a:buChar char="•"/>
              <a:tabLst>
                <a:tab pos="708025" algn="l"/>
              </a:tabLst>
            </a:pPr>
            <a:r>
              <a:rPr b="1" dirty="0">
                <a:latin typeface="Arial"/>
                <a:cs typeface="Arial"/>
              </a:rPr>
              <a:t>boolean </a:t>
            </a:r>
            <a:r>
              <a:rPr b="1" spc="-5" dirty="0">
                <a:latin typeface="Arial"/>
                <a:cs typeface="Arial"/>
              </a:rPr>
              <a:t>hasPrevious()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;</a:t>
            </a:r>
            <a:endParaRPr>
              <a:latin typeface="Arial"/>
              <a:cs typeface="Arial"/>
            </a:endParaRPr>
          </a:p>
          <a:p>
            <a:pPr marL="707390" lvl="1" indent="-158750">
              <a:lnSpc>
                <a:spcPts val="2160"/>
              </a:lnSpc>
              <a:buFont typeface="Arial"/>
              <a:buChar char="•"/>
              <a:tabLst>
                <a:tab pos="708025" algn="l"/>
                <a:tab pos="1636395" algn="l"/>
              </a:tabLst>
            </a:pPr>
            <a:r>
              <a:rPr b="1" dirty="0">
                <a:latin typeface="Arial"/>
                <a:cs typeface="Arial"/>
              </a:rPr>
              <a:t>Object	next();</a:t>
            </a:r>
            <a:endParaRPr>
              <a:latin typeface="Arial"/>
              <a:cs typeface="Arial"/>
            </a:endParaRPr>
          </a:p>
          <a:p>
            <a:pPr marL="707390" lvl="1" indent="-158750">
              <a:lnSpc>
                <a:spcPts val="2160"/>
              </a:lnSpc>
              <a:buFont typeface="Arial"/>
              <a:buChar char="•"/>
              <a:tabLst>
                <a:tab pos="708025" algn="l"/>
                <a:tab pos="1636395" algn="l"/>
              </a:tabLst>
            </a:pPr>
            <a:r>
              <a:rPr b="1" dirty="0">
                <a:latin typeface="Arial"/>
                <a:cs typeface="Arial"/>
              </a:rPr>
              <a:t>Object	</a:t>
            </a:r>
            <a:r>
              <a:rPr b="1" spc="-5" dirty="0">
                <a:latin typeface="Arial"/>
                <a:cs typeface="Arial"/>
              </a:rPr>
              <a:t>previous();</a:t>
            </a:r>
            <a:endParaRPr>
              <a:latin typeface="Arial"/>
              <a:cs typeface="Arial"/>
            </a:endParaRPr>
          </a:p>
          <a:p>
            <a:pPr marL="707390" lvl="1" indent="-158750">
              <a:lnSpc>
                <a:spcPts val="2280"/>
              </a:lnSpc>
              <a:buFont typeface="Arial"/>
              <a:buChar char="•"/>
              <a:tabLst>
                <a:tab pos="708025" algn="l"/>
              </a:tabLst>
            </a:pPr>
            <a:r>
              <a:rPr b="1" spc="-5" dirty="0">
                <a:latin typeface="Arial"/>
                <a:cs typeface="Arial"/>
              </a:rPr>
              <a:t>void remove()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;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937" y="3899154"/>
            <a:ext cx="1000887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Carlito"/>
                <a:cs typeface="Carlito"/>
              </a:rPr>
              <a:t>Enumeration </a:t>
            </a:r>
            <a:r>
              <a:rPr b="1" spc="-15" dirty="0">
                <a:latin typeface="Carlito"/>
                <a:cs typeface="Carlito"/>
              </a:rPr>
              <a:t>interface</a:t>
            </a:r>
            <a:r>
              <a:rPr b="1" spc="1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methods</a:t>
            </a:r>
            <a:endParaRPr dirty="0">
              <a:latin typeface="Carlito"/>
              <a:cs typeface="Carlito"/>
            </a:endParaRPr>
          </a:p>
          <a:p>
            <a:pPr marL="570230" indent="-238125">
              <a:lnSpc>
                <a:spcPct val="100000"/>
              </a:lnSpc>
              <a:buFont typeface="Verdana"/>
              <a:buChar char="◦"/>
              <a:tabLst>
                <a:tab pos="570865" algn="l"/>
                <a:tab pos="3241675" algn="l"/>
              </a:tabLst>
            </a:pPr>
            <a:r>
              <a:rPr b="1" i="1" spc="-10" dirty="0">
                <a:latin typeface="Carlito"/>
                <a:cs typeface="Carlito"/>
              </a:rPr>
              <a:t>hasMoreElements</a:t>
            </a:r>
            <a:r>
              <a:rPr b="1" i="1" spc="30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()	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dirty="0">
                <a:latin typeface="Carlito"/>
                <a:cs typeface="Carlito"/>
              </a:rPr>
              <a:t>check </a:t>
            </a:r>
            <a:r>
              <a:rPr spc="-20" dirty="0">
                <a:latin typeface="Carlito"/>
                <a:cs typeface="Carlito"/>
              </a:rPr>
              <a:t>for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existence </a:t>
            </a:r>
            <a:r>
              <a:rPr spc="-5" dirty="0">
                <a:latin typeface="Carlito"/>
                <a:cs typeface="Carlito"/>
              </a:rPr>
              <a:t>of elements </a:t>
            </a:r>
            <a:r>
              <a:rPr dirty="0">
                <a:latin typeface="Carlito"/>
                <a:cs typeface="Carlito"/>
              </a:rPr>
              <a:t>in the</a:t>
            </a:r>
            <a:r>
              <a:rPr spc="-5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collection</a:t>
            </a:r>
            <a:endParaRPr dirty="0">
              <a:latin typeface="Carlito"/>
              <a:cs typeface="Carlito"/>
            </a:endParaRPr>
          </a:p>
          <a:p>
            <a:pPr marL="570230" indent="-238125">
              <a:lnSpc>
                <a:spcPct val="100000"/>
              </a:lnSpc>
              <a:buFont typeface="Verdana"/>
              <a:buChar char="◦"/>
              <a:tabLst>
                <a:tab pos="570865" algn="l"/>
                <a:tab pos="2284730" algn="l"/>
              </a:tabLst>
            </a:pPr>
            <a:r>
              <a:rPr b="1" i="1" spc="-15" dirty="0">
                <a:latin typeface="Carlito"/>
                <a:cs typeface="Carlito"/>
              </a:rPr>
              <a:t>nextElement	</a:t>
            </a:r>
            <a:r>
              <a:rPr b="1" i="1" dirty="0">
                <a:latin typeface="Carlito"/>
                <a:cs typeface="Carlito"/>
              </a:rPr>
              <a:t>()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spc="-10" dirty="0">
                <a:latin typeface="Carlito"/>
                <a:cs typeface="Carlito"/>
              </a:rPr>
              <a:t>retrieve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next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element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447" y="5215128"/>
            <a:ext cx="9420225" cy="1138132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 marR="1013460">
              <a:lnSpc>
                <a:spcPct val="100000"/>
              </a:lnSpc>
              <a:spcBef>
                <a:spcPts val="235"/>
              </a:spcBef>
            </a:pPr>
            <a:r>
              <a:rPr spc="-10" dirty="0">
                <a:latin typeface="Carlito"/>
                <a:cs typeface="Carlito"/>
              </a:rPr>
              <a:t>Enumeration&lt;String&gt; enumeration </a:t>
            </a:r>
            <a:r>
              <a:rPr spc="-5" dirty="0">
                <a:latin typeface="Carlito"/>
                <a:cs typeface="Carlito"/>
              </a:rPr>
              <a:t>= </a:t>
            </a:r>
            <a:r>
              <a:rPr b="1" spc="-5" dirty="0">
                <a:latin typeface="Carlito"/>
                <a:cs typeface="Carlito"/>
              </a:rPr>
              <a:t>Collections.</a:t>
            </a:r>
            <a:r>
              <a:rPr b="1" i="1" spc="-5" dirty="0">
                <a:latin typeface="Carlito"/>
                <a:cs typeface="Carlito"/>
              </a:rPr>
              <a:t>enumeration(arrayList);  </a:t>
            </a:r>
            <a:r>
              <a:rPr b="1" spc="-10" dirty="0">
                <a:latin typeface="Carlito"/>
                <a:cs typeface="Carlito"/>
              </a:rPr>
              <a:t>while(enumeration.hasMoreElements()){</a:t>
            </a:r>
            <a:endParaRPr dirty="0">
              <a:latin typeface="Carlito"/>
              <a:cs typeface="Carlito"/>
            </a:endParaRPr>
          </a:p>
          <a:p>
            <a:pPr marL="549275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i="1" spc="-10" dirty="0">
                <a:latin typeface="Carlito"/>
                <a:cs typeface="Carlito"/>
              </a:rPr>
              <a:t>out.println(enumeration.nextElement());</a:t>
            </a:r>
            <a:endParaRPr dirty="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}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8020"/>
          </a:xfrm>
          <a:custGeom>
            <a:avLst/>
            <a:gdLst/>
            <a:ahLst/>
            <a:cxnLst/>
            <a:rect l="l" t="t" r="r" b="b"/>
            <a:pathLst>
              <a:path w="12192000" h="668020">
                <a:moveTo>
                  <a:pt x="0" y="667512"/>
                </a:moveTo>
                <a:lnTo>
                  <a:pt x="12192000" y="667512"/>
                </a:lnTo>
                <a:lnTo>
                  <a:pt x="12192000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402" y="0"/>
            <a:ext cx="2718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0" dirty="0"/>
              <a:t>List</a:t>
            </a:r>
            <a:r>
              <a:rPr sz="4200" spc="-370" dirty="0"/>
              <a:t> </a:t>
            </a:r>
            <a:r>
              <a:rPr sz="4200" spc="-155" dirty="0"/>
              <a:t>interface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19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79719" y="1517785"/>
            <a:ext cx="8029575" cy="5154295"/>
            <a:chOff x="2679719" y="1517785"/>
            <a:chExt cx="8029575" cy="5154295"/>
          </a:xfrm>
        </p:grpSpPr>
        <p:sp>
          <p:nvSpPr>
            <p:cNvPr id="6" name="object 6"/>
            <p:cNvSpPr/>
            <p:nvPr/>
          </p:nvSpPr>
          <p:spPr>
            <a:xfrm>
              <a:off x="2679719" y="1644798"/>
              <a:ext cx="5008084" cy="50271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59171" y="1523881"/>
              <a:ext cx="5144135" cy="1724025"/>
            </a:xfrm>
            <a:custGeom>
              <a:avLst/>
              <a:gdLst/>
              <a:ahLst/>
              <a:cxnLst/>
              <a:rect l="l" t="t" r="r" b="b"/>
              <a:pathLst>
                <a:path w="5144134" h="1724025">
                  <a:moveTo>
                    <a:pt x="3957161" y="0"/>
                  </a:moveTo>
                  <a:lnTo>
                    <a:pt x="3905066" y="1140"/>
                  </a:lnTo>
                  <a:lnTo>
                    <a:pt x="3853416" y="3957"/>
                  </a:lnTo>
                  <a:lnTo>
                    <a:pt x="3802269" y="8419"/>
                  </a:lnTo>
                  <a:lnTo>
                    <a:pt x="3751687" y="14496"/>
                  </a:lnTo>
                  <a:lnTo>
                    <a:pt x="3701728" y="22156"/>
                  </a:lnTo>
                  <a:lnTo>
                    <a:pt x="3652454" y="31369"/>
                  </a:lnTo>
                  <a:lnTo>
                    <a:pt x="3603923" y="42103"/>
                  </a:lnTo>
                  <a:lnTo>
                    <a:pt x="3556197" y="54328"/>
                  </a:lnTo>
                  <a:lnTo>
                    <a:pt x="3509335" y="68013"/>
                  </a:lnTo>
                  <a:lnTo>
                    <a:pt x="3463398" y="83126"/>
                  </a:lnTo>
                  <a:lnTo>
                    <a:pt x="3418445" y="99637"/>
                  </a:lnTo>
                  <a:lnTo>
                    <a:pt x="3374536" y="117515"/>
                  </a:lnTo>
                  <a:lnTo>
                    <a:pt x="3331732" y="136729"/>
                  </a:lnTo>
                  <a:lnTo>
                    <a:pt x="3290093" y="157249"/>
                  </a:lnTo>
                  <a:lnTo>
                    <a:pt x="3249679" y="179042"/>
                  </a:lnTo>
                  <a:lnTo>
                    <a:pt x="3210549" y="202078"/>
                  </a:lnTo>
                  <a:lnTo>
                    <a:pt x="3172764" y="226327"/>
                  </a:lnTo>
                  <a:lnTo>
                    <a:pt x="3136384" y="251757"/>
                  </a:lnTo>
                  <a:lnTo>
                    <a:pt x="3101469" y="278337"/>
                  </a:lnTo>
                  <a:lnTo>
                    <a:pt x="3068080" y="306037"/>
                  </a:lnTo>
                  <a:lnTo>
                    <a:pt x="3036275" y="334826"/>
                  </a:lnTo>
                  <a:lnTo>
                    <a:pt x="3006116" y="364672"/>
                  </a:lnTo>
                  <a:lnTo>
                    <a:pt x="2977661" y="395544"/>
                  </a:lnTo>
                  <a:lnTo>
                    <a:pt x="2950973" y="427413"/>
                  </a:lnTo>
                  <a:lnTo>
                    <a:pt x="2926109" y="460246"/>
                  </a:lnTo>
                  <a:lnTo>
                    <a:pt x="2903131" y="494013"/>
                  </a:lnTo>
                  <a:lnTo>
                    <a:pt x="2882099" y="528682"/>
                  </a:lnTo>
                  <a:lnTo>
                    <a:pt x="2863072" y="564224"/>
                  </a:lnTo>
                  <a:lnTo>
                    <a:pt x="2846111" y="600607"/>
                  </a:lnTo>
                  <a:lnTo>
                    <a:pt x="2831276" y="637800"/>
                  </a:lnTo>
                  <a:lnTo>
                    <a:pt x="2818627" y="675772"/>
                  </a:lnTo>
                  <a:lnTo>
                    <a:pt x="2808224" y="714493"/>
                  </a:lnTo>
                  <a:lnTo>
                    <a:pt x="0" y="919979"/>
                  </a:lnTo>
                  <a:lnTo>
                    <a:pt x="2817113" y="1043296"/>
                  </a:lnTo>
                  <a:lnTo>
                    <a:pt x="2830535" y="1084116"/>
                  </a:lnTo>
                  <a:lnTo>
                    <a:pt x="2846524" y="1124128"/>
                  </a:lnTo>
                  <a:lnTo>
                    <a:pt x="2865010" y="1163284"/>
                  </a:lnTo>
                  <a:lnTo>
                    <a:pt x="2885928" y="1201535"/>
                  </a:lnTo>
                  <a:lnTo>
                    <a:pt x="2909207" y="1238833"/>
                  </a:lnTo>
                  <a:lnTo>
                    <a:pt x="2934780" y="1275131"/>
                  </a:lnTo>
                  <a:lnTo>
                    <a:pt x="2962579" y="1310382"/>
                  </a:lnTo>
                  <a:lnTo>
                    <a:pt x="2992536" y="1344536"/>
                  </a:lnTo>
                  <a:lnTo>
                    <a:pt x="3024583" y="1377546"/>
                  </a:lnTo>
                  <a:lnTo>
                    <a:pt x="3058651" y="1409365"/>
                  </a:lnTo>
                  <a:lnTo>
                    <a:pt x="3094673" y="1439943"/>
                  </a:lnTo>
                  <a:lnTo>
                    <a:pt x="3132580" y="1469235"/>
                  </a:lnTo>
                  <a:lnTo>
                    <a:pt x="3172304" y="1497191"/>
                  </a:lnTo>
                  <a:lnTo>
                    <a:pt x="3213777" y="1523763"/>
                  </a:lnTo>
                  <a:lnTo>
                    <a:pt x="3256931" y="1548904"/>
                  </a:lnTo>
                  <a:lnTo>
                    <a:pt x="3301697" y="1572566"/>
                  </a:lnTo>
                  <a:lnTo>
                    <a:pt x="3348009" y="1594701"/>
                  </a:lnTo>
                  <a:lnTo>
                    <a:pt x="3395797" y="1615261"/>
                  </a:lnTo>
                  <a:lnTo>
                    <a:pt x="3444993" y="1634199"/>
                  </a:lnTo>
                  <a:lnTo>
                    <a:pt x="3495529" y="1651465"/>
                  </a:lnTo>
                  <a:lnTo>
                    <a:pt x="3547338" y="1667013"/>
                  </a:lnTo>
                  <a:lnTo>
                    <a:pt x="3600350" y="1680795"/>
                  </a:lnTo>
                  <a:lnTo>
                    <a:pt x="3654499" y="1692762"/>
                  </a:lnTo>
                  <a:lnTo>
                    <a:pt x="3709715" y="1702867"/>
                  </a:lnTo>
                  <a:lnTo>
                    <a:pt x="3765930" y="1711062"/>
                  </a:lnTo>
                  <a:lnTo>
                    <a:pt x="3819199" y="1716935"/>
                  </a:lnTo>
                  <a:lnTo>
                    <a:pt x="3872265" y="1721009"/>
                  </a:lnTo>
                  <a:lnTo>
                    <a:pt x="3925066" y="1723314"/>
                  </a:lnTo>
                  <a:lnTo>
                    <a:pt x="3977544" y="1723880"/>
                  </a:lnTo>
                  <a:lnTo>
                    <a:pt x="4029639" y="1722739"/>
                  </a:lnTo>
                  <a:lnTo>
                    <a:pt x="4081289" y="1719922"/>
                  </a:lnTo>
                  <a:lnTo>
                    <a:pt x="4132436" y="1715460"/>
                  </a:lnTo>
                  <a:lnTo>
                    <a:pt x="4183018" y="1709383"/>
                  </a:lnTo>
                  <a:lnTo>
                    <a:pt x="4232977" y="1701723"/>
                  </a:lnTo>
                  <a:lnTo>
                    <a:pt x="4282251" y="1692511"/>
                  </a:lnTo>
                  <a:lnTo>
                    <a:pt x="4330782" y="1681776"/>
                  </a:lnTo>
                  <a:lnTo>
                    <a:pt x="4378508" y="1669552"/>
                  </a:lnTo>
                  <a:lnTo>
                    <a:pt x="4425370" y="1655867"/>
                  </a:lnTo>
                  <a:lnTo>
                    <a:pt x="4471307" y="1640754"/>
                  </a:lnTo>
                  <a:lnTo>
                    <a:pt x="4516260" y="1624242"/>
                  </a:lnTo>
                  <a:lnTo>
                    <a:pt x="4560169" y="1606364"/>
                  </a:lnTo>
                  <a:lnTo>
                    <a:pt x="4602973" y="1587150"/>
                  </a:lnTo>
                  <a:lnTo>
                    <a:pt x="4644612" y="1566631"/>
                  </a:lnTo>
                  <a:lnTo>
                    <a:pt x="4685026" y="1544838"/>
                  </a:lnTo>
                  <a:lnTo>
                    <a:pt x="4724156" y="1521801"/>
                  </a:lnTo>
                  <a:lnTo>
                    <a:pt x="4761941" y="1497553"/>
                  </a:lnTo>
                  <a:lnTo>
                    <a:pt x="4798321" y="1472123"/>
                  </a:lnTo>
                  <a:lnTo>
                    <a:pt x="4833236" y="1445542"/>
                  </a:lnTo>
                  <a:lnTo>
                    <a:pt x="4866625" y="1417842"/>
                  </a:lnTo>
                  <a:lnTo>
                    <a:pt x="4898430" y="1389054"/>
                  </a:lnTo>
                  <a:lnTo>
                    <a:pt x="4928589" y="1359208"/>
                  </a:lnTo>
                  <a:lnTo>
                    <a:pt x="4957044" y="1328335"/>
                  </a:lnTo>
                  <a:lnTo>
                    <a:pt x="4983732" y="1296467"/>
                  </a:lnTo>
                  <a:lnTo>
                    <a:pt x="5008596" y="1263634"/>
                  </a:lnTo>
                  <a:lnTo>
                    <a:pt x="5031574" y="1229867"/>
                  </a:lnTo>
                  <a:lnTo>
                    <a:pt x="5052606" y="1195197"/>
                  </a:lnTo>
                  <a:lnTo>
                    <a:pt x="5071633" y="1159655"/>
                  </a:lnTo>
                  <a:lnTo>
                    <a:pt x="5088594" y="1123272"/>
                  </a:lnTo>
                  <a:lnTo>
                    <a:pt x="5103429" y="1086079"/>
                  </a:lnTo>
                  <a:lnTo>
                    <a:pt x="5116078" y="1048107"/>
                  </a:lnTo>
                  <a:lnTo>
                    <a:pt x="5126482" y="1009387"/>
                  </a:lnTo>
                  <a:lnTo>
                    <a:pt x="5134904" y="968082"/>
                  </a:lnTo>
                  <a:lnTo>
                    <a:pt x="5140574" y="926948"/>
                  </a:lnTo>
                  <a:lnTo>
                    <a:pt x="5143541" y="886036"/>
                  </a:lnTo>
                  <a:lnTo>
                    <a:pt x="5143855" y="845399"/>
                  </a:lnTo>
                  <a:lnTo>
                    <a:pt x="5141566" y="805088"/>
                  </a:lnTo>
                  <a:lnTo>
                    <a:pt x="5136725" y="765157"/>
                  </a:lnTo>
                  <a:lnTo>
                    <a:pt x="5129382" y="725656"/>
                  </a:lnTo>
                  <a:lnTo>
                    <a:pt x="5119587" y="686639"/>
                  </a:lnTo>
                  <a:lnTo>
                    <a:pt x="5107390" y="648158"/>
                  </a:lnTo>
                  <a:lnTo>
                    <a:pt x="5092841" y="610264"/>
                  </a:lnTo>
                  <a:lnTo>
                    <a:pt x="5075992" y="573010"/>
                  </a:lnTo>
                  <a:lnTo>
                    <a:pt x="5056891" y="536448"/>
                  </a:lnTo>
                  <a:lnTo>
                    <a:pt x="5035589" y="500630"/>
                  </a:lnTo>
                  <a:lnTo>
                    <a:pt x="5012137" y="465609"/>
                  </a:lnTo>
                  <a:lnTo>
                    <a:pt x="4986584" y="431436"/>
                  </a:lnTo>
                  <a:lnTo>
                    <a:pt x="4958981" y="398165"/>
                  </a:lnTo>
                  <a:lnTo>
                    <a:pt x="4929378" y="365846"/>
                  </a:lnTo>
                  <a:lnTo>
                    <a:pt x="4897825" y="334533"/>
                  </a:lnTo>
                  <a:lnTo>
                    <a:pt x="4864372" y="304277"/>
                  </a:lnTo>
                  <a:lnTo>
                    <a:pt x="4829070" y="275130"/>
                  </a:lnTo>
                  <a:lnTo>
                    <a:pt x="4791969" y="247146"/>
                  </a:lnTo>
                  <a:lnTo>
                    <a:pt x="4753119" y="220375"/>
                  </a:lnTo>
                  <a:lnTo>
                    <a:pt x="4712570" y="194871"/>
                  </a:lnTo>
                  <a:lnTo>
                    <a:pt x="4670372" y="170685"/>
                  </a:lnTo>
                  <a:lnTo>
                    <a:pt x="4626576" y="147869"/>
                  </a:lnTo>
                  <a:lnTo>
                    <a:pt x="4581232" y="126477"/>
                  </a:lnTo>
                  <a:lnTo>
                    <a:pt x="4534391" y="106559"/>
                  </a:lnTo>
                  <a:lnTo>
                    <a:pt x="4486101" y="88169"/>
                  </a:lnTo>
                  <a:lnTo>
                    <a:pt x="4436414" y="71357"/>
                  </a:lnTo>
                  <a:lnTo>
                    <a:pt x="4385380" y="56178"/>
                  </a:lnTo>
                  <a:lnTo>
                    <a:pt x="4333049" y="42682"/>
                  </a:lnTo>
                  <a:lnTo>
                    <a:pt x="4279470" y="30922"/>
                  </a:lnTo>
                  <a:lnTo>
                    <a:pt x="4224696" y="20950"/>
                  </a:lnTo>
                  <a:lnTo>
                    <a:pt x="4168775" y="12818"/>
                  </a:lnTo>
                  <a:lnTo>
                    <a:pt x="4115506" y="6944"/>
                  </a:lnTo>
                  <a:lnTo>
                    <a:pt x="4062440" y="2871"/>
                  </a:lnTo>
                  <a:lnTo>
                    <a:pt x="4009639" y="566"/>
                  </a:lnTo>
                  <a:lnTo>
                    <a:pt x="3957161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59171" y="1523881"/>
              <a:ext cx="5144135" cy="1724025"/>
            </a:xfrm>
            <a:custGeom>
              <a:avLst/>
              <a:gdLst/>
              <a:ahLst/>
              <a:cxnLst/>
              <a:rect l="l" t="t" r="r" b="b"/>
              <a:pathLst>
                <a:path w="5144134" h="1724025">
                  <a:moveTo>
                    <a:pt x="0" y="919979"/>
                  </a:moveTo>
                  <a:lnTo>
                    <a:pt x="2808224" y="714493"/>
                  </a:lnTo>
                  <a:lnTo>
                    <a:pt x="2818627" y="675772"/>
                  </a:lnTo>
                  <a:lnTo>
                    <a:pt x="2831276" y="637800"/>
                  </a:lnTo>
                  <a:lnTo>
                    <a:pt x="2846111" y="600607"/>
                  </a:lnTo>
                  <a:lnTo>
                    <a:pt x="2863072" y="564224"/>
                  </a:lnTo>
                  <a:lnTo>
                    <a:pt x="2882099" y="528682"/>
                  </a:lnTo>
                  <a:lnTo>
                    <a:pt x="2903131" y="494013"/>
                  </a:lnTo>
                  <a:lnTo>
                    <a:pt x="2926109" y="460246"/>
                  </a:lnTo>
                  <a:lnTo>
                    <a:pt x="2950973" y="427413"/>
                  </a:lnTo>
                  <a:lnTo>
                    <a:pt x="2977661" y="395544"/>
                  </a:lnTo>
                  <a:lnTo>
                    <a:pt x="3006116" y="364672"/>
                  </a:lnTo>
                  <a:lnTo>
                    <a:pt x="3036275" y="334826"/>
                  </a:lnTo>
                  <a:lnTo>
                    <a:pt x="3068080" y="306037"/>
                  </a:lnTo>
                  <a:lnTo>
                    <a:pt x="3101469" y="278337"/>
                  </a:lnTo>
                  <a:lnTo>
                    <a:pt x="3136384" y="251757"/>
                  </a:lnTo>
                  <a:lnTo>
                    <a:pt x="3172764" y="226327"/>
                  </a:lnTo>
                  <a:lnTo>
                    <a:pt x="3210549" y="202078"/>
                  </a:lnTo>
                  <a:lnTo>
                    <a:pt x="3249679" y="179042"/>
                  </a:lnTo>
                  <a:lnTo>
                    <a:pt x="3290093" y="157249"/>
                  </a:lnTo>
                  <a:lnTo>
                    <a:pt x="3331732" y="136729"/>
                  </a:lnTo>
                  <a:lnTo>
                    <a:pt x="3374536" y="117515"/>
                  </a:lnTo>
                  <a:lnTo>
                    <a:pt x="3418445" y="99637"/>
                  </a:lnTo>
                  <a:lnTo>
                    <a:pt x="3463398" y="83126"/>
                  </a:lnTo>
                  <a:lnTo>
                    <a:pt x="3509335" y="68013"/>
                  </a:lnTo>
                  <a:lnTo>
                    <a:pt x="3556197" y="54328"/>
                  </a:lnTo>
                  <a:lnTo>
                    <a:pt x="3603923" y="42103"/>
                  </a:lnTo>
                  <a:lnTo>
                    <a:pt x="3652454" y="31369"/>
                  </a:lnTo>
                  <a:lnTo>
                    <a:pt x="3701728" y="22156"/>
                  </a:lnTo>
                  <a:lnTo>
                    <a:pt x="3751687" y="14496"/>
                  </a:lnTo>
                  <a:lnTo>
                    <a:pt x="3802269" y="8419"/>
                  </a:lnTo>
                  <a:lnTo>
                    <a:pt x="3853416" y="3957"/>
                  </a:lnTo>
                  <a:lnTo>
                    <a:pt x="3905066" y="1140"/>
                  </a:lnTo>
                  <a:lnTo>
                    <a:pt x="3957161" y="0"/>
                  </a:lnTo>
                  <a:lnTo>
                    <a:pt x="4009639" y="566"/>
                  </a:lnTo>
                  <a:lnTo>
                    <a:pt x="4062440" y="2871"/>
                  </a:lnTo>
                  <a:lnTo>
                    <a:pt x="4115506" y="6944"/>
                  </a:lnTo>
                  <a:lnTo>
                    <a:pt x="4168775" y="12818"/>
                  </a:lnTo>
                  <a:lnTo>
                    <a:pt x="4224696" y="20950"/>
                  </a:lnTo>
                  <a:lnTo>
                    <a:pt x="4279470" y="30922"/>
                  </a:lnTo>
                  <a:lnTo>
                    <a:pt x="4333049" y="42682"/>
                  </a:lnTo>
                  <a:lnTo>
                    <a:pt x="4385380" y="56178"/>
                  </a:lnTo>
                  <a:lnTo>
                    <a:pt x="4436414" y="71357"/>
                  </a:lnTo>
                  <a:lnTo>
                    <a:pt x="4486101" y="88169"/>
                  </a:lnTo>
                  <a:lnTo>
                    <a:pt x="4534391" y="106559"/>
                  </a:lnTo>
                  <a:lnTo>
                    <a:pt x="4581232" y="126477"/>
                  </a:lnTo>
                  <a:lnTo>
                    <a:pt x="4626576" y="147869"/>
                  </a:lnTo>
                  <a:lnTo>
                    <a:pt x="4670372" y="170685"/>
                  </a:lnTo>
                  <a:lnTo>
                    <a:pt x="4712570" y="194871"/>
                  </a:lnTo>
                  <a:lnTo>
                    <a:pt x="4753119" y="220375"/>
                  </a:lnTo>
                  <a:lnTo>
                    <a:pt x="4791969" y="247146"/>
                  </a:lnTo>
                  <a:lnTo>
                    <a:pt x="4829070" y="275130"/>
                  </a:lnTo>
                  <a:lnTo>
                    <a:pt x="4864372" y="304277"/>
                  </a:lnTo>
                  <a:lnTo>
                    <a:pt x="4897825" y="334533"/>
                  </a:lnTo>
                  <a:lnTo>
                    <a:pt x="4929378" y="365846"/>
                  </a:lnTo>
                  <a:lnTo>
                    <a:pt x="4958981" y="398165"/>
                  </a:lnTo>
                  <a:lnTo>
                    <a:pt x="4986584" y="431436"/>
                  </a:lnTo>
                  <a:lnTo>
                    <a:pt x="5012137" y="465609"/>
                  </a:lnTo>
                  <a:lnTo>
                    <a:pt x="5035589" y="500630"/>
                  </a:lnTo>
                  <a:lnTo>
                    <a:pt x="5056891" y="536448"/>
                  </a:lnTo>
                  <a:lnTo>
                    <a:pt x="5075992" y="573010"/>
                  </a:lnTo>
                  <a:lnTo>
                    <a:pt x="5092841" y="610264"/>
                  </a:lnTo>
                  <a:lnTo>
                    <a:pt x="5107390" y="648158"/>
                  </a:lnTo>
                  <a:lnTo>
                    <a:pt x="5119587" y="686639"/>
                  </a:lnTo>
                  <a:lnTo>
                    <a:pt x="5129382" y="725656"/>
                  </a:lnTo>
                  <a:lnTo>
                    <a:pt x="5136725" y="765157"/>
                  </a:lnTo>
                  <a:lnTo>
                    <a:pt x="5141566" y="805088"/>
                  </a:lnTo>
                  <a:lnTo>
                    <a:pt x="5143855" y="845399"/>
                  </a:lnTo>
                  <a:lnTo>
                    <a:pt x="5143541" y="886036"/>
                  </a:lnTo>
                  <a:lnTo>
                    <a:pt x="5140574" y="926948"/>
                  </a:lnTo>
                  <a:lnTo>
                    <a:pt x="5134904" y="968082"/>
                  </a:lnTo>
                  <a:lnTo>
                    <a:pt x="5126482" y="1009387"/>
                  </a:lnTo>
                  <a:lnTo>
                    <a:pt x="5116078" y="1048107"/>
                  </a:lnTo>
                  <a:lnTo>
                    <a:pt x="5103429" y="1086079"/>
                  </a:lnTo>
                  <a:lnTo>
                    <a:pt x="5088594" y="1123272"/>
                  </a:lnTo>
                  <a:lnTo>
                    <a:pt x="5071633" y="1159655"/>
                  </a:lnTo>
                  <a:lnTo>
                    <a:pt x="5052606" y="1195197"/>
                  </a:lnTo>
                  <a:lnTo>
                    <a:pt x="5031574" y="1229867"/>
                  </a:lnTo>
                  <a:lnTo>
                    <a:pt x="5008596" y="1263634"/>
                  </a:lnTo>
                  <a:lnTo>
                    <a:pt x="4983732" y="1296467"/>
                  </a:lnTo>
                  <a:lnTo>
                    <a:pt x="4957044" y="1328335"/>
                  </a:lnTo>
                  <a:lnTo>
                    <a:pt x="4928589" y="1359208"/>
                  </a:lnTo>
                  <a:lnTo>
                    <a:pt x="4898430" y="1389054"/>
                  </a:lnTo>
                  <a:lnTo>
                    <a:pt x="4866625" y="1417842"/>
                  </a:lnTo>
                  <a:lnTo>
                    <a:pt x="4833236" y="1445542"/>
                  </a:lnTo>
                  <a:lnTo>
                    <a:pt x="4798321" y="1472123"/>
                  </a:lnTo>
                  <a:lnTo>
                    <a:pt x="4761941" y="1497553"/>
                  </a:lnTo>
                  <a:lnTo>
                    <a:pt x="4724156" y="1521801"/>
                  </a:lnTo>
                  <a:lnTo>
                    <a:pt x="4685026" y="1544838"/>
                  </a:lnTo>
                  <a:lnTo>
                    <a:pt x="4644612" y="1566631"/>
                  </a:lnTo>
                  <a:lnTo>
                    <a:pt x="4602973" y="1587150"/>
                  </a:lnTo>
                  <a:lnTo>
                    <a:pt x="4560169" y="1606364"/>
                  </a:lnTo>
                  <a:lnTo>
                    <a:pt x="4516260" y="1624242"/>
                  </a:lnTo>
                  <a:lnTo>
                    <a:pt x="4471307" y="1640754"/>
                  </a:lnTo>
                  <a:lnTo>
                    <a:pt x="4425370" y="1655867"/>
                  </a:lnTo>
                  <a:lnTo>
                    <a:pt x="4378508" y="1669552"/>
                  </a:lnTo>
                  <a:lnTo>
                    <a:pt x="4330782" y="1681776"/>
                  </a:lnTo>
                  <a:lnTo>
                    <a:pt x="4282251" y="1692511"/>
                  </a:lnTo>
                  <a:lnTo>
                    <a:pt x="4232977" y="1701723"/>
                  </a:lnTo>
                  <a:lnTo>
                    <a:pt x="4183018" y="1709383"/>
                  </a:lnTo>
                  <a:lnTo>
                    <a:pt x="4132436" y="1715460"/>
                  </a:lnTo>
                  <a:lnTo>
                    <a:pt x="4081289" y="1719922"/>
                  </a:lnTo>
                  <a:lnTo>
                    <a:pt x="4029639" y="1722739"/>
                  </a:lnTo>
                  <a:lnTo>
                    <a:pt x="3977544" y="1723880"/>
                  </a:lnTo>
                  <a:lnTo>
                    <a:pt x="3925066" y="1723314"/>
                  </a:lnTo>
                  <a:lnTo>
                    <a:pt x="3872265" y="1721009"/>
                  </a:lnTo>
                  <a:lnTo>
                    <a:pt x="3819199" y="1716935"/>
                  </a:lnTo>
                  <a:lnTo>
                    <a:pt x="3765930" y="1711062"/>
                  </a:lnTo>
                  <a:lnTo>
                    <a:pt x="3709715" y="1702867"/>
                  </a:lnTo>
                  <a:lnTo>
                    <a:pt x="3654499" y="1692762"/>
                  </a:lnTo>
                  <a:lnTo>
                    <a:pt x="3600350" y="1680795"/>
                  </a:lnTo>
                  <a:lnTo>
                    <a:pt x="3547338" y="1667013"/>
                  </a:lnTo>
                  <a:lnTo>
                    <a:pt x="3495529" y="1651465"/>
                  </a:lnTo>
                  <a:lnTo>
                    <a:pt x="3444993" y="1634199"/>
                  </a:lnTo>
                  <a:lnTo>
                    <a:pt x="3395797" y="1615261"/>
                  </a:lnTo>
                  <a:lnTo>
                    <a:pt x="3348009" y="1594701"/>
                  </a:lnTo>
                  <a:lnTo>
                    <a:pt x="3301697" y="1572566"/>
                  </a:lnTo>
                  <a:lnTo>
                    <a:pt x="3256931" y="1548904"/>
                  </a:lnTo>
                  <a:lnTo>
                    <a:pt x="3213777" y="1523763"/>
                  </a:lnTo>
                  <a:lnTo>
                    <a:pt x="3172304" y="1497191"/>
                  </a:lnTo>
                  <a:lnTo>
                    <a:pt x="3132580" y="1469235"/>
                  </a:lnTo>
                  <a:lnTo>
                    <a:pt x="3094673" y="1439943"/>
                  </a:lnTo>
                  <a:lnTo>
                    <a:pt x="3058651" y="1409365"/>
                  </a:lnTo>
                  <a:lnTo>
                    <a:pt x="3024583" y="1377546"/>
                  </a:lnTo>
                  <a:lnTo>
                    <a:pt x="2992536" y="1344536"/>
                  </a:lnTo>
                  <a:lnTo>
                    <a:pt x="2962579" y="1310382"/>
                  </a:lnTo>
                  <a:lnTo>
                    <a:pt x="2934780" y="1275131"/>
                  </a:lnTo>
                  <a:lnTo>
                    <a:pt x="2909207" y="1238833"/>
                  </a:lnTo>
                  <a:lnTo>
                    <a:pt x="2885928" y="1201535"/>
                  </a:lnTo>
                  <a:lnTo>
                    <a:pt x="2865010" y="1163284"/>
                  </a:lnTo>
                  <a:lnTo>
                    <a:pt x="2846524" y="1124128"/>
                  </a:lnTo>
                  <a:lnTo>
                    <a:pt x="2830535" y="1084116"/>
                  </a:lnTo>
                  <a:lnTo>
                    <a:pt x="2817113" y="1043296"/>
                  </a:lnTo>
                  <a:lnTo>
                    <a:pt x="0" y="9199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1036" y="680973"/>
            <a:ext cx="11480165" cy="203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user 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List </a:t>
            </a:r>
            <a:r>
              <a:rPr sz="2400" spc="-10" dirty="0">
                <a:latin typeface="Carlito"/>
                <a:cs typeface="Carlito"/>
              </a:rPr>
              <a:t>generally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spc="-10" dirty="0">
                <a:latin typeface="Carlito"/>
                <a:cs typeface="Carlito"/>
              </a:rPr>
              <a:t>precise </a:t>
            </a:r>
            <a:r>
              <a:rPr sz="2400" spc="-15" dirty="0">
                <a:latin typeface="Carlito"/>
                <a:cs typeface="Carlito"/>
              </a:rPr>
              <a:t>control over </a:t>
            </a:r>
            <a:r>
              <a:rPr sz="2400" spc="-10" dirty="0">
                <a:latin typeface="Carlito"/>
                <a:cs typeface="Carlito"/>
              </a:rPr>
              <a:t>where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element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inserted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access </a:t>
            </a:r>
            <a:r>
              <a:rPr sz="2400" spc="-5" dirty="0">
                <a:latin typeface="Carlito"/>
                <a:cs typeface="Carlito"/>
              </a:rPr>
              <a:t>elements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their </a:t>
            </a:r>
            <a:r>
              <a:rPr sz="2400" spc="-15" dirty="0">
                <a:latin typeface="Carlito"/>
                <a:cs typeface="Carlito"/>
              </a:rPr>
              <a:t>integer </a:t>
            </a:r>
            <a:r>
              <a:rPr sz="2400" spc="-10" dirty="0">
                <a:latin typeface="Carlito"/>
                <a:cs typeface="Carlito"/>
              </a:rPr>
              <a:t>index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(position).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8782685">
              <a:lnSpc>
                <a:spcPct val="100000"/>
              </a:lnSpc>
              <a:spcBef>
                <a:spcPts val="1865"/>
              </a:spcBef>
            </a:pPr>
            <a:r>
              <a:rPr sz="2200" spc="-5" dirty="0">
                <a:latin typeface="Carlito"/>
                <a:cs typeface="Carlito"/>
              </a:rPr>
              <a:t>Additional</a:t>
            </a:r>
            <a:endParaRPr sz="2200">
              <a:latin typeface="Carlito"/>
              <a:cs typeface="Carlito"/>
            </a:endParaRPr>
          </a:p>
          <a:p>
            <a:pPr marL="885698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Methods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1802" y="0"/>
            <a:ext cx="317309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200" dirty="0"/>
              <a:t>Wrapper</a:t>
            </a:r>
            <a:r>
              <a:rPr sz="3800" spc="-320" dirty="0"/>
              <a:t> </a:t>
            </a:r>
            <a:r>
              <a:rPr sz="3800" spc="-395" dirty="0"/>
              <a:t>Classes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1486038" y="1537655"/>
            <a:ext cx="8907013" cy="3777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051"/>
            <a:ext cx="12192000" cy="654050"/>
          </a:xfrm>
          <a:custGeom>
            <a:avLst/>
            <a:gdLst/>
            <a:ahLst/>
            <a:cxnLst/>
            <a:rect l="l" t="t" r="r" b="b"/>
            <a:pathLst>
              <a:path w="12192000" h="654050">
                <a:moveTo>
                  <a:pt x="12192000" y="0"/>
                </a:moveTo>
                <a:lnTo>
                  <a:pt x="0" y="0"/>
                </a:lnTo>
                <a:lnTo>
                  <a:pt x="0" y="653796"/>
                </a:lnTo>
                <a:lnTo>
                  <a:pt x="12192000" y="6537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776" y="0"/>
            <a:ext cx="6617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Implementations </a:t>
            </a:r>
            <a:r>
              <a:rPr spc="-40" dirty="0"/>
              <a:t>of </a:t>
            </a:r>
            <a:r>
              <a:rPr spc="-229" dirty="0"/>
              <a:t>List</a:t>
            </a:r>
            <a:r>
              <a:rPr spc="-600" dirty="0"/>
              <a:t> </a:t>
            </a:r>
            <a:r>
              <a:rPr spc="-155" dirty="0"/>
              <a:t>interface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9603" y="847951"/>
            <a:ext cx="7732474" cy="3818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4364" y="4930266"/>
            <a:ext cx="8202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75" dirty="0">
                <a:latin typeface="Trebuchet MS"/>
                <a:cs typeface="Trebuchet MS"/>
              </a:rPr>
              <a:t>ArrayList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165" dirty="0">
                <a:latin typeface="Trebuchet MS"/>
                <a:cs typeface="Trebuchet MS"/>
              </a:rPr>
              <a:t>default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160" dirty="0">
                <a:latin typeface="Trebuchet MS"/>
                <a:cs typeface="Trebuchet MS"/>
              </a:rPr>
              <a:t>capacity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is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10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45" dirty="0">
                <a:latin typeface="Trebuchet MS"/>
                <a:cs typeface="Trebuchet MS"/>
              </a:rPr>
              <a:t>and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165" dirty="0">
                <a:latin typeface="Trebuchet MS"/>
                <a:cs typeface="Trebuchet MS"/>
              </a:rPr>
              <a:t>default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160" dirty="0">
                <a:latin typeface="Trebuchet MS"/>
                <a:cs typeface="Trebuchet MS"/>
              </a:rPr>
              <a:t>capacity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increment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is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50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160" dirty="0">
                <a:latin typeface="Trebuchet MS"/>
                <a:cs typeface="Trebuchet MS"/>
              </a:rPr>
              <a:t>%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364" y="5594705"/>
            <a:ext cx="1022921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LinkedList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15" dirty="0">
                <a:latin typeface="Carlito"/>
                <a:cs typeface="Carlito"/>
              </a:rPr>
              <a:t>nature </a:t>
            </a:r>
            <a:r>
              <a:rPr sz="2200" spc="-5" dirty="0">
                <a:latin typeface="Carlito"/>
                <a:cs typeface="Carlito"/>
              </a:rPr>
              <a:t>does </a:t>
            </a:r>
            <a:r>
              <a:rPr sz="2200" spc="-10" dirty="0">
                <a:latin typeface="Carlito"/>
                <a:cs typeface="Carlito"/>
              </a:rPr>
              <a:t>not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10" dirty="0">
                <a:latin typeface="Carlito"/>
                <a:cs typeface="Carlito"/>
              </a:rPr>
              <a:t>"capacity", since 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10" dirty="0">
                <a:latin typeface="Carlito"/>
                <a:cs typeface="Carlito"/>
              </a:rPr>
              <a:t>does not </a:t>
            </a:r>
            <a:r>
              <a:rPr sz="2200" spc="-15" dirty="0">
                <a:latin typeface="Carlito"/>
                <a:cs typeface="Carlito"/>
              </a:rPr>
              <a:t>allocate </a:t>
            </a:r>
            <a:r>
              <a:rPr sz="2200" dirty="0">
                <a:latin typeface="Carlito"/>
                <a:cs typeface="Carlito"/>
              </a:rPr>
              <a:t>memory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items </a:t>
            </a:r>
            <a:r>
              <a:rPr sz="2200" spc="-25" dirty="0">
                <a:latin typeface="Carlito"/>
                <a:cs typeface="Carlito"/>
              </a:rPr>
              <a:t>before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items are </a:t>
            </a:r>
            <a:r>
              <a:rPr sz="2200" spc="-5" dirty="0">
                <a:latin typeface="Carlito"/>
                <a:cs typeface="Carlito"/>
              </a:rPr>
              <a:t>added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list. </a:t>
            </a:r>
            <a:r>
              <a:rPr sz="2200" spc="-15" dirty="0">
                <a:latin typeface="Carlito"/>
                <a:cs typeface="Carlito"/>
              </a:rPr>
              <a:t>Each </a:t>
            </a:r>
            <a:r>
              <a:rPr sz="2200" spc="-10" dirty="0">
                <a:latin typeface="Carlito"/>
                <a:cs typeface="Carlito"/>
              </a:rPr>
              <a:t>item </a:t>
            </a:r>
            <a:r>
              <a:rPr sz="2200" spc="-5" dirty="0">
                <a:latin typeface="Carlito"/>
                <a:cs typeface="Carlito"/>
              </a:rPr>
              <a:t>in a </a:t>
            </a:r>
            <a:r>
              <a:rPr sz="2200" spc="-15" dirty="0">
                <a:latin typeface="Carlito"/>
                <a:cs typeface="Carlito"/>
              </a:rPr>
              <a:t>LinkedList </a:t>
            </a:r>
            <a:r>
              <a:rPr sz="2200" spc="-10" dirty="0">
                <a:latin typeface="Carlito"/>
                <a:cs typeface="Carlito"/>
              </a:rPr>
              <a:t>holds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pointer </a:t>
            </a:r>
            <a:r>
              <a:rPr sz="2200" spc="-20" dirty="0">
                <a:latin typeface="Carlito"/>
                <a:cs typeface="Carlito"/>
              </a:rPr>
              <a:t>to 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next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list.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835"/>
          </a:xfrm>
          <a:custGeom>
            <a:avLst/>
            <a:gdLst/>
            <a:ahLst/>
            <a:cxnLst/>
            <a:rect l="l" t="t" r="r" b="b"/>
            <a:pathLst>
              <a:path w="12192000" h="711835">
                <a:moveTo>
                  <a:pt x="12192000" y="0"/>
                </a:moveTo>
                <a:lnTo>
                  <a:pt x="0" y="0"/>
                </a:lnTo>
                <a:lnTo>
                  <a:pt x="0" y="711708"/>
                </a:lnTo>
                <a:lnTo>
                  <a:pt x="12192000" y="7117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8070" y="0"/>
            <a:ext cx="4978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9" dirty="0"/>
              <a:t>Collections </a:t>
            </a:r>
            <a:r>
              <a:rPr sz="4400" spc="-25" dirty="0"/>
              <a:t>utility</a:t>
            </a:r>
            <a:r>
              <a:rPr sz="4400" spc="-430" dirty="0"/>
              <a:t> </a:t>
            </a:r>
            <a:r>
              <a:rPr sz="4400" spc="-365" dirty="0"/>
              <a:t>class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05867" y="734694"/>
            <a:ext cx="1154049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60" dirty="0">
                <a:latin typeface="Arial"/>
                <a:cs typeface="Arial"/>
              </a:rPr>
              <a:t>This </a:t>
            </a:r>
            <a:r>
              <a:rPr sz="2200" spc="-175" dirty="0">
                <a:latin typeface="Arial"/>
                <a:cs typeface="Arial"/>
              </a:rPr>
              <a:t>class </a:t>
            </a:r>
            <a:r>
              <a:rPr sz="2200" spc="-135" dirty="0">
                <a:latin typeface="Arial"/>
                <a:cs typeface="Arial"/>
              </a:rPr>
              <a:t>consists </a:t>
            </a:r>
            <a:r>
              <a:rPr sz="2200" spc="-130" dirty="0">
                <a:latin typeface="Arial"/>
                <a:cs typeface="Arial"/>
              </a:rPr>
              <a:t>exclusively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85" dirty="0">
                <a:latin typeface="Arial"/>
                <a:cs typeface="Arial"/>
              </a:rPr>
              <a:t>static </a:t>
            </a:r>
            <a:r>
              <a:rPr sz="2200" spc="-95" dirty="0">
                <a:latin typeface="Arial"/>
                <a:cs typeface="Arial"/>
              </a:rPr>
              <a:t>methods </a:t>
            </a:r>
            <a:r>
              <a:rPr sz="2200" spc="-25" dirty="0">
                <a:latin typeface="Arial"/>
                <a:cs typeface="Arial"/>
              </a:rPr>
              <a:t>that </a:t>
            </a:r>
            <a:r>
              <a:rPr sz="2200" spc="-90" dirty="0">
                <a:latin typeface="Arial"/>
                <a:cs typeface="Arial"/>
              </a:rPr>
              <a:t>operate </a:t>
            </a:r>
            <a:r>
              <a:rPr sz="2200" spc="-85" dirty="0">
                <a:latin typeface="Arial"/>
                <a:cs typeface="Arial"/>
              </a:rPr>
              <a:t>on </a:t>
            </a:r>
            <a:r>
              <a:rPr sz="2200" spc="-30" dirty="0">
                <a:latin typeface="Arial"/>
                <a:cs typeface="Arial"/>
              </a:rPr>
              <a:t>or </a:t>
            </a:r>
            <a:r>
              <a:rPr sz="2200" spc="-35" dirty="0">
                <a:latin typeface="Arial"/>
                <a:cs typeface="Arial"/>
              </a:rPr>
              <a:t>return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collections.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95" dirty="0">
                <a:latin typeface="Arial"/>
                <a:cs typeface="Arial"/>
              </a:rPr>
              <a:t>methods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60" dirty="0">
                <a:latin typeface="Arial"/>
                <a:cs typeface="Arial"/>
              </a:rPr>
              <a:t>this </a:t>
            </a:r>
            <a:r>
              <a:rPr sz="2200" spc="-180" dirty="0">
                <a:latin typeface="Arial"/>
                <a:cs typeface="Arial"/>
              </a:rPr>
              <a:t>class </a:t>
            </a:r>
            <a:r>
              <a:rPr sz="2200" spc="-70" dirty="0">
                <a:latin typeface="Arial"/>
                <a:cs typeface="Arial"/>
              </a:rPr>
              <a:t>all </a:t>
            </a:r>
            <a:r>
              <a:rPr sz="2200" spc="-35" dirty="0">
                <a:latin typeface="Arial"/>
                <a:cs typeface="Arial"/>
              </a:rPr>
              <a:t>throw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05" dirty="0">
                <a:latin typeface="Arial"/>
                <a:cs typeface="Arial"/>
              </a:rPr>
              <a:t>NullPointerException </a:t>
            </a:r>
            <a:r>
              <a:rPr sz="2200" spc="20" dirty="0">
                <a:latin typeface="Arial"/>
                <a:cs typeface="Arial"/>
              </a:rPr>
              <a:t>if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90" dirty="0">
                <a:latin typeface="Arial"/>
                <a:cs typeface="Arial"/>
              </a:rPr>
              <a:t>collections </a:t>
            </a:r>
            <a:r>
              <a:rPr sz="2200" spc="-30" dirty="0">
                <a:latin typeface="Arial"/>
                <a:cs typeface="Arial"/>
              </a:rPr>
              <a:t>or </a:t>
            </a:r>
            <a:r>
              <a:rPr sz="2200" spc="-180" dirty="0">
                <a:latin typeface="Arial"/>
                <a:cs typeface="Arial"/>
              </a:rPr>
              <a:t>class </a:t>
            </a:r>
            <a:r>
              <a:rPr sz="2200" spc="-90" dirty="0">
                <a:latin typeface="Arial"/>
                <a:cs typeface="Arial"/>
              </a:rPr>
              <a:t>objects </a:t>
            </a:r>
            <a:r>
              <a:rPr sz="2200" spc="-85" dirty="0">
                <a:latin typeface="Arial"/>
                <a:cs typeface="Arial"/>
              </a:rPr>
              <a:t>provided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5" dirty="0">
                <a:latin typeface="Arial"/>
                <a:cs typeface="Arial"/>
              </a:rPr>
              <a:t>them </a:t>
            </a:r>
            <a:r>
              <a:rPr sz="2200" spc="-114" dirty="0">
                <a:latin typeface="Arial"/>
                <a:cs typeface="Arial"/>
              </a:rPr>
              <a:t>are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null.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052" y="2256917"/>
          <a:ext cx="12166600" cy="4488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6580"/>
                <a:gridCol w="7780020"/>
              </a:tblGrid>
              <a:tr h="445008">
                <a:tc>
                  <a:txBody>
                    <a:bodyPr/>
                    <a:lstStyle/>
                    <a:p>
                      <a:pPr marL="67945">
                        <a:lnSpc>
                          <a:spcPts val="172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r>
                        <a:rPr sz="1800" b="1" spc="-4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Signature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2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57962">
                <a:tc>
                  <a:txBody>
                    <a:bodyPr/>
                    <a:lstStyle/>
                    <a:p>
                      <a:pPr marL="67945">
                        <a:lnSpc>
                          <a:spcPts val="172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Collections.sort(List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myList)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Sort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myList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(implementation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any List interface) provided in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argument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9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natural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ordering.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57962">
                <a:tc>
                  <a:txBody>
                    <a:bodyPr/>
                    <a:lstStyle/>
                    <a:p>
                      <a:pPr marL="67945">
                        <a:lnSpc>
                          <a:spcPts val="172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Collections.sort(List, comparator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c)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Sort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myList(implementation of any List interface)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per comparator c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ordering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9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(c class should implement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comparator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interface)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57834">
                <a:tc>
                  <a:txBody>
                    <a:bodyPr/>
                    <a:lstStyle/>
                    <a:p>
                      <a:pPr marL="67945">
                        <a:lnSpc>
                          <a:spcPts val="172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Collections.shuffle(List</a:t>
                      </a:r>
                      <a:r>
                        <a:rPr sz="1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myList)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Puts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elements of myList ((implementation of any List interface)in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random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9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order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45135">
                <a:tc>
                  <a:txBody>
                    <a:bodyPr/>
                    <a:lstStyle/>
                    <a:p>
                      <a:pPr marL="67945">
                        <a:lnSpc>
                          <a:spcPts val="1720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Collections.reverse(List</a:t>
                      </a:r>
                      <a:r>
                        <a:rPr sz="1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myList)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Reverses the elements of myList ((implementation of any List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interface)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57962">
                <a:tc>
                  <a:txBody>
                    <a:bodyPr/>
                    <a:lstStyle/>
                    <a:p>
                      <a:pPr marL="67945">
                        <a:lnSpc>
                          <a:spcPts val="1725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Collections.binarySearch(List mlist,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key)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Searches 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mlist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(implementation of any List interface) for the specified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939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using the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search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algorithm.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45007">
                <a:tc>
                  <a:txBody>
                    <a:bodyPr/>
                    <a:lstStyle/>
                    <a:p>
                      <a:pPr marL="67945">
                        <a:lnSpc>
                          <a:spcPts val="1725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Collections.copy(List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dest,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List</a:t>
                      </a:r>
                      <a:r>
                        <a:rPr sz="18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src)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Copy the source List into dest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List.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86917">
                <a:tc>
                  <a:txBody>
                    <a:bodyPr/>
                    <a:lstStyle/>
                    <a:p>
                      <a:pPr marL="67945">
                        <a:lnSpc>
                          <a:spcPts val="1725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Collections.frequency(Collection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c, Object</a:t>
                      </a:r>
                      <a:r>
                        <a:rPr sz="18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o)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 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elements in the specified collection class c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(which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8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implements Collection interface can be List,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Queue)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equal to the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specified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9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57911">
                <a:tc>
                  <a:txBody>
                    <a:bodyPr/>
                    <a:lstStyle/>
                    <a:p>
                      <a:pPr marL="67945">
                        <a:lnSpc>
                          <a:spcPts val="1545"/>
                        </a:lnSpc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Collections.synchronizedCollection(Collectio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67945">
                        <a:lnSpc>
                          <a:spcPts val="1960"/>
                        </a:lnSpc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 c)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 a synchronized (thread-safe) collection backed by the specified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collection.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24840"/>
          </a:xfrm>
          <a:custGeom>
            <a:avLst/>
            <a:gdLst/>
            <a:ahLst/>
            <a:cxnLst/>
            <a:rect l="l" t="t" r="r" b="b"/>
            <a:pathLst>
              <a:path w="12192000" h="624840">
                <a:moveTo>
                  <a:pt x="12192000" y="0"/>
                </a:moveTo>
                <a:lnTo>
                  <a:pt x="0" y="0"/>
                </a:lnTo>
                <a:lnTo>
                  <a:pt x="0" y="624839"/>
                </a:lnTo>
                <a:lnTo>
                  <a:pt x="12192000" y="6248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1594" y="0"/>
            <a:ext cx="34550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34" dirty="0"/>
              <a:t>Set&lt;E&gt;</a:t>
            </a:r>
            <a:r>
              <a:rPr sz="4200" spc="-360" dirty="0"/>
              <a:t> </a:t>
            </a:r>
            <a:r>
              <a:rPr sz="4200" spc="-160" dirty="0"/>
              <a:t>interface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9988042" y="588700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33955" y="896111"/>
            <a:ext cx="7719059" cy="4330065"/>
            <a:chOff x="1933955" y="896111"/>
            <a:chExt cx="7719059" cy="4330065"/>
          </a:xfrm>
        </p:grpSpPr>
        <p:sp>
          <p:nvSpPr>
            <p:cNvPr id="6" name="object 6"/>
            <p:cNvSpPr/>
            <p:nvPr/>
          </p:nvSpPr>
          <p:spPr>
            <a:xfrm>
              <a:off x="8016240" y="1373123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40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64039" y="1373123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0"/>
                  </a:moveTo>
                  <a:lnTo>
                    <a:pt x="0" y="29083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3955" y="896111"/>
              <a:ext cx="7719059" cy="4329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91"/>
            <a:ext cx="12192000" cy="615950"/>
          </a:xfrm>
          <a:custGeom>
            <a:avLst/>
            <a:gdLst/>
            <a:ahLst/>
            <a:cxnLst/>
            <a:rect l="l" t="t" r="r" b="b"/>
            <a:pathLst>
              <a:path w="12192000" h="615950">
                <a:moveTo>
                  <a:pt x="12192000" y="0"/>
                </a:moveTo>
                <a:lnTo>
                  <a:pt x="0" y="0"/>
                </a:lnTo>
                <a:lnTo>
                  <a:pt x="0" y="615695"/>
                </a:lnTo>
                <a:lnTo>
                  <a:pt x="12192000" y="61569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5297" y="0"/>
            <a:ext cx="820800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45" dirty="0"/>
              <a:t>Implementation </a:t>
            </a:r>
            <a:r>
              <a:rPr sz="3800" spc="-330" dirty="0"/>
              <a:t>classes </a:t>
            </a:r>
            <a:r>
              <a:rPr sz="3800" spc="-40" dirty="0"/>
              <a:t>of </a:t>
            </a:r>
            <a:r>
              <a:rPr sz="3800" spc="-385" dirty="0"/>
              <a:t>Set&lt;K&gt;</a:t>
            </a:r>
            <a:r>
              <a:rPr sz="3800" spc="-530" dirty="0"/>
              <a:t> </a:t>
            </a:r>
            <a:r>
              <a:rPr sz="3800" spc="-145" dirty="0"/>
              <a:t>interface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8305" y="896111"/>
            <a:ext cx="5648024" cy="1745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1580" y="2883407"/>
            <a:ext cx="5858684" cy="1571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0955" y="4611115"/>
            <a:ext cx="2180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2D75B6"/>
                </a:solidFill>
                <a:latin typeface="Carlito"/>
                <a:cs typeface="Carlito"/>
              </a:rPr>
              <a:t>LinkedHashSet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0955" y="5406339"/>
            <a:ext cx="74053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10" dirty="0">
                <a:latin typeface="Carlito"/>
                <a:cs typeface="Carlito"/>
              </a:rPr>
              <a:t>LinkedHashSet </a:t>
            </a:r>
            <a:r>
              <a:rPr sz="2400" spc="-5" dirty="0">
                <a:latin typeface="Carlito"/>
                <a:cs typeface="Carlito"/>
              </a:rPr>
              <a:t>maintains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linked </a:t>
            </a: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entries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set,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5" dirty="0">
                <a:latin typeface="Carlito"/>
                <a:cs typeface="Carlito"/>
              </a:rPr>
              <a:t>order </a:t>
            </a:r>
            <a:r>
              <a:rPr sz="2400" dirty="0">
                <a:latin typeface="Carlito"/>
                <a:cs typeface="Carlito"/>
              </a:rPr>
              <a:t>in which </a:t>
            </a:r>
            <a:r>
              <a:rPr sz="2400" spc="-5" dirty="0">
                <a:latin typeface="Carlito"/>
                <a:cs typeface="Carlito"/>
              </a:rPr>
              <a:t>they </a:t>
            </a:r>
            <a:r>
              <a:rPr sz="2400" spc="-15" dirty="0">
                <a:latin typeface="Carlito"/>
                <a:cs typeface="Carlito"/>
              </a:rPr>
              <a:t>were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inserted.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allows </a:t>
            </a:r>
            <a:r>
              <a:rPr sz="2400" spc="-5" dirty="0">
                <a:latin typeface="Carlito"/>
                <a:cs typeface="Carlito"/>
              </a:rPr>
              <a:t>insertion-order </a:t>
            </a:r>
            <a:r>
              <a:rPr sz="2400" spc="-15" dirty="0">
                <a:latin typeface="Carlito"/>
                <a:cs typeface="Carlito"/>
              </a:rPr>
              <a:t>iteration over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41464" y="2039111"/>
            <a:ext cx="5050790" cy="3477895"/>
          </a:xfrm>
          <a:custGeom>
            <a:avLst/>
            <a:gdLst/>
            <a:ahLst/>
            <a:cxnLst/>
            <a:rect l="l" t="t" r="r" b="b"/>
            <a:pathLst>
              <a:path w="5050790" h="3477895">
                <a:moveTo>
                  <a:pt x="5050535" y="0"/>
                </a:moveTo>
                <a:lnTo>
                  <a:pt x="0" y="0"/>
                </a:lnTo>
                <a:lnTo>
                  <a:pt x="0" y="3477767"/>
                </a:lnTo>
                <a:lnTo>
                  <a:pt x="5050535" y="3477767"/>
                </a:lnTo>
                <a:lnTo>
                  <a:pt x="5050535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20457" y="2055622"/>
            <a:ext cx="47561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80" dirty="0">
                <a:latin typeface="Arial"/>
                <a:cs typeface="Arial"/>
              </a:rPr>
              <a:t>HashSet. </a:t>
            </a:r>
            <a:r>
              <a:rPr sz="2200" spc="-114" dirty="0">
                <a:latin typeface="Arial"/>
                <a:cs typeface="Arial"/>
              </a:rPr>
              <a:t>Constructs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45" dirty="0">
                <a:latin typeface="Arial"/>
                <a:cs typeface="Arial"/>
              </a:rPr>
              <a:t>new, </a:t>
            </a:r>
            <a:r>
              <a:rPr sz="2200" spc="-75" dirty="0">
                <a:latin typeface="Arial"/>
                <a:cs typeface="Arial"/>
              </a:rPr>
              <a:t>empty </a:t>
            </a:r>
            <a:r>
              <a:rPr sz="2200" spc="-85" dirty="0">
                <a:latin typeface="Arial"/>
                <a:cs typeface="Arial"/>
              </a:rPr>
              <a:t>set; </a:t>
            </a:r>
            <a:r>
              <a:rPr sz="2200" spc="-40" dirty="0">
                <a:latin typeface="Arial"/>
                <a:cs typeface="Arial"/>
              </a:rPr>
              <a:t>the  </a:t>
            </a:r>
            <a:r>
              <a:rPr sz="2200" spc="-125" dirty="0">
                <a:latin typeface="Arial"/>
                <a:cs typeface="Arial"/>
              </a:rPr>
              <a:t>backing </a:t>
            </a:r>
            <a:r>
              <a:rPr sz="2200" spc="-150" dirty="0">
                <a:latin typeface="Arial"/>
                <a:cs typeface="Arial"/>
              </a:rPr>
              <a:t>HashMap </a:t>
            </a:r>
            <a:r>
              <a:rPr sz="2200" spc="-110" dirty="0">
                <a:latin typeface="Arial"/>
                <a:cs typeface="Arial"/>
              </a:rPr>
              <a:t>instance </a:t>
            </a:r>
            <a:r>
              <a:rPr sz="2200" spc="-175" dirty="0">
                <a:latin typeface="Arial"/>
                <a:cs typeface="Arial"/>
              </a:rPr>
              <a:t>has </a:t>
            </a:r>
            <a:r>
              <a:rPr sz="2200" spc="-70" dirty="0">
                <a:latin typeface="Arial"/>
                <a:cs typeface="Arial"/>
              </a:rPr>
              <a:t>default  </a:t>
            </a:r>
            <a:r>
              <a:rPr sz="2200" spc="-35" dirty="0">
                <a:latin typeface="Arial"/>
                <a:cs typeface="Arial"/>
              </a:rPr>
              <a:t>initial </a:t>
            </a:r>
            <a:r>
              <a:rPr sz="2200" spc="-120" dirty="0">
                <a:latin typeface="Arial"/>
                <a:cs typeface="Arial"/>
              </a:rPr>
              <a:t>capacity </a:t>
            </a:r>
            <a:r>
              <a:rPr sz="2200" spc="-95" dirty="0">
                <a:latin typeface="Arial"/>
                <a:cs typeface="Arial"/>
              </a:rPr>
              <a:t>(16) </a:t>
            </a:r>
            <a:r>
              <a:rPr sz="2200" spc="-75" dirty="0">
                <a:latin typeface="Arial"/>
                <a:cs typeface="Arial"/>
              </a:rPr>
              <a:t>, </a:t>
            </a:r>
            <a:r>
              <a:rPr sz="2200" spc="-95" dirty="0">
                <a:latin typeface="Arial"/>
                <a:cs typeface="Arial"/>
              </a:rPr>
              <a:t>load </a:t>
            </a:r>
            <a:r>
              <a:rPr sz="2200" spc="-65" dirty="0">
                <a:latin typeface="Arial"/>
                <a:cs typeface="Arial"/>
              </a:rPr>
              <a:t>factor </a:t>
            </a:r>
            <a:r>
              <a:rPr sz="2200" spc="-95" dirty="0">
                <a:latin typeface="Arial"/>
                <a:cs typeface="Arial"/>
              </a:rPr>
              <a:t>(0.75) </a:t>
            </a:r>
            <a:r>
              <a:rPr sz="2200" spc="-120" dirty="0">
                <a:latin typeface="Arial"/>
                <a:cs typeface="Arial"/>
              </a:rPr>
              <a:t>and  capacity </a:t>
            </a:r>
            <a:r>
              <a:rPr sz="2200" spc="-85" dirty="0">
                <a:latin typeface="Arial"/>
                <a:cs typeface="Arial"/>
              </a:rPr>
              <a:t>increment </a:t>
            </a:r>
            <a:r>
              <a:rPr sz="2200" spc="-130" dirty="0">
                <a:latin typeface="Arial"/>
                <a:cs typeface="Arial"/>
              </a:rPr>
              <a:t>is</a:t>
            </a:r>
            <a:r>
              <a:rPr sz="2200" spc="-260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100%.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0457" y="3732403"/>
            <a:ext cx="457009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3A4045"/>
                </a:solidFill>
                <a:latin typeface="Arial"/>
                <a:cs typeface="Arial"/>
              </a:rPr>
              <a:t>For example </a:t>
            </a:r>
            <a:r>
              <a:rPr sz="2200" spc="-70" dirty="0">
                <a:solidFill>
                  <a:srgbClr val="6A737B"/>
                </a:solidFill>
                <a:latin typeface="Arial"/>
                <a:cs typeface="Arial"/>
              </a:rPr>
              <a:t>product </a:t>
            </a:r>
            <a:r>
              <a:rPr sz="2200" spc="-20" dirty="0">
                <a:solidFill>
                  <a:srgbClr val="6A737B"/>
                </a:solidFill>
                <a:latin typeface="Arial"/>
                <a:cs typeface="Arial"/>
              </a:rPr>
              <a:t>of</a:t>
            </a:r>
            <a:r>
              <a:rPr sz="2200" spc="-465" dirty="0">
                <a:solidFill>
                  <a:srgbClr val="6A737B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6A737B"/>
                </a:solidFill>
                <a:latin typeface="Arial"/>
                <a:cs typeface="Arial"/>
              </a:rPr>
              <a:t>capacity and </a:t>
            </a:r>
            <a:r>
              <a:rPr sz="2200" spc="-95" dirty="0">
                <a:solidFill>
                  <a:srgbClr val="6A737B"/>
                </a:solidFill>
                <a:latin typeface="Arial"/>
                <a:cs typeface="Arial"/>
              </a:rPr>
              <a:t>load  </a:t>
            </a:r>
            <a:r>
              <a:rPr sz="2200" spc="-65" dirty="0">
                <a:solidFill>
                  <a:srgbClr val="6A737B"/>
                </a:solidFill>
                <a:latin typeface="Arial"/>
                <a:cs typeface="Arial"/>
              </a:rPr>
              <a:t>factor </a:t>
            </a:r>
            <a:r>
              <a:rPr sz="2200" spc="-220" dirty="0">
                <a:solidFill>
                  <a:srgbClr val="6A737B"/>
                </a:solidFill>
                <a:latin typeface="Arial"/>
                <a:cs typeface="Arial"/>
              </a:rPr>
              <a:t>as </a:t>
            </a:r>
            <a:r>
              <a:rPr sz="2200" spc="-120" dirty="0">
                <a:solidFill>
                  <a:srgbClr val="6A737B"/>
                </a:solidFill>
                <a:latin typeface="Arial"/>
                <a:cs typeface="Arial"/>
              </a:rPr>
              <a:t>16 </a:t>
            </a:r>
            <a:r>
              <a:rPr sz="2200" spc="235" dirty="0">
                <a:solidFill>
                  <a:srgbClr val="6A737B"/>
                </a:solidFill>
                <a:latin typeface="Arial"/>
                <a:cs typeface="Arial"/>
              </a:rPr>
              <a:t>* </a:t>
            </a:r>
            <a:r>
              <a:rPr sz="2200" spc="-110" dirty="0">
                <a:solidFill>
                  <a:srgbClr val="6A737B"/>
                </a:solidFill>
                <a:latin typeface="Arial"/>
                <a:cs typeface="Arial"/>
              </a:rPr>
              <a:t>0.75 </a:t>
            </a:r>
            <a:r>
              <a:rPr sz="2200" spc="-190" dirty="0">
                <a:solidFill>
                  <a:srgbClr val="6A737B"/>
                </a:solidFill>
                <a:latin typeface="Arial"/>
                <a:cs typeface="Arial"/>
              </a:rPr>
              <a:t>= </a:t>
            </a:r>
            <a:r>
              <a:rPr sz="2200" spc="-110" dirty="0">
                <a:solidFill>
                  <a:srgbClr val="6A737B"/>
                </a:solidFill>
                <a:latin typeface="Arial"/>
                <a:cs typeface="Arial"/>
              </a:rPr>
              <a:t>12. </a:t>
            </a:r>
            <a:r>
              <a:rPr sz="2200" spc="-160" dirty="0">
                <a:solidFill>
                  <a:srgbClr val="6A737B"/>
                </a:solidFill>
                <a:latin typeface="Arial"/>
                <a:cs typeface="Arial"/>
              </a:rPr>
              <a:t>This </a:t>
            </a:r>
            <a:r>
              <a:rPr sz="2200" spc="-114" dirty="0">
                <a:solidFill>
                  <a:srgbClr val="6A737B"/>
                </a:solidFill>
                <a:latin typeface="Arial"/>
                <a:cs typeface="Arial"/>
              </a:rPr>
              <a:t>represents  </a:t>
            </a:r>
            <a:r>
              <a:rPr sz="2200" spc="-25" dirty="0">
                <a:solidFill>
                  <a:srgbClr val="6A737B"/>
                </a:solidFill>
                <a:latin typeface="Arial"/>
                <a:cs typeface="Arial"/>
              </a:rPr>
              <a:t>that </a:t>
            </a:r>
            <a:r>
              <a:rPr sz="2200" spc="-45" dirty="0">
                <a:solidFill>
                  <a:srgbClr val="6A737B"/>
                </a:solidFill>
                <a:latin typeface="Arial"/>
                <a:cs typeface="Arial"/>
              </a:rPr>
              <a:t>after filling </a:t>
            </a:r>
            <a:r>
              <a:rPr sz="2200" spc="-85" dirty="0">
                <a:solidFill>
                  <a:srgbClr val="6A737B"/>
                </a:solidFill>
                <a:latin typeface="Arial"/>
                <a:cs typeface="Arial"/>
              </a:rPr>
              <a:t>up </a:t>
            </a:r>
            <a:r>
              <a:rPr sz="2200" spc="-55" dirty="0">
                <a:solidFill>
                  <a:srgbClr val="6A737B"/>
                </a:solidFill>
                <a:latin typeface="Arial"/>
                <a:cs typeface="Arial"/>
              </a:rPr>
              <a:t>12th </a:t>
            </a:r>
            <a:r>
              <a:rPr sz="2200" spc="-60" dirty="0">
                <a:solidFill>
                  <a:srgbClr val="6A737B"/>
                </a:solidFill>
                <a:latin typeface="Arial"/>
                <a:cs typeface="Arial"/>
              </a:rPr>
              <a:t>slot </a:t>
            </a:r>
            <a:r>
              <a:rPr sz="2200" spc="-30" dirty="0">
                <a:solidFill>
                  <a:srgbClr val="6A737B"/>
                </a:solidFill>
                <a:latin typeface="Arial"/>
                <a:cs typeface="Arial"/>
              </a:rPr>
              <a:t>into </a:t>
            </a:r>
            <a:r>
              <a:rPr sz="2200" spc="-40" dirty="0">
                <a:solidFill>
                  <a:srgbClr val="6A737B"/>
                </a:solidFill>
                <a:latin typeface="Arial"/>
                <a:cs typeface="Arial"/>
              </a:rPr>
              <a:t>the  </a:t>
            </a:r>
            <a:r>
              <a:rPr sz="2200" spc="-195" dirty="0">
                <a:solidFill>
                  <a:srgbClr val="6A737B"/>
                </a:solidFill>
                <a:latin typeface="Arial"/>
                <a:cs typeface="Arial"/>
              </a:rPr>
              <a:t>HashSet </a:t>
            </a:r>
            <a:r>
              <a:rPr sz="2200" spc="-75" dirty="0">
                <a:solidFill>
                  <a:srgbClr val="6A737B"/>
                </a:solidFill>
                <a:latin typeface="Arial"/>
                <a:cs typeface="Arial"/>
              </a:rPr>
              <a:t>, </a:t>
            </a:r>
            <a:r>
              <a:rPr sz="2200" spc="-50" dirty="0">
                <a:solidFill>
                  <a:srgbClr val="6A737B"/>
                </a:solidFill>
                <a:latin typeface="Arial"/>
                <a:cs typeface="Arial"/>
              </a:rPr>
              <a:t>its </a:t>
            </a:r>
            <a:r>
              <a:rPr sz="2200" spc="-120" dirty="0">
                <a:solidFill>
                  <a:srgbClr val="6A737B"/>
                </a:solidFill>
                <a:latin typeface="Arial"/>
                <a:cs typeface="Arial"/>
              </a:rPr>
              <a:t>capacity </a:t>
            </a:r>
            <a:r>
              <a:rPr sz="2200" spc="-155" dirty="0">
                <a:solidFill>
                  <a:srgbClr val="6A737B"/>
                </a:solidFill>
                <a:latin typeface="Arial"/>
                <a:cs typeface="Arial"/>
              </a:rPr>
              <a:t>becomes</a:t>
            </a:r>
            <a:r>
              <a:rPr sz="2200" spc="-390" dirty="0">
                <a:solidFill>
                  <a:srgbClr val="6A737B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6A737B"/>
                </a:solidFill>
                <a:latin typeface="Arial"/>
                <a:cs typeface="Arial"/>
              </a:rPr>
              <a:t>32.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8020"/>
          </a:xfrm>
          <a:custGeom>
            <a:avLst/>
            <a:gdLst/>
            <a:ahLst/>
            <a:cxnLst/>
            <a:rect l="l" t="t" r="r" b="b"/>
            <a:pathLst>
              <a:path w="12192000" h="668020">
                <a:moveTo>
                  <a:pt x="12192000" y="0"/>
                </a:moveTo>
                <a:lnTo>
                  <a:pt x="0" y="0"/>
                </a:lnTo>
                <a:lnTo>
                  <a:pt x="0" y="667512"/>
                </a:lnTo>
                <a:lnTo>
                  <a:pt x="12192000" y="6675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878" y="0"/>
            <a:ext cx="2715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HashSet</a:t>
            </a:r>
            <a:r>
              <a:rPr spc="-370" dirty="0"/>
              <a:t> </a:t>
            </a:r>
            <a:r>
              <a:rPr spc="-33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512" y="1209547"/>
            <a:ext cx="1081532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68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75" dirty="0">
                <a:latin typeface="Arial"/>
                <a:cs typeface="Arial"/>
              </a:rPr>
              <a:t>This </a:t>
            </a:r>
            <a:r>
              <a:rPr sz="2400" spc="-195" dirty="0">
                <a:latin typeface="Arial"/>
                <a:cs typeface="Arial"/>
              </a:rPr>
              <a:t>class </a:t>
            </a:r>
            <a:r>
              <a:rPr sz="2400" spc="-90" dirty="0">
                <a:latin typeface="Arial"/>
                <a:cs typeface="Arial"/>
              </a:rPr>
              <a:t>implements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85" dirty="0">
                <a:latin typeface="Arial"/>
                <a:cs typeface="Arial"/>
              </a:rPr>
              <a:t>Set </a:t>
            </a:r>
            <a:r>
              <a:rPr sz="2400" spc="-80" dirty="0">
                <a:latin typeface="Arial"/>
                <a:cs typeface="Arial"/>
              </a:rPr>
              <a:t>interface, </a:t>
            </a:r>
            <a:r>
              <a:rPr sz="2400" spc="-160" dirty="0">
                <a:latin typeface="Arial"/>
                <a:cs typeface="Arial"/>
              </a:rPr>
              <a:t>backed </a:t>
            </a:r>
            <a:r>
              <a:rPr sz="2400" spc="-125" dirty="0">
                <a:latin typeface="Arial"/>
                <a:cs typeface="Arial"/>
              </a:rPr>
              <a:t>by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65" dirty="0">
                <a:latin typeface="Arial"/>
                <a:cs typeface="Arial"/>
              </a:rPr>
              <a:t>hash </a:t>
            </a:r>
            <a:r>
              <a:rPr sz="2400" spc="-75" dirty="0">
                <a:latin typeface="Arial"/>
                <a:cs typeface="Arial"/>
              </a:rPr>
              <a:t>table </a:t>
            </a:r>
            <a:r>
              <a:rPr sz="2400" spc="-90" dirty="0">
                <a:latin typeface="Arial"/>
                <a:cs typeface="Arial"/>
              </a:rPr>
              <a:t>(actually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60" dirty="0">
                <a:latin typeface="Arial"/>
                <a:cs typeface="Arial"/>
              </a:rPr>
              <a:t>HashMap  </a:t>
            </a:r>
            <a:r>
              <a:rPr sz="2400" spc="-110" dirty="0">
                <a:latin typeface="Arial"/>
                <a:cs typeface="Arial"/>
              </a:rPr>
              <a:t>instance).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41300" marR="483234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15" dirty="0">
                <a:latin typeface="Arial"/>
                <a:cs typeface="Arial"/>
              </a:rPr>
              <a:t>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makes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no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guarantees </a:t>
            </a:r>
            <a:r>
              <a:rPr sz="2400" spc="-240" dirty="0">
                <a:latin typeface="Arial"/>
                <a:cs typeface="Arial"/>
              </a:rPr>
              <a:t>as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iteration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order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set;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particular,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does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not  </a:t>
            </a:r>
            <a:r>
              <a:rPr sz="2400" spc="-120" dirty="0">
                <a:latin typeface="Arial"/>
                <a:cs typeface="Arial"/>
              </a:rPr>
              <a:t>guarantee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order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will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remain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constant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over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-175" dirty="0">
                <a:latin typeface="Arial"/>
                <a:cs typeface="Arial"/>
              </a:rPr>
              <a:t>This </a:t>
            </a:r>
            <a:r>
              <a:rPr sz="2400" spc="-195" dirty="0">
                <a:latin typeface="Arial"/>
                <a:cs typeface="Arial"/>
              </a:rPr>
              <a:t>class </a:t>
            </a:r>
            <a:r>
              <a:rPr sz="2400" spc="-70" dirty="0">
                <a:latin typeface="Arial"/>
                <a:cs typeface="Arial"/>
              </a:rPr>
              <a:t>permits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null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-175" dirty="0">
                <a:latin typeface="Arial"/>
                <a:cs typeface="Arial"/>
              </a:rPr>
              <a:t>This </a:t>
            </a:r>
            <a:r>
              <a:rPr sz="2400" spc="-195" dirty="0">
                <a:latin typeface="Arial"/>
                <a:cs typeface="Arial"/>
              </a:rPr>
              <a:t>class </a:t>
            </a:r>
            <a:r>
              <a:rPr sz="2400" spc="-95" dirty="0">
                <a:latin typeface="Arial"/>
                <a:cs typeface="Arial"/>
              </a:rPr>
              <a:t>offers </a:t>
            </a:r>
            <a:r>
              <a:rPr sz="2400" spc="-105" dirty="0">
                <a:latin typeface="Arial"/>
                <a:cs typeface="Arial"/>
              </a:rPr>
              <a:t>constant </a:t>
            </a:r>
            <a:r>
              <a:rPr sz="2400" spc="-35" dirty="0">
                <a:latin typeface="Arial"/>
                <a:cs typeface="Arial"/>
              </a:rPr>
              <a:t>time </a:t>
            </a:r>
            <a:r>
              <a:rPr sz="2400" spc="-95" dirty="0">
                <a:latin typeface="Arial"/>
                <a:cs typeface="Arial"/>
              </a:rPr>
              <a:t>performance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50" dirty="0">
                <a:latin typeface="Arial"/>
                <a:cs typeface="Arial"/>
              </a:rPr>
              <a:t>basic </a:t>
            </a:r>
            <a:r>
              <a:rPr sz="2400" spc="-95" dirty="0">
                <a:latin typeface="Arial"/>
                <a:cs typeface="Arial"/>
              </a:rPr>
              <a:t>operations </a:t>
            </a:r>
            <a:r>
              <a:rPr sz="2400" spc="-110" dirty="0">
                <a:latin typeface="Arial"/>
                <a:cs typeface="Arial"/>
              </a:rPr>
              <a:t>(add, </a:t>
            </a:r>
            <a:r>
              <a:rPr sz="2400" spc="-114" dirty="0">
                <a:latin typeface="Arial"/>
                <a:cs typeface="Arial"/>
              </a:rPr>
              <a:t>remove,  contains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155" dirty="0">
                <a:latin typeface="Arial"/>
                <a:cs typeface="Arial"/>
              </a:rPr>
              <a:t>size), </a:t>
            </a:r>
            <a:r>
              <a:rPr sz="2400" spc="-160" dirty="0">
                <a:latin typeface="Arial"/>
                <a:cs typeface="Arial"/>
              </a:rPr>
              <a:t>assuming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70" dirty="0">
                <a:latin typeface="Arial"/>
                <a:cs typeface="Arial"/>
              </a:rPr>
              <a:t>hash </a:t>
            </a:r>
            <a:r>
              <a:rPr sz="2400" spc="-45" dirty="0">
                <a:latin typeface="Arial"/>
                <a:cs typeface="Arial"/>
              </a:rPr>
              <a:t>function </a:t>
            </a:r>
            <a:r>
              <a:rPr sz="2400" spc="-150" dirty="0">
                <a:latin typeface="Arial"/>
                <a:cs typeface="Arial"/>
              </a:rPr>
              <a:t>disperses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elements </a:t>
            </a:r>
            <a:r>
              <a:rPr sz="2400" spc="-75" dirty="0">
                <a:latin typeface="Arial"/>
                <a:cs typeface="Arial"/>
              </a:rPr>
              <a:t>properly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among 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buckets.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49605"/>
          </a:xfrm>
          <a:custGeom>
            <a:avLst/>
            <a:gdLst/>
            <a:ahLst/>
            <a:cxnLst/>
            <a:rect l="l" t="t" r="r" b="b"/>
            <a:pathLst>
              <a:path w="12192000" h="649605">
                <a:moveTo>
                  <a:pt x="12192000" y="0"/>
                </a:moveTo>
                <a:lnTo>
                  <a:pt x="0" y="0"/>
                </a:lnTo>
                <a:lnTo>
                  <a:pt x="0" y="649224"/>
                </a:lnTo>
                <a:lnTo>
                  <a:pt x="12192000" y="6492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3432" y="13157"/>
            <a:ext cx="6031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Implementing </a:t>
            </a:r>
            <a:r>
              <a:rPr sz="3600" spc="-265" dirty="0"/>
              <a:t>Hashing</a:t>
            </a:r>
            <a:r>
              <a:rPr sz="3600" spc="-434" dirty="0"/>
              <a:t> </a:t>
            </a:r>
            <a:r>
              <a:rPr sz="3600" spc="-250" dirty="0"/>
              <a:t>Technique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0103357" y="601258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417701"/>
            <a:ext cx="118287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hash function </a:t>
            </a:r>
            <a:r>
              <a:rPr sz="2400" dirty="0">
                <a:latin typeface="Carlito"/>
                <a:cs typeface="Carlito"/>
              </a:rPr>
              <a:t>is applied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spc="-10" dirty="0">
                <a:latin typeface="Carlito"/>
                <a:cs typeface="Carlito"/>
              </a:rPr>
              <a:t>object’s </a:t>
            </a:r>
            <a:r>
              <a:rPr sz="2400" b="1" dirty="0">
                <a:latin typeface="Carlito"/>
                <a:cs typeface="Carlito"/>
              </a:rPr>
              <a:t>hashCode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10" dirty="0">
                <a:latin typeface="Carlito"/>
                <a:cs typeface="Carlito"/>
              </a:rPr>
              <a:t>result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taken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5" dirty="0">
                <a:latin typeface="Carlito"/>
                <a:cs typeface="Carlito"/>
              </a:rPr>
              <a:t>slot or  </a:t>
            </a:r>
            <a:r>
              <a:rPr sz="2400" spc="-15" dirty="0">
                <a:latin typeface="Carlito"/>
                <a:cs typeface="Carlito"/>
              </a:rPr>
              <a:t>bucket. </a:t>
            </a: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index </a:t>
            </a:r>
            <a:r>
              <a:rPr sz="2400" spc="-5" dirty="0">
                <a:latin typeface="Carlito"/>
                <a:cs typeface="Carlito"/>
              </a:rPr>
              <a:t>(the </a:t>
            </a:r>
            <a:r>
              <a:rPr sz="2400" i="1" dirty="0">
                <a:latin typeface="Carlito"/>
                <a:cs typeface="Carlito"/>
              </a:rPr>
              <a:t>hash</a:t>
            </a:r>
            <a:r>
              <a:rPr sz="2400" dirty="0">
                <a:latin typeface="Carlito"/>
                <a:cs typeface="Carlito"/>
              </a:rPr>
              <a:t>)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20" dirty="0">
                <a:latin typeface="Carlito"/>
                <a:cs typeface="Carlito"/>
              </a:rPr>
              <a:t>array </a:t>
            </a:r>
            <a:r>
              <a:rPr sz="2400" spc="-5" dirty="0">
                <a:latin typeface="Carlito"/>
                <a:cs typeface="Carlito"/>
              </a:rPr>
              <a:t>element( HashMap </a:t>
            </a:r>
            <a:r>
              <a:rPr sz="2400" spc="-10" dirty="0">
                <a:latin typeface="Carlito"/>
                <a:cs typeface="Carlito"/>
              </a:rPr>
              <a:t>instance) where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corresponding value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sought.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634365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arlito"/>
                <a:cs typeface="Carlito"/>
              </a:rPr>
              <a:t>Ideally,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hash function should </a:t>
            </a:r>
            <a:r>
              <a:rPr sz="2400" dirty="0">
                <a:latin typeface="Carlito"/>
                <a:cs typeface="Carlito"/>
              </a:rPr>
              <a:t>map each </a:t>
            </a:r>
            <a:r>
              <a:rPr sz="2400" spc="-5" dirty="0">
                <a:latin typeface="Carlito"/>
                <a:cs typeface="Carlito"/>
              </a:rPr>
              <a:t>possible </a:t>
            </a:r>
            <a:r>
              <a:rPr sz="2400" spc="-25" dirty="0">
                <a:latin typeface="Carlito"/>
                <a:cs typeface="Carlito"/>
              </a:rPr>
              <a:t>key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unique slot </a:t>
            </a:r>
            <a:r>
              <a:rPr sz="2400" spc="-10" dirty="0">
                <a:latin typeface="Carlito"/>
                <a:cs typeface="Carlito"/>
              </a:rPr>
              <a:t>index,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rarely  </a:t>
            </a:r>
            <a:r>
              <a:rPr sz="2400" spc="-5" dirty="0">
                <a:latin typeface="Carlito"/>
                <a:cs typeface="Carlito"/>
              </a:rPr>
              <a:t>achievable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practice.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415925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Instead, most </a:t>
            </a:r>
            <a:r>
              <a:rPr sz="2400" spc="-5" dirty="0">
                <a:latin typeface="Carlito"/>
                <a:cs typeface="Carlito"/>
              </a:rPr>
              <a:t>hash table designs assume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i="1" spc="-5" dirty="0">
                <a:latin typeface="Carlito"/>
                <a:cs typeface="Carlito"/>
              </a:rPr>
              <a:t>hash </a:t>
            </a:r>
            <a:r>
              <a:rPr sz="2400" i="1" spc="-10" dirty="0">
                <a:latin typeface="Carlito"/>
                <a:cs typeface="Carlito"/>
              </a:rPr>
              <a:t>collisions</a:t>
            </a:r>
            <a:r>
              <a:rPr sz="2400" spc="-10" dirty="0">
                <a:latin typeface="Carlito"/>
                <a:cs typeface="Carlito"/>
              </a:rPr>
              <a:t>—different </a:t>
            </a:r>
            <a:r>
              <a:rPr sz="2400" spc="-30" dirty="0">
                <a:latin typeface="Carlito"/>
                <a:cs typeface="Carlito"/>
              </a:rPr>
              <a:t>keys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map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same hash value—will occur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accommodated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some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60" dirty="0">
                <a:latin typeface="Carlito"/>
                <a:cs typeface="Carlito"/>
              </a:rPr>
              <a:t>way.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497" y="1268125"/>
            <a:ext cx="5524787" cy="335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580" y="699516"/>
            <a:ext cx="10904220" cy="42989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2200" spc="-5" dirty="0">
                <a:latin typeface="Carlito"/>
                <a:cs typeface="Carlito"/>
              </a:rPr>
              <a:t>A small </a:t>
            </a:r>
            <a:r>
              <a:rPr sz="2200" spc="-10" dirty="0">
                <a:latin typeface="Carlito"/>
                <a:cs typeface="Carlito"/>
              </a:rPr>
              <a:t>phone </a:t>
            </a:r>
            <a:r>
              <a:rPr sz="2200" spc="-5" dirty="0">
                <a:latin typeface="Carlito"/>
                <a:cs typeface="Carlito"/>
              </a:rPr>
              <a:t>book as a hash </a:t>
            </a:r>
            <a:r>
              <a:rPr sz="2200" spc="-10" dirty="0">
                <a:latin typeface="Carlito"/>
                <a:cs typeface="Carlito"/>
              </a:rPr>
              <a:t>table, where </a:t>
            </a:r>
            <a:r>
              <a:rPr sz="2200" spc="-5" dirty="0">
                <a:latin typeface="Carlito"/>
                <a:cs typeface="Carlito"/>
              </a:rPr>
              <a:t>Hash collisions </a:t>
            </a:r>
            <a:r>
              <a:rPr sz="2200" spc="-10" dirty="0">
                <a:latin typeface="Carlito"/>
                <a:cs typeface="Carlito"/>
              </a:rPr>
              <a:t>are resolved by </a:t>
            </a:r>
            <a:r>
              <a:rPr sz="2200" spc="-20" dirty="0">
                <a:latin typeface="Carlito"/>
                <a:cs typeface="Carlito"/>
              </a:rPr>
              <a:t>separate</a:t>
            </a:r>
            <a:r>
              <a:rPr sz="2200" spc="1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chaining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698491"/>
            <a:ext cx="12192000" cy="2123440"/>
          </a:xfrm>
          <a:custGeom>
            <a:avLst/>
            <a:gdLst/>
            <a:ahLst/>
            <a:cxnLst/>
            <a:rect l="l" t="t" r="r" b="b"/>
            <a:pathLst>
              <a:path w="12192000" h="2123440">
                <a:moveTo>
                  <a:pt x="12192000" y="0"/>
                </a:moveTo>
                <a:lnTo>
                  <a:pt x="0" y="0"/>
                </a:lnTo>
                <a:lnTo>
                  <a:pt x="0" y="2122931"/>
                </a:lnTo>
                <a:lnTo>
                  <a:pt x="12192000" y="212293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4715636"/>
            <a:ext cx="1189863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651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9922510" algn="l"/>
              </a:tabLst>
            </a:pPr>
            <a:r>
              <a:rPr spc="-15" dirty="0">
                <a:latin typeface="Carlito"/>
                <a:cs typeface="Carlito"/>
              </a:rPr>
              <a:t>For example, </a:t>
            </a:r>
            <a:r>
              <a:rPr spc="-50" dirty="0">
                <a:latin typeface="Carlito"/>
                <a:cs typeface="Carlito"/>
              </a:rPr>
              <a:t>We </a:t>
            </a:r>
            <a:r>
              <a:rPr spc="-15" dirty="0">
                <a:latin typeface="Carlito"/>
                <a:cs typeface="Carlito"/>
              </a:rPr>
              <a:t>want to retrieve </a:t>
            </a:r>
            <a:r>
              <a:rPr spc="-5"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value using </a:t>
            </a:r>
            <a:r>
              <a:rPr spc="-5" dirty="0">
                <a:latin typeface="Carlito"/>
                <a:cs typeface="Carlito"/>
              </a:rPr>
              <a:t>the </a:t>
            </a:r>
            <a:r>
              <a:rPr spc="-65" dirty="0">
                <a:latin typeface="Carlito"/>
                <a:cs typeface="Carlito"/>
              </a:rPr>
              <a:t>key, </a:t>
            </a:r>
            <a:r>
              <a:rPr b="1" spc="-15" dirty="0">
                <a:latin typeface="Carlito"/>
                <a:cs typeface="Carlito"/>
              </a:rPr>
              <a:t>Sandra </a:t>
            </a:r>
            <a:r>
              <a:rPr b="1" spc="-10" dirty="0">
                <a:latin typeface="Carlito"/>
                <a:cs typeface="Carlito"/>
              </a:rPr>
              <a:t>Dee </a:t>
            </a:r>
            <a:r>
              <a:rPr b="1" spc="4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by calling</a:t>
            </a:r>
            <a:r>
              <a:rPr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the	</a:t>
            </a:r>
            <a:r>
              <a:rPr b="1" spc="-15" dirty="0">
                <a:latin typeface="Carlito"/>
                <a:cs typeface="Carlito"/>
              </a:rPr>
              <a:t>get() </a:t>
            </a:r>
            <a:r>
              <a:rPr spc="-5" dirty="0">
                <a:latin typeface="Carlito"/>
                <a:cs typeface="Carlito"/>
              </a:rPr>
              <a:t>method</a:t>
            </a:r>
            <a:r>
              <a:rPr b="1" spc="-5" dirty="0">
                <a:latin typeface="Carlito"/>
                <a:cs typeface="Carlito"/>
              </a:rPr>
              <a:t>,  </a:t>
            </a:r>
            <a:r>
              <a:rPr spc="-5" dirty="0">
                <a:latin typeface="Carlito"/>
                <a:cs typeface="Carlito"/>
              </a:rPr>
              <a:t>when </a:t>
            </a:r>
            <a:r>
              <a:rPr spc="-10" dirty="0">
                <a:latin typeface="Carlito"/>
                <a:cs typeface="Carlito"/>
              </a:rPr>
              <a:t>we </a:t>
            </a:r>
            <a:r>
              <a:rPr spc="-15" dirty="0">
                <a:latin typeface="Carlito"/>
                <a:cs typeface="Carlito"/>
              </a:rPr>
              <a:t>retrieve </a:t>
            </a:r>
            <a:r>
              <a:rPr spc="-5" dirty="0">
                <a:latin typeface="Carlito"/>
                <a:cs typeface="Carlito"/>
              </a:rPr>
              <a:t>a </a:t>
            </a:r>
            <a:r>
              <a:rPr spc="-10" dirty="0">
                <a:latin typeface="Carlito"/>
                <a:cs typeface="Carlito"/>
              </a:rPr>
              <a:t>value </a:t>
            </a:r>
            <a:r>
              <a:rPr spc="-5" dirty="0">
                <a:latin typeface="Carlito"/>
                <a:cs typeface="Carlito"/>
              </a:rPr>
              <a:t>it will </a:t>
            </a:r>
            <a:r>
              <a:rPr spc="-15" dirty="0">
                <a:latin typeface="Carlito"/>
                <a:cs typeface="Carlito"/>
              </a:rPr>
              <a:t>compute </a:t>
            </a:r>
            <a:r>
              <a:rPr spc="-5" dirty="0">
                <a:latin typeface="Carlito"/>
                <a:cs typeface="Carlito"/>
              </a:rPr>
              <a:t>the hash </a:t>
            </a:r>
            <a:r>
              <a:rPr spc="-15" dirty="0">
                <a:latin typeface="Carlito"/>
                <a:cs typeface="Carlito"/>
              </a:rPr>
              <a:t>code </a:t>
            </a:r>
            <a:r>
              <a:rPr spc="-10" dirty="0">
                <a:latin typeface="Carlito"/>
                <a:cs typeface="Carlito"/>
              </a:rPr>
              <a:t>by </a:t>
            </a:r>
            <a:r>
              <a:rPr spc="-5" dirty="0">
                <a:latin typeface="Carlito"/>
                <a:cs typeface="Carlito"/>
              </a:rPr>
              <a:t>implicitly </a:t>
            </a:r>
            <a:r>
              <a:rPr spc="-10" dirty="0">
                <a:latin typeface="Carlito"/>
                <a:cs typeface="Carlito"/>
              </a:rPr>
              <a:t>calling </a:t>
            </a:r>
            <a:r>
              <a:rPr spc="-5" dirty="0">
                <a:latin typeface="Carlito"/>
                <a:cs typeface="Carlito"/>
              </a:rPr>
              <a:t>the </a:t>
            </a: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hashCode() </a:t>
            </a:r>
            <a:r>
              <a:rPr spc="-5" dirty="0">
                <a:latin typeface="Carlito"/>
                <a:cs typeface="Carlito"/>
              </a:rPr>
              <a:t>and </a:t>
            </a:r>
            <a:r>
              <a:rPr spc="-10" dirty="0">
                <a:latin typeface="Carlito"/>
                <a:cs typeface="Carlito"/>
              </a:rPr>
              <a:t>direct  </a:t>
            </a:r>
            <a:r>
              <a:rPr spc="-5" dirty="0">
                <a:latin typeface="Carlito"/>
                <a:cs typeface="Carlito"/>
              </a:rPr>
              <a:t>us </a:t>
            </a:r>
            <a:r>
              <a:rPr spc="-20" dirty="0">
                <a:latin typeface="Carlito"/>
                <a:cs typeface="Carlito"/>
              </a:rPr>
              <a:t>to </a:t>
            </a:r>
            <a:r>
              <a:rPr spc="-5" dirty="0">
                <a:latin typeface="Carlito"/>
                <a:cs typeface="Carlito"/>
              </a:rPr>
              <a:t>a </a:t>
            </a:r>
            <a:r>
              <a:rPr spc="-25" dirty="0">
                <a:latin typeface="Carlito"/>
                <a:cs typeface="Carlito"/>
              </a:rPr>
              <a:t>bucket </a:t>
            </a:r>
            <a:r>
              <a:rPr spc="-5" dirty="0">
                <a:latin typeface="Carlito"/>
                <a:cs typeface="Carlito"/>
              </a:rPr>
              <a:t>which has </a:t>
            </a:r>
            <a:r>
              <a:rPr spc="-15" dirty="0">
                <a:latin typeface="Carlito"/>
                <a:cs typeface="Carlito"/>
              </a:rPr>
              <a:t>two</a:t>
            </a:r>
            <a:r>
              <a:rPr spc="6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elements.</a:t>
            </a: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Those </a:t>
            </a:r>
            <a:r>
              <a:rPr spc="-10" dirty="0">
                <a:latin typeface="Carlito"/>
                <a:cs typeface="Carlito"/>
              </a:rPr>
              <a:t>two elements are scanned sequentially by comparing </a:t>
            </a:r>
            <a:r>
              <a:rPr spc="-5" dirty="0">
                <a:latin typeface="Carlito"/>
                <a:cs typeface="Carlito"/>
              </a:rPr>
              <a:t>the </a:t>
            </a:r>
            <a:r>
              <a:rPr spc="-35" dirty="0">
                <a:latin typeface="Carlito"/>
                <a:cs typeface="Carlito"/>
              </a:rPr>
              <a:t>keys </a:t>
            </a:r>
            <a:r>
              <a:rPr spc="-10" dirty="0">
                <a:latin typeface="Carlito"/>
                <a:cs typeface="Carlito"/>
              </a:rPr>
              <a:t>using their </a:t>
            </a: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equals()</a:t>
            </a:r>
            <a:r>
              <a:rPr b="1" spc="3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rlito"/>
                <a:cs typeface="Carlito"/>
              </a:rPr>
              <a:t>method</a:t>
            </a:r>
            <a:r>
              <a:rPr spc="-10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When the </a:t>
            </a:r>
            <a:r>
              <a:rPr spc="-35" dirty="0">
                <a:latin typeface="Carlito"/>
                <a:cs typeface="Carlito"/>
              </a:rPr>
              <a:t>key </a:t>
            </a:r>
            <a:r>
              <a:rPr spc="-15" dirty="0">
                <a:latin typeface="Carlito"/>
                <a:cs typeface="Carlito"/>
              </a:rPr>
              <a:t>matches we </a:t>
            </a:r>
            <a:r>
              <a:rPr spc="-20" dirty="0">
                <a:latin typeface="Carlito"/>
                <a:cs typeface="Carlito"/>
              </a:rPr>
              <a:t>get </a:t>
            </a:r>
            <a:r>
              <a:rPr spc="-5"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respective value. </a:t>
            </a:r>
            <a:r>
              <a:rPr b="1" i="1" spc="-5" dirty="0">
                <a:latin typeface="Carlito"/>
                <a:cs typeface="Carlito"/>
              </a:rPr>
              <a:t>This is the </a:t>
            </a:r>
            <a:r>
              <a:rPr b="1" i="1" spc="-10" dirty="0">
                <a:latin typeface="Carlito"/>
                <a:cs typeface="Carlito"/>
              </a:rPr>
              <a:t>reason </a:t>
            </a:r>
            <a:r>
              <a:rPr b="1" i="1" spc="-20" dirty="0">
                <a:latin typeface="Carlito"/>
                <a:cs typeface="Carlito"/>
              </a:rPr>
              <a:t>why </a:t>
            </a:r>
            <a:r>
              <a:rPr b="1" i="1" spc="-5" dirty="0">
                <a:latin typeface="Carlito"/>
                <a:cs typeface="Carlito"/>
              </a:rPr>
              <a:t>the class </a:t>
            </a:r>
            <a:r>
              <a:rPr b="1" spc="-10" dirty="0">
                <a:latin typeface="Carlito"/>
                <a:cs typeface="Carlito"/>
              </a:rPr>
              <a:t>PhoneBook </a:t>
            </a:r>
            <a:r>
              <a:rPr b="1" i="1" spc="-10" dirty="0">
                <a:latin typeface="Carlito"/>
                <a:cs typeface="Carlito"/>
              </a:rPr>
              <a:t>must  override </a:t>
            </a:r>
            <a:r>
              <a:rPr b="1" i="1" spc="-5" dirty="0">
                <a:latin typeface="Carlito"/>
                <a:cs typeface="Carlito"/>
              </a:rPr>
              <a:t>hashCode() and equals()</a:t>
            </a:r>
            <a:r>
              <a:rPr b="1" i="1" spc="30" dirty="0">
                <a:latin typeface="Carlito"/>
                <a:cs typeface="Carlito"/>
              </a:rPr>
              <a:t> </a:t>
            </a:r>
            <a:r>
              <a:rPr b="1" i="1" spc="-5" dirty="0">
                <a:latin typeface="Carlito"/>
                <a:cs typeface="Carlito"/>
              </a:rPr>
              <a:t>methods.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649605"/>
          </a:xfrm>
          <a:custGeom>
            <a:avLst/>
            <a:gdLst/>
            <a:ahLst/>
            <a:cxnLst/>
            <a:rect l="l" t="t" r="r" b="b"/>
            <a:pathLst>
              <a:path w="12192000" h="649605">
                <a:moveTo>
                  <a:pt x="12192000" y="0"/>
                </a:moveTo>
                <a:lnTo>
                  <a:pt x="0" y="0"/>
                </a:lnTo>
                <a:lnTo>
                  <a:pt x="0" y="649224"/>
                </a:lnTo>
                <a:lnTo>
                  <a:pt x="12192000" y="6492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6028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Implementing </a:t>
            </a:r>
            <a:r>
              <a:rPr sz="3600" spc="-265" dirty="0"/>
              <a:t>Hashing</a:t>
            </a:r>
            <a:r>
              <a:rPr sz="3600" spc="-459" dirty="0"/>
              <a:t> </a:t>
            </a:r>
            <a:r>
              <a:rPr sz="3600" spc="-250" dirty="0"/>
              <a:t>Technique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65785"/>
          </a:xfrm>
          <a:custGeom>
            <a:avLst/>
            <a:gdLst/>
            <a:ahLst/>
            <a:cxnLst/>
            <a:rect l="l" t="t" r="r" b="b"/>
            <a:pathLst>
              <a:path w="12192000" h="565785">
                <a:moveTo>
                  <a:pt x="12192000" y="0"/>
                </a:moveTo>
                <a:lnTo>
                  <a:pt x="0" y="0"/>
                </a:lnTo>
                <a:lnTo>
                  <a:pt x="0" y="565403"/>
                </a:lnTo>
                <a:lnTo>
                  <a:pt x="12192000" y="5654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546" y="0"/>
            <a:ext cx="34588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5" dirty="0"/>
              <a:t>HashSet</a:t>
            </a:r>
            <a:r>
              <a:rPr sz="3200" spc="-380" dirty="0"/>
              <a:t> </a:t>
            </a:r>
            <a:r>
              <a:rPr sz="3200" spc="-32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endParaRPr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1027175"/>
            <a:ext cx="5849620" cy="5171440"/>
          </a:xfrm>
          <a:custGeom>
            <a:avLst/>
            <a:gdLst/>
            <a:ahLst/>
            <a:cxnLst/>
            <a:rect l="l" t="t" r="r" b="b"/>
            <a:pathLst>
              <a:path w="5849620" h="5171440">
                <a:moveTo>
                  <a:pt x="5849111" y="0"/>
                </a:moveTo>
                <a:lnTo>
                  <a:pt x="0" y="0"/>
                </a:lnTo>
                <a:lnTo>
                  <a:pt x="0" y="5170932"/>
                </a:lnTo>
                <a:lnTo>
                  <a:pt x="5849111" y="5170932"/>
                </a:lnTo>
                <a:lnTo>
                  <a:pt x="5849111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2994" y="1043431"/>
            <a:ext cx="4669155" cy="19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rlito"/>
                <a:cs typeface="Carlito"/>
              </a:rPr>
              <a:t>public class </a:t>
            </a:r>
            <a:r>
              <a:rPr b="1" spc="-10" dirty="0">
                <a:latin typeface="Carlito"/>
                <a:cs typeface="Carlito"/>
              </a:rPr>
              <a:t>HashSetDemo</a:t>
            </a:r>
            <a:r>
              <a:rPr b="1" spc="5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{</a:t>
            </a:r>
            <a:endParaRPr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public </a:t>
            </a:r>
            <a:r>
              <a:rPr b="1" spc="-20" dirty="0">
                <a:latin typeface="Carlito"/>
                <a:cs typeface="Carlito"/>
              </a:rPr>
              <a:t>static </a:t>
            </a:r>
            <a:r>
              <a:rPr b="1" spc="-10" dirty="0">
                <a:latin typeface="Carlito"/>
                <a:cs typeface="Carlito"/>
              </a:rPr>
              <a:t>void </a:t>
            </a:r>
            <a:r>
              <a:rPr b="1" spc="-5" dirty="0">
                <a:latin typeface="Carlito"/>
                <a:cs typeface="Carlito"/>
              </a:rPr>
              <a:t>main(String[] </a:t>
            </a:r>
            <a:r>
              <a:rPr b="1" spc="-10" dirty="0">
                <a:latin typeface="Carlito"/>
                <a:cs typeface="Carlito"/>
              </a:rPr>
              <a:t>args)</a:t>
            </a:r>
            <a:r>
              <a:rPr b="1" spc="4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{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Set&lt;String&gt; </a:t>
            </a:r>
            <a:r>
              <a:rPr spc="-15" dirty="0">
                <a:latin typeface="Carlito"/>
                <a:cs typeface="Carlito"/>
              </a:rPr>
              <a:t>courseSet=</a:t>
            </a:r>
            <a:r>
              <a:rPr b="1" spc="-15" dirty="0">
                <a:latin typeface="Carlito"/>
                <a:cs typeface="Carlito"/>
              </a:rPr>
              <a:t>new</a:t>
            </a:r>
            <a:r>
              <a:rPr b="1" spc="6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HashSet&lt;&gt;();</a:t>
            </a:r>
            <a:endParaRPr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>
              <a:latin typeface="Carlito"/>
              <a:cs typeface="Carlito"/>
            </a:endParaRPr>
          </a:p>
          <a:p>
            <a:pPr marL="12700" marR="1282065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courseSet.add("Core </a:t>
            </a:r>
            <a:r>
              <a:rPr spc="-15" dirty="0">
                <a:latin typeface="Carlito"/>
                <a:cs typeface="Carlito"/>
              </a:rPr>
              <a:t>Java-I");  </a:t>
            </a:r>
            <a:r>
              <a:rPr spc="-10" dirty="0">
                <a:latin typeface="Carlito"/>
                <a:cs typeface="Carlito"/>
              </a:rPr>
              <a:t>courseSet.add("Core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Java-II");</a:t>
            </a:r>
            <a:endParaRPr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4" y="3390341"/>
            <a:ext cx="332105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latin typeface="Carlito"/>
                <a:cs typeface="Carlito"/>
              </a:rPr>
              <a:t>courseSet.add("Java</a:t>
            </a:r>
            <a:r>
              <a:rPr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EE");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latin typeface="Carlito"/>
                <a:cs typeface="Carlito"/>
              </a:rPr>
              <a:t>courseSet.add("Core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Java-I");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994" y="4396866"/>
            <a:ext cx="4175125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out.println(courseSet.size());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out.println(courseSet);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}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}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62244" y="3395471"/>
            <a:ext cx="6096000" cy="647700"/>
          </a:xfrm>
          <a:custGeom>
            <a:avLst/>
            <a:gdLst/>
            <a:ahLst/>
            <a:cxnLst/>
            <a:rect l="l" t="t" r="r" b="b"/>
            <a:pathLst>
              <a:path w="6096000" h="647700">
                <a:moveTo>
                  <a:pt x="6096000" y="0"/>
                </a:moveTo>
                <a:lnTo>
                  <a:pt x="0" y="0"/>
                </a:lnTo>
                <a:lnTo>
                  <a:pt x="0" y="647700"/>
                </a:lnTo>
                <a:lnTo>
                  <a:pt x="6096000" y="647700"/>
                </a:lnTo>
                <a:lnTo>
                  <a:pt x="609600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41619" y="3416300"/>
            <a:ext cx="1511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1619" y="3690620"/>
            <a:ext cx="45377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latin typeface="Arial"/>
                <a:cs typeface="Arial"/>
              </a:rPr>
              <a:t>[Java </a:t>
            </a:r>
            <a:r>
              <a:rPr spc="20" dirty="0">
                <a:latin typeface="Arial"/>
                <a:cs typeface="Arial"/>
              </a:rPr>
              <a:t>EE, </a:t>
            </a:r>
            <a:r>
              <a:rPr spc="10" dirty="0">
                <a:latin typeface="Arial"/>
                <a:cs typeface="Arial"/>
              </a:rPr>
              <a:t>Core </a:t>
            </a:r>
            <a:r>
              <a:rPr spc="215" dirty="0">
                <a:latin typeface="Arial"/>
                <a:cs typeface="Arial"/>
              </a:rPr>
              <a:t>Java-I, </a:t>
            </a:r>
            <a:r>
              <a:rPr spc="10" dirty="0">
                <a:latin typeface="Arial"/>
                <a:cs typeface="Arial"/>
              </a:rPr>
              <a:t>Core</a:t>
            </a:r>
            <a:r>
              <a:rPr spc="310" dirty="0">
                <a:latin typeface="Arial"/>
                <a:cs typeface="Arial"/>
              </a:rPr>
              <a:t> </a:t>
            </a:r>
            <a:r>
              <a:rPr spc="245" dirty="0">
                <a:latin typeface="Arial"/>
                <a:cs typeface="Arial"/>
              </a:rPr>
              <a:t>Java-II]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4380"/>
          </a:xfrm>
          <a:custGeom>
            <a:avLst/>
            <a:gdLst/>
            <a:ahLst/>
            <a:cxnLst/>
            <a:rect l="l" t="t" r="r" b="b"/>
            <a:pathLst>
              <a:path w="12192000" h="754380">
                <a:moveTo>
                  <a:pt x="12192000" y="0"/>
                </a:moveTo>
                <a:lnTo>
                  <a:pt x="0" y="0"/>
                </a:lnTo>
                <a:lnTo>
                  <a:pt x="0" y="754379"/>
                </a:lnTo>
                <a:lnTo>
                  <a:pt x="12192000" y="7543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546" y="54991"/>
            <a:ext cx="34594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HashSet</a:t>
            </a:r>
            <a:r>
              <a:rPr spc="-365" dirty="0"/>
              <a:t> </a:t>
            </a:r>
            <a:r>
              <a:rPr spc="-32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552" y="1586483"/>
            <a:ext cx="8781415" cy="4461477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pc="-5" dirty="0">
                <a:latin typeface="Carlito"/>
                <a:cs typeface="Carlito"/>
              </a:rPr>
              <a:t>public </a:t>
            </a:r>
            <a:r>
              <a:rPr dirty="0">
                <a:latin typeface="Carlito"/>
                <a:cs typeface="Carlito"/>
              </a:rPr>
              <a:t>class </a:t>
            </a:r>
            <a:r>
              <a:rPr b="1" spc="-5" dirty="0">
                <a:latin typeface="Carlito"/>
                <a:cs typeface="Carlito"/>
              </a:rPr>
              <a:t>Student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{</a:t>
            </a:r>
          </a:p>
          <a:p>
            <a:pPr marL="548005" marR="5012690">
              <a:lnSpc>
                <a:spcPct val="100000"/>
              </a:lnSpc>
            </a:pPr>
            <a:r>
              <a:rPr spc="-15" dirty="0">
                <a:latin typeface="Carlito"/>
                <a:cs typeface="Carlito"/>
              </a:rPr>
              <a:t>private </a:t>
            </a:r>
            <a:r>
              <a:rPr spc="-10" dirty="0">
                <a:latin typeface="Carlito"/>
                <a:cs typeface="Carlito"/>
              </a:rPr>
              <a:t>Integer </a:t>
            </a:r>
            <a:r>
              <a:rPr spc="-5" dirty="0">
                <a:latin typeface="Carlito"/>
                <a:cs typeface="Carlito"/>
              </a:rPr>
              <a:t>admissionCode;  </a:t>
            </a:r>
            <a:r>
              <a:rPr spc="-15" dirty="0">
                <a:latin typeface="Carlito"/>
                <a:cs typeface="Carlito"/>
              </a:rPr>
              <a:t>private </a:t>
            </a:r>
            <a:r>
              <a:rPr spc="-5" dirty="0">
                <a:latin typeface="Carlito"/>
                <a:cs typeface="Carlito"/>
              </a:rPr>
              <a:t>String studentName;  </a:t>
            </a:r>
            <a:r>
              <a:rPr spc="-15" dirty="0">
                <a:latin typeface="Carlito"/>
                <a:cs typeface="Carlito"/>
              </a:rPr>
              <a:t>private </a:t>
            </a:r>
            <a:r>
              <a:rPr spc="-10" dirty="0">
                <a:latin typeface="Carlito"/>
                <a:cs typeface="Carlito"/>
              </a:rPr>
              <a:t>Integer</a:t>
            </a:r>
            <a:r>
              <a:rPr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marks;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arlito"/>
              <a:cs typeface="Carlito"/>
            </a:endParaRPr>
          </a:p>
          <a:p>
            <a:pPr marL="548005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public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Student(){</a:t>
            </a:r>
            <a:endParaRPr dirty="0">
              <a:latin typeface="Carlito"/>
              <a:cs typeface="Carlito"/>
            </a:endParaRPr>
          </a:p>
          <a:p>
            <a:pPr marL="548005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548005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public Student(Integer admissionCode, String studentName, </a:t>
            </a:r>
            <a:r>
              <a:rPr spc="-10" dirty="0">
                <a:latin typeface="Carlito"/>
                <a:cs typeface="Carlito"/>
              </a:rPr>
              <a:t>Integer </a:t>
            </a:r>
            <a:r>
              <a:rPr spc="-5" dirty="0">
                <a:latin typeface="Carlito"/>
                <a:cs typeface="Carlito"/>
              </a:rPr>
              <a:t>marks)</a:t>
            </a:r>
            <a:r>
              <a:rPr spc="8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{</a:t>
            </a:r>
          </a:p>
          <a:p>
            <a:pPr marL="1005205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super();</a:t>
            </a:r>
            <a:endParaRPr dirty="0">
              <a:latin typeface="Carlito"/>
              <a:cs typeface="Carlito"/>
            </a:endParaRPr>
          </a:p>
          <a:p>
            <a:pPr marL="1005205" marR="3874135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this.admissionCode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5" dirty="0">
                <a:latin typeface="Carlito"/>
                <a:cs typeface="Carlito"/>
              </a:rPr>
              <a:t>admissionCode;  this.studentName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5" dirty="0">
                <a:latin typeface="Carlito"/>
                <a:cs typeface="Carlito"/>
              </a:rPr>
              <a:t>studentName;  this.marks </a:t>
            </a:r>
            <a:r>
              <a:rPr dirty="0">
                <a:latin typeface="Carlito"/>
                <a:cs typeface="Carlito"/>
              </a:rPr>
              <a:t>=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marks;</a:t>
            </a:r>
            <a:endParaRPr dirty="0">
              <a:latin typeface="Carlito"/>
              <a:cs typeface="Carlito"/>
            </a:endParaRPr>
          </a:p>
          <a:p>
            <a:pPr marL="548005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i="1" spc="-5" dirty="0">
                <a:latin typeface="Carlito"/>
                <a:cs typeface="Carlito"/>
              </a:rPr>
              <a:t>//getter </a:t>
            </a:r>
            <a:r>
              <a:rPr i="1" dirty="0">
                <a:latin typeface="Carlito"/>
                <a:cs typeface="Carlito"/>
              </a:rPr>
              <a:t>and </a:t>
            </a:r>
            <a:r>
              <a:rPr i="1" spc="-10" dirty="0">
                <a:latin typeface="Carlito"/>
                <a:cs typeface="Carlito"/>
              </a:rPr>
              <a:t>setter</a:t>
            </a:r>
            <a:r>
              <a:rPr i="1" spc="-80" dirty="0">
                <a:latin typeface="Carlito"/>
                <a:cs typeface="Carlito"/>
              </a:rPr>
              <a:t> </a:t>
            </a:r>
            <a:r>
              <a:rPr i="1" dirty="0">
                <a:latin typeface="Carlito"/>
                <a:cs typeface="Carlito"/>
              </a:rPr>
              <a:t>methods</a:t>
            </a:r>
            <a:endParaRPr dirty="0">
              <a:latin typeface="Carlito"/>
              <a:cs typeface="Carlito"/>
            </a:endParaRPr>
          </a:p>
          <a:p>
            <a:pPr marL="548005">
              <a:lnSpc>
                <a:spcPct val="100000"/>
              </a:lnSpc>
            </a:pPr>
            <a:r>
              <a:rPr i="1" dirty="0">
                <a:latin typeface="Carlito"/>
                <a:cs typeface="Carlito"/>
              </a:rPr>
              <a:t>// </a:t>
            </a:r>
            <a:r>
              <a:rPr i="1" spc="-5" dirty="0">
                <a:latin typeface="Carlito"/>
                <a:cs typeface="Carlito"/>
              </a:rPr>
              <a:t>override toString</a:t>
            </a:r>
            <a:r>
              <a:rPr i="1" spc="-40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method</a:t>
            </a:r>
            <a:endParaRPr dirty="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3682" y="768223"/>
            <a:ext cx="108215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6255">
              <a:lnSpc>
                <a:spcPct val="100000"/>
              </a:lnSpc>
              <a:spcBef>
                <a:spcPts val="100"/>
              </a:spcBef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Effect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</a:t>
            </a:r>
            <a:r>
              <a:rPr sz="24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not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overriding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hashCode()</a:t>
            </a:r>
            <a:r>
              <a:rPr sz="2400" b="1" i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method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Consider </a:t>
            </a:r>
            <a:r>
              <a:rPr sz="2400" b="1" dirty="0">
                <a:latin typeface="Carlito"/>
                <a:cs typeface="Carlito"/>
              </a:rPr>
              <a:t>the </a:t>
            </a:r>
            <a:r>
              <a:rPr sz="1600" b="1" spc="-5" dirty="0">
                <a:latin typeface="Carlito"/>
                <a:cs typeface="Carlito"/>
              </a:rPr>
              <a:t>following</a:t>
            </a:r>
            <a:r>
              <a:rPr sz="2400" b="1" spc="-5" dirty="0">
                <a:latin typeface="Carlito"/>
                <a:cs typeface="Carlito"/>
              </a:rPr>
              <a:t> class, </a:t>
            </a:r>
            <a:r>
              <a:rPr sz="2400" b="1" i="1" spc="-5" dirty="0">
                <a:latin typeface="Carlito"/>
                <a:cs typeface="Carlito"/>
              </a:rPr>
              <a:t>Studen</a:t>
            </a:r>
            <a:r>
              <a:rPr sz="2400" b="1" spc="-5" dirty="0">
                <a:latin typeface="Carlito"/>
                <a:cs typeface="Carlito"/>
              </a:rPr>
              <a:t>t </a:t>
            </a:r>
            <a:r>
              <a:rPr sz="2400" b="1" spc="-10" dirty="0">
                <a:latin typeface="Carlito"/>
                <a:cs typeface="Carlito"/>
              </a:rPr>
              <a:t>that </a:t>
            </a:r>
            <a:r>
              <a:rPr sz="2400" b="1" dirty="0">
                <a:latin typeface="Carlito"/>
                <a:cs typeface="Carlito"/>
              </a:rPr>
              <a:t>doesn’t </a:t>
            </a:r>
            <a:r>
              <a:rPr sz="2400" b="1" spc="-10" dirty="0">
                <a:latin typeface="Carlito"/>
                <a:cs typeface="Carlito"/>
              </a:rPr>
              <a:t>override </a:t>
            </a:r>
            <a:r>
              <a:rPr sz="2400" b="1" dirty="0">
                <a:latin typeface="Carlito"/>
                <a:cs typeface="Carlito"/>
              </a:rPr>
              <a:t>hashCode()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method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7060"/>
          </a:xfrm>
          <a:custGeom>
            <a:avLst/>
            <a:gdLst/>
            <a:ahLst/>
            <a:cxnLst/>
            <a:rect l="l" t="t" r="r" b="b"/>
            <a:pathLst>
              <a:path w="12192000" h="607060">
                <a:moveTo>
                  <a:pt x="12192000" y="0"/>
                </a:moveTo>
                <a:lnTo>
                  <a:pt x="0" y="0"/>
                </a:lnTo>
                <a:lnTo>
                  <a:pt x="0" y="606551"/>
                </a:lnTo>
                <a:lnTo>
                  <a:pt x="12192000" y="6065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0"/>
            <a:ext cx="4460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0" dirty="0"/>
              <a:t>HashSet </a:t>
            </a:r>
            <a:r>
              <a:rPr sz="3600" spc="-290" dirty="0"/>
              <a:t>Example</a:t>
            </a:r>
            <a:r>
              <a:rPr sz="3600" spc="-245" dirty="0"/>
              <a:t> </a:t>
            </a:r>
            <a:r>
              <a:rPr sz="3600" spc="-145" dirty="0"/>
              <a:t>contd..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888888"/>
                </a:solidFill>
                <a:latin typeface="Carlito"/>
                <a:cs typeface="Carlito"/>
              </a:rPr>
              <a:t>29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395" y="606551"/>
            <a:ext cx="9144000" cy="6248400"/>
          </a:xfrm>
          <a:custGeom>
            <a:avLst/>
            <a:gdLst/>
            <a:ahLst/>
            <a:cxnLst/>
            <a:rect l="l" t="t" r="r" b="b"/>
            <a:pathLst>
              <a:path w="9144000" h="6248400">
                <a:moveTo>
                  <a:pt x="9144000" y="0"/>
                </a:moveTo>
                <a:lnTo>
                  <a:pt x="0" y="0"/>
                </a:lnTo>
                <a:lnTo>
                  <a:pt x="0" y="6248400"/>
                </a:lnTo>
                <a:lnTo>
                  <a:pt x="9144000" y="6248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" name="object 6"/>
          <p:cNvSpPr txBox="1"/>
          <p:nvPr/>
        </p:nvSpPr>
        <p:spPr>
          <a:xfrm>
            <a:off x="579526" y="622807"/>
            <a:ext cx="6425565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class StudentSet</a:t>
            </a:r>
            <a:r>
              <a:rPr sz="1600" b="1" spc="-6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rlito"/>
              <a:cs typeface="Carlito"/>
            </a:endParaRPr>
          </a:p>
          <a:p>
            <a:pPr marL="12700" marR="246888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15" dirty="0">
                <a:latin typeface="Carlito"/>
                <a:cs typeface="Carlito"/>
              </a:rPr>
              <a:t>static </a:t>
            </a:r>
            <a:r>
              <a:rPr sz="1600" b="1" spc="-5" dirty="0">
                <a:latin typeface="Carlito"/>
                <a:cs typeface="Carlito"/>
              </a:rPr>
              <a:t>void </a:t>
            </a:r>
            <a:r>
              <a:rPr sz="1600" b="1" dirty="0">
                <a:latin typeface="Carlito"/>
                <a:cs typeface="Carlito"/>
              </a:rPr>
              <a:t>main(String[] </a:t>
            </a:r>
            <a:r>
              <a:rPr sz="1600" b="1" spc="-10" dirty="0">
                <a:latin typeface="Carlito"/>
                <a:cs typeface="Carlito"/>
              </a:rPr>
              <a:t>args)</a:t>
            </a:r>
            <a:r>
              <a:rPr sz="1600" b="1" spc="-8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  try{</a:t>
            </a:r>
            <a:endParaRPr sz="160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Student student1=</a:t>
            </a:r>
            <a:r>
              <a:rPr sz="1600" b="1" spc="-5" dirty="0">
                <a:latin typeface="Carlito"/>
                <a:cs typeface="Carlito"/>
              </a:rPr>
              <a:t>new Student(10110,"Ravi Kumar",96);  </a:t>
            </a:r>
            <a:r>
              <a:rPr sz="1600" spc="-5" dirty="0">
                <a:latin typeface="Carlito"/>
                <a:cs typeface="Carlito"/>
              </a:rPr>
              <a:t>Student student2=</a:t>
            </a:r>
            <a:r>
              <a:rPr sz="1600" b="1" spc="-5" dirty="0">
                <a:latin typeface="Carlito"/>
                <a:cs typeface="Carlito"/>
              </a:rPr>
              <a:t>new Student(10111,"Jones",78);  </a:t>
            </a:r>
            <a:r>
              <a:rPr sz="1600" spc="-5" dirty="0">
                <a:latin typeface="Carlito"/>
                <a:cs typeface="Carlito"/>
              </a:rPr>
              <a:t>Student student3=</a:t>
            </a:r>
            <a:r>
              <a:rPr sz="1600" b="1" spc="-5" dirty="0">
                <a:latin typeface="Carlito"/>
                <a:cs typeface="Carlito"/>
              </a:rPr>
              <a:t>new Student(10110,"Ravi</a:t>
            </a:r>
            <a:r>
              <a:rPr sz="1600" b="1" spc="-4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Kumar",96);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6726" y="3061843"/>
            <a:ext cx="458025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Set&lt;Student&gt; studentSet=</a:t>
            </a:r>
            <a:r>
              <a:rPr sz="1600" b="1" spc="-5" dirty="0">
                <a:latin typeface="Carlito"/>
                <a:cs typeface="Carlito"/>
              </a:rPr>
              <a:t>new </a:t>
            </a:r>
            <a:r>
              <a:rPr sz="1600" b="1" dirty="0">
                <a:latin typeface="Carlito"/>
                <a:cs typeface="Carlito"/>
              </a:rPr>
              <a:t>HashSet&lt;&gt;();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6726" y="3671442"/>
            <a:ext cx="27457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studentSet.add(student1);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studentSet.add(student2);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6726" y="4281296"/>
            <a:ext cx="42437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rlito"/>
                <a:cs typeface="Carlito"/>
              </a:rPr>
              <a:t>boolean</a:t>
            </a:r>
            <a:r>
              <a:rPr sz="1600" b="1" spc="-3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flag=studentSet.add(student3);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9159" y="4662423"/>
            <a:ext cx="22923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b="1" i="1" spc="-5" dirty="0">
                <a:latin typeface="Carlito"/>
                <a:cs typeface="Carlito"/>
              </a:rPr>
              <a:t>));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6726" y="4586096"/>
            <a:ext cx="36855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b="1" i="1" spc="-10" dirty="0">
                <a:latin typeface="Carlito"/>
                <a:cs typeface="Carlito"/>
              </a:rPr>
              <a:t>out.println(studentSet.size(  </a:t>
            </a: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b="1" i="1" spc="-10" dirty="0">
                <a:latin typeface="Carlito"/>
                <a:cs typeface="Carlito"/>
              </a:rPr>
              <a:t>out.println(flag);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526" y="5500217"/>
            <a:ext cx="294195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catch(Exception</a:t>
            </a:r>
            <a:r>
              <a:rPr sz="1600" b="1" spc="-6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exception){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526" y="6415227"/>
            <a:ext cx="1873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rlito"/>
                <a:cs typeface="Carlito"/>
              </a:rPr>
              <a:t>}}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92468" y="3200400"/>
            <a:ext cx="2853055" cy="1015365"/>
          </a:xfrm>
          <a:custGeom>
            <a:avLst/>
            <a:gdLst/>
            <a:ahLst/>
            <a:cxnLst/>
            <a:rect l="l" t="t" r="r" b="b"/>
            <a:pathLst>
              <a:path w="2853054" h="1015364">
                <a:moveTo>
                  <a:pt x="2852928" y="0"/>
                </a:moveTo>
                <a:lnTo>
                  <a:pt x="0" y="0"/>
                </a:lnTo>
                <a:lnTo>
                  <a:pt x="0" y="1014983"/>
                </a:lnTo>
                <a:lnTo>
                  <a:pt x="2852928" y="1014983"/>
                </a:lnTo>
                <a:lnTo>
                  <a:pt x="2852928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5" name="object 15"/>
          <p:cNvSpPr txBox="1"/>
          <p:nvPr/>
        </p:nvSpPr>
        <p:spPr>
          <a:xfrm>
            <a:off x="6872096" y="3217291"/>
            <a:ext cx="85534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arlito"/>
                <a:cs typeface="Carlito"/>
              </a:rPr>
              <a:t>Out</a:t>
            </a:r>
            <a:r>
              <a:rPr sz="1600" b="1" spc="5" dirty="0">
                <a:latin typeface="Carlito"/>
                <a:cs typeface="Carlito"/>
              </a:rPr>
              <a:t>p</a:t>
            </a:r>
            <a:r>
              <a:rPr sz="1600" b="1" dirty="0">
                <a:latin typeface="Carlito"/>
                <a:cs typeface="Carlito"/>
              </a:rPr>
              <a:t>ut: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3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true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89932" y="4642103"/>
            <a:ext cx="7402195" cy="1786255"/>
          </a:xfrm>
          <a:custGeom>
            <a:avLst/>
            <a:gdLst/>
            <a:ahLst/>
            <a:cxnLst/>
            <a:rect l="l" t="t" r="r" b="b"/>
            <a:pathLst>
              <a:path w="7402195" h="1786254">
                <a:moveTo>
                  <a:pt x="7402067" y="0"/>
                </a:moveTo>
                <a:lnTo>
                  <a:pt x="0" y="0"/>
                </a:lnTo>
                <a:lnTo>
                  <a:pt x="0" y="1786128"/>
                </a:lnTo>
                <a:lnTo>
                  <a:pt x="7402067" y="1786128"/>
                </a:lnTo>
                <a:lnTo>
                  <a:pt x="7402067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7" name="object 17"/>
          <p:cNvSpPr txBox="1"/>
          <p:nvPr/>
        </p:nvSpPr>
        <p:spPr>
          <a:xfrm>
            <a:off x="4868926" y="4659884"/>
            <a:ext cx="70739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rlito"/>
                <a:cs typeface="Carlito"/>
              </a:rPr>
              <a:t>For </a:t>
            </a:r>
            <a:r>
              <a:rPr sz="1600" b="1" spc="-10" dirty="0">
                <a:latin typeface="Carlito"/>
                <a:cs typeface="Carlito"/>
              </a:rPr>
              <a:t>each new </a:t>
            </a:r>
            <a:r>
              <a:rPr sz="1600" b="1" spc="-5" dirty="0">
                <a:latin typeface="Carlito"/>
                <a:cs typeface="Carlito"/>
              </a:rPr>
              <a:t>object, </a:t>
            </a:r>
            <a:r>
              <a:rPr sz="1600" b="1" spc="-15" dirty="0">
                <a:solidFill>
                  <a:srgbClr val="C00000"/>
                </a:solidFill>
                <a:latin typeface="Carlito"/>
                <a:cs typeface="Carlito"/>
              </a:rPr>
              <a:t>default </a:t>
            </a:r>
            <a:r>
              <a:rPr sz="1600" b="1" spc="-5" dirty="0">
                <a:latin typeface="Carlito"/>
                <a:cs typeface="Carlito"/>
              </a:rPr>
              <a:t>hashCode() </a:t>
            </a:r>
            <a:r>
              <a:rPr sz="1600" b="1" spc="-10" dirty="0">
                <a:latin typeface="Carlito"/>
                <a:cs typeface="Carlito"/>
              </a:rPr>
              <a:t>method </a:t>
            </a:r>
            <a:r>
              <a:rPr sz="1600" b="1" spc="-20" dirty="0">
                <a:latin typeface="Carlito"/>
                <a:cs typeface="Carlito"/>
              </a:rPr>
              <a:t>generates</a:t>
            </a:r>
            <a:r>
              <a:rPr sz="1600" b="1" spc="229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a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8926" y="4995164"/>
            <a:ext cx="21374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unique hash</a:t>
            </a:r>
            <a:r>
              <a:rPr sz="1600" b="1" spc="-8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code.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8926" y="5666028"/>
            <a:ext cx="68865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All </a:t>
            </a:r>
            <a:r>
              <a:rPr sz="1600" b="1" spc="-10" dirty="0">
                <a:latin typeface="Carlito"/>
                <a:cs typeface="Carlito"/>
              </a:rPr>
              <a:t>the </a:t>
            </a:r>
            <a:r>
              <a:rPr sz="1600" b="1" spc="-15" dirty="0">
                <a:latin typeface="Carlito"/>
                <a:cs typeface="Carlito"/>
              </a:rPr>
              <a:t>three </a:t>
            </a:r>
            <a:r>
              <a:rPr sz="1600" b="1" spc="-5" dirty="0">
                <a:latin typeface="Carlito"/>
                <a:cs typeface="Carlito"/>
              </a:rPr>
              <a:t>objects </a:t>
            </a:r>
            <a:r>
              <a:rPr sz="1600" b="1" spc="-15" dirty="0">
                <a:latin typeface="Carlito"/>
                <a:cs typeface="Carlito"/>
              </a:rPr>
              <a:t>are </a:t>
            </a:r>
            <a:r>
              <a:rPr sz="1600" b="1" spc="-10" dirty="0">
                <a:latin typeface="Carlito"/>
                <a:cs typeface="Carlito"/>
              </a:rPr>
              <a:t>placed </a:t>
            </a:r>
            <a:r>
              <a:rPr sz="1600" b="1" spc="-5" dirty="0">
                <a:latin typeface="Carlito"/>
                <a:cs typeface="Carlito"/>
              </a:rPr>
              <a:t>in </a:t>
            </a:r>
            <a:r>
              <a:rPr sz="1600" b="1" spc="-10" dirty="0">
                <a:latin typeface="Carlito"/>
                <a:cs typeface="Carlito"/>
              </a:rPr>
              <a:t>the HashSet </a:t>
            </a:r>
            <a:r>
              <a:rPr sz="1600" b="1" spc="-15" dirty="0">
                <a:latin typeface="Carlito"/>
                <a:cs typeface="Carlito"/>
              </a:rPr>
              <a:t>even</a:t>
            </a:r>
            <a:r>
              <a:rPr sz="1600" b="1" spc="254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though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8926" y="6001308"/>
            <a:ext cx="54502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data </a:t>
            </a:r>
            <a:r>
              <a:rPr sz="1600" b="1" spc="-5" dirty="0">
                <a:latin typeface="Carlito"/>
                <a:cs typeface="Carlito"/>
              </a:rPr>
              <a:t>is </a:t>
            </a:r>
            <a:r>
              <a:rPr sz="1600" b="1" spc="-10" dirty="0">
                <a:latin typeface="Carlito"/>
                <a:cs typeface="Carlito"/>
              </a:rPr>
              <a:t>same </a:t>
            </a:r>
            <a:r>
              <a:rPr sz="1600" b="1" spc="-15" dirty="0">
                <a:latin typeface="Carlito"/>
                <a:cs typeface="Carlito"/>
              </a:rPr>
              <a:t>for </a:t>
            </a:r>
            <a:r>
              <a:rPr sz="1600" b="1" spc="-10" dirty="0">
                <a:latin typeface="Carlito"/>
                <a:cs typeface="Carlito"/>
              </a:rPr>
              <a:t>student1 and student2</a:t>
            </a:r>
            <a:r>
              <a:rPr sz="1600" b="1" spc="10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objects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1513" y="0"/>
            <a:ext cx="627253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10" dirty="0"/>
              <a:t>Auto-boxing </a:t>
            </a:r>
            <a:r>
              <a:rPr sz="4200" spc="10" dirty="0"/>
              <a:t>&amp;</a:t>
            </a:r>
            <a:r>
              <a:rPr sz="4200" spc="-385" dirty="0"/>
              <a:t> </a:t>
            </a:r>
            <a:r>
              <a:rPr sz="4200" spc="-210" dirty="0"/>
              <a:t>Auto-unboxing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1689680" y="1981288"/>
            <a:ext cx="8246103" cy="2835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529" y="968502"/>
            <a:ext cx="9319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71980" algn="l"/>
                <a:tab pos="3573779" algn="l"/>
              </a:tabLst>
            </a:pPr>
            <a:r>
              <a:rPr sz="2400" b="1" dirty="0">
                <a:latin typeface="Carlito"/>
                <a:cs typeface="Carlito"/>
              </a:rPr>
              <a:t>Now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override	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equals()</a:t>
            </a:r>
            <a:r>
              <a:rPr sz="2400" b="1" spc="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and	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hashCode() methods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10" dirty="0">
                <a:latin typeface="Carlito"/>
                <a:cs typeface="Carlito"/>
              </a:rPr>
              <a:t>Student </a:t>
            </a:r>
            <a:r>
              <a:rPr sz="2400" b="1" spc="-5" dirty="0">
                <a:latin typeface="Carlito"/>
                <a:cs typeface="Carlito"/>
              </a:rPr>
              <a:t>class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5" dirty="0">
                <a:latin typeface="Carlito"/>
                <a:cs typeface="Carlito"/>
              </a:rPr>
              <a:t>run  </a:t>
            </a:r>
            <a:r>
              <a:rPr sz="2400" b="1" spc="-10" dirty="0">
                <a:latin typeface="Carlito"/>
                <a:cs typeface="Carlito"/>
              </a:rPr>
              <a:t>again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5" dirty="0">
                <a:latin typeface="Carlito"/>
                <a:cs typeface="Carlito"/>
              </a:rPr>
              <a:t>tester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class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180" y="2382011"/>
            <a:ext cx="4876800" cy="1108075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200" b="1" spc="-10" dirty="0">
                <a:latin typeface="Carlito"/>
                <a:cs typeface="Carlito"/>
              </a:rPr>
              <a:t>Output </a:t>
            </a:r>
            <a:r>
              <a:rPr sz="2200" b="1" spc="-5" dirty="0">
                <a:latin typeface="Carlito"/>
                <a:cs typeface="Carlito"/>
              </a:rPr>
              <a:t>this time </a:t>
            </a:r>
            <a:r>
              <a:rPr sz="2200" b="1" spc="-10" dirty="0">
                <a:latin typeface="Carlito"/>
                <a:cs typeface="Carlito"/>
              </a:rPr>
              <a:t>will</a:t>
            </a:r>
            <a:r>
              <a:rPr sz="2200" b="1" spc="1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be:</a:t>
            </a: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2</a:t>
            </a: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false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529" y="4099941"/>
            <a:ext cx="88284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672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0" dirty="0">
                <a:latin typeface="Carlito"/>
                <a:cs typeface="Carlito"/>
              </a:rPr>
              <a:t>overridden </a:t>
            </a:r>
            <a:r>
              <a:rPr sz="2400" b="1" spc="-5" dirty="0">
                <a:latin typeface="Carlito"/>
                <a:cs typeface="Carlito"/>
              </a:rPr>
              <a:t>hashCode method </a:t>
            </a:r>
            <a:r>
              <a:rPr sz="2400" b="1" spc="-20" dirty="0">
                <a:latin typeface="Carlito"/>
                <a:cs typeface="Carlito"/>
              </a:rPr>
              <a:t>generate </a:t>
            </a:r>
            <a:r>
              <a:rPr sz="2400" b="1" dirty="0">
                <a:latin typeface="Carlito"/>
                <a:cs typeface="Carlito"/>
              </a:rPr>
              <a:t>same </a:t>
            </a:r>
            <a:r>
              <a:rPr sz="2400" b="1" spc="-15" dirty="0">
                <a:latin typeface="Carlito"/>
                <a:cs typeface="Carlito"/>
              </a:rPr>
              <a:t>integer </a:t>
            </a:r>
            <a:r>
              <a:rPr sz="2400" b="1" spc="-10" dirty="0">
                <a:latin typeface="Carlito"/>
                <a:cs typeface="Carlito"/>
              </a:rPr>
              <a:t>value </a:t>
            </a:r>
            <a:r>
              <a:rPr sz="2400" b="1" spc="-15" dirty="0">
                <a:latin typeface="Carlito"/>
                <a:cs typeface="Carlito"/>
              </a:rPr>
              <a:t>for  </a:t>
            </a:r>
            <a:r>
              <a:rPr sz="2400" b="1" spc="-10" dirty="0">
                <a:latin typeface="Carlito"/>
                <a:cs typeface="Carlito"/>
              </a:rPr>
              <a:t>two </a:t>
            </a:r>
            <a:r>
              <a:rPr sz="2400" b="1" spc="-5" dirty="0">
                <a:latin typeface="Carlito"/>
                <a:cs typeface="Carlito"/>
              </a:rPr>
              <a:t>equal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objects.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tabLst>
                <a:tab pos="2089785" algn="l"/>
              </a:tabLst>
            </a:pPr>
            <a:r>
              <a:rPr sz="2400" b="1" dirty="0">
                <a:latin typeface="Carlito"/>
                <a:cs typeface="Carlito"/>
              </a:rPr>
              <a:t>Since</a:t>
            </a:r>
            <a:r>
              <a:rPr sz="2400" b="1" spc="-5" dirty="0">
                <a:latin typeface="Carlito"/>
                <a:cs typeface="Carlito"/>
              </a:rPr>
              <a:t> hashcode	</a:t>
            </a:r>
            <a:r>
              <a:rPr sz="2400" b="1" spc="-20" dirty="0">
                <a:latin typeface="Carlito"/>
                <a:cs typeface="Carlito"/>
              </a:rPr>
              <a:t>generated </a:t>
            </a:r>
            <a:r>
              <a:rPr sz="2400" b="1" spc="-15" dirty="0">
                <a:latin typeface="Carlito"/>
                <a:cs typeface="Carlito"/>
              </a:rPr>
              <a:t>for </a:t>
            </a:r>
            <a:r>
              <a:rPr sz="2400" b="1" spc="-10" dirty="0">
                <a:latin typeface="Carlito"/>
                <a:cs typeface="Carlito"/>
              </a:rPr>
              <a:t>student3 </a:t>
            </a:r>
            <a:r>
              <a:rPr sz="2400" b="1" dirty="0">
                <a:latin typeface="Carlito"/>
                <a:cs typeface="Carlito"/>
              </a:rPr>
              <a:t>is same as </a:t>
            </a:r>
            <a:r>
              <a:rPr sz="2400" b="1" spc="-10" dirty="0">
                <a:latin typeface="Carlito"/>
                <a:cs typeface="Carlito"/>
              </a:rPr>
              <a:t>student1, student3  </a:t>
            </a:r>
            <a:r>
              <a:rPr sz="2400" b="1" dirty="0">
                <a:latin typeface="Carlito"/>
                <a:cs typeface="Carlito"/>
              </a:rPr>
              <a:t>object </a:t>
            </a:r>
            <a:r>
              <a:rPr sz="2400" b="1" spc="-5" dirty="0">
                <a:latin typeface="Carlito"/>
                <a:cs typeface="Carlito"/>
              </a:rPr>
              <a:t>is not placed </a:t>
            </a:r>
            <a:r>
              <a:rPr sz="2400" b="1" dirty="0">
                <a:latin typeface="Carlito"/>
                <a:cs typeface="Carlito"/>
              </a:rPr>
              <a:t>in </a:t>
            </a:r>
            <a:r>
              <a:rPr sz="2400" b="1" spc="-5" dirty="0">
                <a:latin typeface="Carlito"/>
                <a:cs typeface="Carlito"/>
              </a:rPr>
              <a:t>the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HashSet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607060"/>
          </a:xfrm>
          <a:custGeom>
            <a:avLst/>
            <a:gdLst/>
            <a:ahLst/>
            <a:cxnLst/>
            <a:rect l="l" t="t" r="r" b="b"/>
            <a:pathLst>
              <a:path w="12192000" h="607060">
                <a:moveTo>
                  <a:pt x="12192000" y="0"/>
                </a:moveTo>
                <a:lnTo>
                  <a:pt x="0" y="0"/>
                </a:lnTo>
                <a:lnTo>
                  <a:pt x="0" y="606551"/>
                </a:lnTo>
                <a:lnTo>
                  <a:pt x="12192000" y="6065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67150" y="0"/>
            <a:ext cx="4460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0" dirty="0"/>
              <a:t>HashSet </a:t>
            </a:r>
            <a:r>
              <a:rPr sz="3600" spc="-290" dirty="0"/>
              <a:t>Example</a:t>
            </a:r>
            <a:r>
              <a:rPr sz="3600" spc="-245" dirty="0"/>
              <a:t> </a:t>
            </a:r>
            <a:r>
              <a:rPr sz="3600" spc="-145" dirty="0"/>
              <a:t>contd..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83590"/>
          </a:xfrm>
          <a:custGeom>
            <a:avLst/>
            <a:gdLst/>
            <a:ahLst/>
            <a:cxnLst/>
            <a:rect l="l" t="t" r="r" b="b"/>
            <a:pathLst>
              <a:path w="12192000" h="783590">
                <a:moveTo>
                  <a:pt x="0" y="783336"/>
                </a:moveTo>
                <a:lnTo>
                  <a:pt x="12191999" y="783336"/>
                </a:lnTo>
                <a:lnTo>
                  <a:pt x="12192000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032" y="274954"/>
          <a:ext cx="7244715" cy="1772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0020"/>
                <a:gridCol w="1627505"/>
                <a:gridCol w="4187190"/>
              </a:tblGrid>
              <a:tr h="50838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8C8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0">
                        <a:lnSpc>
                          <a:spcPts val="3420"/>
                        </a:lnSpc>
                      </a:pPr>
                      <a:r>
                        <a:rPr sz="3600" spc="-310" dirty="0">
                          <a:latin typeface="Arial"/>
                          <a:cs typeface="Arial"/>
                        </a:rPr>
                        <a:t>TreeSet</a:t>
                      </a:r>
                      <a:r>
                        <a:rPr sz="36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90" dirty="0">
                          <a:latin typeface="Arial"/>
                          <a:cs typeface="Arial"/>
                        </a:rPr>
                        <a:t>Example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8C8C8"/>
                    </a:solidFill>
                  </a:tcPr>
                </a:tc>
              </a:tr>
              <a:tr h="7382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229" dirty="0">
                          <a:solidFill>
                            <a:srgbClr val="7E0054"/>
                          </a:solidFill>
                          <a:latin typeface="Arial"/>
                          <a:cs typeface="Arial"/>
                        </a:rPr>
                        <a:t>try</a:t>
                      </a:r>
                      <a:r>
                        <a:rPr sz="1800" b="1" spc="229" dirty="0">
                          <a:latin typeface="Arial"/>
                          <a:cs typeface="Arial"/>
                        </a:rPr>
                        <a:t>{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88950">
                        <a:lnSpc>
                          <a:spcPct val="100000"/>
                        </a:lnSpc>
                      </a:pPr>
                      <a:r>
                        <a:rPr sz="1800" spc="100" dirty="0"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spc="25" dirty="0">
                          <a:solidFill>
                            <a:srgbClr val="6A3D3D"/>
                          </a:solidFill>
                          <a:latin typeface="Arial"/>
                          <a:cs typeface="Arial"/>
                        </a:rPr>
                        <a:t>student1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25" dirty="0">
                          <a:solidFill>
                            <a:srgbClr val="7E0054"/>
                          </a:solidFill>
                          <a:latin typeface="Arial"/>
                          <a:cs typeface="Arial"/>
                        </a:rPr>
                        <a:t>new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65" dirty="0">
                          <a:latin typeface="Arial"/>
                          <a:cs typeface="Arial"/>
                        </a:rPr>
                        <a:t>Student(10115,</a:t>
                      </a:r>
                      <a:r>
                        <a:rPr sz="1800" b="1" spc="65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"Ravi</a:t>
                      </a:r>
                      <a:r>
                        <a:rPr sz="1800" b="1" spc="475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0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Kumar"</a:t>
                      </a:r>
                      <a:r>
                        <a:rPr sz="1800" b="1" spc="50" dirty="0">
                          <a:latin typeface="Arial"/>
                          <a:cs typeface="Arial"/>
                        </a:rPr>
                        <a:t>,96);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R="53975" algn="r">
                        <a:lnSpc>
                          <a:spcPts val="18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spc="25" dirty="0">
                          <a:solidFill>
                            <a:srgbClr val="6A3D3D"/>
                          </a:solidFill>
                          <a:latin typeface="Arial"/>
                          <a:cs typeface="Arial"/>
                        </a:rPr>
                        <a:t>student2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25" dirty="0">
                          <a:solidFill>
                            <a:srgbClr val="7E0054"/>
                          </a:solidFill>
                          <a:latin typeface="Arial"/>
                          <a:cs typeface="Arial"/>
                        </a:rPr>
                        <a:t>new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sz="1800" b="1" spc="85" dirty="0">
                          <a:latin typeface="Arial"/>
                          <a:cs typeface="Arial"/>
                        </a:rPr>
                        <a:t>Student(10113,</a:t>
                      </a:r>
                      <a:r>
                        <a:rPr sz="1800" b="1" spc="85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"Jones"</a:t>
                      </a:r>
                      <a:r>
                        <a:rPr sz="1800" b="1" spc="85" dirty="0">
                          <a:latin typeface="Arial"/>
                          <a:cs typeface="Arial"/>
                        </a:rPr>
                        <a:t>,78);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1460">
                <a:tc>
                  <a:txBody>
                    <a:bodyPr/>
                    <a:lstStyle/>
                    <a:p>
                      <a:pPr marR="53975" algn="r">
                        <a:lnSpc>
                          <a:spcPts val="18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spc="25" dirty="0">
                          <a:solidFill>
                            <a:srgbClr val="6A3D3D"/>
                          </a:solidFill>
                          <a:latin typeface="Arial"/>
                          <a:cs typeface="Arial"/>
                        </a:rPr>
                        <a:t>student3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25" dirty="0">
                          <a:solidFill>
                            <a:srgbClr val="7E0054"/>
                          </a:solidFill>
                          <a:latin typeface="Arial"/>
                          <a:cs typeface="Arial"/>
                        </a:rPr>
                        <a:t>new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sz="1800" b="1" spc="65" dirty="0">
                          <a:latin typeface="Arial"/>
                          <a:cs typeface="Arial"/>
                        </a:rPr>
                        <a:t>Student(10110,</a:t>
                      </a:r>
                      <a:r>
                        <a:rPr sz="1800" b="1" spc="65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"Ravi</a:t>
                      </a:r>
                      <a:r>
                        <a:rPr sz="1800" b="1" spc="475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0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Kumar"</a:t>
                      </a:r>
                      <a:r>
                        <a:rPr sz="1800" b="1" spc="50" dirty="0">
                          <a:latin typeface="Arial"/>
                          <a:cs typeface="Arial"/>
                        </a:rPr>
                        <a:t>,96);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0955" y="5612891"/>
            <a:ext cx="10980420" cy="1108075"/>
          </a:xfrm>
          <a:custGeom>
            <a:avLst/>
            <a:gdLst/>
            <a:ahLst/>
            <a:cxnLst/>
            <a:rect l="l" t="t" r="r" b="b"/>
            <a:pathLst>
              <a:path w="10980420" h="1108075">
                <a:moveTo>
                  <a:pt x="10980420" y="0"/>
                </a:moveTo>
                <a:lnTo>
                  <a:pt x="0" y="0"/>
                </a:lnTo>
                <a:lnTo>
                  <a:pt x="0" y="1107947"/>
                </a:lnTo>
                <a:lnTo>
                  <a:pt x="10980420" y="1107947"/>
                </a:lnTo>
                <a:lnTo>
                  <a:pt x="1098042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6082" y="4765294"/>
            <a:ext cx="10626090" cy="189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55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55" dirty="0">
                <a:latin typeface="Arial"/>
                <a:cs typeface="Arial"/>
              </a:rPr>
              <a:t>(Exception</a:t>
            </a:r>
            <a:r>
              <a:rPr sz="1800" b="1" spc="470" dirty="0">
                <a:latin typeface="Arial"/>
                <a:cs typeface="Arial"/>
              </a:rPr>
              <a:t> </a:t>
            </a:r>
            <a:r>
              <a:rPr sz="1800" b="1" spc="100" dirty="0">
                <a:solidFill>
                  <a:srgbClr val="6A3D3D"/>
                </a:solidFill>
                <a:latin typeface="Arial"/>
                <a:cs typeface="Arial"/>
              </a:rPr>
              <a:t>exception</a:t>
            </a:r>
            <a:r>
              <a:rPr sz="1800" b="1" spc="100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426084" marR="5080">
              <a:lnSpc>
                <a:spcPct val="100000"/>
              </a:lnSpc>
              <a:spcBef>
                <a:spcPts val="330"/>
              </a:spcBef>
            </a:pPr>
            <a:r>
              <a:rPr sz="2200" spc="-10" dirty="0">
                <a:latin typeface="Carlito"/>
                <a:cs typeface="Carlito"/>
              </a:rPr>
              <a:t>Note: </a:t>
            </a: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10" dirty="0">
                <a:latin typeface="Carlito"/>
                <a:cs typeface="Carlito"/>
              </a:rPr>
              <a:t>Student objects are </a:t>
            </a:r>
            <a:r>
              <a:rPr sz="2200" spc="-20" dirty="0">
                <a:latin typeface="Carlito"/>
                <a:cs typeface="Carlito"/>
              </a:rPr>
              <a:t>stored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i="1" spc="-25" dirty="0">
                <a:latin typeface="Carlito"/>
                <a:cs typeface="Carlito"/>
              </a:rPr>
              <a:t>TreeSet </a:t>
            </a:r>
            <a:r>
              <a:rPr sz="2200" spc="-5" dirty="0">
                <a:latin typeface="Carlito"/>
                <a:cs typeface="Carlito"/>
              </a:rPr>
              <a:t>, </a:t>
            </a:r>
            <a:r>
              <a:rPr sz="2200" spc="-10" dirty="0">
                <a:latin typeface="Carlito"/>
                <a:cs typeface="Carlito"/>
              </a:rPr>
              <a:t>Student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10" dirty="0">
                <a:latin typeface="Carlito"/>
                <a:cs typeface="Carlito"/>
              </a:rPr>
              <a:t>must </a:t>
            </a:r>
            <a:r>
              <a:rPr sz="2200" b="1" i="1" spc="-5" dirty="0">
                <a:latin typeface="Carlito"/>
                <a:cs typeface="Carlito"/>
              </a:rPr>
              <a:t>implement Comparable  </a:t>
            </a:r>
            <a:r>
              <a:rPr sz="2200" b="1" i="1" spc="-15" dirty="0">
                <a:latin typeface="Carlito"/>
                <a:cs typeface="Carlito"/>
              </a:rPr>
              <a:t>interface.</a:t>
            </a:r>
            <a:endParaRPr sz="2200">
              <a:latin typeface="Carlito"/>
              <a:cs typeface="Carlito"/>
            </a:endParaRPr>
          </a:p>
          <a:p>
            <a:pPr marL="1226185" indent="-343535">
              <a:lnSpc>
                <a:spcPct val="100000"/>
              </a:lnSpc>
              <a:buFont typeface="Arial"/>
              <a:buChar char="•"/>
              <a:tabLst>
                <a:tab pos="1226185" algn="l"/>
                <a:tab pos="1226820" algn="l"/>
              </a:tabLst>
            </a:pPr>
            <a:r>
              <a:rPr sz="2200" spc="-5" dirty="0">
                <a:latin typeface="Carlito"/>
                <a:cs typeface="Carlito"/>
              </a:rPr>
              <a:t>Not necessary in </a:t>
            </a:r>
            <a:r>
              <a:rPr sz="2200" spc="-10" dirty="0">
                <a:latin typeface="Carlito"/>
                <a:cs typeface="Carlito"/>
              </a:rPr>
              <a:t>case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i="1" spc="-10" dirty="0">
                <a:latin typeface="Carlito"/>
                <a:cs typeface="Carlito"/>
              </a:rPr>
              <a:t>HashSet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LinkedHashSet.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0440" y="2799588"/>
            <a:ext cx="4643755" cy="1201420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31115" rIns="0" bIns="0" rtlCol="0">
            <a:spAutoFit/>
          </a:bodyPr>
          <a:lstStyle/>
          <a:p>
            <a:pPr marL="90805" marR="1020444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rlito"/>
                <a:cs typeface="Carlito"/>
              </a:rPr>
              <a:t>Exception </a:t>
            </a:r>
            <a:r>
              <a:rPr sz="1800" spc="-5" dirty="0">
                <a:latin typeface="Carlito"/>
                <a:cs typeface="Carlito"/>
              </a:rPr>
              <a:t>in thread </a:t>
            </a:r>
            <a:r>
              <a:rPr sz="1800" dirty="0">
                <a:latin typeface="Carlito"/>
                <a:cs typeface="Carlito"/>
              </a:rPr>
              <a:t>"main" 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java.lang.ClassCastException: 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com.lnt.businesstier cannot be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cast to 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java.lang.Comparable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282" y="2296159"/>
            <a:ext cx="5039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Arial"/>
                <a:cs typeface="Arial"/>
              </a:rPr>
              <a:t>Set&lt;Student&gt; </a:t>
            </a:r>
            <a:r>
              <a:rPr sz="1800" spc="45" dirty="0">
                <a:solidFill>
                  <a:srgbClr val="6A3D3D"/>
                </a:solidFill>
                <a:latin typeface="Arial"/>
                <a:cs typeface="Arial"/>
              </a:rPr>
              <a:t>studentSet</a:t>
            </a:r>
            <a:r>
              <a:rPr sz="1800" spc="45" dirty="0">
                <a:latin typeface="Arial"/>
                <a:cs typeface="Arial"/>
              </a:rPr>
              <a:t>=</a:t>
            </a:r>
            <a:r>
              <a:rPr sz="1800" b="1" spc="45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29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C00000"/>
                </a:solidFill>
                <a:latin typeface="Arial"/>
                <a:cs typeface="Arial"/>
              </a:rPr>
              <a:t>TreeSet&lt;&gt;();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3282" y="2844800"/>
            <a:ext cx="1404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solidFill>
                  <a:srgbClr val="6A3D3D"/>
                </a:solidFill>
                <a:latin typeface="Arial"/>
                <a:cs typeface="Arial"/>
              </a:rPr>
              <a:t>studentSet</a:t>
            </a:r>
            <a:r>
              <a:rPr sz="1800" spc="15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3652" y="2875152"/>
            <a:ext cx="1880870" cy="274320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spc="155" dirty="0">
                <a:latin typeface="Arial"/>
                <a:cs typeface="Arial"/>
              </a:rPr>
              <a:t>add(</a:t>
            </a:r>
            <a:r>
              <a:rPr sz="1800" spc="155" dirty="0">
                <a:solidFill>
                  <a:srgbClr val="6A3D3D"/>
                </a:solidFill>
                <a:latin typeface="Arial"/>
                <a:cs typeface="Arial"/>
              </a:rPr>
              <a:t>student1</a:t>
            </a:r>
            <a:r>
              <a:rPr sz="1800" spc="15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3282" y="3119120"/>
            <a:ext cx="1404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solidFill>
                  <a:srgbClr val="6A3D3D"/>
                </a:solidFill>
                <a:latin typeface="Arial"/>
                <a:cs typeface="Arial"/>
              </a:rPr>
              <a:t>studentSet</a:t>
            </a:r>
            <a:r>
              <a:rPr sz="1800" spc="15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652" y="3149473"/>
            <a:ext cx="1880870" cy="274320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spc="155" dirty="0">
                <a:latin typeface="Arial"/>
                <a:cs typeface="Arial"/>
              </a:rPr>
              <a:t>add(</a:t>
            </a:r>
            <a:r>
              <a:rPr sz="1800" spc="155" dirty="0">
                <a:solidFill>
                  <a:srgbClr val="6A3D3D"/>
                </a:solidFill>
                <a:latin typeface="Arial"/>
                <a:cs typeface="Arial"/>
              </a:rPr>
              <a:t>student2</a:t>
            </a:r>
            <a:r>
              <a:rPr sz="1800" spc="15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3282" y="3393135"/>
            <a:ext cx="1278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boolean</a:t>
            </a:r>
            <a:r>
              <a:rPr sz="1800" b="1" spc="40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430" dirty="0">
                <a:solidFill>
                  <a:srgbClr val="6A3D3D"/>
                </a:solidFill>
                <a:latin typeface="Arial"/>
                <a:cs typeface="Arial"/>
              </a:rPr>
              <a:t>fl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3652" y="3423792"/>
            <a:ext cx="1630680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b="1" spc="-70" dirty="0">
                <a:solidFill>
                  <a:srgbClr val="6A3D3D"/>
                </a:solidFill>
                <a:latin typeface="Arial"/>
                <a:cs typeface="Arial"/>
              </a:rPr>
              <a:t>a</a:t>
            </a:r>
            <a:r>
              <a:rPr sz="1800" b="1" spc="-60" dirty="0">
                <a:solidFill>
                  <a:srgbClr val="6A3D3D"/>
                </a:solidFill>
                <a:latin typeface="Arial"/>
                <a:cs typeface="Arial"/>
              </a:rPr>
              <a:t>g</a:t>
            </a:r>
            <a:r>
              <a:rPr sz="1800" b="1" spc="-75" dirty="0">
                <a:latin typeface="Arial"/>
                <a:cs typeface="Arial"/>
              </a:rPr>
              <a:t>=</a:t>
            </a:r>
            <a:r>
              <a:rPr sz="1800" b="1" spc="-25" dirty="0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sz="1800" b="1" spc="380" dirty="0">
                <a:solidFill>
                  <a:srgbClr val="6A3D3D"/>
                </a:solidFill>
                <a:latin typeface="Arial"/>
                <a:cs typeface="Arial"/>
              </a:rPr>
              <a:t>t</a:t>
            </a:r>
            <a:r>
              <a:rPr sz="1800" b="1" spc="-120" dirty="0">
                <a:solidFill>
                  <a:srgbClr val="6A3D3D"/>
                </a:solidFill>
                <a:latin typeface="Arial"/>
                <a:cs typeface="Arial"/>
              </a:rPr>
              <a:t>u</a:t>
            </a:r>
            <a:r>
              <a:rPr sz="1800" b="1" spc="-75" dirty="0">
                <a:solidFill>
                  <a:srgbClr val="6A3D3D"/>
                </a:solidFill>
                <a:latin typeface="Arial"/>
                <a:cs typeface="Arial"/>
              </a:rPr>
              <a:t>de</a:t>
            </a:r>
            <a:r>
              <a:rPr sz="1800" b="1" spc="-95" dirty="0">
                <a:solidFill>
                  <a:srgbClr val="6A3D3D"/>
                </a:solidFill>
                <a:latin typeface="Arial"/>
                <a:cs typeface="Arial"/>
              </a:rPr>
              <a:t>n</a:t>
            </a:r>
            <a:r>
              <a:rPr sz="1800" b="1" spc="55" dirty="0">
                <a:solidFill>
                  <a:srgbClr val="6A3D3D"/>
                </a:solidFill>
                <a:latin typeface="Arial"/>
                <a:cs typeface="Arial"/>
              </a:rPr>
              <a:t>tS</a:t>
            </a:r>
            <a:r>
              <a:rPr sz="1800" b="1" spc="45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b="1" spc="385" dirty="0">
                <a:solidFill>
                  <a:srgbClr val="6A3D3D"/>
                </a:solidFill>
                <a:latin typeface="Arial"/>
                <a:cs typeface="Arial"/>
              </a:rPr>
              <a:t>t</a:t>
            </a:r>
            <a:r>
              <a:rPr sz="1800" b="1" spc="49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4333" y="3423792"/>
            <a:ext cx="1880870" cy="268605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b="1" spc="90" dirty="0">
                <a:latin typeface="Arial"/>
                <a:cs typeface="Arial"/>
              </a:rPr>
              <a:t>add(</a:t>
            </a:r>
            <a:r>
              <a:rPr sz="1800" b="1" spc="90" dirty="0">
                <a:solidFill>
                  <a:srgbClr val="6A3D3D"/>
                </a:solidFill>
                <a:latin typeface="Arial"/>
                <a:cs typeface="Arial"/>
              </a:rPr>
              <a:t>student3</a:t>
            </a:r>
            <a:r>
              <a:rPr sz="1800" b="1" spc="9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3282" y="3668014"/>
            <a:ext cx="47891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latin typeface="Arial"/>
                <a:cs typeface="Arial"/>
              </a:rPr>
              <a:t>System.</a:t>
            </a:r>
            <a:r>
              <a:rPr sz="1800" b="1" i="1" spc="15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50" dirty="0">
                <a:latin typeface="Arial"/>
                <a:cs typeface="Arial"/>
              </a:rPr>
              <a:t>.println(</a:t>
            </a:r>
            <a:r>
              <a:rPr sz="1800" b="1" i="1" spc="150" dirty="0">
                <a:solidFill>
                  <a:srgbClr val="6A3D3D"/>
                </a:solidFill>
                <a:latin typeface="Arial"/>
                <a:cs typeface="Arial"/>
              </a:rPr>
              <a:t>studentSet</a:t>
            </a:r>
            <a:r>
              <a:rPr sz="1800" b="1" i="1" spc="150" dirty="0">
                <a:latin typeface="Arial"/>
                <a:cs typeface="Arial"/>
              </a:rPr>
              <a:t>.size());  </a:t>
            </a:r>
            <a:r>
              <a:rPr sz="1800" spc="170" dirty="0">
                <a:latin typeface="Arial"/>
                <a:cs typeface="Arial"/>
              </a:rPr>
              <a:t>System.</a:t>
            </a:r>
            <a:r>
              <a:rPr sz="1800" b="1" i="1" spc="17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70" dirty="0">
                <a:latin typeface="Arial"/>
                <a:cs typeface="Arial"/>
              </a:rPr>
              <a:t>.println(</a:t>
            </a:r>
            <a:r>
              <a:rPr sz="1800" b="1" i="1" spc="170" dirty="0">
                <a:solidFill>
                  <a:srgbClr val="6A3D3D"/>
                </a:solidFill>
                <a:latin typeface="Arial"/>
                <a:cs typeface="Arial"/>
              </a:rPr>
              <a:t>flag</a:t>
            </a:r>
            <a:r>
              <a:rPr sz="1800" b="1" i="1" spc="170" dirty="0">
                <a:latin typeface="Arial"/>
                <a:cs typeface="Arial"/>
              </a:rPr>
              <a:t>);  </a:t>
            </a:r>
            <a:r>
              <a:rPr sz="1800" spc="130" dirty="0">
                <a:latin typeface="Arial"/>
                <a:cs typeface="Arial"/>
              </a:rPr>
              <a:t>System.</a:t>
            </a:r>
            <a:r>
              <a:rPr sz="1800" b="1" i="1" spc="13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30" dirty="0">
                <a:latin typeface="Arial"/>
                <a:cs typeface="Arial"/>
              </a:rPr>
              <a:t>.println(</a:t>
            </a:r>
            <a:r>
              <a:rPr sz="1800" b="1" i="1" spc="130" dirty="0">
                <a:solidFill>
                  <a:srgbClr val="6A3D3D"/>
                </a:solidFill>
                <a:latin typeface="Arial"/>
                <a:cs typeface="Arial"/>
              </a:rPr>
              <a:t>studentSet</a:t>
            </a:r>
            <a:r>
              <a:rPr sz="1800" b="1" i="1" spc="13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83590"/>
          </a:xfrm>
          <a:custGeom>
            <a:avLst/>
            <a:gdLst/>
            <a:ahLst/>
            <a:cxnLst/>
            <a:rect l="l" t="t" r="r" b="b"/>
            <a:pathLst>
              <a:path w="12192000" h="783590">
                <a:moveTo>
                  <a:pt x="0" y="783336"/>
                </a:moveTo>
                <a:lnTo>
                  <a:pt x="12191999" y="783336"/>
                </a:lnTo>
                <a:lnTo>
                  <a:pt x="12192000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3566" y="147954"/>
            <a:ext cx="300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/>
              <a:t>TreeSet </a:t>
            </a:r>
            <a:r>
              <a:rPr sz="3600" spc="-290" dirty="0"/>
              <a:t>Example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952" y="905255"/>
            <a:ext cx="11393805" cy="42989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27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2200" spc="-50" dirty="0">
                <a:solidFill>
                  <a:srgbClr val="7E0054"/>
                </a:solidFill>
                <a:latin typeface="Arial"/>
                <a:cs typeface="Arial"/>
              </a:rPr>
              <a:t>Modify</a:t>
            </a:r>
            <a:r>
              <a:rPr sz="2200" spc="-18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7E0054"/>
                </a:solidFill>
                <a:latin typeface="Arial"/>
                <a:cs typeface="Arial"/>
              </a:rPr>
              <a:t>Student</a:t>
            </a:r>
            <a:r>
              <a:rPr sz="2200" spc="-17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7E0054"/>
                </a:solidFill>
                <a:latin typeface="Arial"/>
                <a:cs typeface="Arial"/>
              </a:rPr>
              <a:t>class</a:t>
            </a:r>
            <a:r>
              <a:rPr sz="2200" spc="-16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7E0054"/>
                </a:solidFill>
                <a:latin typeface="Arial"/>
                <a:cs typeface="Arial"/>
              </a:rPr>
              <a:t>by</a:t>
            </a:r>
            <a:r>
              <a:rPr sz="2200" spc="-15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7E0054"/>
                </a:solidFill>
                <a:latin typeface="Arial"/>
                <a:cs typeface="Arial"/>
              </a:rPr>
              <a:t>implementing</a:t>
            </a:r>
            <a:r>
              <a:rPr sz="2200" spc="-18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7E0054"/>
                </a:solidFill>
                <a:latin typeface="Arial"/>
                <a:cs typeface="Arial"/>
              </a:rPr>
              <a:t>Comparable</a:t>
            </a:r>
            <a:r>
              <a:rPr sz="2200" spc="-19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7E0054"/>
                </a:solidFill>
                <a:latin typeface="Arial"/>
                <a:cs typeface="Arial"/>
              </a:rPr>
              <a:t>interface</a:t>
            </a:r>
            <a:r>
              <a:rPr sz="2200" spc="-18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7E0054"/>
                </a:solidFill>
                <a:latin typeface="Arial"/>
                <a:cs typeface="Arial"/>
              </a:rPr>
              <a:t>and</a:t>
            </a:r>
            <a:r>
              <a:rPr sz="2200" spc="-18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7E0054"/>
                </a:solidFill>
                <a:latin typeface="Arial"/>
                <a:cs typeface="Arial"/>
              </a:rPr>
              <a:t>re-run</a:t>
            </a:r>
            <a:r>
              <a:rPr sz="2200" spc="-18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7E0054"/>
                </a:solidFill>
                <a:latin typeface="Arial"/>
                <a:cs typeface="Arial"/>
              </a:rPr>
              <a:t>the</a:t>
            </a:r>
            <a:r>
              <a:rPr sz="2200" spc="-16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7E0054"/>
                </a:solidFill>
                <a:latin typeface="Arial"/>
                <a:cs typeface="Arial"/>
              </a:rPr>
              <a:t>tester</a:t>
            </a:r>
            <a:r>
              <a:rPr sz="2200" spc="-15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7E0054"/>
                </a:solidFill>
                <a:latin typeface="Arial"/>
                <a:cs typeface="Arial"/>
              </a:rPr>
              <a:t>class.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239" y="1972564"/>
            <a:ext cx="6570345" cy="274320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25" dirty="0">
                <a:latin typeface="Arial"/>
                <a:cs typeface="Arial"/>
              </a:rPr>
              <a:t>Student </a:t>
            </a:r>
            <a:r>
              <a:rPr sz="1800" b="1" spc="-15" dirty="0">
                <a:solidFill>
                  <a:srgbClr val="7E0054"/>
                </a:solidFill>
                <a:latin typeface="Arial"/>
                <a:cs typeface="Arial"/>
              </a:rPr>
              <a:t>implements</a:t>
            </a: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Comparable&lt;Student&gt;{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4239" y="2246883"/>
            <a:ext cx="1127760" cy="268605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b="1" spc="-95" dirty="0">
                <a:latin typeface="Courier New"/>
                <a:cs typeface="Courier New"/>
              </a:rPr>
              <a:t>………………..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4239" y="6178791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4" h="268604">
                <a:moveTo>
                  <a:pt x="124968" y="0"/>
                </a:moveTo>
                <a:lnTo>
                  <a:pt x="0" y="0"/>
                </a:lnTo>
                <a:lnTo>
                  <a:pt x="0" y="268223"/>
                </a:lnTo>
                <a:lnTo>
                  <a:pt x="124968" y="268223"/>
                </a:lnTo>
                <a:lnTo>
                  <a:pt x="124968" y="0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1641" y="2487244"/>
            <a:ext cx="7825740" cy="3961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@Override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10" dirty="0">
                <a:latin typeface="Carlito"/>
                <a:cs typeface="Carlito"/>
              </a:rPr>
              <a:t>int </a:t>
            </a:r>
            <a:r>
              <a:rPr sz="2000" b="1" spc="-15" dirty="0">
                <a:latin typeface="Carlito"/>
                <a:cs typeface="Carlito"/>
              </a:rPr>
              <a:t>compareTo(Student </a:t>
            </a:r>
            <a:r>
              <a:rPr sz="2000" b="1" spc="-5" dirty="0">
                <a:latin typeface="Carlito"/>
                <a:cs typeface="Carlito"/>
              </a:rPr>
              <a:t>student2)</a:t>
            </a:r>
            <a:r>
              <a:rPr sz="2000" b="1" spc="-9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469900" marR="56261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Student student1=</a:t>
            </a:r>
            <a:r>
              <a:rPr sz="2000" b="1" spc="-5" dirty="0">
                <a:latin typeface="Carlito"/>
                <a:cs typeface="Carlito"/>
              </a:rPr>
              <a:t>this;  if(student1.getAdmissionCode()&lt;student2.getAdmissionCode()){  </a:t>
            </a:r>
            <a:r>
              <a:rPr sz="2000" b="1" spc="-10" dirty="0">
                <a:latin typeface="Carlito"/>
                <a:cs typeface="Carlito"/>
              </a:rPr>
              <a:t>return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-1;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r>
              <a:rPr sz="2000" b="1" dirty="0">
                <a:latin typeface="Carlito"/>
                <a:cs typeface="Carlito"/>
              </a:rPr>
              <a:t>else</a:t>
            </a:r>
            <a:r>
              <a:rPr sz="2000" b="1" spc="3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if(student1.getAdmissionCode()&gt;student2.getAdmissionCode()){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return</a:t>
            </a:r>
            <a:r>
              <a:rPr sz="2000" b="1" spc="-7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1;</a:t>
            </a:r>
            <a:endParaRPr sz="2000">
              <a:latin typeface="Carlito"/>
              <a:cs typeface="Carlito"/>
            </a:endParaRPr>
          </a:p>
          <a:p>
            <a:pPr marL="469900" marR="642493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}</a:t>
            </a:r>
            <a:r>
              <a:rPr sz="2000" b="1" spc="-5" dirty="0">
                <a:latin typeface="Carlito"/>
                <a:cs typeface="Carlito"/>
              </a:rPr>
              <a:t>else{  </a:t>
            </a:r>
            <a:r>
              <a:rPr sz="2000" b="1" spc="-10" dirty="0">
                <a:latin typeface="Carlito"/>
                <a:cs typeface="Carlito"/>
              </a:rPr>
              <a:t>return</a:t>
            </a:r>
            <a:r>
              <a:rPr sz="2000" b="1" spc="-7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0;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2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9208" y="6178791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4" h="268604">
                <a:moveTo>
                  <a:pt x="124968" y="0"/>
                </a:moveTo>
                <a:lnTo>
                  <a:pt x="0" y="0"/>
                </a:lnTo>
                <a:lnTo>
                  <a:pt x="0" y="268223"/>
                </a:lnTo>
                <a:lnTo>
                  <a:pt x="124968" y="268223"/>
                </a:lnTo>
                <a:lnTo>
                  <a:pt x="124968" y="0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655" y="757809"/>
            <a:ext cx="55905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rlito"/>
                <a:cs typeface="Carlito"/>
              </a:rPr>
              <a:t>Map</a:t>
            </a:r>
            <a:endParaRPr sz="2200">
              <a:latin typeface="Carlito"/>
              <a:cs typeface="Carlito"/>
            </a:endParaRPr>
          </a:p>
          <a:p>
            <a:pPr marL="175260" indent="-163195">
              <a:lnSpc>
                <a:spcPct val="100000"/>
              </a:lnSpc>
              <a:buFont typeface="Arial"/>
              <a:buChar char="•"/>
              <a:tabLst>
                <a:tab pos="175895" algn="l"/>
              </a:tabLst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collection that provides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b="1" i="1" spc="-15" dirty="0">
                <a:latin typeface="Carlito"/>
                <a:cs typeface="Carlito"/>
              </a:rPr>
              <a:t>key-value</a:t>
            </a:r>
            <a:r>
              <a:rPr sz="2200" b="1" i="1" spc="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capability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655" y="1763648"/>
            <a:ext cx="1095311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solidFill>
                  <a:srgbClr val="FF0000"/>
                </a:solidFill>
                <a:latin typeface="Carlito"/>
                <a:cs typeface="Carlito"/>
              </a:rPr>
              <a:t>java.util.Map&lt;K,V&gt;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568960" indent="-99060">
              <a:lnSpc>
                <a:spcPct val="100000"/>
              </a:lnSpc>
              <a:spcBef>
                <a:spcPts val="5"/>
              </a:spcBef>
              <a:buSzPct val="95454"/>
              <a:buFont typeface="Arial"/>
              <a:buChar char="•"/>
              <a:tabLst>
                <a:tab pos="568960" algn="l"/>
              </a:tabLst>
            </a:pPr>
            <a:r>
              <a:rPr sz="2200" spc="-10" dirty="0">
                <a:latin typeface="Carlito"/>
                <a:cs typeface="Carlito"/>
              </a:rPr>
              <a:t>Maps </a:t>
            </a:r>
            <a:r>
              <a:rPr sz="2200" spc="-35" dirty="0">
                <a:latin typeface="Carlito"/>
                <a:cs typeface="Carlito"/>
              </a:rPr>
              <a:t>keys </a:t>
            </a:r>
            <a:r>
              <a:rPr sz="2200" spc="-20" dirty="0">
                <a:latin typeface="Carlito"/>
                <a:cs typeface="Carlito"/>
              </a:rPr>
              <a:t>to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values.</a:t>
            </a:r>
            <a:endParaRPr sz="2200">
              <a:latin typeface="Carlito"/>
              <a:cs typeface="Carlito"/>
            </a:endParaRPr>
          </a:p>
          <a:p>
            <a:pPr marL="632460" indent="-163195">
              <a:lnSpc>
                <a:spcPct val="100000"/>
              </a:lnSpc>
              <a:buSzPct val="95454"/>
              <a:buFont typeface="Arial"/>
              <a:buChar char="•"/>
              <a:tabLst>
                <a:tab pos="633095" algn="l"/>
              </a:tabLst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b="1" spc="-10" dirty="0">
                <a:latin typeface="Carlito"/>
                <a:cs typeface="Carlito"/>
              </a:rPr>
              <a:t>Map </a:t>
            </a:r>
            <a:r>
              <a:rPr sz="2200" spc="-10" dirty="0">
                <a:latin typeface="Carlito"/>
                <a:cs typeface="Carlito"/>
              </a:rPr>
              <a:t>cannot </a:t>
            </a:r>
            <a:r>
              <a:rPr sz="2200" spc="-15" dirty="0">
                <a:latin typeface="Carlito"/>
                <a:cs typeface="Carlito"/>
              </a:rPr>
              <a:t>contain duplicate </a:t>
            </a:r>
            <a:r>
              <a:rPr sz="2200" b="1" spc="-25" dirty="0">
                <a:latin typeface="Carlito"/>
                <a:cs typeface="Carlito"/>
              </a:rPr>
              <a:t>keys</a:t>
            </a:r>
            <a:r>
              <a:rPr sz="2200" spc="-25" dirty="0">
                <a:latin typeface="Carlito"/>
                <a:cs typeface="Carlito"/>
              </a:rPr>
              <a:t>; </a:t>
            </a:r>
            <a:r>
              <a:rPr sz="2200" spc="-5" dirty="0">
                <a:latin typeface="Carlito"/>
                <a:cs typeface="Carlito"/>
              </a:rPr>
              <a:t>each </a:t>
            </a:r>
            <a:r>
              <a:rPr sz="2200" b="1" spc="-35" dirty="0">
                <a:latin typeface="Carlito"/>
                <a:cs typeface="Carlito"/>
              </a:rPr>
              <a:t>key </a:t>
            </a:r>
            <a:r>
              <a:rPr sz="2200" b="1" spc="-10" dirty="0">
                <a:latin typeface="Carlito"/>
                <a:cs typeface="Carlito"/>
              </a:rPr>
              <a:t>can </a:t>
            </a:r>
            <a:r>
              <a:rPr sz="2200" b="1" spc="-5" dirty="0">
                <a:latin typeface="Carlito"/>
                <a:cs typeface="Carlito"/>
              </a:rPr>
              <a:t>map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10" dirty="0">
                <a:latin typeface="Carlito"/>
                <a:cs typeface="Carlito"/>
              </a:rPr>
              <a:t>most </a:t>
            </a:r>
            <a:r>
              <a:rPr sz="2200" spc="-5" dirty="0">
                <a:latin typeface="Carlito"/>
                <a:cs typeface="Carlito"/>
              </a:rPr>
              <a:t>one</a:t>
            </a:r>
            <a:r>
              <a:rPr sz="2200" spc="235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value</a:t>
            </a:r>
            <a:endParaRPr sz="220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  <a:buSzPct val="95454"/>
              <a:buFont typeface="Arial"/>
              <a:buChar char="•"/>
              <a:tabLst>
                <a:tab pos="633095" algn="l"/>
              </a:tabLst>
            </a:pPr>
            <a:r>
              <a:rPr sz="2200" b="1" spc="-10" dirty="0">
                <a:latin typeface="Carlito"/>
                <a:cs typeface="Carlito"/>
              </a:rPr>
              <a:t>Map implementations </a:t>
            </a:r>
            <a:r>
              <a:rPr sz="2200" b="1" spc="-25" dirty="0">
                <a:latin typeface="Carlito"/>
                <a:cs typeface="Carlito"/>
              </a:rPr>
              <a:t>except TreeMap </a:t>
            </a:r>
            <a:r>
              <a:rPr sz="2200" spc="-5" dirty="0">
                <a:latin typeface="Carlito"/>
                <a:cs typeface="Carlito"/>
              </a:rPr>
              <a:t>allow </a:t>
            </a:r>
            <a:r>
              <a:rPr sz="2200" b="1" spc="-5" dirty="0">
                <a:latin typeface="Carlito"/>
                <a:cs typeface="Carlito"/>
              </a:rPr>
              <a:t>only </a:t>
            </a:r>
            <a:r>
              <a:rPr sz="2200" b="1" spc="-10" dirty="0">
                <a:latin typeface="Carlito"/>
                <a:cs typeface="Carlito"/>
              </a:rPr>
              <a:t>one </a:t>
            </a:r>
            <a:r>
              <a:rPr sz="2200" b="1" spc="-5" dirty="0">
                <a:latin typeface="Carlito"/>
                <a:cs typeface="Carlito"/>
              </a:rPr>
              <a:t>null </a:t>
            </a:r>
            <a:r>
              <a:rPr sz="2200" b="1" spc="-35" dirty="0">
                <a:latin typeface="Carlito"/>
                <a:cs typeface="Carlito"/>
              </a:rPr>
              <a:t>key </a:t>
            </a:r>
            <a:r>
              <a:rPr sz="2200" spc="-5" dirty="0">
                <a:latin typeface="Carlito"/>
                <a:cs typeface="Carlito"/>
              </a:rPr>
              <a:t>( </a:t>
            </a:r>
            <a:r>
              <a:rPr sz="2200" spc="-10" dirty="0">
                <a:latin typeface="Carlito"/>
                <a:cs typeface="Carlito"/>
              </a:rPr>
              <a:t>Since </a:t>
            </a:r>
            <a:r>
              <a:rPr sz="2200" spc="-5" dirty="0">
                <a:latin typeface="Carlito"/>
                <a:cs typeface="Carlito"/>
              </a:rPr>
              <a:t>Map </a:t>
            </a:r>
            <a:r>
              <a:rPr sz="2200" spc="-10" dirty="0">
                <a:latin typeface="Carlito"/>
                <a:cs typeface="Carlito"/>
              </a:rPr>
              <a:t>does not </a:t>
            </a:r>
            <a:r>
              <a:rPr sz="2200" spc="-5" dirty="0">
                <a:latin typeface="Carlito"/>
                <a:cs typeface="Carlito"/>
              </a:rPr>
              <a:t>allow  </a:t>
            </a:r>
            <a:r>
              <a:rPr sz="2200" spc="-15" dirty="0">
                <a:latin typeface="Carlito"/>
                <a:cs typeface="Carlito"/>
              </a:rPr>
              <a:t>duplicate </a:t>
            </a:r>
            <a:r>
              <a:rPr sz="2200" spc="-25" dirty="0">
                <a:latin typeface="Carlito"/>
                <a:cs typeface="Carlito"/>
              </a:rPr>
              <a:t>keys) </a:t>
            </a:r>
            <a:r>
              <a:rPr sz="2200" spc="-10" dirty="0">
                <a:latin typeface="Carlito"/>
                <a:cs typeface="Carlito"/>
              </a:rPr>
              <a:t>but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b="1" spc="-10" dirty="0">
                <a:latin typeface="Carlito"/>
                <a:cs typeface="Carlito"/>
              </a:rPr>
              <a:t>Map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b="1" spc="-15" dirty="0">
                <a:latin typeface="Carlito"/>
                <a:cs typeface="Carlito"/>
              </a:rPr>
              <a:t>more </a:t>
            </a:r>
            <a:r>
              <a:rPr sz="2200" b="1" spc="-5" dirty="0">
                <a:latin typeface="Carlito"/>
                <a:cs typeface="Carlito"/>
              </a:rPr>
              <a:t>than </a:t>
            </a:r>
            <a:r>
              <a:rPr sz="2200" b="1" spc="-10" dirty="0">
                <a:latin typeface="Carlito"/>
                <a:cs typeface="Carlito"/>
              </a:rPr>
              <a:t>one </a:t>
            </a:r>
            <a:r>
              <a:rPr sz="2200" b="1" spc="-5" dirty="0">
                <a:latin typeface="Carlito"/>
                <a:cs typeface="Carlito"/>
              </a:rPr>
              <a:t>null</a:t>
            </a:r>
            <a:r>
              <a:rPr sz="2200" b="1" spc="200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values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90104" y="1039367"/>
          <a:ext cx="1981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ts val="2160"/>
                        </a:lnSpc>
                      </a:pPr>
                      <a:r>
                        <a:rPr sz="1800" spc="-2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Key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21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700"/>
                        </a:lnSpc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700"/>
                        </a:lnSpc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Apple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700"/>
                        </a:lnSpc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Banana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700"/>
                        </a:lnSpc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Cat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700"/>
                        </a:lnSpc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rlito"/>
                          <a:cs typeface="Carlito"/>
                        </a:rPr>
                        <a:t>Dog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689850" y="734313"/>
            <a:ext cx="1003300" cy="241300"/>
            <a:chOff x="7689850" y="734313"/>
            <a:chExt cx="1003300" cy="241300"/>
          </a:xfrm>
        </p:grpSpPr>
        <p:sp>
          <p:nvSpPr>
            <p:cNvPr id="7" name="object 7"/>
            <p:cNvSpPr/>
            <p:nvPr/>
          </p:nvSpPr>
          <p:spPr>
            <a:xfrm>
              <a:off x="7696200" y="740663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990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90600" y="228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96200" y="740663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0" y="228600"/>
                  </a:moveTo>
                  <a:lnTo>
                    <a:pt x="990600" y="2286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32495" y="689609"/>
            <a:ext cx="320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Carlito"/>
                <a:cs typeface="Carlito"/>
              </a:rPr>
              <a:t>S</a:t>
            </a:r>
            <a:r>
              <a:rPr sz="1800" spc="-10" dirty="0">
                <a:solidFill>
                  <a:srgbClr val="000099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000099"/>
                </a:solidFill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680704" y="734568"/>
            <a:ext cx="1003300" cy="241300"/>
            <a:chOff x="8680704" y="734568"/>
            <a:chExt cx="1003300" cy="241300"/>
          </a:xfrm>
        </p:grpSpPr>
        <p:sp>
          <p:nvSpPr>
            <p:cNvPr id="11" name="object 11"/>
            <p:cNvSpPr/>
            <p:nvPr/>
          </p:nvSpPr>
          <p:spPr>
            <a:xfrm>
              <a:off x="8686800" y="740664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990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90600" y="2286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86800" y="740664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0" y="228600"/>
                  </a:moveTo>
                  <a:lnTo>
                    <a:pt x="990600" y="2286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13952" y="689609"/>
            <a:ext cx="336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Carlito"/>
                <a:cs typeface="Carlito"/>
              </a:rPr>
              <a:t>L</a:t>
            </a: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i</a:t>
            </a:r>
            <a:r>
              <a:rPr sz="1800" spc="-20" dirty="0">
                <a:solidFill>
                  <a:srgbClr val="001F5F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2000" cy="530860"/>
          </a:xfrm>
          <a:custGeom>
            <a:avLst/>
            <a:gdLst/>
            <a:ahLst/>
            <a:cxnLst/>
            <a:rect l="l" t="t" r="r" b="b"/>
            <a:pathLst>
              <a:path w="12192000" h="530860">
                <a:moveTo>
                  <a:pt x="12192000" y="0"/>
                </a:moveTo>
                <a:lnTo>
                  <a:pt x="0" y="0"/>
                </a:lnTo>
                <a:lnTo>
                  <a:pt x="0" y="530351"/>
                </a:lnTo>
                <a:lnTo>
                  <a:pt x="12192000" y="5303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123182" y="0"/>
            <a:ext cx="3949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Map&lt;K,V&gt; </a:t>
            </a:r>
            <a:r>
              <a:rPr spc="-165" dirty="0"/>
              <a:t>Interface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7847" y="4325111"/>
            <a:ext cx="11046460" cy="212344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 marR="335280">
              <a:lnSpc>
                <a:spcPct val="100000"/>
              </a:lnSpc>
              <a:spcBef>
                <a:spcPts val="229"/>
              </a:spcBef>
            </a:pPr>
            <a:r>
              <a:rPr sz="2200" spc="-95" dirty="0">
                <a:latin typeface="Arial"/>
                <a:cs typeface="Arial"/>
              </a:rPr>
              <a:t>Default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initial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capacity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of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the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HashMap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takes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is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16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and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load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factor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is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0.75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(i.e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215" dirty="0">
                <a:latin typeface="Arial"/>
                <a:cs typeface="Arial"/>
              </a:rPr>
              <a:t>75%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of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current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map  </a:t>
            </a:r>
            <a:r>
              <a:rPr sz="2200" spc="-160" dirty="0">
                <a:latin typeface="Arial"/>
                <a:cs typeface="Arial"/>
              </a:rPr>
              <a:t>size) </a:t>
            </a:r>
            <a:r>
              <a:rPr sz="2200" spc="-120" dirty="0">
                <a:latin typeface="Arial"/>
                <a:cs typeface="Arial"/>
              </a:rPr>
              <a:t>and capacity </a:t>
            </a:r>
            <a:r>
              <a:rPr sz="2200" spc="-85" dirty="0">
                <a:latin typeface="Arial"/>
                <a:cs typeface="Arial"/>
              </a:rPr>
              <a:t>increment </a:t>
            </a:r>
            <a:r>
              <a:rPr sz="2200" spc="-125" dirty="0">
                <a:latin typeface="Arial"/>
                <a:cs typeface="Arial"/>
              </a:rPr>
              <a:t>is </a:t>
            </a:r>
            <a:r>
              <a:rPr sz="2200" spc="-175" dirty="0">
                <a:latin typeface="Arial"/>
                <a:cs typeface="Arial"/>
              </a:rPr>
              <a:t>100%. </a:t>
            </a:r>
            <a:r>
              <a:rPr sz="2200" spc="-180" dirty="0">
                <a:latin typeface="Arial"/>
                <a:cs typeface="Arial"/>
              </a:rPr>
              <a:t>The </a:t>
            </a:r>
            <a:r>
              <a:rPr sz="2200" spc="-100" dirty="0">
                <a:latin typeface="Arial"/>
                <a:cs typeface="Arial"/>
              </a:rPr>
              <a:t>load </a:t>
            </a:r>
            <a:r>
              <a:rPr sz="2200" spc="-65" dirty="0">
                <a:latin typeface="Arial"/>
                <a:cs typeface="Arial"/>
              </a:rPr>
              <a:t>factor </a:t>
            </a:r>
            <a:r>
              <a:rPr sz="2200" spc="-114" dirty="0">
                <a:latin typeface="Arial"/>
                <a:cs typeface="Arial"/>
              </a:rPr>
              <a:t>represents </a:t>
            </a:r>
            <a:r>
              <a:rPr sz="2200" spc="-55" dirty="0">
                <a:latin typeface="Arial"/>
                <a:cs typeface="Arial"/>
              </a:rPr>
              <a:t>at </a:t>
            </a:r>
            <a:r>
              <a:rPr sz="2200" spc="-70" dirty="0">
                <a:latin typeface="Arial"/>
                <a:cs typeface="Arial"/>
              </a:rPr>
              <a:t>what </a:t>
            </a:r>
            <a:r>
              <a:rPr sz="2200" spc="-100" dirty="0">
                <a:latin typeface="Arial"/>
                <a:cs typeface="Arial"/>
              </a:rPr>
              <a:t>level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60" dirty="0">
                <a:latin typeface="Arial"/>
                <a:cs typeface="Arial"/>
              </a:rPr>
              <a:t>HashMap  </a:t>
            </a:r>
            <a:r>
              <a:rPr sz="2200" spc="-120" dirty="0">
                <a:latin typeface="Arial"/>
                <a:cs typeface="Arial"/>
              </a:rPr>
              <a:t>capacity </a:t>
            </a:r>
            <a:r>
              <a:rPr sz="2200" spc="-110" dirty="0">
                <a:latin typeface="Arial"/>
                <a:cs typeface="Arial"/>
              </a:rPr>
              <a:t>should </a:t>
            </a:r>
            <a:r>
              <a:rPr sz="2200" spc="-114" dirty="0">
                <a:latin typeface="Arial"/>
                <a:cs typeface="Arial"/>
              </a:rPr>
              <a:t>be</a:t>
            </a:r>
            <a:r>
              <a:rPr sz="2200" spc="-30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doubled.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91440" marR="861694">
              <a:lnSpc>
                <a:spcPct val="100000"/>
              </a:lnSpc>
            </a:pPr>
            <a:r>
              <a:rPr sz="2200" spc="-145" dirty="0">
                <a:latin typeface="Arial"/>
                <a:cs typeface="Arial"/>
              </a:rPr>
              <a:t>For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example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product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of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capacity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and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load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factor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225" dirty="0">
                <a:latin typeface="Arial"/>
                <a:cs typeface="Arial"/>
              </a:rPr>
              <a:t>as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16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235" dirty="0">
                <a:latin typeface="Arial"/>
                <a:cs typeface="Arial"/>
              </a:rPr>
              <a:t>*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0.75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195" dirty="0">
                <a:latin typeface="Arial"/>
                <a:cs typeface="Arial"/>
              </a:rPr>
              <a:t>=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12.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This </a:t>
            </a:r>
            <a:r>
              <a:rPr sz="2200" spc="-114" dirty="0">
                <a:latin typeface="Arial"/>
                <a:cs typeface="Arial"/>
              </a:rPr>
              <a:t>represents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that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after  </a:t>
            </a:r>
            <a:r>
              <a:rPr sz="2200" spc="-85" dirty="0">
                <a:latin typeface="Arial"/>
                <a:cs typeface="Arial"/>
              </a:rPr>
              <a:t>storing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the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12th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170" dirty="0">
                <a:latin typeface="Arial"/>
                <a:cs typeface="Arial"/>
              </a:rPr>
              <a:t>key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–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value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pair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into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the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HashMap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,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its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capacity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becomes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32.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3260"/>
          </a:xfrm>
          <a:custGeom>
            <a:avLst/>
            <a:gdLst/>
            <a:ahLst/>
            <a:cxnLst/>
            <a:rect l="l" t="t" r="r" b="b"/>
            <a:pathLst>
              <a:path w="12192000" h="683260">
                <a:moveTo>
                  <a:pt x="12192000" y="0"/>
                </a:moveTo>
                <a:lnTo>
                  <a:pt x="0" y="0"/>
                </a:lnTo>
                <a:lnTo>
                  <a:pt x="0" y="682751"/>
                </a:lnTo>
                <a:lnTo>
                  <a:pt x="12192000" y="6827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0734" y="0"/>
            <a:ext cx="1970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HashMap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50567"/>
            <a:ext cx="1071626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Map </a:t>
            </a:r>
            <a:r>
              <a:rPr sz="2200" spc="-15" dirty="0">
                <a:latin typeface="Carlito"/>
                <a:cs typeface="Carlito"/>
              </a:rPr>
              <a:t>interface provides </a:t>
            </a:r>
            <a:r>
              <a:rPr sz="2200" spc="-10" dirty="0">
                <a:latin typeface="Carlito"/>
                <a:cs typeface="Carlito"/>
              </a:rPr>
              <a:t>three </a:t>
            </a:r>
            <a:r>
              <a:rPr sz="2200" i="1" spc="-10" dirty="0">
                <a:latin typeface="Carlito"/>
                <a:cs typeface="Carlito"/>
              </a:rPr>
              <a:t>collection </a:t>
            </a:r>
            <a:r>
              <a:rPr sz="2200" i="1" spc="-5" dirty="0">
                <a:latin typeface="Carlito"/>
                <a:cs typeface="Carlito"/>
              </a:rPr>
              <a:t>views</a:t>
            </a:r>
            <a:r>
              <a:rPr sz="2200" spc="-5" dirty="0">
                <a:latin typeface="Carlito"/>
                <a:cs typeface="Carlito"/>
              </a:rPr>
              <a:t>, which allow a map's </a:t>
            </a:r>
            <a:r>
              <a:rPr sz="2200" spc="-20" dirty="0">
                <a:latin typeface="Carlito"/>
                <a:cs typeface="Carlito"/>
              </a:rPr>
              <a:t>contents 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viewed  </a:t>
            </a:r>
            <a:r>
              <a:rPr sz="2200" spc="-5" dirty="0">
                <a:latin typeface="Carlito"/>
                <a:cs typeface="Carlito"/>
              </a:rPr>
              <a:t>as a </a:t>
            </a:r>
            <a:r>
              <a:rPr sz="2200" spc="-10" dirty="0">
                <a:latin typeface="Carlito"/>
                <a:cs typeface="Carlito"/>
              </a:rPr>
              <a:t>set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30" dirty="0">
                <a:latin typeface="Carlito"/>
                <a:cs typeface="Carlito"/>
              </a:rPr>
              <a:t>keys, </a:t>
            </a:r>
            <a:r>
              <a:rPr sz="2200" spc="-10" dirty="0">
                <a:latin typeface="Carlito"/>
                <a:cs typeface="Carlito"/>
              </a:rPr>
              <a:t>collection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values,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set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key-value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mappings</a:t>
            </a:r>
            <a:endParaRPr sz="2200">
              <a:latin typeface="Carlito"/>
              <a:cs typeface="Carlito"/>
            </a:endParaRPr>
          </a:p>
          <a:p>
            <a:pPr marL="632460" lvl="1" indent="-163195">
              <a:lnSpc>
                <a:spcPct val="100000"/>
              </a:lnSpc>
              <a:buFont typeface="Arial"/>
              <a:buChar char="•"/>
              <a:tabLst>
                <a:tab pos="633095" algn="l"/>
                <a:tab pos="2211705" algn="l"/>
                <a:tab pos="2627630" algn="l"/>
                <a:tab pos="3175000" algn="l"/>
              </a:tabLst>
            </a:pPr>
            <a:r>
              <a:rPr sz="2200" spc="-5" dirty="0">
                <a:latin typeface="Carlito"/>
                <a:cs typeface="Carlito"/>
              </a:rPr>
              <a:t>a set</a:t>
            </a:r>
            <a:r>
              <a:rPr sz="2200" dirty="0">
                <a:latin typeface="Carlito"/>
                <a:cs typeface="Carlito"/>
              </a:rPr>
              <a:t> of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keys	</a:t>
            </a:r>
            <a:r>
              <a:rPr sz="2200" spc="-5" dirty="0">
                <a:latin typeface="Carlito"/>
                <a:cs typeface="Carlito"/>
              </a:rPr>
              <a:t>-&gt;	</a:t>
            </a:r>
            <a:r>
              <a:rPr sz="2200" i="1" spc="-10" dirty="0">
                <a:latin typeface="Carlito"/>
                <a:cs typeface="Carlito"/>
              </a:rPr>
              <a:t>Use	</a:t>
            </a:r>
            <a:r>
              <a:rPr sz="2200" b="1" i="1" spc="-20" dirty="0">
                <a:latin typeface="Carlito"/>
                <a:cs typeface="Carlito"/>
              </a:rPr>
              <a:t>keySet() </a:t>
            </a:r>
            <a:r>
              <a:rPr sz="2200" i="1" spc="-20" dirty="0">
                <a:latin typeface="Carlito"/>
                <a:cs typeface="Carlito"/>
              </a:rPr>
              <a:t>to </a:t>
            </a:r>
            <a:r>
              <a:rPr sz="2200" i="1" spc="-10" dirty="0">
                <a:latin typeface="Carlito"/>
                <a:cs typeface="Carlito"/>
              </a:rPr>
              <a:t>retrieves only</a:t>
            </a:r>
            <a:r>
              <a:rPr sz="2200" i="1" spc="40" dirty="0">
                <a:latin typeface="Carlito"/>
                <a:cs typeface="Carlito"/>
              </a:rPr>
              <a:t> </a:t>
            </a:r>
            <a:r>
              <a:rPr sz="2200" i="1" spc="-30" dirty="0">
                <a:latin typeface="Carlito"/>
                <a:cs typeface="Carlito"/>
              </a:rPr>
              <a:t>keys</a:t>
            </a:r>
            <a:endParaRPr sz="2200">
              <a:latin typeface="Carlito"/>
              <a:cs typeface="Carlito"/>
            </a:endParaRPr>
          </a:p>
          <a:p>
            <a:pPr marL="632460" lvl="1" indent="-163195">
              <a:lnSpc>
                <a:spcPct val="100000"/>
              </a:lnSpc>
              <a:buFont typeface="Arial"/>
              <a:buChar char="•"/>
              <a:tabLst>
                <a:tab pos="633095" algn="l"/>
              </a:tabLst>
            </a:pPr>
            <a:r>
              <a:rPr sz="2200" spc="-5" dirty="0">
                <a:latin typeface="Carlito"/>
                <a:cs typeface="Carlito"/>
              </a:rPr>
              <a:t>collection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values </a:t>
            </a:r>
            <a:r>
              <a:rPr sz="2200" spc="-5" dirty="0">
                <a:latin typeface="Carlito"/>
                <a:cs typeface="Carlito"/>
              </a:rPr>
              <a:t>-&gt; </a:t>
            </a:r>
            <a:r>
              <a:rPr sz="2200" i="1" spc="-10" dirty="0">
                <a:latin typeface="Carlito"/>
                <a:cs typeface="Carlito"/>
              </a:rPr>
              <a:t>Use </a:t>
            </a:r>
            <a:r>
              <a:rPr sz="2200" b="1" i="1" spc="-5" dirty="0">
                <a:latin typeface="Carlito"/>
                <a:cs typeface="Carlito"/>
              </a:rPr>
              <a:t>values() </a:t>
            </a:r>
            <a:r>
              <a:rPr sz="2200" i="1" spc="-20" dirty="0">
                <a:latin typeface="Carlito"/>
                <a:cs typeface="Carlito"/>
              </a:rPr>
              <a:t>to </a:t>
            </a:r>
            <a:r>
              <a:rPr sz="2200" i="1" spc="-10" dirty="0">
                <a:latin typeface="Carlito"/>
                <a:cs typeface="Carlito"/>
              </a:rPr>
              <a:t>retrieves only</a:t>
            </a:r>
            <a:r>
              <a:rPr sz="2200" i="1" spc="65" dirty="0">
                <a:latin typeface="Carlito"/>
                <a:cs typeface="Carlito"/>
              </a:rPr>
              <a:t> </a:t>
            </a:r>
            <a:r>
              <a:rPr sz="2200" i="1" spc="-5" dirty="0">
                <a:latin typeface="Carlito"/>
                <a:cs typeface="Carlito"/>
              </a:rPr>
              <a:t>values</a:t>
            </a:r>
            <a:endParaRPr sz="2200">
              <a:latin typeface="Carlito"/>
              <a:cs typeface="Carlito"/>
            </a:endParaRPr>
          </a:p>
          <a:p>
            <a:pPr marL="632460" lvl="1" indent="-163195">
              <a:lnSpc>
                <a:spcPct val="100000"/>
              </a:lnSpc>
              <a:buFont typeface="Arial"/>
              <a:buChar char="•"/>
              <a:tabLst>
                <a:tab pos="633095" algn="l"/>
                <a:tab pos="3698240" algn="l"/>
              </a:tabLst>
            </a:pPr>
            <a:r>
              <a:rPr sz="2200" spc="-10" dirty="0">
                <a:latin typeface="Carlito"/>
                <a:cs typeface="Carlito"/>
              </a:rPr>
              <a:t>set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key-value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mappings	-&gt; </a:t>
            </a:r>
            <a:r>
              <a:rPr sz="2200" i="1" spc="-10" dirty="0">
                <a:latin typeface="Carlito"/>
                <a:cs typeface="Carlito"/>
              </a:rPr>
              <a:t>Use </a:t>
            </a:r>
            <a:r>
              <a:rPr sz="2200" b="1" i="1" spc="-10" dirty="0">
                <a:latin typeface="Carlito"/>
                <a:cs typeface="Carlito"/>
              </a:rPr>
              <a:t>entrySet() </a:t>
            </a:r>
            <a:r>
              <a:rPr sz="2200" i="1" spc="-20" dirty="0">
                <a:latin typeface="Carlito"/>
                <a:cs typeface="Carlito"/>
              </a:rPr>
              <a:t>to </a:t>
            </a:r>
            <a:r>
              <a:rPr sz="2200" i="1" spc="-10" dirty="0">
                <a:latin typeface="Carlito"/>
                <a:cs typeface="Carlito"/>
              </a:rPr>
              <a:t>retrieve entire</a:t>
            </a:r>
            <a:r>
              <a:rPr sz="2200" i="1" spc="6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Map</a:t>
            </a:r>
            <a:endParaRPr sz="2200">
              <a:latin typeface="Carlito"/>
              <a:cs typeface="Carlito"/>
            </a:endParaRPr>
          </a:p>
          <a:p>
            <a:pPr marL="568960" lvl="1" indent="-99060">
              <a:lnSpc>
                <a:spcPct val="100000"/>
              </a:lnSpc>
              <a:buFont typeface="Arial"/>
              <a:buChar char="•"/>
              <a:tabLst>
                <a:tab pos="56896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35" dirty="0">
                <a:latin typeface="Carlito"/>
                <a:cs typeface="Carlito"/>
              </a:rPr>
              <a:t>key </a:t>
            </a:r>
            <a:r>
              <a:rPr sz="2200" spc="-5" dirty="0">
                <a:latin typeface="Carlito"/>
                <a:cs typeface="Carlito"/>
              </a:rPr>
              <a:t>is usually a non-mutable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object.</a:t>
            </a:r>
            <a:endParaRPr sz="2200">
              <a:latin typeface="Carlito"/>
              <a:cs typeface="Carlito"/>
            </a:endParaRPr>
          </a:p>
          <a:p>
            <a:pPr marL="568960" lvl="1" indent="-99060">
              <a:lnSpc>
                <a:spcPct val="100000"/>
              </a:lnSpc>
              <a:buFont typeface="Arial"/>
              <a:buChar char="•"/>
              <a:tabLst>
                <a:tab pos="568960" algn="l"/>
              </a:tabLst>
            </a:pPr>
            <a:r>
              <a:rPr sz="2200" spc="-10" dirty="0">
                <a:latin typeface="Carlito"/>
                <a:cs typeface="Carlito"/>
              </a:rPr>
              <a:t>The value object </a:t>
            </a:r>
            <a:r>
              <a:rPr sz="2200" spc="-15" dirty="0">
                <a:latin typeface="Carlito"/>
                <a:cs typeface="Carlito"/>
              </a:rPr>
              <a:t>however can </a:t>
            </a:r>
            <a:r>
              <a:rPr sz="2200" spc="-5" dirty="0">
                <a:latin typeface="Carlito"/>
                <a:cs typeface="Carlito"/>
              </a:rPr>
              <a:t>be a </a:t>
            </a:r>
            <a:r>
              <a:rPr sz="2200" spc="-10" dirty="0">
                <a:latin typeface="Carlito"/>
                <a:cs typeface="Carlito"/>
              </a:rPr>
              <a:t>mutable</a:t>
            </a:r>
            <a:r>
              <a:rPr sz="2200" spc="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object.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AEABAB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3610"/>
              </a:lnSpc>
            </a:pPr>
            <a:r>
              <a:rPr sz="3600" spc="-330" dirty="0"/>
              <a:t>Map&lt;K,V&gt; </a:t>
            </a:r>
            <a:r>
              <a:rPr sz="3600" spc="-204" dirty="0"/>
              <a:t>and </a:t>
            </a:r>
            <a:r>
              <a:rPr sz="3600" spc="-280" dirty="0"/>
              <a:t>SortedMap&lt;K,V&gt;</a:t>
            </a:r>
            <a:r>
              <a:rPr sz="3600" spc="-265" dirty="0"/>
              <a:t> </a:t>
            </a:r>
            <a:r>
              <a:rPr sz="3600" spc="-180" dirty="0"/>
              <a:t>Interfaces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35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9016" y="978408"/>
            <a:ext cx="11247120" cy="5742940"/>
            <a:chOff x="509016" y="978408"/>
            <a:chExt cx="11247120" cy="5742940"/>
          </a:xfrm>
        </p:grpSpPr>
        <p:sp>
          <p:nvSpPr>
            <p:cNvPr id="5" name="object 5"/>
            <p:cNvSpPr/>
            <p:nvPr/>
          </p:nvSpPr>
          <p:spPr>
            <a:xfrm>
              <a:off x="509016" y="978408"/>
              <a:ext cx="4524756" cy="574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9200" y="1207008"/>
              <a:ext cx="6726935" cy="21442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18759" y="662940"/>
            <a:ext cx="5514340" cy="274434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600" b="1" spc="-15" dirty="0">
                <a:latin typeface="Carlito"/>
                <a:cs typeface="Carlito"/>
              </a:rPr>
              <a:t>SortedMap&lt;K,V&gt; </a:t>
            </a:r>
            <a:r>
              <a:rPr sz="1600" b="1" spc="-20" dirty="0">
                <a:latin typeface="Carlito"/>
                <a:cs typeface="Carlito"/>
              </a:rPr>
              <a:t>extends </a:t>
            </a:r>
            <a:r>
              <a:rPr sz="1600" b="1" spc="-25" dirty="0">
                <a:latin typeface="Carlito"/>
                <a:cs typeface="Carlito"/>
              </a:rPr>
              <a:t>Map&lt;K,V&gt;</a:t>
            </a:r>
            <a:r>
              <a:rPr sz="1600" b="1" spc="105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Interface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016" y="548640"/>
            <a:ext cx="2493645" cy="274434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27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1600" b="1" spc="-25" dirty="0">
                <a:latin typeface="Carlito"/>
                <a:cs typeface="Carlito"/>
              </a:rPr>
              <a:t>Map&lt;K,V&gt;</a:t>
            </a:r>
            <a:r>
              <a:rPr sz="1600" b="1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Interface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9976" y="4168140"/>
            <a:ext cx="7609840" cy="2021066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0" rIns="0" bIns="0" rtlCol="0">
            <a:spAutoFit/>
          </a:bodyPr>
          <a:lstStyle/>
          <a:p>
            <a:pPr marL="344170" indent="-342900">
              <a:lnSpc>
                <a:spcPts val="2570"/>
              </a:lnSpc>
              <a:buFont typeface="Arial"/>
              <a:buChar char="•"/>
              <a:tabLst>
                <a:tab pos="343535" algn="l"/>
                <a:tab pos="34417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b="1" spc="-10" dirty="0">
                <a:latin typeface="Carlito"/>
                <a:cs typeface="Carlito"/>
              </a:rPr>
              <a:t>Map.Entry </a:t>
            </a:r>
            <a:r>
              <a:rPr sz="2200" spc="-15" dirty="0">
                <a:latin typeface="Carlito"/>
                <a:cs typeface="Carlito"/>
              </a:rPr>
              <a:t>interface </a:t>
            </a:r>
            <a:r>
              <a:rPr sz="2200" spc="-5" dirty="0">
                <a:latin typeface="Carlito"/>
                <a:cs typeface="Carlito"/>
              </a:rPr>
              <a:t>enables </a:t>
            </a:r>
            <a:r>
              <a:rPr sz="2200" spc="-15" dirty="0">
                <a:latin typeface="Carlito"/>
                <a:cs typeface="Carlito"/>
              </a:rPr>
              <a:t>you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work </a:t>
            </a:r>
            <a:r>
              <a:rPr sz="2200" spc="-5" dirty="0">
                <a:latin typeface="Carlito"/>
                <a:cs typeface="Carlito"/>
              </a:rPr>
              <a:t>with a map</a:t>
            </a:r>
            <a:r>
              <a:rPr sz="2200" spc="190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entry.</a:t>
            </a:r>
            <a:endParaRPr sz="2200" dirty="0">
              <a:latin typeface="Carlito"/>
              <a:cs typeface="Carlito"/>
            </a:endParaRPr>
          </a:p>
          <a:p>
            <a:pPr marL="344170" indent="-342900">
              <a:lnSpc>
                <a:spcPct val="100000"/>
              </a:lnSpc>
              <a:buFont typeface="Arial"/>
              <a:buChar char="•"/>
              <a:tabLst>
                <a:tab pos="343535" algn="l"/>
                <a:tab pos="34417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b="1" spc="-5" dirty="0">
                <a:latin typeface="Carlito"/>
                <a:cs typeface="Carlito"/>
              </a:rPr>
              <a:t>entrySet( ) </a:t>
            </a:r>
            <a:r>
              <a:rPr sz="2200" spc="-5" dirty="0">
                <a:latin typeface="Carlito"/>
                <a:cs typeface="Carlito"/>
              </a:rPr>
              <a:t>method </a:t>
            </a:r>
            <a:r>
              <a:rPr sz="2200" spc="-10" dirty="0">
                <a:latin typeface="Carlito"/>
                <a:cs typeface="Carlito"/>
              </a:rPr>
              <a:t>declared by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b="1" spc="-10" dirty="0">
                <a:latin typeface="Carlito"/>
                <a:cs typeface="Carlito"/>
              </a:rPr>
              <a:t>Map </a:t>
            </a:r>
            <a:r>
              <a:rPr sz="2200" spc="-15" dirty="0">
                <a:latin typeface="Carlito"/>
                <a:cs typeface="Carlito"/>
              </a:rPr>
              <a:t>interface </a:t>
            </a:r>
            <a:r>
              <a:rPr sz="2200" spc="-10" dirty="0">
                <a:latin typeface="Carlito"/>
                <a:cs typeface="Carlito"/>
              </a:rPr>
              <a:t>returns</a:t>
            </a:r>
            <a:r>
              <a:rPr sz="2200" spc="3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</a:t>
            </a:r>
            <a:endParaRPr sz="2200" dirty="0">
              <a:latin typeface="Carlito"/>
              <a:cs typeface="Carlito"/>
            </a:endParaRPr>
          </a:p>
          <a:p>
            <a:pPr marL="344170">
              <a:lnSpc>
                <a:spcPct val="100000"/>
              </a:lnSpc>
            </a:pPr>
            <a:r>
              <a:rPr sz="2200" b="1" spc="-10" dirty="0">
                <a:latin typeface="Carlito"/>
                <a:cs typeface="Carlito"/>
              </a:rPr>
              <a:t>Set </a:t>
            </a:r>
            <a:r>
              <a:rPr spc="-15" dirty="0">
                <a:latin typeface="Carlito"/>
                <a:cs typeface="Carlito"/>
              </a:rPr>
              <a:t>containing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 map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entries.</a:t>
            </a:r>
            <a:endParaRPr sz="2200" dirty="0">
              <a:latin typeface="Carlito"/>
              <a:cs typeface="Carlito"/>
            </a:endParaRPr>
          </a:p>
          <a:p>
            <a:pPr marL="344170" indent="-342900">
              <a:lnSpc>
                <a:spcPct val="100000"/>
              </a:lnSpc>
              <a:buFont typeface="Arial"/>
              <a:buChar char="•"/>
              <a:tabLst>
                <a:tab pos="343535" algn="l"/>
                <a:tab pos="344170" algn="l"/>
              </a:tabLst>
            </a:pPr>
            <a:r>
              <a:rPr sz="2200" spc="-15" dirty="0">
                <a:latin typeface="Carlito"/>
                <a:cs typeface="Carlito"/>
              </a:rPr>
              <a:t>Each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these </a:t>
            </a:r>
            <a:r>
              <a:rPr sz="2200" spc="-10" dirty="0">
                <a:latin typeface="Carlito"/>
                <a:cs typeface="Carlito"/>
              </a:rPr>
              <a:t>set elements </a:t>
            </a:r>
            <a:r>
              <a:rPr sz="2200" spc="-5" dirty="0">
                <a:latin typeface="Carlito"/>
                <a:cs typeface="Carlito"/>
              </a:rPr>
              <a:t>is a </a:t>
            </a:r>
            <a:r>
              <a:rPr sz="2200" b="1" spc="-10" dirty="0">
                <a:latin typeface="Carlito"/>
                <a:cs typeface="Carlito"/>
              </a:rPr>
              <a:t>Map.Entry</a:t>
            </a:r>
            <a:r>
              <a:rPr sz="2200" b="1" spc="1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object.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73832" y="0"/>
            <a:ext cx="72453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rlito"/>
                <a:cs typeface="Carlito"/>
              </a:rPr>
              <a:t>Implementations </a:t>
            </a:r>
            <a:r>
              <a:rPr sz="2800" b="1" spc="-5" dirty="0">
                <a:latin typeface="Carlito"/>
                <a:cs typeface="Carlito"/>
              </a:rPr>
              <a:t>of </a:t>
            </a:r>
            <a:r>
              <a:rPr sz="2800" b="1" spc="-15" dirty="0">
                <a:latin typeface="Carlito"/>
                <a:cs typeface="Carlito"/>
              </a:rPr>
              <a:t>Map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399288" y="882396"/>
            <a:ext cx="11793220" cy="1784985"/>
          </a:xfrm>
          <a:custGeom>
            <a:avLst/>
            <a:gdLst/>
            <a:ahLst/>
            <a:cxnLst/>
            <a:rect l="l" t="t" r="r" b="b"/>
            <a:pathLst>
              <a:path w="11793220" h="1784985">
                <a:moveTo>
                  <a:pt x="11792712" y="0"/>
                </a:moveTo>
                <a:lnTo>
                  <a:pt x="0" y="0"/>
                </a:lnTo>
                <a:lnTo>
                  <a:pt x="0" y="1784603"/>
                </a:lnTo>
                <a:lnTo>
                  <a:pt x="11792712" y="1784603"/>
                </a:lnTo>
                <a:lnTo>
                  <a:pt x="11792712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288" y="3014472"/>
            <a:ext cx="11793220" cy="1786255"/>
          </a:xfrm>
          <a:custGeom>
            <a:avLst/>
            <a:gdLst/>
            <a:ahLst/>
            <a:cxnLst/>
            <a:rect l="l" t="t" r="r" b="b"/>
            <a:pathLst>
              <a:path w="11793220" h="1786254">
                <a:moveTo>
                  <a:pt x="11792712" y="0"/>
                </a:moveTo>
                <a:lnTo>
                  <a:pt x="0" y="0"/>
                </a:lnTo>
                <a:lnTo>
                  <a:pt x="0" y="1786127"/>
                </a:lnTo>
                <a:lnTo>
                  <a:pt x="11792712" y="1786127"/>
                </a:lnTo>
                <a:lnTo>
                  <a:pt x="1179271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288" y="5148071"/>
            <a:ext cx="11793220" cy="1108075"/>
          </a:xfrm>
          <a:custGeom>
            <a:avLst/>
            <a:gdLst/>
            <a:ahLst/>
            <a:cxnLst/>
            <a:rect l="l" t="t" r="r" b="b"/>
            <a:pathLst>
              <a:path w="11793220" h="1108075">
                <a:moveTo>
                  <a:pt x="11792712" y="0"/>
                </a:moveTo>
                <a:lnTo>
                  <a:pt x="0" y="0"/>
                </a:lnTo>
                <a:lnTo>
                  <a:pt x="0" y="1107947"/>
                </a:lnTo>
                <a:lnTo>
                  <a:pt x="11792712" y="1107947"/>
                </a:lnTo>
                <a:lnTo>
                  <a:pt x="11792712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8027" y="898601"/>
            <a:ext cx="11616690" cy="529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C00000"/>
                </a:solidFill>
                <a:latin typeface="Carlito"/>
                <a:cs typeface="Carlito"/>
              </a:rPr>
              <a:t>HashMap</a:t>
            </a:r>
            <a:endParaRPr sz="2200">
              <a:latin typeface="Carlito"/>
              <a:cs typeface="Carlito"/>
            </a:endParaRPr>
          </a:p>
          <a:p>
            <a:pPr marL="812800" marR="2667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20" dirty="0">
                <a:latin typeface="Carlito"/>
                <a:cs typeface="Carlito"/>
              </a:rPr>
              <a:t>makes </a:t>
            </a:r>
            <a:r>
              <a:rPr sz="2200" spc="-10" dirty="0">
                <a:latin typeface="Carlito"/>
                <a:cs typeface="Carlito"/>
              </a:rPr>
              <a:t>absolutely </a:t>
            </a:r>
            <a:r>
              <a:rPr sz="2200" i="1" spc="-5" dirty="0">
                <a:latin typeface="Carlito"/>
                <a:cs typeface="Carlito"/>
              </a:rPr>
              <a:t>no </a:t>
            </a:r>
            <a:r>
              <a:rPr sz="2200" i="1" spc="-15" dirty="0">
                <a:latin typeface="Carlito"/>
                <a:cs typeface="Carlito"/>
              </a:rPr>
              <a:t>guarantees </a:t>
            </a:r>
            <a:r>
              <a:rPr sz="2200" spc="-5" dirty="0">
                <a:latin typeface="Carlito"/>
                <a:cs typeface="Carlito"/>
              </a:rPr>
              <a:t>about the </a:t>
            </a:r>
            <a:r>
              <a:rPr sz="2200" i="1" spc="-10" dirty="0">
                <a:latin typeface="Carlito"/>
                <a:cs typeface="Carlito"/>
              </a:rPr>
              <a:t>iteration order</a:t>
            </a:r>
            <a:r>
              <a:rPr sz="2200" spc="-10" dirty="0">
                <a:latin typeface="Carlito"/>
                <a:cs typeface="Carlito"/>
              </a:rPr>
              <a:t>. It </a:t>
            </a:r>
            <a:r>
              <a:rPr sz="2200" spc="-5" dirty="0">
                <a:latin typeface="Carlito"/>
                <a:cs typeface="Carlito"/>
              </a:rPr>
              <a:t>will </a:t>
            </a:r>
            <a:r>
              <a:rPr sz="2200" spc="-15" dirty="0">
                <a:latin typeface="Carlito"/>
                <a:cs typeface="Carlito"/>
              </a:rPr>
              <a:t>even </a:t>
            </a:r>
            <a:r>
              <a:rPr sz="2200" spc="-10" dirty="0">
                <a:latin typeface="Carlito"/>
                <a:cs typeface="Carlito"/>
              </a:rPr>
              <a:t>change completely </a:t>
            </a:r>
            <a:r>
              <a:rPr sz="2200" spc="-5" dirty="0">
                <a:latin typeface="Carlito"/>
                <a:cs typeface="Carlito"/>
              </a:rPr>
              <a:t>when  </a:t>
            </a:r>
            <a:r>
              <a:rPr sz="2200" spc="-15" dirty="0">
                <a:latin typeface="Carlito"/>
                <a:cs typeface="Carlito"/>
              </a:rPr>
              <a:t>new </a:t>
            </a:r>
            <a:r>
              <a:rPr sz="2200" spc="-10" dirty="0">
                <a:latin typeface="Carlito"/>
                <a:cs typeface="Carlito"/>
              </a:rPr>
              <a:t>elements are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added.</a:t>
            </a:r>
            <a:endParaRPr sz="22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arlito"/>
                <a:cs typeface="Carlito"/>
              </a:rPr>
              <a:t>Use it when </a:t>
            </a:r>
            <a:r>
              <a:rPr sz="2200" spc="-15" dirty="0">
                <a:latin typeface="Carlito"/>
                <a:cs typeface="Carlito"/>
              </a:rPr>
              <a:t>you want </a:t>
            </a:r>
            <a:r>
              <a:rPr sz="2200" spc="-10" dirty="0">
                <a:latin typeface="Carlito"/>
                <a:cs typeface="Carlito"/>
              </a:rPr>
              <a:t>maximum speed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don’t </a:t>
            </a:r>
            <a:r>
              <a:rPr sz="2200" spc="-20" dirty="0">
                <a:latin typeface="Carlito"/>
                <a:cs typeface="Carlito"/>
              </a:rPr>
              <a:t>care </a:t>
            </a:r>
            <a:r>
              <a:rPr sz="2200" spc="-5" dirty="0">
                <a:latin typeface="Carlito"/>
                <a:cs typeface="Carlito"/>
              </a:rPr>
              <a:t>about </a:t>
            </a:r>
            <a:r>
              <a:rPr sz="2200" spc="-15" dirty="0">
                <a:latin typeface="Carlito"/>
                <a:cs typeface="Carlito"/>
              </a:rPr>
              <a:t>iteration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order</a:t>
            </a:r>
            <a:endParaRPr sz="22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is the </a:t>
            </a:r>
            <a:r>
              <a:rPr sz="2200" spc="-10" dirty="0">
                <a:latin typeface="Carlito"/>
                <a:cs typeface="Carlito"/>
              </a:rPr>
              <a:t>most commonly used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implementation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25" dirty="0">
                <a:solidFill>
                  <a:srgbClr val="C00000"/>
                </a:solidFill>
                <a:latin typeface="Carlito"/>
                <a:cs typeface="Carlito"/>
              </a:rPr>
              <a:t>TreeMap</a:t>
            </a:r>
            <a:endParaRPr sz="2200">
              <a:latin typeface="Carlito"/>
              <a:cs typeface="Carlito"/>
            </a:endParaRPr>
          </a:p>
          <a:p>
            <a:pPr marL="812800" marR="508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20" dirty="0">
                <a:latin typeface="Carlito"/>
                <a:cs typeface="Carlito"/>
              </a:rPr>
              <a:t>Iterates </a:t>
            </a:r>
            <a:r>
              <a:rPr sz="2200" spc="-15" dirty="0">
                <a:latin typeface="Carlito"/>
                <a:cs typeface="Carlito"/>
              </a:rPr>
              <a:t>according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i="1" spc="-10" dirty="0">
                <a:latin typeface="Carlito"/>
                <a:cs typeface="Carlito"/>
              </a:rPr>
              <a:t>natural ordering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i="1" spc="-30" dirty="0">
                <a:latin typeface="Carlito"/>
                <a:cs typeface="Carlito"/>
              </a:rPr>
              <a:t>keys </a:t>
            </a:r>
            <a:r>
              <a:rPr sz="2200" spc="-15" dirty="0">
                <a:latin typeface="Carlito"/>
                <a:cs typeface="Carlito"/>
              </a:rPr>
              <a:t>according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their </a:t>
            </a:r>
            <a:r>
              <a:rPr sz="2200" i="1" spc="-20" dirty="0">
                <a:latin typeface="Carlito"/>
                <a:cs typeface="Carlito"/>
              </a:rPr>
              <a:t>compareTo()</a:t>
            </a:r>
            <a:r>
              <a:rPr sz="2200" spc="-20" dirty="0">
                <a:latin typeface="Carlito"/>
                <a:cs typeface="Carlito"/>
              </a:rPr>
              <a:t>method </a:t>
            </a:r>
            <a:r>
              <a:rPr sz="2200" spc="-10" dirty="0">
                <a:latin typeface="Carlito"/>
                <a:cs typeface="Carlito"/>
              </a:rPr>
              <a:t>(or 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externally supplied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Comparator).</a:t>
            </a:r>
            <a:endParaRPr sz="22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5" dirty="0">
                <a:latin typeface="Carlito"/>
                <a:cs typeface="Carlito"/>
              </a:rPr>
              <a:t>Additionally, 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10" dirty="0">
                <a:latin typeface="Carlito"/>
                <a:cs typeface="Carlito"/>
              </a:rPr>
              <a:t>implements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b="1" spc="-10" dirty="0">
                <a:latin typeface="Carlito"/>
                <a:cs typeface="Carlito"/>
              </a:rPr>
              <a:t>SortedMap </a:t>
            </a:r>
            <a:r>
              <a:rPr sz="2200" spc="-15" dirty="0">
                <a:latin typeface="Carlito"/>
                <a:cs typeface="Carlito"/>
              </a:rPr>
              <a:t>interface, </a:t>
            </a:r>
            <a:r>
              <a:rPr sz="2200" spc="-5" dirty="0">
                <a:latin typeface="Carlito"/>
                <a:cs typeface="Carlito"/>
              </a:rPr>
              <a:t>which </a:t>
            </a:r>
            <a:r>
              <a:rPr sz="2200" spc="-15" dirty="0">
                <a:latin typeface="Carlito"/>
                <a:cs typeface="Carlito"/>
              </a:rPr>
              <a:t>contains </a:t>
            </a:r>
            <a:r>
              <a:rPr sz="2200" spc="-10" dirty="0">
                <a:latin typeface="Carlito"/>
                <a:cs typeface="Carlito"/>
              </a:rPr>
              <a:t>methods that depend</a:t>
            </a:r>
            <a:r>
              <a:rPr sz="2200" spc="2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on</a:t>
            </a:r>
            <a:endParaRPr sz="22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this sort </a:t>
            </a:r>
            <a:r>
              <a:rPr sz="2200" spc="-45" dirty="0">
                <a:latin typeface="Carlito"/>
                <a:cs typeface="Carlito"/>
              </a:rPr>
              <a:t>order.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>
                <a:solidFill>
                  <a:srgbClr val="C00000"/>
                </a:solidFill>
                <a:latin typeface="Carlito"/>
                <a:cs typeface="Carlito"/>
              </a:rPr>
              <a:t>LinkedHashMap</a:t>
            </a:r>
            <a:endParaRPr sz="22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20" dirty="0">
                <a:latin typeface="Carlito"/>
                <a:cs typeface="Carlito"/>
              </a:rPr>
              <a:t>iterates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i="1" spc="-5" dirty="0">
                <a:latin typeface="Carlito"/>
                <a:cs typeface="Carlito"/>
              </a:rPr>
              <a:t>the order in which the entries were put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map.</a:t>
            </a:r>
            <a:endParaRPr sz="22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arlito"/>
                <a:cs typeface="Carlito"/>
              </a:rPr>
              <a:t>Use this </a:t>
            </a:r>
            <a:r>
              <a:rPr sz="2200" spc="-15" dirty="0">
                <a:latin typeface="Carlito"/>
                <a:cs typeface="Carlito"/>
              </a:rPr>
              <a:t>implementation </a:t>
            </a:r>
            <a:r>
              <a:rPr sz="2200" spc="-5" dirty="0">
                <a:latin typeface="Carlito"/>
                <a:cs typeface="Carlito"/>
              </a:rPr>
              <a:t>if u </a:t>
            </a:r>
            <a:r>
              <a:rPr sz="2200" spc="-15" dirty="0">
                <a:latin typeface="Carlito"/>
                <a:cs typeface="Carlito"/>
              </a:rPr>
              <a:t>want </a:t>
            </a:r>
            <a:r>
              <a:rPr sz="2200" spc="-5" dirty="0">
                <a:latin typeface="Carlito"/>
                <a:cs typeface="Carlito"/>
              </a:rPr>
              <a:t>near-HashMap </a:t>
            </a:r>
            <a:r>
              <a:rPr sz="2200" spc="-10" dirty="0">
                <a:latin typeface="Carlito"/>
                <a:cs typeface="Carlito"/>
              </a:rPr>
              <a:t>performance </a:t>
            </a:r>
            <a:r>
              <a:rPr sz="2200" spc="-5" dirty="0">
                <a:latin typeface="Carlito"/>
                <a:cs typeface="Carlito"/>
              </a:rPr>
              <a:t>and insertion-order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iteration.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8480"/>
          </a:xfrm>
          <a:custGeom>
            <a:avLst/>
            <a:gdLst/>
            <a:ahLst/>
            <a:cxnLst/>
            <a:rect l="l" t="t" r="r" b="b"/>
            <a:pathLst>
              <a:path w="12192000" h="538480">
                <a:moveTo>
                  <a:pt x="12192000" y="0"/>
                </a:moveTo>
                <a:lnTo>
                  <a:pt x="0" y="0"/>
                </a:lnTo>
                <a:lnTo>
                  <a:pt x="0" y="537972"/>
                </a:lnTo>
                <a:lnTo>
                  <a:pt x="12192000" y="5379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7648" y="0"/>
            <a:ext cx="562102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25" dirty="0"/>
              <a:t>Iterating </a:t>
            </a:r>
            <a:r>
              <a:rPr sz="3800" spc="-130" dirty="0"/>
              <a:t>through </a:t>
            </a:r>
            <a:r>
              <a:rPr sz="3800" spc="-325" dirty="0"/>
              <a:t>a</a:t>
            </a:r>
            <a:r>
              <a:rPr sz="3800" spc="-540" dirty="0"/>
              <a:t> </a:t>
            </a:r>
            <a:r>
              <a:rPr sz="3800" spc="-350" dirty="0"/>
              <a:t>Map&lt;K,V&gt;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638555" y="3415284"/>
            <a:ext cx="8077200" cy="2400300"/>
          </a:xfrm>
          <a:custGeom>
            <a:avLst/>
            <a:gdLst/>
            <a:ahLst/>
            <a:cxnLst/>
            <a:rect l="l" t="t" r="r" b="b"/>
            <a:pathLst>
              <a:path w="8077200" h="2400300">
                <a:moveTo>
                  <a:pt x="8077200" y="0"/>
                </a:moveTo>
                <a:lnTo>
                  <a:pt x="0" y="0"/>
                </a:lnTo>
                <a:lnTo>
                  <a:pt x="0" y="2400300"/>
                </a:lnTo>
                <a:lnTo>
                  <a:pt x="8077200" y="2400300"/>
                </a:lnTo>
                <a:lnTo>
                  <a:pt x="80772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3058" y="3305454"/>
            <a:ext cx="4812030" cy="1294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3375" indent="62230">
              <a:lnSpc>
                <a:spcPct val="1278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Set </a:t>
            </a:r>
            <a:r>
              <a:rPr sz="1600" spc="-5" dirty="0">
                <a:latin typeface="Carlito"/>
                <a:cs typeface="Carlito"/>
              </a:rPr>
              <a:t>s = </a:t>
            </a:r>
            <a:r>
              <a:rPr sz="1600" spc="-10" dirty="0">
                <a:latin typeface="Carlito"/>
                <a:cs typeface="Carlito"/>
              </a:rPr>
              <a:t>hashMap.entrySet();  </a:t>
            </a:r>
            <a:r>
              <a:rPr sz="1600" spc="-20" dirty="0">
                <a:latin typeface="Carlito"/>
                <a:cs typeface="Carlito"/>
              </a:rPr>
              <a:t>Iterator </a:t>
            </a:r>
            <a:r>
              <a:rPr sz="1600" spc="-5" dirty="0">
                <a:latin typeface="Carlito"/>
                <a:cs typeface="Carlito"/>
              </a:rPr>
              <a:t>i = </a:t>
            </a:r>
            <a:r>
              <a:rPr sz="1600" spc="-15" dirty="0">
                <a:latin typeface="Carlito"/>
                <a:cs typeface="Carlito"/>
              </a:rPr>
              <a:t>s.iterator();  </a:t>
            </a:r>
            <a:r>
              <a:rPr sz="1600" spc="-5" dirty="0">
                <a:latin typeface="Carlito"/>
                <a:cs typeface="Carlito"/>
              </a:rPr>
              <a:t>while(i.hasNext() )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393065">
              <a:lnSpc>
                <a:spcPct val="100000"/>
              </a:lnSpc>
              <a:spcBef>
                <a:spcPts val="745"/>
              </a:spcBef>
            </a:pPr>
            <a:r>
              <a:rPr sz="1600" b="1" spc="-10" dirty="0">
                <a:latin typeface="Carlito"/>
                <a:cs typeface="Carlito"/>
              </a:rPr>
              <a:t>Map.Entry </a:t>
            </a:r>
            <a:r>
              <a:rPr sz="1600" spc="-10" dirty="0">
                <a:latin typeface="Carlito"/>
                <a:cs typeface="Carlito"/>
              </a:rPr>
              <a:t>entry </a:t>
            </a:r>
            <a:r>
              <a:rPr sz="1600" spc="-5" dirty="0">
                <a:latin typeface="Carlito"/>
                <a:cs typeface="Carlito"/>
              </a:rPr>
              <a:t>=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</a:t>
            </a:r>
            <a:r>
              <a:rPr sz="1600" b="1" spc="-10" dirty="0">
                <a:latin typeface="Carlito"/>
                <a:cs typeface="Carlito"/>
              </a:rPr>
              <a:t>Map.Entry</a:t>
            </a:r>
            <a:r>
              <a:rPr sz="1600" spc="-10" dirty="0">
                <a:latin typeface="Carlito"/>
                <a:cs typeface="Carlito"/>
              </a:rPr>
              <a:t>)i.next();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4057" y="5016760"/>
            <a:ext cx="6589395" cy="70532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600" spc="-15" dirty="0">
                <a:latin typeface="Carlito"/>
                <a:cs typeface="Carlito"/>
              </a:rPr>
              <a:t>System.out.println(entry.getKey() </a:t>
            </a:r>
            <a:r>
              <a:rPr sz="1600" spc="-5" dirty="0">
                <a:latin typeface="Carlito"/>
                <a:cs typeface="Carlito"/>
              </a:rPr>
              <a:t>+ ":" +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entry.getValue());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35006" y="650788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37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97552" y="3256788"/>
            <a:ext cx="7256145" cy="1003300"/>
            <a:chOff x="4797552" y="3256788"/>
            <a:chExt cx="7256145" cy="1003300"/>
          </a:xfrm>
        </p:grpSpPr>
        <p:sp>
          <p:nvSpPr>
            <p:cNvPr id="9" name="object 9"/>
            <p:cNvSpPr/>
            <p:nvPr/>
          </p:nvSpPr>
          <p:spPr>
            <a:xfrm>
              <a:off x="4800600" y="3553968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0" y="0"/>
                  </a:moveTo>
                  <a:lnTo>
                    <a:pt x="59334" y="2004"/>
                  </a:lnTo>
                  <a:lnTo>
                    <a:pt x="107775" y="7461"/>
                  </a:lnTo>
                  <a:lnTo>
                    <a:pt x="140428" y="15537"/>
                  </a:lnTo>
                  <a:lnTo>
                    <a:pt x="152400" y="25400"/>
                  </a:lnTo>
                  <a:lnTo>
                    <a:pt x="152400" y="317500"/>
                  </a:lnTo>
                  <a:lnTo>
                    <a:pt x="164371" y="327362"/>
                  </a:lnTo>
                  <a:lnTo>
                    <a:pt x="197024" y="335438"/>
                  </a:lnTo>
                  <a:lnTo>
                    <a:pt x="245465" y="340895"/>
                  </a:lnTo>
                  <a:lnTo>
                    <a:pt x="304800" y="342900"/>
                  </a:lnTo>
                  <a:lnTo>
                    <a:pt x="245465" y="344904"/>
                  </a:lnTo>
                  <a:lnTo>
                    <a:pt x="197024" y="350361"/>
                  </a:lnTo>
                  <a:lnTo>
                    <a:pt x="164371" y="358437"/>
                  </a:lnTo>
                  <a:lnTo>
                    <a:pt x="152400" y="368300"/>
                  </a:lnTo>
                  <a:lnTo>
                    <a:pt x="152400" y="660400"/>
                  </a:lnTo>
                  <a:lnTo>
                    <a:pt x="140428" y="670262"/>
                  </a:lnTo>
                  <a:lnTo>
                    <a:pt x="107775" y="678338"/>
                  </a:lnTo>
                  <a:lnTo>
                    <a:pt x="59334" y="683795"/>
                  </a:lnTo>
                  <a:lnTo>
                    <a:pt x="0" y="68580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9403" y="3262884"/>
              <a:ext cx="6918325" cy="990600"/>
            </a:xfrm>
            <a:custGeom>
              <a:avLst/>
              <a:gdLst/>
              <a:ahLst/>
              <a:cxnLst/>
              <a:rect l="l" t="t" r="r" b="b"/>
              <a:pathLst>
                <a:path w="6918325" h="990600">
                  <a:moveTo>
                    <a:pt x="3959225" y="0"/>
                  </a:moveTo>
                  <a:lnTo>
                    <a:pt x="3882423" y="90"/>
                  </a:lnTo>
                  <a:lnTo>
                    <a:pt x="3806090" y="502"/>
                  </a:lnTo>
                  <a:lnTo>
                    <a:pt x="3730248" y="1231"/>
                  </a:lnTo>
                  <a:lnTo>
                    <a:pt x="3654921" y="2274"/>
                  </a:lnTo>
                  <a:lnTo>
                    <a:pt x="3580132" y="3627"/>
                  </a:lnTo>
                  <a:lnTo>
                    <a:pt x="3505906" y="5285"/>
                  </a:lnTo>
                  <a:lnTo>
                    <a:pt x="3432265" y="7246"/>
                  </a:lnTo>
                  <a:lnTo>
                    <a:pt x="3359232" y="9504"/>
                  </a:lnTo>
                  <a:lnTo>
                    <a:pt x="3286833" y="12057"/>
                  </a:lnTo>
                  <a:lnTo>
                    <a:pt x="3215089" y="14900"/>
                  </a:lnTo>
                  <a:lnTo>
                    <a:pt x="3144025" y="18030"/>
                  </a:lnTo>
                  <a:lnTo>
                    <a:pt x="3073663" y="21442"/>
                  </a:lnTo>
                  <a:lnTo>
                    <a:pt x="3004029" y="25134"/>
                  </a:lnTo>
                  <a:lnTo>
                    <a:pt x="2935144" y="29100"/>
                  </a:lnTo>
                  <a:lnTo>
                    <a:pt x="2867033" y="33337"/>
                  </a:lnTo>
                  <a:lnTo>
                    <a:pt x="2799718" y="37842"/>
                  </a:lnTo>
                  <a:lnTo>
                    <a:pt x="2733225" y="42609"/>
                  </a:lnTo>
                  <a:lnTo>
                    <a:pt x="2667575" y="47637"/>
                  </a:lnTo>
                  <a:lnTo>
                    <a:pt x="2602793" y="52919"/>
                  </a:lnTo>
                  <a:lnTo>
                    <a:pt x="2538902" y="58454"/>
                  </a:lnTo>
                  <a:lnTo>
                    <a:pt x="2475925" y="64236"/>
                  </a:lnTo>
                  <a:lnTo>
                    <a:pt x="2413886" y="70263"/>
                  </a:lnTo>
                  <a:lnTo>
                    <a:pt x="2352809" y="76529"/>
                  </a:lnTo>
                  <a:lnTo>
                    <a:pt x="2292717" y="83032"/>
                  </a:lnTo>
                  <a:lnTo>
                    <a:pt x="2233634" y="89767"/>
                  </a:lnTo>
                  <a:lnTo>
                    <a:pt x="2175582" y="96731"/>
                  </a:lnTo>
                  <a:lnTo>
                    <a:pt x="2118586" y="103920"/>
                  </a:lnTo>
                  <a:lnTo>
                    <a:pt x="2062669" y="111329"/>
                  </a:lnTo>
                  <a:lnTo>
                    <a:pt x="2007855" y="118955"/>
                  </a:lnTo>
                  <a:lnTo>
                    <a:pt x="1954167" y="126794"/>
                  </a:lnTo>
                  <a:lnTo>
                    <a:pt x="1901628" y="134843"/>
                  </a:lnTo>
                  <a:lnTo>
                    <a:pt x="1850262" y="143097"/>
                  </a:lnTo>
                  <a:lnTo>
                    <a:pt x="1800093" y="151552"/>
                  </a:lnTo>
                  <a:lnTo>
                    <a:pt x="1751145" y="160205"/>
                  </a:lnTo>
                  <a:lnTo>
                    <a:pt x="1703439" y="169052"/>
                  </a:lnTo>
                  <a:lnTo>
                    <a:pt x="1657001" y="178088"/>
                  </a:lnTo>
                  <a:lnTo>
                    <a:pt x="1611853" y="187311"/>
                  </a:lnTo>
                  <a:lnTo>
                    <a:pt x="1568020" y="196715"/>
                  </a:lnTo>
                  <a:lnTo>
                    <a:pt x="1525524" y="206298"/>
                  </a:lnTo>
                  <a:lnTo>
                    <a:pt x="1484389" y="216056"/>
                  </a:lnTo>
                  <a:lnTo>
                    <a:pt x="1444639" y="225984"/>
                  </a:lnTo>
                  <a:lnTo>
                    <a:pt x="1406297" y="236078"/>
                  </a:lnTo>
                  <a:lnTo>
                    <a:pt x="1369386" y="246336"/>
                  </a:lnTo>
                  <a:lnTo>
                    <a:pt x="1299954" y="267324"/>
                  </a:lnTo>
                  <a:lnTo>
                    <a:pt x="1236530" y="288916"/>
                  </a:lnTo>
                  <a:lnTo>
                    <a:pt x="1179303" y="311083"/>
                  </a:lnTo>
                  <a:lnTo>
                    <a:pt x="1128461" y="333793"/>
                  </a:lnTo>
                  <a:lnTo>
                    <a:pt x="1084191" y="357014"/>
                  </a:lnTo>
                  <a:lnTo>
                    <a:pt x="1046682" y="380717"/>
                  </a:lnTo>
                  <a:lnTo>
                    <a:pt x="1016122" y="404870"/>
                  </a:lnTo>
                  <a:lnTo>
                    <a:pt x="983721" y="441877"/>
                  </a:lnTo>
                  <a:lnTo>
                    <a:pt x="968013" y="479722"/>
                  </a:lnTo>
                  <a:lnTo>
                    <a:pt x="966597" y="492505"/>
                  </a:lnTo>
                  <a:lnTo>
                    <a:pt x="0" y="618997"/>
                  </a:lnTo>
                  <a:lnTo>
                    <a:pt x="1176909" y="678179"/>
                  </a:lnTo>
                  <a:lnTo>
                    <a:pt x="1201972" y="688354"/>
                  </a:lnTo>
                  <a:lnTo>
                    <a:pt x="1228285" y="698399"/>
                  </a:lnTo>
                  <a:lnTo>
                    <a:pt x="1284587" y="718093"/>
                  </a:lnTo>
                  <a:lnTo>
                    <a:pt x="1345666" y="737245"/>
                  </a:lnTo>
                  <a:lnTo>
                    <a:pt x="1411373" y="755837"/>
                  </a:lnTo>
                  <a:lnTo>
                    <a:pt x="1481561" y="773854"/>
                  </a:lnTo>
                  <a:lnTo>
                    <a:pt x="1556081" y="791277"/>
                  </a:lnTo>
                  <a:lnTo>
                    <a:pt x="1594919" y="799761"/>
                  </a:lnTo>
                  <a:lnTo>
                    <a:pt x="1634784" y="808091"/>
                  </a:lnTo>
                  <a:lnTo>
                    <a:pt x="1675658" y="816264"/>
                  </a:lnTo>
                  <a:lnTo>
                    <a:pt x="1717523" y="824278"/>
                  </a:lnTo>
                  <a:lnTo>
                    <a:pt x="1760360" y="832131"/>
                  </a:lnTo>
                  <a:lnTo>
                    <a:pt x="1804149" y="839821"/>
                  </a:lnTo>
                  <a:lnTo>
                    <a:pt x="1848874" y="847347"/>
                  </a:lnTo>
                  <a:lnTo>
                    <a:pt x="1894515" y="854705"/>
                  </a:lnTo>
                  <a:lnTo>
                    <a:pt x="1941053" y="861894"/>
                  </a:lnTo>
                  <a:lnTo>
                    <a:pt x="1988471" y="868911"/>
                  </a:lnTo>
                  <a:lnTo>
                    <a:pt x="2036749" y="875755"/>
                  </a:lnTo>
                  <a:lnTo>
                    <a:pt x="2085870" y="882424"/>
                  </a:lnTo>
                  <a:lnTo>
                    <a:pt x="2135814" y="888915"/>
                  </a:lnTo>
                  <a:lnTo>
                    <a:pt x="2186563" y="895226"/>
                  </a:lnTo>
                  <a:lnTo>
                    <a:pt x="2238099" y="901355"/>
                  </a:lnTo>
                  <a:lnTo>
                    <a:pt x="2290402" y="907300"/>
                  </a:lnTo>
                  <a:lnTo>
                    <a:pt x="2343455" y="913059"/>
                  </a:lnTo>
                  <a:lnTo>
                    <a:pt x="2397239" y="918630"/>
                  </a:lnTo>
                  <a:lnTo>
                    <a:pt x="2451736" y="924011"/>
                  </a:lnTo>
                  <a:lnTo>
                    <a:pt x="2506926" y="929199"/>
                  </a:lnTo>
                  <a:lnTo>
                    <a:pt x="2562791" y="934193"/>
                  </a:lnTo>
                  <a:lnTo>
                    <a:pt x="2676475" y="943589"/>
                  </a:lnTo>
                  <a:lnTo>
                    <a:pt x="2792637" y="952182"/>
                  </a:lnTo>
                  <a:lnTo>
                    <a:pt x="2911129" y="959955"/>
                  </a:lnTo>
                  <a:lnTo>
                    <a:pt x="3031805" y="966891"/>
                  </a:lnTo>
                  <a:lnTo>
                    <a:pt x="3154514" y="972973"/>
                  </a:lnTo>
                  <a:lnTo>
                    <a:pt x="3279110" y="978185"/>
                  </a:lnTo>
                  <a:lnTo>
                    <a:pt x="3405443" y="982509"/>
                  </a:lnTo>
                  <a:lnTo>
                    <a:pt x="3533366" y="985930"/>
                  </a:lnTo>
                  <a:lnTo>
                    <a:pt x="3662730" y="988430"/>
                  </a:lnTo>
                  <a:lnTo>
                    <a:pt x="3793387" y="989992"/>
                  </a:lnTo>
                  <a:lnTo>
                    <a:pt x="3925189" y="990599"/>
                  </a:lnTo>
                  <a:lnTo>
                    <a:pt x="4001990" y="990509"/>
                  </a:lnTo>
                  <a:lnTo>
                    <a:pt x="4078323" y="990097"/>
                  </a:lnTo>
                  <a:lnTo>
                    <a:pt x="4154165" y="989368"/>
                  </a:lnTo>
                  <a:lnTo>
                    <a:pt x="4229492" y="988325"/>
                  </a:lnTo>
                  <a:lnTo>
                    <a:pt x="4304281" y="986972"/>
                  </a:lnTo>
                  <a:lnTo>
                    <a:pt x="4378507" y="985314"/>
                  </a:lnTo>
                  <a:lnTo>
                    <a:pt x="4452148" y="983353"/>
                  </a:lnTo>
                  <a:lnTo>
                    <a:pt x="4525181" y="981095"/>
                  </a:lnTo>
                  <a:lnTo>
                    <a:pt x="4597580" y="978542"/>
                  </a:lnTo>
                  <a:lnTo>
                    <a:pt x="4669324" y="975699"/>
                  </a:lnTo>
                  <a:lnTo>
                    <a:pt x="4740388" y="972569"/>
                  </a:lnTo>
                  <a:lnTo>
                    <a:pt x="4810750" y="969157"/>
                  </a:lnTo>
                  <a:lnTo>
                    <a:pt x="4880384" y="965465"/>
                  </a:lnTo>
                  <a:lnTo>
                    <a:pt x="4949269" y="961499"/>
                  </a:lnTo>
                  <a:lnTo>
                    <a:pt x="5017380" y="957262"/>
                  </a:lnTo>
                  <a:lnTo>
                    <a:pt x="5084695" y="952757"/>
                  </a:lnTo>
                  <a:lnTo>
                    <a:pt x="5151188" y="947990"/>
                  </a:lnTo>
                  <a:lnTo>
                    <a:pt x="5216838" y="942962"/>
                  </a:lnTo>
                  <a:lnTo>
                    <a:pt x="5281620" y="937680"/>
                  </a:lnTo>
                  <a:lnTo>
                    <a:pt x="5345511" y="932145"/>
                  </a:lnTo>
                  <a:lnTo>
                    <a:pt x="5408488" y="926363"/>
                  </a:lnTo>
                  <a:lnTo>
                    <a:pt x="5470527" y="920336"/>
                  </a:lnTo>
                  <a:lnTo>
                    <a:pt x="5531604" y="914070"/>
                  </a:lnTo>
                  <a:lnTo>
                    <a:pt x="5591696" y="907567"/>
                  </a:lnTo>
                  <a:lnTo>
                    <a:pt x="5650779" y="900832"/>
                  </a:lnTo>
                  <a:lnTo>
                    <a:pt x="5708831" y="893868"/>
                  </a:lnTo>
                  <a:lnTo>
                    <a:pt x="5765827" y="886679"/>
                  </a:lnTo>
                  <a:lnTo>
                    <a:pt x="5821744" y="879270"/>
                  </a:lnTo>
                  <a:lnTo>
                    <a:pt x="5876558" y="871644"/>
                  </a:lnTo>
                  <a:lnTo>
                    <a:pt x="5930246" y="863805"/>
                  </a:lnTo>
                  <a:lnTo>
                    <a:pt x="5982785" y="855756"/>
                  </a:lnTo>
                  <a:lnTo>
                    <a:pt x="6034151" y="847502"/>
                  </a:lnTo>
                  <a:lnTo>
                    <a:pt x="6084320" y="839047"/>
                  </a:lnTo>
                  <a:lnTo>
                    <a:pt x="6133268" y="830394"/>
                  </a:lnTo>
                  <a:lnTo>
                    <a:pt x="6180974" y="821547"/>
                  </a:lnTo>
                  <a:lnTo>
                    <a:pt x="6227412" y="812511"/>
                  </a:lnTo>
                  <a:lnTo>
                    <a:pt x="6272560" y="803288"/>
                  </a:lnTo>
                  <a:lnTo>
                    <a:pt x="6316393" y="793884"/>
                  </a:lnTo>
                  <a:lnTo>
                    <a:pt x="6358889" y="784301"/>
                  </a:lnTo>
                  <a:lnTo>
                    <a:pt x="6400024" y="774543"/>
                  </a:lnTo>
                  <a:lnTo>
                    <a:pt x="6439774" y="764615"/>
                  </a:lnTo>
                  <a:lnTo>
                    <a:pt x="6478116" y="754521"/>
                  </a:lnTo>
                  <a:lnTo>
                    <a:pt x="6515027" y="744263"/>
                  </a:lnTo>
                  <a:lnTo>
                    <a:pt x="6584459" y="723275"/>
                  </a:lnTo>
                  <a:lnTo>
                    <a:pt x="6647883" y="701683"/>
                  </a:lnTo>
                  <a:lnTo>
                    <a:pt x="6705110" y="679516"/>
                  </a:lnTo>
                  <a:lnTo>
                    <a:pt x="6755952" y="656806"/>
                  </a:lnTo>
                  <a:lnTo>
                    <a:pt x="6800222" y="633585"/>
                  </a:lnTo>
                  <a:lnTo>
                    <a:pt x="6837731" y="609882"/>
                  </a:lnTo>
                  <a:lnTo>
                    <a:pt x="6868291" y="585729"/>
                  </a:lnTo>
                  <a:lnTo>
                    <a:pt x="6900692" y="548722"/>
                  </a:lnTo>
                  <a:lnTo>
                    <a:pt x="6916400" y="510877"/>
                  </a:lnTo>
                  <a:lnTo>
                    <a:pt x="6917817" y="498093"/>
                  </a:lnTo>
                  <a:lnTo>
                    <a:pt x="6917284" y="485308"/>
                  </a:lnTo>
                  <a:lnTo>
                    <a:pt x="6904194" y="447435"/>
                  </a:lnTo>
                  <a:lnTo>
                    <a:pt x="6874353" y="410370"/>
                  </a:lnTo>
                  <a:lnTo>
                    <a:pt x="6828389" y="374217"/>
                  </a:lnTo>
                  <a:lnTo>
                    <a:pt x="6789099" y="350675"/>
                  </a:lnTo>
                  <a:lnTo>
                    <a:pt x="6743108" y="327617"/>
                  </a:lnTo>
                  <a:lnTo>
                    <a:pt x="6690602" y="305073"/>
                  </a:lnTo>
                  <a:lnTo>
                    <a:pt x="6631766" y="283077"/>
                  </a:lnTo>
                  <a:lnTo>
                    <a:pt x="6566787" y="261658"/>
                  </a:lnTo>
                  <a:lnTo>
                    <a:pt x="6495851" y="240848"/>
                  </a:lnTo>
                  <a:lnTo>
                    <a:pt x="6458206" y="230682"/>
                  </a:lnTo>
                  <a:lnTo>
                    <a:pt x="6419143" y="220679"/>
                  </a:lnTo>
                  <a:lnTo>
                    <a:pt x="6378682" y="210845"/>
                  </a:lnTo>
                  <a:lnTo>
                    <a:pt x="6336849" y="201182"/>
                  </a:lnTo>
                  <a:lnTo>
                    <a:pt x="6293665" y="191695"/>
                  </a:lnTo>
                  <a:lnTo>
                    <a:pt x="6249155" y="182388"/>
                  </a:lnTo>
                  <a:lnTo>
                    <a:pt x="6203342" y="173264"/>
                  </a:lnTo>
                  <a:lnTo>
                    <a:pt x="6156248" y="164328"/>
                  </a:lnTo>
                  <a:lnTo>
                    <a:pt x="6107897" y="155583"/>
                  </a:lnTo>
                  <a:lnTo>
                    <a:pt x="6058312" y="147034"/>
                  </a:lnTo>
                  <a:lnTo>
                    <a:pt x="6007517" y="138684"/>
                  </a:lnTo>
                  <a:lnTo>
                    <a:pt x="5955535" y="130537"/>
                  </a:lnTo>
                  <a:lnTo>
                    <a:pt x="5902388" y="122597"/>
                  </a:lnTo>
                  <a:lnTo>
                    <a:pt x="5848101" y="114868"/>
                  </a:lnTo>
                  <a:lnTo>
                    <a:pt x="5792696" y="107354"/>
                  </a:lnTo>
                  <a:lnTo>
                    <a:pt x="5736197" y="100058"/>
                  </a:lnTo>
                  <a:lnTo>
                    <a:pt x="5678626" y="92986"/>
                  </a:lnTo>
                  <a:lnTo>
                    <a:pt x="5620008" y="86140"/>
                  </a:lnTo>
                  <a:lnTo>
                    <a:pt x="5560365" y="79524"/>
                  </a:lnTo>
                  <a:lnTo>
                    <a:pt x="5499721" y="73143"/>
                  </a:lnTo>
                  <a:lnTo>
                    <a:pt x="5438098" y="67001"/>
                  </a:lnTo>
                  <a:lnTo>
                    <a:pt x="5375521" y="61101"/>
                  </a:lnTo>
                  <a:lnTo>
                    <a:pt x="5312012" y="55446"/>
                  </a:lnTo>
                  <a:lnTo>
                    <a:pt x="5247594" y="50043"/>
                  </a:lnTo>
                  <a:lnTo>
                    <a:pt x="5182292" y="44893"/>
                  </a:lnTo>
                  <a:lnTo>
                    <a:pt x="5116127" y="40001"/>
                  </a:lnTo>
                  <a:lnTo>
                    <a:pt x="5049124" y="35370"/>
                  </a:lnTo>
                  <a:lnTo>
                    <a:pt x="4981305" y="31006"/>
                  </a:lnTo>
                  <a:lnTo>
                    <a:pt x="4912693" y="26911"/>
                  </a:lnTo>
                  <a:lnTo>
                    <a:pt x="4843313" y="23090"/>
                  </a:lnTo>
                  <a:lnTo>
                    <a:pt x="4773187" y="19546"/>
                  </a:lnTo>
                  <a:lnTo>
                    <a:pt x="4702339" y="16284"/>
                  </a:lnTo>
                  <a:lnTo>
                    <a:pt x="4630791" y="13307"/>
                  </a:lnTo>
                  <a:lnTo>
                    <a:pt x="4558567" y="10619"/>
                  </a:lnTo>
                  <a:lnTo>
                    <a:pt x="4485690" y="8225"/>
                  </a:lnTo>
                  <a:lnTo>
                    <a:pt x="4412184" y="6127"/>
                  </a:lnTo>
                  <a:lnTo>
                    <a:pt x="4338071" y="4331"/>
                  </a:lnTo>
                  <a:lnTo>
                    <a:pt x="4263375" y="2839"/>
                  </a:lnTo>
                  <a:lnTo>
                    <a:pt x="4188119" y="1656"/>
                  </a:lnTo>
                  <a:lnTo>
                    <a:pt x="4112326" y="786"/>
                  </a:lnTo>
                  <a:lnTo>
                    <a:pt x="4036021" y="233"/>
                  </a:lnTo>
                  <a:lnTo>
                    <a:pt x="3959225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29403" y="3262884"/>
              <a:ext cx="6918325" cy="990600"/>
            </a:xfrm>
            <a:custGeom>
              <a:avLst/>
              <a:gdLst/>
              <a:ahLst/>
              <a:cxnLst/>
              <a:rect l="l" t="t" r="r" b="b"/>
              <a:pathLst>
                <a:path w="6918325" h="990600">
                  <a:moveTo>
                    <a:pt x="0" y="618997"/>
                  </a:moveTo>
                  <a:lnTo>
                    <a:pt x="966597" y="492505"/>
                  </a:lnTo>
                  <a:lnTo>
                    <a:pt x="968013" y="479722"/>
                  </a:lnTo>
                  <a:lnTo>
                    <a:pt x="971356" y="467020"/>
                  </a:lnTo>
                  <a:lnTo>
                    <a:pt x="992698" y="429443"/>
                  </a:lnTo>
                  <a:lnTo>
                    <a:pt x="1030522" y="392740"/>
                  </a:lnTo>
                  <a:lnTo>
                    <a:pt x="1064580" y="368808"/>
                  </a:lnTo>
                  <a:lnTo>
                    <a:pt x="1105493" y="345341"/>
                  </a:lnTo>
                  <a:lnTo>
                    <a:pt x="1153072" y="322372"/>
                  </a:lnTo>
                  <a:lnTo>
                    <a:pt x="1207131" y="299930"/>
                  </a:lnTo>
                  <a:lnTo>
                    <a:pt x="1267479" y="278046"/>
                  </a:lnTo>
                  <a:lnTo>
                    <a:pt x="1333931" y="256752"/>
                  </a:lnTo>
                  <a:lnTo>
                    <a:pt x="1406297" y="236078"/>
                  </a:lnTo>
                  <a:lnTo>
                    <a:pt x="1444639" y="225984"/>
                  </a:lnTo>
                  <a:lnTo>
                    <a:pt x="1484389" y="216056"/>
                  </a:lnTo>
                  <a:lnTo>
                    <a:pt x="1525524" y="206298"/>
                  </a:lnTo>
                  <a:lnTo>
                    <a:pt x="1568020" y="196715"/>
                  </a:lnTo>
                  <a:lnTo>
                    <a:pt x="1611853" y="187311"/>
                  </a:lnTo>
                  <a:lnTo>
                    <a:pt x="1657001" y="178088"/>
                  </a:lnTo>
                  <a:lnTo>
                    <a:pt x="1703439" y="169052"/>
                  </a:lnTo>
                  <a:lnTo>
                    <a:pt x="1751145" y="160205"/>
                  </a:lnTo>
                  <a:lnTo>
                    <a:pt x="1800093" y="151552"/>
                  </a:lnTo>
                  <a:lnTo>
                    <a:pt x="1850262" y="143097"/>
                  </a:lnTo>
                  <a:lnTo>
                    <a:pt x="1901628" y="134843"/>
                  </a:lnTo>
                  <a:lnTo>
                    <a:pt x="1954167" y="126794"/>
                  </a:lnTo>
                  <a:lnTo>
                    <a:pt x="2007855" y="118955"/>
                  </a:lnTo>
                  <a:lnTo>
                    <a:pt x="2062669" y="111329"/>
                  </a:lnTo>
                  <a:lnTo>
                    <a:pt x="2118586" y="103920"/>
                  </a:lnTo>
                  <a:lnTo>
                    <a:pt x="2175582" y="96731"/>
                  </a:lnTo>
                  <a:lnTo>
                    <a:pt x="2233634" y="89767"/>
                  </a:lnTo>
                  <a:lnTo>
                    <a:pt x="2292717" y="83032"/>
                  </a:lnTo>
                  <a:lnTo>
                    <a:pt x="2352809" y="76529"/>
                  </a:lnTo>
                  <a:lnTo>
                    <a:pt x="2413886" y="70263"/>
                  </a:lnTo>
                  <a:lnTo>
                    <a:pt x="2475925" y="64236"/>
                  </a:lnTo>
                  <a:lnTo>
                    <a:pt x="2538902" y="58454"/>
                  </a:lnTo>
                  <a:lnTo>
                    <a:pt x="2602793" y="52919"/>
                  </a:lnTo>
                  <a:lnTo>
                    <a:pt x="2667575" y="47637"/>
                  </a:lnTo>
                  <a:lnTo>
                    <a:pt x="2733225" y="42609"/>
                  </a:lnTo>
                  <a:lnTo>
                    <a:pt x="2799718" y="37842"/>
                  </a:lnTo>
                  <a:lnTo>
                    <a:pt x="2867033" y="33337"/>
                  </a:lnTo>
                  <a:lnTo>
                    <a:pt x="2935144" y="29100"/>
                  </a:lnTo>
                  <a:lnTo>
                    <a:pt x="3004029" y="25134"/>
                  </a:lnTo>
                  <a:lnTo>
                    <a:pt x="3073663" y="21442"/>
                  </a:lnTo>
                  <a:lnTo>
                    <a:pt x="3144025" y="18030"/>
                  </a:lnTo>
                  <a:lnTo>
                    <a:pt x="3215089" y="14900"/>
                  </a:lnTo>
                  <a:lnTo>
                    <a:pt x="3286833" y="12057"/>
                  </a:lnTo>
                  <a:lnTo>
                    <a:pt x="3359232" y="9504"/>
                  </a:lnTo>
                  <a:lnTo>
                    <a:pt x="3432265" y="7246"/>
                  </a:lnTo>
                  <a:lnTo>
                    <a:pt x="3505906" y="5285"/>
                  </a:lnTo>
                  <a:lnTo>
                    <a:pt x="3580132" y="3627"/>
                  </a:lnTo>
                  <a:lnTo>
                    <a:pt x="3654921" y="2274"/>
                  </a:lnTo>
                  <a:lnTo>
                    <a:pt x="3730248" y="1231"/>
                  </a:lnTo>
                  <a:lnTo>
                    <a:pt x="3806090" y="502"/>
                  </a:lnTo>
                  <a:lnTo>
                    <a:pt x="3882423" y="90"/>
                  </a:lnTo>
                  <a:lnTo>
                    <a:pt x="3959225" y="0"/>
                  </a:lnTo>
                  <a:lnTo>
                    <a:pt x="4036021" y="233"/>
                  </a:lnTo>
                  <a:lnTo>
                    <a:pt x="4112326" y="786"/>
                  </a:lnTo>
                  <a:lnTo>
                    <a:pt x="4188119" y="1656"/>
                  </a:lnTo>
                  <a:lnTo>
                    <a:pt x="4263375" y="2839"/>
                  </a:lnTo>
                  <a:lnTo>
                    <a:pt x="4338071" y="4331"/>
                  </a:lnTo>
                  <a:lnTo>
                    <a:pt x="4412184" y="6127"/>
                  </a:lnTo>
                  <a:lnTo>
                    <a:pt x="4485690" y="8225"/>
                  </a:lnTo>
                  <a:lnTo>
                    <a:pt x="4558567" y="10619"/>
                  </a:lnTo>
                  <a:lnTo>
                    <a:pt x="4630791" y="13307"/>
                  </a:lnTo>
                  <a:lnTo>
                    <a:pt x="4702339" y="16284"/>
                  </a:lnTo>
                  <a:lnTo>
                    <a:pt x="4773187" y="19546"/>
                  </a:lnTo>
                  <a:lnTo>
                    <a:pt x="4843313" y="23090"/>
                  </a:lnTo>
                  <a:lnTo>
                    <a:pt x="4912693" y="26911"/>
                  </a:lnTo>
                  <a:lnTo>
                    <a:pt x="4981305" y="31006"/>
                  </a:lnTo>
                  <a:lnTo>
                    <a:pt x="5049124" y="35370"/>
                  </a:lnTo>
                  <a:lnTo>
                    <a:pt x="5116127" y="40001"/>
                  </a:lnTo>
                  <a:lnTo>
                    <a:pt x="5182292" y="44893"/>
                  </a:lnTo>
                  <a:lnTo>
                    <a:pt x="5247594" y="50043"/>
                  </a:lnTo>
                  <a:lnTo>
                    <a:pt x="5312012" y="55446"/>
                  </a:lnTo>
                  <a:lnTo>
                    <a:pt x="5375521" y="61101"/>
                  </a:lnTo>
                  <a:lnTo>
                    <a:pt x="5438098" y="67001"/>
                  </a:lnTo>
                  <a:lnTo>
                    <a:pt x="5499721" y="73143"/>
                  </a:lnTo>
                  <a:lnTo>
                    <a:pt x="5560365" y="79524"/>
                  </a:lnTo>
                  <a:lnTo>
                    <a:pt x="5620008" y="86140"/>
                  </a:lnTo>
                  <a:lnTo>
                    <a:pt x="5678626" y="92986"/>
                  </a:lnTo>
                  <a:lnTo>
                    <a:pt x="5736197" y="100058"/>
                  </a:lnTo>
                  <a:lnTo>
                    <a:pt x="5792696" y="107354"/>
                  </a:lnTo>
                  <a:lnTo>
                    <a:pt x="5848101" y="114868"/>
                  </a:lnTo>
                  <a:lnTo>
                    <a:pt x="5902388" y="122597"/>
                  </a:lnTo>
                  <a:lnTo>
                    <a:pt x="5955535" y="130537"/>
                  </a:lnTo>
                  <a:lnTo>
                    <a:pt x="6007517" y="138684"/>
                  </a:lnTo>
                  <a:lnTo>
                    <a:pt x="6058312" y="147034"/>
                  </a:lnTo>
                  <a:lnTo>
                    <a:pt x="6107897" y="155583"/>
                  </a:lnTo>
                  <a:lnTo>
                    <a:pt x="6156248" y="164328"/>
                  </a:lnTo>
                  <a:lnTo>
                    <a:pt x="6203342" y="173264"/>
                  </a:lnTo>
                  <a:lnTo>
                    <a:pt x="6249155" y="182388"/>
                  </a:lnTo>
                  <a:lnTo>
                    <a:pt x="6293665" y="191695"/>
                  </a:lnTo>
                  <a:lnTo>
                    <a:pt x="6336849" y="201182"/>
                  </a:lnTo>
                  <a:lnTo>
                    <a:pt x="6378682" y="210845"/>
                  </a:lnTo>
                  <a:lnTo>
                    <a:pt x="6419143" y="220679"/>
                  </a:lnTo>
                  <a:lnTo>
                    <a:pt x="6458206" y="230682"/>
                  </a:lnTo>
                  <a:lnTo>
                    <a:pt x="6495851" y="240848"/>
                  </a:lnTo>
                  <a:lnTo>
                    <a:pt x="6566787" y="261658"/>
                  </a:lnTo>
                  <a:lnTo>
                    <a:pt x="6631766" y="283077"/>
                  </a:lnTo>
                  <a:lnTo>
                    <a:pt x="6690602" y="305073"/>
                  </a:lnTo>
                  <a:lnTo>
                    <a:pt x="6743108" y="327617"/>
                  </a:lnTo>
                  <a:lnTo>
                    <a:pt x="6789099" y="350675"/>
                  </a:lnTo>
                  <a:lnTo>
                    <a:pt x="6828389" y="374217"/>
                  </a:lnTo>
                  <a:lnTo>
                    <a:pt x="6860792" y="398212"/>
                  </a:lnTo>
                  <a:lnTo>
                    <a:pt x="6896077" y="434985"/>
                  </a:lnTo>
                  <a:lnTo>
                    <a:pt x="6914820" y="472601"/>
                  </a:lnTo>
                  <a:lnTo>
                    <a:pt x="6917817" y="498093"/>
                  </a:lnTo>
                  <a:lnTo>
                    <a:pt x="6916400" y="510877"/>
                  </a:lnTo>
                  <a:lnTo>
                    <a:pt x="6900692" y="548722"/>
                  </a:lnTo>
                  <a:lnTo>
                    <a:pt x="6868291" y="585729"/>
                  </a:lnTo>
                  <a:lnTo>
                    <a:pt x="6837731" y="609882"/>
                  </a:lnTo>
                  <a:lnTo>
                    <a:pt x="6800222" y="633585"/>
                  </a:lnTo>
                  <a:lnTo>
                    <a:pt x="6755952" y="656806"/>
                  </a:lnTo>
                  <a:lnTo>
                    <a:pt x="6705110" y="679516"/>
                  </a:lnTo>
                  <a:lnTo>
                    <a:pt x="6647883" y="701683"/>
                  </a:lnTo>
                  <a:lnTo>
                    <a:pt x="6584459" y="723275"/>
                  </a:lnTo>
                  <a:lnTo>
                    <a:pt x="6515027" y="744263"/>
                  </a:lnTo>
                  <a:lnTo>
                    <a:pt x="6478116" y="754521"/>
                  </a:lnTo>
                  <a:lnTo>
                    <a:pt x="6439774" y="764615"/>
                  </a:lnTo>
                  <a:lnTo>
                    <a:pt x="6400024" y="774543"/>
                  </a:lnTo>
                  <a:lnTo>
                    <a:pt x="6358889" y="784301"/>
                  </a:lnTo>
                  <a:lnTo>
                    <a:pt x="6316393" y="793884"/>
                  </a:lnTo>
                  <a:lnTo>
                    <a:pt x="6272560" y="803288"/>
                  </a:lnTo>
                  <a:lnTo>
                    <a:pt x="6227412" y="812511"/>
                  </a:lnTo>
                  <a:lnTo>
                    <a:pt x="6180974" y="821547"/>
                  </a:lnTo>
                  <a:lnTo>
                    <a:pt x="6133268" y="830394"/>
                  </a:lnTo>
                  <a:lnTo>
                    <a:pt x="6084320" y="839047"/>
                  </a:lnTo>
                  <a:lnTo>
                    <a:pt x="6034151" y="847502"/>
                  </a:lnTo>
                  <a:lnTo>
                    <a:pt x="5982785" y="855756"/>
                  </a:lnTo>
                  <a:lnTo>
                    <a:pt x="5930246" y="863805"/>
                  </a:lnTo>
                  <a:lnTo>
                    <a:pt x="5876558" y="871644"/>
                  </a:lnTo>
                  <a:lnTo>
                    <a:pt x="5821744" y="879270"/>
                  </a:lnTo>
                  <a:lnTo>
                    <a:pt x="5765827" y="886679"/>
                  </a:lnTo>
                  <a:lnTo>
                    <a:pt x="5708831" y="893868"/>
                  </a:lnTo>
                  <a:lnTo>
                    <a:pt x="5650779" y="900832"/>
                  </a:lnTo>
                  <a:lnTo>
                    <a:pt x="5591696" y="907567"/>
                  </a:lnTo>
                  <a:lnTo>
                    <a:pt x="5531604" y="914070"/>
                  </a:lnTo>
                  <a:lnTo>
                    <a:pt x="5470527" y="920336"/>
                  </a:lnTo>
                  <a:lnTo>
                    <a:pt x="5408488" y="926363"/>
                  </a:lnTo>
                  <a:lnTo>
                    <a:pt x="5345511" y="932145"/>
                  </a:lnTo>
                  <a:lnTo>
                    <a:pt x="5281620" y="937680"/>
                  </a:lnTo>
                  <a:lnTo>
                    <a:pt x="5216838" y="942962"/>
                  </a:lnTo>
                  <a:lnTo>
                    <a:pt x="5151188" y="947990"/>
                  </a:lnTo>
                  <a:lnTo>
                    <a:pt x="5084695" y="952757"/>
                  </a:lnTo>
                  <a:lnTo>
                    <a:pt x="5017380" y="957262"/>
                  </a:lnTo>
                  <a:lnTo>
                    <a:pt x="4949269" y="961499"/>
                  </a:lnTo>
                  <a:lnTo>
                    <a:pt x="4880384" y="965465"/>
                  </a:lnTo>
                  <a:lnTo>
                    <a:pt x="4810750" y="969157"/>
                  </a:lnTo>
                  <a:lnTo>
                    <a:pt x="4740388" y="972569"/>
                  </a:lnTo>
                  <a:lnTo>
                    <a:pt x="4669324" y="975699"/>
                  </a:lnTo>
                  <a:lnTo>
                    <a:pt x="4597580" y="978542"/>
                  </a:lnTo>
                  <a:lnTo>
                    <a:pt x="4525181" y="981095"/>
                  </a:lnTo>
                  <a:lnTo>
                    <a:pt x="4452148" y="983353"/>
                  </a:lnTo>
                  <a:lnTo>
                    <a:pt x="4378507" y="985314"/>
                  </a:lnTo>
                  <a:lnTo>
                    <a:pt x="4304281" y="986972"/>
                  </a:lnTo>
                  <a:lnTo>
                    <a:pt x="4229492" y="988325"/>
                  </a:lnTo>
                  <a:lnTo>
                    <a:pt x="4154165" y="989368"/>
                  </a:lnTo>
                  <a:lnTo>
                    <a:pt x="4078323" y="990097"/>
                  </a:lnTo>
                  <a:lnTo>
                    <a:pt x="4001990" y="990509"/>
                  </a:lnTo>
                  <a:lnTo>
                    <a:pt x="3925189" y="990599"/>
                  </a:lnTo>
                  <a:lnTo>
                    <a:pt x="3859154" y="990416"/>
                  </a:lnTo>
                  <a:lnTo>
                    <a:pt x="3793387" y="989992"/>
                  </a:lnTo>
                  <a:lnTo>
                    <a:pt x="3727906" y="989329"/>
                  </a:lnTo>
                  <a:lnTo>
                    <a:pt x="3662730" y="988430"/>
                  </a:lnTo>
                  <a:lnTo>
                    <a:pt x="3597877" y="987296"/>
                  </a:lnTo>
                  <a:lnTo>
                    <a:pt x="3533366" y="985930"/>
                  </a:lnTo>
                  <a:lnTo>
                    <a:pt x="3469215" y="984334"/>
                  </a:lnTo>
                  <a:lnTo>
                    <a:pt x="3405443" y="982509"/>
                  </a:lnTo>
                  <a:lnTo>
                    <a:pt x="3342068" y="980459"/>
                  </a:lnTo>
                  <a:lnTo>
                    <a:pt x="3279110" y="978185"/>
                  </a:lnTo>
                  <a:lnTo>
                    <a:pt x="3216585" y="975689"/>
                  </a:lnTo>
                  <a:lnTo>
                    <a:pt x="3154514" y="972973"/>
                  </a:lnTo>
                  <a:lnTo>
                    <a:pt x="3092914" y="970039"/>
                  </a:lnTo>
                  <a:lnTo>
                    <a:pt x="3031805" y="966891"/>
                  </a:lnTo>
                  <a:lnTo>
                    <a:pt x="2971203" y="963528"/>
                  </a:lnTo>
                  <a:lnTo>
                    <a:pt x="2911129" y="959955"/>
                  </a:lnTo>
                  <a:lnTo>
                    <a:pt x="2851601" y="956172"/>
                  </a:lnTo>
                  <a:lnTo>
                    <a:pt x="2792637" y="952182"/>
                  </a:lnTo>
                  <a:lnTo>
                    <a:pt x="2734255" y="947987"/>
                  </a:lnTo>
                  <a:lnTo>
                    <a:pt x="2676475" y="943589"/>
                  </a:lnTo>
                  <a:lnTo>
                    <a:pt x="2619314" y="938990"/>
                  </a:lnTo>
                  <a:lnTo>
                    <a:pt x="2562791" y="934193"/>
                  </a:lnTo>
                  <a:lnTo>
                    <a:pt x="2506926" y="929199"/>
                  </a:lnTo>
                  <a:lnTo>
                    <a:pt x="2451736" y="924011"/>
                  </a:lnTo>
                  <a:lnTo>
                    <a:pt x="2397239" y="918630"/>
                  </a:lnTo>
                  <a:lnTo>
                    <a:pt x="2343455" y="913059"/>
                  </a:lnTo>
                  <a:lnTo>
                    <a:pt x="2290402" y="907300"/>
                  </a:lnTo>
                  <a:lnTo>
                    <a:pt x="2238099" y="901355"/>
                  </a:lnTo>
                  <a:lnTo>
                    <a:pt x="2186563" y="895226"/>
                  </a:lnTo>
                  <a:lnTo>
                    <a:pt x="2135814" y="888915"/>
                  </a:lnTo>
                  <a:lnTo>
                    <a:pt x="2085870" y="882424"/>
                  </a:lnTo>
                  <a:lnTo>
                    <a:pt x="2036749" y="875755"/>
                  </a:lnTo>
                  <a:lnTo>
                    <a:pt x="1988471" y="868911"/>
                  </a:lnTo>
                  <a:lnTo>
                    <a:pt x="1941053" y="861894"/>
                  </a:lnTo>
                  <a:lnTo>
                    <a:pt x="1894515" y="854705"/>
                  </a:lnTo>
                  <a:lnTo>
                    <a:pt x="1848874" y="847347"/>
                  </a:lnTo>
                  <a:lnTo>
                    <a:pt x="1804149" y="839821"/>
                  </a:lnTo>
                  <a:lnTo>
                    <a:pt x="1760360" y="832131"/>
                  </a:lnTo>
                  <a:lnTo>
                    <a:pt x="1717523" y="824278"/>
                  </a:lnTo>
                  <a:lnTo>
                    <a:pt x="1675658" y="816264"/>
                  </a:lnTo>
                  <a:lnTo>
                    <a:pt x="1634784" y="808091"/>
                  </a:lnTo>
                  <a:lnTo>
                    <a:pt x="1594919" y="799761"/>
                  </a:lnTo>
                  <a:lnTo>
                    <a:pt x="1556081" y="791277"/>
                  </a:lnTo>
                  <a:lnTo>
                    <a:pt x="1518289" y="782641"/>
                  </a:lnTo>
                  <a:lnTo>
                    <a:pt x="1445916" y="764919"/>
                  </a:lnTo>
                  <a:lnTo>
                    <a:pt x="1377950" y="746612"/>
                  </a:lnTo>
                  <a:lnTo>
                    <a:pt x="1314539" y="727738"/>
                  </a:lnTo>
                  <a:lnTo>
                    <a:pt x="1255830" y="708313"/>
                  </a:lnTo>
                  <a:lnTo>
                    <a:pt x="1201972" y="688354"/>
                  </a:lnTo>
                  <a:lnTo>
                    <a:pt x="1176909" y="678179"/>
                  </a:lnTo>
                  <a:lnTo>
                    <a:pt x="0" y="61899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47103" y="3425190"/>
            <a:ext cx="112966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0" dirty="0">
                <a:latin typeface="Carlito"/>
                <a:cs typeface="Carlito"/>
              </a:rPr>
              <a:t>Iterator </a:t>
            </a:r>
            <a:r>
              <a:rPr sz="1600" b="1" dirty="0">
                <a:latin typeface="Carlito"/>
                <a:cs typeface="Carlito"/>
              </a:rPr>
              <a:t>i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=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7103" y="3729685"/>
            <a:ext cx="322770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rlito"/>
                <a:cs typeface="Carlito"/>
              </a:rPr>
              <a:t>hashMap.entrySet().iterator();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8555" y="1379219"/>
            <a:ext cx="10132060" cy="1013098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600" spc="-20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(Map.Entry&lt;String,String&gt; </a:t>
            </a:r>
            <a:r>
              <a:rPr sz="1600" spc="-10" dirty="0">
                <a:latin typeface="Carlito"/>
                <a:cs typeface="Carlito"/>
              </a:rPr>
              <a:t>entry </a:t>
            </a:r>
            <a:r>
              <a:rPr sz="1600" b="1" spc="-5" dirty="0">
                <a:latin typeface="Carlito"/>
                <a:cs typeface="Carlito"/>
              </a:rPr>
              <a:t>:</a:t>
            </a:r>
            <a:r>
              <a:rPr sz="1600" b="1" spc="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hashMap.entrySet())</a:t>
            </a:r>
            <a:endParaRPr sz="1600" dirty="0">
              <a:latin typeface="Carlito"/>
              <a:cs typeface="Carlito"/>
            </a:endParaRPr>
          </a:p>
          <a:p>
            <a:pPr marL="9798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1170305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System.out.println("Key </a:t>
            </a:r>
            <a:r>
              <a:rPr sz="1600" spc="-5" dirty="0">
                <a:latin typeface="Carlito"/>
                <a:cs typeface="Carlito"/>
              </a:rPr>
              <a:t>= "+ </a:t>
            </a:r>
            <a:r>
              <a:rPr sz="1600" spc="-25" dirty="0">
                <a:latin typeface="Carlito"/>
                <a:cs typeface="Carlito"/>
              </a:rPr>
              <a:t>entry.getKey() </a:t>
            </a:r>
            <a:r>
              <a:rPr sz="1600" spc="-40" dirty="0">
                <a:latin typeface="Carlito"/>
                <a:cs typeface="Carlito"/>
              </a:rPr>
              <a:t>+",Value </a:t>
            </a:r>
            <a:r>
              <a:rPr sz="1600" spc="-5" dirty="0">
                <a:latin typeface="Carlito"/>
                <a:cs typeface="Carlito"/>
              </a:rPr>
              <a:t>= "+</a:t>
            </a:r>
            <a:r>
              <a:rPr sz="1600" spc="28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entry.getValue());</a:t>
            </a:r>
            <a:endParaRPr sz="1600" dirty="0">
              <a:latin typeface="Carlito"/>
              <a:cs typeface="Carlito"/>
            </a:endParaRPr>
          </a:p>
          <a:p>
            <a:pPr marL="97980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8555" y="743712"/>
            <a:ext cx="6093460" cy="274434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600" b="1" spc="-5" dirty="0">
                <a:latin typeface="Carlito"/>
                <a:cs typeface="Carlito"/>
              </a:rPr>
              <a:t>Map&lt;String,String&gt; hashMap = </a:t>
            </a:r>
            <a:r>
              <a:rPr sz="1600" b="1" spc="-10" dirty="0">
                <a:latin typeface="Carlito"/>
                <a:cs typeface="Carlito"/>
              </a:rPr>
              <a:t>new</a:t>
            </a:r>
            <a:r>
              <a:rPr sz="1600" b="1" spc="5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HashMap&lt;&gt;();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5576" y="2916935"/>
            <a:ext cx="439420" cy="431800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200" b="1" spc="-10" dirty="0">
                <a:latin typeface="Carlito"/>
                <a:cs typeface="Carlito"/>
              </a:rPr>
              <a:t>or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22345" y="0"/>
            <a:ext cx="51492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65" dirty="0"/>
              <a:t>Hashtable </a:t>
            </a:r>
            <a:r>
              <a:rPr sz="4200" spc="-245" dirty="0"/>
              <a:t>– </a:t>
            </a:r>
            <a:r>
              <a:rPr sz="4200" spc="-395" dirty="0"/>
              <a:t>Legacy</a:t>
            </a:r>
            <a:r>
              <a:rPr sz="4200" spc="-409" dirty="0"/>
              <a:t> </a:t>
            </a:r>
            <a:r>
              <a:rPr sz="4200" spc="-350" dirty="0"/>
              <a:t>class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365759" y="707136"/>
            <a:ext cx="11463655" cy="6002020"/>
          </a:xfrm>
          <a:custGeom>
            <a:avLst/>
            <a:gdLst/>
            <a:ahLst/>
            <a:cxnLst/>
            <a:rect l="l" t="t" r="r" b="b"/>
            <a:pathLst>
              <a:path w="11463655" h="6002020">
                <a:moveTo>
                  <a:pt x="11463528" y="0"/>
                </a:moveTo>
                <a:lnTo>
                  <a:pt x="0" y="0"/>
                </a:lnTo>
                <a:lnTo>
                  <a:pt x="0" y="6001512"/>
                </a:lnTo>
                <a:lnTo>
                  <a:pt x="11463528" y="6001512"/>
                </a:lnTo>
                <a:lnTo>
                  <a:pt x="11463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5414" y="720978"/>
            <a:ext cx="10989945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Hashtable </a:t>
            </a:r>
            <a:r>
              <a:rPr sz="2000" spc="-20" dirty="0">
                <a:latin typeface="Carlito"/>
                <a:cs typeface="Carlito"/>
              </a:rPr>
              <a:t>stores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20" dirty="0">
                <a:latin typeface="Carlito"/>
                <a:cs typeface="Carlito"/>
              </a:rPr>
              <a:t>form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b="1" spc="-15" dirty="0">
                <a:latin typeface="Carlito"/>
                <a:cs typeface="Carlito"/>
              </a:rPr>
              <a:t>key/value</a:t>
            </a:r>
            <a:r>
              <a:rPr sz="2000" b="1" spc="2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pairs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65" dirty="0">
                <a:latin typeface="Carlito"/>
                <a:cs typeface="Carlito"/>
              </a:rPr>
              <a:t>key,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value can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retrieved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data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structure.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Properties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10" dirty="0">
                <a:latin typeface="Carlito"/>
                <a:cs typeface="Carlito"/>
              </a:rPr>
              <a:t>Hashtable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Following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properties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Hashtable.</a:t>
            </a:r>
            <a:endParaRPr sz="2000" dirty="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577850" algn="l"/>
              </a:tabLst>
            </a:pPr>
            <a:r>
              <a:rPr sz="2000" spc="-10" dirty="0">
                <a:latin typeface="Carlito"/>
                <a:cs typeface="Carlito"/>
              </a:rPr>
              <a:t>Hashtable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b="1" spc="-5" dirty="0">
                <a:latin typeface="Carlito"/>
                <a:cs typeface="Carlito"/>
              </a:rPr>
              <a:t>legacy class </a:t>
            </a:r>
            <a:r>
              <a:rPr sz="2000" spc="-10" dirty="0">
                <a:latin typeface="Carlito"/>
                <a:cs typeface="Carlito"/>
              </a:rPr>
              <a:t>introduced </a:t>
            </a:r>
            <a:r>
              <a:rPr sz="2000" dirty="0">
                <a:latin typeface="Carlito"/>
                <a:cs typeface="Carlito"/>
              </a:rPr>
              <a:t>with JDK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1.0.</a:t>
            </a:r>
            <a:endParaRPr sz="2000" dirty="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577850" algn="l"/>
              </a:tabLst>
            </a:pPr>
            <a:r>
              <a:rPr sz="2000" spc="-15" dirty="0">
                <a:latin typeface="Carlito"/>
                <a:cs typeface="Carlito"/>
              </a:rPr>
              <a:t>Stores data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b="1" spc="-10" dirty="0">
                <a:latin typeface="Carlito"/>
                <a:cs typeface="Carlito"/>
              </a:rPr>
              <a:t>form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15" dirty="0">
                <a:latin typeface="Carlito"/>
                <a:cs typeface="Carlito"/>
              </a:rPr>
              <a:t>key/value </a:t>
            </a:r>
            <a:r>
              <a:rPr sz="2000" spc="-10" dirty="0">
                <a:latin typeface="Carlito"/>
                <a:cs typeface="Carlito"/>
              </a:rPr>
              <a:t>pairs.</a:t>
            </a:r>
            <a:endParaRPr sz="2000" dirty="0">
              <a:latin typeface="Carlito"/>
              <a:cs typeface="Carlito"/>
            </a:endParaRPr>
          </a:p>
          <a:p>
            <a:pPr marL="469900" marR="266065">
              <a:lnSpc>
                <a:spcPct val="100000"/>
              </a:lnSpc>
              <a:buSzPct val="95833"/>
              <a:buFont typeface="Arial"/>
              <a:buChar char="•"/>
              <a:tabLst>
                <a:tab pos="577850" algn="l"/>
              </a:tabLst>
            </a:pP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b="1" dirty="0">
                <a:latin typeface="Carlito"/>
                <a:cs typeface="Carlito"/>
              </a:rPr>
              <a:t>does </a:t>
            </a:r>
            <a:r>
              <a:rPr sz="2000" b="1" spc="-5" dirty="0">
                <a:latin typeface="Carlito"/>
                <a:cs typeface="Carlito"/>
              </a:rPr>
              <a:t>not accept </a:t>
            </a:r>
            <a:r>
              <a:rPr sz="2000" spc="-15" dirty="0">
                <a:latin typeface="Carlito"/>
                <a:cs typeface="Carlito"/>
              </a:rPr>
              <a:t>duplicate </a:t>
            </a:r>
            <a:r>
              <a:rPr sz="2000" spc="-25" dirty="0">
                <a:latin typeface="Carlito"/>
                <a:cs typeface="Carlito"/>
              </a:rPr>
              <a:t>keys. </a:t>
            </a:r>
            <a:r>
              <a:rPr sz="2000" dirty="0">
                <a:latin typeface="Carlito"/>
                <a:cs typeface="Carlito"/>
              </a:rPr>
              <a:t>If the </a:t>
            </a:r>
            <a:r>
              <a:rPr sz="2000" spc="-5" dirty="0">
                <a:latin typeface="Carlito"/>
                <a:cs typeface="Carlito"/>
              </a:rPr>
              <a:t>same </a:t>
            </a:r>
            <a:r>
              <a:rPr sz="2000" spc="-25" dirty="0">
                <a:latin typeface="Carlito"/>
                <a:cs typeface="Carlito"/>
              </a:rPr>
              <a:t>key </a:t>
            </a:r>
            <a:r>
              <a:rPr sz="2000" dirty="0">
                <a:latin typeface="Carlito"/>
                <a:cs typeface="Carlito"/>
              </a:rPr>
              <a:t>is added twice, the earlier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dirty="0">
                <a:latin typeface="Carlito"/>
                <a:cs typeface="Carlito"/>
              </a:rPr>
              <a:t>is  </a:t>
            </a:r>
            <a:r>
              <a:rPr sz="2000" spc="-5" dirty="0">
                <a:latin typeface="Carlito"/>
                <a:cs typeface="Carlito"/>
              </a:rPr>
              <a:t>replaced </a:t>
            </a:r>
            <a:r>
              <a:rPr sz="2000" spc="-10" dirty="0">
                <a:latin typeface="Carlito"/>
                <a:cs typeface="Carlito"/>
              </a:rPr>
              <a:t>(overwritten), that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old </a:t>
            </a:r>
            <a:r>
              <a:rPr sz="2000" spc="-10" dirty="0">
                <a:latin typeface="Carlito"/>
                <a:cs typeface="Carlito"/>
              </a:rPr>
              <a:t>value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10" dirty="0">
                <a:latin typeface="Carlito"/>
                <a:cs typeface="Carlito"/>
              </a:rPr>
              <a:t> lost.</a:t>
            </a:r>
            <a:endParaRPr sz="2000" dirty="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  <a:buSzPct val="95833"/>
              <a:buFont typeface="Arial"/>
              <a:buChar char="•"/>
              <a:tabLst>
                <a:tab pos="577850" algn="l"/>
              </a:tabLst>
            </a:pPr>
            <a:r>
              <a:rPr sz="2000" spc="-30" dirty="0">
                <a:latin typeface="Carlito"/>
                <a:cs typeface="Carlito"/>
              </a:rPr>
              <a:t>Value </a:t>
            </a:r>
            <a:r>
              <a:rPr sz="2000" spc="-5" dirty="0">
                <a:latin typeface="Carlito"/>
                <a:cs typeface="Carlito"/>
              </a:rPr>
              <a:t>can be same </a:t>
            </a:r>
            <a:r>
              <a:rPr sz="2000" spc="-20" dirty="0">
                <a:latin typeface="Carlito"/>
                <a:cs typeface="Carlito"/>
              </a:rPr>
              <a:t>for different </a:t>
            </a:r>
            <a:r>
              <a:rPr sz="2000" spc="-30" dirty="0">
                <a:latin typeface="Carlito"/>
                <a:cs typeface="Carlito"/>
              </a:rPr>
              <a:t>keys </a:t>
            </a:r>
            <a:r>
              <a:rPr sz="2000" spc="-20" dirty="0">
                <a:latin typeface="Carlito"/>
                <a:cs typeface="Carlito"/>
              </a:rPr>
              <a:t>(like </a:t>
            </a:r>
            <a:r>
              <a:rPr sz="2000" spc="-10" dirty="0">
                <a:latin typeface="Carlito"/>
                <a:cs typeface="Carlito"/>
              </a:rPr>
              <a:t>value </a:t>
            </a:r>
            <a:r>
              <a:rPr sz="2000" spc="-15" dirty="0">
                <a:latin typeface="Carlito"/>
                <a:cs typeface="Carlito"/>
              </a:rPr>
              <a:t>red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there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30" dirty="0">
                <a:latin typeface="Carlito"/>
                <a:cs typeface="Carlito"/>
              </a:rPr>
              <a:t>keys </a:t>
            </a:r>
            <a:r>
              <a:rPr sz="2000" spc="-15" dirty="0">
                <a:latin typeface="Carlito"/>
                <a:cs typeface="Carlito"/>
              </a:rPr>
              <a:t>tomato </a:t>
            </a:r>
            <a:r>
              <a:rPr sz="2000" dirty="0">
                <a:latin typeface="Carlito"/>
                <a:cs typeface="Carlito"/>
              </a:rPr>
              <a:t>and  apple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two students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spc="-15" dirty="0">
                <a:latin typeface="Carlito"/>
                <a:cs typeface="Carlito"/>
              </a:rPr>
              <a:t>roll </a:t>
            </a:r>
            <a:r>
              <a:rPr sz="2000" spc="-5" dirty="0">
                <a:latin typeface="Carlito"/>
                <a:cs typeface="Carlito"/>
              </a:rPr>
              <a:t>number </a:t>
            </a:r>
            <a:r>
              <a:rPr sz="2000" dirty="0">
                <a:latin typeface="Carlito"/>
                <a:cs typeface="Carlito"/>
              </a:rPr>
              <a:t>40 and </a:t>
            </a:r>
            <a:r>
              <a:rPr sz="2000" spc="-10" dirty="0">
                <a:latin typeface="Carlito"/>
                <a:cs typeface="Carlito"/>
              </a:rPr>
              <a:t>50 </a:t>
            </a:r>
            <a:r>
              <a:rPr sz="2000" spc="-20" dirty="0">
                <a:latin typeface="Carlito"/>
                <a:cs typeface="Carlito"/>
              </a:rPr>
              <a:t>may have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birthday).</a:t>
            </a:r>
            <a:endParaRPr sz="2000" dirty="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577850" algn="l"/>
              </a:tabLst>
            </a:pPr>
            <a:r>
              <a:rPr sz="2000" spc="-20" dirty="0">
                <a:latin typeface="Carlito"/>
                <a:cs typeface="Carlito"/>
              </a:rPr>
              <a:t>Key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value </a:t>
            </a:r>
            <a:r>
              <a:rPr sz="2000" b="1" spc="-5" dirty="0">
                <a:latin typeface="Carlito"/>
                <a:cs typeface="Carlito"/>
              </a:rPr>
              <a:t>cannot </a:t>
            </a:r>
            <a:r>
              <a:rPr sz="2000" b="1" dirty="0">
                <a:latin typeface="Carlito"/>
                <a:cs typeface="Carlito"/>
              </a:rPr>
              <a:t>be null </a:t>
            </a:r>
            <a:r>
              <a:rPr sz="2000" dirty="0">
                <a:latin typeface="Carlito"/>
                <a:cs typeface="Carlito"/>
              </a:rPr>
              <a:t>and if added, JVM </a:t>
            </a:r>
            <a:r>
              <a:rPr sz="2000" spc="-15" dirty="0">
                <a:latin typeface="Carlito"/>
                <a:cs typeface="Carlito"/>
              </a:rPr>
              <a:t>throws</a:t>
            </a:r>
            <a:r>
              <a:rPr sz="2000" spc="-40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NullPointerException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577850" algn="l"/>
              </a:tabLst>
            </a:pPr>
            <a:r>
              <a:rPr sz="2000" spc="-10" dirty="0">
                <a:latin typeface="Carlito"/>
                <a:cs typeface="Carlito"/>
              </a:rPr>
              <a:t>Hashtable </a:t>
            </a:r>
            <a:r>
              <a:rPr sz="2000" spc="-5" dirty="0">
                <a:latin typeface="Carlito"/>
                <a:cs typeface="Carlito"/>
              </a:rPr>
              <a:t>methods </a:t>
            </a:r>
            <a:r>
              <a:rPr sz="2000" spc="-15" dirty="0">
                <a:latin typeface="Carlito"/>
                <a:cs typeface="Carlito"/>
              </a:rPr>
              <a:t>are synchronized (like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Vector).</a:t>
            </a:r>
            <a:endParaRPr sz="2000" dirty="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577850" algn="l"/>
              </a:tabLst>
            </a:pPr>
            <a:r>
              <a:rPr sz="2000" spc="-10" dirty="0">
                <a:latin typeface="Carlito"/>
                <a:cs typeface="Carlito"/>
              </a:rPr>
              <a:t>Hashtable can </a:t>
            </a:r>
            <a:r>
              <a:rPr sz="2000" spc="-5" dirty="0">
                <a:latin typeface="Carlito"/>
                <a:cs typeface="Carlito"/>
              </a:rPr>
              <a:t>be designed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b="1" spc="-10" dirty="0">
                <a:latin typeface="Carlito"/>
                <a:cs typeface="Carlito"/>
              </a:rPr>
              <a:t>generics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accept same </a:t>
            </a:r>
            <a:r>
              <a:rPr sz="2000" dirty="0">
                <a:latin typeface="Carlito"/>
                <a:cs typeface="Carlito"/>
              </a:rPr>
              <a:t>type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data.</a:t>
            </a:r>
            <a:endParaRPr sz="2000" dirty="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latin typeface="Carlito"/>
                <a:cs typeface="Carlito"/>
              </a:rPr>
              <a:t>Its </a:t>
            </a:r>
            <a:r>
              <a:rPr sz="2000" spc="-10" dirty="0">
                <a:latin typeface="Carlito"/>
                <a:cs typeface="Carlito"/>
              </a:rPr>
              <a:t>equivalent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10" dirty="0">
                <a:latin typeface="Carlito"/>
                <a:cs typeface="Carlito"/>
              </a:rPr>
              <a:t>framework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HashMap.</a:t>
            </a:r>
            <a:endParaRPr sz="2000" dirty="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577850" algn="l"/>
              </a:tabLst>
            </a:pPr>
            <a:r>
              <a:rPr sz="2000" spc="-15" dirty="0">
                <a:latin typeface="Carlito"/>
                <a:cs typeface="Carlito"/>
              </a:rPr>
              <a:t>Unlike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spc="-10" dirty="0">
                <a:latin typeface="Carlito"/>
                <a:cs typeface="Carlito"/>
              </a:rPr>
              <a:t>collection </a:t>
            </a:r>
            <a:r>
              <a:rPr sz="2000" spc="-5" dirty="0">
                <a:latin typeface="Carlito"/>
                <a:cs typeface="Carlito"/>
              </a:rPr>
              <a:t>implementations, </a:t>
            </a:r>
            <a:r>
              <a:rPr sz="2000" b="1" spc="-10" dirty="0">
                <a:latin typeface="Carlito"/>
                <a:cs typeface="Carlito"/>
              </a:rPr>
              <a:t>Hashtable </a:t>
            </a:r>
            <a:r>
              <a:rPr sz="2000" b="1" dirty="0">
                <a:latin typeface="Carlito"/>
                <a:cs typeface="Carlito"/>
              </a:rPr>
              <a:t>is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synchronized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5640"/>
          </a:xfrm>
          <a:custGeom>
            <a:avLst/>
            <a:gdLst/>
            <a:ahLst/>
            <a:cxnLst/>
            <a:rect l="l" t="t" r="r" b="b"/>
            <a:pathLst>
              <a:path w="12192000" h="675640">
                <a:moveTo>
                  <a:pt x="12192000" y="0"/>
                </a:moveTo>
                <a:lnTo>
                  <a:pt x="0" y="0"/>
                </a:lnTo>
                <a:lnTo>
                  <a:pt x="0" y="675132"/>
                </a:lnTo>
                <a:lnTo>
                  <a:pt x="12192000" y="6751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4640" y="0"/>
            <a:ext cx="4991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Synchronized</a:t>
            </a:r>
            <a:r>
              <a:rPr spc="-330" dirty="0"/>
              <a:t> </a:t>
            </a:r>
            <a:r>
              <a:rPr spc="-204" dirty="0"/>
              <a:t>Collections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3520" y="688086"/>
            <a:ext cx="10937240" cy="52861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rlito"/>
                <a:cs typeface="Carlito"/>
              </a:rPr>
              <a:t>By </a:t>
            </a:r>
            <a:r>
              <a:rPr sz="2000" spc="-10" dirty="0">
                <a:latin typeface="Carlito"/>
                <a:cs typeface="Carlito"/>
              </a:rPr>
              <a:t>default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10" dirty="0">
                <a:latin typeface="Carlito"/>
                <a:cs typeface="Carlito"/>
              </a:rPr>
              <a:t>Framework </a:t>
            </a:r>
            <a:r>
              <a:rPr sz="2000" spc="-5" dirty="0">
                <a:latin typeface="Carlito"/>
                <a:cs typeface="Carlito"/>
              </a:rPr>
              <a:t>implementations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not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thread-safe.</a:t>
            </a:r>
            <a:endParaRPr sz="2000" dirty="0">
              <a:latin typeface="Carlito"/>
              <a:cs typeface="Carlito"/>
            </a:endParaRPr>
          </a:p>
          <a:p>
            <a:pPr marL="12700" marR="1092835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By </a:t>
            </a: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spc="-15" dirty="0">
                <a:latin typeface="Carlito"/>
                <a:cs typeface="Carlito"/>
              </a:rPr>
              <a:t>static </a:t>
            </a:r>
            <a:r>
              <a:rPr sz="2000" spc="-5" dirty="0">
                <a:latin typeface="Carlito"/>
                <a:cs typeface="Carlito"/>
              </a:rPr>
              <a:t>methods of utility </a:t>
            </a:r>
            <a:r>
              <a:rPr sz="2000" dirty="0">
                <a:latin typeface="Carlito"/>
                <a:cs typeface="Carlito"/>
              </a:rPr>
              <a:t>class, </a:t>
            </a:r>
            <a:r>
              <a:rPr sz="2000" b="1" dirty="0">
                <a:latin typeface="Carlito"/>
                <a:cs typeface="Carlito"/>
              </a:rPr>
              <a:t>Collections, </a:t>
            </a:r>
            <a:r>
              <a:rPr sz="2000" spc="-15" dirty="0">
                <a:latin typeface="Carlito"/>
                <a:cs typeface="Carlito"/>
              </a:rPr>
              <a:t>we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spc="-15" dirty="0">
                <a:latin typeface="Carlito"/>
                <a:cs typeface="Carlito"/>
              </a:rPr>
              <a:t>convert </a:t>
            </a:r>
            <a:r>
              <a:rPr sz="2000" spc="-10" dirty="0">
                <a:latin typeface="Carlito"/>
                <a:cs typeface="Carlito"/>
              </a:rPr>
              <a:t>unsynchronized  </a:t>
            </a:r>
            <a:r>
              <a:rPr sz="2000" spc="-5" dirty="0">
                <a:latin typeface="Carlito"/>
                <a:cs typeface="Carlito"/>
              </a:rPr>
              <a:t>implementations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synchronized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implementations.</a:t>
            </a:r>
            <a:endParaRPr sz="2000" dirty="0">
              <a:latin typeface="Carlito"/>
              <a:cs typeface="Carlito"/>
            </a:endParaRPr>
          </a:p>
          <a:p>
            <a:pPr marL="1841500" marR="5520055">
              <a:lnSpc>
                <a:spcPct val="102699"/>
              </a:lnSpc>
              <a:spcBef>
                <a:spcPts val="130"/>
              </a:spcBef>
            </a:pPr>
            <a:r>
              <a:rPr sz="2000" spc="-5" dirty="0">
                <a:latin typeface="Arial"/>
                <a:cs typeface="Arial"/>
              </a:rPr>
              <a:t>Collections.synchronizeList();  Collections.synchronizeMap();  Collections.synchronizeSet();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4113529" algn="l"/>
              </a:tabLst>
            </a:pPr>
            <a:r>
              <a:rPr sz="2000" spc="-5" dirty="0">
                <a:latin typeface="Carlito"/>
                <a:cs typeface="Carlito"/>
              </a:rPr>
              <a:t>Though both </a:t>
            </a:r>
            <a:r>
              <a:rPr sz="2000" spc="-10" dirty="0">
                <a:latin typeface="Carlito"/>
                <a:cs typeface="Carlito"/>
              </a:rPr>
              <a:t>Synchronized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Concurrent </a:t>
            </a:r>
            <a:r>
              <a:rPr sz="2000" dirty="0">
                <a:latin typeface="Carlito"/>
                <a:cs typeface="Carlito"/>
              </a:rPr>
              <a:t>Collection classes </a:t>
            </a:r>
            <a:r>
              <a:rPr sz="2000" spc="-10" dirty="0">
                <a:latin typeface="Carlito"/>
                <a:cs typeface="Carlito"/>
              </a:rPr>
              <a:t>provide </a:t>
            </a:r>
            <a:r>
              <a:rPr sz="2000" spc="-25" dirty="0">
                <a:latin typeface="Carlito"/>
                <a:cs typeface="Carlito"/>
              </a:rPr>
              <a:t>thread-safety,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10" dirty="0">
                <a:latin typeface="Carlito"/>
                <a:cs typeface="Carlito"/>
              </a:rPr>
              <a:t>differences between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them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comes	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b="1" spc="-5" dirty="0">
                <a:latin typeface="Carlito"/>
                <a:cs typeface="Carlito"/>
              </a:rPr>
              <a:t>performance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b="1" spc="-5" dirty="0">
                <a:latin typeface="Carlito"/>
                <a:cs typeface="Carlito"/>
              </a:rPr>
              <a:t>scalability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how </a:t>
            </a:r>
            <a:r>
              <a:rPr sz="2000" dirty="0">
                <a:latin typeface="Carlito"/>
                <a:cs typeface="Carlito"/>
              </a:rPr>
              <a:t>they </a:t>
            </a:r>
            <a:r>
              <a:rPr sz="2000" spc="-5" dirty="0">
                <a:latin typeface="Carlito"/>
                <a:cs typeface="Carlito"/>
              </a:rPr>
              <a:t>achieve </a:t>
            </a:r>
            <a:r>
              <a:rPr sz="2000" spc="-10" dirty="0">
                <a:latin typeface="Carlito"/>
                <a:cs typeface="Carlito"/>
              </a:rPr>
              <a:t>thread-  </a:t>
            </a:r>
            <a:r>
              <a:rPr sz="2000" spc="-35" dirty="0">
                <a:latin typeface="Carlito"/>
                <a:cs typeface="Carlito"/>
              </a:rPr>
              <a:t>safety.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Synchronized </a:t>
            </a:r>
            <a:r>
              <a:rPr sz="2000" spc="-5" dirty="0">
                <a:latin typeface="Carlito"/>
                <a:cs typeface="Carlito"/>
              </a:rPr>
              <a:t>collections </a:t>
            </a:r>
            <a:r>
              <a:rPr sz="2000" spc="-20" dirty="0">
                <a:latin typeface="Carlito"/>
                <a:cs typeface="Carlito"/>
              </a:rPr>
              <a:t>like </a:t>
            </a:r>
            <a:r>
              <a:rPr sz="2000" spc="-10" dirty="0">
                <a:latin typeface="Carlito"/>
                <a:cs typeface="Carlito"/>
              </a:rPr>
              <a:t>synchronized </a:t>
            </a:r>
            <a:r>
              <a:rPr sz="2000" spc="-5" dirty="0">
                <a:latin typeface="Carlito"/>
                <a:cs typeface="Carlito"/>
              </a:rPr>
              <a:t>HashMap, Hashtable, HashSet, </a:t>
            </a:r>
            <a:r>
              <a:rPr sz="2000" spc="-50" dirty="0">
                <a:latin typeface="Carlito"/>
                <a:cs typeface="Carlito"/>
              </a:rPr>
              <a:t>Vector,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synchronized </a:t>
            </a:r>
            <a:r>
              <a:rPr sz="2000" spc="-15" dirty="0">
                <a:latin typeface="Carlito"/>
                <a:cs typeface="Carlito"/>
              </a:rPr>
              <a:t>ArrayList are </a:t>
            </a:r>
            <a:r>
              <a:rPr sz="2000" spc="-5" dirty="0">
                <a:latin typeface="Carlito"/>
                <a:cs typeface="Carlito"/>
              </a:rPr>
              <a:t>much </a:t>
            </a:r>
            <a:r>
              <a:rPr sz="2000" spc="-10" dirty="0">
                <a:latin typeface="Carlito"/>
                <a:cs typeface="Carlito"/>
              </a:rPr>
              <a:t>slower </a:t>
            </a:r>
            <a:r>
              <a:rPr sz="2000" dirty="0">
                <a:latin typeface="Carlito"/>
                <a:cs typeface="Carlito"/>
              </a:rPr>
              <a:t>than their </a:t>
            </a:r>
            <a:r>
              <a:rPr sz="2000" spc="-10" dirty="0">
                <a:latin typeface="Carlito"/>
                <a:cs typeface="Carlito"/>
              </a:rPr>
              <a:t>concurrent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counterparts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Carlito"/>
                <a:cs typeface="Carlito"/>
              </a:rPr>
              <a:t>e.g. </a:t>
            </a:r>
            <a:r>
              <a:rPr sz="2000" spc="-5" dirty="0">
                <a:latin typeface="Carlito"/>
                <a:cs typeface="Carlito"/>
              </a:rPr>
              <a:t>ConcurrentHashMap, </a:t>
            </a:r>
            <a:r>
              <a:rPr sz="2000" spc="-15" dirty="0">
                <a:latin typeface="Carlito"/>
                <a:cs typeface="Carlito"/>
              </a:rPr>
              <a:t>CopyOnWriteArrayList,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CopyOnWriteHashSet.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Main </a:t>
            </a:r>
            <a:r>
              <a:rPr sz="2000" spc="-5" dirty="0">
                <a:latin typeface="Carlito"/>
                <a:cs typeface="Carlito"/>
              </a:rPr>
              <a:t>reason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slowness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b="1" dirty="0">
                <a:latin typeface="Carlito"/>
                <a:cs typeface="Carlito"/>
              </a:rPr>
              <a:t>locking; </a:t>
            </a:r>
            <a:r>
              <a:rPr sz="2000" spc="-10" dirty="0">
                <a:latin typeface="Carlito"/>
                <a:cs typeface="Carlito"/>
              </a:rPr>
              <a:t>synchronized </a:t>
            </a:r>
            <a:r>
              <a:rPr sz="2000" spc="-5" dirty="0">
                <a:latin typeface="Carlito"/>
                <a:cs typeface="Carlito"/>
              </a:rPr>
              <a:t>collections </a:t>
            </a:r>
            <a:r>
              <a:rPr sz="2000" spc="-10" dirty="0">
                <a:latin typeface="Carlito"/>
                <a:cs typeface="Carlito"/>
              </a:rPr>
              <a:t>locks </a:t>
            </a:r>
            <a:r>
              <a:rPr sz="2000" dirty="0">
                <a:latin typeface="Carlito"/>
                <a:cs typeface="Carlito"/>
              </a:rPr>
              <a:t>the whole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collection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while </a:t>
            </a:r>
            <a:r>
              <a:rPr sz="2000" spc="-10" dirty="0">
                <a:latin typeface="Carlito"/>
                <a:cs typeface="Carlito"/>
              </a:rPr>
              <a:t>concurrent </a:t>
            </a:r>
            <a:r>
              <a:rPr sz="2000" spc="-5" dirty="0">
                <a:latin typeface="Carlito"/>
                <a:cs typeface="Carlito"/>
              </a:rPr>
              <a:t>collections </a:t>
            </a:r>
            <a:r>
              <a:rPr sz="2000" dirty="0">
                <a:latin typeface="Carlito"/>
                <a:cs typeface="Carlito"/>
              </a:rPr>
              <a:t>do </a:t>
            </a:r>
            <a:r>
              <a:rPr sz="2000" spc="-5" dirty="0">
                <a:latin typeface="Carlito"/>
                <a:cs typeface="Carlito"/>
              </a:rPr>
              <a:t>not </a:t>
            </a:r>
            <a:r>
              <a:rPr sz="2000" dirty="0">
                <a:latin typeface="Carlito"/>
                <a:cs typeface="Carlito"/>
              </a:rPr>
              <a:t>lock the whole Map or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List.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263" y="743712"/>
            <a:ext cx="10457815" cy="1826141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795"/>
              </a:lnSpc>
            </a:pPr>
            <a:r>
              <a:rPr spc="-10" dirty="0">
                <a:latin typeface="Carlito"/>
                <a:cs typeface="Carlito"/>
              </a:rPr>
              <a:t>Introduced </a:t>
            </a:r>
            <a:r>
              <a:rPr dirty="0">
                <a:latin typeface="Carlito"/>
                <a:cs typeface="Carlito"/>
              </a:rPr>
              <a:t>in </a:t>
            </a:r>
            <a:r>
              <a:rPr spc="-20" dirty="0">
                <a:latin typeface="Carlito"/>
                <a:cs typeface="Carlito"/>
              </a:rPr>
              <a:t>java </a:t>
            </a:r>
            <a:r>
              <a:rPr dirty="0">
                <a:latin typeface="Carlito"/>
                <a:cs typeface="Carlito"/>
              </a:rPr>
              <a:t>5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release</a:t>
            </a:r>
            <a:endParaRPr dirty="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720"/>
              </a:spcBef>
            </a:pPr>
            <a:r>
              <a:rPr b="1" spc="-10" dirty="0">
                <a:solidFill>
                  <a:srgbClr val="C00000"/>
                </a:solidFill>
                <a:latin typeface="Carlito"/>
                <a:cs typeface="Carlito"/>
              </a:rPr>
              <a:t>Auto</a:t>
            </a:r>
            <a:r>
              <a:rPr b="1" spc="-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rlito"/>
                <a:cs typeface="Carlito"/>
              </a:rPr>
              <a:t>boxing:</a:t>
            </a:r>
            <a:endParaRPr dirty="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705"/>
              </a:spcBef>
            </a:pPr>
            <a:r>
              <a:rPr b="1" spc="-5" dirty="0">
                <a:solidFill>
                  <a:srgbClr val="843B0C"/>
                </a:solidFill>
                <a:latin typeface="Carlito"/>
                <a:cs typeface="Carlito"/>
              </a:rPr>
              <a:t>Implicit </a:t>
            </a:r>
            <a:r>
              <a:rPr b="1" spc="-10" dirty="0">
                <a:solidFill>
                  <a:srgbClr val="843B0C"/>
                </a:solidFill>
                <a:latin typeface="Carlito"/>
                <a:cs typeface="Carlito"/>
              </a:rPr>
              <a:t>Conversion </a:t>
            </a:r>
            <a:r>
              <a:rPr b="1" dirty="0">
                <a:solidFill>
                  <a:srgbClr val="843B0C"/>
                </a:solidFill>
                <a:latin typeface="Carlito"/>
                <a:cs typeface="Carlito"/>
              </a:rPr>
              <a:t>of </a:t>
            </a:r>
            <a:r>
              <a:rPr b="1" spc="-10" dirty="0">
                <a:solidFill>
                  <a:srgbClr val="843B0C"/>
                </a:solidFill>
                <a:latin typeface="Carlito"/>
                <a:cs typeface="Carlito"/>
              </a:rPr>
              <a:t>primitive </a:t>
            </a:r>
            <a:r>
              <a:rPr b="1" spc="-5" dirty="0">
                <a:solidFill>
                  <a:srgbClr val="843B0C"/>
                </a:solidFill>
                <a:latin typeface="Carlito"/>
                <a:cs typeface="Carlito"/>
              </a:rPr>
              <a:t>type </a:t>
            </a:r>
            <a:r>
              <a:rPr b="1" spc="-15" dirty="0">
                <a:solidFill>
                  <a:srgbClr val="843B0C"/>
                </a:solidFill>
                <a:latin typeface="Carlito"/>
                <a:cs typeface="Carlito"/>
              </a:rPr>
              <a:t>to </a:t>
            </a:r>
            <a:r>
              <a:rPr b="1" dirty="0">
                <a:solidFill>
                  <a:srgbClr val="843B0C"/>
                </a:solidFill>
                <a:latin typeface="Carlito"/>
                <a:cs typeface="Carlito"/>
              </a:rPr>
              <a:t>object</a:t>
            </a:r>
            <a:r>
              <a:rPr b="1" spc="-15" dirty="0">
                <a:solidFill>
                  <a:srgbClr val="843B0C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843B0C"/>
                </a:solidFill>
                <a:latin typeface="Carlito"/>
                <a:cs typeface="Carlito"/>
              </a:rPr>
              <a:t>type:</a:t>
            </a:r>
            <a:endParaRPr dirty="0">
              <a:latin typeface="Carlito"/>
              <a:cs typeface="Carlito"/>
            </a:endParaRPr>
          </a:p>
          <a:p>
            <a:pPr marL="1073785">
              <a:lnSpc>
                <a:spcPct val="100000"/>
              </a:lnSpc>
              <a:spcBef>
                <a:spcPts val="710"/>
              </a:spcBef>
            </a:pPr>
            <a:r>
              <a:rPr spc="-10" dirty="0">
                <a:latin typeface="Carlito"/>
                <a:cs typeface="Carlito"/>
              </a:rPr>
              <a:t>int </a:t>
            </a:r>
            <a:r>
              <a:rPr dirty="0">
                <a:latin typeface="Carlito"/>
                <a:cs typeface="Carlito"/>
              </a:rPr>
              <a:t>a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=100;</a:t>
            </a:r>
            <a:endParaRPr dirty="0">
              <a:latin typeface="Carlito"/>
              <a:cs typeface="Carlito"/>
            </a:endParaRPr>
          </a:p>
          <a:p>
            <a:pPr marL="1073785">
              <a:lnSpc>
                <a:spcPct val="100000"/>
              </a:lnSpc>
              <a:spcBef>
                <a:spcPts val="720"/>
              </a:spcBef>
              <a:tabLst>
                <a:tab pos="3183255" algn="l"/>
                <a:tab pos="4327525" algn="l"/>
              </a:tabLst>
            </a:pPr>
            <a:r>
              <a:rPr spc="-15" dirty="0">
                <a:latin typeface="Carlito"/>
                <a:cs typeface="Carlito"/>
              </a:rPr>
              <a:t>Integer </a:t>
            </a:r>
            <a:r>
              <a:rPr dirty="0">
                <a:latin typeface="Carlito"/>
                <a:cs typeface="Carlito"/>
              </a:rPr>
              <a:t>iObj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= a;	</a:t>
            </a:r>
            <a:r>
              <a:rPr i="1" spc="-5" dirty="0">
                <a:solidFill>
                  <a:srgbClr val="001F5F"/>
                </a:solidFill>
                <a:latin typeface="Carlito"/>
                <a:cs typeface="Carlito"/>
              </a:rPr>
              <a:t>same</a:t>
            </a:r>
            <a:r>
              <a:rPr i="1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i="1" spc="-5" dirty="0">
                <a:solidFill>
                  <a:srgbClr val="001F5F"/>
                </a:solidFill>
                <a:latin typeface="Carlito"/>
                <a:cs typeface="Carlito"/>
              </a:rPr>
              <a:t>as	</a:t>
            </a:r>
            <a:r>
              <a:rPr spc="-15" dirty="0">
                <a:latin typeface="Carlito"/>
                <a:cs typeface="Carlito"/>
              </a:rPr>
              <a:t>Integer </a:t>
            </a:r>
            <a:r>
              <a:rPr dirty="0">
                <a:latin typeface="Carlito"/>
                <a:cs typeface="Carlito"/>
              </a:rPr>
              <a:t>iObj = </a:t>
            </a:r>
            <a:r>
              <a:rPr spc="-10" dirty="0">
                <a:latin typeface="Carlito"/>
                <a:cs typeface="Carlito"/>
              </a:rPr>
              <a:t>new</a:t>
            </a:r>
            <a:r>
              <a:rPr spc="-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Integer(a);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1681" y="6426504"/>
            <a:ext cx="1028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263" y="3438144"/>
            <a:ext cx="10457815" cy="1201420"/>
          </a:xfrm>
          <a:custGeom>
            <a:avLst/>
            <a:gdLst/>
            <a:ahLst/>
            <a:cxnLst/>
            <a:rect l="l" t="t" r="r" b="b"/>
            <a:pathLst>
              <a:path w="10457815" h="1201420">
                <a:moveTo>
                  <a:pt x="10457688" y="0"/>
                </a:moveTo>
                <a:lnTo>
                  <a:pt x="0" y="0"/>
                </a:lnTo>
                <a:lnTo>
                  <a:pt x="0" y="1200911"/>
                </a:lnTo>
                <a:lnTo>
                  <a:pt x="10457688" y="1200911"/>
                </a:lnTo>
                <a:lnTo>
                  <a:pt x="10457688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6699" y="3451936"/>
            <a:ext cx="66852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C00000"/>
                </a:solidFill>
                <a:latin typeface="Carlito"/>
                <a:cs typeface="Carlito"/>
              </a:rPr>
              <a:t>Auto unboxing</a:t>
            </a: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 :</a:t>
            </a:r>
            <a:endParaRPr>
              <a:latin typeface="Carlito"/>
              <a:cs typeface="Carlito"/>
            </a:endParaRPr>
          </a:p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843B0C"/>
                </a:solidFill>
                <a:latin typeface="Carlito"/>
                <a:cs typeface="Carlito"/>
              </a:rPr>
              <a:t>Implicit </a:t>
            </a:r>
            <a:r>
              <a:rPr b="1" spc="-10" dirty="0">
                <a:solidFill>
                  <a:srgbClr val="843B0C"/>
                </a:solidFill>
                <a:latin typeface="Carlito"/>
                <a:cs typeface="Carlito"/>
              </a:rPr>
              <a:t>Conversion </a:t>
            </a:r>
            <a:r>
              <a:rPr b="1" dirty="0">
                <a:solidFill>
                  <a:srgbClr val="843B0C"/>
                </a:solidFill>
                <a:latin typeface="Carlito"/>
                <a:cs typeface="Carlito"/>
              </a:rPr>
              <a:t>of object </a:t>
            </a:r>
            <a:r>
              <a:rPr b="1" spc="-5" dirty="0">
                <a:solidFill>
                  <a:srgbClr val="843B0C"/>
                </a:solidFill>
                <a:latin typeface="Carlito"/>
                <a:cs typeface="Carlito"/>
              </a:rPr>
              <a:t>type </a:t>
            </a:r>
            <a:r>
              <a:rPr b="1" spc="-15" dirty="0">
                <a:solidFill>
                  <a:srgbClr val="843B0C"/>
                </a:solidFill>
                <a:latin typeface="Carlito"/>
                <a:cs typeface="Carlito"/>
              </a:rPr>
              <a:t>to </a:t>
            </a:r>
            <a:r>
              <a:rPr b="1" spc="-5" dirty="0">
                <a:solidFill>
                  <a:srgbClr val="843B0C"/>
                </a:solidFill>
                <a:latin typeface="Carlito"/>
                <a:cs typeface="Carlito"/>
              </a:rPr>
              <a:t>primitive </a:t>
            </a:r>
            <a:r>
              <a:rPr b="1" dirty="0">
                <a:solidFill>
                  <a:srgbClr val="843B0C"/>
                </a:solidFill>
                <a:latin typeface="Carlito"/>
                <a:cs typeface="Carlito"/>
              </a:rPr>
              <a:t>type</a:t>
            </a:r>
            <a:r>
              <a:rPr b="1" spc="-50" dirty="0">
                <a:solidFill>
                  <a:srgbClr val="843B0C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843B0C"/>
                </a:solidFill>
                <a:latin typeface="Carlito"/>
                <a:cs typeface="Carlito"/>
              </a:rPr>
              <a:t>:</a:t>
            </a:r>
            <a:endParaRPr>
              <a:latin typeface="Carlito"/>
              <a:cs typeface="Carlito"/>
            </a:endParaRPr>
          </a:p>
          <a:p>
            <a:pPr marL="995680">
              <a:lnSpc>
                <a:spcPct val="100000"/>
              </a:lnSpc>
              <a:tabLst>
                <a:tab pos="2562225" algn="l"/>
                <a:tab pos="3775075" algn="l"/>
              </a:tabLst>
            </a:pPr>
            <a:r>
              <a:rPr spc="-10" dirty="0">
                <a:latin typeface="Carlito"/>
                <a:cs typeface="Carlito"/>
              </a:rPr>
              <a:t>int </a:t>
            </a:r>
            <a:r>
              <a:rPr dirty="0">
                <a:latin typeface="Carlito"/>
                <a:cs typeface="Carlito"/>
              </a:rPr>
              <a:t>x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=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iobj;	</a:t>
            </a:r>
            <a:r>
              <a:rPr i="1" spc="-5" dirty="0">
                <a:solidFill>
                  <a:srgbClr val="001F5F"/>
                </a:solidFill>
                <a:latin typeface="Carlito"/>
                <a:cs typeface="Carlito"/>
              </a:rPr>
              <a:t>same</a:t>
            </a:r>
            <a:r>
              <a:rPr i="1" spc="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i="1" spc="-5" dirty="0">
                <a:solidFill>
                  <a:srgbClr val="001F5F"/>
                </a:solidFill>
                <a:latin typeface="Carlito"/>
                <a:cs typeface="Carlito"/>
              </a:rPr>
              <a:t>as	</a:t>
            </a:r>
            <a:r>
              <a:rPr spc="-10" dirty="0">
                <a:latin typeface="Carlito"/>
                <a:cs typeface="Carlito"/>
              </a:rPr>
              <a:t>int </a:t>
            </a:r>
            <a:r>
              <a:rPr dirty="0">
                <a:latin typeface="Carlito"/>
                <a:cs typeface="Carlito"/>
              </a:rPr>
              <a:t>x =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iobj.intValue()</a:t>
            </a:r>
            <a:endParaRPr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8263" y="4971288"/>
            <a:ext cx="6466840" cy="1887220"/>
          </a:xfrm>
          <a:custGeom>
            <a:avLst/>
            <a:gdLst/>
            <a:ahLst/>
            <a:cxnLst/>
            <a:rect l="l" t="t" r="r" b="b"/>
            <a:pathLst>
              <a:path w="6466840" h="1887220">
                <a:moveTo>
                  <a:pt x="6466332" y="0"/>
                </a:moveTo>
                <a:lnTo>
                  <a:pt x="0" y="0"/>
                </a:lnTo>
                <a:lnTo>
                  <a:pt x="0" y="1886708"/>
                </a:lnTo>
                <a:lnTo>
                  <a:pt x="6466332" y="1886708"/>
                </a:lnTo>
                <a:lnTo>
                  <a:pt x="6466332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6699" y="4985384"/>
            <a:ext cx="477075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double </a:t>
            </a:r>
            <a:r>
              <a:rPr dirty="0">
                <a:latin typeface="Carlito"/>
                <a:cs typeface="Carlito"/>
              </a:rPr>
              <a:t>d =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3.14;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Double dObj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5" dirty="0">
                <a:latin typeface="Carlito"/>
                <a:cs typeface="Carlito"/>
              </a:rPr>
              <a:t>new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Double(d);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double </a:t>
            </a:r>
            <a:r>
              <a:rPr dirty="0">
                <a:latin typeface="Carlito"/>
                <a:cs typeface="Carlito"/>
              </a:rPr>
              <a:t>r =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Double</a:t>
            </a:r>
            <a:r>
              <a:rPr spc="-10" dirty="0">
                <a:latin typeface="Carlito"/>
                <a:cs typeface="Carlito"/>
              </a:rPr>
              <a:t>.parseDouble(dObj);</a:t>
            </a:r>
            <a:endParaRPr>
              <a:latin typeface="Carlito"/>
              <a:cs typeface="Carlito"/>
            </a:endParaRPr>
          </a:p>
          <a:p>
            <a:pPr marL="995680">
              <a:lnSpc>
                <a:spcPct val="100000"/>
              </a:lnSpc>
            </a:pPr>
            <a:r>
              <a:rPr i="1" spc="-5" dirty="0">
                <a:latin typeface="Carlito"/>
                <a:cs typeface="Carlito"/>
              </a:rPr>
              <a:t>same as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i="1" spc="-5" dirty="0">
                <a:latin typeface="Carlito"/>
                <a:cs typeface="Carlito"/>
              </a:rPr>
              <a:t>double </a:t>
            </a:r>
            <a:r>
              <a:rPr i="1" dirty="0">
                <a:latin typeface="Carlito"/>
                <a:cs typeface="Carlito"/>
              </a:rPr>
              <a:t>r =</a:t>
            </a:r>
            <a:r>
              <a:rPr i="1" spc="-25" dirty="0">
                <a:latin typeface="Carlito"/>
                <a:cs typeface="Carlito"/>
              </a:rPr>
              <a:t> </a:t>
            </a:r>
            <a:r>
              <a:rPr i="1" spc="-10" dirty="0">
                <a:latin typeface="Carlito"/>
                <a:cs typeface="Carlito"/>
              </a:rPr>
              <a:t>dObj.doubleValue();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2904" y="4971288"/>
            <a:ext cx="3147060" cy="1201420"/>
          </a:xfrm>
          <a:custGeom>
            <a:avLst/>
            <a:gdLst/>
            <a:ahLst/>
            <a:cxnLst/>
            <a:rect l="l" t="t" r="r" b="b"/>
            <a:pathLst>
              <a:path w="3147059" h="1201420">
                <a:moveTo>
                  <a:pt x="3147059" y="0"/>
                </a:moveTo>
                <a:lnTo>
                  <a:pt x="0" y="0"/>
                </a:lnTo>
                <a:lnTo>
                  <a:pt x="0" y="1200912"/>
                </a:lnTo>
                <a:lnTo>
                  <a:pt x="3147059" y="1200912"/>
                </a:lnTo>
                <a:lnTo>
                  <a:pt x="3147059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13168" y="4985384"/>
            <a:ext cx="210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double </a:t>
            </a:r>
            <a:r>
              <a:rPr dirty="0">
                <a:latin typeface="Carlito"/>
                <a:cs typeface="Carlito"/>
              </a:rPr>
              <a:t>d = </a:t>
            </a:r>
            <a:r>
              <a:rPr spc="-5" dirty="0">
                <a:latin typeface="Carlito"/>
                <a:cs typeface="Carlito"/>
              </a:rPr>
              <a:t>3.14;  Double dObj </a:t>
            </a:r>
            <a:r>
              <a:rPr dirty="0">
                <a:latin typeface="Carlito"/>
                <a:cs typeface="Carlito"/>
              </a:rPr>
              <a:t>=</a:t>
            </a:r>
            <a:r>
              <a:rPr spc="-9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d;  double </a:t>
            </a:r>
            <a:r>
              <a:rPr dirty="0">
                <a:latin typeface="Carlito"/>
                <a:cs typeface="Carlito"/>
              </a:rPr>
              <a:t>r =</a:t>
            </a:r>
            <a:r>
              <a:rPr spc="-5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dObj;</a:t>
            </a:r>
            <a:endParaRPr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61513" y="0"/>
            <a:ext cx="62725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10" dirty="0"/>
              <a:t>Auto-boxing </a:t>
            </a:r>
            <a:r>
              <a:rPr sz="2800" spc="10" dirty="0"/>
              <a:t>&amp;</a:t>
            </a:r>
            <a:r>
              <a:rPr sz="2800" spc="-385" dirty="0"/>
              <a:t> </a:t>
            </a:r>
            <a:r>
              <a:rPr sz="2800" spc="-210" dirty="0"/>
              <a:t>Auto-unboxing</a:t>
            </a:r>
            <a:endParaRPr sz="2800" dirty="0"/>
          </a:p>
        </p:txBody>
      </p:sp>
      <p:grpSp>
        <p:nvGrpSpPr>
          <p:cNvPr id="12" name="object 12"/>
          <p:cNvGrpSpPr/>
          <p:nvPr/>
        </p:nvGrpSpPr>
        <p:grpSpPr>
          <a:xfrm>
            <a:off x="9472421" y="4483335"/>
            <a:ext cx="2726055" cy="1091565"/>
            <a:chOff x="9472421" y="4483335"/>
            <a:chExt cx="2726055" cy="1091565"/>
          </a:xfrm>
        </p:grpSpPr>
        <p:sp>
          <p:nvSpPr>
            <p:cNvPr id="13" name="object 13"/>
            <p:cNvSpPr/>
            <p:nvPr/>
          </p:nvSpPr>
          <p:spPr>
            <a:xfrm>
              <a:off x="9478771" y="4489685"/>
              <a:ext cx="2713355" cy="1078865"/>
            </a:xfrm>
            <a:custGeom>
              <a:avLst/>
              <a:gdLst/>
              <a:ahLst/>
              <a:cxnLst/>
              <a:rect l="l" t="t" r="r" b="b"/>
              <a:pathLst>
                <a:path w="2713354" h="1078864">
                  <a:moveTo>
                    <a:pt x="1704041" y="0"/>
                  </a:moveTo>
                  <a:lnTo>
                    <a:pt x="1650811" y="463"/>
                  </a:lnTo>
                  <a:lnTo>
                    <a:pt x="1597724" y="1740"/>
                  </a:lnTo>
                  <a:lnTo>
                    <a:pt x="1544901" y="3831"/>
                  </a:lnTo>
                  <a:lnTo>
                    <a:pt x="1492461" y="6734"/>
                  </a:lnTo>
                  <a:lnTo>
                    <a:pt x="1440525" y="10448"/>
                  </a:lnTo>
                  <a:lnTo>
                    <a:pt x="1389211" y="14973"/>
                  </a:lnTo>
                  <a:lnTo>
                    <a:pt x="1338641" y="20306"/>
                  </a:lnTo>
                  <a:lnTo>
                    <a:pt x="1288934" y="26448"/>
                  </a:lnTo>
                  <a:lnTo>
                    <a:pt x="1240210" y="33396"/>
                  </a:lnTo>
                  <a:lnTo>
                    <a:pt x="1192589" y="41150"/>
                  </a:lnTo>
                  <a:lnTo>
                    <a:pt x="1146192" y="49708"/>
                  </a:lnTo>
                  <a:lnTo>
                    <a:pt x="1101137" y="59070"/>
                  </a:lnTo>
                  <a:lnTo>
                    <a:pt x="1057546" y="69234"/>
                  </a:lnTo>
                  <a:lnTo>
                    <a:pt x="1015538" y="80200"/>
                  </a:lnTo>
                  <a:lnTo>
                    <a:pt x="975232" y="91966"/>
                  </a:lnTo>
                  <a:lnTo>
                    <a:pt x="921098" y="110095"/>
                  </a:lnTo>
                  <a:lnTo>
                    <a:pt x="872950" y="129132"/>
                  </a:lnTo>
                  <a:lnTo>
                    <a:pt x="830777" y="148969"/>
                  </a:lnTo>
                  <a:lnTo>
                    <a:pt x="794569" y="169500"/>
                  </a:lnTo>
                  <a:lnTo>
                    <a:pt x="740004" y="212220"/>
                  </a:lnTo>
                  <a:lnTo>
                    <a:pt x="709169" y="256440"/>
                  </a:lnTo>
                  <a:lnTo>
                    <a:pt x="701976" y="301310"/>
                  </a:lnTo>
                  <a:lnTo>
                    <a:pt x="707219" y="323722"/>
                  </a:lnTo>
                  <a:lnTo>
                    <a:pt x="735330" y="367969"/>
                  </a:lnTo>
                  <a:lnTo>
                    <a:pt x="786870" y="410738"/>
                  </a:lnTo>
                  <a:lnTo>
                    <a:pt x="821398" y="431302"/>
                  </a:lnTo>
                  <a:lnTo>
                    <a:pt x="861751" y="451177"/>
                  </a:lnTo>
                  <a:lnTo>
                    <a:pt x="907918" y="470257"/>
                  </a:lnTo>
                  <a:lnTo>
                    <a:pt x="959888" y="488435"/>
                  </a:lnTo>
                  <a:lnTo>
                    <a:pt x="1017651" y="505605"/>
                  </a:lnTo>
                  <a:lnTo>
                    <a:pt x="0" y="1078502"/>
                  </a:lnTo>
                  <a:lnTo>
                    <a:pt x="1342135" y="565295"/>
                  </a:lnTo>
                  <a:lnTo>
                    <a:pt x="1394533" y="570757"/>
                  </a:lnTo>
                  <a:lnTo>
                    <a:pt x="1447462" y="575337"/>
                  </a:lnTo>
                  <a:lnTo>
                    <a:pt x="1500806" y="579042"/>
                  </a:lnTo>
                  <a:lnTo>
                    <a:pt x="1554451" y="581881"/>
                  </a:lnTo>
                  <a:lnTo>
                    <a:pt x="1608280" y="583860"/>
                  </a:lnTo>
                  <a:lnTo>
                    <a:pt x="1662178" y="584987"/>
                  </a:lnTo>
                  <a:lnTo>
                    <a:pt x="1716029" y="585270"/>
                  </a:lnTo>
                  <a:lnTo>
                    <a:pt x="1769718" y="584715"/>
                  </a:lnTo>
                  <a:lnTo>
                    <a:pt x="1823129" y="583332"/>
                  </a:lnTo>
                  <a:lnTo>
                    <a:pt x="1876146" y="581126"/>
                  </a:lnTo>
                  <a:lnTo>
                    <a:pt x="1928653" y="578106"/>
                  </a:lnTo>
                  <a:lnTo>
                    <a:pt x="1980536" y="574279"/>
                  </a:lnTo>
                  <a:lnTo>
                    <a:pt x="2031678" y="569653"/>
                  </a:lnTo>
                  <a:lnTo>
                    <a:pt x="2081963" y="564235"/>
                  </a:lnTo>
                  <a:lnTo>
                    <a:pt x="2131277" y="558033"/>
                  </a:lnTo>
                  <a:lnTo>
                    <a:pt x="2179503" y="551053"/>
                  </a:lnTo>
                  <a:lnTo>
                    <a:pt x="2226525" y="543305"/>
                  </a:lnTo>
                  <a:lnTo>
                    <a:pt x="2272229" y="534795"/>
                  </a:lnTo>
                  <a:lnTo>
                    <a:pt x="2316498" y="525530"/>
                  </a:lnTo>
                  <a:lnTo>
                    <a:pt x="2359218" y="515519"/>
                  </a:lnTo>
                  <a:lnTo>
                    <a:pt x="2400271" y="504768"/>
                  </a:lnTo>
                  <a:lnTo>
                    <a:pt x="2439543" y="493286"/>
                  </a:lnTo>
                  <a:lnTo>
                    <a:pt x="2493677" y="475157"/>
                  </a:lnTo>
                  <a:lnTo>
                    <a:pt x="2541825" y="456120"/>
                  </a:lnTo>
                  <a:lnTo>
                    <a:pt x="2583998" y="436283"/>
                  </a:lnTo>
                  <a:lnTo>
                    <a:pt x="2620206" y="415752"/>
                  </a:lnTo>
                  <a:lnTo>
                    <a:pt x="2674771" y="373032"/>
                  </a:lnTo>
                  <a:lnTo>
                    <a:pt x="2705606" y="328812"/>
                  </a:lnTo>
                  <a:lnTo>
                    <a:pt x="2712799" y="283942"/>
                  </a:lnTo>
                  <a:lnTo>
                    <a:pt x="2707556" y="261530"/>
                  </a:lnTo>
                  <a:lnTo>
                    <a:pt x="2679445" y="217283"/>
                  </a:lnTo>
                  <a:lnTo>
                    <a:pt x="2627905" y="174514"/>
                  </a:lnTo>
                  <a:lnTo>
                    <a:pt x="2593377" y="153950"/>
                  </a:lnTo>
                  <a:lnTo>
                    <a:pt x="2553024" y="134075"/>
                  </a:lnTo>
                  <a:lnTo>
                    <a:pt x="2506857" y="114995"/>
                  </a:lnTo>
                  <a:lnTo>
                    <a:pt x="2454887" y="96817"/>
                  </a:lnTo>
                  <a:lnTo>
                    <a:pt x="2397125" y="79647"/>
                  </a:lnTo>
                  <a:lnTo>
                    <a:pt x="2354485" y="68593"/>
                  </a:lnTo>
                  <a:lnTo>
                    <a:pt x="2310310" y="58368"/>
                  </a:lnTo>
                  <a:lnTo>
                    <a:pt x="2264718" y="48973"/>
                  </a:lnTo>
                  <a:lnTo>
                    <a:pt x="2217829" y="40405"/>
                  </a:lnTo>
                  <a:lnTo>
                    <a:pt x="2169765" y="32663"/>
                  </a:lnTo>
                  <a:lnTo>
                    <a:pt x="2120643" y="25747"/>
                  </a:lnTo>
                  <a:lnTo>
                    <a:pt x="2070586" y="19655"/>
                  </a:lnTo>
                  <a:lnTo>
                    <a:pt x="2019712" y="14386"/>
                  </a:lnTo>
                  <a:lnTo>
                    <a:pt x="1968141" y="9939"/>
                  </a:lnTo>
                  <a:lnTo>
                    <a:pt x="1915994" y="6314"/>
                  </a:lnTo>
                  <a:lnTo>
                    <a:pt x="1863391" y="3508"/>
                  </a:lnTo>
                  <a:lnTo>
                    <a:pt x="1810451" y="1521"/>
                  </a:lnTo>
                  <a:lnTo>
                    <a:pt x="1757294" y="352"/>
                  </a:lnTo>
                  <a:lnTo>
                    <a:pt x="170404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78771" y="4489685"/>
              <a:ext cx="2713355" cy="1078865"/>
            </a:xfrm>
            <a:custGeom>
              <a:avLst/>
              <a:gdLst/>
              <a:ahLst/>
              <a:cxnLst/>
              <a:rect l="l" t="t" r="r" b="b"/>
              <a:pathLst>
                <a:path w="2713354" h="1078864">
                  <a:moveTo>
                    <a:pt x="0" y="1078502"/>
                  </a:moveTo>
                  <a:lnTo>
                    <a:pt x="1017651" y="505605"/>
                  </a:lnTo>
                  <a:lnTo>
                    <a:pt x="959888" y="488435"/>
                  </a:lnTo>
                  <a:lnTo>
                    <a:pt x="907918" y="470257"/>
                  </a:lnTo>
                  <a:lnTo>
                    <a:pt x="861751" y="451177"/>
                  </a:lnTo>
                  <a:lnTo>
                    <a:pt x="821398" y="431302"/>
                  </a:lnTo>
                  <a:lnTo>
                    <a:pt x="786870" y="410738"/>
                  </a:lnTo>
                  <a:lnTo>
                    <a:pt x="735330" y="367969"/>
                  </a:lnTo>
                  <a:lnTo>
                    <a:pt x="707219" y="323722"/>
                  </a:lnTo>
                  <a:lnTo>
                    <a:pt x="701976" y="301310"/>
                  </a:lnTo>
                  <a:lnTo>
                    <a:pt x="702622" y="278847"/>
                  </a:lnTo>
                  <a:lnTo>
                    <a:pt x="721626" y="234196"/>
                  </a:lnTo>
                  <a:lnTo>
                    <a:pt x="764315" y="190619"/>
                  </a:lnTo>
                  <a:lnTo>
                    <a:pt x="830777" y="148969"/>
                  </a:lnTo>
                  <a:lnTo>
                    <a:pt x="872950" y="129132"/>
                  </a:lnTo>
                  <a:lnTo>
                    <a:pt x="921098" y="110095"/>
                  </a:lnTo>
                  <a:lnTo>
                    <a:pt x="975232" y="91966"/>
                  </a:lnTo>
                  <a:lnTo>
                    <a:pt x="1015538" y="80200"/>
                  </a:lnTo>
                  <a:lnTo>
                    <a:pt x="1057546" y="69234"/>
                  </a:lnTo>
                  <a:lnTo>
                    <a:pt x="1101137" y="59070"/>
                  </a:lnTo>
                  <a:lnTo>
                    <a:pt x="1146192" y="49708"/>
                  </a:lnTo>
                  <a:lnTo>
                    <a:pt x="1192589" y="41150"/>
                  </a:lnTo>
                  <a:lnTo>
                    <a:pt x="1240210" y="33396"/>
                  </a:lnTo>
                  <a:lnTo>
                    <a:pt x="1288934" y="26448"/>
                  </a:lnTo>
                  <a:lnTo>
                    <a:pt x="1338641" y="20306"/>
                  </a:lnTo>
                  <a:lnTo>
                    <a:pt x="1389211" y="14973"/>
                  </a:lnTo>
                  <a:lnTo>
                    <a:pt x="1440525" y="10448"/>
                  </a:lnTo>
                  <a:lnTo>
                    <a:pt x="1492461" y="6734"/>
                  </a:lnTo>
                  <a:lnTo>
                    <a:pt x="1544901" y="3831"/>
                  </a:lnTo>
                  <a:lnTo>
                    <a:pt x="1597724" y="1740"/>
                  </a:lnTo>
                  <a:lnTo>
                    <a:pt x="1650811" y="463"/>
                  </a:lnTo>
                  <a:lnTo>
                    <a:pt x="1704041" y="0"/>
                  </a:lnTo>
                  <a:lnTo>
                    <a:pt x="1757294" y="352"/>
                  </a:lnTo>
                  <a:lnTo>
                    <a:pt x="1810451" y="1521"/>
                  </a:lnTo>
                  <a:lnTo>
                    <a:pt x="1863391" y="3508"/>
                  </a:lnTo>
                  <a:lnTo>
                    <a:pt x="1915994" y="6314"/>
                  </a:lnTo>
                  <a:lnTo>
                    <a:pt x="1968141" y="9939"/>
                  </a:lnTo>
                  <a:lnTo>
                    <a:pt x="2019712" y="14386"/>
                  </a:lnTo>
                  <a:lnTo>
                    <a:pt x="2070586" y="19655"/>
                  </a:lnTo>
                  <a:lnTo>
                    <a:pt x="2120643" y="25747"/>
                  </a:lnTo>
                  <a:lnTo>
                    <a:pt x="2169765" y="32663"/>
                  </a:lnTo>
                  <a:lnTo>
                    <a:pt x="2217829" y="40405"/>
                  </a:lnTo>
                  <a:lnTo>
                    <a:pt x="2264718" y="48973"/>
                  </a:lnTo>
                  <a:lnTo>
                    <a:pt x="2310310" y="58368"/>
                  </a:lnTo>
                  <a:lnTo>
                    <a:pt x="2354485" y="68593"/>
                  </a:lnTo>
                  <a:lnTo>
                    <a:pt x="2397125" y="79647"/>
                  </a:lnTo>
                  <a:lnTo>
                    <a:pt x="2454887" y="96817"/>
                  </a:lnTo>
                  <a:lnTo>
                    <a:pt x="2506857" y="114995"/>
                  </a:lnTo>
                  <a:lnTo>
                    <a:pt x="2553024" y="134075"/>
                  </a:lnTo>
                  <a:lnTo>
                    <a:pt x="2593377" y="153950"/>
                  </a:lnTo>
                  <a:lnTo>
                    <a:pt x="2627905" y="174514"/>
                  </a:lnTo>
                  <a:lnTo>
                    <a:pt x="2679445" y="217283"/>
                  </a:lnTo>
                  <a:lnTo>
                    <a:pt x="2707556" y="261530"/>
                  </a:lnTo>
                  <a:lnTo>
                    <a:pt x="2712799" y="283942"/>
                  </a:lnTo>
                  <a:lnTo>
                    <a:pt x="2712153" y="306405"/>
                  </a:lnTo>
                  <a:lnTo>
                    <a:pt x="2693149" y="351056"/>
                  </a:lnTo>
                  <a:lnTo>
                    <a:pt x="2650460" y="394633"/>
                  </a:lnTo>
                  <a:lnTo>
                    <a:pt x="2583998" y="436283"/>
                  </a:lnTo>
                  <a:lnTo>
                    <a:pt x="2541825" y="456120"/>
                  </a:lnTo>
                  <a:lnTo>
                    <a:pt x="2493677" y="475157"/>
                  </a:lnTo>
                  <a:lnTo>
                    <a:pt x="2439543" y="493286"/>
                  </a:lnTo>
                  <a:lnTo>
                    <a:pt x="2400271" y="504768"/>
                  </a:lnTo>
                  <a:lnTo>
                    <a:pt x="2359218" y="515519"/>
                  </a:lnTo>
                  <a:lnTo>
                    <a:pt x="2316498" y="525530"/>
                  </a:lnTo>
                  <a:lnTo>
                    <a:pt x="2272229" y="534795"/>
                  </a:lnTo>
                  <a:lnTo>
                    <a:pt x="2226525" y="543305"/>
                  </a:lnTo>
                  <a:lnTo>
                    <a:pt x="2179503" y="551053"/>
                  </a:lnTo>
                  <a:lnTo>
                    <a:pt x="2131277" y="558033"/>
                  </a:lnTo>
                  <a:lnTo>
                    <a:pt x="2081963" y="564235"/>
                  </a:lnTo>
                  <a:lnTo>
                    <a:pt x="2031678" y="569653"/>
                  </a:lnTo>
                  <a:lnTo>
                    <a:pt x="1980536" y="574279"/>
                  </a:lnTo>
                  <a:lnTo>
                    <a:pt x="1928653" y="578106"/>
                  </a:lnTo>
                  <a:lnTo>
                    <a:pt x="1876146" y="581126"/>
                  </a:lnTo>
                  <a:lnTo>
                    <a:pt x="1823129" y="583332"/>
                  </a:lnTo>
                  <a:lnTo>
                    <a:pt x="1769718" y="584715"/>
                  </a:lnTo>
                  <a:lnTo>
                    <a:pt x="1716029" y="585270"/>
                  </a:lnTo>
                  <a:lnTo>
                    <a:pt x="1662178" y="584987"/>
                  </a:lnTo>
                  <a:lnTo>
                    <a:pt x="1608280" y="583860"/>
                  </a:lnTo>
                  <a:lnTo>
                    <a:pt x="1554451" y="581881"/>
                  </a:lnTo>
                  <a:lnTo>
                    <a:pt x="1500806" y="579042"/>
                  </a:lnTo>
                  <a:lnTo>
                    <a:pt x="1447462" y="575337"/>
                  </a:lnTo>
                  <a:lnTo>
                    <a:pt x="1394533" y="570757"/>
                  </a:lnTo>
                  <a:lnTo>
                    <a:pt x="1342135" y="565295"/>
                  </a:lnTo>
                  <a:lnTo>
                    <a:pt x="0" y="107850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589514" y="4617846"/>
            <a:ext cx="1196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Auto-Boxing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640318" y="5964904"/>
            <a:ext cx="3558540" cy="597535"/>
            <a:chOff x="8640318" y="5964904"/>
            <a:chExt cx="3558540" cy="597535"/>
          </a:xfrm>
        </p:grpSpPr>
        <p:sp>
          <p:nvSpPr>
            <p:cNvPr id="17" name="object 17"/>
            <p:cNvSpPr/>
            <p:nvPr/>
          </p:nvSpPr>
          <p:spPr>
            <a:xfrm>
              <a:off x="8646414" y="5971000"/>
              <a:ext cx="3545840" cy="585470"/>
            </a:xfrm>
            <a:custGeom>
              <a:avLst/>
              <a:gdLst/>
              <a:ahLst/>
              <a:cxnLst/>
              <a:rect l="l" t="t" r="r" b="b"/>
              <a:pathLst>
                <a:path w="3545840" h="585470">
                  <a:moveTo>
                    <a:pt x="2326994" y="0"/>
                  </a:moveTo>
                  <a:lnTo>
                    <a:pt x="2268773" y="115"/>
                  </a:lnTo>
                  <a:lnTo>
                    <a:pt x="2210811" y="876"/>
                  </a:lnTo>
                  <a:lnTo>
                    <a:pt x="2153201" y="2274"/>
                  </a:lnTo>
                  <a:lnTo>
                    <a:pt x="2096040" y="4302"/>
                  </a:lnTo>
                  <a:lnTo>
                    <a:pt x="2039422" y="6952"/>
                  </a:lnTo>
                  <a:lnTo>
                    <a:pt x="1983441" y="10216"/>
                  </a:lnTo>
                  <a:lnTo>
                    <a:pt x="1928192" y="14086"/>
                  </a:lnTo>
                  <a:lnTo>
                    <a:pt x="1873771" y="18555"/>
                  </a:lnTo>
                  <a:lnTo>
                    <a:pt x="1820271" y="23615"/>
                  </a:lnTo>
                  <a:lnTo>
                    <a:pt x="1767789" y="29257"/>
                  </a:lnTo>
                  <a:lnTo>
                    <a:pt x="1716418" y="35475"/>
                  </a:lnTo>
                  <a:lnTo>
                    <a:pt x="1666254" y="42261"/>
                  </a:lnTo>
                  <a:lnTo>
                    <a:pt x="1617392" y="49606"/>
                  </a:lnTo>
                  <a:lnTo>
                    <a:pt x="1569925" y="57503"/>
                  </a:lnTo>
                  <a:lnTo>
                    <a:pt x="1523949" y="65944"/>
                  </a:lnTo>
                  <a:lnTo>
                    <a:pt x="1479560" y="74922"/>
                  </a:lnTo>
                  <a:lnTo>
                    <a:pt x="1436851" y="84428"/>
                  </a:lnTo>
                  <a:lnTo>
                    <a:pt x="1395917" y="94455"/>
                  </a:lnTo>
                  <a:lnTo>
                    <a:pt x="1356854" y="104995"/>
                  </a:lnTo>
                  <a:lnTo>
                    <a:pt x="1319756" y="116041"/>
                  </a:lnTo>
                  <a:lnTo>
                    <a:pt x="1251834" y="139616"/>
                  </a:lnTo>
                  <a:lnTo>
                    <a:pt x="1192910" y="165119"/>
                  </a:lnTo>
                  <a:lnTo>
                    <a:pt x="0" y="148202"/>
                  </a:lnTo>
                  <a:lnTo>
                    <a:pt x="1071879" y="273056"/>
                  </a:lnTo>
                  <a:lnTo>
                    <a:pt x="1069100" y="293974"/>
                  </a:lnTo>
                  <a:lnTo>
                    <a:pt x="1072580" y="314681"/>
                  </a:lnTo>
                  <a:lnTo>
                    <a:pt x="1097679" y="355202"/>
                  </a:lnTo>
                  <a:lnTo>
                    <a:pt x="1145905" y="394104"/>
                  </a:lnTo>
                  <a:lnTo>
                    <a:pt x="1215987" y="430868"/>
                  </a:lnTo>
                  <a:lnTo>
                    <a:pt x="1258826" y="448287"/>
                  </a:lnTo>
                  <a:lnTo>
                    <a:pt x="1306652" y="464978"/>
                  </a:lnTo>
                  <a:lnTo>
                    <a:pt x="1359306" y="480876"/>
                  </a:lnTo>
                  <a:lnTo>
                    <a:pt x="1416629" y="495917"/>
                  </a:lnTo>
                  <a:lnTo>
                    <a:pt x="1478461" y="510036"/>
                  </a:lnTo>
                  <a:lnTo>
                    <a:pt x="1544645" y="523168"/>
                  </a:lnTo>
                  <a:lnTo>
                    <a:pt x="1615021" y="535249"/>
                  </a:lnTo>
                  <a:lnTo>
                    <a:pt x="1689430" y="546214"/>
                  </a:lnTo>
                  <a:lnTo>
                    <a:pt x="1767712" y="555999"/>
                  </a:lnTo>
                  <a:lnTo>
                    <a:pt x="1823991" y="562042"/>
                  </a:lnTo>
                  <a:lnTo>
                    <a:pt x="1880864" y="567370"/>
                  </a:lnTo>
                  <a:lnTo>
                    <a:pt x="1938238" y="571989"/>
                  </a:lnTo>
                  <a:lnTo>
                    <a:pt x="1996018" y="575909"/>
                  </a:lnTo>
                  <a:lnTo>
                    <a:pt x="2054107" y="579137"/>
                  </a:lnTo>
                  <a:lnTo>
                    <a:pt x="2112413" y="581681"/>
                  </a:lnTo>
                  <a:lnTo>
                    <a:pt x="2170840" y="583549"/>
                  </a:lnTo>
                  <a:lnTo>
                    <a:pt x="2229293" y="584747"/>
                  </a:lnTo>
                  <a:lnTo>
                    <a:pt x="2287677" y="585285"/>
                  </a:lnTo>
                  <a:lnTo>
                    <a:pt x="2345898" y="585169"/>
                  </a:lnTo>
                  <a:lnTo>
                    <a:pt x="2403860" y="584409"/>
                  </a:lnTo>
                  <a:lnTo>
                    <a:pt x="2461470" y="583011"/>
                  </a:lnTo>
                  <a:lnTo>
                    <a:pt x="2518631" y="580982"/>
                  </a:lnTo>
                  <a:lnTo>
                    <a:pt x="2575249" y="578333"/>
                  </a:lnTo>
                  <a:lnTo>
                    <a:pt x="2631230" y="575068"/>
                  </a:lnTo>
                  <a:lnTo>
                    <a:pt x="2686479" y="571198"/>
                  </a:lnTo>
                  <a:lnTo>
                    <a:pt x="2740900" y="566729"/>
                  </a:lnTo>
                  <a:lnTo>
                    <a:pt x="2794400" y="561668"/>
                  </a:lnTo>
                  <a:lnTo>
                    <a:pt x="2846882" y="556025"/>
                  </a:lnTo>
                  <a:lnTo>
                    <a:pt x="2898253" y="549807"/>
                  </a:lnTo>
                  <a:lnTo>
                    <a:pt x="2948417" y="543021"/>
                  </a:lnTo>
                  <a:lnTo>
                    <a:pt x="2997279" y="535676"/>
                  </a:lnTo>
                  <a:lnTo>
                    <a:pt x="3044746" y="527778"/>
                  </a:lnTo>
                  <a:lnTo>
                    <a:pt x="3090722" y="519336"/>
                  </a:lnTo>
                  <a:lnTo>
                    <a:pt x="3135111" y="510358"/>
                  </a:lnTo>
                  <a:lnTo>
                    <a:pt x="3177820" y="500852"/>
                  </a:lnTo>
                  <a:lnTo>
                    <a:pt x="3218754" y="490825"/>
                  </a:lnTo>
                  <a:lnTo>
                    <a:pt x="3257817" y="480284"/>
                  </a:lnTo>
                  <a:lnTo>
                    <a:pt x="3294915" y="469239"/>
                  </a:lnTo>
                  <a:lnTo>
                    <a:pt x="3362837" y="445663"/>
                  </a:lnTo>
                  <a:lnTo>
                    <a:pt x="3421760" y="420160"/>
                  </a:lnTo>
                  <a:lnTo>
                    <a:pt x="3482735" y="384753"/>
                  </a:lnTo>
                  <a:lnTo>
                    <a:pt x="3522988" y="348623"/>
                  </a:lnTo>
                  <a:lnTo>
                    <a:pt x="3543127" y="312183"/>
                  </a:lnTo>
                  <a:lnTo>
                    <a:pt x="3545842" y="293975"/>
                  </a:lnTo>
                  <a:lnTo>
                    <a:pt x="3543755" y="275845"/>
                  </a:lnTo>
                  <a:lnTo>
                    <a:pt x="3525480" y="240019"/>
                  </a:lnTo>
                  <a:lnTo>
                    <a:pt x="3488906" y="205120"/>
                  </a:lnTo>
                  <a:lnTo>
                    <a:pt x="3434638" y="171557"/>
                  </a:lnTo>
                  <a:lnTo>
                    <a:pt x="3363283" y="139745"/>
                  </a:lnTo>
                  <a:lnTo>
                    <a:pt x="3321386" y="124623"/>
                  </a:lnTo>
                  <a:lnTo>
                    <a:pt x="3275445" y="110093"/>
                  </a:lnTo>
                  <a:lnTo>
                    <a:pt x="3225535" y="96206"/>
                  </a:lnTo>
                  <a:lnTo>
                    <a:pt x="3171731" y="83014"/>
                  </a:lnTo>
                  <a:lnTo>
                    <a:pt x="3114109" y="70569"/>
                  </a:lnTo>
                  <a:lnTo>
                    <a:pt x="3052746" y="58921"/>
                  </a:lnTo>
                  <a:lnTo>
                    <a:pt x="2987715" y="48123"/>
                  </a:lnTo>
                  <a:lnTo>
                    <a:pt x="2919094" y="38225"/>
                  </a:lnTo>
                  <a:lnTo>
                    <a:pt x="2846958" y="29280"/>
                  </a:lnTo>
                  <a:lnTo>
                    <a:pt x="2790680" y="23238"/>
                  </a:lnTo>
                  <a:lnTo>
                    <a:pt x="2733807" y="17911"/>
                  </a:lnTo>
                  <a:lnTo>
                    <a:pt x="2676433" y="13292"/>
                  </a:lnTo>
                  <a:lnTo>
                    <a:pt x="2618653" y="9373"/>
                  </a:lnTo>
                  <a:lnTo>
                    <a:pt x="2560564" y="6146"/>
                  </a:lnTo>
                  <a:lnTo>
                    <a:pt x="2502258" y="3602"/>
                  </a:lnTo>
                  <a:lnTo>
                    <a:pt x="2443831" y="1735"/>
                  </a:lnTo>
                  <a:lnTo>
                    <a:pt x="2385378" y="537"/>
                  </a:lnTo>
                  <a:lnTo>
                    <a:pt x="232699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46414" y="5971000"/>
              <a:ext cx="3545840" cy="585470"/>
            </a:xfrm>
            <a:custGeom>
              <a:avLst/>
              <a:gdLst/>
              <a:ahLst/>
              <a:cxnLst/>
              <a:rect l="l" t="t" r="r" b="b"/>
              <a:pathLst>
                <a:path w="3545840" h="585470">
                  <a:moveTo>
                    <a:pt x="0" y="148202"/>
                  </a:moveTo>
                  <a:lnTo>
                    <a:pt x="1192910" y="165119"/>
                  </a:lnTo>
                  <a:lnTo>
                    <a:pt x="1221200" y="152130"/>
                  </a:lnTo>
                  <a:lnTo>
                    <a:pt x="1251834" y="139616"/>
                  </a:lnTo>
                  <a:lnTo>
                    <a:pt x="1319756" y="116041"/>
                  </a:lnTo>
                  <a:lnTo>
                    <a:pt x="1356854" y="104995"/>
                  </a:lnTo>
                  <a:lnTo>
                    <a:pt x="1395917" y="94455"/>
                  </a:lnTo>
                  <a:lnTo>
                    <a:pt x="1436851" y="84428"/>
                  </a:lnTo>
                  <a:lnTo>
                    <a:pt x="1479560" y="74922"/>
                  </a:lnTo>
                  <a:lnTo>
                    <a:pt x="1523949" y="65944"/>
                  </a:lnTo>
                  <a:lnTo>
                    <a:pt x="1569925" y="57503"/>
                  </a:lnTo>
                  <a:lnTo>
                    <a:pt x="1617392" y="49606"/>
                  </a:lnTo>
                  <a:lnTo>
                    <a:pt x="1666254" y="42261"/>
                  </a:lnTo>
                  <a:lnTo>
                    <a:pt x="1716418" y="35475"/>
                  </a:lnTo>
                  <a:lnTo>
                    <a:pt x="1767789" y="29257"/>
                  </a:lnTo>
                  <a:lnTo>
                    <a:pt x="1820271" y="23615"/>
                  </a:lnTo>
                  <a:lnTo>
                    <a:pt x="1873771" y="18555"/>
                  </a:lnTo>
                  <a:lnTo>
                    <a:pt x="1928192" y="14086"/>
                  </a:lnTo>
                  <a:lnTo>
                    <a:pt x="1983441" y="10216"/>
                  </a:lnTo>
                  <a:lnTo>
                    <a:pt x="2039422" y="6952"/>
                  </a:lnTo>
                  <a:lnTo>
                    <a:pt x="2096040" y="4302"/>
                  </a:lnTo>
                  <a:lnTo>
                    <a:pt x="2153201" y="2274"/>
                  </a:lnTo>
                  <a:lnTo>
                    <a:pt x="2210811" y="876"/>
                  </a:lnTo>
                  <a:lnTo>
                    <a:pt x="2268773" y="115"/>
                  </a:lnTo>
                  <a:lnTo>
                    <a:pt x="2326994" y="0"/>
                  </a:lnTo>
                  <a:lnTo>
                    <a:pt x="2385378" y="537"/>
                  </a:lnTo>
                  <a:lnTo>
                    <a:pt x="2443831" y="1735"/>
                  </a:lnTo>
                  <a:lnTo>
                    <a:pt x="2502258" y="3602"/>
                  </a:lnTo>
                  <a:lnTo>
                    <a:pt x="2560564" y="6146"/>
                  </a:lnTo>
                  <a:lnTo>
                    <a:pt x="2618653" y="9373"/>
                  </a:lnTo>
                  <a:lnTo>
                    <a:pt x="2676433" y="13292"/>
                  </a:lnTo>
                  <a:lnTo>
                    <a:pt x="2733807" y="17911"/>
                  </a:lnTo>
                  <a:lnTo>
                    <a:pt x="2790680" y="23238"/>
                  </a:lnTo>
                  <a:lnTo>
                    <a:pt x="2846958" y="29280"/>
                  </a:lnTo>
                  <a:lnTo>
                    <a:pt x="2919094" y="38225"/>
                  </a:lnTo>
                  <a:lnTo>
                    <a:pt x="2987715" y="48123"/>
                  </a:lnTo>
                  <a:lnTo>
                    <a:pt x="3052746" y="58921"/>
                  </a:lnTo>
                  <a:lnTo>
                    <a:pt x="3114109" y="70569"/>
                  </a:lnTo>
                  <a:lnTo>
                    <a:pt x="3171731" y="83014"/>
                  </a:lnTo>
                  <a:lnTo>
                    <a:pt x="3225535" y="96206"/>
                  </a:lnTo>
                  <a:lnTo>
                    <a:pt x="3275445" y="110093"/>
                  </a:lnTo>
                  <a:lnTo>
                    <a:pt x="3321386" y="124623"/>
                  </a:lnTo>
                  <a:lnTo>
                    <a:pt x="3363283" y="139745"/>
                  </a:lnTo>
                  <a:lnTo>
                    <a:pt x="3401058" y="155407"/>
                  </a:lnTo>
                  <a:lnTo>
                    <a:pt x="3463946" y="188146"/>
                  </a:lnTo>
                  <a:lnTo>
                    <a:pt x="3509442" y="222428"/>
                  </a:lnTo>
                  <a:lnTo>
                    <a:pt x="3536943" y="257842"/>
                  </a:lnTo>
                  <a:lnTo>
                    <a:pt x="3545842" y="293975"/>
                  </a:lnTo>
                  <a:lnTo>
                    <a:pt x="3543127" y="312183"/>
                  </a:lnTo>
                  <a:lnTo>
                    <a:pt x="3522988" y="348623"/>
                  </a:lnTo>
                  <a:lnTo>
                    <a:pt x="3482735" y="384753"/>
                  </a:lnTo>
                  <a:lnTo>
                    <a:pt x="3421760" y="420160"/>
                  </a:lnTo>
                  <a:lnTo>
                    <a:pt x="3362837" y="445663"/>
                  </a:lnTo>
                  <a:lnTo>
                    <a:pt x="3294915" y="469239"/>
                  </a:lnTo>
                  <a:lnTo>
                    <a:pt x="3257817" y="480284"/>
                  </a:lnTo>
                  <a:lnTo>
                    <a:pt x="3218754" y="490825"/>
                  </a:lnTo>
                  <a:lnTo>
                    <a:pt x="3177820" y="500852"/>
                  </a:lnTo>
                  <a:lnTo>
                    <a:pt x="3135111" y="510358"/>
                  </a:lnTo>
                  <a:lnTo>
                    <a:pt x="3090722" y="519336"/>
                  </a:lnTo>
                  <a:lnTo>
                    <a:pt x="3044746" y="527778"/>
                  </a:lnTo>
                  <a:lnTo>
                    <a:pt x="2997279" y="535676"/>
                  </a:lnTo>
                  <a:lnTo>
                    <a:pt x="2948417" y="543021"/>
                  </a:lnTo>
                  <a:lnTo>
                    <a:pt x="2898253" y="549807"/>
                  </a:lnTo>
                  <a:lnTo>
                    <a:pt x="2846882" y="556025"/>
                  </a:lnTo>
                  <a:lnTo>
                    <a:pt x="2794400" y="561668"/>
                  </a:lnTo>
                  <a:lnTo>
                    <a:pt x="2740900" y="566729"/>
                  </a:lnTo>
                  <a:lnTo>
                    <a:pt x="2686479" y="571198"/>
                  </a:lnTo>
                  <a:lnTo>
                    <a:pt x="2631230" y="575068"/>
                  </a:lnTo>
                  <a:lnTo>
                    <a:pt x="2575249" y="578333"/>
                  </a:lnTo>
                  <a:lnTo>
                    <a:pt x="2518631" y="580982"/>
                  </a:lnTo>
                  <a:lnTo>
                    <a:pt x="2461470" y="583011"/>
                  </a:lnTo>
                  <a:lnTo>
                    <a:pt x="2403860" y="584409"/>
                  </a:lnTo>
                  <a:lnTo>
                    <a:pt x="2345898" y="585169"/>
                  </a:lnTo>
                  <a:lnTo>
                    <a:pt x="2287677" y="585285"/>
                  </a:lnTo>
                  <a:lnTo>
                    <a:pt x="2229293" y="584747"/>
                  </a:lnTo>
                  <a:lnTo>
                    <a:pt x="2170840" y="583549"/>
                  </a:lnTo>
                  <a:lnTo>
                    <a:pt x="2112413" y="581681"/>
                  </a:lnTo>
                  <a:lnTo>
                    <a:pt x="2054107" y="579137"/>
                  </a:lnTo>
                  <a:lnTo>
                    <a:pt x="1996018" y="575909"/>
                  </a:lnTo>
                  <a:lnTo>
                    <a:pt x="1938238" y="571989"/>
                  </a:lnTo>
                  <a:lnTo>
                    <a:pt x="1880864" y="567370"/>
                  </a:lnTo>
                  <a:lnTo>
                    <a:pt x="1823991" y="562042"/>
                  </a:lnTo>
                  <a:lnTo>
                    <a:pt x="1767712" y="555999"/>
                  </a:lnTo>
                  <a:lnTo>
                    <a:pt x="1689430" y="546214"/>
                  </a:lnTo>
                  <a:lnTo>
                    <a:pt x="1615021" y="535249"/>
                  </a:lnTo>
                  <a:lnTo>
                    <a:pt x="1544645" y="523168"/>
                  </a:lnTo>
                  <a:lnTo>
                    <a:pt x="1478461" y="510036"/>
                  </a:lnTo>
                  <a:lnTo>
                    <a:pt x="1416629" y="495917"/>
                  </a:lnTo>
                  <a:lnTo>
                    <a:pt x="1359306" y="480876"/>
                  </a:lnTo>
                  <a:lnTo>
                    <a:pt x="1306652" y="464978"/>
                  </a:lnTo>
                  <a:lnTo>
                    <a:pt x="1258826" y="448287"/>
                  </a:lnTo>
                  <a:lnTo>
                    <a:pt x="1215987" y="430868"/>
                  </a:lnTo>
                  <a:lnTo>
                    <a:pt x="1178294" y="412785"/>
                  </a:lnTo>
                  <a:lnTo>
                    <a:pt x="1118981" y="374888"/>
                  </a:lnTo>
                  <a:lnTo>
                    <a:pt x="1082159" y="335112"/>
                  </a:lnTo>
                  <a:lnTo>
                    <a:pt x="1069100" y="293974"/>
                  </a:lnTo>
                  <a:lnTo>
                    <a:pt x="1071879" y="273056"/>
                  </a:lnTo>
                  <a:lnTo>
                    <a:pt x="0" y="148202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223372" y="6100064"/>
            <a:ext cx="1460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Auto-Unboxing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73017" y="0"/>
            <a:ext cx="5048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Concurrent</a:t>
            </a:r>
            <a:r>
              <a:rPr sz="4400" spc="-380" dirty="0"/>
              <a:t> </a:t>
            </a:r>
            <a:r>
              <a:rPr sz="4400" spc="-229" dirty="0"/>
              <a:t>Collections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78739" y="1076325"/>
            <a:ext cx="12023725" cy="4155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java.util.concurrent </a:t>
            </a:r>
            <a:r>
              <a:rPr sz="2000" spc="-15" dirty="0">
                <a:latin typeface="Carlito"/>
                <a:cs typeface="Carlito"/>
              </a:rPr>
              <a:t>package </a:t>
            </a:r>
            <a:r>
              <a:rPr sz="2000" dirty="0">
                <a:latin typeface="Carlito"/>
                <a:cs typeface="Carlito"/>
              </a:rPr>
              <a:t>includes a </a:t>
            </a:r>
            <a:r>
              <a:rPr sz="2000" spc="-5" dirty="0">
                <a:latin typeface="Carlito"/>
                <a:cs typeface="Carlito"/>
              </a:rPr>
              <a:t>number of </a:t>
            </a:r>
            <a:r>
              <a:rPr sz="2000" dirty="0">
                <a:latin typeface="Carlito"/>
                <a:cs typeface="Carlito"/>
              </a:rPr>
              <a:t>additions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Collections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Framework.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15" dirty="0">
                <a:latin typeface="Carlito"/>
                <a:cs typeface="Carlito"/>
              </a:rPr>
              <a:t>are categorized </a:t>
            </a:r>
            <a:r>
              <a:rPr sz="2000" spc="-5" dirty="0">
                <a:latin typeface="Carlito"/>
                <a:cs typeface="Carlito"/>
              </a:rPr>
              <a:t>by the collection </a:t>
            </a:r>
            <a:r>
              <a:rPr sz="2000" spc="-10" dirty="0">
                <a:latin typeface="Carlito"/>
                <a:cs typeface="Carlito"/>
              </a:rPr>
              <a:t>interfaces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provided: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17145">
              <a:lnSpc>
                <a:spcPts val="2750"/>
              </a:lnSpc>
              <a:buClr>
                <a:srgbClr val="09559D"/>
              </a:buClr>
              <a:buSzPct val="95652"/>
              <a:buChar char="•"/>
              <a:tabLst>
                <a:tab pos="116205" algn="l"/>
              </a:tabLst>
            </a:pP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BlockingQueue</a:t>
            </a:r>
            <a:r>
              <a:rPr sz="2000" spc="-5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-5" dirty="0">
                <a:latin typeface="Carlito"/>
                <a:cs typeface="Carlito"/>
              </a:rPr>
              <a:t>defines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first-in-first-out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structure that blocks </a:t>
            </a:r>
            <a:r>
              <a:rPr sz="2000" spc="-5" dirty="0">
                <a:latin typeface="Carlito"/>
                <a:cs typeface="Carlito"/>
              </a:rPr>
              <a:t>or times out </a:t>
            </a: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15" dirty="0">
                <a:latin typeface="Carlito"/>
                <a:cs typeface="Carlito"/>
              </a:rPr>
              <a:t>attempt  to </a:t>
            </a:r>
            <a:r>
              <a:rPr sz="2000" dirty="0">
                <a:latin typeface="Carlito"/>
                <a:cs typeface="Carlito"/>
              </a:rPr>
              <a:t>add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full queue,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retrieve from </a:t>
            </a:r>
            <a:r>
              <a:rPr sz="2000" dirty="0">
                <a:latin typeface="Carlito"/>
                <a:cs typeface="Carlito"/>
              </a:rPr>
              <a:t>an empty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queue.</a:t>
            </a:r>
          </a:p>
          <a:p>
            <a:pPr>
              <a:lnSpc>
                <a:spcPct val="100000"/>
              </a:lnSpc>
              <a:buClr>
                <a:srgbClr val="09559D"/>
              </a:buClr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12700" marR="213995">
              <a:lnSpc>
                <a:spcPct val="99800"/>
              </a:lnSpc>
              <a:buClr>
                <a:srgbClr val="09559D"/>
              </a:buClr>
              <a:buSzPct val="95652"/>
              <a:buChar char="•"/>
              <a:tabLst>
                <a:tab pos="116205" algn="l"/>
              </a:tabLst>
            </a:pP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ConcurrentMap</a:t>
            </a:r>
            <a:r>
              <a:rPr sz="2000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sub </a:t>
            </a:r>
            <a:r>
              <a:rPr sz="2000" spc="-10" dirty="0">
                <a:latin typeface="Carlito"/>
                <a:cs typeface="Carlito"/>
              </a:rPr>
              <a:t>interface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5" dirty="0">
                <a:solidFill>
                  <a:srgbClr val="0462C1"/>
                </a:solidFill>
                <a:latin typeface="Carlito"/>
                <a:cs typeface="Carlito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java.util.Map</a:t>
            </a:r>
            <a:r>
              <a:rPr sz="200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defines useful </a:t>
            </a:r>
            <a:r>
              <a:rPr sz="2000" spc="-15" dirty="0">
                <a:latin typeface="Carlito"/>
                <a:cs typeface="Carlito"/>
              </a:rPr>
              <a:t>atomic </a:t>
            </a:r>
            <a:r>
              <a:rPr sz="2000" spc="-10" dirty="0">
                <a:latin typeface="Carlito"/>
                <a:cs typeface="Carlito"/>
              </a:rPr>
              <a:t>operations. </a:t>
            </a:r>
            <a:r>
              <a:rPr sz="2000" dirty="0">
                <a:latin typeface="Carlito"/>
                <a:cs typeface="Carlito"/>
              </a:rPr>
              <a:t>These  </a:t>
            </a:r>
            <a:r>
              <a:rPr sz="2000" spc="-10" dirty="0">
                <a:latin typeface="Carlito"/>
                <a:cs typeface="Carlito"/>
              </a:rPr>
              <a:t>operations </a:t>
            </a:r>
            <a:r>
              <a:rPr sz="2000" spc="-15" dirty="0">
                <a:latin typeface="Carlito"/>
                <a:cs typeface="Carlito"/>
              </a:rPr>
              <a:t>remove </a:t>
            </a:r>
            <a:r>
              <a:rPr sz="2000" spc="-5" dirty="0">
                <a:latin typeface="Carlito"/>
                <a:cs typeface="Carlito"/>
              </a:rPr>
              <a:t>or replace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key-value </a:t>
            </a:r>
            <a:r>
              <a:rPr sz="2000" spc="-5" dirty="0">
                <a:latin typeface="Carlito"/>
                <a:cs typeface="Carlito"/>
              </a:rPr>
              <a:t>pair only </a:t>
            </a:r>
            <a:r>
              <a:rPr sz="2000" dirty="0">
                <a:latin typeface="Carlito"/>
                <a:cs typeface="Carlito"/>
              </a:rPr>
              <a:t>if the </a:t>
            </a:r>
            <a:r>
              <a:rPr sz="2000" spc="-30" dirty="0">
                <a:latin typeface="Carlito"/>
                <a:cs typeface="Carlito"/>
              </a:rPr>
              <a:t>key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present,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add a </a:t>
            </a:r>
            <a:r>
              <a:rPr sz="2000" spc="-10" dirty="0">
                <a:latin typeface="Carlito"/>
                <a:cs typeface="Carlito"/>
              </a:rPr>
              <a:t>key-value </a:t>
            </a:r>
            <a:r>
              <a:rPr sz="2000" spc="-5" dirty="0">
                <a:latin typeface="Carlito"/>
                <a:cs typeface="Carlito"/>
              </a:rPr>
              <a:t>pair only  </a:t>
            </a:r>
            <a:r>
              <a:rPr sz="2000" dirty="0">
                <a:latin typeface="Carlito"/>
                <a:cs typeface="Carlito"/>
              </a:rPr>
              <a:t>if the </a:t>
            </a:r>
            <a:r>
              <a:rPr sz="2000" spc="-30" dirty="0">
                <a:latin typeface="Carlito"/>
                <a:cs typeface="Carlito"/>
              </a:rPr>
              <a:t>key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absent. Making </a:t>
            </a: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operations </a:t>
            </a:r>
            <a:r>
              <a:rPr sz="2000" spc="-15" dirty="0">
                <a:latin typeface="Carlito"/>
                <a:cs typeface="Carlito"/>
              </a:rPr>
              <a:t>atomic </a:t>
            </a:r>
            <a:r>
              <a:rPr sz="2000" spc="-5" dirty="0">
                <a:latin typeface="Carlito"/>
                <a:cs typeface="Carlito"/>
              </a:rPr>
              <a:t>helps </a:t>
            </a:r>
            <a:r>
              <a:rPr sz="2000" spc="-15" dirty="0">
                <a:latin typeface="Carlito"/>
                <a:cs typeface="Carlito"/>
              </a:rPr>
              <a:t>avoid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synchronization.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rlito"/>
              <a:cs typeface="Carlito"/>
            </a:endParaRPr>
          </a:p>
          <a:p>
            <a:pPr marL="158750" indent="-146685">
              <a:lnSpc>
                <a:spcPct val="100000"/>
              </a:lnSpc>
              <a:buSzPct val="95652"/>
              <a:buChar char="•"/>
              <a:tabLst>
                <a:tab pos="159385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standard </a:t>
            </a:r>
            <a:r>
              <a:rPr sz="2000" spc="-5" dirty="0">
                <a:latin typeface="Carlito"/>
                <a:cs typeface="Carlito"/>
              </a:rPr>
              <a:t>general-purpose </a:t>
            </a:r>
            <a:r>
              <a:rPr sz="2000" spc="-10" dirty="0">
                <a:latin typeface="Carlito"/>
                <a:cs typeface="Carlito"/>
              </a:rPr>
              <a:t>implementation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Arial"/>
                <a:cs typeface="Arial"/>
              </a:rPr>
              <a:t>ConcurrentMap </a:t>
            </a:r>
            <a:r>
              <a:rPr sz="2000" spc="-5" dirty="0">
                <a:latin typeface="Carlito"/>
                <a:cs typeface="Carlito"/>
              </a:rPr>
              <a:t>is</a:t>
            </a:r>
            <a:r>
              <a:rPr sz="2000" spc="-5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ConcurrentHashMap</a:t>
            </a:r>
            <a:r>
              <a:rPr sz="2000" spc="-5" dirty="0">
                <a:latin typeface="Carlito"/>
                <a:cs typeface="Carlito"/>
              </a:rPr>
              <a:t>,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which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10" dirty="0">
                <a:latin typeface="Carlito"/>
                <a:cs typeface="Carlito"/>
              </a:rPr>
              <a:t>concurrent </a:t>
            </a:r>
            <a:r>
              <a:rPr sz="2000" dirty="0">
                <a:latin typeface="Carlito"/>
                <a:cs typeface="Carlito"/>
              </a:rPr>
              <a:t>analog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HashMap</a:t>
            </a:r>
            <a:r>
              <a:rPr sz="2000" dirty="0">
                <a:latin typeface="Carlito"/>
                <a:cs typeface="Carlito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899160"/>
          </a:xfrm>
          <a:custGeom>
            <a:avLst/>
            <a:gdLst/>
            <a:ahLst/>
            <a:cxnLst/>
            <a:rect l="l" t="t" r="r" b="b"/>
            <a:pathLst>
              <a:path w="12192000" h="899160">
                <a:moveTo>
                  <a:pt x="12192000" y="0"/>
                </a:moveTo>
                <a:lnTo>
                  <a:pt x="0" y="0"/>
                </a:lnTo>
                <a:lnTo>
                  <a:pt x="0" y="899160"/>
                </a:lnTo>
                <a:lnTo>
                  <a:pt x="12192000" y="8991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9426" y="31445"/>
            <a:ext cx="4620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/>
              <a:t>ConcurrentHashMap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91490" y="1018794"/>
            <a:ext cx="11784330" cy="4385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3968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6395" algn="l"/>
                <a:tab pos="367030" algn="l"/>
              </a:tabLst>
            </a:pPr>
            <a:r>
              <a:rPr sz="2000" dirty="0">
                <a:latin typeface="Carlito"/>
                <a:cs typeface="Carlito"/>
              </a:rPr>
              <a:t>In Map </a:t>
            </a:r>
            <a:r>
              <a:rPr sz="2000" spc="-5" dirty="0">
                <a:latin typeface="Carlito"/>
                <a:cs typeface="Carlito"/>
              </a:rPr>
              <a:t>implementations, </a:t>
            </a:r>
            <a:r>
              <a:rPr sz="2000" dirty="0">
                <a:latin typeface="Carlito"/>
                <a:cs typeface="Carlito"/>
              </a:rPr>
              <a:t>If multiple </a:t>
            </a:r>
            <a:r>
              <a:rPr sz="2000" spc="-5" dirty="0">
                <a:latin typeface="Carlito"/>
                <a:cs typeface="Carlito"/>
              </a:rPr>
              <a:t>threads </a:t>
            </a:r>
            <a:r>
              <a:rPr sz="2000" dirty="0">
                <a:latin typeface="Carlito"/>
                <a:cs typeface="Carlito"/>
              </a:rPr>
              <a:t>access it,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15" dirty="0">
                <a:latin typeface="Carlito"/>
                <a:cs typeface="Carlito"/>
              </a:rPr>
              <a:t>ex., </a:t>
            </a: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5" dirty="0">
                <a:latin typeface="Carlito"/>
                <a:cs typeface="Carlito"/>
              </a:rPr>
              <a:t>one thread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reading  </a:t>
            </a:r>
            <a:r>
              <a:rPr sz="2000" dirty="0">
                <a:latin typeface="Carlito"/>
                <a:cs typeface="Carlito"/>
              </a:rPr>
              <a:t>the HashMap </a:t>
            </a:r>
            <a:r>
              <a:rPr sz="2000" spc="-10" dirty="0">
                <a:latin typeface="Carlito"/>
                <a:cs typeface="Carlito"/>
              </a:rPr>
              <a:t>instance </a:t>
            </a:r>
            <a:r>
              <a:rPr sz="2000" dirty="0">
                <a:latin typeface="Carlito"/>
                <a:cs typeface="Carlito"/>
              </a:rPr>
              <a:t>while </a:t>
            </a:r>
            <a:r>
              <a:rPr sz="2000" spc="-5" dirty="0">
                <a:latin typeface="Carlito"/>
                <a:cs typeface="Carlito"/>
              </a:rPr>
              <a:t>other thread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writing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it, </a:t>
            </a:r>
            <a:r>
              <a:rPr sz="2000" spc="-15" dirty="0">
                <a:latin typeface="Carlito"/>
                <a:cs typeface="Carlito"/>
              </a:rPr>
              <a:t>throws  </a:t>
            </a:r>
            <a:r>
              <a:rPr sz="2000" i="1" spc="-5" dirty="0">
                <a:latin typeface="Carlito"/>
                <a:cs typeface="Carlito"/>
              </a:rPr>
              <a:t>ConcurrentModificationException.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366395" indent="-343535">
              <a:lnSpc>
                <a:spcPct val="100000"/>
              </a:lnSpc>
              <a:buFont typeface="Arial"/>
              <a:buChar char="•"/>
              <a:tabLst>
                <a:tab pos="366395" algn="l"/>
                <a:tab pos="367030" algn="l"/>
              </a:tabLst>
            </a:pPr>
            <a:r>
              <a:rPr sz="2000" spc="-114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resolve </a:t>
            </a:r>
            <a:r>
              <a:rPr sz="2000" dirty="0">
                <a:latin typeface="Carlito"/>
                <a:cs typeface="Carlito"/>
              </a:rPr>
              <a:t>this, </a:t>
            </a:r>
            <a:r>
              <a:rPr sz="2000" spc="-5" dirty="0">
                <a:latin typeface="Carlito"/>
                <a:cs typeface="Carlito"/>
              </a:rPr>
              <a:t>use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ConcurrentHashMap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ConcurrentHashMap allows </a:t>
            </a:r>
            <a:r>
              <a:rPr sz="2000" dirty="0">
                <a:latin typeface="Carlito"/>
                <a:cs typeface="Carlito"/>
              </a:rPr>
              <a:t>multiple </a:t>
            </a:r>
            <a:r>
              <a:rPr sz="2000" spc="-5" dirty="0">
                <a:latin typeface="Carlito"/>
                <a:cs typeface="Carlito"/>
              </a:rPr>
              <a:t>threads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work on </a:t>
            </a:r>
            <a:r>
              <a:rPr sz="2000" dirty="0">
                <a:latin typeface="Carlito"/>
                <a:cs typeface="Carlito"/>
              </a:rPr>
              <a:t>its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implementation.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normal HashMap, </a:t>
            </a:r>
            <a:r>
              <a:rPr sz="2000" spc="-10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will </a:t>
            </a:r>
            <a:r>
              <a:rPr sz="2000" spc="-5" dirty="0">
                <a:latin typeface="Carlito"/>
                <a:cs typeface="Carlito"/>
              </a:rPr>
              <a:t>be only one thread per one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implementation.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ts val="2595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  <a:tab pos="9701530" algn="l"/>
              </a:tabLst>
            </a:pP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ConcurrentHashMap, </a:t>
            </a:r>
            <a:r>
              <a:rPr sz="2000" spc="-10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will </a:t>
            </a:r>
            <a:r>
              <a:rPr sz="2000" spc="-5" dirty="0">
                <a:latin typeface="Carlito"/>
                <a:cs typeface="Carlito"/>
              </a:rPr>
              <a:t>be one </a:t>
            </a:r>
            <a:r>
              <a:rPr sz="2000" dirty="0">
                <a:latin typeface="Carlito"/>
                <a:cs typeface="Carlito"/>
              </a:rPr>
              <a:t>lock </a:t>
            </a:r>
            <a:r>
              <a:rPr sz="2000" spc="-5" dirty="0">
                <a:latin typeface="Carlito"/>
                <a:cs typeface="Carlito"/>
              </a:rPr>
              <a:t>per </a:t>
            </a:r>
            <a:r>
              <a:rPr sz="2000" spc="-15" dirty="0">
                <a:latin typeface="Carlito"/>
                <a:cs typeface="Carlito"/>
              </a:rPr>
              <a:t>bucket.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Default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number	</a:t>
            </a:r>
            <a:r>
              <a:rPr sz="2000" spc="-10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buckets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are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ts val="2595"/>
              </a:lnSpc>
            </a:pPr>
            <a:r>
              <a:rPr sz="2000" spc="-5" dirty="0">
                <a:latin typeface="Carlito"/>
                <a:cs typeface="Carlito"/>
              </a:rPr>
              <a:t>16.</a:t>
            </a:r>
            <a:endParaRPr sz="2000" dirty="0">
              <a:latin typeface="Carlito"/>
              <a:cs typeface="Carlito"/>
            </a:endParaRPr>
          </a:p>
          <a:p>
            <a:pPr marL="241300" marR="5080" indent="-228600">
              <a:lnSpc>
                <a:spcPts val="23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So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ConcurrentHashMap </a:t>
            </a:r>
            <a:r>
              <a:rPr sz="2000" spc="-5" dirty="0">
                <a:latin typeface="Carlito"/>
                <a:cs typeface="Carlito"/>
              </a:rPr>
              <a:t>implementation has 16 </a:t>
            </a:r>
            <a:r>
              <a:rPr sz="2000" spc="-10" dirty="0">
                <a:latin typeface="Carlito"/>
                <a:cs typeface="Carlito"/>
              </a:rPr>
              <a:t>monitors(locks). </a:t>
            </a:r>
            <a:r>
              <a:rPr sz="2000" spc="-5" dirty="0">
                <a:latin typeface="Carlito"/>
                <a:cs typeface="Carlito"/>
              </a:rPr>
              <a:t>Hence </a:t>
            </a:r>
            <a:r>
              <a:rPr sz="2000" dirty="0">
                <a:latin typeface="Carlito"/>
                <a:cs typeface="Carlito"/>
              </a:rPr>
              <a:t>16 </a:t>
            </a:r>
            <a:r>
              <a:rPr sz="2000" spc="-10" dirty="0">
                <a:latin typeface="Carlito"/>
                <a:cs typeface="Carlito"/>
              </a:rPr>
              <a:t>threads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a time 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access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it.</a:t>
            </a:r>
          </a:p>
          <a:p>
            <a:pPr marL="23495">
              <a:lnSpc>
                <a:spcPct val="100000"/>
              </a:lnSpc>
              <a:spcBef>
                <a:spcPts val="1930"/>
              </a:spcBef>
            </a:pPr>
            <a:r>
              <a:rPr sz="2000" spc="-10" dirty="0">
                <a:latin typeface="Carlito"/>
                <a:cs typeface="Carlito"/>
              </a:rPr>
              <a:t>Ex.</a:t>
            </a:r>
            <a:endParaRPr sz="2000" dirty="0">
              <a:latin typeface="Carlito"/>
              <a:cs typeface="Carlito"/>
            </a:endParaRPr>
          </a:p>
          <a:p>
            <a:pPr marL="480695">
              <a:lnSpc>
                <a:spcPct val="100000"/>
              </a:lnSpc>
              <a:spcBef>
                <a:spcPts val="200"/>
              </a:spcBef>
            </a:pPr>
            <a:r>
              <a:rPr sz="2000" b="1" spc="-15" dirty="0">
                <a:latin typeface="Carlito"/>
                <a:cs typeface="Carlito"/>
              </a:rPr>
              <a:t>private static </a:t>
            </a:r>
            <a:r>
              <a:rPr sz="2000" b="1" dirty="0">
                <a:latin typeface="Carlito"/>
                <a:cs typeface="Carlito"/>
              </a:rPr>
              <a:t>Map&lt;Long,Address&gt; </a:t>
            </a:r>
            <a:r>
              <a:rPr sz="2000" b="1" i="1" spc="-5" dirty="0">
                <a:latin typeface="Carlito"/>
                <a:cs typeface="Carlito"/>
              </a:rPr>
              <a:t>addressMap=new</a:t>
            </a:r>
            <a:r>
              <a:rPr sz="2000" b="1" i="1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ConcurrentHashMap&lt;&gt;();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8180"/>
          </a:xfrm>
          <a:custGeom>
            <a:avLst/>
            <a:gdLst/>
            <a:ahLst/>
            <a:cxnLst/>
            <a:rect l="l" t="t" r="r" b="b"/>
            <a:pathLst>
              <a:path w="12192000" h="678180">
                <a:moveTo>
                  <a:pt x="12192000" y="0"/>
                </a:moveTo>
                <a:lnTo>
                  <a:pt x="0" y="0"/>
                </a:lnTo>
                <a:lnTo>
                  <a:pt x="0" y="678179"/>
                </a:lnTo>
                <a:lnTo>
                  <a:pt x="12192000" y="6781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1870710" algn="l"/>
              </a:tabLst>
            </a:pPr>
            <a:r>
              <a:rPr spc="-275" dirty="0"/>
              <a:t>Fail-safe	</a:t>
            </a:r>
            <a:r>
              <a:rPr spc="-235" dirty="0"/>
              <a:t>and </a:t>
            </a:r>
            <a:r>
              <a:rPr spc="-145" dirty="0"/>
              <a:t>fail-fast</a:t>
            </a:r>
            <a:r>
              <a:rPr spc="-390" dirty="0"/>
              <a:t> </a:t>
            </a:r>
            <a:r>
              <a:rPr spc="-135" dirty="0"/>
              <a:t>iterators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013205"/>
            <a:ext cx="1173289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latin typeface="Arial"/>
                <a:cs typeface="Arial"/>
              </a:rPr>
              <a:t>Java </a:t>
            </a:r>
            <a:r>
              <a:rPr sz="2400" spc="-114" dirty="0">
                <a:latin typeface="Arial"/>
                <a:cs typeface="Arial"/>
              </a:rPr>
              <a:t>Collections </a:t>
            </a:r>
            <a:r>
              <a:rPr sz="2400" spc="-95" dirty="0">
                <a:latin typeface="Arial"/>
                <a:cs typeface="Arial"/>
              </a:rPr>
              <a:t>supports </a:t>
            </a:r>
            <a:r>
              <a:rPr sz="2400" spc="-15" dirty="0">
                <a:latin typeface="Arial"/>
                <a:cs typeface="Arial"/>
              </a:rPr>
              <a:t>two </a:t>
            </a:r>
            <a:r>
              <a:rPr sz="2400" spc="-110" dirty="0">
                <a:latin typeface="Arial"/>
                <a:cs typeface="Arial"/>
              </a:rPr>
              <a:t>types </a:t>
            </a:r>
            <a:r>
              <a:rPr sz="2400" spc="-25" dirty="0">
                <a:latin typeface="Arial"/>
                <a:cs typeface="Arial"/>
              </a:rPr>
              <a:t>of </a:t>
            </a:r>
            <a:r>
              <a:rPr sz="2400" spc="-80" dirty="0">
                <a:latin typeface="Arial"/>
                <a:cs typeface="Arial"/>
              </a:rPr>
              <a:t>Iterators, </a:t>
            </a:r>
            <a:r>
              <a:rPr sz="2400" spc="-114" dirty="0">
                <a:latin typeface="Arial"/>
                <a:cs typeface="Arial"/>
              </a:rPr>
              <a:t>fail-safe</a:t>
            </a:r>
            <a:r>
              <a:rPr sz="2400" spc="-51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and </a:t>
            </a:r>
            <a:r>
              <a:rPr sz="2400" spc="-85" dirty="0">
                <a:latin typeface="Arial"/>
                <a:cs typeface="Arial"/>
              </a:rPr>
              <a:t>fail-fast.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353060">
              <a:lnSpc>
                <a:spcPct val="100000"/>
              </a:lnSpc>
            </a:pPr>
            <a:r>
              <a:rPr sz="2400" spc="-18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main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distinction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between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fail-fast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fail-safe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Iterator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whether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not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underlying  </a:t>
            </a:r>
            <a:r>
              <a:rPr sz="2400" spc="-75" dirty="0">
                <a:latin typeface="Arial"/>
                <a:cs typeface="Arial"/>
              </a:rPr>
              <a:t>collection </a:t>
            </a:r>
            <a:r>
              <a:rPr sz="2400" spc="-170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be </a:t>
            </a:r>
            <a:r>
              <a:rPr sz="2400" spc="-65" dirty="0">
                <a:latin typeface="Arial"/>
                <a:cs typeface="Arial"/>
              </a:rPr>
              <a:t>modified while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110" dirty="0">
                <a:latin typeface="Arial"/>
                <a:cs typeface="Arial"/>
              </a:rPr>
              <a:t>being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iterated.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7729220" algn="l"/>
                <a:tab pos="8883015" algn="l"/>
              </a:tabLst>
            </a:pPr>
            <a:r>
              <a:rPr sz="2400" spc="-15" dirty="0">
                <a:latin typeface="Arial"/>
                <a:cs typeface="Arial"/>
              </a:rPr>
              <a:t>If </a:t>
            </a:r>
            <a:r>
              <a:rPr sz="2400" spc="-45" dirty="0">
                <a:latin typeface="Arial"/>
                <a:cs typeface="Arial"/>
              </a:rPr>
              <a:t>Iterator </a:t>
            </a:r>
            <a:r>
              <a:rPr sz="2400" spc="-95" dirty="0">
                <a:latin typeface="Arial"/>
                <a:cs typeface="Arial"/>
              </a:rPr>
              <a:t>detects </a:t>
            </a:r>
            <a:r>
              <a:rPr sz="2400" spc="-165" dirty="0">
                <a:latin typeface="Arial"/>
                <a:cs typeface="Arial"/>
              </a:rPr>
              <a:t>any </a:t>
            </a:r>
            <a:r>
              <a:rPr sz="2400" spc="-65" dirty="0">
                <a:latin typeface="Arial"/>
                <a:cs typeface="Arial"/>
              </a:rPr>
              <a:t>structural </a:t>
            </a:r>
            <a:r>
              <a:rPr sz="2400" spc="-160" dirty="0">
                <a:latin typeface="Arial"/>
                <a:cs typeface="Arial"/>
              </a:rPr>
              <a:t>change </a:t>
            </a:r>
            <a:r>
              <a:rPr sz="2400" spc="-40" dirty="0">
                <a:latin typeface="Arial"/>
                <a:cs typeface="Arial"/>
              </a:rPr>
              <a:t>after </a:t>
            </a:r>
            <a:r>
              <a:rPr sz="2400" spc="-45" dirty="0">
                <a:latin typeface="Arial"/>
                <a:cs typeface="Arial"/>
              </a:rPr>
              <a:t>iteration </a:t>
            </a:r>
            <a:r>
              <a:rPr sz="2400" spc="-190" dirty="0">
                <a:latin typeface="Arial"/>
                <a:cs typeface="Arial"/>
              </a:rPr>
              <a:t>has </a:t>
            </a:r>
            <a:r>
              <a:rPr sz="2400" spc="-125" dirty="0">
                <a:latin typeface="Arial"/>
                <a:cs typeface="Arial"/>
              </a:rPr>
              <a:t>begun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ex.	</a:t>
            </a:r>
            <a:r>
              <a:rPr sz="2400" spc="-114" dirty="0">
                <a:latin typeface="Arial"/>
                <a:cs typeface="Arial"/>
              </a:rPr>
              <a:t>adding </a:t>
            </a:r>
            <a:r>
              <a:rPr sz="2400" spc="-30" dirty="0">
                <a:latin typeface="Arial"/>
                <a:cs typeface="Arial"/>
              </a:rPr>
              <a:t>or </a:t>
            </a:r>
            <a:r>
              <a:rPr sz="2400" spc="-105" dirty="0">
                <a:latin typeface="Arial"/>
                <a:cs typeface="Arial"/>
              </a:rPr>
              <a:t>removing </a:t>
            </a:r>
            <a:r>
              <a:rPr sz="2400" spc="-204" dirty="0">
                <a:latin typeface="Arial"/>
                <a:cs typeface="Arial"/>
              </a:rPr>
              <a:t>a  </a:t>
            </a:r>
            <a:r>
              <a:rPr sz="2400" spc="-105" dirty="0">
                <a:latin typeface="Arial"/>
                <a:cs typeface="Arial"/>
              </a:rPr>
              <a:t>new </a:t>
            </a:r>
            <a:r>
              <a:rPr sz="2400" spc="-85" dirty="0">
                <a:latin typeface="Arial"/>
                <a:cs typeface="Arial"/>
              </a:rPr>
              <a:t>element </a:t>
            </a:r>
            <a:r>
              <a:rPr sz="2400" spc="-55" dirty="0">
                <a:latin typeface="Arial"/>
                <a:cs typeface="Arial"/>
              </a:rPr>
              <a:t>then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throws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ConcurrentModificationException,	</a:t>
            </a:r>
            <a:r>
              <a:rPr sz="2400" spc="-65" dirty="0">
                <a:latin typeface="Arial"/>
                <a:cs typeface="Arial"/>
              </a:rPr>
              <a:t>this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known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spc="-85" dirty="0">
                <a:latin typeface="Arial"/>
                <a:cs typeface="Arial"/>
              </a:rPr>
              <a:t>fail-fast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behavior 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110" dirty="0">
                <a:latin typeface="Arial"/>
                <a:cs typeface="Arial"/>
              </a:rPr>
              <a:t>these </a:t>
            </a:r>
            <a:r>
              <a:rPr sz="2400" spc="-70" dirty="0">
                <a:latin typeface="Arial"/>
                <a:cs typeface="Arial"/>
              </a:rPr>
              <a:t>iterators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114" dirty="0">
                <a:latin typeface="Arial"/>
                <a:cs typeface="Arial"/>
              </a:rPr>
              <a:t>called </a:t>
            </a:r>
            <a:r>
              <a:rPr sz="2400" i="1" spc="-175" dirty="0">
                <a:latin typeface="Trebuchet MS"/>
                <a:cs typeface="Trebuchet MS"/>
              </a:rPr>
              <a:t>fail-fast </a:t>
            </a:r>
            <a:r>
              <a:rPr sz="2400" i="1" spc="-170" dirty="0">
                <a:latin typeface="Trebuchet MS"/>
                <a:cs typeface="Trebuchet MS"/>
              </a:rPr>
              <a:t>iterator </a:t>
            </a:r>
            <a:r>
              <a:rPr sz="2400" spc="-165" dirty="0">
                <a:latin typeface="Arial"/>
                <a:cs typeface="Arial"/>
              </a:rPr>
              <a:t>because </a:t>
            </a:r>
            <a:r>
              <a:rPr sz="2400" spc="-70" dirty="0">
                <a:latin typeface="Arial"/>
                <a:cs typeface="Arial"/>
              </a:rPr>
              <a:t>they </a:t>
            </a:r>
            <a:r>
              <a:rPr sz="2400" spc="-55" dirty="0">
                <a:latin typeface="Arial"/>
                <a:cs typeface="Arial"/>
              </a:rPr>
              <a:t>fail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spc="-140" dirty="0">
                <a:latin typeface="Arial"/>
                <a:cs typeface="Arial"/>
              </a:rPr>
              <a:t>soon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spc="-65" dirty="0">
                <a:latin typeface="Arial"/>
                <a:cs typeface="Arial"/>
              </a:rPr>
              <a:t>they detect </a:t>
            </a:r>
            <a:r>
              <a:rPr sz="2400" spc="-165" dirty="0">
                <a:latin typeface="Arial"/>
                <a:cs typeface="Arial"/>
              </a:rPr>
              <a:t>any  </a:t>
            </a:r>
            <a:r>
              <a:rPr sz="2400" spc="-65" dirty="0">
                <a:latin typeface="Arial"/>
                <a:cs typeface="Arial"/>
              </a:rPr>
              <a:t>modification.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8180"/>
          </a:xfrm>
          <a:custGeom>
            <a:avLst/>
            <a:gdLst/>
            <a:ahLst/>
            <a:cxnLst/>
            <a:rect l="l" t="t" r="r" b="b"/>
            <a:pathLst>
              <a:path w="12192000" h="678180">
                <a:moveTo>
                  <a:pt x="12192000" y="0"/>
                </a:moveTo>
                <a:lnTo>
                  <a:pt x="0" y="0"/>
                </a:lnTo>
                <a:lnTo>
                  <a:pt x="0" y="678179"/>
                </a:lnTo>
                <a:lnTo>
                  <a:pt x="12192000" y="6781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1870710" algn="l"/>
              </a:tabLst>
            </a:pPr>
            <a:r>
              <a:rPr spc="-275" dirty="0"/>
              <a:t>Fail-safe	</a:t>
            </a:r>
            <a:r>
              <a:rPr spc="-235" dirty="0"/>
              <a:t>and </a:t>
            </a:r>
            <a:r>
              <a:rPr spc="-145" dirty="0"/>
              <a:t>fail-fast</a:t>
            </a:r>
            <a:r>
              <a:rPr spc="-390" dirty="0"/>
              <a:t> </a:t>
            </a:r>
            <a:r>
              <a:rPr spc="-135" dirty="0"/>
              <a:t>iterators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945007"/>
            <a:ext cx="1149540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Collection classes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1.4 </a:t>
            </a:r>
            <a:r>
              <a:rPr sz="2400" spc="5" dirty="0">
                <a:latin typeface="Carlito"/>
                <a:cs typeface="Carlito"/>
              </a:rPr>
              <a:t>e.g. </a:t>
            </a:r>
            <a:r>
              <a:rPr sz="2400" spc="-55" dirty="0">
                <a:latin typeface="Carlito"/>
                <a:cs typeface="Carlito"/>
              </a:rPr>
              <a:t>Vector, </a:t>
            </a:r>
            <a:r>
              <a:rPr sz="2400" spc="-15" dirty="0">
                <a:latin typeface="Carlito"/>
                <a:cs typeface="Carlito"/>
              </a:rPr>
              <a:t>ArrayList, </a:t>
            </a:r>
            <a:r>
              <a:rPr sz="2400" spc="-5" dirty="0">
                <a:latin typeface="Carlito"/>
                <a:cs typeface="Carlito"/>
              </a:rPr>
              <a:t>HashMap, HashSet has fail-  </a:t>
            </a:r>
            <a:r>
              <a:rPr sz="2400" spc="-20" dirty="0">
                <a:latin typeface="Carlito"/>
                <a:cs typeface="Carlito"/>
              </a:rPr>
              <a:t>fast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iterators.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2963545" algn="l"/>
              </a:tabLst>
            </a:pPr>
            <a:r>
              <a:rPr sz="2400" spc="-20" dirty="0">
                <a:latin typeface="Carlito"/>
                <a:cs typeface="Carlito"/>
              </a:rPr>
              <a:t>Fail-safe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iterators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were	</a:t>
            </a:r>
            <a:r>
              <a:rPr sz="2400" spc="-10" dirty="0">
                <a:latin typeface="Carlito"/>
                <a:cs typeface="Carlito"/>
              </a:rPr>
              <a:t>introduced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1.5 </a:t>
            </a:r>
            <a:r>
              <a:rPr sz="2400" dirty="0">
                <a:latin typeface="Carlito"/>
                <a:cs typeface="Carlito"/>
              </a:rPr>
              <a:t>when </a:t>
            </a:r>
            <a:r>
              <a:rPr sz="2400" spc="-10" dirty="0">
                <a:latin typeface="Carlito"/>
                <a:cs typeface="Carlito"/>
              </a:rPr>
              <a:t>concurrent collection </a:t>
            </a:r>
            <a:r>
              <a:rPr sz="2400" spc="-5" dirty="0">
                <a:latin typeface="Carlito"/>
                <a:cs typeface="Carlito"/>
              </a:rPr>
              <a:t>classes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5" dirty="0">
                <a:latin typeface="Carlito"/>
                <a:cs typeface="Carlito"/>
              </a:rPr>
              <a:t>e.g.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ConcurrentHashMap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b="1" spc="-15" dirty="0">
                <a:latin typeface="Carlito"/>
                <a:cs typeface="Carlito"/>
              </a:rPr>
              <a:t>CopyOnWriteArrayList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b="1" spc="-15" dirty="0">
                <a:latin typeface="Carlito"/>
                <a:cs typeface="Carlito"/>
              </a:rPr>
              <a:t>CopyOnWriteArraySet </a:t>
            </a:r>
            <a:r>
              <a:rPr sz="2400" spc="-10" dirty="0">
                <a:latin typeface="Carlito"/>
                <a:cs typeface="Carlito"/>
              </a:rPr>
              <a:t>was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introduced.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326390">
              <a:lnSpc>
                <a:spcPct val="100000"/>
              </a:lnSpc>
            </a:pPr>
            <a:r>
              <a:rPr sz="2400" spc="-20" dirty="0">
                <a:latin typeface="Carlito"/>
                <a:cs typeface="Carlito"/>
              </a:rPr>
              <a:t>Fail-safe iterators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view </a:t>
            </a:r>
            <a:r>
              <a:rPr sz="2400" b="1" dirty="0">
                <a:latin typeface="Carlito"/>
                <a:cs typeface="Carlito"/>
              </a:rPr>
              <a:t>of original </a:t>
            </a:r>
            <a:r>
              <a:rPr sz="2400" b="1" spc="-5" dirty="0">
                <a:latin typeface="Carlito"/>
                <a:cs typeface="Carlito"/>
              </a:rPr>
              <a:t>collection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iteration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why </a:t>
            </a:r>
            <a:r>
              <a:rPr sz="2400" dirty="0">
                <a:latin typeface="Carlito"/>
                <a:cs typeface="Carlito"/>
              </a:rPr>
              <a:t>they </a:t>
            </a:r>
            <a:r>
              <a:rPr sz="2400" spc="-5" dirty="0">
                <a:latin typeface="Carlito"/>
                <a:cs typeface="Carlito"/>
              </a:rPr>
              <a:t>do not  </a:t>
            </a:r>
            <a:r>
              <a:rPr sz="2400" spc="-15" dirty="0">
                <a:latin typeface="Carlito"/>
                <a:cs typeface="Carlito"/>
              </a:rPr>
              <a:t>throw </a:t>
            </a:r>
            <a:r>
              <a:rPr sz="2400" i="1" spc="-5" dirty="0">
                <a:latin typeface="Carlito"/>
                <a:cs typeface="Carlito"/>
              </a:rPr>
              <a:t>ConcurrentModificationException </a:t>
            </a:r>
            <a:r>
              <a:rPr sz="2400" spc="-10" dirty="0">
                <a:latin typeface="Carlito"/>
                <a:cs typeface="Carlito"/>
              </a:rPr>
              <a:t>even </a:t>
            </a:r>
            <a:r>
              <a:rPr sz="2400" b="1" spc="-5" dirty="0">
                <a:latin typeface="Carlito"/>
                <a:cs typeface="Carlito"/>
              </a:rPr>
              <a:t>when </a:t>
            </a:r>
            <a:r>
              <a:rPr sz="2400" b="1" dirty="0">
                <a:latin typeface="Carlito"/>
                <a:cs typeface="Carlito"/>
              </a:rPr>
              <a:t>original </a:t>
            </a:r>
            <a:r>
              <a:rPr sz="2400" b="1" spc="-5" dirty="0">
                <a:latin typeface="Carlito"/>
                <a:cs typeface="Carlito"/>
              </a:rPr>
              <a:t>collection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5" dirty="0">
                <a:latin typeface="Carlito"/>
                <a:cs typeface="Carlito"/>
              </a:rPr>
              <a:t>modified </a:t>
            </a:r>
            <a:r>
              <a:rPr sz="2400" spc="-10" dirty="0">
                <a:latin typeface="Carlito"/>
                <a:cs typeface="Carlito"/>
              </a:rPr>
              <a:t>after  iteration </a:t>
            </a:r>
            <a:r>
              <a:rPr sz="2400" spc="-5" dirty="0">
                <a:latin typeface="Carlito"/>
                <a:cs typeface="Carlito"/>
              </a:rPr>
              <a:t>has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begun.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95300"/>
          </a:xfrm>
          <a:custGeom>
            <a:avLst/>
            <a:gdLst/>
            <a:ahLst/>
            <a:cxnLst/>
            <a:rect l="l" t="t" r="r" b="b"/>
            <a:pathLst>
              <a:path w="12192000" h="495300">
                <a:moveTo>
                  <a:pt x="12192000" y="0"/>
                </a:moveTo>
                <a:lnTo>
                  <a:pt x="0" y="0"/>
                </a:lnTo>
                <a:lnTo>
                  <a:pt x="0" y="495300"/>
                </a:lnTo>
                <a:lnTo>
                  <a:pt x="12192000" y="4953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6334" y="0"/>
            <a:ext cx="38042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Fail-Fast</a:t>
            </a:r>
            <a:r>
              <a:rPr sz="4400" spc="-360" dirty="0"/>
              <a:t> </a:t>
            </a:r>
            <a:r>
              <a:rPr sz="4400" spc="-350" dirty="0"/>
              <a:t>Example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06146" y="668782"/>
            <a:ext cx="4217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0600" algn="l"/>
                <a:tab pos="1829435" algn="l"/>
                <a:tab pos="4064000" algn="l"/>
              </a:tabLst>
            </a:pPr>
            <a:r>
              <a:rPr sz="2000" b="1" spc="120" dirty="0">
                <a:solidFill>
                  <a:srgbClr val="7E0054"/>
                </a:solidFill>
                <a:latin typeface="Arial"/>
                <a:cs typeface="Arial"/>
              </a:rPr>
              <a:t>public	</a:t>
            </a:r>
            <a:r>
              <a:rPr sz="2000" b="1" spc="355" dirty="0">
                <a:solidFill>
                  <a:srgbClr val="7E0054"/>
                </a:solidFill>
                <a:latin typeface="Arial"/>
                <a:cs typeface="Arial"/>
              </a:rPr>
              <a:t>c</a:t>
            </a:r>
            <a:r>
              <a:rPr sz="2000" b="1" spc="180" dirty="0">
                <a:solidFill>
                  <a:srgbClr val="7E0054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7E0054"/>
                </a:solidFill>
                <a:latin typeface="Arial"/>
                <a:cs typeface="Arial"/>
              </a:rPr>
              <a:t>as</a:t>
            </a:r>
            <a:r>
              <a:rPr sz="2000" b="1" spc="-15" dirty="0">
                <a:solidFill>
                  <a:srgbClr val="7E0054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7E0054"/>
                </a:solidFill>
                <a:latin typeface="Arial"/>
                <a:cs typeface="Arial"/>
              </a:rPr>
              <a:t>	</a:t>
            </a:r>
            <a:r>
              <a:rPr sz="2000" b="1" spc="-200" dirty="0">
                <a:latin typeface="Arial"/>
                <a:cs typeface="Arial"/>
              </a:rPr>
              <a:t>H</a:t>
            </a:r>
            <a:r>
              <a:rPr sz="2000" b="1" spc="-165" dirty="0">
                <a:latin typeface="Arial"/>
                <a:cs typeface="Arial"/>
              </a:rPr>
              <a:t>a</a:t>
            </a:r>
            <a:r>
              <a:rPr sz="2000" b="1" spc="-204" dirty="0">
                <a:latin typeface="Arial"/>
                <a:cs typeface="Arial"/>
              </a:rPr>
              <a:t>sh</a:t>
            </a:r>
            <a:r>
              <a:rPr sz="2000" b="1" spc="-300" dirty="0">
                <a:latin typeface="Arial"/>
                <a:cs typeface="Arial"/>
              </a:rPr>
              <a:t>M</a:t>
            </a:r>
            <a:r>
              <a:rPr sz="2000" b="1" spc="-85" dirty="0">
                <a:latin typeface="Arial"/>
                <a:cs typeface="Arial"/>
              </a:rPr>
              <a:t>ap</a:t>
            </a:r>
            <a:r>
              <a:rPr sz="2000" b="1" spc="-100" dirty="0">
                <a:latin typeface="Arial"/>
                <a:cs typeface="Arial"/>
              </a:rPr>
              <a:t>F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229" dirty="0">
                <a:latin typeface="Arial"/>
                <a:cs typeface="Arial"/>
              </a:rPr>
              <a:t>ilFast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32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146" y="1278382"/>
            <a:ext cx="561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0600" algn="l"/>
                <a:tab pos="1969770" algn="l"/>
                <a:tab pos="2667635" algn="l"/>
                <a:tab pos="4621530" algn="l"/>
                <a:tab pos="5461000" algn="l"/>
              </a:tabLst>
            </a:pPr>
            <a:r>
              <a:rPr sz="2000" b="1" spc="120" dirty="0">
                <a:solidFill>
                  <a:srgbClr val="7E0054"/>
                </a:solidFill>
                <a:latin typeface="Arial"/>
                <a:cs typeface="Arial"/>
              </a:rPr>
              <a:t>public	</a:t>
            </a:r>
            <a:r>
              <a:rPr sz="2000" b="1" spc="265" dirty="0">
                <a:solidFill>
                  <a:srgbClr val="7E0054"/>
                </a:solidFill>
                <a:latin typeface="Arial"/>
                <a:cs typeface="Arial"/>
              </a:rPr>
              <a:t>s</a:t>
            </a:r>
            <a:r>
              <a:rPr sz="2000" b="1" spc="160" dirty="0">
                <a:solidFill>
                  <a:srgbClr val="7E0054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7E0054"/>
                </a:solidFill>
                <a:latin typeface="Arial"/>
                <a:cs typeface="Arial"/>
              </a:rPr>
              <a:t>a</a:t>
            </a:r>
            <a:r>
              <a:rPr sz="2000" b="1" spc="425" dirty="0">
                <a:solidFill>
                  <a:srgbClr val="7E0054"/>
                </a:solidFill>
                <a:latin typeface="Arial"/>
                <a:cs typeface="Arial"/>
              </a:rPr>
              <a:t>t</a:t>
            </a:r>
            <a:r>
              <a:rPr sz="2000" b="1" spc="265" dirty="0">
                <a:solidFill>
                  <a:srgbClr val="7E0054"/>
                </a:solidFill>
                <a:latin typeface="Arial"/>
                <a:cs typeface="Arial"/>
              </a:rPr>
              <a:t>ic</a:t>
            </a:r>
            <a:r>
              <a:rPr sz="2000" b="1" dirty="0">
                <a:solidFill>
                  <a:srgbClr val="7E0054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7E0054"/>
                </a:solidFill>
                <a:latin typeface="Arial"/>
                <a:cs typeface="Arial"/>
              </a:rPr>
              <a:t>v</a:t>
            </a:r>
            <a:r>
              <a:rPr sz="2000" b="1" spc="100" dirty="0">
                <a:solidFill>
                  <a:srgbClr val="7E0054"/>
                </a:solidFill>
                <a:latin typeface="Arial"/>
                <a:cs typeface="Arial"/>
              </a:rPr>
              <a:t>oid</a:t>
            </a:r>
            <a:r>
              <a:rPr sz="2000" b="1" dirty="0">
                <a:solidFill>
                  <a:srgbClr val="7E0054"/>
                </a:solidFill>
                <a:latin typeface="Arial"/>
                <a:cs typeface="Arial"/>
              </a:rPr>
              <a:t>	</a:t>
            </a:r>
            <a:r>
              <a:rPr sz="2000" b="1" spc="-425" dirty="0">
                <a:latin typeface="Arial"/>
                <a:cs typeface="Arial"/>
              </a:rPr>
              <a:t>m</a:t>
            </a:r>
            <a:r>
              <a:rPr sz="2000" b="1" spc="-275" dirty="0">
                <a:latin typeface="Arial"/>
                <a:cs typeface="Arial"/>
              </a:rPr>
              <a:t>a</a:t>
            </a:r>
            <a:r>
              <a:rPr sz="2000" b="1" spc="535" dirty="0">
                <a:latin typeface="Arial"/>
                <a:cs typeface="Arial"/>
              </a:rPr>
              <a:t>i</a:t>
            </a:r>
            <a:r>
              <a:rPr sz="2000" b="1" spc="170" dirty="0">
                <a:latin typeface="Arial"/>
                <a:cs typeface="Arial"/>
              </a:rPr>
              <a:t>n(Stri</a:t>
            </a:r>
            <a:r>
              <a:rPr sz="2000" b="1" spc="225" dirty="0">
                <a:latin typeface="Arial"/>
                <a:cs typeface="Arial"/>
              </a:rPr>
              <a:t>n</a:t>
            </a:r>
            <a:r>
              <a:rPr sz="2000" b="1" spc="250" dirty="0">
                <a:latin typeface="Arial"/>
                <a:cs typeface="Arial"/>
              </a:rPr>
              <a:t>g[]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40" dirty="0">
                <a:solidFill>
                  <a:srgbClr val="6A3D3D"/>
                </a:solidFill>
                <a:latin typeface="Arial"/>
                <a:cs typeface="Arial"/>
              </a:rPr>
              <a:t>arg</a:t>
            </a:r>
            <a:r>
              <a:rPr sz="2000" b="1" spc="35" dirty="0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sz="2000" b="1" spc="434" dirty="0">
                <a:latin typeface="Arial"/>
                <a:cs typeface="Arial"/>
              </a:rPr>
              <a:t>)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32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3837" y="1920252"/>
            <a:ext cx="3350260" cy="299085"/>
          </a:xfrm>
          <a:custGeom>
            <a:avLst/>
            <a:gdLst/>
            <a:ahLst/>
            <a:cxnLst/>
            <a:rect l="l" t="t" r="r" b="b"/>
            <a:pathLst>
              <a:path w="3350260" h="299085">
                <a:moveTo>
                  <a:pt x="3349752" y="0"/>
                </a:moveTo>
                <a:lnTo>
                  <a:pt x="3349752" y="0"/>
                </a:lnTo>
                <a:lnTo>
                  <a:pt x="0" y="0"/>
                </a:lnTo>
                <a:lnTo>
                  <a:pt x="0" y="298691"/>
                </a:lnTo>
                <a:lnTo>
                  <a:pt x="3349752" y="298691"/>
                </a:lnTo>
                <a:lnTo>
                  <a:pt x="3349752" y="0"/>
                </a:lnTo>
                <a:close/>
              </a:path>
            </a:pathLst>
          </a:custGeom>
          <a:solidFill>
            <a:srgbClr val="EF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6354" y="1888363"/>
            <a:ext cx="6031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67635" algn="l"/>
                <a:tab pos="3503929" algn="l"/>
                <a:tab pos="3784600" algn="l"/>
                <a:tab pos="4342765" algn="l"/>
              </a:tabLst>
            </a:pPr>
            <a:r>
              <a:rPr sz="2000" spc="-210" dirty="0">
                <a:latin typeface="Arial"/>
                <a:cs typeface="Arial"/>
              </a:rPr>
              <a:t>Ma</a:t>
            </a:r>
            <a:r>
              <a:rPr sz="2000" spc="-180" dirty="0">
                <a:latin typeface="Arial"/>
                <a:cs typeface="Arial"/>
              </a:rPr>
              <a:t>p</a:t>
            </a:r>
            <a:r>
              <a:rPr sz="2000" spc="-70" dirty="0">
                <a:latin typeface="Arial"/>
                <a:cs typeface="Arial"/>
              </a:rPr>
              <a:t>&lt;</a:t>
            </a:r>
            <a:r>
              <a:rPr sz="2000" spc="220" dirty="0">
                <a:latin typeface="Arial"/>
                <a:cs typeface="Arial"/>
              </a:rPr>
              <a:t>S</a:t>
            </a:r>
            <a:r>
              <a:rPr sz="2000" spc="80" dirty="0">
                <a:latin typeface="Arial"/>
                <a:cs typeface="Arial"/>
              </a:rPr>
              <a:t>t</a:t>
            </a:r>
            <a:r>
              <a:rPr sz="2000" spc="270" dirty="0">
                <a:latin typeface="Arial"/>
                <a:cs typeface="Arial"/>
              </a:rPr>
              <a:t>ri</a:t>
            </a:r>
            <a:r>
              <a:rPr sz="2000" spc="530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g</a:t>
            </a:r>
            <a:r>
              <a:rPr sz="2000" spc="260" dirty="0">
                <a:latin typeface="Arial"/>
                <a:cs typeface="Arial"/>
              </a:rPr>
              <a:t>,Strin</a:t>
            </a:r>
            <a:r>
              <a:rPr sz="2000" spc="360" dirty="0">
                <a:latin typeface="Arial"/>
                <a:cs typeface="Arial"/>
              </a:rPr>
              <a:t>g</a:t>
            </a:r>
            <a:r>
              <a:rPr sz="2000" spc="-70" dirty="0">
                <a:latin typeface="Arial"/>
                <a:cs typeface="Arial"/>
              </a:rPr>
              <a:t>&gt;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75" dirty="0">
                <a:solidFill>
                  <a:srgbClr val="6A3D3D"/>
                </a:solidFill>
                <a:latin typeface="Arial"/>
                <a:cs typeface="Arial"/>
              </a:rPr>
              <a:t>m</a:t>
            </a:r>
            <a:r>
              <a:rPr sz="2000" spc="90" dirty="0">
                <a:solidFill>
                  <a:srgbClr val="6A3D3D"/>
                </a:solidFill>
                <a:latin typeface="Arial"/>
                <a:cs typeface="Arial"/>
              </a:rPr>
              <a:t>y</a:t>
            </a:r>
            <a:r>
              <a:rPr sz="2000" spc="-200" dirty="0">
                <a:solidFill>
                  <a:srgbClr val="6A3D3D"/>
                </a:solidFill>
                <a:latin typeface="Arial"/>
                <a:cs typeface="Arial"/>
              </a:rPr>
              <a:t>Map</a:t>
            </a:r>
            <a:r>
              <a:rPr sz="2000" dirty="0">
                <a:solidFill>
                  <a:srgbClr val="6A3D3D"/>
                </a:solidFill>
                <a:latin typeface="Arial"/>
                <a:cs typeface="Arial"/>
              </a:rPr>
              <a:t>	</a:t>
            </a:r>
            <a:r>
              <a:rPr sz="2000" spc="-70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-130" dirty="0">
                <a:solidFill>
                  <a:srgbClr val="7E0054"/>
                </a:solidFill>
                <a:latin typeface="Arial"/>
                <a:cs typeface="Arial"/>
              </a:rPr>
              <a:t>n</a:t>
            </a:r>
            <a:r>
              <a:rPr sz="2000" b="1" spc="-235" dirty="0">
                <a:solidFill>
                  <a:srgbClr val="7E0054"/>
                </a:solidFill>
                <a:latin typeface="Arial"/>
                <a:cs typeface="Arial"/>
              </a:rPr>
              <a:t>ew</a:t>
            </a:r>
            <a:r>
              <a:rPr sz="2000" b="1" dirty="0">
                <a:solidFill>
                  <a:srgbClr val="7E0054"/>
                </a:solidFill>
                <a:latin typeface="Arial"/>
                <a:cs typeface="Arial"/>
              </a:rPr>
              <a:t>	</a:t>
            </a:r>
            <a:r>
              <a:rPr sz="2000" b="1" spc="-355" dirty="0">
                <a:latin typeface="Arial"/>
                <a:cs typeface="Arial"/>
              </a:rPr>
              <a:t>H</a:t>
            </a:r>
            <a:r>
              <a:rPr sz="2000" b="1" spc="-130" dirty="0">
                <a:latin typeface="Arial"/>
                <a:cs typeface="Arial"/>
              </a:rPr>
              <a:t>ashMap</a:t>
            </a:r>
            <a:r>
              <a:rPr sz="2000" b="1" spc="-140" dirty="0">
                <a:latin typeface="Arial"/>
                <a:cs typeface="Arial"/>
              </a:rPr>
              <a:t>&lt;</a:t>
            </a:r>
            <a:r>
              <a:rPr sz="2000" b="1" spc="295" dirty="0">
                <a:latin typeface="Arial"/>
                <a:cs typeface="Arial"/>
              </a:rPr>
              <a:t>&gt;(</a:t>
            </a:r>
            <a:r>
              <a:rPr sz="2000" b="1" spc="200" dirty="0">
                <a:latin typeface="Arial"/>
                <a:cs typeface="Arial"/>
              </a:rPr>
              <a:t>)</a:t>
            </a:r>
            <a:r>
              <a:rPr sz="2000" b="1" spc="434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6059" y="1920239"/>
            <a:ext cx="5828030" cy="603885"/>
            <a:chOff x="676059" y="1920239"/>
            <a:chExt cx="5828030" cy="603885"/>
          </a:xfrm>
        </p:grpSpPr>
        <p:sp>
          <p:nvSpPr>
            <p:cNvPr id="9" name="object 9"/>
            <p:cNvSpPr/>
            <p:nvPr/>
          </p:nvSpPr>
          <p:spPr>
            <a:xfrm>
              <a:off x="6363589" y="1920239"/>
              <a:ext cx="140335" cy="299085"/>
            </a:xfrm>
            <a:custGeom>
              <a:avLst/>
              <a:gdLst/>
              <a:ahLst/>
              <a:cxnLst/>
              <a:rect l="l" t="t" r="r" b="b"/>
              <a:pathLst>
                <a:path w="140334" h="299085">
                  <a:moveTo>
                    <a:pt x="140208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140208" y="29870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EF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059" y="2225052"/>
              <a:ext cx="5587365" cy="299085"/>
            </a:xfrm>
            <a:custGeom>
              <a:avLst/>
              <a:gdLst/>
              <a:ahLst/>
              <a:cxnLst/>
              <a:rect l="l" t="t" r="r" b="b"/>
              <a:pathLst>
                <a:path w="5587365" h="299085">
                  <a:moveTo>
                    <a:pt x="1397457" y="0"/>
                  </a:moveTo>
                  <a:lnTo>
                    <a:pt x="1258785" y="0"/>
                  </a:lnTo>
                  <a:lnTo>
                    <a:pt x="699503" y="0"/>
                  </a:lnTo>
                  <a:lnTo>
                    <a:pt x="0" y="0"/>
                  </a:lnTo>
                  <a:lnTo>
                    <a:pt x="0" y="298691"/>
                  </a:lnTo>
                  <a:lnTo>
                    <a:pt x="699477" y="298691"/>
                  </a:lnTo>
                  <a:lnTo>
                    <a:pt x="1258785" y="298691"/>
                  </a:lnTo>
                  <a:lnTo>
                    <a:pt x="1397457" y="298691"/>
                  </a:lnTo>
                  <a:lnTo>
                    <a:pt x="1397457" y="0"/>
                  </a:lnTo>
                  <a:close/>
                </a:path>
                <a:path w="5587365" h="299085">
                  <a:moveTo>
                    <a:pt x="5586946" y="0"/>
                  </a:moveTo>
                  <a:lnTo>
                    <a:pt x="5586946" y="0"/>
                  </a:lnTo>
                  <a:lnTo>
                    <a:pt x="1397469" y="0"/>
                  </a:lnTo>
                  <a:lnTo>
                    <a:pt x="1397469" y="298691"/>
                  </a:lnTo>
                  <a:lnTo>
                    <a:pt x="5586946" y="298691"/>
                  </a:lnTo>
                  <a:lnTo>
                    <a:pt x="558694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3346" y="2193163"/>
            <a:ext cx="561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08200" algn="l"/>
                <a:tab pos="4902200" algn="l"/>
              </a:tabLst>
            </a:pPr>
            <a:r>
              <a:rPr sz="2000" spc="-210" dirty="0">
                <a:solidFill>
                  <a:srgbClr val="6A3D3D"/>
                </a:solidFill>
                <a:latin typeface="Arial"/>
                <a:cs typeface="Arial"/>
              </a:rPr>
              <a:t>myMap</a:t>
            </a:r>
            <a:r>
              <a:rPr sz="2000" spc="175" dirty="0">
                <a:latin typeface="Arial"/>
                <a:cs typeface="Arial"/>
              </a:rPr>
              <a:t>.</a:t>
            </a:r>
            <a:r>
              <a:rPr sz="2000" spc="345" dirty="0">
                <a:latin typeface="Arial"/>
                <a:cs typeface="Arial"/>
              </a:rPr>
              <a:t>p</a:t>
            </a:r>
            <a:r>
              <a:rPr sz="2000" spc="265" dirty="0">
                <a:latin typeface="Arial"/>
                <a:cs typeface="Arial"/>
              </a:rPr>
              <a:t>ut</a:t>
            </a:r>
            <a:r>
              <a:rPr sz="2000" spc="425" dirty="0">
                <a:latin typeface="Arial"/>
                <a:cs typeface="Arial"/>
              </a:rPr>
              <a:t>(</a:t>
            </a:r>
            <a:r>
              <a:rPr sz="2000" spc="38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190" dirty="0">
                <a:solidFill>
                  <a:srgbClr val="2A00FF"/>
                </a:solidFill>
                <a:latin typeface="Arial"/>
                <a:cs typeface="Arial"/>
              </a:rPr>
              <a:t>1"</a:t>
            </a:r>
            <a:r>
              <a:rPr sz="2000" spc="54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75" dirty="0">
                <a:solidFill>
                  <a:srgbClr val="2A00FF"/>
                </a:solidFill>
                <a:latin typeface="Arial"/>
                <a:cs typeface="Arial"/>
              </a:rPr>
              <a:t>"1</a:t>
            </a:r>
            <a:r>
              <a:rPr sz="2000" spc="204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490" dirty="0">
                <a:latin typeface="Arial"/>
                <a:cs typeface="Arial"/>
              </a:rPr>
              <a:t>);</a:t>
            </a:r>
            <a:r>
              <a:rPr sz="2000" spc="-575" dirty="0">
                <a:solidFill>
                  <a:srgbClr val="6A3D3D"/>
                </a:solidFill>
                <a:latin typeface="Arial"/>
                <a:cs typeface="Arial"/>
              </a:rPr>
              <a:t>m</a:t>
            </a:r>
            <a:r>
              <a:rPr sz="2000" spc="90" dirty="0">
                <a:solidFill>
                  <a:srgbClr val="6A3D3D"/>
                </a:solidFill>
                <a:latin typeface="Arial"/>
                <a:cs typeface="Arial"/>
              </a:rPr>
              <a:t>y</a:t>
            </a:r>
            <a:r>
              <a:rPr sz="2000" spc="-210" dirty="0">
                <a:solidFill>
                  <a:srgbClr val="6A3D3D"/>
                </a:solidFill>
                <a:latin typeface="Arial"/>
                <a:cs typeface="Arial"/>
              </a:rPr>
              <a:t>Ma</a:t>
            </a:r>
            <a:r>
              <a:rPr sz="2000" spc="-165" dirty="0">
                <a:solidFill>
                  <a:srgbClr val="6A3D3D"/>
                </a:solidFill>
                <a:latin typeface="Arial"/>
                <a:cs typeface="Arial"/>
              </a:rPr>
              <a:t>p</a:t>
            </a:r>
            <a:r>
              <a:rPr sz="2000" spc="535" dirty="0">
                <a:latin typeface="Arial"/>
                <a:cs typeface="Arial"/>
              </a:rPr>
              <a:t>.</a:t>
            </a:r>
            <a:r>
              <a:rPr sz="2000" spc="210" dirty="0">
                <a:latin typeface="Arial"/>
                <a:cs typeface="Arial"/>
              </a:rPr>
              <a:t>pu</a:t>
            </a:r>
            <a:r>
              <a:rPr sz="2000" spc="95" dirty="0">
                <a:latin typeface="Arial"/>
                <a:cs typeface="Arial"/>
              </a:rPr>
              <a:t>t</a:t>
            </a:r>
            <a:r>
              <a:rPr sz="2000" spc="434" dirty="0">
                <a:latin typeface="Arial"/>
                <a:cs typeface="Arial"/>
              </a:rPr>
              <a:t>(</a:t>
            </a:r>
            <a:r>
              <a:rPr sz="2000" spc="14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220" dirty="0">
                <a:solidFill>
                  <a:srgbClr val="2A00FF"/>
                </a:solidFill>
                <a:latin typeface="Arial"/>
                <a:cs typeface="Arial"/>
              </a:rPr>
              <a:t>2</a:t>
            </a:r>
            <a:r>
              <a:rPr sz="2000" spc="37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54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4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220" dirty="0">
                <a:solidFill>
                  <a:srgbClr val="2A00FF"/>
                </a:solidFill>
                <a:latin typeface="Arial"/>
                <a:cs typeface="Arial"/>
              </a:rPr>
              <a:t>1</a:t>
            </a:r>
            <a:r>
              <a:rPr sz="2000" spc="39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49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6059" y="2225052"/>
            <a:ext cx="5727700" cy="603885"/>
          </a:xfrm>
          <a:custGeom>
            <a:avLst/>
            <a:gdLst/>
            <a:ahLst/>
            <a:cxnLst/>
            <a:rect l="l" t="t" r="r" b="b"/>
            <a:pathLst>
              <a:path w="5727700" h="603885">
                <a:moveTo>
                  <a:pt x="1397457" y="304800"/>
                </a:moveTo>
                <a:lnTo>
                  <a:pt x="1258785" y="304800"/>
                </a:lnTo>
                <a:lnTo>
                  <a:pt x="699503" y="304800"/>
                </a:lnTo>
                <a:lnTo>
                  <a:pt x="0" y="304800"/>
                </a:lnTo>
                <a:lnTo>
                  <a:pt x="0" y="603491"/>
                </a:lnTo>
                <a:lnTo>
                  <a:pt x="699477" y="603491"/>
                </a:lnTo>
                <a:lnTo>
                  <a:pt x="1258785" y="603491"/>
                </a:lnTo>
                <a:lnTo>
                  <a:pt x="1397457" y="603491"/>
                </a:lnTo>
                <a:lnTo>
                  <a:pt x="1397457" y="304800"/>
                </a:lnTo>
                <a:close/>
              </a:path>
              <a:path w="5727700" h="603885">
                <a:moveTo>
                  <a:pt x="5586946" y="304800"/>
                </a:moveTo>
                <a:lnTo>
                  <a:pt x="5586946" y="304800"/>
                </a:lnTo>
                <a:lnTo>
                  <a:pt x="1397469" y="304800"/>
                </a:lnTo>
                <a:lnTo>
                  <a:pt x="1397469" y="603491"/>
                </a:lnTo>
                <a:lnTo>
                  <a:pt x="5586946" y="603491"/>
                </a:lnTo>
                <a:lnTo>
                  <a:pt x="5586946" y="304800"/>
                </a:lnTo>
                <a:close/>
              </a:path>
              <a:path w="5727700" h="603885">
                <a:moveTo>
                  <a:pt x="5727154" y="0"/>
                </a:moveTo>
                <a:lnTo>
                  <a:pt x="5586946" y="0"/>
                </a:lnTo>
                <a:lnTo>
                  <a:pt x="5586946" y="298691"/>
                </a:lnTo>
                <a:lnTo>
                  <a:pt x="5727154" y="298691"/>
                </a:lnTo>
                <a:lnTo>
                  <a:pt x="5727154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3346" y="2497963"/>
            <a:ext cx="561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08200" algn="l"/>
                <a:tab pos="4902200" algn="l"/>
              </a:tabLst>
            </a:pPr>
            <a:r>
              <a:rPr sz="2000" spc="-210" dirty="0">
                <a:solidFill>
                  <a:srgbClr val="6A3D3D"/>
                </a:solidFill>
                <a:latin typeface="Arial"/>
                <a:cs typeface="Arial"/>
              </a:rPr>
              <a:t>myMap</a:t>
            </a:r>
            <a:r>
              <a:rPr sz="2000" spc="175" dirty="0">
                <a:latin typeface="Arial"/>
                <a:cs typeface="Arial"/>
              </a:rPr>
              <a:t>.</a:t>
            </a:r>
            <a:r>
              <a:rPr sz="2000" spc="345" dirty="0">
                <a:latin typeface="Arial"/>
                <a:cs typeface="Arial"/>
              </a:rPr>
              <a:t>p</a:t>
            </a:r>
            <a:r>
              <a:rPr sz="2000" spc="265" dirty="0">
                <a:latin typeface="Arial"/>
                <a:cs typeface="Arial"/>
              </a:rPr>
              <a:t>ut</a:t>
            </a:r>
            <a:r>
              <a:rPr sz="2000" spc="425" dirty="0">
                <a:latin typeface="Arial"/>
                <a:cs typeface="Arial"/>
              </a:rPr>
              <a:t>(</a:t>
            </a:r>
            <a:r>
              <a:rPr sz="2000" spc="38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190" dirty="0">
                <a:solidFill>
                  <a:srgbClr val="2A00FF"/>
                </a:solidFill>
                <a:latin typeface="Arial"/>
                <a:cs typeface="Arial"/>
              </a:rPr>
              <a:t>3"</a:t>
            </a:r>
            <a:r>
              <a:rPr sz="2000" spc="54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75" dirty="0">
                <a:solidFill>
                  <a:srgbClr val="2A00FF"/>
                </a:solidFill>
                <a:latin typeface="Arial"/>
                <a:cs typeface="Arial"/>
              </a:rPr>
              <a:t>"1</a:t>
            </a:r>
            <a:r>
              <a:rPr sz="2000" spc="204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490" dirty="0">
                <a:latin typeface="Arial"/>
                <a:cs typeface="Arial"/>
              </a:rPr>
              <a:t>);</a:t>
            </a:r>
            <a:r>
              <a:rPr sz="2000" spc="-575" dirty="0">
                <a:solidFill>
                  <a:srgbClr val="6A3D3D"/>
                </a:solidFill>
                <a:latin typeface="Arial"/>
                <a:cs typeface="Arial"/>
              </a:rPr>
              <a:t>m</a:t>
            </a:r>
            <a:r>
              <a:rPr sz="2000" spc="90" dirty="0">
                <a:solidFill>
                  <a:srgbClr val="6A3D3D"/>
                </a:solidFill>
                <a:latin typeface="Arial"/>
                <a:cs typeface="Arial"/>
              </a:rPr>
              <a:t>y</a:t>
            </a:r>
            <a:r>
              <a:rPr sz="2000" spc="-210" dirty="0">
                <a:solidFill>
                  <a:srgbClr val="6A3D3D"/>
                </a:solidFill>
                <a:latin typeface="Arial"/>
                <a:cs typeface="Arial"/>
              </a:rPr>
              <a:t>Ma</a:t>
            </a:r>
            <a:r>
              <a:rPr sz="2000" spc="-165" dirty="0">
                <a:solidFill>
                  <a:srgbClr val="6A3D3D"/>
                </a:solidFill>
                <a:latin typeface="Arial"/>
                <a:cs typeface="Arial"/>
              </a:rPr>
              <a:t>p</a:t>
            </a:r>
            <a:r>
              <a:rPr sz="2000" spc="535" dirty="0">
                <a:latin typeface="Arial"/>
                <a:cs typeface="Arial"/>
              </a:rPr>
              <a:t>.</a:t>
            </a:r>
            <a:r>
              <a:rPr sz="2000" spc="210" dirty="0">
                <a:latin typeface="Arial"/>
                <a:cs typeface="Arial"/>
              </a:rPr>
              <a:t>pu</a:t>
            </a:r>
            <a:r>
              <a:rPr sz="2000" spc="95" dirty="0">
                <a:latin typeface="Arial"/>
                <a:cs typeface="Arial"/>
              </a:rPr>
              <a:t>t</a:t>
            </a:r>
            <a:r>
              <a:rPr sz="2000" spc="434" dirty="0">
                <a:latin typeface="Arial"/>
                <a:cs typeface="Arial"/>
              </a:rPr>
              <a:t>(</a:t>
            </a:r>
            <a:r>
              <a:rPr sz="2000" spc="14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220" dirty="0">
                <a:solidFill>
                  <a:srgbClr val="2A00FF"/>
                </a:solidFill>
                <a:latin typeface="Arial"/>
                <a:cs typeface="Arial"/>
              </a:rPr>
              <a:t>4</a:t>
            </a:r>
            <a:r>
              <a:rPr sz="2000" spc="37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54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4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220" dirty="0">
                <a:solidFill>
                  <a:srgbClr val="2A00FF"/>
                </a:solidFill>
                <a:latin typeface="Arial"/>
                <a:cs typeface="Arial"/>
              </a:rPr>
              <a:t>1</a:t>
            </a:r>
            <a:r>
              <a:rPr sz="2000" spc="39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49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6059" y="2529852"/>
            <a:ext cx="5727700" cy="603885"/>
          </a:xfrm>
          <a:custGeom>
            <a:avLst/>
            <a:gdLst/>
            <a:ahLst/>
            <a:cxnLst/>
            <a:rect l="l" t="t" r="r" b="b"/>
            <a:pathLst>
              <a:path w="5727700" h="603885">
                <a:moveTo>
                  <a:pt x="1397457" y="304800"/>
                </a:moveTo>
                <a:lnTo>
                  <a:pt x="1258785" y="304800"/>
                </a:lnTo>
                <a:lnTo>
                  <a:pt x="699503" y="304800"/>
                </a:lnTo>
                <a:lnTo>
                  <a:pt x="0" y="304800"/>
                </a:lnTo>
                <a:lnTo>
                  <a:pt x="0" y="603491"/>
                </a:lnTo>
                <a:lnTo>
                  <a:pt x="699477" y="603491"/>
                </a:lnTo>
                <a:lnTo>
                  <a:pt x="1258785" y="603491"/>
                </a:lnTo>
                <a:lnTo>
                  <a:pt x="1397457" y="603491"/>
                </a:lnTo>
                <a:lnTo>
                  <a:pt x="1397457" y="304800"/>
                </a:lnTo>
                <a:close/>
              </a:path>
              <a:path w="5727700" h="603885">
                <a:moveTo>
                  <a:pt x="5586946" y="304800"/>
                </a:moveTo>
                <a:lnTo>
                  <a:pt x="5586946" y="304800"/>
                </a:lnTo>
                <a:lnTo>
                  <a:pt x="1397469" y="304800"/>
                </a:lnTo>
                <a:lnTo>
                  <a:pt x="1397469" y="603491"/>
                </a:lnTo>
                <a:lnTo>
                  <a:pt x="5586946" y="603491"/>
                </a:lnTo>
                <a:lnTo>
                  <a:pt x="5586946" y="304800"/>
                </a:lnTo>
                <a:close/>
              </a:path>
              <a:path w="5727700" h="603885">
                <a:moveTo>
                  <a:pt x="5727154" y="0"/>
                </a:moveTo>
                <a:lnTo>
                  <a:pt x="5586946" y="0"/>
                </a:lnTo>
                <a:lnTo>
                  <a:pt x="5586946" y="298691"/>
                </a:lnTo>
                <a:lnTo>
                  <a:pt x="5727154" y="298691"/>
                </a:lnTo>
                <a:lnTo>
                  <a:pt x="5727154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3346" y="2802763"/>
            <a:ext cx="561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08200" algn="l"/>
                <a:tab pos="4902200" algn="l"/>
              </a:tabLst>
            </a:pPr>
            <a:r>
              <a:rPr sz="2000" spc="-210" dirty="0">
                <a:solidFill>
                  <a:srgbClr val="6A3D3D"/>
                </a:solidFill>
                <a:latin typeface="Arial"/>
                <a:cs typeface="Arial"/>
              </a:rPr>
              <a:t>myMap</a:t>
            </a:r>
            <a:r>
              <a:rPr sz="2000" spc="175" dirty="0">
                <a:latin typeface="Arial"/>
                <a:cs typeface="Arial"/>
              </a:rPr>
              <a:t>.</a:t>
            </a:r>
            <a:r>
              <a:rPr sz="2000" spc="345" dirty="0">
                <a:latin typeface="Arial"/>
                <a:cs typeface="Arial"/>
              </a:rPr>
              <a:t>p</a:t>
            </a:r>
            <a:r>
              <a:rPr sz="2000" spc="265" dirty="0">
                <a:latin typeface="Arial"/>
                <a:cs typeface="Arial"/>
              </a:rPr>
              <a:t>ut</a:t>
            </a:r>
            <a:r>
              <a:rPr sz="2000" spc="425" dirty="0">
                <a:latin typeface="Arial"/>
                <a:cs typeface="Arial"/>
              </a:rPr>
              <a:t>(</a:t>
            </a:r>
            <a:r>
              <a:rPr sz="2000" spc="38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190" dirty="0">
                <a:solidFill>
                  <a:srgbClr val="2A00FF"/>
                </a:solidFill>
                <a:latin typeface="Arial"/>
                <a:cs typeface="Arial"/>
              </a:rPr>
              <a:t>5"</a:t>
            </a:r>
            <a:r>
              <a:rPr sz="2000" spc="54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75" dirty="0">
                <a:solidFill>
                  <a:srgbClr val="2A00FF"/>
                </a:solidFill>
                <a:latin typeface="Arial"/>
                <a:cs typeface="Arial"/>
              </a:rPr>
              <a:t>"1</a:t>
            </a:r>
            <a:r>
              <a:rPr sz="2000" spc="204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490" dirty="0">
                <a:latin typeface="Arial"/>
                <a:cs typeface="Arial"/>
              </a:rPr>
              <a:t>);</a:t>
            </a:r>
            <a:r>
              <a:rPr sz="2000" spc="-575" dirty="0">
                <a:solidFill>
                  <a:srgbClr val="6A3D3D"/>
                </a:solidFill>
                <a:latin typeface="Arial"/>
                <a:cs typeface="Arial"/>
              </a:rPr>
              <a:t>m</a:t>
            </a:r>
            <a:r>
              <a:rPr sz="2000" spc="90" dirty="0">
                <a:solidFill>
                  <a:srgbClr val="6A3D3D"/>
                </a:solidFill>
                <a:latin typeface="Arial"/>
                <a:cs typeface="Arial"/>
              </a:rPr>
              <a:t>y</a:t>
            </a:r>
            <a:r>
              <a:rPr sz="2000" spc="-210" dirty="0">
                <a:solidFill>
                  <a:srgbClr val="6A3D3D"/>
                </a:solidFill>
                <a:latin typeface="Arial"/>
                <a:cs typeface="Arial"/>
              </a:rPr>
              <a:t>Ma</a:t>
            </a:r>
            <a:r>
              <a:rPr sz="2000" spc="-165" dirty="0">
                <a:solidFill>
                  <a:srgbClr val="6A3D3D"/>
                </a:solidFill>
                <a:latin typeface="Arial"/>
                <a:cs typeface="Arial"/>
              </a:rPr>
              <a:t>p</a:t>
            </a:r>
            <a:r>
              <a:rPr sz="2000" spc="535" dirty="0">
                <a:latin typeface="Arial"/>
                <a:cs typeface="Arial"/>
              </a:rPr>
              <a:t>.</a:t>
            </a:r>
            <a:r>
              <a:rPr sz="2000" spc="210" dirty="0">
                <a:latin typeface="Arial"/>
                <a:cs typeface="Arial"/>
              </a:rPr>
              <a:t>pu</a:t>
            </a:r>
            <a:r>
              <a:rPr sz="2000" spc="95" dirty="0">
                <a:latin typeface="Arial"/>
                <a:cs typeface="Arial"/>
              </a:rPr>
              <a:t>t</a:t>
            </a:r>
            <a:r>
              <a:rPr sz="2000" spc="434" dirty="0">
                <a:latin typeface="Arial"/>
                <a:cs typeface="Arial"/>
              </a:rPr>
              <a:t>(</a:t>
            </a:r>
            <a:r>
              <a:rPr sz="2000" spc="14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220" dirty="0">
                <a:solidFill>
                  <a:srgbClr val="2A00FF"/>
                </a:solidFill>
                <a:latin typeface="Arial"/>
                <a:cs typeface="Arial"/>
              </a:rPr>
              <a:t>6</a:t>
            </a:r>
            <a:r>
              <a:rPr sz="2000" spc="37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54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4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220" dirty="0">
                <a:solidFill>
                  <a:srgbClr val="2A00FF"/>
                </a:solidFill>
                <a:latin typeface="Arial"/>
                <a:cs typeface="Arial"/>
              </a:rPr>
              <a:t>1</a:t>
            </a:r>
            <a:r>
              <a:rPr sz="2000" spc="39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spc="49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88129" y="2834652"/>
            <a:ext cx="3770629" cy="908685"/>
          </a:xfrm>
          <a:custGeom>
            <a:avLst/>
            <a:gdLst/>
            <a:ahLst/>
            <a:cxnLst/>
            <a:rect l="l" t="t" r="r" b="b"/>
            <a:pathLst>
              <a:path w="3770629" h="908685">
                <a:moveTo>
                  <a:pt x="1815084" y="0"/>
                </a:moveTo>
                <a:lnTo>
                  <a:pt x="1674876" y="0"/>
                </a:lnTo>
                <a:lnTo>
                  <a:pt x="1674876" y="298691"/>
                </a:lnTo>
                <a:lnTo>
                  <a:pt x="1815084" y="298691"/>
                </a:lnTo>
                <a:lnTo>
                  <a:pt x="1815084" y="0"/>
                </a:lnTo>
                <a:close/>
              </a:path>
              <a:path w="3770629" h="908685">
                <a:moveTo>
                  <a:pt x="3770376" y="609587"/>
                </a:moveTo>
                <a:lnTo>
                  <a:pt x="3630168" y="609587"/>
                </a:lnTo>
                <a:lnTo>
                  <a:pt x="1674876" y="609587"/>
                </a:lnTo>
                <a:lnTo>
                  <a:pt x="696468" y="609587"/>
                </a:lnTo>
                <a:lnTo>
                  <a:pt x="0" y="609587"/>
                </a:lnTo>
                <a:lnTo>
                  <a:pt x="0" y="908291"/>
                </a:lnTo>
                <a:lnTo>
                  <a:pt x="696468" y="908291"/>
                </a:lnTo>
                <a:lnTo>
                  <a:pt x="1674876" y="908291"/>
                </a:lnTo>
                <a:lnTo>
                  <a:pt x="3630168" y="908291"/>
                </a:lnTo>
                <a:lnTo>
                  <a:pt x="3770376" y="908291"/>
                </a:lnTo>
                <a:lnTo>
                  <a:pt x="3770376" y="609587"/>
                </a:lnTo>
                <a:close/>
              </a:path>
              <a:path w="3770629" h="908685">
                <a:moveTo>
                  <a:pt x="3770376" y="304800"/>
                </a:moveTo>
                <a:lnTo>
                  <a:pt x="3630168" y="304800"/>
                </a:lnTo>
                <a:lnTo>
                  <a:pt x="3351276" y="304800"/>
                </a:lnTo>
                <a:lnTo>
                  <a:pt x="2653284" y="304800"/>
                </a:lnTo>
                <a:lnTo>
                  <a:pt x="2653284" y="603491"/>
                </a:lnTo>
                <a:lnTo>
                  <a:pt x="3351276" y="603491"/>
                </a:lnTo>
                <a:lnTo>
                  <a:pt x="3630168" y="603491"/>
                </a:lnTo>
                <a:lnTo>
                  <a:pt x="3770376" y="603491"/>
                </a:lnTo>
                <a:lnTo>
                  <a:pt x="3770376" y="30480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b="0" spc="75" dirty="0"/>
              <a:t>System.</a:t>
            </a:r>
            <a:r>
              <a:rPr i="1" spc="7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i="1" spc="75" dirty="0">
                <a:latin typeface="Arial"/>
                <a:cs typeface="Arial"/>
              </a:rPr>
              <a:t>.println(</a:t>
            </a:r>
            <a:r>
              <a:rPr i="1" spc="75" dirty="0">
                <a:solidFill>
                  <a:srgbClr val="2A00FF"/>
                </a:solidFill>
                <a:latin typeface="Arial"/>
                <a:cs typeface="Arial"/>
              </a:rPr>
              <a:t>"HashMap before </a:t>
            </a:r>
            <a:r>
              <a:rPr i="1" spc="260" dirty="0">
                <a:solidFill>
                  <a:srgbClr val="2A00FF"/>
                </a:solidFill>
                <a:latin typeface="Arial"/>
                <a:cs typeface="Arial"/>
              </a:rPr>
              <a:t>iterator: </a:t>
            </a:r>
            <a:r>
              <a:rPr i="1" spc="-5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i="1" spc="-50" dirty="0">
                <a:latin typeface="Arial"/>
                <a:cs typeface="Arial"/>
              </a:rPr>
              <a:t>+</a:t>
            </a:r>
            <a:r>
              <a:rPr i="1" spc="-50" dirty="0">
                <a:solidFill>
                  <a:srgbClr val="6A3D3D"/>
                </a:solidFill>
                <a:latin typeface="Arial"/>
                <a:cs typeface="Arial"/>
              </a:rPr>
              <a:t>myMap</a:t>
            </a:r>
            <a:r>
              <a:rPr i="1" spc="-50" dirty="0">
                <a:latin typeface="Arial"/>
                <a:cs typeface="Arial"/>
              </a:rPr>
              <a:t>);  </a:t>
            </a:r>
            <a:r>
              <a:rPr b="0" spc="229" dirty="0"/>
              <a:t>Iterator&lt;String&gt; </a:t>
            </a:r>
            <a:r>
              <a:rPr b="0" spc="320" dirty="0">
                <a:solidFill>
                  <a:srgbClr val="6A3D3D"/>
                </a:solidFill>
              </a:rPr>
              <a:t>iterator </a:t>
            </a:r>
            <a:r>
              <a:rPr b="0" spc="-70" dirty="0"/>
              <a:t>= </a:t>
            </a:r>
            <a:r>
              <a:rPr b="0" spc="204" dirty="0">
                <a:solidFill>
                  <a:srgbClr val="6A3D3D"/>
                </a:solidFill>
              </a:rPr>
              <a:t>myMap</a:t>
            </a:r>
            <a:r>
              <a:rPr b="0" spc="204" dirty="0"/>
              <a:t>.keySet().iterator();  </a:t>
            </a:r>
            <a:r>
              <a:rPr spc="185" dirty="0">
                <a:solidFill>
                  <a:srgbClr val="7E0054"/>
                </a:solidFill>
                <a:latin typeface="Arial"/>
                <a:cs typeface="Arial"/>
              </a:rPr>
              <a:t>while</a:t>
            </a:r>
            <a:r>
              <a:rPr spc="185" dirty="0">
                <a:latin typeface="Arial"/>
                <a:cs typeface="Arial"/>
              </a:rPr>
              <a:t>(</a:t>
            </a:r>
            <a:r>
              <a:rPr spc="185" dirty="0">
                <a:solidFill>
                  <a:srgbClr val="6A3D3D"/>
                </a:solidFill>
                <a:latin typeface="Arial"/>
                <a:cs typeface="Arial"/>
              </a:rPr>
              <a:t>iterator</a:t>
            </a:r>
            <a:r>
              <a:rPr spc="185" dirty="0">
                <a:latin typeface="Arial"/>
                <a:cs typeface="Arial"/>
              </a:rPr>
              <a:t>.hasNext()){</a:t>
            </a:r>
          </a:p>
          <a:p>
            <a:pPr marL="469900" algn="just">
              <a:lnSpc>
                <a:spcPct val="100000"/>
              </a:lnSpc>
            </a:pPr>
            <a:r>
              <a:rPr b="0" spc="229" dirty="0"/>
              <a:t>String </a:t>
            </a:r>
            <a:r>
              <a:rPr b="0" spc="60" dirty="0">
                <a:solidFill>
                  <a:srgbClr val="6A3D3D"/>
                </a:solidFill>
              </a:rPr>
              <a:t>key </a:t>
            </a:r>
            <a:r>
              <a:rPr b="0" spc="-70" dirty="0"/>
              <a:t>=</a:t>
            </a:r>
            <a:r>
              <a:rPr b="0" spc="-100" dirty="0"/>
              <a:t> </a:t>
            </a:r>
            <a:r>
              <a:rPr b="0" spc="320" dirty="0">
                <a:solidFill>
                  <a:srgbClr val="6A3D3D"/>
                </a:solidFill>
              </a:rPr>
              <a:t>iterator</a:t>
            </a:r>
            <a:r>
              <a:rPr b="0" spc="320" dirty="0"/>
              <a:t>.next();</a:t>
            </a:r>
          </a:p>
          <a:p>
            <a:pPr marL="469900" algn="just">
              <a:lnSpc>
                <a:spcPct val="100000"/>
              </a:lnSpc>
            </a:pPr>
            <a:r>
              <a:rPr spc="195" dirty="0">
                <a:solidFill>
                  <a:srgbClr val="7E0054"/>
                </a:solidFill>
                <a:latin typeface="Arial"/>
                <a:cs typeface="Arial"/>
              </a:rPr>
              <a:t>if</a:t>
            </a:r>
            <a:r>
              <a:rPr spc="195" dirty="0">
                <a:latin typeface="Arial"/>
                <a:cs typeface="Arial"/>
              </a:rPr>
              <a:t>(</a:t>
            </a:r>
            <a:r>
              <a:rPr spc="195" dirty="0">
                <a:solidFill>
                  <a:srgbClr val="6A3D3D"/>
                </a:solidFill>
                <a:latin typeface="Arial"/>
                <a:cs typeface="Arial"/>
              </a:rPr>
              <a:t>key</a:t>
            </a:r>
            <a:r>
              <a:rPr spc="195" dirty="0">
                <a:latin typeface="Arial"/>
                <a:cs typeface="Arial"/>
              </a:rPr>
              <a:t>.equals(</a:t>
            </a:r>
            <a:r>
              <a:rPr spc="195" dirty="0">
                <a:solidFill>
                  <a:srgbClr val="2A00FF"/>
                </a:solidFill>
                <a:latin typeface="Arial"/>
                <a:cs typeface="Arial"/>
              </a:rPr>
              <a:t>"3"</a:t>
            </a:r>
            <a:r>
              <a:rPr spc="195" dirty="0">
                <a:latin typeface="Arial"/>
                <a:cs typeface="Arial"/>
              </a:rPr>
              <a:t>))</a:t>
            </a:r>
            <a:r>
              <a:rPr spc="540" dirty="0">
                <a:latin typeface="Arial"/>
                <a:cs typeface="Arial"/>
              </a:rPr>
              <a:t> </a:t>
            </a:r>
            <a:r>
              <a:rPr spc="320" dirty="0">
                <a:latin typeface="Arial"/>
                <a:cs typeface="Arial"/>
              </a:rPr>
              <a:t>{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90421" y="4663440"/>
            <a:ext cx="4191000" cy="299085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5"/>
              </a:lnSpc>
              <a:tabLst>
                <a:tab pos="2933700" algn="l"/>
              </a:tabLst>
            </a:pPr>
            <a:r>
              <a:rPr sz="2000" spc="75" dirty="0">
                <a:solidFill>
                  <a:srgbClr val="6A3D3D"/>
                </a:solidFill>
                <a:latin typeface="Arial"/>
                <a:cs typeface="Arial"/>
              </a:rPr>
              <a:t>myMap</a:t>
            </a:r>
            <a:r>
              <a:rPr sz="2000" spc="75" dirty="0">
                <a:latin typeface="Arial"/>
                <a:cs typeface="Arial"/>
              </a:rPr>
              <a:t>.put(</a:t>
            </a:r>
            <a:r>
              <a:rPr sz="2000" spc="75" dirty="0">
                <a:solidFill>
                  <a:srgbClr val="6A3D3D"/>
                </a:solidFill>
                <a:latin typeface="Arial"/>
                <a:cs typeface="Arial"/>
              </a:rPr>
              <a:t>key</a:t>
            </a:r>
            <a:r>
              <a:rPr sz="2000" spc="75" dirty="0">
                <a:latin typeface="Arial"/>
                <a:cs typeface="Arial"/>
              </a:rPr>
              <a:t>+</a:t>
            </a:r>
            <a:r>
              <a:rPr sz="2000" spc="75" dirty="0">
                <a:solidFill>
                  <a:srgbClr val="2A00FF"/>
                </a:solidFill>
                <a:latin typeface="Arial"/>
                <a:cs typeface="Arial"/>
              </a:rPr>
              <a:t>"new"</a:t>
            </a:r>
            <a:r>
              <a:rPr sz="2000" spc="75" dirty="0">
                <a:latin typeface="Arial"/>
                <a:cs typeface="Arial"/>
              </a:rPr>
              <a:t>,	</a:t>
            </a:r>
            <a:r>
              <a:rPr sz="2000" spc="170" dirty="0">
                <a:solidFill>
                  <a:srgbClr val="2A00FF"/>
                </a:solidFill>
                <a:latin typeface="Arial"/>
                <a:cs typeface="Arial"/>
              </a:rPr>
              <a:t>"new3"</a:t>
            </a:r>
            <a:r>
              <a:rPr sz="2000" spc="17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01205" y="5577903"/>
            <a:ext cx="977265" cy="299085"/>
          </a:xfrm>
          <a:custGeom>
            <a:avLst/>
            <a:gdLst/>
            <a:ahLst/>
            <a:cxnLst/>
            <a:rect l="l" t="t" r="r" b="b"/>
            <a:pathLst>
              <a:path w="977265" h="299085">
                <a:moveTo>
                  <a:pt x="976884" y="0"/>
                </a:moveTo>
                <a:lnTo>
                  <a:pt x="697992" y="0"/>
                </a:lnTo>
                <a:lnTo>
                  <a:pt x="0" y="0"/>
                </a:lnTo>
                <a:lnTo>
                  <a:pt x="0" y="298691"/>
                </a:lnTo>
                <a:lnTo>
                  <a:pt x="697992" y="298691"/>
                </a:lnTo>
                <a:lnTo>
                  <a:pt x="976884" y="298691"/>
                </a:lnTo>
                <a:lnTo>
                  <a:pt x="976884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6146" y="4936997"/>
            <a:ext cx="7887334" cy="154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000" spc="43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43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4382770" algn="l"/>
                <a:tab pos="5219065" algn="l"/>
                <a:tab pos="6614795" algn="l"/>
              </a:tabLst>
            </a:pPr>
            <a:r>
              <a:rPr sz="2000" spc="75" dirty="0">
                <a:latin typeface="Arial"/>
                <a:cs typeface="Arial"/>
              </a:rPr>
              <a:t>System</a:t>
            </a:r>
            <a:r>
              <a:rPr sz="2000" spc="25" dirty="0">
                <a:latin typeface="Arial"/>
                <a:cs typeface="Arial"/>
              </a:rPr>
              <a:t>.</a:t>
            </a:r>
            <a:r>
              <a:rPr sz="2000" b="1" i="1" spc="75" dirty="0">
                <a:solidFill>
                  <a:srgbClr val="0000C0"/>
                </a:solidFill>
                <a:latin typeface="Arial"/>
                <a:cs typeface="Arial"/>
              </a:rPr>
              <a:t>ou</a:t>
            </a:r>
            <a:r>
              <a:rPr sz="2000" b="1" i="1" spc="30" dirty="0">
                <a:solidFill>
                  <a:srgbClr val="0000C0"/>
                </a:solidFill>
                <a:latin typeface="Arial"/>
                <a:cs typeface="Arial"/>
              </a:rPr>
              <a:t>t</a:t>
            </a:r>
            <a:r>
              <a:rPr sz="2000" b="1" i="1" spc="535" dirty="0">
                <a:latin typeface="Arial"/>
                <a:cs typeface="Arial"/>
              </a:rPr>
              <a:t>.</a:t>
            </a:r>
            <a:r>
              <a:rPr sz="2000" b="1" i="1" spc="195" dirty="0">
                <a:latin typeface="Arial"/>
                <a:cs typeface="Arial"/>
              </a:rPr>
              <a:t>printl</a:t>
            </a:r>
            <a:r>
              <a:rPr sz="2000" b="1" i="1" spc="275" dirty="0">
                <a:latin typeface="Arial"/>
                <a:cs typeface="Arial"/>
              </a:rPr>
              <a:t>n</a:t>
            </a:r>
            <a:r>
              <a:rPr sz="2000" b="1" i="1" spc="434" dirty="0">
                <a:latin typeface="Arial"/>
                <a:cs typeface="Arial"/>
              </a:rPr>
              <a:t>(</a:t>
            </a:r>
            <a:r>
              <a:rPr sz="2000" b="1" i="1" spc="-7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b="1" i="1" spc="-125" dirty="0">
                <a:solidFill>
                  <a:srgbClr val="2A00FF"/>
                </a:solidFill>
                <a:latin typeface="Arial"/>
                <a:cs typeface="Arial"/>
              </a:rPr>
              <a:t>H</a:t>
            </a:r>
            <a:r>
              <a:rPr sz="2000" b="1" i="1" spc="-25" dirty="0">
                <a:solidFill>
                  <a:srgbClr val="2A00FF"/>
                </a:solidFill>
                <a:latin typeface="Arial"/>
                <a:cs typeface="Arial"/>
              </a:rPr>
              <a:t>a</a:t>
            </a:r>
            <a:r>
              <a:rPr sz="2000" b="1" i="1" spc="-165" dirty="0">
                <a:solidFill>
                  <a:srgbClr val="2A00FF"/>
                </a:solidFill>
                <a:latin typeface="Arial"/>
                <a:cs typeface="Arial"/>
              </a:rPr>
              <a:t>shMap</a:t>
            </a:r>
            <a:r>
              <a:rPr sz="2000" b="1" i="1" dirty="0">
                <a:solidFill>
                  <a:srgbClr val="2A00FF"/>
                </a:solidFill>
                <a:latin typeface="Arial"/>
                <a:cs typeface="Arial"/>
              </a:rPr>
              <a:t>	</a:t>
            </a:r>
            <a:r>
              <a:rPr sz="2000" b="1" i="1" spc="-30" dirty="0">
                <a:solidFill>
                  <a:srgbClr val="2A00FF"/>
                </a:solidFill>
                <a:latin typeface="Arial"/>
                <a:cs typeface="Arial"/>
              </a:rPr>
              <a:t>a</a:t>
            </a:r>
            <a:r>
              <a:rPr sz="2000" b="1" i="1" spc="229" dirty="0">
                <a:solidFill>
                  <a:srgbClr val="2A00FF"/>
                </a:solidFill>
                <a:latin typeface="Arial"/>
                <a:cs typeface="Arial"/>
              </a:rPr>
              <a:t>ft</a:t>
            </a:r>
            <a:r>
              <a:rPr sz="2000" b="1" i="1" spc="380" dirty="0">
                <a:solidFill>
                  <a:srgbClr val="2A00FF"/>
                </a:solidFill>
                <a:latin typeface="Arial"/>
                <a:cs typeface="Arial"/>
              </a:rPr>
              <a:t>e</a:t>
            </a:r>
            <a:r>
              <a:rPr sz="2000" b="1" i="1" spc="320" dirty="0">
                <a:solidFill>
                  <a:srgbClr val="2A00FF"/>
                </a:solidFill>
                <a:latin typeface="Arial"/>
                <a:cs typeface="Arial"/>
              </a:rPr>
              <a:t>r</a:t>
            </a:r>
            <a:r>
              <a:rPr sz="2000" b="1" i="1" dirty="0">
                <a:solidFill>
                  <a:srgbClr val="2A00FF"/>
                </a:solidFill>
                <a:latin typeface="Arial"/>
                <a:cs typeface="Arial"/>
              </a:rPr>
              <a:t>	</a:t>
            </a:r>
            <a:r>
              <a:rPr sz="2000" b="1" i="1" spc="295" dirty="0">
                <a:solidFill>
                  <a:srgbClr val="2A00FF"/>
                </a:solidFill>
                <a:latin typeface="Arial"/>
                <a:cs typeface="Arial"/>
              </a:rPr>
              <a:t>itera</a:t>
            </a:r>
            <a:r>
              <a:rPr sz="2000" b="1" i="1" spc="215" dirty="0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sz="2000" b="1" i="1" spc="210" dirty="0">
                <a:solidFill>
                  <a:srgbClr val="2A00FF"/>
                </a:solidFill>
                <a:latin typeface="Arial"/>
                <a:cs typeface="Arial"/>
              </a:rPr>
              <a:t>or:</a:t>
            </a:r>
            <a:r>
              <a:rPr sz="2000" b="1" i="1" dirty="0">
                <a:solidFill>
                  <a:srgbClr val="2A00FF"/>
                </a:solidFill>
                <a:latin typeface="Arial"/>
                <a:cs typeface="Arial"/>
              </a:rPr>
              <a:t>	</a:t>
            </a:r>
            <a:r>
              <a:rPr sz="2000" b="1" i="1" spc="15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2000" b="1" i="1" spc="-70" dirty="0">
                <a:latin typeface="Arial"/>
                <a:cs typeface="Arial"/>
              </a:rPr>
              <a:t>+</a:t>
            </a:r>
            <a:r>
              <a:rPr sz="2000" b="1" i="1" spc="-425" dirty="0">
                <a:solidFill>
                  <a:srgbClr val="6A3D3D"/>
                </a:solidFill>
                <a:latin typeface="Arial"/>
                <a:cs typeface="Arial"/>
              </a:rPr>
              <a:t>m</a:t>
            </a:r>
            <a:r>
              <a:rPr sz="2000" b="1" i="1" spc="-275" dirty="0">
                <a:solidFill>
                  <a:srgbClr val="6A3D3D"/>
                </a:solidFill>
                <a:latin typeface="Arial"/>
                <a:cs typeface="Arial"/>
              </a:rPr>
              <a:t>y</a:t>
            </a:r>
            <a:r>
              <a:rPr sz="2000" b="1" i="1" spc="-245" dirty="0">
                <a:solidFill>
                  <a:srgbClr val="6A3D3D"/>
                </a:solidFill>
                <a:latin typeface="Arial"/>
                <a:cs typeface="Arial"/>
              </a:rPr>
              <a:t>Ma</a:t>
            </a:r>
            <a:r>
              <a:rPr sz="2000" b="1" i="1" spc="-225" dirty="0">
                <a:solidFill>
                  <a:srgbClr val="6A3D3D"/>
                </a:solidFill>
                <a:latin typeface="Arial"/>
                <a:cs typeface="Arial"/>
              </a:rPr>
              <a:t>p</a:t>
            </a:r>
            <a:r>
              <a:rPr sz="2000" b="1" i="1" spc="434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spc="43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spc="434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10528" y="495300"/>
            <a:ext cx="5681980" cy="2630805"/>
          </a:xfrm>
          <a:custGeom>
            <a:avLst/>
            <a:gdLst/>
            <a:ahLst/>
            <a:cxnLst/>
            <a:rect l="l" t="t" r="r" b="b"/>
            <a:pathLst>
              <a:path w="5681980" h="2630805">
                <a:moveTo>
                  <a:pt x="5681472" y="0"/>
                </a:moveTo>
                <a:lnTo>
                  <a:pt x="0" y="0"/>
                </a:lnTo>
                <a:lnTo>
                  <a:pt x="0" y="2630424"/>
                </a:lnTo>
                <a:lnTo>
                  <a:pt x="5681472" y="2630424"/>
                </a:lnTo>
                <a:lnTo>
                  <a:pt x="5681472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90156" y="516712"/>
            <a:ext cx="547243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latin typeface="Arial"/>
                <a:cs typeface="Arial"/>
              </a:rPr>
              <a:t>HashMap</a:t>
            </a:r>
            <a:r>
              <a:rPr sz="1500" spc="225" dirty="0">
                <a:latin typeface="Arial"/>
                <a:cs typeface="Arial"/>
              </a:rPr>
              <a:t> </a:t>
            </a:r>
            <a:r>
              <a:rPr sz="1500" spc="110" dirty="0">
                <a:latin typeface="Arial"/>
                <a:cs typeface="Arial"/>
              </a:rPr>
              <a:t>before </a:t>
            </a:r>
            <a:r>
              <a:rPr sz="1500" spc="254" dirty="0">
                <a:latin typeface="Arial"/>
                <a:cs typeface="Arial"/>
              </a:rPr>
              <a:t>iterator: </a:t>
            </a:r>
            <a:r>
              <a:rPr sz="1500" spc="125" dirty="0">
                <a:latin typeface="Arial"/>
                <a:cs typeface="Arial"/>
              </a:rPr>
              <a:t>{1=1, </a:t>
            </a:r>
            <a:r>
              <a:rPr sz="1500" spc="80" dirty="0">
                <a:latin typeface="Arial"/>
                <a:cs typeface="Arial"/>
              </a:rPr>
              <a:t>2=1, 3=1, 4=1,</a:t>
            </a:r>
            <a:r>
              <a:rPr sz="1500" spc="175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5=1,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60" dirty="0">
                <a:latin typeface="Arial"/>
                <a:cs typeface="Arial"/>
              </a:rPr>
              <a:t>6=1}</a:t>
            </a:r>
            <a:endParaRPr sz="1500">
              <a:latin typeface="Arial"/>
              <a:cs typeface="Arial"/>
            </a:endParaRPr>
          </a:p>
          <a:p>
            <a:pPr marL="12700" marR="1158240">
              <a:lnSpc>
                <a:spcPct val="100000"/>
              </a:lnSpc>
            </a:pPr>
            <a:r>
              <a:rPr sz="1500" spc="90" dirty="0">
                <a:solidFill>
                  <a:srgbClr val="FF0000"/>
                </a:solidFill>
                <a:latin typeface="Arial"/>
                <a:cs typeface="Arial"/>
              </a:rPr>
              <a:t>Exception </a:t>
            </a:r>
            <a:r>
              <a:rPr sz="1500" spc="24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500" spc="110" dirty="0">
                <a:solidFill>
                  <a:srgbClr val="FF0000"/>
                </a:solidFill>
                <a:latin typeface="Arial"/>
                <a:cs typeface="Arial"/>
              </a:rPr>
              <a:t>thread </a:t>
            </a:r>
            <a:r>
              <a:rPr sz="1500" spc="100" dirty="0">
                <a:solidFill>
                  <a:srgbClr val="FF0000"/>
                </a:solidFill>
                <a:latin typeface="Arial"/>
                <a:cs typeface="Arial"/>
              </a:rPr>
              <a:t>"main"  </a:t>
            </a:r>
            <a:r>
              <a:rPr sz="1500" u="heavy" spc="150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java.util.ConcurrentModificationException</a:t>
            </a:r>
            <a:endParaRPr sz="1500">
              <a:latin typeface="Arial"/>
              <a:cs typeface="Arial"/>
            </a:endParaRPr>
          </a:p>
          <a:p>
            <a:pPr marL="12700" marR="213995">
              <a:lnSpc>
                <a:spcPct val="100000"/>
              </a:lnSpc>
            </a:pPr>
            <a:r>
              <a:rPr sz="1500" spc="195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500" spc="85" dirty="0">
                <a:solidFill>
                  <a:srgbClr val="FF0000"/>
                </a:solidFill>
                <a:latin typeface="Arial"/>
                <a:cs typeface="Arial"/>
              </a:rPr>
              <a:t>java.util.HashMap$HashIterator.nextNode(Unknown  </a:t>
            </a:r>
            <a:r>
              <a:rPr sz="1500" spc="70" dirty="0">
                <a:solidFill>
                  <a:srgbClr val="FF0000"/>
                </a:solidFill>
                <a:latin typeface="Arial"/>
                <a:cs typeface="Arial"/>
              </a:rPr>
              <a:t>Source)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195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500" spc="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FF0000"/>
                </a:solidFill>
                <a:latin typeface="Arial"/>
                <a:cs typeface="Arial"/>
              </a:rPr>
              <a:t>java.util.HashMap$KeyIterator.next(Unknown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70" dirty="0">
                <a:solidFill>
                  <a:srgbClr val="FF0000"/>
                </a:solidFill>
                <a:latin typeface="Arial"/>
                <a:cs typeface="Arial"/>
              </a:rPr>
              <a:t>Source)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  <a:spcBef>
                <a:spcPts val="5"/>
              </a:spcBef>
            </a:pPr>
            <a:r>
              <a:rPr sz="1500" spc="195" dirty="0">
                <a:solidFill>
                  <a:srgbClr val="FF0000"/>
                </a:solidFill>
                <a:latin typeface="Arial"/>
                <a:cs typeface="Arial"/>
              </a:rPr>
              <a:t>at  </a:t>
            </a:r>
            <a:r>
              <a:rPr sz="1500" spc="100" dirty="0">
                <a:solidFill>
                  <a:srgbClr val="FF0000"/>
                </a:solidFill>
                <a:latin typeface="Arial"/>
                <a:cs typeface="Arial"/>
              </a:rPr>
              <a:t>com.lnt.presentationtier.HashMapFailFast.main(</a:t>
            </a:r>
            <a:r>
              <a:rPr sz="1500" u="heavy" spc="100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HashMa </a:t>
            </a:r>
            <a:r>
              <a:rPr sz="1500" spc="10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500" u="heavy" spc="160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pFailFast.java:18</a:t>
            </a:r>
            <a:r>
              <a:rPr sz="1500" u="heavy" spc="160" dirty="0">
                <a:solidFill>
                  <a:srgbClr val="FF0000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95300"/>
          </a:xfrm>
          <a:custGeom>
            <a:avLst/>
            <a:gdLst/>
            <a:ahLst/>
            <a:cxnLst/>
            <a:rect l="l" t="t" r="r" b="b"/>
            <a:pathLst>
              <a:path w="12192000" h="495300">
                <a:moveTo>
                  <a:pt x="12192000" y="0"/>
                </a:moveTo>
                <a:lnTo>
                  <a:pt x="0" y="0"/>
                </a:lnTo>
                <a:lnTo>
                  <a:pt x="0" y="495300"/>
                </a:lnTo>
                <a:lnTo>
                  <a:pt x="12192000" y="4953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6521" y="0"/>
            <a:ext cx="38423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5" dirty="0"/>
              <a:t>Fail-Safe</a:t>
            </a:r>
            <a:r>
              <a:rPr sz="3600" spc="-350" dirty="0"/>
              <a:t> </a:t>
            </a:r>
            <a:r>
              <a:rPr sz="3600" spc="-355" dirty="0"/>
              <a:t>Example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560933" y="526160"/>
            <a:ext cx="8422005" cy="527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class </a:t>
            </a:r>
            <a:r>
              <a:rPr b="1" spc="-10" dirty="0">
                <a:latin typeface="Carlito"/>
                <a:cs typeface="Carlito"/>
              </a:rPr>
              <a:t>ConcurrentHashMapFailSafe</a:t>
            </a:r>
            <a:r>
              <a:rPr b="1" spc="1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15" dirty="0">
                <a:latin typeface="Carlito"/>
                <a:cs typeface="Carlito"/>
              </a:rPr>
              <a:t>static </a:t>
            </a:r>
            <a:r>
              <a:rPr b="1" spc="-10" dirty="0">
                <a:latin typeface="Carlito"/>
                <a:cs typeface="Carlito"/>
              </a:rPr>
              <a:t>void </a:t>
            </a:r>
            <a:r>
              <a:rPr b="1" spc="-5" dirty="0">
                <a:latin typeface="Carlito"/>
                <a:cs typeface="Carlito"/>
              </a:rPr>
              <a:t>main(String[] </a:t>
            </a:r>
            <a:r>
              <a:rPr b="1" spc="-10" dirty="0">
                <a:latin typeface="Carlito"/>
                <a:cs typeface="Carlito"/>
              </a:rPr>
              <a:t>args)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Map&lt;String,String&gt; </a:t>
            </a:r>
            <a:r>
              <a:rPr spc="-10" dirty="0">
                <a:latin typeface="Carlito"/>
                <a:cs typeface="Carlito"/>
              </a:rPr>
              <a:t>myMap </a:t>
            </a:r>
            <a:r>
              <a:rPr dirty="0">
                <a:latin typeface="Carlito"/>
                <a:cs typeface="Carlito"/>
              </a:rPr>
              <a:t>= </a:t>
            </a:r>
            <a:r>
              <a:rPr b="1" spc="-5" dirty="0">
                <a:latin typeface="Carlito"/>
                <a:cs typeface="Carlito"/>
              </a:rPr>
              <a:t>new</a:t>
            </a:r>
            <a:r>
              <a:rPr b="1" spc="8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ConcurrentHashMap&lt;String,String&gt;();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myMap.put("1", </a:t>
            </a:r>
            <a:r>
              <a:rPr dirty="0">
                <a:latin typeface="Carlito"/>
                <a:cs typeface="Carlito"/>
              </a:rPr>
              <a:t>"1"); </a:t>
            </a:r>
            <a:r>
              <a:rPr spc="-5" dirty="0">
                <a:latin typeface="Carlito"/>
                <a:cs typeface="Carlito"/>
              </a:rPr>
              <a:t>myMap.put("2",</a:t>
            </a:r>
            <a:r>
              <a:rPr spc="-8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"1");</a:t>
            </a:r>
          </a:p>
          <a:p>
            <a:pPr marL="4699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myMap.put("3","3");myMap.put("4",</a:t>
            </a:r>
            <a:r>
              <a:rPr spc="-3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"1");</a:t>
            </a:r>
          </a:p>
          <a:p>
            <a:pPr marL="4699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myMap.put("5",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"1");</a:t>
            </a:r>
          </a:p>
          <a:p>
            <a:pPr marL="4699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out.println("ConcurrentHashMap </a:t>
            </a:r>
            <a:r>
              <a:rPr b="1" i="1" spc="-5" dirty="0">
                <a:latin typeface="Carlito"/>
                <a:cs typeface="Carlito"/>
              </a:rPr>
              <a:t>before </a:t>
            </a:r>
            <a:r>
              <a:rPr b="1" i="1" spc="-10" dirty="0">
                <a:latin typeface="Carlito"/>
                <a:cs typeface="Carlito"/>
              </a:rPr>
              <a:t>iterator:</a:t>
            </a:r>
            <a:r>
              <a:rPr b="1" i="1" spc="90" dirty="0">
                <a:latin typeface="Carlito"/>
                <a:cs typeface="Carlito"/>
              </a:rPr>
              <a:t> </a:t>
            </a:r>
            <a:r>
              <a:rPr b="1" i="1" spc="-5" dirty="0">
                <a:latin typeface="Carlito"/>
                <a:cs typeface="Carlito"/>
              </a:rPr>
              <a:t>"+myMap);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pc="-15" dirty="0">
                <a:latin typeface="Carlito"/>
                <a:cs typeface="Carlito"/>
              </a:rPr>
              <a:t>Iterator&lt;String&gt; </a:t>
            </a:r>
            <a:r>
              <a:rPr spc="-20" dirty="0">
                <a:latin typeface="Carlito"/>
                <a:cs typeface="Carlito"/>
              </a:rPr>
              <a:t>iterator </a:t>
            </a:r>
            <a:r>
              <a:rPr dirty="0">
                <a:latin typeface="Carlito"/>
                <a:cs typeface="Carlito"/>
              </a:rPr>
              <a:t>=</a:t>
            </a:r>
            <a:r>
              <a:rPr spc="9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myMap.keySet().iterator();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arlito"/>
              <a:cs typeface="Carlito"/>
            </a:endParaRPr>
          </a:p>
          <a:p>
            <a:pPr marL="927100" marR="4617085" indent="-457834">
              <a:lnSpc>
                <a:spcPct val="100000"/>
              </a:lnSpc>
            </a:pPr>
            <a:r>
              <a:rPr b="1" spc="-20" dirty="0">
                <a:latin typeface="Carlito"/>
                <a:cs typeface="Carlito"/>
              </a:rPr>
              <a:t>while(iterator.hasNext()){  </a:t>
            </a:r>
            <a:r>
              <a:rPr spc="-5" dirty="0">
                <a:latin typeface="Carlito"/>
                <a:cs typeface="Carlito"/>
              </a:rPr>
              <a:t>String </a:t>
            </a:r>
            <a:r>
              <a:rPr spc="-30" dirty="0">
                <a:latin typeface="Carlito"/>
                <a:cs typeface="Carlito"/>
              </a:rPr>
              <a:t>key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30" dirty="0">
                <a:latin typeface="Carlito"/>
                <a:cs typeface="Carlito"/>
              </a:rPr>
              <a:t>iterator.next();  </a:t>
            </a:r>
            <a:r>
              <a:rPr b="1" spc="-15" dirty="0">
                <a:latin typeface="Carlito"/>
                <a:cs typeface="Carlito"/>
              </a:rPr>
              <a:t>if(key.equals("3"))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myMap.put(key+"new",</a:t>
            </a:r>
            <a:r>
              <a:rPr spc="-4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"new3");</a:t>
            </a:r>
            <a:endParaRPr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771525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53086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out.println("ConcurrentHashMap after iterator:</a:t>
            </a:r>
            <a:r>
              <a:rPr b="1" i="1" spc="90" dirty="0">
                <a:latin typeface="Carlito"/>
                <a:cs typeface="Carlito"/>
              </a:rPr>
              <a:t> </a:t>
            </a:r>
            <a:r>
              <a:rPr b="1" i="1" spc="-5" dirty="0">
                <a:latin typeface="Carlito"/>
                <a:cs typeface="Carlito"/>
              </a:rPr>
              <a:t>"+myMap);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8180"/>
          </a:xfrm>
          <a:custGeom>
            <a:avLst/>
            <a:gdLst/>
            <a:ahLst/>
            <a:cxnLst/>
            <a:rect l="l" t="t" r="r" b="b"/>
            <a:pathLst>
              <a:path w="12192000" h="678180">
                <a:moveTo>
                  <a:pt x="12192000" y="0"/>
                </a:moveTo>
                <a:lnTo>
                  <a:pt x="0" y="0"/>
                </a:lnTo>
                <a:lnTo>
                  <a:pt x="0" y="678179"/>
                </a:lnTo>
                <a:lnTo>
                  <a:pt x="12192000" y="6781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7676" y="0"/>
            <a:ext cx="8221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Exception </a:t>
            </a:r>
            <a:r>
              <a:rPr spc="-190" dirty="0"/>
              <a:t>handling </a:t>
            </a:r>
            <a:r>
              <a:rPr spc="-235" dirty="0"/>
              <a:t>and </a:t>
            </a:r>
            <a:r>
              <a:rPr spc="-105" dirty="0"/>
              <a:t>fail- </a:t>
            </a:r>
            <a:r>
              <a:rPr spc="-80" dirty="0"/>
              <a:t>fast/</a:t>
            </a:r>
            <a:r>
              <a:rPr spc="-700" dirty="0"/>
              <a:t> </a:t>
            </a:r>
            <a:r>
              <a:rPr spc="-195" dirty="0"/>
              <a:t>fail-safe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493011"/>
            <a:ext cx="1158049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6379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Exception </a:t>
            </a:r>
            <a:r>
              <a:rPr sz="2400" spc="-100" dirty="0">
                <a:latin typeface="Arial"/>
                <a:cs typeface="Arial"/>
              </a:rPr>
              <a:t>handling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160" dirty="0">
                <a:latin typeface="Arial"/>
                <a:cs typeface="Arial"/>
              </a:rPr>
              <a:t>java </a:t>
            </a:r>
            <a:r>
              <a:rPr sz="2400" spc="-90" dirty="0">
                <a:latin typeface="Arial"/>
                <a:cs typeface="Arial"/>
              </a:rPr>
              <a:t>introduces </a:t>
            </a:r>
            <a:r>
              <a:rPr sz="2400" spc="-180" dirty="0">
                <a:latin typeface="Arial"/>
                <a:cs typeface="Arial"/>
              </a:rPr>
              <a:t>us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35" dirty="0">
                <a:latin typeface="Arial"/>
                <a:cs typeface="Arial"/>
              </a:rPr>
              <a:t>design </a:t>
            </a:r>
            <a:r>
              <a:rPr sz="2400" spc="-55" dirty="0">
                <a:latin typeface="Arial"/>
                <a:cs typeface="Arial"/>
              </a:rPr>
              <a:t>our </a:t>
            </a:r>
            <a:r>
              <a:rPr sz="2400" spc="-130" dirty="0">
                <a:latin typeface="Arial"/>
                <a:cs typeface="Arial"/>
              </a:rPr>
              <a:t>programs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be </a:t>
            </a:r>
            <a:r>
              <a:rPr sz="2400" spc="-60" dirty="0">
                <a:latin typeface="Arial"/>
                <a:cs typeface="Arial"/>
              </a:rPr>
              <a:t>fail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safe. </a:t>
            </a:r>
            <a:r>
              <a:rPr sz="2400" spc="-215" dirty="0">
                <a:latin typeface="Arial"/>
                <a:cs typeface="Arial"/>
              </a:rPr>
              <a:t>Use </a:t>
            </a:r>
            <a:r>
              <a:rPr sz="2400" spc="-105" dirty="0">
                <a:latin typeface="Arial"/>
                <a:cs typeface="Arial"/>
              </a:rPr>
              <a:t>exception  </a:t>
            </a:r>
            <a:r>
              <a:rPr sz="2400" spc="-100" dirty="0">
                <a:latin typeface="Arial"/>
                <a:cs typeface="Arial"/>
              </a:rPr>
              <a:t>handling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5" dirty="0">
                <a:latin typeface="Arial"/>
                <a:cs typeface="Arial"/>
              </a:rPr>
              <a:t>fail </a:t>
            </a:r>
            <a:r>
              <a:rPr sz="2400" spc="-100" dirty="0">
                <a:latin typeface="Arial"/>
                <a:cs typeface="Arial"/>
              </a:rPr>
              <a:t>gracefully </a:t>
            </a:r>
            <a:r>
              <a:rPr sz="2400" spc="-130" dirty="0">
                <a:latin typeface="Arial"/>
                <a:cs typeface="Arial"/>
              </a:rPr>
              <a:t>and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quickly.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30" dirty="0">
                <a:latin typeface="Arial"/>
                <a:cs typeface="Arial"/>
              </a:rPr>
              <a:t>Exception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should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not</a:t>
            </a:r>
            <a:r>
              <a:rPr sz="2400" spc="-125" dirty="0">
                <a:latin typeface="Arial"/>
                <a:cs typeface="Arial"/>
              </a:rPr>
              <a:t> be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carried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around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sequence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flow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long.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Golden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rule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5" dirty="0">
                <a:latin typeface="Arial"/>
                <a:cs typeface="Arial"/>
              </a:rPr>
              <a:t>exception </a:t>
            </a:r>
            <a:r>
              <a:rPr sz="2400" spc="-100" dirty="0">
                <a:latin typeface="Arial"/>
                <a:cs typeface="Arial"/>
              </a:rPr>
              <a:t>handling </a:t>
            </a:r>
            <a:r>
              <a:rPr sz="2400" spc="-125" dirty="0">
                <a:latin typeface="Arial"/>
                <a:cs typeface="Arial"/>
              </a:rPr>
              <a:t>is, </a:t>
            </a:r>
            <a:r>
              <a:rPr sz="2400" spc="-40" dirty="0">
                <a:latin typeface="Arial"/>
                <a:cs typeface="Arial"/>
              </a:rPr>
              <a:t>throw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early </a:t>
            </a:r>
            <a:r>
              <a:rPr sz="2400" spc="-135" dirty="0">
                <a:latin typeface="Arial"/>
                <a:cs typeface="Arial"/>
              </a:rPr>
              <a:t>and </a:t>
            </a:r>
            <a:r>
              <a:rPr sz="2400" spc="-130" dirty="0">
                <a:latin typeface="Arial"/>
                <a:cs typeface="Arial"/>
              </a:rPr>
              <a:t>catch </a:t>
            </a:r>
            <a:r>
              <a:rPr sz="2400" spc="-80" dirty="0">
                <a:latin typeface="Arial"/>
                <a:cs typeface="Arial"/>
              </a:rPr>
              <a:t>late.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120" dirty="0">
                <a:latin typeface="Arial"/>
                <a:cs typeface="Arial"/>
              </a:rPr>
              <a:t>When </a:t>
            </a:r>
            <a:r>
              <a:rPr sz="2400" spc="-114" dirty="0">
                <a:latin typeface="Arial"/>
                <a:cs typeface="Arial"/>
              </a:rPr>
              <a:t>we </a:t>
            </a:r>
            <a:r>
              <a:rPr sz="2400" spc="10" dirty="0">
                <a:latin typeface="Arial"/>
                <a:cs typeface="Arial"/>
              </a:rPr>
              <a:t>hit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100" dirty="0">
                <a:latin typeface="Arial"/>
                <a:cs typeface="Arial"/>
              </a:rPr>
              <a:t>exception,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should </a:t>
            </a:r>
            <a:r>
              <a:rPr sz="2400" spc="-120" dirty="0">
                <a:latin typeface="Arial"/>
                <a:cs typeface="Arial"/>
              </a:rPr>
              <a:t>be </a:t>
            </a:r>
            <a:r>
              <a:rPr sz="2400" spc="-40" dirty="0">
                <a:latin typeface="Arial"/>
                <a:cs typeface="Arial"/>
              </a:rPr>
              <a:t>thrown </a:t>
            </a:r>
            <a:r>
              <a:rPr sz="2400" spc="-100" dirty="0">
                <a:latin typeface="Arial"/>
                <a:cs typeface="Arial"/>
              </a:rPr>
              <a:t>immediately. </a:t>
            </a:r>
            <a:r>
              <a:rPr sz="2400" spc="-195" dirty="0">
                <a:latin typeface="Arial"/>
                <a:cs typeface="Arial"/>
              </a:rPr>
              <a:t>We </a:t>
            </a:r>
            <a:r>
              <a:rPr sz="2400" spc="-110" dirty="0">
                <a:latin typeface="Arial"/>
                <a:cs typeface="Arial"/>
              </a:rPr>
              <a:t>should </a:t>
            </a:r>
            <a:r>
              <a:rPr sz="2400" spc="-20" dirty="0">
                <a:latin typeface="Arial"/>
                <a:cs typeface="Arial"/>
              </a:rPr>
              <a:t>not </a:t>
            </a:r>
            <a:r>
              <a:rPr sz="2400" spc="-125" dirty="0">
                <a:latin typeface="Arial"/>
                <a:cs typeface="Arial"/>
              </a:rPr>
              <a:t>catch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105" dirty="0">
                <a:latin typeface="Arial"/>
                <a:cs typeface="Arial"/>
              </a:rPr>
              <a:t>exception  </a:t>
            </a:r>
            <a:r>
              <a:rPr sz="2400" spc="-150" dirty="0">
                <a:latin typeface="Arial"/>
                <a:cs typeface="Arial"/>
              </a:rPr>
              <a:t>unless </a:t>
            </a:r>
            <a:r>
              <a:rPr sz="2400" spc="-114" dirty="0">
                <a:latin typeface="Arial"/>
                <a:cs typeface="Arial"/>
              </a:rPr>
              <a:t>we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135" dirty="0">
                <a:latin typeface="Arial"/>
                <a:cs typeface="Arial"/>
              </a:rPr>
              <a:t>sure </a:t>
            </a:r>
            <a:r>
              <a:rPr sz="2400" spc="-65" dirty="0">
                <a:latin typeface="Arial"/>
                <a:cs typeface="Arial"/>
              </a:rPr>
              <a:t>what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90" dirty="0">
                <a:latin typeface="Arial"/>
                <a:cs typeface="Arial"/>
              </a:rPr>
              <a:t>do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spc="55" dirty="0">
                <a:latin typeface="Arial"/>
                <a:cs typeface="Arial"/>
              </a:rPr>
              <a:t>it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action </a:t>
            </a:r>
            <a:r>
              <a:rPr sz="2400" spc="-114" dirty="0">
                <a:latin typeface="Arial"/>
                <a:cs typeface="Arial"/>
              </a:rPr>
              <a:t>we </a:t>
            </a:r>
            <a:r>
              <a:rPr sz="2400" spc="-125" dirty="0">
                <a:latin typeface="Arial"/>
                <a:cs typeface="Arial"/>
              </a:rPr>
              <a:t>take by </a:t>
            </a:r>
            <a:r>
              <a:rPr sz="2400" spc="-120" dirty="0">
                <a:latin typeface="Arial"/>
                <a:cs typeface="Arial"/>
              </a:rPr>
              <a:t>catching </a:t>
            </a:r>
            <a:r>
              <a:rPr sz="2400" spc="55" dirty="0">
                <a:latin typeface="Arial"/>
                <a:cs typeface="Arial"/>
              </a:rPr>
              <a:t>it </a:t>
            </a:r>
            <a:r>
              <a:rPr sz="2400" spc="-110" dirty="0">
                <a:latin typeface="Arial"/>
                <a:cs typeface="Arial"/>
              </a:rPr>
              <a:t>should </a:t>
            </a:r>
            <a:r>
              <a:rPr sz="2400" spc="-135" dirty="0">
                <a:latin typeface="Arial"/>
                <a:cs typeface="Arial"/>
              </a:rPr>
              <a:t>negate </a:t>
            </a:r>
            <a:r>
              <a:rPr sz="2400" spc="-40" dirty="0">
                <a:latin typeface="Arial"/>
                <a:cs typeface="Arial"/>
              </a:rPr>
              <a:t>the  </a:t>
            </a:r>
            <a:r>
              <a:rPr sz="2400" spc="-70" dirty="0">
                <a:latin typeface="Arial"/>
                <a:cs typeface="Arial"/>
              </a:rPr>
              <a:t>failure.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023" y="2059620"/>
            <a:ext cx="3803730" cy="2068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427" y="4859273"/>
            <a:ext cx="242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pc="-2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8020"/>
          </a:xfrm>
          <a:custGeom>
            <a:avLst/>
            <a:gdLst/>
            <a:ahLst/>
            <a:cxnLst/>
            <a:rect l="l" t="t" r="r" b="b"/>
            <a:pathLst>
              <a:path w="12192000" h="668020">
                <a:moveTo>
                  <a:pt x="12192000" y="0"/>
                </a:moveTo>
                <a:lnTo>
                  <a:pt x="0" y="0"/>
                </a:lnTo>
                <a:lnTo>
                  <a:pt x="0" y="667512"/>
                </a:lnTo>
                <a:lnTo>
                  <a:pt x="12192000" y="6675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999007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Carlito"/>
                <a:cs typeface="Carlito"/>
              </a:rPr>
              <a:t>Converting </a:t>
            </a:r>
            <a:r>
              <a:rPr sz="3200" b="1" dirty="0">
                <a:latin typeface="Carlito"/>
                <a:cs typeface="Carlito"/>
              </a:rPr>
              <a:t>String objects </a:t>
            </a:r>
            <a:r>
              <a:rPr sz="3200" b="1" spc="-20" dirty="0">
                <a:latin typeface="Carlito"/>
                <a:cs typeface="Carlito"/>
              </a:rPr>
              <a:t>to </a:t>
            </a:r>
            <a:r>
              <a:rPr sz="3200" b="1" spc="-5" dirty="0">
                <a:latin typeface="Carlito"/>
                <a:cs typeface="Carlito"/>
              </a:rPr>
              <a:t>primitive</a:t>
            </a:r>
            <a:r>
              <a:rPr sz="3200" b="1" spc="-9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types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839" y="1200911"/>
            <a:ext cx="10678795" cy="401002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800"/>
              </a:lnSpc>
            </a:pP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Converting String objects </a:t>
            </a:r>
            <a:r>
              <a:rPr sz="2400" i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to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primitive</a:t>
            </a:r>
            <a:r>
              <a:rPr sz="2400" i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types: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90805" marR="435609">
              <a:lnSpc>
                <a:spcPts val="2590"/>
              </a:lnSpc>
              <a:spcBef>
                <a:spcPts val="1710"/>
              </a:spcBef>
            </a:pP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5" dirty="0">
                <a:latin typeface="Carlito"/>
                <a:cs typeface="Carlito"/>
              </a:rPr>
              <a:t>method,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parsexxx()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wrapper </a:t>
            </a:r>
            <a:r>
              <a:rPr sz="2400" spc="-5" dirty="0">
                <a:latin typeface="Carlito"/>
                <a:cs typeface="Carlito"/>
              </a:rPr>
              <a:t>classes, </a:t>
            </a:r>
            <a:r>
              <a:rPr sz="2400" spc="-10" dirty="0">
                <a:latin typeface="Carlito"/>
                <a:cs typeface="Carlito"/>
              </a:rPr>
              <a:t>where </a:t>
            </a:r>
            <a:r>
              <a:rPr sz="2400" spc="-5" dirty="0">
                <a:latin typeface="Carlito"/>
                <a:cs typeface="Carlito"/>
              </a:rPr>
              <a:t>xxx </a:t>
            </a:r>
            <a:r>
              <a:rPr sz="2400" spc="-10" dirty="0">
                <a:latin typeface="Carlito"/>
                <a:cs typeface="Carlito"/>
              </a:rPr>
              <a:t>indicates wrapper 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name.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Carlito"/>
              <a:cs typeface="Carlito"/>
            </a:endParaRPr>
          </a:p>
          <a:p>
            <a:pPr marL="431800" marR="5334000" indent="-341630">
              <a:lnSpc>
                <a:spcPct val="124600"/>
              </a:lnSpc>
              <a:spcBef>
                <a:spcPts val="5"/>
              </a:spcBef>
            </a:pPr>
            <a:r>
              <a:rPr sz="2400" i="1" dirty="0">
                <a:latin typeface="Carlito"/>
                <a:cs typeface="Carlito"/>
              </a:rPr>
              <a:t>Ex. </a:t>
            </a:r>
            <a:r>
              <a:rPr sz="2400" i="1" spc="-105" dirty="0">
                <a:latin typeface="Carlito"/>
                <a:cs typeface="Carlito"/>
              </a:rPr>
              <a:t>To </a:t>
            </a:r>
            <a:r>
              <a:rPr sz="2400" i="1" spc="-10" dirty="0">
                <a:latin typeface="Carlito"/>
                <a:cs typeface="Carlito"/>
              </a:rPr>
              <a:t>convert </a:t>
            </a:r>
            <a:r>
              <a:rPr sz="2400" i="1" spc="-5" dirty="0">
                <a:latin typeface="Carlito"/>
                <a:cs typeface="Carlito"/>
              </a:rPr>
              <a:t>String object </a:t>
            </a:r>
            <a:r>
              <a:rPr sz="2400" i="1" spc="-15" dirty="0">
                <a:latin typeface="Carlito"/>
                <a:cs typeface="Carlito"/>
              </a:rPr>
              <a:t>to </a:t>
            </a:r>
            <a:r>
              <a:rPr sz="2400" i="1" spc="-5" dirty="0">
                <a:latin typeface="Carlito"/>
                <a:cs typeface="Carlito"/>
              </a:rPr>
              <a:t>double </a:t>
            </a:r>
            <a:r>
              <a:rPr sz="2400" i="1" spc="5" dirty="0">
                <a:latin typeface="Carlito"/>
                <a:cs typeface="Carlito"/>
              </a:rPr>
              <a:t>type</a:t>
            </a:r>
            <a:r>
              <a:rPr sz="2400" spc="5" dirty="0">
                <a:latin typeface="Carlito"/>
                <a:cs typeface="Carlito"/>
              </a:rPr>
              <a:t>,  </a:t>
            </a:r>
            <a:r>
              <a:rPr sz="2400" spc="-5" dirty="0">
                <a:latin typeface="Carlito"/>
                <a:cs typeface="Carlito"/>
              </a:rPr>
              <a:t>String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string="3.14";</a:t>
            </a:r>
            <a:endParaRPr sz="24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Carlito"/>
                <a:cs typeface="Carlito"/>
              </a:rPr>
              <a:t>double </a:t>
            </a:r>
            <a:r>
              <a:rPr sz="2400" dirty="0">
                <a:latin typeface="Carlito"/>
                <a:cs typeface="Carlito"/>
              </a:rPr>
              <a:t>x =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Double.parseDouble(string);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1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29920"/>
          </a:xfrm>
          <a:custGeom>
            <a:avLst/>
            <a:gdLst/>
            <a:ahLst/>
            <a:cxnLst/>
            <a:rect l="l" t="t" r="r" b="b"/>
            <a:pathLst>
              <a:path w="12192000" h="629920">
                <a:moveTo>
                  <a:pt x="12192000" y="0"/>
                </a:moveTo>
                <a:lnTo>
                  <a:pt x="0" y="0"/>
                </a:lnTo>
                <a:lnTo>
                  <a:pt x="0" y="629412"/>
                </a:lnTo>
                <a:lnTo>
                  <a:pt x="12192000" y="6294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6378" y="0"/>
            <a:ext cx="4625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90" dirty="0"/>
              <a:t>Collection</a:t>
            </a:r>
            <a:r>
              <a:rPr sz="4200" spc="-330" dirty="0"/>
              <a:t> </a:t>
            </a:r>
            <a:r>
              <a:rPr sz="4200" spc="-254" dirty="0"/>
              <a:t>Framework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1184381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595" y="5981700"/>
            <a:ext cx="11157585" cy="876300"/>
          </a:xfrm>
          <a:custGeom>
            <a:avLst/>
            <a:gdLst/>
            <a:ahLst/>
            <a:cxnLst/>
            <a:rect l="l" t="t" r="r" b="b"/>
            <a:pathLst>
              <a:path w="11157585" h="876300">
                <a:moveTo>
                  <a:pt x="11157204" y="0"/>
                </a:moveTo>
                <a:lnTo>
                  <a:pt x="0" y="0"/>
                </a:lnTo>
                <a:lnTo>
                  <a:pt x="0" y="876298"/>
                </a:lnTo>
                <a:lnTo>
                  <a:pt x="11157204" y="876298"/>
                </a:lnTo>
                <a:lnTo>
                  <a:pt x="11157204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726" y="699262"/>
            <a:ext cx="11337925" cy="48352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i="1" spc="-10" dirty="0">
                <a:latin typeface="Carlito"/>
                <a:cs typeface="Carlito"/>
              </a:rPr>
              <a:t>collection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10" dirty="0">
                <a:latin typeface="Carlito"/>
                <a:cs typeface="Carlito"/>
              </a:rPr>
              <a:t>container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10" dirty="0">
                <a:latin typeface="Carlito"/>
                <a:cs typeface="Carlito"/>
              </a:rPr>
              <a:t>represents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group </a:t>
            </a:r>
            <a:r>
              <a:rPr sz="2000" spc="-5" dirty="0">
                <a:latin typeface="Carlito"/>
                <a:cs typeface="Carlito"/>
              </a:rPr>
              <a:t>of objects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1.2 </a:t>
            </a:r>
            <a:r>
              <a:rPr sz="2000" spc="-10" dirty="0">
                <a:latin typeface="Carlito"/>
                <a:cs typeface="Carlito"/>
              </a:rPr>
              <a:t>provided </a:t>
            </a:r>
            <a:r>
              <a:rPr sz="2000" b="1" spc="-5" dirty="0">
                <a:latin typeface="Carlito"/>
                <a:cs typeface="Carlito"/>
              </a:rPr>
              <a:t>Collection </a:t>
            </a:r>
            <a:r>
              <a:rPr sz="2000" b="1" spc="-10" dirty="0">
                <a:latin typeface="Carlito"/>
                <a:cs typeface="Carlito"/>
              </a:rPr>
              <a:t>Framework </a:t>
            </a:r>
            <a:r>
              <a:rPr sz="2000" dirty="0">
                <a:latin typeface="Carlito"/>
                <a:cs typeface="Carlito"/>
              </a:rPr>
              <a:t>, a </a:t>
            </a:r>
            <a:r>
              <a:rPr sz="2000" spc="-5" dirty="0">
                <a:latin typeface="Carlito"/>
                <a:cs typeface="Carlito"/>
              </a:rPr>
              <a:t>unified architecture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representing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5" dirty="0">
                <a:latin typeface="Carlito"/>
                <a:cs typeface="Carlito"/>
              </a:rPr>
              <a:t>manipulating collections </a:t>
            </a:r>
            <a:r>
              <a:rPr sz="2000" dirty="0">
                <a:latin typeface="Carlito"/>
                <a:cs typeface="Carlito"/>
              </a:rPr>
              <a:t>in a </a:t>
            </a:r>
            <a:r>
              <a:rPr sz="2000" spc="-10" dirty="0">
                <a:latin typeface="Carlito"/>
                <a:cs typeface="Carlito"/>
              </a:rPr>
              <a:t>standard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65" dirty="0">
                <a:latin typeface="Carlito"/>
                <a:cs typeface="Carlito"/>
              </a:rPr>
              <a:t>way.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191198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initial </a:t>
            </a:r>
            <a:r>
              <a:rPr sz="2000" spc="-15" dirty="0">
                <a:latin typeface="Carlito"/>
                <a:cs typeface="Carlito"/>
              </a:rPr>
              <a:t>version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25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1.1 </a:t>
            </a:r>
            <a:r>
              <a:rPr sz="2000" spc="-5" dirty="0">
                <a:latin typeface="Carlito"/>
                <a:cs typeface="Carlito"/>
              </a:rPr>
              <a:t>came </a:t>
            </a:r>
            <a:r>
              <a:rPr sz="2000" dirty="0">
                <a:latin typeface="Carlito"/>
                <a:cs typeface="Carlito"/>
              </a:rPr>
              <a:t>up with </a:t>
            </a:r>
            <a:r>
              <a:rPr sz="2000" spc="-30" dirty="0">
                <a:latin typeface="Carlito"/>
                <a:cs typeface="Carlito"/>
              </a:rPr>
              <a:t>few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dirty="0">
                <a:latin typeface="Carlito"/>
                <a:cs typeface="Carlito"/>
              </a:rPr>
              <a:t>classes </a:t>
            </a:r>
            <a:r>
              <a:rPr sz="2000" spc="-5" dirty="0">
                <a:latin typeface="Carlito"/>
                <a:cs typeface="Carlito"/>
              </a:rPr>
              <a:t>such 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b="1" spc="-25" dirty="0">
                <a:latin typeface="Carlito"/>
                <a:cs typeface="Carlito"/>
              </a:rPr>
              <a:t>Vector</a:t>
            </a:r>
            <a:r>
              <a:rPr sz="2000" spc="-25" dirty="0">
                <a:latin typeface="Carlito"/>
                <a:cs typeface="Carlito"/>
              </a:rPr>
              <a:t>, </a:t>
            </a:r>
            <a:r>
              <a:rPr sz="2000" b="1" spc="-5" dirty="0">
                <a:latin typeface="Carlito"/>
                <a:cs typeface="Carlito"/>
              </a:rPr>
              <a:t>Stack, </a:t>
            </a:r>
            <a:r>
              <a:rPr sz="2000" b="1" spc="-10" dirty="0">
                <a:latin typeface="Carlito"/>
                <a:cs typeface="Carlito"/>
              </a:rPr>
              <a:t>Hashtable </a:t>
            </a:r>
            <a:r>
              <a:rPr sz="2000" b="1" dirty="0">
                <a:latin typeface="Carlito"/>
                <a:cs typeface="Carlito"/>
              </a:rPr>
              <a:t>&amp;</a:t>
            </a:r>
            <a:r>
              <a:rPr sz="2000" b="1" spc="1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Properties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i="1" spc="-5" dirty="0">
                <a:solidFill>
                  <a:srgbClr val="001F5F"/>
                </a:solidFill>
                <a:latin typeface="Carlito"/>
                <a:cs typeface="Carlito"/>
              </a:rPr>
              <a:t>The primary advantages of </a:t>
            </a:r>
            <a:r>
              <a:rPr sz="2000" b="1" i="1" dirty="0">
                <a:solidFill>
                  <a:srgbClr val="001F5F"/>
                </a:solidFill>
                <a:latin typeface="Carlito"/>
                <a:cs typeface="Carlito"/>
              </a:rPr>
              <a:t>a </a:t>
            </a:r>
            <a:r>
              <a:rPr sz="2000" b="1" i="1" spc="-10" dirty="0">
                <a:solidFill>
                  <a:srgbClr val="001F5F"/>
                </a:solidFill>
                <a:latin typeface="Carlito"/>
                <a:cs typeface="Carlito"/>
              </a:rPr>
              <a:t>collections </a:t>
            </a:r>
            <a:r>
              <a:rPr sz="2000" b="1" i="1" spc="-5" dirty="0">
                <a:solidFill>
                  <a:srgbClr val="001F5F"/>
                </a:solidFill>
                <a:latin typeface="Carlito"/>
                <a:cs typeface="Carlito"/>
              </a:rPr>
              <a:t>framework </a:t>
            </a:r>
            <a:r>
              <a:rPr sz="2000" b="1" i="1" dirty="0">
                <a:solidFill>
                  <a:srgbClr val="001F5F"/>
                </a:solidFill>
                <a:latin typeface="Carlito"/>
                <a:cs typeface="Carlito"/>
              </a:rPr>
              <a:t>are </a:t>
            </a:r>
            <a:r>
              <a:rPr sz="2000" b="1" i="1" spc="-5" dirty="0">
                <a:solidFill>
                  <a:srgbClr val="001F5F"/>
                </a:solidFill>
                <a:latin typeface="Carlito"/>
                <a:cs typeface="Carlito"/>
              </a:rPr>
              <a:t>that</a:t>
            </a:r>
            <a:r>
              <a:rPr sz="2000" b="1" i="1" spc="1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b="1" i="1" spc="-5" dirty="0">
                <a:solidFill>
                  <a:srgbClr val="001F5F"/>
                </a:solidFill>
                <a:latin typeface="Carlito"/>
                <a:cs typeface="Carlito"/>
              </a:rPr>
              <a:t>it:</a:t>
            </a:r>
            <a:endParaRPr sz="2000" dirty="0">
              <a:latin typeface="Carlito"/>
              <a:cs typeface="Carlito"/>
            </a:endParaRPr>
          </a:p>
          <a:p>
            <a:pPr marL="812800" marR="16383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b="1" spc="-10" dirty="0">
                <a:latin typeface="Carlito"/>
                <a:cs typeface="Carlito"/>
              </a:rPr>
              <a:t>Reduces programming </a:t>
            </a:r>
            <a:r>
              <a:rPr sz="2000" b="1" spc="-15" dirty="0">
                <a:latin typeface="Carlito"/>
                <a:cs typeface="Carlito"/>
              </a:rPr>
              <a:t>effort </a:t>
            </a:r>
            <a:r>
              <a:rPr sz="2000" spc="-15" dirty="0">
                <a:latin typeface="Carlito"/>
                <a:cs typeface="Carlito"/>
              </a:rPr>
              <a:t>by </a:t>
            </a:r>
            <a:r>
              <a:rPr sz="2000" spc="-10" dirty="0">
                <a:latin typeface="Carlito"/>
                <a:cs typeface="Carlito"/>
              </a:rPr>
              <a:t>providing </a:t>
            </a:r>
            <a:r>
              <a:rPr sz="2000" spc="-20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structures </a:t>
            </a:r>
            <a:r>
              <a:rPr sz="2000" spc="-5" dirty="0">
                <a:latin typeface="Carlito"/>
                <a:cs typeface="Carlito"/>
              </a:rPr>
              <a:t>and algorithms so </a:t>
            </a:r>
            <a:r>
              <a:rPr sz="2000" spc="-15" dirty="0">
                <a:latin typeface="Carlito"/>
                <a:cs typeface="Carlito"/>
              </a:rPr>
              <a:t>you  </a:t>
            </a:r>
            <a:r>
              <a:rPr sz="2000" spc="-10" dirty="0">
                <a:latin typeface="Carlito"/>
                <a:cs typeface="Carlito"/>
              </a:rPr>
              <a:t>don't </a:t>
            </a:r>
            <a:r>
              <a:rPr sz="2000" spc="-20" dirty="0">
                <a:latin typeface="Carlito"/>
                <a:cs typeface="Carlito"/>
              </a:rPr>
              <a:t>have to </a:t>
            </a:r>
            <a:r>
              <a:rPr sz="2000" spc="-10" dirty="0">
                <a:latin typeface="Carlito"/>
                <a:cs typeface="Carlito"/>
              </a:rPr>
              <a:t>write </a:t>
            </a:r>
            <a:r>
              <a:rPr sz="2000" spc="-5" dirty="0">
                <a:latin typeface="Carlito"/>
                <a:cs typeface="Carlito"/>
              </a:rPr>
              <a:t>them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yourself.</a:t>
            </a:r>
            <a:endParaRPr sz="2000" dirty="0">
              <a:latin typeface="Carlito"/>
              <a:cs typeface="Carlito"/>
            </a:endParaRPr>
          </a:p>
          <a:p>
            <a:pPr marL="812800" marR="220345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b="1" spc="-10" dirty="0">
                <a:latin typeface="Carlito"/>
                <a:cs typeface="Carlito"/>
              </a:rPr>
              <a:t>Increases performance </a:t>
            </a:r>
            <a:r>
              <a:rPr sz="2000" spc="-15" dirty="0">
                <a:latin typeface="Carlito"/>
                <a:cs typeface="Carlito"/>
              </a:rPr>
              <a:t>by </a:t>
            </a:r>
            <a:r>
              <a:rPr sz="2000" spc="-10" dirty="0">
                <a:latin typeface="Carlito"/>
                <a:cs typeface="Carlito"/>
              </a:rPr>
              <a:t>providing high-performance implementations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data  </a:t>
            </a:r>
            <a:r>
              <a:rPr sz="2000" spc="-10" dirty="0">
                <a:latin typeface="Carlito"/>
                <a:cs typeface="Carlito"/>
              </a:rPr>
              <a:t>structures </a:t>
            </a:r>
            <a:r>
              <a:rPr sz="2000" spc="-5" dirty="0">
                <a:latin typeface="Carlito"/>
                <a:cs typeface="Carlito"/>
              </a:rPr>
              <a:t>and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algorithms.</a:t>
            </a:r>
            <a:endParaRPr sz="2000" dirty="0">
              <a:latin typeface="Carlito"/>
              <a:cs typeface="Carlito"/>
            </a:endParaRPr>
          </a:p>
          <a:p>
            <a:pPr marL="12700" marR="848360">
              <a:lnSpc>
                <a:spcPct val="100000"/>
              </a:lnSpc>
              <a:spcBef>
                <a:spcPts val="1630"/>
              </a:spcBef>
            </a:pPr>
            <a:r>
              <a:rPr sz="2000" spc="-10" dirty="0">
                <a:latin typeface="Carlito"/>
                <a:cs typeface="Carlito"/>
              </a:rPr>
              <a:t>Note: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15" dirty="0">
                <a:latin typeface="Carlito"/>
                <a:cs typeface="Carlito"/>
              </a:rPr>
              <a:t>Framework was introduced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25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1.2. </a:t>
            </a:r>
            <a:r>
              <a:rPr sz="2000" spc="-10" dirty="0">
                <a:latin typeface="Carlito"/>
                <a:cs typeface="Carlito"/>
              </a:rPr>
              <a:t>The legacy </a:t>
            </a:r>
            <a:r>
              <a:rPr sz="2000" spc="-5" dirty="0">
                <a:latin typeface="Carlito"/>
                <a:cs typeface="Carlito"/>
              </a:rPr>
              <a:t>classes, </a:t>
            </a:r>
            <a:r>
              <a:rPr sz="2000" spc="-30" dirty="0">
                <a:solidFill>
                  <a:srgbClr val="FF0000"/>
                </a:solidFill>
                <a:latin typeface="Carlito"/>
                <a:cs typeface="Carlito"/>
              </a:rPr>
              <a:t>Vector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,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Stack,  Hashtable, Properties </a:t>
            </a:r>
            <a:r>
              <a:rPr sz="2000" spc="-5" dirty="0">
                <a:latin typeface="Carlito"/>
                <a:cs typeface="Carlito"/>
              </a:rPr>
              <a:t>which </a:t>
            </a:r>
            <a:r>
              <a:rPr sz="2000" spc="-15" dirty="0">
                <a:latin typeface="Carlito"/>
                <a:cs typeface="Carlito"/>
              </a:rPr>
              <a:t>were </a:t>
            </a:r>
            <a:r>
              <a:rPr sz="2000" spc="-10" dirty="0">
                <a:latin typeface="Carlito"/>
                <a:cs typeface="Carlito"/>
              </a:rPr>
              <a:t>prior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1.2 </a:t>
            </a:r>
            <a:r>
              <a:rPr sz="2000" spc="-10" dirty="0">
                <a:latin typeface="Carlito"/>
                <a:cs typeface="Carlito"/>
              </a:rPr>
              <a:t>release are </a:t>
            </a:r>
            <a:r>
              <a:rPr sz="2000" spc="-15" dirty="0">
                <a:latin typeface="Carlito"/>
                <a:cs typeface="Carlito"/>
              </a:rPr>
              <a:t>retro-fitted </a:t>
            </a:r>
            <a:r>
              <a:rPr sz="2000" spc="-20" dirty="0">
                <a:latin typeface="Carlito"/>
                <a:cs typeface="Carlito"/>
              </a:rPr>
              <a:t>into </a:t>
            </a: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spc="2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Collection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0" y="4038600"/>
            <a:ext cx="1752600" cy="2438400"/>
          </a:xfrm>
          <a:custGeom>
            <a:avLst/>
            <a:gdLst/>
            <a:ahLst/>
            <a:cxnLst/>
            <a:rect l="l" t="t" r="r" b="b"/>
            <a:pathLst>
              <a:path w="1752600" h="2438400">
                <a:moveTo>
                  <a:pt x="1752600" y="0"/>
                </a:moveTo>
                <a:lnTo>
                  <a:pt x="0" y="0"/>
                </a:lnTo>
                <a:lnTo>
                  <a:pt x="0" y="2438400"/>
                </a:lnTo>
                <a:lnTo>
                  <a:pt x="1752600" y="2438400"/>
                </a:lnTo>
                <a:lnTo>
                  <a:pt x="17526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4600" y="630936"/>
            <a:ext cx="1828800" cy="1905000"/>
          </a:xfrm>
          <a:custGeom>
            <a:avLst/>
            <a:gdLst/>
            <a:ahLst/>
            <a:cxnLst/>
            <a:rect l="l" t="t" r="r" b="b"/>
            <a:pathLst>
              <a:path w="1828800" h="1905000">
                <a:moveTo>
                  <a:pt x="1828800" y="0"/>
                </a:moveTo>
                <a:lnTo>
                  <a:pt x="0" y="0"/>
                </a:lnTo>
                <a:lnTo>
                  <a:pt x="0" y="1905000"/>
                </a:lnTo>
                <a:lnTo>
                  <a:pt x="1828800" y="1905000"/>
                </a:lnTo>
                <a:lnTo>
                  <a:pt x="18288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955"/>
            <a:ext cx="12192000" cy="547370"/>
          </a:xfrm>
          <a:custGeom>
            <a:avLst/>
            <a:gdLst/>
            <a:ahLst/>
            <a:cxnLst/>
            <a:rect l="l" t="t" r="r" b="b"/>
            <a:pathLst>
              <a:path w="12192000" h="547370">
                <a:moveTo>
                  <a:pt x="12192000" y="0"/>
                </a:moveTo>
                <a:lnTo>
                  <a:pt x="0" y="0"/>
                </a:lnTo>
                <a:lnTo>
                  <a:pt x="0" y="547116"/>
                </a:lnTo>
                <a:lnTo>
                  <a:pt x="12192000" y="5471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0613" y="0"/>
            <a:ext cx="54298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90" dirty="0"/>
              <a:t>Collection </a:t>
            </a:r>
            <a:r>
              <a:rPr sz="4200" spc="-254" dirty="0"/>
              <a:t>Framework</a:t>
            </a:r>
            <a:r>
              <a:rPr sz="4200" spc="-445" dirty="0"/>
              <a:t> </a:t>
            </a:r>
            <a:r>
              <a:rPr sz="4200" spc="-434" dirty="0"/>
              <a:t>API</a:t>
            </a:r>
            <a:endParaRPr sz="4200"/>
          </a:p>
        </p:txBody>
      </p:sp>
      <p:sp>
        <p:nvSpPr>
          <p:cNvPr id="6" name="object 6"/>
          <p:cNvSpPr/>
          <p:nvPr/>
        </p:nvSpPr>
        <p:spPr>
          <a:xfrm>
            <a:off x="4774565" y="1905761"/>
            <a:ext cx="713105" cy="560070"/>
          </a:xfrm>
          <a:custGeom>
            <a:avLst/>
            <a:gdLst/>
            <a:ahLst/>
            <a:cxnLst/>
            <a:rect l="l" t="t" r="r" b="b"/>
            <a:pathLst>
              <a:path w="713104" h="560069">
                <a:moveTo>
                  <a:pt x="610676" y="55141"/>
                </a:moveTo>
                <a:lnTo>
                  <a:pt x="0" y="530098"/>
                </a:lnTo>
                <a:lnTo>
                  <a:pt x="23495" y="560070"/>
                </a:lnTo>
                <a:lnTo>
                  <a:pt x="634070" y="85219"/>
                </a:lnTo>
                <a:lnTo>
                  <a:pt x="610676" y="55141"/>
                </a:lnTo>
                <a:close/>
              </a:path>
              <a:path w="713104" h="560069">
                <a:moveTo>
                  <a:pt x="691836" y="43434"/>
                </a:moveTo>
                <a:lnTo>
                  <a:pt x="625729" y="43434"/>
                </a:lnTo>
                <a:lnTo>
                  <a:pt x="649097" y="73533"/>
                </a:lnTo>
                <a:lnTo>
                  <a:pt x="634070" y="85219"/>
                </a:lnTo>
                <a:lnTo>
                  <a:pt x="657479" y="115315"/>
                </a:lnTo>
                <a:lnTo>
                  <a:pt x="691836" y="43434"/>
                </a:lnTo>
                <a:close/>
              </a:path>
              <a:path w="713104" h="560069">
                <a:moveTo>
                  <a:pt x="625729" y="43434"/>
                </a:moveTo>
                <a:lnTo>
                  <a:pt x="610676" y="55141"/>
                </a:lnTo>
                <a:lnTo>
                  <a:pt x="634070" y="85219"/>
                </a:lnTo>
                <a:lnTo>
                  <a:pt x="649097" y="73533"/>
                </a:lnTo>
                <a:lnTo>
                  <a:pt x="625729" y="43434"/>
                </a:lnTo>
                <a:close/>
              </a:path>
              <a:path w="713104" h="560069">
                <a:moveTo>
                  <a:pt x="712597" y="0"/>
                </a:moveTo>
                <a:lnTo>
                  <a:pt x="587248" y="25018"/>
                </a:lnTo>
                <a:lnTo>
                  <a:pt x="610676" y="55141"/>
                </a:lnTo>
                <a:lnTo>
                  <a:pt x="625729" y="43434"/>
                </a:lnTo>
                <a:lnTo>
                  <a:pt x="691836" y="43434"/>
                </a:lnTo>
                <a:lnTo>
                  <a:pt x="712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976437" y="3805237"/>
            <a:ext cx="2295525" cy="1453515"/>
            <a:chOff x="1976437" y="3805237"/>
            <a:chExt cx="2295525" cy="1453515"/>
          </a:xfrm>
        </p:grpSpPr>
        <p:sp>
          <p:nvSpPr>
            <p:cNvPr id="8" name="object 8"/>
            <p:cNvSpPr/>
            <p:nvPr/>
          </p:nvSpPr>
          <p:spPr>
            <a:xfrm>
              <a:off x="2610612" y="4648961"/>
              <a:ext cx="114300" cy="609600"/>
            </a:xfrm>
            <a:custGeom>
              <a:avLst/>
              <a:gdLst/>
              <a:ahLst/>
              <a:cxnLst/>
              <a:rect l="l" t="t" r="r" b="b"/>
              <a:pathLst>
                <a:path w="114300" h="609600">
                  <a:moveTo>
                    <a:pt x="76200" y="571500"/>
                  </a:moveTo>
                  <a:lnTo>
                    <a:pt x="38100" y="571500"/>
                  </a:lnTo>
                  <a:lnTo>
                    <a:pt x="38100" y="609600"/>
                  </a:lnTo>
                  <a:lnTo>
                    <a:pt x="76200" y="609600"/>
                  </a:lnTo>
                  <a:lnTo>
                    <a:pt x="76200" y="571500"/>
                  </a:lnTo>
                  <a:close/>
                </a:path>
                <a:path w="114300" h="609600">
                  <a:moveTo>
                    <a:pt x="76200" y="495300"/>
                  </a:moveTo>
                  <a:lnTo>
                    <a:pt x="38100" y="495300"/>
                  </a:lnTo>
                  <a:lnTo>
                    <a:pt x="38100" y="533400"/>
                  </a:lnTo>
                  <a:lnTo>
                    <a:pt x="76200" y="533400"/>
                  </a:lnTo>
                  <a:lnTo>
                    <a:pt x="76200" y="495300"/>
                  </a:lnTo>
                  <a:close/>
                </a:path>
                <a:path w="114300" h="609600">
                  <a:moveTo>
                    <a:pt x="76200" y="419100"/>
                  </a:moveTo>
                  <a:lnTo>
                    <a:pt x="38100" y="419100"/>
                  </a:lnTo>
                  <a:lnTo>
                    <a:pt x="38100" y="457200"/>
                  </a:lnTo>
                  <a:lnTo>
                    <a:pt x="76200" y="457200"/>
                  </a:lnTo>
                  <a:lnTo>
                    <a:pt x="76200" y="419100"/>
                  </a:lnTo>
                  <a:close/>
                </a:path>
                <a:path w="114300" h="609600">
                  <a:moveTo>
                    <a:pt x="76200" y="342900"/>
                  </a:moveTo>
                  <a:lnTo>
                    <a:pt x="38100" y="342900"/>
                  </a:lnTo>
                  <a:lnTo>
                    <a:pt x="38100" y="381000"/>
                  </a:lnTo>
                  <a:lnTo>
                    <a:pt x="76200" y="381000"/>
                  </a:lnTo>
                  <a:lnTo>
                    <a:pt x="76200" y="342900"/>
                  </a:lnTo>
                  <a:close/>
                </a:path>
                <a:path w="114300" h="609600">
                  <a:moveTo>
                    <a:pt x="76200" y="266700"/>
                  </a:moveTo>
                  <a:lnTo>
                    <a:pt x="38100" y="266700"/>
                  </a:lnTo>
                  <a:lnTo>
                    <a:pt x="38100" y="304800"/>
                  </a:lnTo>
                  <a:lnTo>
                    <a:pt x="76200" y="304800"/>
                  </a:lnTo>
                  <a:lnTo>
                    <a:pt x="76200" y="266700"/>
                  </a:lnTo>
                  <a:close/>
                </a:path>
                <a:path w="114300" h="609600">
                  <a:moveTo>
                    <a:pt x="76200" y="190500"/>
                  </a:moveTo>
                  <a:lnTo>
                    <a:pt x="38100" y="190500"/>
                  </a:lnTo>
                  <a:lnTo>
                    <a:pt x="38100" y="228600"/>
                  </a:lnTo>
                  <a:lnTo>
                    <a:pt x="76200" y="228600"/>
                  </a:lnTo>
                  <a:lnTo>
                    <a:pt x="76200" y="190500"/>
                  </a:lnTo>
                  <a:close/>
                </a:path>
                <a:path w="114300" h="609600">
                  <a:moveTo>
                    <a:pt x="76200" y="114300"/>
                  </a:moveTo>
                  <a:lnTo>
                    <a:pt x="38100" y="114300"/>
                  </a:lnTo>
                  <a:lnTo>
                    <a:pt x="38100" y="152400"/>
                  </a:lnTo>
                  <a:lnTo>
                    <a:pt x="76200" y="152400"/>
                  </a:lnTo>
                  <a:lnTo>
                    <a:pt x="76200" y="114300"/>
                  </a:lnTo>
                  <a:close/>
                </a:path>
                <a:path w="114300" h="6096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8100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2286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286000" y="8382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8100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838200"/>
                  </a:moveTo>
                  <a:lnTo>
                    <a:pt x="2286000" y="8382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48000" y="2438400"/>
            <a:ext cx="2286000" cy="83820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67640" marR="1236345">
              <a:lnSpc>
                <a:spcPct val="100000"/>
              </a:lnSpc>
              <a:spcBef>
                <a:spcPts val="290"/>
              </a:spcBef>
            </a:pPr>
            <a:r>
              <a:rPr sz="1800" i="1" spc="-160" dirty="0">
                <a:latin typeface="Trebuchet MS"/>
                <a:cs typeface="Trebuchet MS"/>
              </a:rPr>
              <a:t>Set  </a:t>
            </a:r>
            <a:r>
              <a:rPr sz="1800" i="1" spc="-185" dirty="0">
                <a:latin typeface="Trebuchet MS"/>
                <a:cs typeface="Trebuchet MS"/>
              </a:rPr>
              <a:t>(in</a:t>
            </a:r>
            <a:r>
              <a:rPr sz="1800" i="1" spc="-200" dirty="0">
                <a:latin typeface="Trebuchet MS"/>
                <a:cs typeface="Trebuchet MS"/>
              </a:rPr>
              <a:t>t</a:t>
            </a:r>
            <a:r>
              <a:rPr sz="1800" i="1" spc="-215" dirty="0">
                <a:latin typeface="Trebuchet MS"/>
                <a:cs typeface="Trebuchet MS"/>
              </a:rPr>
              <a:t>er</a:t>
            </a:r>
            <a:r>
              <a:rPr sz="1800" i="1" spc="-200" dirty="0">
                <a:latin typeface="Trebuchet MS"/>
                <a:cs typeface="Trebuchet MS"/>
              </a:rPr>
              <a:t>f</a:t>
            </a:r>
            <a:r>
              <a:rPr sz="1800" i="1" spc="-145" dirty="0">
                <a:latin typeface="Trebuchet MS"/>
                <a:cs typeface="Trebuchet MS"/>
              </a:rPr>
              <a:t>ace)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5772" y="3834765"/>
            <a:ext cx="2281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0395" marR="779145">
              <a:lnSpc>
                <a:spcPct val="100000"/>
              </a:lnSpc>
              <a:spcBef>
                <a:spcPts val="100"/>
              </a:spcBef>
            </a:pPr>
            <a:r>
              <a:rPr sz="1800" i="1" spc="-155" dirty="0">
                <a:latin typeface="Trebuchet MS"/>
                <a:cs typeface="Trebuchet MS"/>
              </a:rPr>
              <a:t>SortedSet  </a:t>
            </a:r>
            <a:r>
              <a:rPr sz="1800" i="1" spc="-185" dirty="0">
                <a:latin typeface="Trebuchet MS"/>
                <a:cs typeface="Trebuchet MS"/>
              </a:rPr>
              <a:t>(in</a:t>
            </a:r>
            <a:r>
              <a:rPr sz="1800" i="1" spc="-200" dirty="0">
                <a:latin typeface="Trebuchet MS"/>
                <a:cs typeface="Trebuchet MS"/>
              </a:rPr>
              <a:t>t</a:t>
            </a:r>
            <a:r>
              <a:rPr sz="1800" i="1" spc="-215" dirty="0">
                <a:latin typeface="Trebuchet MS"/>
                <a:cs typeface="Trebuchet MS"/>
              </a:rPr>
              <a:t>er</a:t>
            </a:r>
            <a:r>
              <a:rPr sz="1800" i="1" spc="-200" dirty="0">
                <a:latin typeface="Trebuchet MS"/>
                <a:cs typeface="Trebuchet MS"/>
              </a:rPr>
              <a:t>f</a:t>
            </a:r>
            <a:r>
              <a:rPr sz="1800" i="1" spc="-145" dirty="0">
                <a:latin typeface="Trebuchet MS"/>
                <a:cs typeface="Trebuchet MS"/>
              </a:rPr>
              <a:t>ace)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6694" y="5464180"/>
            <a:ext cx="70548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5"/>
              </a:lnSpc>
            </a:pPr>
            <a:r>
              <a:rPr sz="1800" spc="-185" dirty="0">
                <a:latin typeface="Trebuchet MS"/>
                <a:cs typeface="Trebuchet MS"/>
              </a:rPr>
              <a:t>T</a:t>
            </a:r>
            <a:r>
              <a:rPr sz="1800" spc="-35" dirty="0">
                <a:latin typeface="Trebuchet MS"/>
                <a:cs typeface="Trebuchet MS"/>
              </a:rPr>
              <a:t>r</a:t>
            </a:r>
            <a:r>
              <a:rPr sz="1800" spc="-100" dirty="0">
                <a:latin typeface="Trebuchet MS"/>
                <a:cs typeface="Trebuchet MS"/>
              </a:rPr>
              <a:t>ee</a:t>
            </a:r>
            <a:r>
              <a:rPr sz="1800" spc="-85" dirty="0">
                <a:latin typeface="Trebuchet MS"/>
                <a:cs typeface="Trebuchet MS"/>
              </a:rPr>
              <a:t>S</a:t>
            </a:r>
            <a:r>
              <a:rPr sz="1800" spc="-120" dirty="0">
                <a:latin typeface="Trebuchet MS"/>
                <a:cs typeface="Trebuchet MS"/>
              </a:rPr>
              <a:t>et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26638" y="3277361"/>
            <a:ext cx="2388870" cy="2590165"/>
            <a:chOff x="3326638" y="3277361"/>
            <a:chExt cx="2388870" cy="2590165"/>
          </a:xfrm>
        </p:grpSpPr>
        <p:sp>
          <p:nvSpPr>
            <p:cNvPr id="15" name="object 15"/>
            <p:cNvSpPr/>
            <p:nvPr/>
          </p:nvSpPr>
          <p:spPr>
            <a:xfrm>
              <a:off x="3326638" y="3277361"/>
              <a:ext cx="636905" cy="560705"/>
            </a:xfrm>
            <a:custGeom>
              <a:avLst/>
              <a:gdLst/>
              <a:ahLst/>
              <a:cxnLst/>
              <a:rect l="l" t="t" r="r" b="b"/>
              <a:pathLst>
                <a:path w="636904" h="560704">
                  <a:moveTo>
                    <a:pt x="537960" y="60952"/>
                  </a:moveTo>
                  <a:lnTo>
                    <a:pt x="0" y="531621"/>
                  </a:lnTo>
                  <a:lnTo>
                    <a:pt x="25146" y="560324"/>
                  </a:lnTo>
                  <a:lnTo>
                    <a:pt x="563049" y="89596"/>
                  </a:lnTo>
                  <a:lnTo>
                    <a:pt x="537960" y="60952"/>
                  </a:lnTo>
                  <a:close/>
                </a:path>
                <a:path w="636904" h="560704">
                  <a:moveTo>
                    <a:pt x="616722" y="48387"/>
                  </a:moveTo>
                  <a:lnTo>
                    <a:pt x="552323" y="48387"/>
                  </a:lnTo>
                  <a:lnTo>
                    <a:pt x="577341" y="77088"/>
                  </a:lnTo>
                  <a:lnTo>
                    <a:pt x="563049" y="89596"/>
                  </a:lnTo>
                  <a:lnTo>
                    <a:pt x="588137" y="118237"/>
                  </a:lnTo>
                  <a:lnTo>
                    <a:pt x="616722" y="48387"/>
                  </a:lnTo>
                  <a:close/>
                </a:path>
                <a:path w="636904" h="560704">
                  <a:moveTo>
                    <a:pt x="552323" y="48387"/>
                  </a:moveTo>
                  <a:lnTo>
                    <a:pt x="537960" y="60952"/>
                  </a:lnTo>
                  <a:lnTo>
                    <a:pt x="563049" y="89596"/>
                  </a:lnTo>
                  <a:lnTo>
                    <a:pt x="577341" y="77088"/>
                  </a:lnTo>
                  <a:lnTo>
                    <a:pt x="552323" y="48387"/>
                  </a:lnTo>
                  <a:close/>
                </a:path>
                <a:path w="636904" h="560704">
                  <a:moveTo>
                    <a:pt x="636524" y="0"/>
                  </a:moveTo>
                  <a:lnTo>
                    <a:pt x="512825" y="32258"/>
                  </a:lnTo>
                  <a:lnTo>
                    <a:pt x="537960" y="60952"/>
                  </a:lnTo>
                  <a:lnTo>
                    <a:pt x="552323" y="48387"/>
                  </a:lnTo>
                  <a:lnTo>
                    <a:pt x="616722" y="48387"/>
                  </a:lnTo>
                  <a:lnTo>
                    <a:pt x="636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400" y="52578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2133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133600" y="6096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81400" y="5257800"/>
            <a:ext cx="2133600" cy="60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495"/>
              </a:spcBef>
            </a:pPr>
            <a:r>
              <a:rPr sz="1800" spc="-80" dirty="0">
                <a:latin typeface="Trebuchet MS"/>
                <a:cs typeface="Trebuchet MS"/>
              </a:rPr>
              <a:t>LinkedHashSet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3600" y="5257800"/>
            <a:ext cx="2133600" cy="609600"/>
          </a:xfrm>
          <a:prstGeom prst="rect">
            <a:avLst/>
          </a:prstGeom>
          <a:solidFill>
            <a:srgbClr val="00AFEF"/>
          </a:solidFill>
          <a:ln w="9144">
            <a:solidFill>
              <a:srgbClr val="000000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495"/>
              </a:spcBef>
            </a:pPr>
            <a:r>
              <a:rPr sz="1800" spc="-65" dirty="0">
                <a:latin typeface="Trebuchet MS"/>
                <a:cs typeface="Trebuchet MS"/>
              </a:rPr>
              <a:t>HashSet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15562" y="3277361"/>
            <a:ext cx="1843405" cy="2070100"/>
          </a:xfrm>
          <a:custGeom>
            <a:avLst/>
            <a:gdLst/>
            <a:ahLst/>
            <a:cxnLst/>
            <a:rect l="l" t="t" r="r" b="b"/>
            <a:pathLst>
              <a:path w="1843404" h="2070100">
                <a:moveTo>
                  <a:pt x="118618" y="47498"/>
                </a:moveTo>
                <a:lnTo>
                  <a:pt x="0" y="0"/>
                </a:lnTo>
                <a:lnTo>
                  <a:pt x="33274" y="123444"/>
                </a:lnTo>
                <a:lnTo>
                  <a:pt x="118618" y="47498"/>
                </a:lnTo>
                <a:close/>
              </a:path>
              <a:path w="1843404" h="2070100">
                <a:moveTo>
                  <a:pt x="121793" y="108331"/>
                </a:moveTo>
                <a:lnTo>
                  <a:pt x="96520" y="79883"/>
                </a:lnTo>
                <a:lnTo>
                  <a:pt x="68072" y="105156"/>
                </a:lnTo>
                <a:lnTo>
                  <a:pt x="93345" y="133731"/>
                </a:lnTo>
                <a:lnTo>
                  <a:pt x="121793" y="108331"/>
                </a:lnTo>
                <a:close/>
              </a:path>
              <a:path w="1843404" h="2070100">
                <a:moveTo>
                  <a:pt x="172466" y="165354"/>
                </a:moveTo>
                <a:lnTo>
                  <a:pt x="147066" y="136779"/>
                </a:lnTo>
                <a:lnTo>
                  <a:pt x="118618" y="162179"/>
                </a:lnTo>
                <a:lnTo>
                  <a:pt x="143891" y="190627"/>
                </a:lnTo>
                <a:lnTo>
                  <a:pt x="172466" y="165354"/>
                </a:lnTo>
                <a:close/>
              </a:path>
              <a:path w="1843404" h="2070100">
                <a:moveTo>
                  <a:pt x="223012" y="222250"/>
                </a:moveTo>
                <a:lnTo>
                  <a:pt x="197739" y="193802"/>
                </a:lnTo>
                <a:lnTo>
                  <a:pt x="169291" y="219075"/>
                </a:lnTo>
                <a:lnTo>
                  <a:pt x="194564" y="247523"/>
                </a:lnTo>
                <a:lnTo>
                  <a:pt x="223012" y="222250"/>
                </a:lnTo>
                <a:close/>
              </a:path>
              <a:path w="1843404" h="2070100">
                <a:moveTo>
                  <a:pt x="273685" y="279273"/>
                </a:moveTo>
                <a:lnTo>
                  <a:pt x="248412" y="250698"/>
                </a:lnTo>
                <a:lnTo>
                  <a:pt x="219837" y="276098"/>
                </a:lnTo>
                <a:lnTo>
                  <a:pt x="245237" y="304558"/>
                </a:lnTo>
                <a:lnTo>
                  <a:pt x="273685" y="279273"/>
                </a:lnTo>
                <a:close/>
              </a:path>
              <a:path w="1843404" h="2070100">
                <a:moveTo>
                  <a:pt x="324358" y="336169"/>
                </a:moveTo>
                <a:lnTo>
                  <a:pt x="298958" y="307733"/>
                </a:lnTo>
                <a:lnTo>
                  <a:pt x="270510" y="332994"/>
                </a:lnTo>
                <a:lnTo>
                  <a:pt x="295783" y="361442"/>
                </a:lnTo>
                <a:lnTo>
                  <a:pt x="324358" y="336169"/>
                </a:lnTo>
                <a:close/>
              </a:path>
              <a:path w="1843404" h="2070100">
                <a:moveTo>
                  <a:pt x="400050" y="1943100"/>
                </a:moveTo>
                <a:lnTo>
                  <a:pt x="361950" y="1943100"/>
                </a:lnTo>
                <a:lnTo>
                  <a:pt x="361950" y="1981200"/>
                </a:lnTo>
                <a:lnTo>
                  <a:pt x="400050" y="1981200"/>
                </a:lnTo>
                <a:lnTo>
                  <a:pt x="400050" y="1943100"/>
                </a:lnTo>
                <a:close/>
              </a:path>
              <a:path w="1843404" h="2070100">
                <a:moveTo>
                  <a:pt x="400050" y="1866900"/>
                </a:moveTo>
                <a:lnTo>
                  <a:pt x="361950" y="1866900"/>
                </a:lnTo>
                <a:lnTo>
                  <a:pt x="361950" y="1905000"/>
                </a:lnTo>
                <a:lnTo>
                  <a:pt x="400050" y="1905000"/>
                </a:lnTo>
                <a:lnTo>
                  <a:pt x="400050" y="1866900"/>
                </a:lnTo>
                <a:close/>
              </a:path>
              <a:path w="1843404" h="2070100">
                <a:moveTo>
                  <a:pt x="400050" y="1790700"/>
                </a:moveTo>
                <a:lnTo>
                  <a:pt x="361950" y="1790700"/>
                </a:lnTo>
                <a:lnTo>
                  <a:pt x="361950" y="1828800"/>
                </a:lnTo>
                <a:lnTo>
                  <a:pt x="400050" y="1828800"/>
                </a:lnTo>
                <a:lnTo>
                  <a:pt x="400050" y="1790700"/>
                </a:lnTo>
                <a:close/>
              </a:path>
              <a:path w="1843404" h="2070100">
                <a:moveTo>
                  <a:pt x="400050" y="1714500"/>
                </a:moveTo>
                <a:lnTo>
                  <a:pt x="361950" y="1714500"/>
                </a:lnTo>
                <a:lnTo>
                  <a:pt x="361950" y="1752600"/>
                </a:lnTo>
                <a:lnTo>
                  <a:pt x="400050" y="1752600"/>
                </a:lnTo>
                <a:lnTo>
                  <a:pt x="400050" y="1714500"/>
                </a:lnTo>
                <a:close/>
              </a:path>
              <a:path w="1843404" h="2070100">
                <a:moveTo>
                  <a:pt x="400050" y="1638300"/>
                </a:moveTo>
                <a:lnTo>
                  <a:pt x="361950" y="1638300"/>
                </a:lnTo>
                <a:lnTo>
                  <a:pt x="361950" y="1676400"/>
                </a:lnTo>
                <a:lnTo>
                  <a:pt x="400050" y="1676400"/>
                </a:lnTo>
                <a:lnTo>
                  <a:pt x="400050" y="1638300"/>
                </a:lnTo>
                <a:close/>
              </a:path>
              <a:path w="1843404" h="2070100">
                <a:moveTo>
                  <a:pt x="400050" y="1562100"/>
                </a:moveTo>
                <a:lnTo>
                  <a:pt x="361950" y="1562100"/>
                </a:lnTo>
                <a:lnTo>
                  <a:pt x="361950" y="1600200"/>
                </a:lnTo>
                <a:lnTo>
                  <a:pt x="400050" y="1600200"/>
                </a:lnTo>
                <a:lnTo>
                  <a:pt x="400050" y="1562100"/>
                </a:lnTo>
                <a:close/>
              </a:path>
              <a:path w="1843404" h="2070100">
                <a:moveTo>
                  <a:pt x="400050" y="1485900"/>
                </a:moveTo>
                <a:lnTo>
                  <a:pt x="361950" y="1485900"/>
                </a:lnTo>
                <a:lnTo>
                  <a:pt x="361950" y="1524000"/>
                </a:lnTo>
                <a:lnTo>
                  <a:pt x="400050" y="1524000"/>
                </a:lnTo>
                <a:lnTo>
                  <a:pt x="400050" y="1485900"/>
                </a:lnTo>
                <a:close/>
              </a:path>
              <a:path w="1843404" h="2070100">
                <a:moveTo>
                  <a:pt x="400050" y="1409700"/>
                </a:moveTo>
                <a:lnTo>
                  <a:pt x="361950" y="1409700"/>
                </a:lnTo>
                <a:lnTo>
                  <a:pt x="361950" y="1447800"/>
                </a:lnTo>
                <a:lnTo>
                  <a:pt x="400050" y="1447800"/>
                </a:lnTo>
                <a:lnTo>
                  <a:pt x="400050" y="1409700"/>
                </a:lnTo>
                <a:close/>
              </a:path>
              <a:path w="1843404" h="2070100">
                <a:moveTo>
                  <a:pt x="400050" y="1333500"/>
                </a:moveTo>
                <a:lnTo>
                  <a:pt x="361950" y="1333500"/>
                </a:lnTo>
                <a:lnTo>
                  <a:pt x="361950" y="1371600"/>
                </a:lnTo>
                <a:lnTo>
                  <a:pt x="400050" y="1371600"/>
                </a:lnTo>
                <a:lnTo>
                  <a:pt x="400050" y="1333500"/>
                </a:lnTo>
                <a:close/>
              </a:path>
              <a:path w="1843404" h="2070100">
                <a:moveTo>
                  <a:pt x="400050" y="1257300"/>
                </a:moveTo>
                <a:lnTo>
                  <a:pt x="361950" y="1257300"/>
                </a:lnTo>
                <a:lnTo>
                  <a:pt x="361950" y="1295400"/>
                </a:lnTo>
                <a:lnTo>
                  <a:pt x="400050" y="1295400"/>
                </a:lnTo>
                <a:lnTo>
                  <a:pt x="400050" y="1257300"/>
                </a:lnTo>
                <a:close/>
              </a:path>
              <a:path w="1843404" h="2070100">
                <a:moveTo>
                  <a:pt x="400050" y="1181100"/>
                </a:moveTo>
                <a:lnTo>
                  <a:pt x="361950" y="1181100"/>
                </a:lnTo>
                <a:lnTo>
                  <a:pt x="361950" y="1219200"/>
                </a:lnTo>
                <a:lnTo>
                  <a:pt x="400050" y="1219200"/>
                </a:lnTo>
                <a:lnTo>
                  <a:pt x="400050" y="1181100"/>
                </a:lnTo>
                <a:close/>
              </a:path>
              <a:path w="1843404" h="2070100">
                <a:moveTo>
                  <a:pt x="400050" y="1104900"/>
                </a:moveTo>
                <a:lnTo>
                  <a:pt x="361950" y="1104900"/>
                </a:lnTo>
                <a:lnTo>
                  <a:pt x="361950" y="1143000"/>
                </a:lnTo>
                <a:lnTo>
                  <a:pt x="400050" y="1143000"/>
                </a:lnTo>
                <a:lnTo>
                  <a:pt x="400050" y="1104900"/>
                </a:lnTo>
                <a:close/>
              </a:path>
              <a:path w="1843404" h="2070100">
                <a:moveTo>
                  <a:pt x="400050" y="1028700"/>
                </a:moveTo>
                <a:lnTo>
                  <a:pt x="361950" y="1028700"/>
                </a:lnTo>
                <a:lnTo>
                  <a:pt x="361950" y="1066800"/>
                </a:lnTo>
                <a:lnTo>
                  <a:pt x="400050" y="1066800"/>
                </a:lnTo>
                <a:lnTo>
                  <a:pt x="400050" y="1028700"/>
                </a:lnTo>
                <a:close/>
              </a:path>
              <a:path w="1843404" h="2070100">
                <a:moveTo>
                  <a:pt x="400050" y="952500"/>
                </a:moveTo>
                <a:lnTo>
                  <a:pt x="361950" y="952500"/>
                </a:lnTo>
                <a:lnTo>
                  <a:pt x="361950" y="990600"/>
                </a:lnTo>
                <a:lnTo>
                  <a:pt x="400050" y="990600"/>
                </a:lnTo>
                <a:lnTo>
                  <a:pt x="400050" y="952500"/>
                </a:lnTo>
                <a:close/>
              </a:path>
              <a:path w="1843404" h="2070100">
                <a:moveTo>
                  <a:pt x="400050" y="876300"/>
                </a:moveTo>
                <a:lnTo>
                  <a:pt x="361950" y="876300"/>
                </a:lnTo>
                <a:lnTo>
                  <a:pt x="361950" y="914400"/>
                </a:lnTo>
                <a:lnTo>
                  <a:pt x="400050" y="914400"/>
                </a:lnTo>
                <a:lnTo>
                  <a:pt x="400050" y="876300"/>
                </a:lnTo>
                <a:close/>
              </a:path>
              <a:path w="1843404" h="2070100">
                <a:moveTo>
                  <a:pt x="400050" y="800100"/>
                </a:moveTo>
                <a:lnTo>
                  <a:pt x="361950" y="800100"/>
                </a:lnTo>
                <a:lnTo>
                  <a:pt x="361950" y="838200"/>
                </a:lnTo>
                <a:lnTo>
                  <a:pt x="400050" y="838200"/>
                </a:lnTo>
                <a:lnTo>
                  <a:pt x="400050" y="800100"/>
                </a:lnTo>
                <a:close/>
              </a:path>
              <a:path w="1843404" h="2070100">
                <a:moveTo>
                  <a:pt x="400050" y="723900"/>
                </a:moveTo>
                <a:lnTo>
                  <a:pt x="361950" y="723900"/>
                </a:lnTo>
                <a:lnTo>
                  <a:pt x="361950" y="762000"/>
                </a:lnTo>
                <a:lnTo>
                  <a:pt x="400050" y="762000"/>
                </a:lnTo>
                <a:lnTo>
                  <a:pt x="400050" y="723900"/>
                </a:lnTo>
                <a:close/>
              </a:path>
              <a:path w="1843404" h="2070100">
                <a:moveTo>
                  <a:pt x="400050" y="647700"/>
                </a:moveTo>
                <a:lnTo>
                  <a:pt x="361950" y="647700"/>
                </a:lnTo>
                <a:lnTo>
                  <a:pt x="361950" y="685800"/>
                </a:lnTo>
                <a:lnTo>
                  <a:pt x="400050" y="685800"/>
                </a:lnTo>
                <a:lnTo>
                  <a:pt x="400050" y="647700"/>
                </a:lnTo>
                <a:close/>
              </a:path>
              <a:path w="1843404" h="2070100">
                <a:moveTo>
                  <a:pt x="400050" y="571500"/>
                </a:moveTo>
                <a:lnTo>
                  <a:pt x="361950" y="571500"/>
                </a:lnTo>
                <a:lnTo>
                  <a:pt x="361950" y="609600"/>
                </a:lnTo>
                <a:lnTo>
                  <a:pt x="400050" y="609600"/>
                </a:lnTo>
                <a:lnTo>
                  <a:pt x="400050" y="571500"/>
                </a:lnTo>
                <a:close/>
              </a:path>
              <a:path w="1843404" h="2070100">
                <a:moveTo>
                  <a:pt x="400050" y="495300"/>
                </a:moveTo>
                <a:lnTo>
                  <a:pt x="361950" y="495300"/>
                </a:lnTo>
                <a:lnTo>
                  <a:pt x="361950" y="533400"/>
                </a:lnTo>
                <a:lnTo>
                  <a:pt x="400050" y="533400"/>
                </a:lnTo>
                <a:lnTo>
                  <a:pt x="400050" y="495300"/>
                </a:lnTo>
                <a:close/>
              </a:path>
              <a:path w="1843404" h="2070100">
                <a:moveTo>
                  <a:pt x="400050" y="342900"/>
                </a:moveTo>
                <a:lnTo>
                  <a:pt x="361950" y="342900"/>
                </a:lnTo>
                <a:lnTo>
                  <a:pt x="361950" y="378485"/>
                </a:lnTo>
                <a:lnTo>
                  <a:pt x="349631" y="364617"/>
                </a:lnTo>
                <a:lnTo>
                  <a:pt x="321183" y="390017"/>
                </a:lnTo>
                <a:lnTo>
                  <a:pt x="346456" y="418465"/>
                </a:lnTo>
                <a:lnTo>
                  <a:pt x="374904" y="393065"/>
                </a:lnTo>
                <a:lnTo>
                  <a:pt x="364185" y="381000"/>
                </a:lnTo>
                <a:lnTo>
                  <a:pt x="400050" y="381000"/>
                </a:lnTo>
                <a:lnTo>
                  <a:pt x="400050" y="342900"/>
                </a:lnTo>
                <a:close/>
              </a:path>
              <a:path w="1843404" h="2070100">
                <a:moveTo>
                  <a:pt x="400050" y="266700"/>
                </a:moveTo>
                <a:lnTo>
                  <a:pt x="361950" y="266700"/>
                </a:lnTo>
                <a:lnTo>
                  <a:pt x="361950" y="304800"/>
                </a:lnTo>
                <a:lnTo>
                  <a:pt x="400050" y="304800"/>
                </a:lnTo>
                <a:lnTo>
                  <a:pt x="400050" y="266700"/>
                </a:lnTo>
                <a:close/>
              </a:path>
              <a:path w="1843404" h="2070100">
                <a:moveTo>
                  <a:pt x="400050" y="190500"/>
                </a:moveTo>
                <a:lnTo>
                  <a:pt x="361950" y="190500"/>
                </a:lnTo>
                <a:lnTo>
                  <a:pt x="361950" y="228600"/>
                </a:lnTo>
                <a:lnTo>
                  <a:pt x="400050" y="228600"/>
                </a:lnTo>
                <a:lnTo>
                  <a:pt x="400050" y="190500"/>
                </a:lnTo>
                <a:close/>
              </a:path>
              <a:path w="1843404" h="2070100">
                <a:moveTo>
                  <a:pt x="425577" y="450088"/>
                </a:moveTo>
                <a:lnTo>
                  <a:pt x="400177" y="421640"/>
                </a:lnTo>
                <a:lnTo>
                  <a:pt x="400050" y="421754"/>
                </a:lnTo>
                <a:lnTo>
                  <a:pt x="400050" y="419100"/>
                </a:lnTo>
                <a:lnTo>
                  <a:pt x="361950" y="419100"/>
                </a:lnTo>
                <a:lnTo>
                  <a:pt x="361950" y="457200"/>
                </a:lnTo>
                <a:lnTo>
                  <a:pt x="380911" y="457200"/>
                </a:lnTo>
                <a:lnTo>
                  <a:pt x="397129" y="475361"/>
                </a:lnTo>
                <a:lnTo>
                  <a:pt x="425577" y="450088"/>
                </a:lnTo>
                <a:close/>
              </a:path>
              <a:path w="1843404" h="2070100">
                <a:moveTo>
                  <a:pt x="438150" y="114300"/>
                </a:moveTo>
                <a:lnTo>
                  <a:pt x="381000" y="0"/>
                </a:lnTo>
                <a:lnTo>
                  <a:pt x="323850" y="114300"/>
                </a:lnTo>
                <a:lnTo>
                  <a:pt x="361950" y="114300"/>
                </a:lnTo>
                <a:lnTo>
                  <a:pt x="361950" y="152400"/>
                </a:lnTo>
                <a:lnTo>
                  <a:pt x="400050" y="152400"/>
                </a:lnTo>
                <a:lnTo>
                  <a:pt x="400050" y="114300"/>
                </a:lnTo>
                <a:lnTo>
                  <a:pt x="438150" y="114300"/>
                </a:lnTo>
                <a:close/>
              </a:path>
              <a:path w="1843404" h="2070100">
                <a:moveTo>
                  <a:pt x="476123" y="506984"/>
                </a:moveTo>
                <a:lnTo>
                  <a:pt x="450850" y="478536"/>
                </a:lnTo>
                <a:lnTo>
                  <a:pt x="422402" y="503809"/>
                </a:lnTo>
                <a:lnTo>
                  <a:pt x="447675" y="532384"/>
                </a:lnTo>
                <a:lnTo>
                  <a:pt x="476123" y="506984"/>
                </a:lnTo>
                <a:close/>
              </a:path>
              <a:path w="1843404" h="2070100">
                <a:moveTo>
                  <a:pt x="526796" y="564007"/>
                </a:moveTo>
                <a:lnTo>
                  <a:pt x="501523" y="535559"/>
                </a:lnTo>
                <a:lnTo>
                  <a:pt x="473075" y="560832"/>
                </a:lnTo>
                <a:lnTo>
                  <a:pt x="498348" y="589280"/>
                </a:lnTo>
                <a:lnTo>
                  <a:pt x="526796" y="564007"/>
                </a:lnTo>
                <a:close/>
              </a:path>
              <a:path w="1843404" h="2070100">
                <a:moveTo>
                  <a:pt x="577469" y="620903"/>
                </a:moveTo>
                <a:lnTo>
                  <a:pt x="552069" y="592455"/>
                </a:lnTo>
                <a:lnTo>
                  <a:pt x="523621" y="617728"/>
                </a:lnTo>
                <a:lnTo>
                  <a:pt x="548894" y="646303"/>
                </a:lnTo>
                <a:lnTo>
                  <a:pt x="577469" y="620903"/>
                </a:lnTo>
                <a:close/>
              </a:path>
              <a:path w="1843404" h="2070100">
                <a:moveTo>
                  <a:pt x="628015" y="677926"/>
                </a:moveTo>
                <a:lnTo>
                  <a:pt x="602742" y="649351"/>
                </a:lnTo>
                <a:lnTo>
                  <a:pt x="574294" y="674751"/>
                </a:lnTo>
                <a:lnTo>
                  <a:pt x="599567" y="703199"/>
                </a:lnTo>
                <a:lnTo>
                  <a:pt x="628015" y="677926"/>
                </a:lnTo>
                <a:close/>
              </a:path>
              <a:path w="1843404" h="2070100">
                <a:moveTo>
                  <a:pt x="678688" y="734822"/>
                </a:moveTo>
                <a:lnTo>
                  <a:pt x="653415" y="706374"/>
                </a:lnTo>
                <a:lnTo>
                  <a:pt x="624840" y="731647"/>
                </a:lnTo>
                <a:lnTo>
                  <a:pt x="650240" y="760095"/>
                </a:lnTo>
                <a:lnTo>
                  <a:pt x="678688" y="734822"/>
                </a:lnTo>
                <a:close/>
              </a:path>
              <a:path w="1843404" h="2070100">
                <a:moveTo>
                  <a:pt x="729361" y="791845"/>
                </a:moveTo>
                <a:lnTo>
                  <a:pt x="703961" y="763270"/>
                </a:lnTo>
                <a:lnTo>
                  <a:pt x="675513" y="788670"/>
                </a:lnTo>
                <a:lnTo>
                  <a:pt x="700786" y="817118"/>
                </a:lnTo>
                <a:lnTo>
                  <a:pt x="729361" y="791845"/>
                </a:lnTo>
                <a:close/>
              </a:path>
              <a:path w="1843404" h="2070100">
                <a:moveTo>
                  <a:pt x="779907" y="848741"/>
                </a:moveTo>
                <a:lnTo>
                  <a:pt x="754634" y="820293"/>
                </a:lnTo>
                <a:lnTo>
                  <a:pt x="726186" y="845566"/>
                </a:lnTo>
                <a:lnTo>
                  <a:pt x="751459" y="874014"/>
                </a:lnTo>
                <a:lnTo>
                  <a:pt x="779907" y="848741"/>
                </a:lnTo>
                <a:close/>
              </a:path>
              <a:path w="1843404" h="2070100">
                <a:moveTo>
                  <a:pt x="830580" y="905637"/>
                </a:moveTo>
                <a:lnTo>
                  <a:pt x="805180" y="877189"/>
                </a:lnTo>
                <a:lnTo>
                  <a:pt x="776732" y="902589"/>
                </a:lnTo>
                <a:lnTo>
                  <a:pt x="802132" y="931037"/>
                </a:lnTo>
                <a:lnTo>
                  <a:pt x="830580" y="905637"/>
                </a:lnTo>
                <a:close/>
              </a:path>
              <a:path w="1843404" h="2070100">
                <a:moveTo>
                  <a:pt x="881126" y="962660"/>
                </a:moveTo>
                <a:lnTo>
                  <a:pt x="855853" y="934212"/>
                </a:lnTo>
                <a:lnTo>
                  <a:pt x="827405" y="959485"/>
                </a:lnTo>
                <a:lnTo>
                  <a:pt x="852678" y="987933"/>
                </a:lnTo>
                <a:lnTo>
                  <a:pt x="881126" y="962660"/>
                </a:lnTo>
                <a:close/>
              </a:path>
              <a:path w="1843404" h="2070100">
                <a:moveTo>
                  <a:pt x="931799" y="1019556"/>
                </a:moveTo>
                <a:lnTo>
                  <a:pt x="906526" y="991108"/>
                </a:lnTo>
                <a:lnTo>
                  <a:pt x="877951" y="1016381"/>
                </a:lnTo>
                <a:lnTo>
                  <a:pt x="903351" y="1044956"/>
                </a:lnTo>
                <a:lnTo>
                  <a:pt x="931799" y="1019556"/>
                </a:lnTo>
                <a:close/>
              </a:path>
              <a:path w="1843404" h="2070100">
                <a:moveTo>
                  <a:pt x="982472" y="1076579"/>
                </a:moveTo>
                <a:lnTo>
                  <a:pt x="957072" y="1048131"/>
                </a:lnTo>
                <a:lnTo>
                  <a:pt x="928624" y="1073404"/>
                </a:lnTo>
                <a:lnTo>
                  <a:pt x="953897" y="1101852"/>
                </a:lnTo>
                <a:lnTo>
                  <a:pt x="982472" y="1076579"/>
                </a:lnTo>
                <a:close/>
              </a:path>
              <a:path w="1843404" h="2070100">
                <a:moveTo>
                  <a:pt x="1033018" y="1133475"/>
                </a:moveTo>
                <a:lnTo>
                  <a:pt x="1007745" y="1105027"/>
                </a:lnTo>
                <a:lnTo>
                  <a:pt x="979297" y="1130300"/>
                </a:lnTo>
                <a:lnTo>
                  <a:pt x="1004570" y="1158875"/>
                </a:lnTo>
                <a:lnTo>
                  <a:pt x="1033018" y="1133475"/>
                </a:lnTo>
                <a:close/>
              </a:path>
              <a:path w="1843404" h="2070100">
                <a:moveTo>
                  <a:pt x="1083691" y="1190498"/>
                </a:moveTo>
                <a:lnTo>
                  <a:pt x="1058418" y="1161923"/>
                </a:lnTo>
                <a:lnTo>
                  <a:pt x="1029843" y="1187323"/>
                </a:lnTo>
                <a:lnTo>
                  <a:pt x="1055243" y="1215771"/>
                </a:lnTo>
                <a:lnTo>
                  <a:pt x="1083691" y="1190498"/>
                </a:lnTo>
                <a:close/>
              </a:path>
              <a:path w="1843404" h="2070100">
                <a:moveTo>
                  <a:pt x="1134237" y="1247394"/>
                </a:moveTo>
                <a:lnTo>
                  <a:pt x="1108964" y="1218946"/>
                </a:lnTo>
                <a:lnTo>
                  <a:pt x="1080516" y="1244219"/>
                </a:lnTo>
                <a:lnTo>
                  <a:pt x="1105789" y="1272667"/>
                </a:lnTo>
                <a:lnTo>
                  <a:pt x="1134237" y="1247394"/>
                </a:lnTo>
                <a:close/>
              </a:path>
              <a:path w="1843404" h="2070100">
                <a:moveTo>
                  <a:pt x="1184910" y="1304417"/>
                </a:moveTo>
                <a:lnTo>
                  <a:pt x="1159637" y="1275842"/>
                </a:lnTo>
                <a:lnTo>
                  <a:pt x="1131189" y="1301242"/>
                </a:lnTo>
                <a:lnTo>
                  <a:pt x="1156462" y="1329690"/>
                </a:lnTo>
                <a:lnTo>
                  <a:pt x="1184910" y="1304417"/>
                </a:lnTo>
                <a:close/>
              </a:path>
              <a:path w="1843404" h="2070100">
                <a:moveTo>
                  <a:pt x="1235583" y="1361313"/>
                </a:moveTo>
                <a:lnTo>
                  <a:pt x="1210183" y="1332865"/>
                </a:lnTo>
                <a:lnTo>
                  <a:pt x="1181735" y="1358138"/>
                </a:lnTo>
                <a:lnTo>
                  <a:pt x="1207008" y="1386586"/>
                </a:lnTo>
                <a:lnTo>
                  <a:pt x="1235583" y="1361313"/>
                </a:lnTo>
                <a:close/>
              </a:path>
              <a:path w="1843404" h="2070100">
                <a:moveTo>
                  <a:pt x="1286129" y="1418209"/>
                </a:moveTo>
                <a:lnTo>
                  <a:pt x="1260856" y="1389761"/>
                </a:lnTo>
                <a:lnTo>
                  <a:pt x="1232408" y="1415161"/>
                </a:lnTo>
                <a:lnTo>
                  <a:pt x="1257681" y="1443609"/>
                </a:lnTo>
                <a:lnTo>
                  <a:pt x="1286129" y="1418209"/>
                </a:lnTo>
                <a:close/>
              </a:path>
              <a:path w="1843404" h="2070100">
                <a:moveTo>
                  <a:pt x="1336802" y="1475232"/>
                </a:moveTo>
                <a:lnTo>
                  <a:pt x="1311529" y="1446784"/>
                </a:lnTo>
                <a:lnTo>
                  <a:pt x="1282954" y="1472057"/>
                </a:lnTo>
                <a:lnTo>
                  <a:pt x="1308354" y="1500505"/>
                </a:lnTo>
                <a:lnTo>
                  <a:pt x="1336802" y="1475232"/>
                </a:lnTo>
                <a:close/>
              </a:path>
              <a:path w="1843404" h="2070100">
                <a:moveTo>
                  <a:pt x="1387475" y="1532128"/>
                </a:moveTo>
                <a:lnTo>
                  <a:pt x="1362075" y="1503680"/>
                </a:lnTo>
                <a:lnTo>
                  <a:pt x="1333627" y="1528953"/>
                </a:lnTo>
                <a:lnTo>
                  <a:pt x="1358900" y="1557528"/>
                </a:lnTo>
                <a:lnTo>
                  <a:pt x="1387475" y="1532128"/>
                </a:lnTo>
                <a:close/>
              </a:path>
              <a:path w="1843404" h="2070100">
                <a:moveTo>
                  <a:pt x="1438021" y="1589151"/>
                </a:moveTo>
                <a:lnTo>
                  <a:pt x="1412748" y="1560703"/>
                </a:lnTo>
                <a:lnTo>
                  <a:pt x="1384300" y="1585976"/>
                </a:lnTo>
                <a:lnTo>
                  <a:pt x="1409573" y="1614424"/>
                </a:lnTo>
                <a:lnTo>
                  <a:pt x="1438021" y="1589151"/>
                </a:lnTo>
                <a:close/>
              </a:path>
              <a:path w="1843404" h="2070100">
                <a:moveTo>
                  <a:pt x="1488694" y="1646047"/>
                </a:moveTo>
                <a:lnTo>
                  <a:pt x="1463294" y="1617599"/>
                </a:lnTo>
                <a:lnTo>
                  <a:pt x="1434846" y="1642872"/>
                </a:lnTo>
                <a:lnTo>
                  <a:pt x="1460246" y="1671447"/>
                </a:lnTo>
                <a:lnTo>
                  <a:pt x="1488694" y="1646047"/>
                </a:lnTo>
                <a:close/>
              </a:path>
              <a:path w="1843404" h="2070100">
                <a:moveTo>
                  <a:pt x="1539240" y="1703070"/>
                </a:moveTo>
                <a:lnTo>
                  <a:pt x="1513967" y="1674495"/>
                </a:lnTo>
                <a:lnTo>
                  <a:pt x="1485519" y="1699895"/>
                </a:lnTo>
                <a:lnTo>
                  <a:pt x="1510792" y="1728343"/>
                </a:lnTo>
                <a:lnTo>
                  <a:pt x="1539240" y="1703070"/>
                </a:lnTo>
                <a:close/>
              </a:path>
              <a:path w="1843404" h="2070100">
                <a:moveTo>
                  <a:pt x="1589913" y="1759966"/>
                </a:moveTo>
                <a:lnTo>
                  <a:pt x="1564640" y="1731518"/>
                </a:lnTo>
                <a:lnTo>
                  <a:pt x="1536065" y="1756791"/>
                </a:lnTo>
                <a:lnTo>
                  <a:pt x="1561465" y="1785239"/>
                </a:lnTo>
                <a:lnTo>
                  <a:pt x="1589913" y="1759966"/>
                </a:lnTo>
                <a:close/>
              </a:path>
              <a:path w="1843404" h="2070100">
                <a:moveTo>
                  <a:pt x="1640586" y="1816989"/>
                </a:moveTo>
                <a:lnTo>
                  <a:pt x="1615186" y="1788414"/>
                </a:lnTo>
                <a:lnTo>
                  <a:pt x="1586738" y="1813814"/>
                </a:lnTo>
                <a:lnTo>
                  <a:pt x="1612011" y="1842262"/>
                </a:lnTo>
                <a:lnTo>
                  <a:pt x="1640586" y="1816989"/>
                </a:lnTo>
                <a:close/>
              </a:path>
              <a:path w="1843404" h="2070100">
                <a:moveTo>
                  <a:pt x="1691132" y="1873885"/>
                </a:moveTo>
                <a:lnTo>
                  <a:pt x="1665859" y="1845437"/>
                </a:lnTo>
                <a:lnTo>
                  <a:pt x="1637411" y="1870710"/>
                </a:lnTo>
                <a:lnTo>
                  <a:pt x="1662684" y="1899158"/>
                </a:lnTo>
                <a:lnTo>
                  <a:pt x="1691132" y="1873885"/>
                </a:lnTo>
                <a:close/>
              </a:path>
              <a:path w="1843404" h="2070100">
                <a:moveTo>
                  <a:pt x="1741805" y="1930781"/>
                </a:moveTo>
                <a:lnTo>
                  <a:pt x="1716532" y="1902333"/>
                </a:lnTo>
                <a:lnTo>
                  <a:pt x="1687957" y="1927733"/>
                </a:lnTo>
                <a:lnTo>
                  <a:pt x="1713357" y="1956181"/>
                </a:lnTo>
                <a:lnTo>
                  <a:pt x="1741805" y="1930781"/>
                </a:lnTo>
                <a:close/>
              </a:path>
              <a:path w="1843404" h="2070100">
                <a:moveTo>
                  <a:pt x="1792351" y="1987804"/>
                </a:moveTo>
                <a:lnTo>
                  <a:pt x="1767078" y="1959356"/>
                </a:lnTo>
                <a:lnTo>
                  <a:pt x="1738630" y="1984629"/>
                </a:lnTo>
                <a:lnTo>
                  <a:pt x="1763903" y="2013077"/>
                </a:lnTo>
                <a:lnTo>
                  <a:pt x="1792351" y="1987804"/>
                </a:lnTo>
                <a:close/>
              </a:path>
              <a:path w="1843404" h="2070100">
                <a:moveTo>
                  <a:pt x="1843024" y="2044700"/>
                </a:moveTo>
                <a:lnTo>
                  <a:pt x="1817751" y="2016252"/>
                </a:lnTo>
                <a:lnTo>
                  <a:pt x="1789303" y="2041525"/>
                </a:lnTo>
                <a:lnTo>
                  <a:pt x="1814576" y="2070100"/>
                </a:lnTo>
                <a:lnTo>
                  <a:pt x="1843024" y="2044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39000" y="2438400"/>
            <a:ext cx="2286000" cy="83820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68275" marR="1235710">
              <a:lnSpc>
                <a:spcPct val="100000"/>
              </a:lnSpc>
              <a:spcBef>
                <a:spcPts val="290"/>
              </a:spcBef>
            </a:pPr>
            <a:r>
              <a:rPr sz="1800" i="1" spc="-180" dirty="0">
                <a:latin typeface="Trebuchet MS"/>
                <a:cs typeface="Trebuchet MS"/>
              </a:rPr>
              <a:t>List  </a:t>
            </a:r>
            <a:r>
              <a:rPr sz="1800" i="1" spc="-185" dirty="0">
                <a:latin typeface="Trebuchet MS"/>
                <a:cs typeface="Trebuchet MS"/>
              </a:rPr>
              <a:t>(in</a:t>
            </a:r>
            <a:r>
              <a:rPr sz="1800" i="1" spc="-200" dirty="0">
                <a:latin typeface="Trebuchet MS"/>
                <a:cs typeface="Trebuchet MS"/>
              </a:rPr>
              <a:t>t</a:t>
            </a:r>
            <a:r>
              <a:rPr sz="1800" i="1" spc="-215" dirty="0">
                <a:latin typeface="Trebuchet MS"/>
                <a:cs typeface="Trebuchet MS"/>
              </a:rPr>
              <a:t>er</a:t>
            </a:r>
            <a:r>
              <a:rPr sz="1800" i="1" spc="-200" dirty="0">
                <a:latin typeface="Trebuchet MS"/>
                <a:cs typeface="Trebuchet MS"/>
              </a:rPr>
              <a:t>f</a:t>
            </a:r>
            <a:r>
              <a:rPr sz="1800" i="1" spc="-145" dirty="0">
                <a:latin typeface="Trebuchet MS"/>
                <a:cs typeface="Trebuchet MS"/>
              </a:rPr>
              <a:t>ace)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1600" y="1066800"/>
            <a:ext cx="1752600" cy="83820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44475" marR="626110">
              <a:lnSpc>
                <a:spcPct val="100000"/>
              </a:lnSpc>
              <a:spcBef>
                <a:spcPts val="290"/>
              </a:spcBef>
            </a:pPr>
            <a:r>
              <a:rPr sz="1800" i="1" spc="-180" dirty="0">
                <a:latin typeface="Trebuchet MS"/>
                <a:cs typeface="Trebuchet MS"/>
              </a:rPr>
              <a:t>Collection  </a:t>
            </a:r>
            <a:r>
              <a:rPr sz="1800" i="1" spc="-185" dirty="0">
                <a:latin typeface="Trebuchet MS"/>
                <a:cs typeface="Trebuchet MS"/>
              </a:rPr>
              <a:t>(in</a:t>
            </a:r>
            <a:r>
              <a:rPr sz="1800" i="1" spc="-200" dirty="0">
                <a:latin typeface="Trebuchet MS"/>
                <a:cs typeface="Trebuchet MS"/>
              </a:rPr>
              <a:t>t</a:t>
            </a:r>
            <a:r>
              <a:rPr sz="1800" i="1" spc="-215" dirty="0">
                <a:latin typeface="Trebuchet MS"/>
                <a:cs typeface="Trebuchet MS"/>
              </a:rPr>
              <a:t>er</a:t>
            </a:r>
            <a:r>
              <a:rPr sz="1800" i="1" spc="-200" dirty="0">
                <a:latin typeface="Trebuchet MS"/>
                <a:cs typeface="Trebuchet MS"/>
              </a:rPr>
              <a:t>f</a:t>
            </a:r>
            <a:r>
              <a:rPr sz="1800" i="1" spc="-145" dirty="0">
                <a:latin typeface="Trebuchet MS"/>
                <a:cs typeface="Trebuchet MS"/>
              </a:rPr>
              <a:t>ace)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2600" y="5257800"/>
            <a:ext cx="1600200" cy="609600"/>
          </a:xfrm>
          <a:prstGeom prst="rect">
            <a:avLst/>
          </a:prstGeom>
          <a:solidFill>
            <a:srgbClr val="00AFEF"/>
          </a:solidFill>
          <a:ln w="9144">
            <a:solidFill>
              <a:srgbClr val="000000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495"/>
              </a:spcBef>
            </a:pPr>
            <a:r>
              <a:rPr sz="1800" spc="-105" dirty="0">
                <a:latin typeface="Trebuchet MS"/>
                <a:cs typeface="Trebuchet MS"/>
              </a:rPr>
              <a:t>TreeSet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86600" y="4267200"/>
            <a:ext cx="1524000" cy="533400"/>
          </a:xfrm>
          <a:prstGeom prst="rect">
            <a:avLst/>
          </a:prstGeom>
          <a:solidFill>
            <a:srgbClr val="00AFEF"/>
          </a:solidFill>
          <a:ln w="9144">
            <a:solidFill>
              <a:srgbClr val="00000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895"/>
              </a:spcBef>
            </a:pPr>
            <a:r>
              <a:rPr sz="1800" spc="-85" dirty="0">
                <a:latin typeface="Trebuchet MS"/>
                <a:cs typeface="Trebuchet MS"/>
              </a:rPr>
              <a:t>LinkedList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39200" y="4267200"/>
            <a:ext cx="1524000" cy="533400"/>
          </a:xfrm>
          <a:prstGeom prst="rect">
            <a:avLst/>
          </a:prstGeom>
          <a:solidFill>
            <a:srgbClr val="00AFEF"/>
          </a:solidFill>
          <a:ln w="9144">
            <a:solidFill>
              <a:srgbClr val="00000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895"/>
              </a:spcBef>
            </a:pPr>
            <a:r>
              <a:rPr sz="1800" spc="-75" dirty="0">
                <a:latin typeface="Trebuchet MS"/>
                <a:cs typeface="Trebuchet MS"/>
              </a:rPr>
              <a:t>Vector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86400" y="4267200"/>
            <a:ext cx="1524000" cy="533400"/>
          </a:xfrm>
          <a:prstGeom prst="rect">
            <a:avLst/>
          </a:prstGeom>
          <a:solidFill>
            <a:srgbClr val="00AFEF"/>
          </a:solidFill>
          <a:ln w="9144">
            <a:solidFill>
              <a:srgbClr val="00000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895"/>
              </a:spcBef>
            </a:pPr>
            <a:r>
              <a:rPr sz="1800" spc="-60" dirty="0">
                <a:latin typeface="Trebuchet MS"/>
                <a:cs typeface="Trebuchet MS"/>
              </a:rPr>
              <a:t>ArrayList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68411" y="3277361"/>
            <a:ext cx="114300" cy="990600"/>
          </a:xfrm>
          <a:custGeom>
            <a:avLst/>
            <a:gdLst/>
            <a:ahLst/>
            <a:cxnLst/>
            <a:rect l="l" t="t" r="r" b="b"/>
            <a:pathLst>
              <a:path w="114300" h="990600">
                <a:moveTo>
                  <a:pt x="76200" y="952500"/>
                </a:moveTo>
                <a:lnTo>
                  <a:pt x="38100" y="952500"/>
                </a:lnTo>
                <a:lnTo>
                  <a:pt x="38100" y="990600"/>
                </a:lnTo>
                <a:lnTo>
                  <a:pt x="76200" y="990600"/>
                </a:lnTo>
                <a:lnTo>
                  <a:pt x="76200" y="952500"/>
                </a:lnTo>
                <a:close/>
              </a:path>
              <a:path w="114300" h="990600">
                <a:moveTo>
                  <a:pt x="76200" y="876300"/>
                </a:moveTo>
                <a:lnTo>
                  <a:pt x="38100" y="876300"/>
                </a:lnTo>
                <a:lnTo>
                  <a:pt x="38100" y="914400"/>
                </a:lnTo>
                <a:lnTo>
                  <a:pt x="76200" y="914400"/>
                </a:lnTo>
                <a:lnTo>
                  <a:pt x="76200" y="876300"/>
                </a:lnTo>
                <a:close/>
              </a:path>
              <a:path w="114300" h="990600">
                <a:moveTo>
                  <a:pt x="76200" y="800100"/>
                </a:moveTo>
                <a:lnTo>
                  <a:pt x="38100" y="800100"/>
                </a:lnTo>
                <a:lnTo>
                  <a:pt x="38100" y="838200"/>
                </a:lnTo>
                <a:lnTo>
                  <a:pt x="76200" y="838200"/>
                </a:lnTo>
                <a:lnTo>
                  <a:pt x="76200" y="800100"/>
                </a:lnTo>
                <a:close/>
              </a:path>
              <a:path w="114300" h="990600">
                <a:moveTo>
                  <a:pt x="76200" y="723900"/>
                </a:moveTo>
                <a:lnTo>
                  <a:pt x="38100" y="723900"/>
                </a:lnTo>
                <a:lnTo>
                  <a:pt x="38100" y="762000"/>
                </a:lnTo>
                <a:lnTo>
                  <a:pt x="76200" y="762000"/>
                </a:lnTo>
                <a:lnTo>
                  <a:pt x="76200" y="723900"/>
                </a:lnTo>
                <a:close/>
              </a:path>
              <a:path w="114300" h="990600">
                <a:moveTo>
                  <a:pt x="76200" y="647700"/>
                </a:moveTo>
                <a:lnTo>
                  <a:pt x="38100" y="647700"/>
                </a:lnTo>
                <a:lnTo>
                  <a:pt x="38100" y="685800"/>
                </a:lnTo>
                <a:lnTo>
                  <a:pt x="76200" y="685800"/>
                </a:lnTo>
                <a:lnTo>
                  <a:pt x="76200" y="647700"/>
                </a:lnTo>
                <a:close/>
              </a:path>
              <a:path w="114300" h="990600">
                <a:moveTo>
                  <a:pt x="76200" y="571500"/>
                </a:moveTo>
                <a:lnTo>
                  <a:pt x="38100" y="571500"/>
                </a:lnTo>
                <a:lnTo>
                  <a:pt x="38100" y="609600"/>
                </a:lnTo>
                <a:lnTo>
                  <a:pt x="76200" y="609600"/>
                </a:lnTo>
                <a:lnTo>
                  <a:pt x="76200" y="571500"/>
                </a:lnTo>
                <a:close/>
              </a:path>
              <a:path w="114300" h="990600">
                <a:moveTo>
                  <a:pt x="76200" y="495300"/>
                </a:moveTo>
                <a:lnTo>
                  <a:pt x="38100" y="495300"/>
                </a:lnTo>
                <a:lnTo>
                  <a:pt x="38100" y="533400"/>
                </a:lnTo>
                <a:lnTo>
                  <a:pt x="76200" y="533400"/>
                </a:lnTo>
                <a:lnTo>
                  <a:pt x="76200" y="495300"/>
                </a:lnTo>
                <a:close/>
              </a:path>
              <a:path w="114300" h="990600">
                <a:moveTo>
                  <a:pt x="76200" y="419100"/>
                </a:moveTo>
                <a:lnTo>
                  <a:pt x="38100" y="419100"/>
                </a:lnTo>
                <a:lnTo>
                  <a:pt x="38100" y="457200"/>
                </a:lnTo>
                <a:lnTo>
                  <a:pt x="76200" y="457200"/>
                </a:lnTo>
                <a:lnTo>
                  <a:pt x="76200" y="419100"/>
                </a:lnTo>
                <a:close/>
              </a:path>
              <a:path w="114300" h="990600">
                <a:moveTo>
                  <a:pt x="76200" y="342900"/>
                </a:moveTo>
                <a:lnTo>
                  <a:pt x="38100" y="342900"/>
                </a:lnTo>
                <a:lnTo>
                  <a:pt x="38100" y="381000"/>
                </a:lnTo>
                <a:lnTo>
                  <a:pt x="76200" y="381000"/>
                </a:lnTo>
                <a:lnTo>
                  <a:pt x="76200" y="342900"/>
                </a:lnTo>
                <a:close/>
              </a:path>
              <a:path w="114300" h="990600">
                <a:moveTo>
                  <a:pt x="76200" y="266700"/>
                </a:moveTo>
                <a:lnTo>
                  <a:pt x="38100" y="266700"/>
                </a:lnTo>
                <a:lnTo>
                  <a:pt x="38100" y="304800"/>
                </a:lnTo>
                <a:lnTo>
                  <a:pt x="76200" y="304800"/>
                </a:lnTo>
                <a:lnTo>
                  <a:pt x="76200" y="266700"/>
                </a:lnTo>
                <a:close/>
              </a:path>
              <a:path w="114300" h="990600">
                <a:moveTo>
                  <a:pt x="76200" y="190500"/>
                </a:moveTo>
                <a:lnTo>
                  <a:pt x="38100" y="190500"/>
                </a:lnTo>
                <a:lnTo>
                  <a:pt x="38100" y="228600"/>
                </a:lnTo>
                <a:lnTo>
                  <a:pt x="76200" y="228600"/>
                </a:lnTo>
                <a:lnTo>
                  <a:pt x="76200" y="190500"/>
                </a:lnTo>
                <a:close/>
              </a:path>
              <a:path w="114300" h="990600">
                <a:moveTo>
                  <a:pt x="76200" y="114300"/>
                </a:moveTo>
                <a:lnTo>
                  <a:pt x="38100" y="114300"/>
                </a:lnTo>
                <a:lnTo>
                  <a:pt x="38100" y="152400"/>
                </a:lnTo>
                <a:lnTo>
                  <a:pt x="76200" y="152400"/>
                </a:lnTo>
                <a:lnTo>
                  <a:pt x="76200" y="114300"/>
                </a:lnTo>
                <a:close/>
              </a:path>
              <a:path w="114300" h="9906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58961" y="3277361"/>
            <a:ext cx="1080135" cy="1004569"/>
          </a:xfrm>
          <a:custGeom>
            <a:avLst/>
            <a:gdLst/>
            <a:ahLst/>
            <a:cxnLst/>
            <a:rect l="l" t="t" r="r" b="b"/>
            <a:pathLst>
              <a:path w="1080134" h="1004570">
                <a:moveTo>
                  <a:pt x="1051814" y="950721"/>
                </a:moveTo>
                <a:lnTo>
                  <a:pt x="1025906" y="978662"/>
                </a:lnTo>
                <a:lnTo>
                  <a:pt x="1053846" y="1004569"/>
                </a:lnTo>
                <a:lnTo>
                  <a:pt x="1079754" y="976630"/>
                </a:lnTo>
                <a:lnTo>
                  <a:pt x="1051814" y="950721"/>
                </a:lnTo>
                <a:close/>
              </a:path>
              <a:path w="1080134" h="1004570">
                <a:moveTo>
                  <a:pt x="996061" y="898906"/>
                </a:moveTo>
                <a:lnTo>
                  <a:pt x="970026" y="926845"/>
                </a:lnTo>
                <a:lnTo>
                  <a:pt x="997966" y="952754"/>
                </a:lnTo>
                <a:lnTo>
                  <a:pt x="1023874" y="924813"/>
                </a:lnTo>
                <a:lnTo>
                  <a:pt x="996061" y="898906"/>
                </a:lnTo>
                <a:close/>
              </a:path>
              <a:path w="1080134" h="1004570">
                <a:moveTo>
                  <a:pt x="940181" y="846963"/>
                </a:moveTo>
                <a:lnTo>
                  <a:pt x="914273" y="874902"/>
                </a:lnTo>
                <a:lnTo>
                  <a:pt x="942213" y="900811"/>
                </a:lnTo>
                <a:lnTo>
                  <a:pt x="968121" y="872998"/>
                </a:lnTo>
                <a:lnTo>
                  <a:pt x="940181" y="846963"/>
                </a:lnTo>
                <a:close/>
              </a:path>
              <a:path w="1080134" h="1004570">
                <a:moveTo>
                  <a:pt x="884301" y="795146"/>
                </a:moveTo>
                <a:lnTo>
                  <a:pt x="858393" y="823087"/>
                </a:lnTo>
                <a:lnTo>
                  <a:pt x="886333" y="848994"/>
                </a:lnTo>
                <a:lnTo>
                  <a:pt x="912241" y="821055"/>
                </a:lnTo>
                <a:lnTo>
                  <a:pt x="884301" y="795146"/>
                </a:lnTo>
                <a:close/>
              </a:path>
              <a:path w="1080134" h="1004570">
                <a:moveTo>
                  <a:pt x="828548" y="743331"/>
                </a:moveTo>
                <a:lnTo>
                  <a:pt x="802513" y="771270"/>
                </a:lnTo>
                <a:lnTo>
                  <a:pt x="830453" y="797179"/>
                </a:lnTo>
                <a:lnTo>
                  <a:pt x="856361" y="769238"/>
                </a:lnTo>
                <a:lnTo>
                  <a:pt x="828548" y="743331"/>
                </a:lnTo>
                <a:close/>
              </a:path>
              <a:path w="1080134" h="1004570">
                <a:moveTo>
                  <a:pt x="772668" y="691514"/>
                </a:moveTo>
                <a:lnTo>
                  <a:pt x="746760" y="719327"/>
                </a:lnTo>
                <a:lnTo>
                  <a:pt x="774700" y="745363"/>
                </a:lnTo>
                <a:lnTo>
                  <a:pt x="800608" y="717423"/>
                </a:lnTo>
                <a:lnTo>
                  <a:pt x="772668" y="691514"/>
                </a:lnTo>
                <a:close/>
              </a:path>
              <a:path w="1080134" h="1004570">
                <a:moveTo>
                  <a:pt x="716788" y="639571"/>
                </a:moveTo>
                <a:lnTo>
                  <a:pt x="690880" y="667512"/>
                </a:lnTo>
                <a:lnTo>
                  <a:pt x="718820" y="693419"/>
                </a:lnTo>
                <a:lnTo>
                  <a:pt x="744728" y="665480"/>
                </a:lnTo>
                <a:lnTo>
                  <a:pt x="716788" y="639571"/>
                </a:lnTo>
                <a:close/>
              </a:path>
              <a:path w="1080134" h="1004570">
                <a:moveTo>
                  <a:pt x="661035" y="587756"/>
                </a:moveTo>
                <a:lnTo>
                  <a:pt x="635000" y="615695"/>
                </a:lnTo>
                <a:lnTo>
                  <a:pt x="662940" y="641604"/>
                </a:lnTo>
                <a:lnTo>
                  <a:pt x="688848" y="613663"/>
                </a:lnTo>
                <a:lnTo>
                  <a:pt x="661035" y="587756"/>
                </a:lnTo>
                <a:close/>
              </a:path>
              <a:path w="1080134" h="1004570">
                <a:moveTo>
                  <a:pt x="605155" y="535939"/>
                </a:moveTo>
                <a:lnTo>
                  <a:pt x="579247" y="563880"/>
                </a:lnTo>
                <a:lnTo>
                  <a:pt x="607187" y="589788"/>
                </a:lnTo>
                <a:lnTo>
                  <a:pt x="633095" y="561848"/>
                </a:lnTo>
                <a:lnTo>
                  <a:pt x="605155" y="535939"/>
                </a:lnTo>
                <a:close/>
              </a:path>
              <a:path w="1080134" h="1004570">
                <a:moveTo>
                  <a:pt x="549275" y="484124"/>
                </a:moveTo>
                <a:lnTo>
                  <a:pt x="523367" y="511937"/>
                </a:lnTo>
                <a:lnTo>
                  <a:pt x="551307" y="537844"/>
                </a:lnTo>
                <a:lnTo>
                  <a:pt x="577215" y="510031"/>
                </a:lnTo>
                <a:lnTo>
                  <a:pt x="549275" y="484124"/>
                </a:lnTo>
                <a:close/>
              </a:path>
              <a:path w="1080134" h="1004570">
                <a:moveTo>
                  <a:pt x="493395" y="432181"/>
                </a:moveTo>
                <a:lnTo>
                  <a:pt x="467487" y="460120"/>
                </a:lnTo>
                <a:lnTo>
                  <a:pt x="495427" y="486029"/>
                </a:lnTo>
                <a:lnTo>
                  <a:pt x="521335" y="458088"/>
                </a:lnTo>
                <a:lnTo>
                  <a:pt x="493395" y="432181"/>
                </a:lnTo>
                <a:close/>
              </a:path>
              <a:path w="1080134" h="1004570">
                <a:moveTo>
                  <a:pt x="437642" y="380364"/>
                </a:moveTo>
                <a:lnTo>
                  <a:pt x="411734" y="408305"/>
                </a:lnTo>
                <a:lnTo>
                  <a:pt x="439674" y="434213"/>
                </a:lnTo>
                <a:lnTo>
                  <a:pt x="465582" y="406273"/>
                </a:lnTo>
                <a:lnTo>
                  <a:pt x="437642" y="380364"/>
                </a:lnTo>
                <a:close/>
              </a:path>
              <a:path w="1080134" h="1004570">
                <a:moveTo>
                  <a:pt x="381762" y="328549"/>
                </a:moveTo>
                <a:lnTo>
                  <a:pt x="355854" y="356488"/>
                </a:lnTo>
                <a:lnTo>
                  <a:pt x="383794" y="382396"/>
                </a:lnTo>
                <a:lnTo>
                  <a:pt x="409702" y="354456"/>
                </a:lnTo>
                <a:lnTo>
                  <a:pt x="381762" y="328549"/>
                </a:lnTo>
                <a:close/>
              </a:path>
              <a:path w="1080134" h="1004570">
                <a:moveTo>
                  <a:pt x="325882" y="276605"/>
                </a:moveTo>
                <a:lnTo>
                  <a:pt x="299974" y="304546"/>
                </a:lnTo>
                <a:lnTo>
                  <a:pt x="327914" y="330454"/>
                </a:lnTo>
                <a:lnTo>
                  <a:pt x="353822" y="302640"/>
                </a:lnTo>
                <a:lnTo>
                  <a:pt x="325882" y="276605"/>
                </a:lnTo>
                <a:close/>
              </a:path>
              <a:path w="1080134" h="1004570">
                <a:moveTo>
                  <a:pt x="270129" y="224789"/>
                </a:moveTo>
                <a:lnTo>
                  <a:pt x="244221" y="252729"/>
                </a:lnTo>
                <a:lnTo>
                  <a:pt x="272034" y="278638"/>
                </a:lnTo>
                <a:lnTo>
                  <a:pt x="298069" y="250698"/>
                </a:lnTo>
                <a:lnTo>
                  <a:pt x="270129" y="224789"/>
                </a:lnTo>
                <a:close/>
              </a:path>
              <a:path w="1080134" h="1004570">
                <a:moveTo>
                  <a:pt x="214249" y="172974"/>
                </a:moveTo>
                <a:lnTo>
                  <a:pt x="188341" y="200913"/>
                </a:lnTo>
                <a:lnTo>
                  <a:pt x="216281" y="226822"/>
                </a:lnTo>
                <a:lnTo>
                  <a:pt x="242189" y="198882"/>
                </a:lnTo>
                <a:lnTo>
                  <a:pt x="214249" y="172974"/>
                </a:lnTo>
                <a:close/>
              </a:path>
              <a:path w="1080134" h="1004570">
                <a:moveTo>
                  <a:pt x="158369" y="121158"/>
                </a:moveTo>
                <a:lnTo>
                  <a:pt x="132461" y="148971"/>
                </a:lnTo>
                <a:lnTo>
                  <a:pt x="160401" y="175005"/>
                </a:lnTo>
                <a:lnTo>
                  <a:pt x="186309" y="147065"/>
                </a:lnTo>
                <a:lnTo>
                  <a:pt x="158369" y="121158"/>
                </a:lnTo>
                <a:close/>
              </a:path>
              <a:path w="1080134" h="1004570">
                <a:moveTo>
                  <a:pt x="102616" y="69214"/>
                </a:moveTo>
                <a:lnTo>
                  <a:pt x="76708" y="97154"/>
                </a:lnTo>
                <a:lnTo>
                  <a:pt x="104521" y="123062"/>
                </a:lnTo>
                <a:lnTo>
                  <a:pt x="130556" y="95123"/>
                </a:lnTo>
                <a:lnTo>
                  <a:pt x="102616" y="69214"/>
                </a:lnTo>
                <a:close/>
              </a:path>
              <a:path w="1080134" h="1004570">
                <a:moveTo>
                  <a:pt x="0" y="0"/>
                </a:moveTo>
                <a:lnTo>
                  <a:pt x="44831" y="119634"/>
                </a:lnTo>
                <a:lnTo>
                  <a:pt x="122682" y="359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88100" y="3277361"/>
            <a:ext cx="1004569" cy="1004569"/>
          </a:xfrm>
          <a:custGeom>
            <a:avLst/>
            <a:gdLst/>
            <a:ahLst/>
            <a:cxnLst/>
            <a:rect l="l" t="t" r="r" b="b"/>
            <a:pathLst>
              <a:path w="1004570" h="1004570">
                <a:moveTo>
                  <a:pt x="26924" y="950213"/>
                </a:moveTo>
                <a:lnTo>
                  <a:pt x="0" y="977138"/>
                </a:lnTo>
                <a:lnTo>
                  <a:pt x="26924" y="1004062"/>
                </a:lnTo>
                <a:lnTo>
                  <a:pt x="53848" y="977138"/>
                </a:lnTo>
                <a:lnTo>
                  <a:pt x="26924" y="950213"/>
                </a:lnTo>
                <a:close/>
              </a:path>
              <a:path w="1004570" h="1004570">
                <a:moveTo>
                  <a:pt x="80772" y="896365"/>
                </a:moveTo>
                <a:lnTo>
                  <a:pt x="53848" y="923289"/>
                </a:lnTo>
                <a:lnTo>
                  <a:pt x="80772" y="950213"/>
                </a:lnTo>
                <a:lnTo>
                  <a:pt x="107696" y="923289"/>
                </a:lnTo>
                <a:lnTo>
                  <a:pt x="80772" y="896365"/>
                </a:lnTo>
                <a:close/>
              </a:path>
              <a:path w="1004570" h="1004570">
                <a:moveTo>
                  <a:pt x="134747" y="842390"/>
                </a:moveTo>
                <a:lnTo>
                  <a:pt x="107696" y="869314"/>
                </a:lnTo>
                <a:lnTo>
                  <a:pt x="134747" y="896365"/>
                </a:lnTo>
                <a:lnTo>
                  <a:pt x="161671" y="869314"/>
                </a:lnTo>
                <a:lnTo>
                  <a:pt x="134747" y="842390"/>
                </a:lnTo>
                <a:close/>
              </a:path>
              <a:path w="1004570" h="1004570">
                <a:moveTo>
                  <a:pt x="188595" y="788543"/>
                </a:moveTo>
                <a:lnTo>
                  <a:pt x="161671" y="815467"/>
                </a:lnTo>
                <a:lnTo>
                  <a:pt x="188595" y="842390"/>
                </a:lnTo>
                <a:lnTo>
                  <a:pt x="215519" y="815467"/>
                </a:lnTo>
                <a:lnTo>
                  <a:pt x="188595" y="788543"/>
                </a:lnTo>
                <a:close/>
              </a:path>
              <a:path w="1004570" h="1004570">
                <a:moveTo>
                  <a:pt x="242443" y="734694"/>
                </a:moveTo>
                <a:lnTo>
                  <a:pt x="215519" y="761619"/>
                </a:lnTo>
                <a:lnTo>
                  <a:pt x="242443" y="788543"/>
                </a:lnTo>
                <a:lnTo>
                  <a:pt x="269367" y="761619"/>
                </a:lnTo>
                <a:lnTo>
                  <a:pt x="242443" y="734694"/>
                </a:lnTo>
                <a:close/>
              </a:path>
              <a:path w="1004570" h="1004570">
                <a:moveTo>
                  <a:pt x="296291" y="680719"/>
                </a:moveTo>
                <a:lnTo>
                  <a:pt x="269367" y="707770"/>
                </a:lnTo>
                <a:lnTo>
                  <a:pt x="296291" y="734694"/>
                </a:lnTo>
                <a:lnTo>
                  <a:pt x="323215" y="707770"/>
                </a:lnTo>
                <a:lnTo>
                  <a:pt x="296291" y="680719"/>
                </a:lnTo>
                <a:close/>
              </a:path>
              <a:path w="1004570" h="1004570">
                <a:moveTo>
                  <a:pt x="350266" y="626871"/>
                </a:moveTo>
                <a:lnTo>
                  <a:pt x="323215" y="653795"/>
                </a:lnTo>
                <a:lnTo>
                  <a:pt x="350266" y="680719"/>
                </a:lnTo>
                <a:lnTo>
                  <a:pt x="377190" y="653795"/>
                </a:lnTo>
                <a:lnTo>
                  <a:pt x="350266" y="626871"/>
                </a:lnTo>
                <a:close/>
              </a:path>
              <a:path w="1004570" h="1004570">
                <a:moveTo>
                  <a:pt x="404114" y="573024"/>
                </a:moveTo>
                <a:lnTo>
                  <a:pt x="377190" y="599948"/>
                </a:lnTo>
                <a:lnTo>
                  <a:pt x="404114" y="626871"/>
                </a:lnTo>
                <a:lnTo>
                  <a:pt x="431038" y="599948"/>
                </a:lnTo>
                <a:lnTo>
                  <a:pt x="404114" y="573024"/>
                </a:lnTo>
                <a:close/>
              </a:path>
              <a:path w="1004570" h="1004570">
                <a:moveTo>
                  <a:pt x="457961" y="519175"/>
                </a:moveTo>
                <a:lnTo>
                  <a:pt x="431038" y="546100"/>
                </a:lnTo>
                <a:lnTo>
                  <a:pt x="457961" y="573024"/>
                </a:lnTo>
                <a:lnTo>
                  <a:pt x="484885" y="546100"/>
                </a:lnTo>
                <a:lnTo>
                  <a:pt x="457961" y="519175"/>
                </a:lnTo>
                <a:close/>
              </a:path>
              <a:path w="1004570" h="1004570">
                <a:moveTo>
                  <a:pt x="511809" y="465200"/>
                </a:moveTo>
                <a:lnTo>
                  <a:pt x="484885" y="492251"/>
                </a:lnTo>
                <a:lnTo>
                  <a:pt x="511809" y="519175"/>
                </a:lnTo>
                <a:lnTo>
                  <a:pt x="538860" y="492251"/>
                </a:lnTo>
                <a:lnTo>
                  <a:pt x="511809" y="465200"/>
                </a:lnTo>
                <a:close/>
              </a:path>
              <a:path w="1004570" h="1004570">
                <a:moveTo>
                  <a:pt x="565784" y="411352"/>
                </a:moveTo>
                <a:lnTo>
                  <a:pt x="538860" y="438276"/>
                </a:lnTo>
                <a:lnTo>
                  <a:pt x="565784" y="465200"/>
                </a:lnTo>
                <a:lnTo>
                  <a:pt x="592708" y="438276"/>
                </a:lnTo>
                <a:lnTo>
                  <a:pt x="565784" y="411352"/>
                </a:lnTo>
                <a:close/>
              </a:path>
              <a:path w="1004570" h="1004570">
                <a:moveTo>
                  <a:pt x="619632" y="357505"/>
                </a:moveTo>
                <a:lnTo>
                  <a:pt x="592708" y="384429"/>
                </a:lnTo>
                <a:lnTo>
                  <a:pt x="619632" y="411352"/>
                </a:lnTo>
                <a:lnTo>
                  <a:pt x="646556" y="384429"/>
                </a:lnTo>
                <a:lnTo>
                  <a:pt x="619632" y="357505"/>
                </a:lnTo>
                <a:close/>
              </a:path>
              <a:path w="1004570" h="1004570">
                <a:moveTo>
                  <a:pt x="673480" y="303657"/>
                </a:moveTo>
                <a:lnTo>
                  <a:pt x="646556" y="330581"/>
                </a:lnTo>
                <a:lnTo>
                  <a:pt x="673480" y="357505"/>
                </a:lnTo>
                <a:lnTo>
                  <a:pt x="700404" y="330581"/>
                </a:lnTo>
                <a:lnTo>
                  <a:pt x="673480" y="303657"/>
                </a:lnTo>
                <a:close/>
              </a:path>
              <a:path w="1004570" h="1004570">
                <a:moveTo>
                  <a:pt x="727328" y="249682"/>
                </a:moveTo>
                <a:lnTo>
                  <a:pt x="700404" y="276733"/>
                </a:lnTo>
                <a:lnTo>
                  <a:pt x="727328" y="303657"/>
                </a:lnTo>
                <a:lnTo>
                  <a:pt x="754379" y="276733"/>
                </a:lnTo>
                <a:lnTo>
                  <a:pt x="727328" y="249682"/>
                </a:lnTo>
                <a:close/>
              </a:path>
              <a:path w="1004570" h="1004570">
                <a:moveTo>
                  <a:pt x="781303" y="195834"/>
                </a:moveTo>
                <a:lnTo>
                  <a:pt x="754379" y="222758"/>
                </a:lnTo>
                <a:lnTo>
                  <a:pt x="781303" y="249682"/>
                </a:lnTo>
                <a:lnTo>
                  <a:pt x="808227" y="222758"/>
                </a:lnTo>
                <a:lnTo>
                  <a:pt x="781303" y="195834"/>
                </a:lnTo>
                <a:close/>
              </a:path>
              <a:path w="1004570" h="1004570">
                <a:moveTo>
                  <a:pt x="835151" y="141986"/>
                </a:moveTo>
                <a:lnTo>
                  <a:pt x="808227" y="168910"/>
                </a:lnTo>
                <a:lnTo>
                  <a:pt x="835151" y="195834"/>
                </a:lnTo>
                <a:lnTo>
                  <a:pt x="862076" y="168910"/>
                </a:lnTo>
                <a:lnTo>
                  <a:pt x="835151" y="141986"/>
                </a:lnTo>
                <a:close/>
              </a:path>
              <a:path w="1004570" h="1004570">
                <a:moveTo>
                  <a:pt x="889000" y="88137"/>
                </a:moveTo>
                <a:lnTo>
                  <a:pt x="862076" y="115062"/>
                </a:lnTo>
                <a:lnTo>
                  <a:pt x="889000" y="141986"/>
                </a:lnTo>
                <a:lnTo>
                  <a:pt x="915924" y="115062"/>
                </a:lnTo>
                <a:lnTo>
                  <a:pt x="889000" y="88137"/>
                </a:lnTo>
                <a:close/>
              </a:path>
              <a:path w="1004570" h="1004570">
                <a:moveTo>
                  <a:pt x="1004061" y="0"/>
                </a:moveTo>
                <a:lnTo>
                  <a:pt x="882776" y="40386"/>
                </a:lnTo>
                <a:lnTo>
                  <a:pt x="963676" y="121285"/>
                </a:lnTo>
                <a:lnTo>
                  <a:pt x="974713" y="88137"/>
                </a:lnTo>
                <a:lnTo>
                  <a:pt x="942975" y="88137"/>
                </a:lnTo>
                <a:lnTo>
                  <a:pt x="915924" y="61087"/>
                </a:lnTo>
                <a:lnTo>
                  <a:pt x="923290" y="53848"/>
                </a:lnTo>
                <a:lnTo>
                  <a:pt x="986131" y="53848"/>
                </a:lnTo>
                <a:lnTo>
                  <a:pt x="1004061" y="0"/>
                </a:lnTo>
                <a:close/>
              </a:path>
              <a:path w="1004570" h="1004570">
                <a:moveTo>
                  <a:pt x="923290" y="53848"/>
                </a:moveTo>
                <a:lnTo>
                  <a:pt x="915924" y="61087"/>
                </a:lnTo>
                <a:lnTo>
                  <a:pt x="942975" y="88137"/>
                </a:lnTo>
                <a:lnTo>
                  <a:pt x="950214" y="80772"/>
                </a:lnTo>
                <a:lnTo>
                  <a:pt x="923290" y="53848"/>
                </a:lnTo>
                <a:close/>
              </a:path>
              <a:path w="1004570" h="1004570">
                <a:moveTo>
                  <a:pt x="986131" y="53848"/>
                </a:moveTo>
                <a:lnTo>
                  <a:pt x="923290" y="53848"/>
                </a:lnTo>
                <a:lnTo>
                  <a:pt x="950214" y="80772"/>
                </a:lnTo>
                <a:lnTo>
                  <a:pt x="942975" y="88137"/>
                </a:lnTo>
                <a:lnTo>
                  <a:pt x="974713" y="88137"/>
                </a:lnTo>
                <a:lnTo>
                  <a:pt x="986131" y="53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961" y="1889632"/>
            <a:ext cx="1548765" cy="574040"/>
          </a:xfrm>
          <a:custGeom>
            <a:avLst/>
            <a:gdLst/>
            <a:ahLst/>
            <a:cxnLst/>
            <a:rect l="l" t="t" r="r" b="b"/>
            <a:pathLst>
              <a:path w="1548765" h="574039">
                <a:moveTo>
                  <a:pt x="114184" y="35907"/>
                </a:moveTo>
                <a:lnTo>
                  <a:pt x="101611" y="71848"/>
                </a:lnTo>
                <a:lnTo>
                  <a:pt x="1535684" y="573786"/>
                </a:lnTo>
                <a:lnTo>
                  <a:pt x="1548257" y="537844"/>
                </a:lnTo>
                <a:lnTo>
                  <a:pt x="114184" y="35907"/>
                </a:lnTo>
                <a:close/>
              </a:path>
              <a:path w="1548765" h="574039">
                <a:moveTo>
                  <a:pt x="126746" y="0"/>
                </a:moveTo>
                <a:lnTo>
                  <a:pt x="0" y="16128"/>
                </a:lnTo>
                <a:lnTo>
                  <a:pt x="89027" y="107822"/>
                </a:lnTo>
                <a:lnTo>
                  <a:pt x="101611" y="71848"/>
                </a:lnTo>
                <a:lnTo>
                  <a:pt x="83566" y="65531"/>
                </a:lnTo>
                <a:lnTo>
                  <a:pt x="96139" y="29590"/>
                </a:lnTo>
                <a:lnTo>
                  <a:pt x="116394" y="29590"/>
                </a:lnTo>
                <a:lnTo>
                  <a:pt x="126746" y="0"/>
                </a:lnTo>
                <a:close/>
              </a:path>
              <a:path w="1548765" h="574039">
                <a:moveTo>
                  <a:pt x="96139" y="29590"/>
                </a:moveTo>
                <a:lnTo>
                  <a:pt x="83566" y="65531"/>
                </a:lnTo>
                <a:lnTo>
                  <a:pt x="101611" y="71848"/>
                </a:lnTo>
                <a:lnTo>
                  <a:pt x="114184" y="35907"/>
                </a:lnTo>
                <a:lnTo>
                  <a:pt x="96139" y="29590"/>
                </a:lnTo>
                <a:close/>
              </a:path>
              <a:path w="1548765" h="574039">
                <a:moveTo>
                  <a:pt x="116394" y="29590"/>
                </a:moveTo>
                <a:lnTo>
                  <a:pt x="96139" y="29590"/>
                </a:lnTo>
                <a:lnTo>
                  <a:pt x="114184" y="35907"/>
                </a:lnTo>
                <a:lnTo>
                  <a:pt x="116394" y="2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3359" y="1412747"/>
            <a:ext cx="628650" cy="114300"/>
          </a:xfrm>
          <a:custGeom>
            <a:avLst/>
            <a:gdLst/>
            <a:ahLst/>
            <a:cxnLst/>
            <a:rect l="l" t="t" r="r" b="b"/>
            <a:pathLst>
              <a:path w="628650" h="114300">
                <a:moveTo>
                  <a:pt x="514350" y="0"/>
                </a:moveTo>
                <a:lnTo>
                  <a:pt x="514350" y="114300"/>
                </a:lnTo>
                <a:lnTo>
                  <a:pt x="590550" y="76200"/>
                </a:lnTo>
                <a:lnTo>
                  <a:pt x="533400" y="76200"/>
                </a:lnTo>
                <a:lnTo>
                  <a:pt x="533400" y="38100"/>
                </a:lnTo>
                <a:lnTo>
                  <a:pt x="590550" y="38100"/>
                </a:lnTo>
                <a:lnTo>
                  <a:pt x="514350" y="0"/>
                </a:lnTo>
                <a:close/>
              </a:path>
              <a:path w="628650" h="114300">
                <a:moveTo>
                  <a:pt x="51435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14350" y="76200"/>
                </a:lnTo>
                <a:lnTo>
                  <a:pt x="514350" y="38100"/>
                </a:lnTo>
                <a:close/>
              </a:path>
              <a:path w="628650" h="114300">
                <a:moveTo>
                  <a:pt x="59055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90550" y="76200"/>
                </a:lnTo>
                <a:lnTo>
                  <a:pt x="628650" y="57150"/>
                </a:lnTo>
                <a:lnTo>
                  <a:pt x="5905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541511" y="1342466"/>
            <a:ext cx="972185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75" dirty="0">
                <a:latin typeface="Trebuchet MS"/>
                <a:cs typeface="Trebuchet MS"/>
              </a:rPr>
              <a:t>extends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730"/>
              </a:lnSpc>
            </a:pPr>
            <a:r>
              <a:rPr sz="1600" spc="-100" dirty="0">
                <a:latin typeface="Trebuchet MS"/>
                <a:cs typeface="Trebuchet MS"/>
              </a:rPr>
              <a:t>implements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52409" y="1641348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  <a:path w="609600" h="114300">
                <a:moveTo>
                  <a:pt x="1143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60960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60960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60960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60960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609600" h="114300">
                <a:moveTo>
                  <a:pt x="495300" y="0"/>
                </a:moveTo>
                <a:lnTo>
                  <a:pt x="495300" y="114300"/>
                </a:lnTo>
                <a:lnTo>
                  <a:pt x="609600" y="57150"/>
                </a:lnTo>
                <a:lnTo>
                  <a:pt x="495300" y="0"/>
                </a:lnTo>
                <a:close/>
              </a:path>
              <a:path w="60960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0280650" y="776986"/>
            <a:ext cx="1612900" cy="1079500"/>
            <a:chOff x="10280650" y="776986"/>
            <a:chExt cx="1612900" cy="1079500"/>
          </a:xfrm>
        </p:grpSpPr>
        <p:sp>
          <p:nvSpPr>
            <p:cNvPr id="34" name="object 34"/>
            <p:cNvSpPr/>
            <p:nvPr/>
          </p:nvSpPr>
          <p:spPr>
            <a:xfrm>
              <a:off x="10287000" y="783336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600200" y="3810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87000" y="783336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381000"/>
                  </a:moveTo>
                  <a:lnTo>
                    <a:pt x="1600200" y="3810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87000" y="1469136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600200" y="3810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776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287000" y="1469136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381000"/>
                  </a:moveTo>
                  <a:lnTo>
                    <a:pt x="1600200" y="3810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0128504" y="624840"/>
          <a:ext cx="18288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1600200"/>
                <a:gridCol w="76200"/>
              </a:tblGrid>
              <a:tr h="15240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81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Interface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4930" algn="ctr">
                        <a:lnSpc>
                          <a:spcPct val="100000"/>
                        </a:lnSpc>
                      </a:pPr>
                      <a:r>
                        <a:rPr sz="1600" spc="-1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Abstract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600" spc="-1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Concrete</a:t>
                      </a:r>
                      <a:r>
                        <a:rPr sz="1600" spc="1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11068812" y="1165097"/>
            <a:ext cx="114300" cy="1009650"/>
          </a:xfrm>
          <a:custGeom>
            <a:avLst/>
            <a:gdLst/>
            <a:ahLst/>
            <a:cxnLst/>
            <a:rect l="l" t="t" r="r" b="b"/>
            <a:pathLst>
              <a:path w="114300" h="1009650">
                <a:moveTo>
                  <a:pt x="76200" y="266700"/>
                </a:moveTo>
                <a:lnTo>
                  <a:pt x="38100" y="266700"/>
                </a:lnTo>
                <a:lnTo>
                  <a:pt x="38100" y="304800"/>
                </a:lnTo>
                <a:lnTo>
                  <a:pt x="76200" y="304800"/>
                </a:lnTo>
                <a:lnTo>
                  <a:pt x="76200" y="266700"/>
                </a:lnTo>
                <a:close/>
              </a:path>
              <a:path w="114300" h="1009650">
                <a:moveTo>
                  <a:pt x="76200" y="190500"/>
                </a:moveTo>
                <a:lnTo>
                  <a:pt x="38100" y="190500"/>
                </a:lnTo>
                <a:lnTo>
                  <a:pt x="38100" y="228600"/>
                </a:lnTo>
                <a:lnTo>
                  <a:pt x="76200" y="228600"/>
                </a:lnTo>
                <a:lnTo>
                  <a:pt x="76200" y="190500"/>
                </a:lnTo>
                <a:close/>
              </a:path>
              <a:path w="114300" h="1009650">
                <a:moveTo>
                  <a:pt x="114300" y="800100"/>
                </a:moveTo>
                <a:lnTo>
                  <a:pt x="104775" y="781050"/>
                </a:lnTo>
                <a:lnTo>
                  <a:pt x="57150" y="6858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1009650"/>
                </a:lnTo>
                <a:lnTo>
                  <a:pt x="76200" y="1009650"/>
                </a:lnTo>
                <a:lnTo>
                  <a:pt x="76200" y="800100"/>
                </a:lnTo>
                <a:lnTo>
                  <a:pt x="114300" y="800100"/>
                </a:lnTo>
                <a:close/>
              </a:path>
              <a:path w="114300" h="100965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152400"/>
                </a:lnTo>
                <a:lnTo>
                  <a:pt x="76200" y="15240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839200" y="5334000"/>
            <a:ext cx="1524000" cy="533400"/>
          </a:xfrm>
          <a:prstGeom prst="rect">
            <a:avLst/>
          </a:prstGeom>
          <a:solidFill>
            <a:srgbClr val="00AFEF"/>
          </a:solidFill>
          <a:ln w="9144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894"/>
              </a:spcBef>
            </a:pPr>
            <a:r>
              <a:rPr sz="1800" spc="-100" dirty="0">
                <a:latin typeface="Trebuchet MS"/>
                <a:cs typeface="Trebuchet MS"/>
              </a:rPr>
              <a:t>Stack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63000" y="4038600"/>
            <a:ext cx="1676400" cy="2446824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Legacy </a:t>
            </a:r>
            <a:r>
              <a:rPr sz="1600" spc="-5" dirty="0">
                <a:latin typeface="Carlito"/>
                <a:cs typeface="Carlito"/>
              </a:rPr>
              <a:t>Classes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44811" y="4801361"/>
            <a:ext cx="114300" cy="552450"/>
          </a:xfrm>
          <a:custGeom>
            <a:avLst/>
            <a:gdLst/>
            <a:ahLst/>
            <a:cxnLst/>
            <a:rect l="l" t="t" r="r" b="b"/>
            <a:pathLst>
              <a:path w="114300" h="552450">
                <a:moveTo>
                  <a:pt x="76200" y="95250"/>
                </a:moveTo>
                <a:lnTo>
                  <a:pt x="38100" y="95250"/>
                </a:lnTo>
                <a:lnTo>
                  <a:pt x="38100" y="552450"/>
                </a:lnTo>
                <a:lnTo>
                  <a:pt x="76200" y="552450"/>
                </a:lnTo>
                <a:lnTo>
                  <a:pt x="76200" y="95250"/>
                </a:lnTo>
                <a:close/>
              </a:path>
              <a:path w="114300" h="55245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5245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0" y="4191000"/>
            <a:ext cx="2057400" cy="2286000"/>
          </a:xfrm>
          <a:custGeom>
            <a:avLst/>
            <a:gdLst/>
            <a:ahLst/>
            <a:cxnLst/>
            <a:rect l="l" t="t" r="r" b="b"/>
            <a:pathLst>
              <a:path w="2057400" h="2286000">
                <a:moveTo>
                  <a:pt x="2057400" y="0"/>
                </a:moveTo>
                <a:lnTo>
                  <a:pt x="0" y="0"/>
                </a:lnTo>
                <a:lnTo>
                  <a:pt x="0" y="2286000"/>
                </a:lnTo>
                <a:lnTo>
                  <a:pt x="2057400" y="2286000"/>
                </a:lnTo>
                <a:lnTo>
                  <a:pt x="20574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19600" y="1371600"/>
            <a:ext cx="2286000" cy="83820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511175" marR="892810" indent="190500">
              <a:lnSpc>
                <a:spcPct val="100000"/>
              </a:lnSpc>
              <a:spcBef>
                <a:spcPts val="1090"/>
              </a:spcBef>
            </a:pPr>
            <a:r>
              <a:rPr sz="1800" i="1" spc="-45" dirty="0">
                <a:latin typeface="Trebuchet MS"/>
                <a:cs typeface="Trebuchet MS"/>
              </a:rPr>
              <a:t>Map  </a:t>
            </a:r>
            <a:r>
              <a:rPr sz="1800" i="1" spc="-185" dirty="0">
                <a:latin typeface="Trebuchet MS"/>
                <a:cs typeface="Trebuchet MS"/>
              </a:rPr>
              <a:t>(in</a:t>
            </a:r>
            <a:r>
              <a:rPr sz="1800" i="1" spc="-200" dirty="0">
                <a:latin typeface="Trebuchet MS"/>
                <a:cs typeface="Trebuchet MS"/>
              </a:rPr>
              <a:t>t</a:t>
            </a:r>
            <a:r>
              <a:rPr sz="1800" i="1" spc="-215" dirty="0">
                <a:latin typeface="Trebuchet MS"/>
                <a:cs typeface="Trebuchet MS"/>
              </a:rPr>
              <a:t>er</a:t>
            </a:r>
            <a:r>
              <a:rPr sz="1800" i="1" spc="-200" dirty="0">
                <a:latin typeface="Trebuchet MS"/>
                <a:cs typeface="Trebuchet MS"/>
              </a:rPr>
              <a:t>f</a:t>
            </a:r>
            <a:r>
              <a:rPr sz="1800" i="1" spc="-145" dirty="0">
                <a:latin typeface="Trebuchet MS"/>
                <a:cs typeface="Trebuchet MS"/>
              </a:rPr>
              <a:t>ace)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8600" y="4419600"/>
            <a:ext cx="1676400" cy="533400"/>
          </a:xfrm>
          <a:prstGeom prst="rect">
            <a:avLst/>
          </a:prstGeom>
          <a:solidFill>
            <a:srgbClr val="00AFEF"/>
          </a:solidFill>
          <a:ln w="9144">
            <a:solidFill>
              <a:srgbClr val="00000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895"/>
              </a:spcBef>
            </a:pPr>
            <a:r>
              <a:rPr sz="1800" spc="-50" dirty="0">
                <a:latin typeface="Trebuchet MS"/>
                <a:cs typeface="Trebuchet MS"/>
              </a:rPr>
              <a:t>HashMap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8200" y="4433315"/>
            <a:ext cx="1524000" cy="533400"/>
          </a:xfrm>
          <a:prstGeom prst="rect">
            <a:avLst/>
          </a:prstGeom>
          <a:solidFill>
            <a:srgbClr val="00AFEF"/>
          </a:solidFill>
          <a:ln w="9144">
            <a:solidFill>
              <a:srgbClr val="00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775"/>
              </a:spcBef>
            </a:pPr>
            <a:r>
              <a:rPr sz="1800" spc="-95" dirty="0">
                <a:latin typeface="Trebuchet MS"/>
                <a:cs typeface="Trebuchet MS"/>
              </a:rPr>
              <a:t>Hashtable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9011" y="2210561"/>
            <a:ext cx="114300" cy="2209800"/>
          </a:xfrm>
          <a:custGeom>
            <a:avLst/>
            <a:gdLst/>
            <a:ahLst/>
            <a:cxnLst/>
            <a:rect l="l" t="t" r="r" b="b"/>
            <a:pathLst>
              <a:path w="114300" h="2209800">
                <a:moveTo>
                  <a:pt x="76200" y="2171700"/>
                </a:moveTo>
                <a:lnTo>
                  <a:pt x="38100" y="2171700"/>
                </a:lnTo>
                <a:lnTo>
                  <a:pt x="38100" y="2209800"/>
                </a:lnTo>
                <a:lnTo>
                  <a:pt x="76200" y="2209800"/>
                </a:lnTo>
                <a:lnTo>
                  <a:pt x="76200" y="2171700"/>
                </a:lnTo>
                <a:close/>
              </a:path>
              <a:path w="114300" h="2209800">
                <a:moveTo>
                  <a:pt x="76200" y="2095500"/>
                </a:moveTo>
                <a:lnTo>
                  <a:pt x="38100" y="2095500"/>
                </a:lnTo>
                <a:lnTo>
                  <a:pt x="38100" y="2133600"/>
                </a:lnTo>
                <a:lnTo>
                  <a:pt x="76200" y="2133600"/>
                </a:lnTo>
                <a:lnTo>
                  <a:pt x="76200" y="2095500"/>
                </a:lnTo>
                <a:close/>
              </a:path>
              <a:path w="114300" h="2209800">
                <a:moveTo>
                  <a:pt x="76200" y="2019300"/>
                </a:moveTo>
                <a:lnTo>
                  <a:pt x="38100" y="2019300"/>
                </a:lnTo>
                <a:lnTo>
                  <a:pt x="38100" y="2057400"/>
                </a:lnTo>
                <a:lnTo>
                  <a:pt x="76200" y="2057400"/>
                </a:lnTo>
                <a:lnTo>
                  <a:pt x="76200" y="2019300"/>
                </a:lnTo>
                <a:close/>
              </a:path>
              <a:path w="114300" h="2209800">
                <a:moveTo>
                  <a:pt x="76200" y="1943100"/>
                </a:moveTo>
                <a:lnTo>
                  <a:pt x="38100" y="1943100"/>
                </a:lnTo>
                <a:lnTo>
                  <a:pt x="38100" y="1981200"/>
                </a:lnTo>
                <a:lnTo>
                  <a:pt x="76200" y="1981200"/>
                </a:lnTo>
                <a:lnTo>
                  <a:pt x="76200" y="1943100"/>
                </a:lnTo>
                <a:close/>
              </a:path>
              <a:path w="114300" h="2209800">
                <a:moveTo>
                  <a:pt x="76200" y="1866900"/>
                </a:moveTo>
                <a:lnTo>
                  <a:pt x="38100" y="1866900"/>
                </a:lnTo>
                <a:lnTo>
                  <a:pt x="38100" y="1905000"/>
                </a:lnTo>
                <a:lnTo>
                  <a:pt x="76200" y="1905000"/>
                </a:lnTo>
                <a:lnTo>
                  <a:pt x="76200" y="1866900"/>
                </a:lnTo>
                <a:close/>
              </a:path>
              <a:path w="114300" h="2209800">
                <a:moveTo>
                  <a:pt x="76200" y="1790700"/>
                </a:moveTo>
                <a:lnTo>
                  <a:pt x="38100" y="1790700"/>
                </a:lnTo>
                <a:lnTo>
                  <a:pt x="38100" y="1828800"/>
                </a:lnTo>
                <a:lnTo>
                  <a:pt x="76200" y="1828800"/>
                </a:lnTo>
                <a:lnTo>
                  <a:pt x="76200" y="1790700"/>
                </a:lnTo>
                <a:close/>
              </a:path>
              <a:path w="114300" h="2209800">
                <a:moveTo>
                  <a:pt x="76200" y="1714500"/>
                </a:moveTo>
                <a:lnTo>
                  <a:pt x="38100" y="1714500"/>
                </a:lnTo>
                <a:lnTo>
                  <a:pt x="38100" y="1752600"/>
                </a:lnTo>
                <a:lnTo>
                  <a:pt x="76200" y="1752600"/>
                </a:lnTo>
                <a:lnTo>
                  <a:pt x="76200" y="1714500"/>
                </a:lnTo>
                <a:close/>
              </a:path>
              <a:path w="114300" h="2209800">
                <a:moveTo>
                  <a:pt x="76200" y="1638300"/>
                </a:moveTo>
                <a:lnTo>
                  <a:pt x="38100" y="1638300"/>
                </a:lnTo>
                <a:lnTo>
                  <a:pt x="38100" y="1676400"/>
                </a:lnTo>
                <a:lnTo>
                  <a:pt x="76200" y="1676400"/>
                </a:lnTo>
                <a:lnTo>
                  <a:pt x="76200" y="1638300"/>
                </a:lnTo>
                <a:close/>
              </a:path>
              <a:path w="114300" h="2209800">
                <a:moveTo>
                  <a:pt x="76200" y="1562100"/>
                </a:moveTo>
                <a:lnTo>
                  <a:pt x="38100" y="1562100"/>
                </a:lnTo>
                <a:lnTo>
                  <a:pt x="38100" y="1600200"/>
                </a:lnTo>
                <a:lnTo>
                  <a:pt x="76200" y="1600200"/>
                </a:lnTo>
                <a:lnTo>
                  <a:pt x="76200" y="1562100"/>
                </a:lnTo>
                <a:close/>
              </a:path>
              <a:path w="114300" h="2209800">
                <a:moveTo>
                  <a:pt x="76200" y="1485900"/>
                </a:moveTo>
                <a:lnTo>
                  <a:pt x="38100" y="1485900"/>
                </a:lnTo>
                <a:lnTo>
                  <a:pt x="38100" y="1524000"/>
                </a:lnTo>
                <a:lnTo>
                  <a:pt x="76200" y="1524000"/>
                </a:lnTo>
                <a:lnTo>
                  <a:pt x="76200" y="1485900"/>
                </a:lnTo>
                <a:close/>
              </a:path>
              <a:path w="114300" h="2209800">
                <a:moveTo>
                  <a:pt x="76200" y="1409700"/>
                </a:moveTo>
                <a:lnTo>
                  <a:pt x="38100" y="1409700"/>
                </a:lnTo>
                <a:lnTo>
                  <a:pt x="38100" y="1447800"/>
                </a:lnTo>
                <a:lnTo>
                  <a:pt x="76200" y="1447800"/>
                </a:lnTo>
                <a:lnTo>
                  <a:pt x="76200" y="1409700"/>
                </a:lnTo>
                <a:close/>
              </a:path>
              <a:path w="114300" h="2209800">
                <a:moveTo>
                  <a:pt x="76200" y="1333500"/>
                </a:moveTo>
                <a:lnTo>
                  <a:pt x="38100" y="1333500"/>
                </a:lnTo>
                <a:lnTo>
                  <a:pt x="38100" y="1371600"/>
                </a:lnTo>
                <a:lnTo>
                  <a:pt x="76200" y="1371600"/>
                </a:lnTo>
                <a:lnTo>
                  <a:pt x="76200" y="1333500"/>
                </a:lnTo>
                <a:close/>
              </a:path>
              <a:path w="114300" h="2209800">
                <a:moveTo>
                  <a:pt x="76200" y="1257300"/>
                </a:moveTo>
                <a:lnTo>
                  <a:pt x="38100" y="1257300"/>
                </a:lnTo>
                <a:lnTo>
                  <a:pt x="38100" y="1295400"/>
                </a:lnTo>
                <a:lnTo>
                  <a:pt x="76200" y="1295400"/>
                </a:lnTo>
                <a:lnTo>
                  <a:pt x="76200" y="1257300"/>
                </a:lnTo>
                <a:close/>
              </a:path>
              <a:path w="114300" h="2209800">
                <a:moveTo>
                  <a:pt x="76200" y="1181100"/>
                </a:moveTo>
                <a:lnTo>
                  <a:pt x="38100" y="1181100"/>
                </a:lnTo>
                <a:lnTo>
                  <a:pt x="38100" y="1219200"/>
                </a:lnTo>
                <a:lnTo>
                  <a:pt x="76200" y="1219200"/>
                </a:lnTo>
                <a:lnTo>
                  <a:pt x="76200" y="1181100"/>
                </a:lnTo>
                <a:close/>
              </a:path>
              <a:path w="114300" h="2209800">
                <a:moveTo>
                  <a:pt x="76200" y="1104900"/>
                </a:moveTo>
                <a:lnTo>
                  <a:pt x="38100" y="1104900"/>
                </a:lnTo>
                <a:lnTo>
                  <a:pt x="38100" y="1143000"/>
                </a:lnTo>
                <a:lnTo>
                  <a:pt x="76200" y="1143000"/>
                </a:lnTo>
                <a:lnTo>
                  <a:pt x="76200" y="1104900"/>
                </a:lnTo>
                <a:close/>
              </a:path>
              <a:path w="114300" h="2209800">
                <a:moveTo>
                  <a:pt x="76200" y="1028700"/>
                </a:moveTo>
                <a:lnTo>
                  <a:pt x="38100" y="1028700"/>
                </a:lnTo>
                <a:lnTo>
                  <a:pt x="38100" y="1066800"/>
                </a:lnTo>
                <a:lnTo>
                  <a:pt x="76200" y="1066800"/>
                </a:lnTo>
                <a:lnTo>
                  <a:pt x="76200" y="1028700"/>
                </a:lnTo>
                <a:close/>
              </a:path>
              <a:path w="114300" h="2209800">
                <a:moveTo>
                  <a:pt x="76200" y="952500"/>
                </a:moveTo>
                <a:lnTo>
                  <a:pt x="38100" y="952500"/>
                </a:lnTo>
                <a:lnTo>
                  <a:pt x="38100" y="990600"/>
                </a:lnTo>
                <a:lnTo>
                  <a:pt x="76200" y="990600"/>
                </a:lnTo>
                <a:lnTo>
                  <a:pt x="76200" y="952500"/>
                </a:lnTo>
                <a:close/>
              </a:path>
              <a:path w="114300" h="2209800">
                <a:moveTo>
                  <a:pt x="76200" y="876300"/>
                </a:moveTo>
                <a:lnTo>
                  <a:pt x="38100" y="876300"/>
                </a:lnTo>
                <a:lnTo>
                  <a:pt x="38100" y="914400"/>
                </a:lnTo>
                <a:lnTo>
                  <a:pt x="76200" y="914400"/>
                </a:lnTo>
                <a:lnTo>
                  <a:pt x="76200" y="876300"/>
                </a:lnTo>
                <a:close/>
              </a:path>
              <a:path w="114300" h="2209800">
                <a:moveTo>
                  <a:pt x="76200" y="800100"/>
                </a:moveTo>
                <a:lnTo>
                  <a:pt x="38100" y="800100"/>
                </a:lnTo>
                <a:lnTo>
                  <a:pt x="38100" y="838200"/>
                </a:lnTo>
                <a:lnTo>
                  <a:pt x="76200" y="838200"/>
                </a:lnTo>
                <a:lnTo>
                  <a:pt x="76200" y="800100"/>
                </a:lnTo>
                <a:close/>
              </a:path>
              <a:path w="114300" h="2209800">
                <a:moveTo>
                  <a:pt x="76200" y="723900"/>
                </a:moveTo>
                <a:lnTo>
                  <a:pt x="38100" y="723900"/>
                </a:lnTo>
                <a:lnTo>
                  <a:pt x="38100" y="762000"/>
                </a:lnTo>
                <a:lnTo>
                  <a:pt x="76200" y="762000"/>
                </a:lnTo>
                <a:lnTo>
                  <a:pt x="76200" y="723900"/>
                </a:lnTo>
                <a:close/>
              </a:path>
              <a:path w="114300" h="2209800">
                <a:moveTo>
                  <a:pt x="76200" y="647700"/>
                </a:moveTo>
                <a:lnTo>
                  <a:pt x="38100" y="647700"/>
                </a:lnTo>
                <a:lnTo>
                  <a:pt x="38100" y="685800"/>
                </a:lnTo>
                <a:lnTo>
                  <a:pt x="76200" y="685800"/>
                </a:lnTo>
                <a:lnTo>
                  <a:pt x="76200" y="647700"/>
                </a:lnTo>
                <a:close/>
              </a:path>
              <a:path w="114300" h="2209800">
                <a:moveTo>
                  <a:pt x="76200" y="571500"/>
                </a:moveTo>
                <a:lnTo>
                  <a:pt x="38100" y="571500"/>
                </a:lnTo>
                <a:lnTo>
                  <a:pt x="38100" y="609600"/>
                </a:lnTo>
                <a:lnTo>
                  <a:pt x="76200" y="609600"/>
                </a:lnTo>
                <a:lnTo>
                  <a:pt x="76200" y="571500"/>
                </a:lnTo>
                <a:close/>
              </a:path>
              <a:path w="114300" h="2209800">
                <a:moveTo>
                  <a:pt x="76200" y="495300"/>
                </a:moveTo>
                <a:lnTo>
                  <a:pt x="38100" y="495300"/>
                </a:lnTo>
                <a:lnTo>
                  <a:pt x="38100" y="533400"/>
                </a:lnTo>
                <a:lnTo>
                  <a:pt x="76200" y="533400"/>
                </a:lnTo>
                <a:lnTo>
                  <a:pt x="76200" y="495300"/>
                </a:lnTo>
                <a:close/>
              </a:path>
              <a:path w="114300" h="2209800">
                <a:moveTo>
                  <a:pt x="76200" y="419100"/>
                </a:moveTo>
                <a:lnTo>
                  <a:pt x="38100" y="419100"/>
                </a:lnTo>
                <a:lnTo>
                  <a:pt x="38100" y="457200"/>
                </a:lnTo>
                <a:lnTo>
                  <a:pt x="76200" y="457200"/>
                </a:lnTo>
                <a:lnTo>
                  <a:pt x="76200" y="419100"/>
                </a:lnTo>
                <a:close/>
              </a:path>
              <a:path w="114300" h="2209800">
                <a:moveTo>
                  <a:pt x="76200" y="342900"/>
                </a:moveTo>
                <a:lnTo>
                  <a:pt x="38100" y="342900"/>
                </a:lnTo>
                <a:lnTo>
                  <a:pt x="38100" y="381000"/>
                </a:lnTo>
                <a:lnTo>
                  <a:pt x="76200" y="381000"/>
                </a:lnTo>
                <a:lnTo>
                  <a:pt x="76200" y="342900"/>
                </a:lnTo>
                <a:close/>
              </a:path>
              <a:path w="114300" h="2209800">
                <a:moveTo>
                  <a:pt x="76200" y="266700"/>
                </a:moveTo>
                <a:lnTo>
                  <a:pt x="38100" y="266700"/>
                </a:lnTo>
                <a:lnTo>
                  <a:pt x="38100" y="304800"/>
                </a:lnTo>
                <a:lnTo>
                  <a:pt x="76200" y="304800"/>
                </a:lnTo>
                <a:lnTo>
                  <a:pt x="76200" y="266700"/>
                </a:lnTo>
                <a:close/>
              </a:path>
              <a:path w="114300" h="2209800">
                <a:moveTo>
                  <a:pt x="76200" y="190500"/>
                </a:moveTo>
                <a:lnTo>
                  <a:pt x="38100" y="190500"/>
                </a:lnTo>
                <a:lnTo>
                  <a:pt x="38100" y="228600"/>
                </a:lnTo>
                <a:lnTo>
                  <a:pt x="76200" y="228600"/>
                </a:lnTo>
                <a:lnTo>
                  <a:pt x="76200" y="190500"/>
                </a:lnTo>
                <a:close/>
              </a:path>
              <a:path w="114300" h="2209800">
                <a:moveTo>
                  <a:pt x="76200" y="114300"/>
                </a:moveTo>
                <a:lnTo>
                  <a:pt x="38100" y="114300"/>
                </a:lnTo>
                <a:lnTo>
                  <a:pt x="38100" y="152400"/>
                </a:lnTo>
                <a:lnTo>
                  <a:pt x="76200" y="152400"/>
                </a:lnTo>
                <a:lnTo>
                  <a:pt x="76200" y="114300"/>
                </a:lnTo>
                <a:close/>
              </a:path>
              <a:path w="114300" h="22098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7761" y="2210561"/>
            <a:ext cx="2603500" cy="2224405"/>
          </a:xfrm>
          <a:custGeom>
            <a:avLst/>
            <a:gdLst/>
            <a:ahLst/>
            <a:cxnLst/>
            <a:rect l="l" t="t" r="r" b="b"/>
            <a:pathLst>
              <a:path w="2603500" h="2224404">
                <a:moveTo>
                  <a:pt x="2574163" y="2170557"/>
                </a:moveTo>
                <a:lnTo>
                  <a:pt x="2549397" y="2199513"/>
                </a:lnTo>
                <a:lnTo>
                  <a:pt x="2578481" y="2224278"/>
                </a:lnTo>
                <a:lnTo>
                  <a:pt x="2603118" y="2195322"/>
                </a:lnTo>
                <a:lnTo>
                  <a:pt x="2574163" y="2170557"/>
                </a:lnTo>
                <a:close/>
              </a:path>
              <a:path w="2603500" h="2224404">
                <a:moveTo>
                  <a:pt x="2516251" y="2121154"/>
                </a:moveTo>
                <a:lnTo>
                  <a:pt x="2491486" y="2150110"/>
                </a:lnTo>
                <a:lnTo>
                  <a:pt x="2520441" y="2174875"/>
                </a:lnTo>
                <a:lnTo>
                  <a:pt x="2545207" y="2145919"/>
                </a:lnTo>
                <a:lnTo>
                  <a:pt x="2516251" y="2121154"/>
                </a:lnTo>
                <a:close/>
              </a:path>
              <a:path w="2603500" h="2224404">
                <a:moveTo>
                  <a:pt x="2458212" y="2071624"/>
                </a:moveTo>
                <a:lnTo>
                  <a:pt x="2433446" y="2100707"/>
                </a:lnTo>
                <a:lnTo>
                  <a:pt x="2462530" y="2125345"/>
                </a:lnTo>
                <a:lnTo>
                  <a:pt x="2487167" y="2096389"/>
                </a:lnTo>
                <a:lnTo>
                  <a:pt x="2458212" y="2071624"/>
                </a:lnTo>
                <a:close/>
              </a:path>
              <a:path w="2603500" h="2224404">
                <a:moveTo>
                  <a:pt x="2400299" y="2022220"/>
                </a:moveTo>
                <a:lnTo>
                  <a:pt x="2375535" y="2051177"/>
                </a:lnTo>
                <a:lnTo>
                  <a:pt x="2404491" y="2075942"/>
                </a:lnTo>
                <a:lnTo>
                  <a:pt x="2429256" y="2046986"/>
                </a:lnTo>
                <a:lnTo>
                  <a:pt x="2400299" y="2022220"/>
                </a:lnTo>
                <a:close/>
              </a:path>
              <a:path w="2603500" h="2224404">
                <a:moveTo>
                  <a:pt x="2342261" y="1972818"/>
                </a:moveTo>
                <a:lnTo>
                  <a:pt x="2317495" y="2001774"/>
                </a:lnTo>
                <a:lnTo>
                  <a:pt x="2346579" y="2026539"/>
                </a:lnTo>
                <a:lnTo>
                  <a:pt x="2371216" y="1997456"/>
                </a:lnTo>
                <a:lnTo>
                  <a:pt x="2342261" y="1972818"/>
                </a:lnTo>
                <a:close/>
              </a:path>
              <a:path w="2603500" h="2224404">
                <a:moveTo>
                  <a:pt x="2284348" y="1923288"/>
                </a:moveTo>
                <a:lnTo>
                  <a:pt x="2259584" y="1952370"/>
                </a:lnTo>
                <a:lnTo>
                  <a:pt x="2288540" y="1977008"/>
                </a:lnTo>
                <a:lnTo>
                  <a:pt x="2313305" y="1948052"/>
                </a:lnTo>
                <a:lnTo>
                  <a:pt x="2284348" y="1923288"/>
                </a:lnTo>
                <a:close/>
              </a:path>
              <a:path w="2603500" h="2224404">
                <a:moveTo>
                  <a:pt x="2226310" y="1873885"/>
                </a:moveTo>
                <a:lnTo>
                  <a:pt x="2201544" y="1902840"/>
                </a:lnTo>
                <a:lnTo>
                  <a:pt x="2230628" y="1927606"/>
                </a:lnTo>
                <a:lnTo>
                  <a:pt x="2255266" y="1898650"/>
                </a:lnTo>
                <a:lnTo>
                  <a:pt x="2226310" y="1873885"/>
                </a:lnTo>
                <a:close/>
              </a:path>
              <a:path w="2603500" h="2224404">
                <a:moveTo>
                  <a:pt x="2168397" y="1824482"/>
                </a:moveTo>
                <a:lnTo>
                  <a:pt x="2143633" y="1853438"/>
                </a:lnTo>
                <a:lnTo>
                  <a:pt x="2172589" y="1878202"/>
                </a:lnTo>
                <a:lnTo>
                  <a:pt x="2197354" y="1849120"/>
                </a:lnTo>
                <a:lnTo>
                  <a:pt x="2168397" y="1824482"/>
                </a:lnTo>
                <a:close/>
              </a:path>
              <a:path w="2603500" h="2224404">
                <a:moveTo>
                  <a:pt x="2110359" y="1774952"/>
                </a:moveTo>
                <a:lnTo>
                  <a:pt x="2085593" y="1804035"/>
                </a:lnTo>
                <a:lnTo>
                  <a:pt x="2114677" y="1828673"/>
                </a:lnTo>
                <a:lnTo>
                  <a:pt x="2139315" y="1799717"/>
                </a:lnTo>
                <a:lnTo>
                  <a:pt x="2110359" y="1774952"/>
                </a:lnTo>
                <a:close/>
              </a:path>
              <a:path w="2603500" h="2224404">
                <a:moveTo>
                  <a:pt x="2052446" y="1725549"/>
                </a:moveTo>
                <a:lnTo>
                  <a:pt x="2027682" y="1754505"/>
                </a:lnTo>
                <a:lnTo>
                  <a:pt x="2056638" y="1779270"/>
                </a:lnTo>
                <a:lnTo>
                  <a:pt x="2081403" y="1750314"/>
                </a:lnTo>
                <a:lnTo>
                  <a:pt x="2052446" y="1725549"/>
                </a:lnTo>
                <a:close/>
              </a:path>
              <a:path w="2603500" h="2224404">
                <a:moveTo>
                  <a:pt x="1994408" y="1676145"/>
                </a:moveTo>
                <a:lnTo>
                  <a:pt x="1969642" y="1705102"/>
                </a:lnTo>
                <a:lnTo>
                  <a:pt x="1998726" y="1729739"/>
                </a:lnTo>
                <a:lnTo>
                  <a:pt x="2023364" y="1700783"/>
                </a:lnTo>
                <a:lnTo>
                  <a:pt x="1994408" y="1676145"/>
                </a:lnTo>
                <a:close/>
              </a:path>
              <a:path w="2603500" h="2224404">
                <a:moveTo>
                  <a:pt x="1936495" y="1626615"/>
                </a:moveTo>
                <a:lnTo>
                  <a:pt x="1911731" y="1655571"/>
                </a:lnTo>
                <a:lnTo>
                  <a:pt x="1940687" y="1680337"/>
                </a:lnTo>
                <a:lnTo>
                  <a:pt x="1965452" y="1651381"/>
                </a:lnTo>
                <a:lnTo>
                  <a:pt x="1936495" y="1626615"/>
                </a:lnTo>
                <a:close/>
              </a:path>
              <a:path w="2603500" h="2224404">
                <a:moveTo>
                  <a:pt x="1878457" y="1577213"/>
                </a:moveTo>
                <a:lnTo>
                  <a:pt x="1853691" y="1606169"/>
                </a:lnTo>
                <a:lnTo>
                  <a:pt x="1882774" y="1630933"/>
                </a:lnTo>
                <a:lnTo>
                  <a:pt x="1907413" y="1601851"/>
                </a:lnTo>
                <a:lnTo>
                  <a:pt x="1878457" y="1577213"/>
                </a:lnTo>
                <a:close/>
              </a:path>
              <a:path w="2603500" h="2224404">
                <a:moveTo>
                  <a:pt x="1820544" y="1527683"/>
                </a:moveTo>
                <a:lnTo>
                  <a:pt x="1795780" y="1556765"/>
                </a:lnTo>
                <a:lnTo>
                  <a:pt x="1824736" y="1581404"/>
                </a:lnTo>
                <a:lnTo>
                  <a:pt x="1849501" y="1552448"/>
                </a:lnTo>
                <a:lnTo>
                  <a:pt x="1820544" y="1527683"/>
                </a:lnTo>
                <a:close/>
              </a:path>
              <a:path w="2603500" h="2224404">
                <a:moveTo>
                  <a:pt x="1762506" y="1478280"/>
                </a:moveTo>
                <a:lnTo>
                  <a:pt x="1737740" y="1507236"/>
                </a:lnTo>
                <a:lnTo>
                  <a:pt x="1766823" y="1532001"/>
                </a:lnTo>
                <a:lnTo>
                  <a:pt x="1791462" y="1503045"/>
                </a:lnTo>
                <a:lnTo>
                  <a:pt x="1762506" y="1478280"/>
                </a:lnTo>
                <a:close/>
              </a:path>
              <a:path w="2603500" h="2224404">
                <a:moveTo>
                  <a:pt x="1704593" y="1428877"/>
                </a:moveTo>
                <a:lnTo>
                  <a:pt x="1679829" y="1457833"/>
                </a:lnTo>
                <a:lnTo>
                  <a:pt x="1708785" y="1482598"/>
                </a:lnTo>
                <a:lnTo>
                  <a:pt x="1733549" y="1453514"/>
                </a:lnTo>
                <a:lnTo>
                  <a:pt x="1704593" y="1428877"/>
                </a:lnTo>
                <a:close/>
              </a:path>
              <a:path w="2603500" h="2224404">
                <a:moveTo>
                  <a:pt x="1646555" y="1379347"/>
                </a:moveTo>
                <a:lnTo>
                  <a:pt x="1621789" y="1408430"/>
                </a:lnTo>
                <a:lnTo>
                  <a:pt x="1650872" y="1433068"/>
                </a:lnTo>
                <a:lnTo>
                  <a:pt x="1675511" y="1404112"/>
                </a:lnTo>
                <a:lnTo>
                  <a:pt x="1646555" y="1379347"/>
                </a:lnTo>
                <a:close/>
              </a:path>
              <a:path w="2603500" h="2224404">
                <a:moveTo>
                  <a:pt x="1588642" y="1329943"/>
                </a:moveTo>
                <a:lnTo>
                  <a:pt x="1563878" y="1358900"/>
                </a:lnTo>
                <a:lnTo>
                  <a:pt x="1592834" y="1383664"/>
                </a:lnTo>
                <a:lnTo>
                  <a:pt x="1617598" y="1354709"/>
                </a:lnTo>
                <a:lnTo>
                  <a:pt x="1588642" y="1329943"/>
                </a:lnTo>
                <a:close/>
              </a:path>
              <a:path w="2603500" h="2224404">
                <a:moveTo>
                  <a:pt x="1530604" y="1280540"/>
                </a:moveTo>
                <a:lnTo>
                  <a:pt x="1505839" y="1309497"/>
                </a:lnTo>
                <a:lnTo>
                  <a:pt x="1534921" y="1334262"/>
                </a:lnTo>
                <a:lnTo>
                  <a:pt x="1559560" y="1305178"/>
                </a:lnTo>
                <a:lnTo>
                  <a:pt x="1530604" y="1280540"/>
                </a:lnTo>
                <a:close/>
              </a:path>
              <a:path w="2603500" h="2224404">
                <a:moveTo>
                  <a:pt x="1472691" y="1231011"/>
                </a:moveTo>
                <a:lnTo>
                  <a:pt x="1447927" y="1259966"/>
                </a:lnTo>
                <a:lnTo>
                  <a:pt x="1476883" y="1284732"/>
                </a:lnTo>
                <a:lnTo>
                  <a:pt x="1501647" y="1255776"/>
                </a:lnTo>
                <a:lnTo>
                  <a:pt x="1472691" y="1231011"/>
                </a:lnTo>
                <a:close/>
              </a:path>
              <a:path w="2603500" h="2224404">
                <a:moveTo>
                  <a:pt x="1414653" y="1181608"/>
                </a:moveTo>
                <a:lnTo>
                  <a:pt x="1389888" y="1210564"/>
                </a:lnTo>
                <a:lnTo>
                  <a:pt x="1418970" y="1235328"/>
                </a:lnTo>
                <a:lnTo>
                  <a:pt x="1443609" y="1206373"/>
                </a:lnTo>
                <a:lnTo>
                  <a:pt x="1414653" y="1181608"/>
                </a:lnTo>
                <a:close/>
              </a:path>
              <a:path w="2603500" h="2224404">
                <a:moveTo>
                  <a:pt x="1356740" y="1132077"/>
                </a:moveTo>
                <a:lnTo>
                  <a:pt x="1331976" y="1161161"/>
                </a:lnTo>
                <a:lnTo>
                  <a:pt x="1360932" y="1185799"/>
                </a:lnTo>
                <a:lnTo>
                  <a:pt x="1385696" y="1156842"/>
                </a:lnTo>
                <a:lnTo>
                  <a:pt x="1356740" y="1132077"/>
                </a:lnTo>
                <a:close/>
              </a:path>
              <a:path w="2603500" h="2224404">
                <a:moveTo>
                  <a:pt x="1298702" y="1082675"/>
                </a:moveTo>
                <a:lnTo>
                  <a:pt x="1273937" y="1111630"/>
                </a:lnTo>
                <a:lnTo>
                  <a:pt x="1303019" y="1136396"/>
                </a:lnTo>
                <a:lnTo>
                  <a:pt x="1327658" y="1107439"/>
                </a:lnTo>
                <a:lnTo>
                  <a:pt x="1298702" y="1082675"/>
                </a:lnTo>
                <a:close/>
              </a:path>
              <a:path w="2603500" h="2224404">
                <a:moveTo>
                  <a:pt x="1240789" y="1033272"/>
                </a:moveTo>
                <a:lnTo>
                  <a:pt x="1216024" y="1062227"/>
                </a:lnTo>
                <a:lnTo>
                  <a:pt x="1244981" y="1086992"/>
                </a:lnTo>
                <a:lnTo>
                  <a:pt x="1269745" y="1057910"/>
                </a:lnTo>
                <a:lnTo>
                  <a:pt x="1240789" y="1033272"/>
                </a:lnTo>
                <a:close/>
              </a:path>
              <a:path w="2603500" h="2224404">
                <a:moveTo>
                  <a:pt x="1182751" y="983741"/>
                </a:moveTo>
                <a:lnTo>
                  <a:pt x="1157986" y="1012825"/>
                </a:lnTo>
                <a:lnTo>
                  <a:pt x="1187068" y="1037463"/>
                </a:lnTo>
                <a:lnTo>
                  <a:pt x="1211707" y="1008507"/>
                </a:lnTo>
                <a:lnTo>
                  <a:pt x="1182751" y="983741"/>
                </a:lnTo>
                <a:close/>
              </a:path>
              <a:path w="2603500" h="2224404">
                <a:moveTo>
                  <a:pt x="1124839" y="934338"/>
                </a:moveTo>
                <a:lnTo>
                  <a:pt x="1100073" y="963295"/>
                </a:lnTo>
                <a:lnTo>
                  <a:pt x="1129030" y="988060"/>
                </a:lnTo>
                <a:lnTo>
                  <a:pt x="1153794" y="959103"/>
                </a:lnTo>
                <a:lnTo>
                  <a:pt x="1124839" y="934338"/>
                </a:lnTo>
                <a:close/>
              </a:path>
              <a:path w="2603500" h="2224404">
                <a:moveTo>
                  <a:pt x="1066799" y="884936"/>
                </a:moveTo>
                <a:lnTo>
                  <a:pt x="1042035" y="913891"/>
                </a:lnTo>
                <a:lnTo>
                  <a:pt x="1071117" y="938657"/>
                </a:lnTo>
                <a:lnTo>
                  <a:pt x="1095756" y="909574"/>
                </a:lnTo>
                <a:lnTo>
                  <a:pt x="1066799" y="884936"/>
                </a:lnTo>
                <a:close/>
              </a:path>
              <a:path w="2603500" h="2224404">
                <a:moveTo>
                  <a:pt x="1008888" y="835405"/>
                </a:moveTo>
                <a:lnTo>
                  <a:pt x="984122" y="864488"/>
                </a:lnTo>
                <a:lnTo>
                  <a:pt x="1013079" y="889126"/>
                </a:lnTo>
                <a:lnTo>
                  <a:pt x="1037843" y="860171"/>
                </a:lnTo>
                <a:lnTo>
                  <a:pt x="1008888" y="835405"/>
                </a:lnTo>
                <a:close/>
              </a:path>
              <a:path w="2603500" h="2224404">
                <a:moveTo>
                  <a:pt x="950848" y="786002"/>
                </a:moveTo>
                <a:lnTo>
                  <a:pt x="926084" y="814959"/>
                </a:lnTo>
                <a:lnTo>
                  <a:pt x="955166" y="839724"/>
                </a:lnTo>
                <a:lnTo>
                  <a:pt x="979805" y="810767"/>
                </a:lnTo>
                <a:lnTo>
                  <a:pt x="950848" y="786002"/>
                </a:lnTo>
                <a:close/>
              </a:path>
              <a:path w="2603500" h="2224404">
                <a:moveTo>
                  <a:pt x="892937" y="736600"/>
                </a:moveTo>
                <a:lnTo>
                  <a:pt x="868171" y="765555"/>
                </a:lnTo>
                <a:lnTo>
                  <a:pt x="897128" y="790193"/>
                </a:lnTo>
                <a:lnTo>
                  <a:pt x="921892" y="761238"/>
                </a:lnTo>
                <a:lnTo>
                  <a:pt x="892937" y="736600"/>
                </a:lnTo>
                <a:close/>
              </a:path>
              <a:path w="2603500" h="2224404">
                <a:moveTo>
                  <a:pt x="834897" y="687070"/>
                </a:moveTo>
                <a:lnTo>
                  <a:pt x="810133" y="716026"/>
                </a:lnTo>
                <a:lnTo>
                  <a:pt x="839215" y="740790"/>
                </a:lnTo>
                <a:lnTo>
                  <a:pt x="863854" y="711835"/>
                </a:lnTo>
                <a:lnTo>
                  <a:pt x="834897" y="687070"/>
                </a:lnTo>
                <a:close/>
              </a:path>
              <a:path w="2603500" h="2224404">
                <a:moveTo>
                  <a:pt x="776986" y="637666"/>
                </a:moveTo>
                <a:lnTo>
                  <a:pt x="752220" y="666623"/>
                </a:lnTo>
                <a:lnTo>
                  <a:pt x="781177" y="691388"/>
                </a:lnTo>
                <a:lnTo>
                  <a:pt x="805941" y="662304"/>
                </a:lnTo>
                <a:lnTo>
                  <a:pt x="776986" y="637666"/>
                </a:lnTo>
                <a:close/>
              </a:path>
              <a:path w="2603500" h="2224404">
                <a:moveTo>
                  <a:pt x="718946" y="588137"/>
                </a:moveTo>
                <a:lnTo>
                  <a:pt x="694182" y="617220"/>
                </a:lnTo>
                <a:lnTo>
                  <a:pt x="723264" y="641858"/>
                </a:lnTo>
                <a:lnTo>
                  <a:pt x="747903" y="612901"/>
                </a:lnTo>
                <a:lnTo>
                  <a:pt x="718946" y="588137"/>
                </a:lnTo>
                <a:close/>
              </a:path>
              <a:path w="2603500" h="2224404">
                <a:moveTo>
                  <a:pt x="661035" y="538734"/>
                </a:moveTo>
                <a:lnTo>
                  <a:pt x="636269" y="567689"/>
                </a:lnTo>
                <a:lnTo>
                  <a:pt x="665226" y="592454"/>
                </a:lnTo>
                <a:lnTo>
                  <a:pt x="689990" y="563499"/>
                </a:lnTo>
                <a:lnTo>
                  <a:pt x="661035" y="538734"/>
                </a:lnTo>
                <a:close/>
              </a:path>
              <a:path w="2603500" h="2224404">
                <a:moveTo>
                  <a:pt x="602995" y="489330"/>
                </a:moveTo>
                <a:lnTo>
                  <a:pt x="578231" y="518287"/>
                </a:lnTo>
                <a:lnTo>
                  <a:pt x="607313" y="543051"/>
                </a:lnTo>
                <a:lnTo>
                  <a:pt x="631952" y="513968"/>
                </a:lnTo>
                <a:lnTo>
                  <a:pt x="602995" y="489330"/>
                </a:lnTo>
                <a:close/>
              </a:path>
              <a:path w="2603500" h="2224404">
                <a:moveTo>
                  <a:pt x="545084" y="439800"/>
                </a:moveTo>
                <a:lnTo>
                  <a:pt x="520318" y="468884"/>
                </a:lnTo>
                <a:lnTo>
                  <a:pt x="549274" y="493522"/>
                </a:lnTo>
                <a:lnTo>
                  <a:pt x="574039" y="464565"/>
                </a:lnTo>
                <a:lnTo>
                  <a:pt x="545084" y="439800"/>
                </a:lnTo>
                <a:close/>
              </a:path>
              <a:path w="2603500" h="2224404">
                <a:moveTo>
                  <a:pt x="487044" y="390398"/>
                </a:moveTo>
                <a:lnTo>
                  <a:pt x="462280" y="419353"/>
                </a:lnTo>
                <a:lnTo>
                  <a:pt x="491363" y="444118"/>
                </a:lnTo>
                <a:lnTo>
                  <a:pt x="516001" y="415163"/>
                </a:lnTo>
                <a:lnTo>
                  <a:pt x="487044" y="390398"/>
                </a:lnTo>
                <a:close/>
              </a:path>
              <a:path w="2603500" h="2224404">
                <a:moveTo>
                  <a:pt x="429133" y="340995"/>
                </a:moveTo>
                <a:lnTo>
                  <a:pt x="404367" y="369950"/>
                </a:lnTo>
                <a:lnTo>
                  <a:pt x="433323" y="394715"/>
                </a:lnTo>
                <a:lnTo>
                  <a:pt x="458088" y="365633"/>
                </a:lnTo>
                <a:lnTo>
                  <a:pt x="429133" y="340995"/>
                </a:lnTo>
                <a:close/>
              </a:path>
              <a:path w="2603500" h="2224404">
                <a:moveTo>
                  <a:pt x="371093" y="291464"/>
                </a:moveTo>
                <a:lnTo>
                  <a:pt x="346329" y="320421"/>
                </a:lnTo>
                <a:lnTo>
                  <a:pt x="375412" y="345186"/>
                </a:lnTo>
                <a:lnTo>
                  <a:pt x="400049" y="316229"/>
                </a:lnTo>
                <a:lnTo>
                  <a:pt x="371093" y="291464"/>
                </a:lnTo>
                <a:close/>
              </a:path>
              <a:path w="2603500" h="2224404">
                <a:moveTo>
                  <a:pt x="313182" y="242062"/>
                </a:moveTo>
                <a:lnTo>
                  <a:pt x="288416" y="271017"/>
                </a:lnTo>
                <a:lnTo>
                  <a:pt x="317372" y="295783"/>
                </a:lnTo>
                <a:lnTo>
                  <a:pt x="342138" y="266826"/>
                </a:lnTo>
                <a:lnTo>
                  <a:pt x="313182" y="242062"/>
                </a:lnTo>
                <a:close/>
              </a:path>
              <a:path w="2603500" h="2224404">
                <a:moveTo>
                  <a:pt x="255142" y="192532"/>
                </a:moveTo>
                <a:lnTo>
                  <a:pt x="230378" y="221614"/>
                </a:lnTo>
                <a:lnTo>
                  <a:pt x="259461" y="246252"/>
                </a:lnTo>
                <a:lnTo>
                  <a:pt x="284098" y="217297"/>
                </a:lnTo>
                <a:lnTo>
                  <a:pt x="255142" y="192532"/>
                </a:lnTo>
                <a:close/>
              </a:path>
              <a:path w="2603500" h="2224404">
                <a:moveTo>
                  <a:pt x="197231" y="143128"/>
                </a:moveTo>
                <a:lnTo>
                  <a:pt x="172465" y="172085"/>
                </a:lnTo>
                <a:lnTo>
                  <a:pt x="201421" y="196850"/>
                </a:lnTo>
                <a:lnTo>
                  <a:pt x="226187" y="167893"/>
                </a:lnTo>
                <a:lnTo>
                  <a:pt x="197231" y="143128"/>
                </a:lnTo>
                <a:close/>
              </a:path>
              <a:path w="2603500" h="2224404">
                <a:moveTo>
                  <a:pt x="139191" y="93725"/>
                </a:moveTo>
                <a:lnTo>
                  <a:pt x="114427" y="122682"/>
                </a:lnTo>
                <a:lnTo>
                  <a:pt x="143510" y="147447"/>
                </a:lnTo>
                <a:lnTo>
                  <a:pt x="168147" y="118363"/>
                </a:lnTo>
                <a:lnTo>
                  <a:pt x="139191" y="93725"/>
                </a:lnTo>
                <a:close/>
              </a:path>
              <a:path w="2603500" h="2224404">
                <a:moveTo>
                  <a:pt x="0" y="0"/>
                </a:moveTo>
                <a:lnTo>
                  <a:pt x="49911" y="117601"/>
                </a:lnTo>
                <a:lnTo>
                  <a:pt x="74604" y="88680"/>
                </a:lnTo>
                <a:lnTo>
                  <a:pt x="60070" y="76326"/>
                </a:lnTo>
                <a:lnTo>
                  <a:pt x="84836" y="47371"/>
                </a:lnTo>
                <a:lnTo>
                  <a:pt x="109874" y="47371"/>
                </a:lnTo>
                <a:lnTo>
                  <a:pt x="124079" y="30734"/>
                </a:lnTo>
                <a:lnTo>
                  <a:pt x="0" y="0"/>
                </a:lnTo>
                <a:close/>
              </a:path>
              <a:path w="2603500" h="2224404">
                <a:moveTo>
                  <a:pt x="99344" y="59703"/>
                </a:moveTo>
                <a:lnTo>
                  <a:pt x="74604" y="88680"/>
                </a:lnTo>
                <a:lnTo>
                  <a:pt x="85470" y="97916"/>
                </a:lnTo>
                <a:lnTo>
                  <a:pt x="110236" y="68961"/>
                </a:lnTo>
                <a:lnTo>
                  <a:pt x="99344" y="59703"/>
                </a:lnTo>
                <a:close/>
              </a:path>
              <a:path w="2603500" h="2224404">
                <a:moveTo>
                  <a:pt x="84836" y="47371"/>
                </a:moveTo>
                <a:lnTo>
                  <a:pt x="60070" y="76326"/>
                </a:lnTo>
                <a:lnTo>
                  <a:pt x="74604" y="88680"/>
                </a:lnTo>
                <a:lnTo>
                  <a:pt x="99344" y="59703"/>
                </a:lnTo>
                <a:lnTo>
                  <a:pt x="84836" y="47371"/>
                </a:lnTo>
                <a:close/>
              </a:path>
              <a:path w="2603500" h="2224404">
                <a:moveTo>
                  <a:pt x="109874" y="47371"/>
                </a:moveTo>
                <a:lnTo>
                  <a:pt x="84836" y="47371"/>
                </a:lnTo>
                <a:lnTo>
                  <a:pt x="99344" y="59703"/>
                </a:lnTo>
                <a:lnTo>
                  <a:pt x="109874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0135" y="3582161"/>
            <a:ext cx="927735" cy="852805"/>
          </a:xfrm>
          <a:custGeom>
            <a:avLst/>
            <a:gdLst/>
            <a:ahLst/>
            <a:cxnLst/>
            <a:rect l="l" t="t" r="r" b="b"/>
            <a:pathLst>
              <a:path w="927735" h="852804">
                <a:moveTo>
                  <a:pt x="28066" y="798449"/>
                </a:moveTo>
                <a:lnTo>
                  <a:pt x="0" y="824102"/>
                </a:lnTo>
                <a:lnTo>
                  <a:pt x="25653" y="852296"/>
                </a:lnTo>
                <a:lnTo>
                  <a:pt x="53720" y="826515"/>
                </a:lnTo>
                <a:lnTo>
                  <a:pt x="28066" y="798449"/>
                </a:lnTo>
                <a:close/>
              </a:path>
              <a:path w="927735" h="852804">
                <a:moveTo>
                  <a:pt x="84200" y="746887"/>
                </a:moveTo>
                <a:lnTo>
                  <a:pt x="56133" y="772668"/>
                </a:lnTo>
                <a:lnTo>
                  <a:pt x="81914" y="800735"/>
                </a:lnTo>
                <a:lnTo>
                  <a:pt x="109981" y="774954"/>
                </a:lnTo>
                <a:lnTo>
                  <a:pt x="84200" y="746887"/>
                </a:lnTo>
                <a:close/>
              </a:path>
              <a:path w="927735" h="852804">
                <a:moveTo>
                  <a:pt x="140334" y="695451"/>
                </a:moveTo>
                <a:lnTo>
                  <a:pt x="112267" y="721232"/>
                </a:lnTo>
                <a:lnTo>
                  <a:pt x="138048" y="749300"/>
                </a:lnTo>
                <a:lnTo>
                  <a:pt x="166115" y="723519"/>
                </a:lnTo>
                <a:lnTo>
                  <a:pt x="140334" y="695451"/>
                </a:lnTo>
                <a:close/>
              </a:path>
              <a:path w="927735" h="852804">
                <a:moveTo>
                  <a:pt x="196595" y="643889"/>
                </a:moveTo>
                <a:lnTo>
                  <a:pt x="168528" y="669670"/>
                </a:lnTo>
                <a:lnTo>
                  <a:pt x="194182" y="697738"/>
                </a:lnTo>
                <a:lnTo>
                  <a:pt x="222250" y="672083"/>
                </a:lnTo>
                <a:lnTo>
                  <a:pt x="196595" y="643889"/>
                </a:lnTo>
                <a:close/>
              </a:path>
              <a:path w="927735" h="852804">
                <a:moveTo>
                  <a:pt x="252729" y="592455"/>
                </a:moveTo>
                <a:lnTo>
                  <a:pt x="224662" y="618236"/>
                </a:lnTo>
                <a:lnTo>
                  <a:pt x="250444" y="646302"/>
                </a:lnTo>
                <a:lnTo>
                  <a:pt x="278510" y="620521"/>
                </a:lnTo>
                <a:lnTo>
                  <a:pt x="252729" y="592455"/>
                </a:lnTo>
                <a:close/>
              </a:path>
              <a:path w="927735" h="852804">
                <a:moveTo>
                  <a:pt x="308863" y="541019"/>
                </a:moveTo>
                <a:lnTo>
                  <a:pt x="280796" y="566674"/>
                </a:lnTo>
                <a:lnTo>
                  <a:pt x="306577" y="594740"/>
                </a:lnTo>
                <a:lnTo>
                  <a:pt x="334644" y="569087"/>
                </a:lnTo>
                <a:lnTo>
                  <a:pt x="308863" y="541019"/>
                </a:lnTo>
                <a:close/>
              </a:path>
              <a:path w="927735" h="852804">
                <a:moveTo>
                  <a:pt x="365125" y="489457"/>
                </a:moveTo>
                <a:lnTo>
                  <a:pt x="336931" y="515238"/>
                </a:lnTo>
                <a:lnTo>
                  <a:pt x="362712" y="543306"/>
                </a:lnTo>
                <a:lnTo>
                  <a:pt x="390778" y="517525"/>
                </a:lnTo>
                <a:lnTo>
                  <a:pt x="365125" y="489457"/>
                </a:lnTo>
                <a:close/>
              </a:path>
              <a:path w="927735" h="852804">
                <a:moveTo>
                  <a:pt x="421258" y="438023"/>
                </a:moveTo>
                <a:lnTo>
                  <a:pt x="393191" y="463676"/>
                </a:lnTo>
                <a:lnTo>
                  <a:pt x="418845" y="491870"/>
                </a:lnTo>
                <a:lnTo>
                  <a:pt x="447039" y="466089"/>
                </a:lnTo>
                <a:lnTo>
                  <a:pt x="421258" y="438023"/>
                </a:lnTo>
                <a:close/>
              </a:path>
              <a:path w="927735" h="852804">
                <a:moveTo>
                  <a:pt x="477392" y="386461"/>
                </a:moveTo>
                <a:lnTo>
                  <a:pt x="449325" y="412242"/>
                </a:lnTo>
                <a:lnTo>
                  <a:pt x="475106" y="440308"/>
                </a:lnTo>
                <a:lnTo>
                  <a:pt x="503173" y="414527"/>
                </a:lnTo>
                <a:lnTo>
                  <a:pt x="477392" y="386461"/>
                </a:lnTo>
                <a:close/>
              </a:path>
              <a:path w="927735" h="852804">
                <a:moveTo>
                  <a:pt x="533526" y="335025"/>
                </a:moveTo>
                <a:lnTo>
                  <a:pt x="505459" y="360806"/>
                </a:lnTo>
                <a:lnTo>
                  <a:pt x="531240" y="388874"/>
                </a:lnTo>
                <a:lnTo>
                  <a:pt x="559307" y="363093"/>
                </a:lnTo>
                <a:lnTo>
                  <a:pt x="533526" y="335025"/>
                </a:lnTo>
                <a:close/>
              </a:path>
              <a:path w="927735" h="852804">
                <a:moveTo>
                  <a:pt x="589788" y="283463"/>
                </a:moveTo>
                <a:lnTo>
                  <a:pt x="561720" y="309244"/>
                </a:lnTo>
                <a:lnTo>
                  <a:pt x="587375" y="337312"/>
                </a:lnTo>
                <a:lnTo>
                  <a:pt x="615441" y="311657"/>
                </a:lnTo>
                <a:lnTo>
                  <a:pt x="589788" y="283463"/>
                </a:lnTo>
                <a:close/>
              </a:path>
              <a:path w="927735" h="852804">
                <a:moveTo>
                  <a:pt x="645921" y="232029"/>
                </a:moveTo>
                <a:lnTo>
                  <a:pt x="617854" y="257810"/>
                </a:lnTo>
                <a:lnTo>
                  <a:pt x="643635" y="285876"/>
                </a:lnTo>
                <a:lnTo>
                  <a:pt x="671702" y="260095"/>
                </a:lnTo>
                <a:lnTo>
                  <a:pt x="645921" y="232029"/>
                </a:lnTo>
                <a:close/>
              </a:path>
              <a:path w="927735" h="852804">
                <a:moveTo>
                  <a:pt x="702056" y="180467"/>
                </a:moveTo>
                <a:lnTo>
                  <a:pt x="673988" y="206248"/>
                </a:lnTo>
                <a:lnTo>
                  <a:pt x="699769" y="234314"/>
                </a:lnTo>
                <a:lnTo>
                  <a:pt x="727837" y="208661"/>
                </a:lnTo>
                <a:lnTo>
                  <a:pt x="702056" y="180467"/>
                </a:lnTo>
                <a:close/>
              </a:path>
              <a:path w="927735" h="852804">
                <a:moveTo>
                  <a:pt x="758316" y="129031"/>
                </a:moveTo>
                <a:lnTo>
                  <a:pt x="730122" y="154812"/>
                </a:lnTo>
                <a:lnTo>
                  <a:pt x="755903" y="182880"/>
                </a:lnTo>
                <a:lnTo>
                  <a:pt x="783970" y="157099"/>
                </a:lnTo>
                <a:lnTo>
                  <a:pt x="758316" y="129031"/>
                </a:lnTo>
                <a:close/>
              </a:path>
              <a:path w="927735" h="852804">
                <a:moveTo>
                  <a:pt x="814451" y="77596"/>
                </a:moveTo>
                <a:lnTo>
                  <a:pt x="786383" y="103250"/>
                </a:lnTo>
                <a:lnTo>
                  <a:pt x="812038" y="131318"/>
                </a:lnTo>
                <a:lnTo>
                  <a:pt x="840232" y="105663"/>
                </a:lnTo>
                <a:lnTo>
                  <a:pt x="814451" y="77596"/>
                </a:lnTo>
                <a:close/>
              </a:path>
              <a:path w="927735" h="852804">
                <a:moveTo>
                  <a:pt x="927226" y="0"/>
                </a:moveTo>
                <a:lnTo>
                  <a:pt x="804290" y="35051"/>
                </a:lnTo>
                <a:lnTo>
                  <a:pt x="881633" y="119380"/>
                </a:lnTo>
                <a:lnTo>
                  <a:pt x="896718" y="79882"/>
                </a:lnTo>
                <a:lnTo>
                  <a:pt x="868298" y="79882"/>
                </a:lnTo>
                <a:lnTo>
                  <a:pt x="842517" y="51815"/>
                </a:lnTo>
                <a:lnTo>
                  <a:pt x="844169" y="50292"/>
                </a:lnTo>
                <a:lnTo>
                  <a:pt x="908019" y="50292"/>
                </a:lnTo>
                <a:lnTo>
                  <a:pt x="927226" y="0"/>
                </a:lnTo>
                <a:close/>
              </a:path>
              <a:path w="927735" h="852804">
                <a:moveTo>
                  <a:pt x="844169" y="50292"/>
                </a:moveTo>
                <a:lnTo>
                  <a:pt x="842517" y="51815"/>
                </a:lnTo>
                <a:lnTo>
                  <a:pt x="868298" y="79882"/>
                </a:lnTo>
                <a:lnTo>
                  <a:pt x="869822" y="78358"/>
                </a:lnTo>
                <a:lnTo>
                  <a:pt x="844169" y="50292"/>
                </a:lnTo>
                <a:close/>
              </a:path>
              <a:path w="927735" h="852804">
                <a:moveTo>
                  <a:pt x="908019" y="50292"/>
                </a:moveTo>
                <a:lnTo>
                  <a:pt x="844169" y="50292"/>
                </a:lnTo>
                <a:lnTo>
                  <a:pt x="869822" y="78358"/>
                </a:lnTo>
                <a:lnTo>
                  <a:pt x="868298" y="79882"/>
                </a:lnTo>
                <a:lnTo>
                  <a:pt x="896718" y="79882"/>
                </a:lnTo>
                <a:lnTo>
                  <a:pt x="908019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62200" y="2743200"/>
            <a:ext cx="2286000" cy="83820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450850" marR="862330">
              <a:lnSpc>
                <a:spcPct val="100000"/>
              </a:lnSpc>
              <a:spcBef>
                <a:spcPts val="1090"/>
              </a:spcBef>
            </a:pPr>
            <a:r>
              <a:rPr sz="1800" i="1" spc="-140" dirty="0">
                <a:latin typeface="Trebuchet MS"/>
                <a:cs typeface="Trebuchet MS"/>
              </a:rPr>
              <a:t>So</a:t>
            </a:r>
            <a:r>
              <a:rPr sz="1800" i="1" spc="-45" dirty="0">
                <a:latin typeface="Trebuchet MS"/>
                <a:cs typeface="Trebuchet MS"/>
              </a:rPr>
              <a:t>r</a:t>
            </a:r>
            <a:r>
              <a:rPr sz="1800" i="1" spc="-125" dirty="0">
                <a:latin typeface="Trebuchet MS"/>
                <a:cs typeface="Trebuchet MS"/>
              </a:rPr>
              <a:t>tedM</a:t>
            </a:r>
            <a:r>
              <a:rPr sz="1800" i="1" spc="-120" dirty="0">
                <a:latin typeface="Trebuchet MS"/>
                <a:cs typeface="Trebuchet MS"/>
              </a:rPr>
              <a:t>a</a:t>
            </a:r>
            <a:r>
              <a:rPr sz="1800" i="1" spc="-95" dirty="0">
                <a:latin typeface="Trebuchet MS"/>
                <a:cs typeface="Trebuchet MS"/>
              </a:rPr>
              <a:t>p </a:t>
            </a:r>
            <a:r>
              <a:rPr sz="1800" i="1" spc="-70" dirty="0">
                <a:latin typeface="Trebuchet MS"/>
                <a:cs typeface="Trebuchet MS"/>
              </a:rPr>
              <a:t> </a:t>
            </a:r>
            <a:r>
              <a:rPr sz="1800" i="1" spc="-180" dirty="0">
                <a:latin typeface="Trebuchet MS"/>
                <a:cs typeface="Trebuchet MS"/>
              </a:rPr>
              <a:t>(interface)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1200" y="4419600"/>
            <a:ext cx="1676400" cy="533400"/>
          </a:xfrm>
          <a:prstGeom prst="rect">
            <a:avLst/>
          </a:prstGeom>
          <a:solidFill>
            <a:srgbClr val="00AFEF"/>
          </a:solidFill>
          <a:ln w="9144">
            <a:solidFill>
              <a:srgbClr val="00000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895"/>
              </a:spcBef>
            </a:pPr>
            <a:r>
              <a:rPr sz="1800" spc="-90" dirty="0">
                <a:latin typeface="Trebuchet MS"/>
                <a:cs typeface="Trebuchet MS"/>
              </a:rPr>
              <a:t>TreeMap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7400" y="4419600"/>
            <a:ext cx="2395855" cy="533400"/>
          </a:xfrm>
          <a:prstGeom prst="rect">
            <a:avLst/>
          </a:prstGeom>
          <a:solidFill>
            <a:srgbClr val="00AFEF"/>
          </a:solidFill>
          <a:ln w="9144">
            <a:solidFill>
              <a:srgbClr val="00000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895"/>
              </a:spcBef>
            </a:pPr>
            <a:r>
              <a:rPr sz="1800" spc="-70" dirty="0">
                <a:latin typeface="Trebuchet MS"/>
                <a:cs typeface="Trebuchet MS"/>
              </a:rPr>
              <a:t>LinkedHashMap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88638" y="2210561"/>
            <a:ext cx="636905" cy="560705"/>
          </a:xfrm>
          <a:custGeom>
            <a:avLst/>
            <a:gdLst/>
            <a:ahLst/>
            <a:cxnLst/>
            <a:rect l="l" t="t" r="r" b="b"/>
            <a:pathLst>
              <a:path w="636904" h="560705">
                <a:moveTo>
                  <a:pt x="537960" y="60952"/>
                </a:moveTo>
                <a:lnTo>
                  <a:pt x="0" y="531622"/>
                </a:lnTo>
                <a:lnTo>
                  <a:pt x="25146" y="560324"/>
                </a:lnTo>
                <a:lnTo>
                  <a:pt x="563049" y="89596"/>
                </a:lnTo>
                <a:lnTo>
                  <a:pt x="537960" y="60952"/>
                </a:lnTo>
                <a:close/>
              </a:path>
              <a:path w="636904" h="560705">
                <a:moveTo>
                  <a:pt x="616722" y="48387"/>
                </a:moveTo>
                <a:lnTo>
                  <a:pt x="552323" y="48387"/>
                </a:lnTo>
                <a:lnTo>
                  <a:pt x="577341" y="77088"/>
                </a:lnTo>
                <a:lnTo>
                  <a:pt x="563049" y="89596"/>
                </a:lnTo>
                <a:lnTo>
                  <a:pt x="588137" y="118237"/>
                </a:lnTo>
                <a:lnTo>
                  <a:pt x="616722" y="48387"/>
                </a:lnTo>
                <a:close/>
              </a:path>
              <a:path w="636904" h="560705">
                <a:moveTo>
                  <a:pt x="552323" y="48387"/>
                </a:moveTo>
                <a:lnTo>
                  <a:pt x="537960" y="60952"/>
                </a:lnTo>
                <a:lnTo>
                  <a:pt x="563049" y="89596"/>
                </a:lnTo>
                <a:lnTo>
                  <a:pt x="577341" y="77088"/>
                </a:lnTo>
                <a:lnTo>
                  <a:pt x="552323" y="48387"/>
                </a:lnTo>
                <a:close/>
              </a:path>
              <a:path w="636904" h="560705">
                <a:moveTo>
                  <a:pt x="636524" y="0"/>
                </a:moveTo>
                <a:lnTo>
                  <a:pt x="512825" y="32258"/>
                </a:lnTo>
                <a:lnTo>
                  <a:pt x="537960" y="60952"/>
                </a:lnTo>
                <a:lnTo>
                  <a:pt x="552323" y="48387"/>
                </a:lnTo>
                <a:lnTo>
                  <a:pt x="616722" y="48387"/>
                </a:lnTo>
                <a:lnTo>
                  <a:pt x="636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7608" y="2210561"/>
            <a:ext cx="3270885" cy="3309620"/>
          </a:xfrm>
          <a:custGeom>
            <a:avLst/>
            <a:gdLst/>
            <a:ahLst/>
            <a:cxnLst/>
            <a:rect l="l" t="t" r="r" b="b"/>
            <a:pathLst>
              <a:path w="3270884" h="3309620">
                <a:moveTo>
                  <a:pt x="85217" y="136906"/>
                </a:moveTo>
                <a:lnTo>
                  <a:pt x="71755" y="101219"/>
                </a:lnTo>
                <a:lnTo>
                  <a:pt x="36068" y="114808"/>
                </a:lnTo>
                <a:lnTo>
                  <a:pt x="49657" y="150368"/>
                </a:lnTo>
                <a:lnTo>
                  <a:pt x="85217" y="136906"/>
                </a:lnTo>
                <a:close/>
              </a:path>
              <a:path w="3270884" h="3309620">
                <a:moveTo>
                  <a:pt x="106934" y="86614"/>
                </a:moveTo>
                <a:lnTo>
                  <a:pt x="12954" y="0"/>
                </a:lnTo>
                <a:lnTo>
                  <a:pt x="0" y="127127"/>
                </a:lnTo>
                <a:lnTo>
                  <a:pt x="106934" y="86614"/>
                </a:lnTo>
                <a:close/>
              </a:path>
              <a:path w="3270884" h="3309620">
                <a:moveTo>
                  <a:pt x="112268" y="208153"/>
                </a:moveTo>
                <a:lnTo>
                  <a:pt x="98806" y="172466"/>
                </a:lnTo>
                <a:lnTo>
                  <a:pt x="63119" y="186055"/>
                </a:lnTo>
                <a:lnTo>
                  <a:pt x="76708" y="221615"/>
                </a:lnTo>
                <a:lnTo>
                  <a:pt x="112268" y="208153"/>
                </a:lnTo>
                <a:close/>
              </a:path>
              <a:path w="3270884" h="3309620">
                <a:moveTo>
                  <a:pt x="139319" y="279400"/>
                </a:moveTo>
                <a:lnTo>
                  <a:pt x="125730" y="243713"/>
                </a:lnTo>
                <a:lnTo>
                  <a:pt x="90170" y="257302"/>
                </a:lnTo>
                <a:lnTo>
                  <a:pt x="103632" y="292862"/>
                </a:lnTo>
                <a:lnTo>
                  <a:pt x="139319" y="279400"/>
                </a:lnTo>
                <a:close/>
              </a:path>
              <a:path w="3270884" h="3309620">
                <a:moveTo>
                  <a:pt x="166370" y="350647"/>
                </a:moveTo>
                <a:lnTo>
                  <a:pt x="152781" y="314960"/>
                </a:lnTo>
                <a:lnTo>
                  <a:pt x="117221" y="328549"/>
                </a:lnTo>
                <a:lnTo>
                  <a:pt x="130683" y="364109"/>
                </a:lnTo>
                <a:lnTo>
                  <a:pt x="166370" y="350647"/>
                </a:lnTo>
                <a:close/>
              </a:path>
              <a:path w="3270884" h="3309620">
                <a:moveTo>
                  <a:pt x="193294" y="421894"/>
                </a:moveTo>
                <a:lnTo>
                  <a:pt x="179832" y="386207"/>
                </a:lnTo>
                <a:lnTo>
                  <a:pt x="144272" y="399796"/>
                </a:lnTo>
                <a:lnTo>
                  <a:pt x="157734" y="435356"/>
                </a:lnTo>
                <a:lnTo>
                  <a:pt x="193294" y="421894"/>
                </a:lnTo>
                <a:close/>
              </a:path>
              <a:path w="3270884" h="3309620">
                <a:moveTo>
                  <a:pt x="220345" y="493141"/>
                </a:moveTo>
                <a:lnTo>
                  <a:pt x="206883" y="457454"/>
                </a:lnTo>
                <a:lnTo>
                  <a:pt x="171196" y="471043"/>
                </a:lnTo>
                <a:lnTo>
                  <a:pt x="184785" y="506603"/>
                </a:lnTo>
                <a:lnTo>
                  <a:pt x="220345" y="493141"/>
                </a:lnTo>
                <a:close/>
              </a:path>
              <a:path w="3270884" h="3309620">
                <a:moveTo>
                  <a:pt x="247396" y="564388"/>
                </a:moveTo>
                <a:lnTo>
                  <a:pt x="233934" y="528701"/>
                </a:lnTo>
                <a:lnTo>
                  <a:pt x="198247" y="542290"/>
                </a:lnTo>
                <a:lnTo>
                  <a:pt x="211836" y="577850"/>
                </a:lnTo>
                <a:lnTo>
                  <a:pt x="247396" y="564388"/>
                </a:lnTo>
                <a:close/>
              </a:path>
              <a:path w="3270884" h="3309620">
                <a:moveTo>
                  <a:pt x="274447" y="635635"/>
                </a:moveTo>
                <a:lnTo>
                  <a:pt x="260858" y="599948"/>
                </a:lnTo>
                <a:lnTo>
                  <a:pt x="225298" y="613537"/>
                </a:lnTo>
                <a:lnTo>
                  <a:pt x="238760" y="649097"/>
                </a:lnTo>
                <a:lnTo>
                  <a:pt x="274447" y="635635"/>
                </a:lnTo>
                <a:close/>
              </a:path>
              <a:path w="3270884" h="3309620">
                <a:moveTo>
                  <a:pt x="301498" y="706882"/>
                </a:moveTo>
                <a:lnTo>
                  <a:pt x="287909" y="671195"/>
                </a:lnTo>
                <a:lnTo>
                  <a:pt x="252349" y="684784"/>
                </a:lnTo>
                <a:lnTo>
                  <a:pt x="265811" y="720344"/>
                </a:lnTo>
                <a:lnTo>
                  <a:pt x="301498" y="706882"/>
                </a:lnTo>
                <a:close/>
              </a:path>
              <a:path w="3270884" h="3309620">
                <a:moveTo>
                  <a:pt x="328422" y="778129"/>
                </a:moveTo>
                <a:lnTo>
                  <a:pt x="314960" y="742442"/>
                </a:lnTo>
                <a:lnTo>
                  <a:pt x="279400" y="756031"/>
                </a:lnTo>
                <a:lnTo>
                  <a:pt x="292862" y="791591"/>
                </a:lnTo>
                <a:lnTo>
                  <a:pt x="328422" y="778129"/>
                </a:lnTo>
                <a:close/>
              </a:path>
              <a:path w="3270884" h="3309620">
                <a:moveTo>
                  <a:pt x="355473" y="849376"/>
                </a:moveTo>
                <a:lnTo>
                  <a:pt x="342011" y="813689"/>
                </a:lnTo>
                <a:lnTo>
                  <a:pt x="306324" y="827278"/>
                </a:lnTo>
                <a:lnTo>
                  <a:pt x="319913" y="862838"/>
                </a:lnTo>
                <a:lnTo>
                  <a:pt x="355473" y="849376"/>
                </a:lnTo>
                <a:close/>
              </a:path>
              <a:path w="3270884" h="3309620">
                <a:moveTo>
                  <a:pt x="382524" y="920623"/>
                </a:moveTo>
                <a:lnTo>
                  <a:pt x="369062" y="884936"/>
                </a:lnTo>
                <a:lnTo>
                  <a:pt x="333375" y="898525"/>
                </a:lnTo>
                <a:lnTo>
                  <a:pt x="346837" y="934085"/>
                </a:lnTo>
                <a:lnTo>
                  <a:pt x="382524" y="920623"/>
                </a:lnTo>
                <a:close/>
              </a:path>
              <a:path w="3270884" h="3309620">
                <a:moveTo>
                  <a:pt x="409575" y="991870"/>
                </a:moveTo>
                <a:lnTo>
                  <a:pt x="395986" y="956183"/>
                </a:lnTo>
                <a:lnTo>
                  <a:pt x="360426" y="969772"/>
                </a:lnTo>
                <a:lnTo>
                  <a:pt x="373888" y="1005332"/>
                </a:lnTo>
                <a:lnTo>
                  <a:pt x="409575" y="991870"/>
                </a:lnTo>
                <a:close/>
              </a:path>
              <a:path w="3270884" h="3309620">
                <a:moveTo>
                  <a:pt x="436626" y="1063117"/>
                </a:moveTo>
                <a:lnTo>
                  <a:pt x="423037" y="1027430"/>
                </a:lnTo>
                <a:lnTo>
                  <a:pt x="387477" y="1041019"/>
                </a:lnTo>
                <a:lnTo>
                  <a:pt x="400939" y="1076579"/>
                </a:lnTo>
                <a:lnTo>
                  <a:pt x="436626" y="1063117"/>
                </a:lnTo>
                <a:close/>
              </a:path>
              <a:path w="3270884" h="3309620">
                <a:moveTo>
                  <a:pt x="463550" y="1134364"/>
                </a:moveTo>
                <a:lnTo>
                  <a:pt x="450088" y="1098677"/>
                </a:lnTo>
                <a:lnTo>
                  <a:pt x="414401" y="1112266"/>
                </a:lnTo>
                <a:lnTo>
                  <a:pt x="427990" y="1147826"/>
                </a:lnTo>
                <a:lnTo>
                  <a:pt x="463550" y="1134364"/>
                </a:lnTo>
                <a:close/>
              </a:path>
              <a:path w="3270884" h="3309620">
                <a:moveTo>
                  <a:pt x="490601" y="1205611"/>
                </a:moveTo>
                <a:lnTo>
                  <a:pt x="477139" y="1169924"/>
                </a:lnTo>
                <a:lnTo>
                  <a:pt x="441452" y="1183513"/>
                </a:lnTo>
                <a:lnTo>
                  <a:pt x="455041" y="1219073"/>
                </a:lnTo>
                <a:lnTo>
                  <a:pt x="490601" y="1205611"/>
                </a:lnTo>
                <a:close/>
              </a:path>
              <a:path w="3270884" h="3309620">
                <a:moveTo>
                  <a:pt x="517639" y="1276858"/>
                </a:moveTo>
                <a:lnTo>
                  <a:pt x="504190" y="1241171"/>
                </a:lnTo>
                <a:lnTo>
                  <a:pt x="468503" y="1254760"/>
                </a:lnTo>
                <a:lnTo>
                  <a:pt x="481965" y="1290320"/>
                </a:lnTo>
                <a:lnTo>
                  <a:pt x="517639" y="1276858"/>
                </a:lnTo>
                <a:close/>
              </a:path>
              <a:path w="3270884" h="3309620">
                <a:moveTo>
                  <a:pt x="544690" y="1348105"/>
                </a:moveTo>
                <a:lnTo>
                  <a:pt x="531114" y="1312418"/>
                </a:lnTo>
                <a:lnTo>
                  <a:pt x="495541" y="1326019"/>
                </a:lnTo>
                <a:lnTo>
                  <a:pt x="509016" y="1361567"/>
                </a:lnTo>
                <a:lnTo>
                  <a:pt x="544690" y="1348105"/>
                </a:lnTo>
                <a:close/>
              </a:path>
              <a:path w="3270884" h="3309620">
                <a:moveTo>
                  <a:pt x="571741" y="1419352"/>
                </a:moveTo>
                <a:lnTo>
                  <a:pt x="558165" y="1383665"/>
                </a:lnTo>
                <a:lnTo>
                  <a:pt x="522605" y="1397254"/>
                </a:lnTo>
                <a:lnTo>
                  <a:pt x="536067" y="1432814"/>
                </a:lnTo>
                <a:lnTo>
                  <a:pt x="571741" y="1419352"/>
                </a:lnTo>
                <a:close/>
              </a:path>
              <a:path w="3270884" h="3309620">
                <a:moveTo>
                  <a:pt x="598665" y="1490599"/>
                </a:moveTo>
                <a:lnTo>
                  <a:pt x="585216" y="1454912"/>
                </a:lnTo>
                <a:lnTo>
                  <a:pt x="549516" y="1468501"/>
                </a:lnTo>
                <a:lnTo>
                  <a:pt x="563118" y="1504061"/>
                </a:lnTo>
                <a:lnTo>
                  <a:pt x="598665" y="1490599"/>
                </a:lnTo>
                <a:close/>
              </a:path>
              <a:path w="3270884" h="3309620">
                <a:moveTo>
                  <a:pt x="625716" y="1561846"/>
                </a:moveTo>
                <a:lnTo>
                  <a:pt x="612267" y="1526159"/>
                </a:lnTo>
                <a:lnTo>
                  <a:pt x="576580" y="1539748"/>
                </a:lnTo>
                <a:lnTo>
                  <a:pt x="590169" y="1575308"/>
                </a:lnTo>
                <a:lnTo>
                  <a:pt x="625716" y="1561846"/>
                </a:lnTo>
                <a:close/>
              </a:path>
              <a:path w="3270884" h="3309620">
                <a:moveTo>
                  <a:pt x="652780" y="1633093"/>
                </a:moveTo>
                <a:lnTo>
                  <a:pt x="639318" y="1597406"/>
                </a:lnTo>
                <a:lnTo>
                  <a:pt x="603631" y="1610995"/>
                </a:lnTo>
                <a:lnTo>
                  <a:pt x="617093" y="1646555"/>
                </a:lnTo>
                <a:lnTo>
                  <a:pt x="652780" y="1633093"/>
                </a:lnTo>
                <a:close/>
              </a:path>
              <a:path w="3270884" h="3309620">
                <a:moveTo>
                  <a:pt x="679831" y="1704340"/>
                </a:moveTo>
                <a:lnTo>
                  <a:pt x="666242" y="1668653"/>
                </a:lnTo>
                <a:lnTo>
                  <a:pt x="630682" y="1682242"/>
                </a:lnTo>
                <a:lnTo>
                  <a:pt x="644144" y="1717802"/>
                </a:lnTo>
                <a:lnTo>
                  <a:pt x="679831" y="1704340"/>
                </a:lnTo>
                <a:close/>
              </a:path>
              <a:path w="3270884" h="3309620">
                <a:moveTo>
                  <a:pt x="706755" y="1775587"/>
                </a:moveTo>
                <a:lnTo>
                  <a:pt x="693293" y="1739900"/>
                </a:lnTo>
                <a:lnTo>
                  <a:pt x="657733" y="1753489"/>
                </a:lnTo>
                <a:lnTo>
                  <a:pt x="671195" y="1789049"/>
                </a:lnTo>
                <a:lnTo>
                  <a:pt x="706755" y="1775587"/>
                </a:lnTo>
                <a:close/>
              </a:path>
              <a:path w="3270884" h="3309620">
                <a:moveTo>
                  <a:pt x="733806" y="1846834"/>
                </a:moveTo>
                <a:lnTo>
                  <a:pt x="720344" y="1811147"/>
                </a:lnTo>
                <a:lnTo>
                  <a:pt x="684657" y="1824736"/>
                </a:lnTo>
                <a:lnTo>
                  <a:pt x="698246" y="1860296"/>
                </a:lnTo>
                <a:lnTo>
                  <a:pt x="733806" y="1846834"/>
                </a:lnTo>
                <a:close/>
              </a:path>
              <a:path w="3270884" h="3309620">
                <a:moveTo>
                  <a:pt x="760857" y="1918081"/>
                </a:moveTo>
                <a:lnTo>
                  <a:pt x="747395" y="1882394"/>
                </a:lnTo>
                <a:lnTo>
                  <a:pt x="711708" y="1895983"/>
                </a:lnTo>
                <a:lnTo>
                  <a:pt x="725297" y="1931543"/>
                </a:lnTo>
                <a:lnTo>
                  <a:pt x="760857" y="1918081"/>
                </a:lnTo>
                <a:close/>
              </a:path>
              <a:path w="3270884" h="3309620">
                <a:moveTo>
                  <a:pt x="787908" y="1989328"/>
                </a:moveTo>
                <a:lnTo>
                  <a:pt x="774319" y="1953641"/>
                </a:lnTo>
                <a:lnTo>
                  <a:pt x="738759" y="1967230"/>
                </a:lnTo>
                <a:lnTo>
                  <a:pt x="752221" y="2002790"/>
                </a:lnTo>
                <a:lnTo>
                  <a:pt x="787908" y="1989328"/>
                </a:lnTo>
                <a:close/>
              </a:path>
              <a:path w="3270884" h="3309620">
                <a:moveTo>
                  <a:pt x="814959" y="2060575"/>
                </a:moveTo>
                <a:lnTo>
                  <a:pt x="801370" y="2024888"/>
                </a:lnTo>
                <a:lnTo>
                  <a:pt x="765810" y="2038477"/>
                </a:lnTo>
                <a:lnTo>
                  <a:pt x="779272" y="2074037"/>
                </a:lnTo>
                <a:lnTo>
                  <a:pt x="814959" y="2060575"/>
                </a:lnTo>
                <a:close/>
              </a:path>
              <a:path w="3270884" h="3309620">
                <a:moveTo>
                  <a:pt x="841883" y="2131822"/>
                </a:moveTo>
                <a:lnTo>
                  <a:pt x="828421" y="2096135"/>
                </a:lnTo>
                <a:lnTo>
                  <a:pt x="792861" y="2109724"/>
                </a:lnTo>
                <a:lnTo>
                  <a:pt x="806323" y="2145284"/>
                </a:lnTo>
                <a:lnTo>
                  <a:pt x="841883" y="2131822"/>
                </a:lnTo>
                <a:close/>
              </a:path>
              <a:path w="3270884" h="3309620">
                <a:moveTo>
                  <a:pt x="868934" y="2203069"/>
                </a:moveTo>
                <a:lnTo>
                  <a:pt x="855472" y="2167382"/>
                </a:lnTo>
                <a:lnTo>
                  <a:pt x="819785" y="2180971"/>
                </a:lnTo>
                <a:lnTo>
                  <a:pt x="833374" y="2216531"/>
                </a:lnTo>
                <a:lnTo>
                  <a:pt x="868934" y="2203069"/>
                </a:lnTo>
                <a:close/>
              </a:path>
              <a:path w="3270884" h="3309620">
                <a:moveTo>
                  <a:pt x="3270504" y="2871216"/>
                </a:moveTo>
                <a:lnTo>
                  <a:pt x="3260979" y="2852166"/>
                </a:lnTo>
                <a:lnTo>
                  <a:pt x="3213354" y="2756916"/>
                </a:lnTo>
                <a:lnTo>
                  <a:pt x="3156204" y="2871216"/>
                </a:lnTo>
                <a:lnTo>
                  <a:pt x="3194304" y="2871216"/>
                </a:lnTo>
                <a:lnTo>
                  <a:pt x="3194304" y="3309366"/>
                </a:lnTo>
                <a:lnTo>
                  <a:pt x="3232404" y="3309366"/>
                </a:lnTo>
                <a:lnTo>
                  <a:pt x="3232404" y="2871216"/>
                </a:lnTo>
                <a:lnTo>
                  <a:pt x="3270504" y="2871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06968" y="5501640"/>
            <a:ext cx="1704339" cy="533400"/>
          </a:xfrm>
          <a:prstGeom prst="rect">
            <a:avLst/>
          </a:prstGeom>
          <a:solidFill>
            <a:srgbClr val="00AFEF"/>
          </a:solidFill>
          <a:ln w="9144">
            <a:solidFill>
              <a:srgbClr val="00000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890"/>
              </a:spcBef>
            </a:pPr>
            <a:r>
              <a:rPr sz="1800" spc="-70" dirty="0">
                <a:latin typeface="Trebuchet MS"/>
                <a:cs typeface="Trebuchet MS"/>
              </a:rPr>
              <a:t>Properties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2000" y="4191000"/>
            <a:ext cx="2057400" cy="228600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Legacy</a:t>
            </a:r>
            <a:r>
              <a:rPr sz="1800" spc="-5" dirty="0">
                <a:latin typeface="Carlito"/>
                <a:cs typeface="Carlito"/>
              </a:rPr>
              <a:t> Classes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86378" y="0"/>
            <a:ext cx="46259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90" dirty="0"/>
              <a:t>Collection</a:t>
            </a:r>
            <a:r>
              <a:rPr sz="4200" spc="-335" dirty="0"/>
              <a:t> </a:t>
            </a:r>
            <a:r>
              <a:rPr sz="4200" spc="-254" dirty="0"/>
              <a:t>Framework</a:t>
            </a:r>
            <a:endParaRPr sz="4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4381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30250"/>
          </a:xfrm>
          <a:custGeom>
            <a:avLst/>
            <a:gdLst/>
            <a:ahLst/>
            <a:cxnLst/>
            <a:rect l="l" t="t" r="r" b="b"/>
            <a:pathLst>
              <a:path w="12192000" h="730250">
                <a:moveTo>
                  <a:pt x="12192000" y="0"/>
                </a:moveTo>
                <a:lnTo>
                  <a:pt x="0" y="0"/>
                </a:lnTo>
                <a:lnTo>
                  <a:pt x="0" y="679704"/>
                </a:lnTo>
                <a:lnTo>
                  <a:pt x="0" y="729996"/>
                </a:lnTo>
                <a:lnTo>
                  <a:pt x="12192000" y="729996"/>
                </a:lnTo>
                <a:lnTo>
                  <a:pt x="12192000" y="6797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6378" y="0"/>
            <a:ext cx="4625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90" dirty="0"/>
              <a:t>Collection</a:t>
            </a:r>
            <a:r>
              <a:rPr sz="4200" spc="-330" dirty="0"/>
              <a:t> </a:t>
            </a:r>
            <a:r>
              <a:rPr sz="4200" spc="-254" dirty="0"/>
              <a:t>Framework</a:t>
            </a:r>
            <a:endParaRPr sz="4200"/>
          </a:p>
        </p:txBody>
      </p:sp>
      <p:sp>
        <p:nvSpPr>
          <p:cNvPr id="5" name="object 5"/>
          <p:cNvSpPr/>
          <p:nvPr/>
        </p:nvSpPr>
        <p:spPr>
          <a:xfrm>
            <a:off x="143255" y="679703"/>
            <a:ext cx="11905615" cy="6178550"/>
          </a:xfrm>
          <a:custGeom>
            <a:avLst/>
            <a:gdLst/>
            <a:ahLst/>
            <a:cxnLst/>
            <a:rect l="l" t="t" r="r" b="b"/>
            <a:pathLst>
              <a:path w="11905615" h="6178550">
                <a:moveTo>
                  <a:pt x="11905488" y="0"/>
                </a:moveTo>
                <a:lnTo>
                  <a:pt x="0" y="0"/>
                </a:lnTo>
                <a:lnTo>
                  <a:pt x="0" y="6178293"/>
                </a:lnTo>
                <a:lnTo>
                  <a:pt x="11905488" y="6178293"/>
                </a:lnTo>
                <a:lnTo>
                  <a:pt x="1190548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995" y="695705"/>
            <a:ext cx="11729720" cy="49981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rlito"/>
                <a:cs typeface="Carlito"/>
              </a:rPr>
              <a:t>The </a:t>
            </a:r>
            <a:r>
              <a:rPr spc="-25" dirty="0">
                <a:solidFill>
                  <a:srgbClr val="C00000"/>
                </a:solidFill>
                <a:latin typeface="Carlito"/>
                <a:cs typeface="Carlito"/>
              </a:rPr>
              <a:t>Java </a:t>
            </a: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Collection </a:t>
            </a:r>
            <a:r>
              <a:rPr spc="-15" dirty="0">
                <a:solidFill>
                  <a:srgbClr val="C00000"/>
                </a:solidFill>
                <a:latin typeface="Carlito"/>
                <a:cs typeface="Carlito"/>
              </a:rPr>
              <a:t>Framework </a:t>
            </a:r>
            <a:r>
              <a:rPr spc="-15" dirty="0">
                <a:latin typeface="Carlito"/>
                <a:cs typeface="Carlito"/>
              </a:rPr>
              <a:t>contains </a:t>
            </a:r>
            <a:r>
              <a:rPr b="1" i="1" spc="-10" dirty="0">
                <a:latin typeface="Carlito"/>
                <a:cs typeface="Carlito"/>
              </a:rPr>
              <a:t>two </a:t>
            </a:r>
            <a:r>
              <a:rPr b="1" i="1" spc="-5" dirty="0">
                <a:latin typeface="Carlito"/>
                <a:cs typeface="Carlito"/>
              </a:rPr>
              <a:t>high </a:t>
            </a:r>
            <a:r>
              <a:rPr b="1" i="1" spc="-10" dirty="0">
                <a:latin typeface="Carlito"/>
                <a:cs typeface="Carlito"/>
              </a:rPr>
              <a:t>level interfaces</a:t>
            </a:r>
            <a:r>
              <a:rPr spc="-10" dirty="0">
                <a:latin typeface="Carlito"/>
                <a:cs typeface="Carlito"/>
              </a:rPr>
              <a:t>: </a:t>
            </a:r>
            <a:r>
              <a:rPr b="1" spc="-10" dirty="0">
                <a:solidFill>
                  <a:srgbClr val="C00000"/>
                </a:solidFill>
                <a:latin typeface="Carlito"/>
                <a:cs typeface="Carlito"/>
              </a:rPr>
              <a:t>Collection&lt;T&gt; and</a:t>
            </a:r>
            <a:r>
              <a:rPr b="1" spc="2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rlito"/>
                <a:cs typeface="Carlito"/>
              </a:rPr>
              <a:t>Map&lt;T&gt;</a:t>
            </a: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romanUcPeriod"/>
              <a:tabLst>
                <a:tab pos="354965" algn="l"/>
                <a:tab pos="355600" algn="l"/>
                <a:tab pos="3060700" algn="l"/>
              </a:tabLst>
            </a:pPr>
            <a:r>
              <a:rPr b="1" spc="-10" dirty="0">
                <a:solidFill>
                  <a:srgbClr val="FF0000"/>
                </a:solidFill>
                <a:latin typeface="Carlito"/>
                <a:cs typeface="Carlito"/>
              </a:rPr>
              <a:t>java.util.Collection&lt;T&gt;	</a:t>
            </a:r>
            <a:r>
              <a:rPr b="1" spc="-15" dirty="0">
                <a:solidFill>
                  <a:srgbClr val="FF0000"/>
                </a:solidFill>
                <a:latin typeface="Carlito"/>
                <a:cs typeface="Carlito"/>
              </a:rPr>
              <a:t>interface</a:t>
            </a:r>
            <a:endParaRPr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pc="-5" dirty="0">
                <a:latin typeface="Carlito"/>
                <a:cs typeface="Carlito"/>
              </a:rPr>
              <a:t>A </a:t>
            </a:r>
            <a:r>
              <a:rPr spc="-10" dirty="0">
                <a:latin typeface="Carlito"/>
                <a:cs typeface="Carlito"/>
              </a:rPr>
              <a:t>collection represents </a:t>
            </a:r>
            <a:r>
              <a:rPr spc="-5" dirty="0">
                <a:latin typeface="Carlito"/>
                <a:cs typeface="Carlito"/>
              </a:rPr>
              <a:t>a </a:t>
            </a:r>
            <a:r>
              <a:rPr spc="-15" dirty="0">
                <a:latin typeface="Carlito"/>
                <a:cs typeface="Carlito"/>
              </a:rPr>
              <a:t>group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spc="-10" dirty="0">
                <a:latin typeface="Carlito"/>
                <a:cs typeface="Carlito"/>
              </a:rPr>
              <a:t>objects, </a:t>
            </a:r>
            <a:r>
              <a:rPr spc="-5" dirty="0">
                <a:latin typeface="Carlito"/>
                <a:cs typeface="Carlito"/>
              </a:rPr>
              <a:t>known as its</a:t>
            </a:r>
            <a:r>
              <a:rPr spc="11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elements.</a:t>
            </a:r>
            <a:endParaRPr dirty="0">
              <a:latin typeface="Carlito"/>
              <a:cs typeface="Carlito"/>
            </a:endParaRPr>
          </a:p>
          <a:p>
            <a:pPr marL="1334135" lvl="2" indent="-407670">
              <a:lnSpc>
                <a:spcPct val="100000"/>
              </a:lnSpc>
              <a:buFont typeface="Arial"/>
              <a:buChar char="•"/>
              <a:tabLst>
                <a:tab pos="1334135" algn="l"/>
                <a:tab pos="1334770" algn="l"/>
              </a:tabLst>
            </a:pPr>
            <a:r>
              <a:rPr b="1" spc="-10" dirty="0">
                <a:solidFill>
                  <a:srgbClr val="C00000"/>
                </a:solidFill>
                <a:latin typeface="Carlito"/>
                <a:cs typeface="Carlito"/>
              </a:rPr>
              <a:t>List&lt;T&gt; </a:t>
            </a:r>
            <a:r>
              <a:rPr b="1" spc="-15" dirty="0">
                <a:solidFill>
                  <a:srgbClr val="001F5F"/>
                </a:solidFill>
                <a:latin typeface="Carlito"/>
                <a:cs typeface="Carlito"/>
              </a:rPr>
              <a:t>interface </a:t>
            </a:r>
            <a:r>
              <a:rPr b="1" spc="-20" dirty="0">
                <a:solidFill>
                  <a:srgbClr val="001F5F"/>
                </a:solidFill>
                <a:latin typeface="Carlito"/>
                <a:cs typeface="Carlito"/>
              </a:rPr>
              <a:t>extends </a:t>
            </a:r>
            <a:r>
              <a:rPr b="1" spc="-10" dirty="0">
                <a:solidFill>
                  <a:srgbClr val="001F5F"/>
                </a:solidFill>
                <a:latin typeface="Carlito"/>
                <a:cs typeface="Carlito"/>
              </a:rPr>
              <a:t>Collection&lt;T&gt;</a:t>
            </a:r>
            <a:r>
              <a:rPr b="1" spc="15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b="1" spc="-15" dirty="0">
                <a:solidFill>
                  <a:srgbClr val="001F5F"/>
                </a:solidFill>
                <a:latin typeface="Carlito"/>
                <a:cs typeface="Carlito"/>
              </a:rPr>
              <a:t>interface</a:t>
            </a:r>
            <a:endParaRPr dirty="0">
              <a:latin typeface="Carlito"/>
              <a:cs typeface="Carlito"/>
            </a:endParaRPr>
          </a:p>
          <a:p>
            <a:pPr marL="1727200" lvl="3" indent="-343535">
              <a:lnSpc>
                <a:spcPct val="100000"/>
              </a:lnSpc>
              <a:buFont typeface="Arial"/>
              <a:buChar char="•"/>
              <a:tabLst>
                <a:tab pos="1727200" algn="l"/>
                <a:tab pos="1727835" algn="l"/>
              </a:tabLst>
            </a:pPr>
            <a:r>
              <a:rPr b="1" spc="-5" dirty="0">
                <a:latin typeface="Carlito"/>
                <a:cs typeface="Carlito"/>
              </a:rPr>
              <a:t>The main </a:t>
            </a:r>
            <a:r>
              <a:rPr b="1" spc="-10" dirty="0">
                <a:latin typeface="Carlito"/>
                <a:cs typeface="Carlito"/>
              </a:rPr>
              <a:t>implementation </a:t>
            </a:r>
            <a:r>
              <a:rPr b="1" spc="-5" dirty="0">
                <a:latin typeface="Carlito"/>
                <a:cs typeface="Carlito"/>
              </a:rPr>
              <a:t>classes </a:t>
            </a:r>
            <a:r>
              <a:rPr b="1" spc="-10" dirty="0">
                <a:latin typeface="Carlito"/>
                <a:cs typeface="Carlito"/>
              </a:rPr>
              <a:t>are: </a:t>
            </a:r>
            <a:r>
              <a:rPr b="1" spc="-15" dirty="0">
                <a:latin typeface="Carlito"/>
                <a:cs typeface="Carlito"/>
              </a:rPr>
              <a:t>ArrayList </a:t>
            </a:r>
            <a:r>
              <a:rPr b="1" spc="-10" dirty="0">
                <a:latin typeface="Carlito"/>
                <a:cs typeface="Carlito"/>
              </a:rPr>
              <a:t>and</a:t>
            </a:r>
            <a:r>
              <a:rPr b="1" spc="110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LinkedList</a:t>
            </a:r>
            <a:endParaRPr dirty="0">
              <a:latin typeface="Carlito"/>
              <a:cs typeface="Carlito"/>
            </a:endParaRPr>
          </a:p>
          <a:p>
            <a:pPr marL="1727200" lvl="3" indent="-343535">
              <a:lnSpc>
                <a:spcPct val="100000"/>
              </a:lnSpc>
              <a:buFont typeface="Arial"/>
              <a:buChar char="•"/>
              <a:tabLst>
                <a:tab pos="1727200" algn="l"/>
                <a:tab pos="1727835" algn="l"/>
              </a:tabLst>
            </a:pPr>
            <a:r>
              <a:rPr b="1" spc="-5" dirty="0">
                <a:latin typeface="Carlito"/>
                <a:cs typeface="Carlito"/>
              </a:rPr>
              <a:t>In </a:t>
            </a:r>
            <a:r>
              <a:rPr b="1" spc="-10" dirty="0">
                <a:latin typeface="Carlito"/>
                <a:cs typeface="Carlito"/>
              </a:rPr>
              <a:t>case </a:t>
            </a:r>
            <a:r>
              <a:rPr b="1" spc="-5" dirty="0">
                <a:latin typeface="Carlito"/>
                <a:cs typeface="Carlito"/>
              </a:rPr>
              <a:t>of an</a:t>
            </a:r>
            <a:r>
              <a:rPr b="1" spc="40" dirty="0">
                <a:latin typeface="Carlito"/>
                <a:cs typeface="Carlito"/>
              </a:rPr>
              <a:t> </a:t>
            </a:r>
            <a:r>
              <a:rPr b="1" spc="-20" dirty="0">
                <a:latin typeface="Carlito"/>
                <a:cs typeface="Carlito"/>
              </a:rPr>
              <a:t>ArrayList:</a:t>
            </a:r>
            <a:endParaRPr dirty="0">
              <a:latin typeface="Carlito"/>
              <a:cs typeface="Carlito"/>
            </a:endParaRPr>
          </a:p>
          <a:p>
            <a:pPr marL="2184400" marR="405130" lvl="4" indent="-342900">
              <a:lnSpc>
                <a:spcPct val="100000"/>
              </a:lnSpc>
              <a:buFont typeface="Arial"/>
              <a:buChar char="•"/>
              <a:tabLst>
                <a:tab pos="2184400" algn="l"/>
                <a:tab pos="2185035" algn="l"/>
              </a:tabLst>
            </a:pPr>
            <a:r>
              <a:rPr spc="-5" dirty="0">
                <a:latin typeface="Carlito"/>
                <a:cs typeface="Carlito"/>
              </a:rPr>
              <a:t>An </a:t>
            </a:r>
            <a:r>
              <a:rPr spc="-15" dirty="0">
                <a:latin typeface="Carlito"/>
                <a:cs typeface="Carlito"/>
              </a:rPr>
              <a:t>ordered </a:t>
            </a:r>
            <a:r>
              <a:rPr spc="-10" dirty="0">
                <a:latin typeface="Carlito"/>
                <a:cs typeface="Carlito"/>
              </a:rPr>
              <a:t>collection </a:t>
            </a:r>
            <a:r>
              <a:rPr spc="-5" dirty="0">
                <a:latin typeface="Carlito"/>
                <a:cs typeface="Carlito"/>
              </a:rPr>
              <a:t>also </a:t>
            </a:r>
            <a:r>
              <a:rPr spc="-10" dirty="0">
                <a:latin typeface="Carlito"/>
                <a:cs typeface="Carlito"/>
              </a:rPr>
              <a:t>known </a:t>
            </a:r>
            <a:r>
              <a:rPr spc="-5" dirty="0">
                <a:latin typeface="Carlito"/>
                <a:cs typeface="Carlito"/>
              </a:rPr>
              <a:t>as a </a:t>
            </a:r>
            <a:r>
              <a:rPr spc="-10" dirty="0">
                <a:latin typeface="Carlito"/>
                <a:cs typeface="Carlito"/>
              </a:rPr>
              <a:t>sequence </a:t>
            </a:r>
            <a:r>
              <a:rPr b="1" i="1" spc="-10" dirty="0">
                <a:latin typeface="Carlito"/>
                <a:cs typeface="Carlito"/>
              </a:rPr>
              <a:t>where </a:t>
            </a:r>
            <a:r>
              <a:rPr b="1" i="1" spc="-5" dirty="0">
                <a:latin typeface="Carlito"/>
                <a:cs typeface="Carlito"/>
              </a:rPr>
              <a:t>the </a:t>
            </a:r>
            <a:r>
              <a:rPr b="1" i="1" spc="-10" dirty="0">
                <a:latin typeface="Carlito"/>
                <a:cs typeface="Carlito"/>
              </a:rPr>
              <a:t>element </a:t>
            </a:r>
            <a:r>
              <a:rPr b="1" i="1" spc="-5" dirty="0">
                <a:latin typeface="Carlito"/>
                <a:cs typeface="Carlito"/>
              </a:rPr>
              <a:t>present at a  particular </a:t>
            </a:r>
            <a:r>
              <a:rPr b="1" i="1" spc="-15" dirty="0">
                <a:latin typeface="Carlito"/>
                <a:cs typeface="Carlito"/>
              </a:rPr>
              <a:t>index </a:t>
            </a:r>
            <a:r>
              <a:rPr spc="-5" dirty="0">
                <a:latin typeface="Carlito"/>
                <a:cs typeface="Carlito"/>
              </a:rPr>
              <a:t>is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known.</a:t>
            </a:r>
            <a:endParaRPr dirty="0">
              <a:latin typeface="Carlito"/>
              <a:cs typeface="Carlito"/>
            </a:endParaRPr>
          </a:p>
          <a:p>
            <a:pPr marL="2248535" lvl="4" indent="-407670">
              <a:lnSpc>
                <a:spcPct val="100000"/>
              </a:lnSpc>
              <a:buFont typeface="Arial"/>
              <a:buChar char="•"/>
              <a:tabLst>
                <a:tab pos="2248535" algn="l"/>
                <a:tab pos="2249170" algn="l"/>
              </a:tabLst>
            </a:pPr>
            <a:r>
              <a:rPr spc="-25" dirty="0">
                <a:latin typeface="Carlito"/>
                <a:cs typeface="Carlito"/>
              </a:rPr>
              <a:t>Values </a:t>
            </a:r>
            <a:r>
              <a:rPr spc="-10" dirty="0">
                <a:latin typeface="Carlito"/>
                <a:cs typeface="Carlito"/>
              </a:rPr>
              <a:t>are </a:t>
            </a:r>
            <a:r>
              <a:rPr spc="-20" dirty="0">
                <a:latin typeface="Carlito"/>
                <a:cs typeface="Carlito"/>
              </a:rPr>
              <a:t>stored </a:t>
            </a:r>
            <a:r>
              <a:rPr spc="-5" dirty="0">
                <a:latin typeface="Carlito"/>
                <a:cs typeface="Carlito"/>
              </a:rPr>
              <a:t>in the </a:t>
            </a:r>
            <a:r>
              <a:rPr spc="-10" dirty="0">
                <a:latin typeface="Carlito"/>
                <a:cs typeface="Carlito"/>
              </a:rPr>
              <a:t>order </a:t>
            </a:r>
            <a:r>
              <a:rPr spc="-5" dirty="0">
                <a:latin typeface="Carlito"/>
                <a:cs typeface="Carlito"/>
              </a:rPr>
              <a:t>in which </a:t>
            </a:r>
            <a:r>
              <a:rPr spc="-10" dirty="0">
                <a:latin typeface="Carlito"/>
                <a:cs typeface="Carlito"/>
              </a:rPr>
              <a:t>they are </a:t>
            </a:r>
            <a:r>
              <a:rPr spc="-5" dirty="0">
                <a:latin typeface="Carlito"/>
                <a:cs typeface="Carlito"/>
              </a:rPr>
              <a:t>added unless</a:t>
            </a:r>
            <a:r>
              <a:rPr spc="114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manipulated.</a:t>
            </a:r>
            <a:endParaRPr dirty="0">
              <a:latin typeface="Carlito"/>
              <a:cs typeface="Carlito"/>
            </a:endParaRPr>
          </a:p>
          <a:p>
            <a:pPr marL="1791335" lvl="3" indent="-4076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791335" algn="l"/>
                <a:tab pos="1791970" algn="l"/>
              </a:tabLst>
            </a:pPr>
            <a:r>
              <a:rPr b="1" spc="-10" dirty="0">
                <a:latin typeface="Carlito"/>
                <a:cs typeface="Carlito"/>
              </a:rPr>
              <a:t>List allows </a:t>
            </a:r>
            <a:r>
              <a:rPr b="1" spc="-15" dirty="0">
                <a:latin typeface="Carlito"/>
                <a:cs typeface="Carlito"/>
              </a:rPr>
              <a:t>duplicate</a:t>
            </a:r>
            <a:r>
              <a:rPr b="1" spc="2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objects.</a:t>
            </a:r>
            <a:endParaRPr dirty="0">
              <a:latin typeface="Carlito"/>
              <a:cs typeface="Carlito"/>
            </a:endParaRPr>
          </a:p>
          <a:p>
            <a:pPr marL="1270000" lvl="2" indent="-343535">
              <a:lnSpc>
                <a:spcPct val="100000"/>
              </a:lnSpc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b="1" spc="-15" dirty="0">
                <a:latin typeface="Carlito"/>
                <a:cs typeface="Carlito"/>
              </a:rPr>
              <a:t>Differences </a:t>
            </a:r>
            <a:r>
              <a:rPr b="1" spc="-10" dirty="0">
                <a:latin typeface="Carlito"/>
                <a:cs typeface="Carlito"/>
              </a:rPr>
              <a:t>between </a:t>
            </a:r>
            <a:r>
              <a:rPr b="1" spc="-20" dirty="0">
                <a:latin typeface="Carlito"/>
                <a:cs typeface="Carlito"/>
              </a:rPr>
              <a:t>ArrayList </a:t>
            </a:r>
            <a:r>
              <a:rPr b="1" spc="-10" dirty="0">
                <a:latin typeface="Carlito"/>
                <a:cs typeface="Carlito"/>
              </a:rPr>
              <a:t>and</a:t>
            </a:r>
            <a:r>
              <a:rPr b="1" spc="125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LinkedList</a:t>
            </a:r>
            <a:endParaRPr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har char="•"/>
            </a:pPr>
            <a:endParaRPr dirty="0">
              <a:latin typeface="Carlito"/>
              <a:cs typeface="Carlito"/>
            </a:endParaRPr>
          </a:p>
          <a:p>
            <a:pPr marL="1334135" lvl="2" indent="-407670">
              <a:lnSpc>
                <a:spcPct val="100000"/>
              </a:lnSpc>
              <a:buClr>
                <a:srgbClr val="001F5F"/>
              </a:buClr>
              <a:buFont typeface="Arial"/>
              <a:buChar char="•"/>
              <a:tabLst>
                <a:tab pos="1334135" algn="l"/>
                <a:tab pos="1334770" algn="l"/>
              </a:tabLst>
            </a:pPr>
            <a:r>
              <a:rPr b="1" spc="-10" dirty="0">
                <a:solidFill>
                  <a:srgbClr val="C00000"/>
                </a:solidFill>
                <a:latin typeface="Carlito"/>
                <a:cs typeface="Carlito"/>
              </a:rPr>
              <a:t>Set&lt;T&gt; </a:t>
            </a:r>
            <a:r>
              <a:rPr b="1" spc="-15" dirty="0">
                <a:solidFill>
                  <a:srgbClr val="001F5F"/>
                </a:solidFill>
                <a:latin typeface="Carlito"/>
                <a:cs typeface="Carlito"/>
              </a:rPr>
              <a:t>interface </a:t>
            </a:r>
            <a:r>
              <a:rPr b="1" spc="-20" dirty="0">
                <a:solidFill>
                  <a:srgbClr val="001F5F"/>
                </a:solidFill>
                <a:latin typeface="Carlito"/>
                <a:cs typeface="Carlito"/>
              </a:rPr>
              <a:t>extends </a:t>
            </a:r>
            <a:r>
              <a:rPr b="1" spc="-10" dirty="0">
                <a:solidFill>
                  <a:srgbClr val="001F5F"/>
                </a:solidFill>
                <a:latin typeface="Carlito"/>
                <a:cs typeface="Carlito"/>
              </a:rPr>
              <a:t>Collection&lt;T&gt;</a:t>
            </a:r>
            <a:r>
              <a:rPr b="1" spc="16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b="1" spc="-15" dirty="0">
                <a:solidFill>
                  <a:srgbClr val="001F5F"/>
                </a:solidFill>
                <a:latin typeface="Carlito"/>
                <a:cs typeface="Carlito"/>
              </a:rPr>
              <a:t>interface</a:t>
            </a:r>
            <a:endParaRPr dirty="0">
              <a:latin typeface="Carlito"/>
              <a:cs typeface="Carlito"/>
            </a:endParaRPr>
          </a:p>
          <a:p>
            <a:pPr marL="2184400" lvl="3" indent="-343535">
              <a:lnSpc>
                <a:spcPct val="100000"/>
              </a:lnSpc>
              <a:buFont typeface="Arial"/>
              <a:buChar char="•"/>
              <a:tabLst>
                <a:tab pos="2184400" algn="l"/>
                <a:tab pos="2185035" algn="l"/>
              </a:tabLst>
            </a:pPr>
            <a:r>
              <a:rPr b="1" spc="-10" dirty="0">
                <a:solidFill>
                  <a:srgbClr val="001F5F"/>
                </a:solidFill>
                <a:latin typeface="Carlito"/>
                <a:cs typeface="Carlito"/>
              </a:rPr>
              <a:t>SortedSet&lt;T&gt; </a:t>
            </a:r>
            <a:r>
              <a:rPr b="1" spc="-15" dirty="0">
                <a:solidFill>
                  <a:srgbClr val="001F5F"/>
                </a:solidFill>
                <a:latin typeface="Carlito"/>
                <a:cs typeface="Carlito"/>
              </a:rPr>
              <a:t>interface </a:t>
            </a:r>
            <a:r>
              <a:rPr b="1" spc="-20" dirty="0">
                <a:solidFill>
                  <a:srgbClr val="001F5F"/>
                </a:solidFill>
                <a:latin typeface="Carlito"/>
                <a:cs typeface="Carlito"/>
              </a:rPr>
              <a:t>extends </a:t>
            </a:r>
            <a:r>
              <a:rPr b="1" spc="-10" dirty="0">
                <a:solidFill>
                  <a:srgbClr val="001F5F"/>
                </a:solidFill>
                <a:latin typeface="Carlito"/>
                <a:cs typeface="Carlito"/>
              </a:rPr>
              <a:t>Set&lt;T&gt;</a:t>
            </a:r>
            <a:r>
              <a:rPr b="1" spc="15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b="1" spc="-15" dirty="0">
                <a:solidFill>
                  <a:srgbClr val="001F5F"/>
                </a:solidFill>
                <a:latin typeface="Carlito"/>
                <a:cs typeface="Carlito"/>
              </a:rPr>
              <a:t>interface</a:t>
            </a:r>
            <a:endParaRPr dirty="0">
              <a:latin typeface="Carlito"/>
              <a:cs typeface="Carlito"/>
            </a:endParaRPr>
          </a:p>
          <a:p>
            <a:pPr marL="1334135" lvl="2" indent="-407670">
              <a:lnSpc>
                <a:spcPct val="100000"/>
              </a:lnSpc>
              <a:buFont typeface="Arial"/>
              <a:buChar char="•"/>
              <a:tabLst>
                <a:tab pos="1334135" algn="l"/>
                <a:tab pos="1334770" algn="l"/>
              </a:tabLst>
            </a:pPr>
            <a:r>
              <a:rPr b="1" spc="-10" dirty="0">
                <a:latin typeface="Carlito"/>
                <a:cs typeface="Carlito"/>
              </a:rPr>
              <a:t>The main implementation classes </a:t>
            </a:r>
            <a:r>
              <a:rPr b="1" spc="-15" dirty="0">
                <a:latin typeface="Carlito"/>
                <a:cs typeface="Carlito"/>
              </a:rPr>
              <a:t>are: </a:t>
            </a:r>
            <a:r>
              <a:rPr b="1" spc="-10" dirty="0">
                <a:latin typeface="Carlito"/>
                <a:cs typeface="Carlito"/>
              </a:rPr>
              <a:t>HashSet, </a:t>
            </a:r>
            <a:r>
              <a:rPr b="1" spc="-15" dirty="0">
                <a:latin typeface="Carlito"/>
                <a:cs typeface="Carlito"/>
              </a:rPr>
              <a:t>LinkedHashList </a:t>
            </a:r>
            <a:r>
              <a:rPr b="1" spc="-10" dirty="0">
                <a:latin typeface="Carlito"/>
                <a:cs typeface="Carlito"/>
              </a:rPr>
              <a:t>and</a:t>
            </a:r>
            <a:r>
              <a:rPr b="1" spc="190" dirty="0">
                <a:latin typeface="Carlito"/>
                <a:cs typeface="Carlito"/>
              </a:rPr>
              <a:t> </a:t>
            </a:r>
            <a:r>
              <a:rPr b="1" spc="-25" dirty="0">
                <a:latin typeface="Carlito"/>
                <a:cs typeface="Carlito"/>
              </a:rPr>
              <a:t>TreeSet</a:t>
            </a:r>
            <a:endParaRPr dirty="0">
              <a:latin typeface="Carlito"/>
              <a:cs typeface="Carlito"/>
            </a:endParaRPr>
          </a:p>
          <a:p>
            <a:pPr marL="1352550" lvl="3" indent="-342900">
              <a:lnSpc>
                <a:spcPct val="100000"/>
              </a:lnSpc>
              <a:buFont typeface="Arial"/>
              <a:buChar char="•"/>
              <a:tabLst>
                <a:tab pos="1351915" algn="l"/>
                <a:tab pos="1352550" algn="l"/>
              </a:tabLst>
            </a:pPr>
            <a:r>
              <a:rPr spc="-5" dirty="0">
                <a:latin typeface="Carlito"/>
                <a:cs typeface="Carlito"/>
              </a:rPr>
              <a:t>A </a:t>
            </a:r>
            <a:r>
              <a:rPr spc="-10" dirty="0">
                <a:latin typeface="Carlito"/>
                <a:cs typeface="Carlito"/>
              </a:rPr>
              <a:t>collection </a:t>
            </a:r>
            <a:r>
              <a:rPr b="1" spc="-10" dirty="0">
                <a:latin typeface="Carlito"/>
                <a:cs typeface="Carlito"/>
              </a:rPr>
              <a:t>does not </a:t>
            </a:r>
            <a:r>
              <a:rPr b="1" spc="-15" dirty="0">
                <a:latin typeface="Carlito"/>
                <a:cs typeface="Carlito"/>
              </a:rPr>
              <a:t>contain duplicate </a:t>
            </a:r>
            <a:r>
              <a:rPr b="1" spc="-10" dirty="0">
                <a:latin typeface="Carlito"/>
                <a:cs typeface="Carlito"/>
              </a:rPr>
              <a:t>entries</a:t>
            </a:r>
            <a:r>
              <a:rPr spc="-10" dirty="0">
                <a:latin typeface="Carlito"/>
                <a:cs typeface="Carlito"/>
              </a:rPr>
              <a:t>, </a:t>
            </a:r>
            <a:r>
              <a:rPr spc="-5" dirty="0">
                <a:latin typeface="Carlito"/>
                <a:cs typeface="Carlito"/>
              </a:rPr>
              <a:t>and </a:t>
            </a:r>
            <a:r>
              <a:rPr spc="-15" dirty="0">
                <a:latin typeface="Carlito"/>
                <a:cs typeface="Carlito"/>
              </a:rPr>
              <a:t>at </a:t>
            </a:r>
            <a:r>
              <a:rPr spc="-5"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most </a:t>
            </a:r>
            <a:r>
              <a:rPr spc="-5" dirty="0">
                <a:latin typeface="Carlito"/>
                <a:cs typeface="Carlito"/>
              </a:rPr>
              <a:t>ne </a:t>
            </a:r>
            <a:r>
              <a:rPr spc="-10" dirty="0">
                <a:latin typeface="Carlito"/>
                <a:cs typeface="Carlito"/>
              </a:rPr>
              <a:t>null value</a:t>
            </a:r>
            <a:r>
              <a:rPr spc="28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allowed.</a:t>
            </a:r>
            <a:endParaRPr dirty="0">
              <a:latin typeface="Carlito"/>
              <a:cs typeface="Carlito"/>
            </a:endParaRPr>
          </a:p>
          <a:p>
            <a:pPr marL="1352550" marR="5080" lvl="3" indent="-342900">
              <a:lnSpc>
                <a:spcPct val="100000"/>
              </a:lnSpc>
              <a:buFont typeface="Arial"/>
              <a:buChar char="•"/>
              <a:tabLst>
                <a:tab pos="1351915" algn="l"/>
                <a:tab pos="1352550" algn="l"/>
              </a:tabLst>
            </a:pPr>
            <a:r>
              <a:rPr spc="-10" dirty="0">
                <a:latin typeface="Carlito"/>
                <a:cs typeface="Carlito"/>
              </a:rPr>
              <a:t>Objects being </a:t>
            </a:r>
            <a:r>
              <a:rPr spc="-5" dirty="0">
                <a:latin typeface="Carlito"/>
                <a:cs typeface="Carlito"/>
              </a:rPr>
              <a:t>added </a:t>
            </a:r>
            <a:r>
              <a:rPr spc="-20" dirty="0">
                <a:latin typeface="Carlito"/>
                <a:cs typeface="Carlito"/>
              </a:rPr>
              <a:t>to </a:t>
            </a:r>
            <a:r>
              <a:rPr spc="-5" dirty="0">
                <a:latin typeface="Carlito"/>
                <a:cs typeface="Carlito"/>
              </a:rPr>
              <a:t>a </a:t>
            </a:r>
            <a:r>
              <a:rPr spc="-10" dirty="0">
                <a:latin typeface="Carlito"/>
                <a:cs typeface="Carlito"/>
              </a:rPr>
              <a:t>set </a:t>
            </a:r>
            <a:r>
              <a:rPr spc="-5" dirty="0">
                <a:latin typeface="Carlito"/>
                <a:cs typeface="Carlito"/>
              </a:rPr>
              <a:t>should </a:t>
            </a:r>
            <a:r>
              <a:rPr spc="-10" dirty="0">
                <a:latin typeface="Carlito"/>
                <a:cs typeface="Carlito"/>
              </a:rPr>
              <a:t>implement </a:t>
            </a:r>
            <a:r>
              <a:rPr b="1" i="1" spc="-5" dirty="0">
                <a:latin typeface="Carlito"/>
                <a:cs typeface="Carlito"/>
              </a:rPr>
              <a:t>equals and hashCode methods </a:t>
            </a:r>
            <a:r>
              <a:rPr spc="-5" dirty="0">
                <a:latin typeface="Carlito"/>
                <a:cs typeface="Carlito"/>
              </a:rPr>
              <a:t>otherwise it  is possible </a:t>
            </a:r>
            <a:r>
              <a:rPr spc="-20" dirty="0">
                <a:latin typeface="Carlito"/>
                <a:cs typeface="Carlito"/>
              </a:rPr>
              <a:t>to </a:t>
            </a:r>
            <a:r>
              <a:rPr spc="-5" dirty="0">
                <a:latin typeface="Carlito"/>
                <a:cs typeface="Carlito"/>
              </a:rPr>
              <a:t>add multiple </a:t>
            </a:r>
            <a:r>
              <a:rPr spc="-10" dirty="0">
                <a:latin typeface="Carlito"/>
                <a:cs typeface="Carlito"/>
              </a:rPr>
              <a:t>objects </a:t>
            </a:r>
            <a:r>
              <a:rPr spc="-20" dirty="0">
                <a:latin typeface="Carlito"/>
                <a:cs typeface="Carlito"/>
              </a:rPr>
              <a:t>to </a:t>
            </a:r>
            <a:r>
              <a:rPr spc="-10" dirty="0">
                <a:latin typeface="Carlito"/>
                <a:cs typeface="Carlito"/>
              </a:rPr>
              <a:t>Set </a:t>
            </a:r>
            <a:r>
              <a:rPr spc="-5" dirty="0">
                <a:latin typeface="Carlito"/>
                <a:cs typeface="Carlito"/>
              </a:rPr>
              <a:t>which </a:t>
            </a:r>
            <a:r>
              <a:rPr spc="-15" dirty="0">
                <a:latin typeface="Carlito"/>
                <a:cs typeface="Carlito"/>
              </a:rPr>
              <a:t>may </a:t>
            </a:r>
            <a:r>
              <a:rPr spc="-5" dirty="0">
                <a:latin typeface="Carlito"/>
                <a:cs typeface="Carlito"/>
              </a:rPr>
              <a:t>be </a:t>
            </a:r>
            <a:r>
              <a:rPr spc="-10" dirty="0">
                <a:latin typeface="Carlito"/>
                <a:cs typeface="Carlito"/>
              </a:rPr>
              <a:t>intrinsically</a:t>
            </a:r>
            <a:r>
              <a:rPr spc="13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equivalent.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3201</Words>
  <Application>Microsoft Office PowerPoint</Application>
  <PresentationFormat>Custom</PresentationFormat>
  <Paragraphs>606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Collection Framework</vt:lpstr>
      <vt:lpstr>Wrapper Classes</vt:lpstr>
      <vt:lpstr>Auto-boxing &amp; Auto-unboxing</vt:lpstr>
      <vt:lpstr>Auto-boxing &amp; Auto-unboxing</vt:lpstr>
      <vt:lpstr>Converting String objects to primitive types</vt:lpstr>
      <vt:lpstr>Collection Framework</vt:lpstr>
      <vt:lpstr>Collection Framework API</vt:lpstr>
      <vt:lpstr>Collection Framework</vt:lpstr>
      <vt:lpstr>Collection Framework</vt:lpstr>
      <vt:lpstr>Collection Framework</vt:lpstr>
      <vt:lpstr>Collection Interface</vt:lpstr>
      <vt:lpstr>Collection Interface</vt:lpstr>
      <vt:lpstr>java.util.Iterator&lt;E&gt; interface</vt:lpstr>
      <vt:lpstr>Generics</vt:lpstr>
      <vt:lpstr>Generics</vt:lpstr>
      <vt:lpstr>Generics</vt:lpstr>
      <vt:lpstr>Additional Methods of Collection&lt;E&gt;</vt:lpstr>
      <vt:lpstr>Traversing   through Collection Object</vt:lpstr>
      <vt:lpstr>List interface</vt:lpstr>
      <vt:lpstr>Implementations of List interface</vt:lpstr>
      <vt:lpstr>Collections utility class</vt:lpstr>
      <vt:lpstr>Set&lt;E&gt; interface</vt:lpstr>
      <vt:lpstr>Implementation classes of Set&lt;K&gt; interface</vt:lpstr>
      <vt:lpstr>HashSet class</vt:lpstr>
      <vt:lpstr>Implementing Hashing Technique</vt:lpstr>
      <vt:lpstr>Implementing Hashing Technique</vt:lpstr>
      <vt:lpstr>HashSet Example</vt:lpstr>
      <vt:lpstr>HashSet Example</vt:lpstr>
      <vt:lpstr>HashSet Example contd..</vt:lpstr>
      <vt:lpstr>HashSet Example contd..</vt:lpstr>
      <vt:lpstr>Exception in thread "main"  java.lang.ClassCastException:  com.lnt.businesstier cannot be cast to  java.lang.Comparable</vt:lpstr>
      <vt:lpstr>TreeSet Example</vt:lpstr>
      <vt:lpstr>Map&lt;K,V&gt; Interface</vt:lpstr>
      <vt:lpstr>HashMap</vt:lpstr>
      <vt:lpstr>Map&lt;K,V&gt; and SortedMap&lt;K,V&gt; Interfaces</vt:lpstr>
      <vt:lpstr>Implementations of Map interface</vt:lpstr>
      <vt:lpstr>Iterating through a Map&lt;K,V&gt;</vt:lpstr>
      <vt:lpstr>Hashtable – Legacy class</vt:lpstr>
      <vt:lpstr>Synchronized Collections</vt:lpstr>
      <vt:lpstr>Concurrent Collections</vt:lpstr>
      <vt:lpstr>ConcurrentHashMap</vt:lpstr>
      <vt:lpstr>Fail-safe and fail-fast iterators</vt:lpstr>
      <vt:lpstr>Fail-safe and fail-fast iterators</vt:lpstr>
      <vt:lpstr>Fail-Fast Example</vt:lpstr>
      <vt:lpstr>Fail-Safe Example</vt:lpstr>
      <vt:lpstr>Exception handling and fail- fast/ fail-safe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Core Java - I</dc:title>
  <dc:creator>Srinivas Reddy</dc:creator>
  <cp:lastModifiedBy>admi</cp:lastModifiedBy>
  <cp:revision>18</cp:revision>
  <dcterms:created xsi:type="dcterms:W3CDTF">2021-06-17T01:00:31Z</dcterms:created>
  <dcterms:modified xsi:type="dcterms:W3CDTF">2021-06-17T01:38:47Z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2021-06-17T00:00:00Z</vt:filetime>
  </property>
</Properties>
</file>