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85933"/>
            <a:ext cx="9144000" cy="77090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76655"/>
            <a:ext cx="9144000" cy="728980"/>
          </a:xfrm>
          <a:custGeom>
            <a:avLst/>
            <a:gdLst/>
            <a:ahLst/>
            <a:cxnLst/>
            <a:rect l="l" t="t" r="r" b="b"/>
            <a:pathLst>
              <a:path w="9144000" h="728980">
                <a:moveTo>
                  <a:pt x="0" y="330454"/>
                </a:moveTo>
                <a:lnTo>
                  <a:pt x="0" y="398018"/>
                </a:lnTo>
                <a:lnTo>
                  <a:pt x="216420" y="449651"/>
                </a:lnTo>
                <a:lnTo>
                  <a:pt x="352286" y="563245"/>
                </a:lnTo>
                <a:lnTo>
                  <a:pt x="422718" y="676838"/>
                </a:lnTo>
                <a:lnTo>
                  <a:pt x="442836" y="728472"/>
                </a:lnTo>
                <a:lnTo>
                  <a:pt x="462855" y="664464"/>
                </a:lnTo>
                <a:lnTo>
                  <a:pt x="442836" y="664464"/>
                </a:lnTo>
                <a:lnTo>
                  <a:pt x="383124" y="471364"/>
                </a:lnTo>
                <a:lnTo>
                  <a:pt x="317092" y="372205"/>
                </a:lnTo>
                <a:lnTo>
                  <a:pt x="203222" y="335672"/>
                </a:lnTo>
                <a:lnTo>
                  <a:pt x="0" y="330454"/>
                </a:lnTo>
                <a:close/>
              </a:path>
              <a:path w="9144000" h="728980">
                <a:moveTo>
                  <a:pt x="495854" y="558951"/>
                </a:moveTo>
                <a:lnTo>
                  <a:pt x="462997" y="612274"/>
                </a:lnTo>
                <a:lnTo>
                  <a:pt x="442836" y="664464"/>
                </a:lnTo>
                <a:lnTo>
                  <a:pt x="462855" y="664464"/>
                </a:lnTo>
                <a:lnTo>
                  <a:pt x="495854" y="558951"/>
                </a:lnTo>
                <a:close/>
              </a:path>
              <a:path w="9144000" h="728980">
                <a:moveTo>
                  <a:pt x="623414" y="422163"/>
                </a:moveTo>
                <a:lnTo>
                  <a:pt x="568936" y="439324"/>
                </a:lnTo>
                <a:lnTo>
                  <a:pt x="502586" y="537428"/>
                </a:lnTo>
                <a:lnTo>
                  <a:pt x="495854" y="558951"/>
                </a:lnTo>
                <a:lnTo>
                  <a:pt x="533746" y="497459"/>
                </a:lnTo>
                <a:lnTo>
                  <a:pt x="623414" y="422163"/>
                </a:lnTo>
                <a:close/>
              </a:path>
              <a:path w="9144000" h="728980">
                <a:moveTo>
                  <a:pt x="8963570" y="305407"/>
                </a:moveTo>
                <a:lnTo>
                  <a:pt x="8900273" y="325290"/>
                </a:lnTo>
                <a:lnTo>
                  <a:pt x="8695309" y="330454"/>
                </a:lnTo>
                <a:lnTo>
                  <a:pt x="888593" y="330454"/>
                </a:lnTo>
                <a:lnTo>
                  <a:pt x="670479" y="382643"/>
                </a:lnTo>
                <a:lnTo>
                  <a:pt x="623414" y="422163"/>
                </a:lnTo>
                <a:lnTo>
                  <a:pt x="683675" y="403181"/>
                </a:lnTo>
                <a:lnTo>
                  <a:pt x="888593" y="398018"/>
                </a:lnTo>
                <a:lnTo>
                  <a:pt x="8695309" y="398018"/>
                </a:lnTo>
                <a:lnTo>
                  <a:pt x="8913881" y="346384"/>
                </a:lnTo>
                <a:lnTo>
                  <a:pt x="8963570" y="305407"/>
                </a:lnTo>
                <a:close/>
              </a:path>
              <a:path w="9144000" h="728980">
                <a:moveTo>
                  <a:pt x="9087282" y="176341"/>
                </a:moveTo>
                <a:lnTo>
                  <a:pt x="9051623" y="232791"/>
                </a:lnTo>
                <a:lnTo>
                  <a:pt x="8963570" y="305407"/>
                </a:lnTo>
                <a:lnTo>
                  <a:pt x="9015333" y="289147"/>
                </a:lnTo>
                <a:lnTo>
                  <a:pt x="9082553" y="191043"/>
                </a:lnTo>
                <a:lnTo>
                  <a:pt x="9087282" y="176341"/>
                </a:lnTo>
                <a:close/>
              </a:path>
              <a:path w="9144000" h="728980">
                <a:moveTo>
                  <a:pt x="9144000" y="0"/>
                </a:moveTo>
                <a:lnTo>
                  <a:pt x="9087282" y="176341"/>
                </a:lnTo>
                <a:lnTo>
                  <a:pt x="9123380" y="119197"/>
                </a:lnTo>
                <a:lnTo>
                  <a:pt x="9144000" y="67564"/>
                </a:lnTo>
                <a:lnTo>
                  <a:pt x="9144000" y="0"/>
                </a:lnTo>
                <a:close/>
              </a:path>
            </a:pathLst>
          </a:custGeom>
          <a:solidFill>
            <a:srgbClr val="0097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3627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97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4784" y="273253"/>
            <a:ext cx="361632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25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732" y="2265172"/>
            <a:ext cx="7581265" cy="3802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97163" y="6657686"/>
            <a:ext cx="1739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9F948F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832" y="2723845"/>
            <a:ext cx="462470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Arial"/>
                <a:cs typeface="Arial"/>
              </a:rPr>
              <a:t>Lambda</a:t>
            </a:r>
            <a:r>
              <a:rPr dirty="0" sz="3600" spc="-7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Expressions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189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</a:t>
            </a:r>
            <a:r>
              <a:rPr dirty="0" sz="1200" spc="-6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19005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Consumer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8653145" cy="13417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8435" marR="25146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Consumer&lt;T&gt; represents a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function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that takes an argument and  returns no</a:t>
            </a:r>
            <a:r>
              <a:rPr dirty="0" sz="2200" spc="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result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</a:t>
            </a:r>
            <a:r>
              <a:rPr dirty="0" sz="2200" spc="-20">
                <a:solidFill>
                  <a:srgbClr val="002549"/>
                </a:solidFill>
                <a:latin typeface="Arial"/>
                <a:cs typeface="Arial"/>
              </a:rPr>
              <a:t>BiConsumer&lt;T,U&gt;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takes two objects which can be of different type  and returns</a:t>
            </a:r>
            <a:r>
              <a:rPr dirty="0" sz="2200" spc="2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nothing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03" y="4322065"/>
            <a:ext cx="3779520" cy="171831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List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of predefined</a:t>
            </a:r>
            <a:r>
              <a:rPr dirty="0" sz="2200" spc="-1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Consumer:</a:t>
            </a:r>
            <a:endParaRPr sz="22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IntConsumer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LongConsumer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ObjIntConsumer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ObjLongConsumer</a:t>
            </a:r>
            <a:r>
              <a:rPr dirty="0" sz="1800" spc="3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253" y="2859785"/>
            <a:ext cx="3581400" cy="1481455"/>
          </a:xfrm>
          <a:custGeom>
            <a:avLst/>
            <a:gdLst/>
            <a:ahLst/>
            <a:cxnLst/>
            <a:rect l="l" t="t" r="r" b="b"/>
            <a:pathLst>
              <a:path w="3581400" h="1481454">
                <a:moveTo>
                  <a:pt x="0" y="246887"/>
                </a:moveTo>
                <a:lnTo>
                  <a:pt x="5016" y="197118"/>
                </a:lnTo>
                <a:lnTo>
                  <a:pt x="19402" y="150768"/>
                </a:lnTo>
                <a:lnTo>
                  <a:pt x="42165" y="108830"/>
                </a:lnTo>
                <a:lnTo>
                  <a:pt x="72313" y="72294"/>
                </a:lnTo>
                <a:lnTo>
                  <a:pt x="108852" y="42152"/>
                </a:lnTo>
                <a:lnTo>
                  <a:pt x="150790" y="19395"/>
                </a:lnTo>
                <a:lnTo>
                  <a:pt x="197132" y="5014"/>
                </a:lnTo>
                <a:lnTo>
                  <a:pt x="246887" y="0"/>
                </a:lnTo>
                <a:lnTo>
                  <a:pt x="3334512" y="0"/>
                </a:lnTo>
                <a:lnTo>
                  <a:pt x="3384281" y="5014"/>
                </a:lnTo>
                <a:lnTo>
                  <a:pt x="3430631" y="19395"/>
                </a:lnTo>
                <a:lnTo>
                  <a:pt x="3472569" y="42152"/>
                </a:lnTo>
                <a:lnTo>
                  <a:pt x="3509105" y="72294"/>
                </a:lnTo>
                <a:lnTo>
                  <a:pt x="3539247" y="108830"/>
                </a:lnTo>
                <a:lnTo>
                  <a:pt x="3562004" y="150768"/>
                </a:lnTo>
                <a:lnTo>
                  <a:pt x="3576385" y="197118"/>
                </a:lnTo>
                <a:lnTo>
                  <a:pt x="3581400" y="246887"/>
                </a:lnTo>
                <a:lnTo>
                  <a:pt x="3581400" y="1234439"/>
                </a:lnTo>
                <a:lnTo>
                  <a:pt x="3576385" y="1284209"/>
                </a:lnTo>
                <a:lnTo>
                  <a:pt x="3562004" y="1330559"/>
                </a:lnTo>
                <a:lnTo>
                  <a:pt x="3539247" y="1372497"/>
                </a:lnTo>
                <a:lnTo>
                  <a:pt x="3509105" y="1409033"/>
                </a:lnTo>
                <a:lnTo>
                  <a:pt x="3472569" y="1439175"/>
                </a:lnTo>
                <a:lnTo>
                  <a:pt x="3430631" y="1461932"/>
                </a:lnTo>
                <a:lnTo>
                  <a:pt x="3384281" y="1476313"/>
                </a:lnTo>
                <a:lnTo>
                  <a:pt x="3334512" y="1481327"/>
                </a:lnTo>
                <a:lnTo>
                  <a:pt x="246887" y="1481327"/>
                </a:lnTo>
                <a:lnTo>
                  <a:pt x="197132" y="1476313"/>
                </a:lnTo>
                <a:lnTo>
                  <a:pt x="150790" y="1461932"/>
                </a:lnTo>
                <a:lnTo>
                  <a:pt x="108852" y="1439175"/>
                </a:lnTo>
                <a:lnTo>
                  <a:pt x="72313" y="1409033"/>
                </a:lnTo>
                <a:lnTo>
                  <a:pt x="42165" y="1372497"/>
                </a:lnTo>
                <a:lnTo>
                  <a:pt x="19402" y="1330559"/>
                </a:lnTo>
                <a:lnTo>
                  <a:pt x="5016" y="1284209"/>
                </a:lnTo>
                <a:lnTo>
                  <a:pt x="0" y="1234439"/>
                </a:lnTo>
                <a:lnTo>
                  <a:pt x="0" y="246887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40383" y="2886361"/>
            <a:ext cx="2870200" cy="13436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600">
              <a:latin typeface="Arial"/>
              <a:cs typeface="Arial"/>
            </a:endParaRPr>
          </a:p>
          <a:p>
            <a:pPr marL="584200" marR="5080" indent="-571500">
              <a:lnSpc>
                <a:spcPct val="135000"/>
              </a:lnSpc>
              <a:spcBef>
                <a:spcPts val="5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public interface Consumer&lt;T&gt; {  void accept(T</a:t>
            </a:r>
            <a:r>
              <a:rPr dirty="0" sz="1600" spc="-4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t);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1717" y="2879598"/>
            <a:ext cx="4020820" cy="1461770"/>
          </a:xfrm>
          <a:custGeom>
            <a:avLst/>
            <a:gdLst/>
            <a:ahLst/>
            <a:cxnLst/>
            <a:rect l="l" t="t" r="r" b="b"/>
            <a:pathLst>
              <a:path w="4020820" h="1461770">
                <a:moveTo>
                  <a:pt x="0" y="243586"/>
                </a:moveTo>
                <a:lnTo>
                  <a:pt x="4950" y="194505"/>
                </a:lnTo>
                <a:lnTo>
                  <a:pt x="19147" y="148786"/>
                </a:lnTo>
                <a:lnTo>
                  <a:pt x="41610" y="107410"/>
                </a:lnTo>
                <a:lnTo>
                  <a:pt x="71358" y="71358"/>
                </a:lnTo>
                <a:lnTo>
                  <a:pt x="107410" y="41610"/>
                </a:lnTo>
                <a:lnTo>
                  <a:pt x="148786" y="19147"/>
                </a:lnTo>
                <a:lnTo>
                  <a:pt x="194505" y="4950"/>
                </a:lnTo>
                <a:lnTo>
                  <a:pt x="243586" y="0"/>
                </a:lnTo>
                <a:lnTo>
                  <a:pt x="3776726" y="0"/>
                </a:lnTo>
                <a:lnTo>
                  <a:pt x="3825806" y="4950"/>
                </a:lnTo>
                <a:lnTo>
                  <a:pt x="3871525" y="19147"/>
                </a:lnTo>
                <a:lnTo>
                  <a:pt x="3912901" y="41610"/>
                </a:lnTo>
                <a:lnTo>
                  <a:pt x="3948953" y="71358"/>
                </a:lnTo>
                <a:lnTo>
                  <a:pt x="3978701" y="107410"/>
                </a:lnTo>
                <a:lnTo>
                  <a:pt x="4001164" y="148786"/>
                </a:lnTo>
                <a:lnTo>
                  <a:pt x="4015361" y="194505"/>
                </a:lnTo>
                <a:lnTo>
                  <a:pt x="4020312" y="243586"/>
                </a:lnTo>
                <a:lnTo>
                  <a:pt x="4020312" y="1217929"/>
                </a:lnTo>
                <a:lnTo>
                  <a:pt x="4015361" y="1267010"/>
                </a:lnTo>
                <a:lnTo>
                  <a:pt x="4001164" y="1312729"/>
                </a:lnTo>
                <a:lnTo>
                  <a:pt x="3978701" y="1354105"/>
                </a:lnTo>
                <a:lnTo>
                  <a:pt x="3948953" y="1390157"/>
                </a:lnTo>
                <a:lnTo>
                  <a:pt x="3912901" y="1419905"/>
                </a:lnTo>
                <a:lnTo>
                  <a:pt x="3871525" y="1442368"/>
                </a:lnTo>
                <a:lnTo>
                  <a:pt x="3825806" y="1456565"/>
                </a:lnTo>
                <a:lnTo>
                  <a:pt x="3776726" y="1461515"/>
                </a:lnTo>
                <a:lnTo>
                  <a:pt x="243586" y="1461515"/>
                </a:lnTo>
                <a:lnTo>
                  <a:pt x="194505" y="1456565"/>
                </a:lnTo>
                <a:lnTo>
                  <a:pt x="148786" y="1442368"/>
                </a:lnTo>
                <a:lnTo>
                  <a:pt x="107410" y="1419905"/>
                </a:lnTo>
                <a:lnTo>
                  <a:pt x="71358" y="1390157"/>
                </a:lnTo>
                <a:lnTo>
                  <a:pt x="41610" y="1354105"/>
                </a:lnTo>
                <a:lnTo>
                  <a:pt x="19147" y="1312729"/>
                </a:lnTo>
                <a:lnTo>
                  <a:pt x="4950" y="1267010"/>
                </a:lnTo>
                <a:lnTo>
                  <a:pt x="0" y="1217929"/>
                </a:lnTo>
                <a:lnTo>
                  <a:pt x="0" y="243586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51959" y="2896895"/>
            <a:ext cx="3231515" cy="13423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600">
              <a:latin typeface="Arial"/>
              <a:cs typeface="Arial"/>
            </a:endParaRPr>
          </a:p>
          <a:p>
            <a:pPr marL="584200" marR="5080" indent="-571500">
              <a:lnSpc>
                <a:spcPct val="135000"/>
              </a:lnSpc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public interface </a:t>
            </a:r>
            <a:r>
              <a:rPr dirty="0" sz="1600" spc="-15">
                <a:solidFill>
                  <a:srgbClr val="002549"/>
                </a:solidFill>
                <a:latin typeface="Arial"/>
                <a:cs typeface="Arial"/>
              </a:rPr>
              <a:t>BiConsumer&lt;T,U&gt;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{  void accept(T t, </a:t>
            </a:r>
            <a:r>
              <a:rPr dirty="0" sz="1600" spc="-10">
                <a:solidFill>
                  <a:srgbClr val="002549"/>
                </a:solidFill>
                <a:latin typeface="Arial"/>
                <a:cs typeface="Arial"/>
              </a:rPr>
              <a:t>U,u);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456" y="171450"/>
            <a:ext cx="189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</a:t>
            </a:r>
            <a:r>
              <a:rPr dirty="0" sz="1200" spc="-2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17437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</a:t>
            </a:r>
            <a:r>
              <a:rPr dirty="0" spc="-20"/>
              <a:t>d</a:t>
            </a:r>
            <a:r>
              <a:rPr dirty="0"/>
              <a:t>icate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8543290" cy="13417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8435" marR="25146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Predicate&lt;T&gt; represents a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function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that takes an argument and  returns true or false</a:t>
            </a:r>
            <a:r>
              <a:rPr dirty="0" sz="2200" spc="5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result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</a:t>
            </a:r>
            <a:r>
              <a:rPr dirty="0" sz="2200" spc="-20">
                <a:solidFill>
                  <a:srgbClr val="002549"/>
                </a:solidFill>
                <a:latin typeface="Arial"/>
                <a:cs typeface="Arial"/>
              </a:rPr>
              <a:t>BiPredicate&lt;T,U&gt;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takes two objects which can be of different type  and returns result as either true or</a:t>
            </a:r>
            <a:r>
              <a:rPr dirty="0" sz="2200" spc="6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false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89253" y="3070098"/>
            <a:ext cx="3581400" cy="1640205"/>
          </a:xfrm>
          <a:custGeom>
            <a:avLst/>
            <a:gdLst/>
            <a:ahLst/>
            <a:cxnLst/>
            <a:rect l="l" t="t" r="r" b="b"/>
            <a:pathLst>
              <a:path w="3581400" h="1640204">
                <a:moveTo>
                  <a:pt x="0" y="273303"/>
                </a:moveTo>
                <a:lnTo>
                  <a:pt x="4403" y="224161"/>
                </a:lnTo>
                <a:lnTo>
                  <a:pt x="17098" y="177914"/>
                </a:lnTo>
                <a:lnTo>
                  <a:pt x="37314" y="135334"/>
                </a:lnTo>
                <a:lnTo>
                  <a:pt x="64278" y="97192"/>
                </a:lnTo>
                <a:lnTo>
                  <a:pt x="97218" y="64257"/>
                </a:lnTo>
                <a:lnTo>
                  <a:pt x="135363" y="37300"/>
                </a:lnTo>
                <a:lnTo>
                  <a:pt x="177940" y="17091"/>
                </a:lnTo>
                <a:lnTo>
                  <a:pt x="224177" y="4401"/>
                </a:lnTo>
                <a:lnTo>
                  <a:pt x="273304" y="0"/>
                </a:lnTo>
                <a:lnTo>
                  <a:pt x="3308096" y="0"/>
                </a:lnTo>
                <a:lnTo>
                  <a:pt x="3357205" y="4401"/>
                </a:lnTo>
                <a:lnTo>
                  <a:pt x="3403434" y="17091"/>
                </a:lnTo>
                <a:lnTo>
                  <a:pt x="3446008" y="37300"/>
                </a:lnTo>
                <a:lnTo>
                  <a:pt x="3484155" y="64257"/>
                </a:lnTo>
                <a:lnTo>
                  <a:pt x="3517100" y="97192"/>
                </a:lnTo>
                <a:lnTo>
                  <a:pt x="3544071" y="135334"/>
                </a:lnTo>
                <a:lnTo>
                  <a:pt x="3564293" y="177914"/>
                </a:lnTo>
                <a:lnTo>
                  <a:pt x="3576994" y="224161"/>
                </a:lnTo>
                <a:lnTo>
                  <a:pt x="3581400" y="273303"/>
                </a:lnTo>
                <a:lnTo>
                  <a:pt x="3581400" y="1366520"/>
                </a:lnTo>
                <a:lnTo>
                  <a:pt x="3576994" y="1415629"/>
                </a:lnTo>
                <a:lnTo>
                  <a:pt x="3564293" y="1461858"/>
                </a:lnTo>
                <a:lnTo>
                  <a:pt x="3544071" y="1504432"/>
                </a:lnTo>
                <a:lnTo>
                  <a:pt x="3517100" y="1542579"/>
                </a:lnTo>
                <a:lnTo>
                  <a:pt x="3484155" y="1575524"/>
                </a:lnTo>
                <a:lnTo>
                  <a:pt x="3446008" y="1602495"/>
                </a:lnTo>
                <a:lnTo>
                  <a:pt x="3403434" y="1622717"/>
                </a:lnTo>
                <a:lnTo>
                  <a:pt x="3357205" y="1635418"/>
                </a:lnTo>
                <a:lnTo>
                  <a:pt x="3308096" y="1639824"/>
                </a:lnTo>
                <a:lnTo>
                  <a:pt x="273304" y="1639824"/>
                </a:lnTo>
                <a:lnTo>
                  <a:pt x="224177" y="1635418"/>
                </a:lnTo>
                <a:lnTo>
                  <a:pt x="177940" y="1622717"/>
                </a:lnTo>
                <a:lnTo>
                  <a:pt x="135363" y="1602495"/>
                </a:lnTo>
                <a:lnTo>
                  <a:pt x="97218" y="1575524"/>
                </a:lnTo>
                <a:lnTo>
                  <a:pt x="64278" y="1542579"/>
                </a:lnTo>
                <a:lnTo>
                  <a:pt x="37314" y="1504432"/>
                </a:lnTo>
                <a:lnTo>
                  <a:pt x="17098" y="1461858"/>
                </a:lnTo>
                <a:lnTo>
                  <a:pt x="4403" y="1415629"/>
                </a:lnTo>
                <a:lnTo>
                  <a:pt x="0" y="1366520"/>
                </a:lnTo>
                <a:lnTo>
                  <a:pt x="0" y="273303"/>
                </a:lnTo>
                <a:close/>
              </a:path>
            </a:pathLst>
          </a:custGeom>
          <a:ln w="25907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3903" y="3089326"/>
            <a:ext cx="3810635" cy="300545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666750">
              <a:lnSpc>
                <a:spcPct val="100000"/>
              </a:lnSpc>
              <a:spcBef>
                <a:spcPts val="850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8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755"/>
              </a:spcBef>
            </a:pPr>
            <a:r>
              <a:rPr dirty="0" sz="1800" spc="-10">
                <a:solidFill>
                  <a:srgbClr val="002549"/>
                </a:solidFill>
                <a:latin typeface="Arial"/>
                <a:cs typeface="Arial"/>
              </a:rPr>
              <a:t>public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interface Predicate&lt;T&gt;</a:t>
            </a:r>
            <a:r>
              <a:rPr dirty="0" sz="1800" spc="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302385">
              <a:lnSpc>
                <a:spcPct val="100000"/>
              </a:lnSpc>
              <a:spcBef>
                <a:spcPts val="760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boolean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test(T</a:t>
            </a:r>
            <a:r>
              <a:rPr dirty="0" sz="1800" spc="-3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t);</a:t>
            </a:r>
            <a:endParaRPr sz="1800">
              <a:latin typeface="Arial"/>
              <a:cs typeface="Arial"/>
            </a:endParaRPr>
          </a:p>
          <a:p>
            <a:pPr marL="66675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151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List of predefined</a:t>
            </a:r>
            <a:r>
              <a:rPr dirty="0" sz="2200" spc="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Predicates:</a:t>
            </a:r>
            <a:endParaRPr sz="22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IntPredicate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LongPredicate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4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DoublePredicate</a:t>
            </a:r>
            <a:r>
              <a:rPr dirty="0" sz="1800" spc="3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01717" y="3088385"/>
            <a:ext cx="4020820" cy="1640205"/>
          </a:xfrm>
          <a:custGeom>
            <a:avLst/>
            <a:gdLst/>
            <a:ahLst/>
            <a:cxnLst/>
            <a:rect l="l" t="t" r="r" b="b"/>
            <a:pathLst>
              <a:path w="4020820" h="1640204">
                <a:moveTo>
                  <a:pt x="0" y="273303"/>
                </a:moveTo>
                <a:lnTo>
                  <a:pt x="4405" y="224194"/>
                </a:lnTo>
                <a:lnTo>
                  <a:pt x="17106" y="177965"/>
                </a:lnTo>
                <a:lnTo>
                  <a:pt x="37328" y="135391"/>
                </a:lnTo>
                <a:lnTo>
                  <a:pt x="64299" y="97244"/>
                </a:lnTo>
                <a:lnTo>
                  <a:pt x="97244" y="64299"/>
                </a:lnTo>
                <a:lnTo>
                  <a:pt x="135391" y="37328"/>
                </a:lnTo>
                <a:lnTo>
                  <a:pt x="177965" y="17106"/>
                </a:lnTo>
                <a:lnTo>
                  <a:pt x="224194" y="4405"/>
                </a:lnTo>
                <a:lnTo>
                  <a:pt x="273304" y="0"/>
                </a:lnTo>
                <a:lnTo>
                  <a:pt x="3747008" y="0"/>
                </a:lnTo>
                <a:lnTo>
                  <a:pt x="3796117" y="4405"/>
                </a:lnTo>
                <a:lnTo>
                  <a:pt x="3842346" y="17106"/>
                </a:lnTo>
                <a:lnTo>
                  <a:pt x="3884920" y="37328"/>
                </a:lnTo>
                <a:lnTo>
                  <a:pt x="3923067" y="64299"/>
                </a:lnTo>
                <a:lnTo>
                  <a:pt x="3956012" y="97244"/>
                </a:lnTo>
                <a:lnTo>
                  <a:pt x="3982983" y="135391"/>
                </a:lnTo>
                <a:lnTo>
                  <a:pt x="4003205" y="177965"/>
                </a:lnTo>
                <a:lnTo>
                  <a:pt x="4015906" y="224194"/>
                </a:lnTo>
                <a:lnTo>
                  <a:pt x="4020312" y="273303"/>
                </a:lnTo>
                <a:lnTo>
                  <a:pt x="4020312" y="1366520"/>
                </a:lnTo>
                <a:lnTo>
                  <a:pt x="4015906" y="1415629"/>
                </a:lnTo>
                <a:lnTo>
                  <a:pt x="4003205" y="1461858"/>
                </a:lnTo>
                <a:lnTo>
                  <a:pt x="3982983" y="1504432"/>
                </a:lnTo>
                <a:lnTo>
                  <a:pt x="3956012" y="1542579"/>
                </a:lnTo>
                <a:lnTo>
                  <a:pt x="3923067" y="1575524"/>
                </a:lnTo>
                <a:lnTo>
                  <a:pt x="3884920" y="1602495"/>
                </a:lnTo>
                <a:lnTo>
                  <a:pt x="3842346" y="1622717"/>
                </a:lnTo>
                <a:lnTo>
                  <a:pt x="3796117" y="1635418"/>
                </a:lnTo>
                <a:lnTo>
                  <a:pt x="3747008" y="1639824"/>
                </a:lnTo>
                <a:lnTo>
                  <a:pt x="273304" y="1639824"/>
                </a:lnTo>
                <a:lnTo>
                  <a:pt x="224194" y="1635418"/>
                </a:lnTo>
                <a:lnTo>
                  <a:pt x="177965" y="1622717"/>
                </a:lnTo>
                <a:lnTo>
                  <a:pt x="135391" y="1602495"/>
                </a:lnTo>
                <a:lnTo>
                  <a:pt x="97244" y="1575524"/>
                </a:lnTo>
                <a:lnTo>
                  <a:pt x="64299" y="1542579"/>
                </a:lnTo>
                <a:lnTo>
                  <a:pt x="37328" y="1504432"/>
                </a:lnTo>
                <a:lnTo>
                  <a:pt x="17106" y="1461858"/>
                </a:lnTo>
                <a:lnTo>
                  <a:pt x="4405" y="1415629"/>
                </a:lnTo>
                <a:lnTo>
                  <a:pt x="0" y="1366520"/>
                </a:lnTo>
                <a:lnTo>
                  <a:pt x="0" y="273303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60467" y="3108197"/>
            <a:ext cx="3544570" cy="150685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800">
              <a:latin typeface="Arial"/>
              <a:cs typeface="Arial"/>
            </a:endParaRPr>
          </a:p>
          <a:p>
            <a:pPr marL="648335" marR="5080" indent="-636270">
              <a:lnSpc>
                <a:spcPct val="135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public interface </a:t>
            </a: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BiPredicate&lt;T,U&gt;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{ 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boolean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test(T t,</a:t>
            </a:r>
            <a:r>
              <a:rPr dirty="0" sz="1800" spc="-4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U,u);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76655"/>
            <a:ext cx="9144000" cy="780415"/>
            <a:chOff x="0" y="676655"/>
            <a:chExt cx="9144000" cy="780415"/>
          </a:xfrm>
        </p:grpSpPr>
        <p:sp>
          <p:nvSpPr>
            <p:cNvPr id="3" name="object 3"/>
            <p:cNvSpPr/>
            <p:nvPr/>
          </p:nvSpPr>
          <p:spPr>
            <a:xfrm>
              <a:off x="0" y="685933"/>
              <a:ext cx="9144000" cy="7709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76655"/>
              <a:ext cx="9144000" cy="728980"/>
            </a:xfrm>
            <a:custGeom>
              <a:avLst/>
              <a:gdLst/>
              <a:ahLst/>
              <a:cxnLst/>
              <a:rect l="l" t="t" r="r" b="b"/>
              <a:pathLst>
                <a:path w="9144000" h="728980">
                  <a:moveTo>
                    <a:pt x="0" y="330454"/>
                  </a:moveTo>
                  <a:lnTo>
                    <a:pt x="0" y="398018"/>
                  </a:lnTo>
                  <a:lnTo>
                    <a:pt x="216420" y="449651"/>
                  </a:lnTo>
                  <a:lnTo>
                    <a:pt x="352286" y="563245"/>
                  </a:lnTo>
                  <a:lnTo>
                    <a:pt x="422718" y="676838"/>
                  </a:lnTo>
                  <a:lnTo>
                    <a:pt x="442836" y="728472"/>
                  </a:lnTo>
                  <a:lnTo>
                    <a:pt x="462855" y="664464"/>
                  </a:lnTo>
                  <a:lnTo>
                    <a:pt x="442836" y="664464"/>
                  </a:lnTo>
                  <a:lnTo>
                    <a:pt x="383124" y="471364"/>
                  </a:lnTo>
                  <a:lnTo>
                    <a:pt x="317092" y="372205"/>
                  </a:lnTo>
                  <a:lnTo>
                    <a:pt x="203222" y="335672"/>
                  </a:lnTo>
                  <a:lnTo>
                    <a:pt x="0" y="330454"/>
                  </a:lnTo>
                  <a:close/>
                </a:path>
                <a:path w="9144000" h="728980">
                  <a:moveTo>
                    <a:pt x="495854" y="558951"/>
                  </a:moveTo>
                  <a:lnTo>
                    <a:pt x="462997" y="612274"/>
                  </a:lnTo>
                  <a:lnTo>
                    <a:pt x="442836" y="664464"/>
                  </a:lnTo>
                  <a:lnTo>
                    <a:pt x="462855" y="664464"/>
                  </a:lnTo>
                  <a:lnTo>
                    <a:pt x="495854" y="558951"/>
                  </a:lnTo>
                  <a:close/>
                </a:path>
                <a:path w="9144000" h="728980">
                  <a:moveTo>
                    <a:pt x="623414" y="422163"/>
                  </a:moveTo>
                  <a:lnTo>
                    <a:pt x="568936" y="439324"/>
                  </a:lnTo>
                  <a:lnTo>
                    <a:pt x="502586" y="537428"/>
                  </a:lnTo>
                  <a:lnTo>
                    <a:pt x="495854" y="558951"/>
                  </a:lnTo>
                  <a:lnTo>
                    <a:pt x="533746" y="497459"/>
                  </a:lnTo>
                  <a:lnTo>
                    <a:pt x="623414" y="422163"/>
                  </a:lnTo>
                  <a:close/>
                </a:path>
                <a:path w="9144000" h="728980">
                  <a:moveTo>
                    <a:pt x="8963570" y="305407"/>
                  </a:moveTo>
                  <a:lnTo>
                    <a:pt x="8900273" y="325290"/>
                  </a:lnTo>
                  <a:lnTo>
                    <a:pt x="8695309" y="330454"/>
                  </a:lnTo>
                  <a:lnTo>
                    <a:pt x="888593" y="330454"/>
                  </a:lnTo>
                  <a:lnTo>
                    <a:pt x="670479" y="382643"/>
                  </a:lnTo>
                  <a:lnTo>
                    <a:pt x="623414" y="422163"/>
                  </a:lnTo>
                  <a:lnTo>
                    <a:pt x="683675" y="403181"/>
                  </a:lnTo>
                  <a:lnTo>
                    <a:pt x="888593" y="398018"/>
                  </a:lnTo>
                  <a:lnTo>
                    <a:pt x="8695309" y="398018"/>
                  </a:lnTo>
                  <a:lnTo>
                    <a:pt x="8913881" y="346384"/>
                  </a:lnTo>
                  <a:lnTo>
                    <a:pt x="8963570" y="305407"/>
                  </a:lnTo>
                  <a:close/>
                </a:path>
                <a:path w="9144000" h="728980">
                  <a:moveTo>
                    <a:pt x="9087282" y="176341"/>
                  </a:moveTo>
                  <a:lnTo>
                    <a:pt x="9051623" y="232791"/>
                  </a:lnTo>
                  <a:lnTo>
                    <a:pt x="8963570" y="305407"/>
                  </a:lnTo>
                  <a:lnTo>
                    <a:pt x="9015333" y="289147"/>
                  </a:lnTo>
                  <a:lnTo>
                    <a:pt x="9082553" y="191043"/>
                  </a:lnTo>
                  <a:lnTo>
                    <a:pt x="9087282" y="176341"/>
                  </a:lnTo>
                  <a:close/>
                </a:path>
                <a:path w="9144000" h="728980">
                  <a:moveTo>
                    <a:pt x="9144000" y="0"/>
                  </a:moveTo>
                  <a:lnTo>
                    <a:pt x="9087282" y="176341"/>
                  </a:lnTo>
                  <a:lnTo>
                    <a:pt x="9123380" y="119197"/>
                  </a:lnTo>
                  <a:lnTo>
                    <a:pt x="9144000" y="6756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97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84784" y="171450"/>
            <a:ext cx="189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</a:t>
            </a:r>
            <a:r>
              <a:rPr dirty="0" sz="1200" spc="-6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15843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Function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93903" y="1513459"/>
            <a:ext cx="8435340" cy="134175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8435" marR="252095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Function&lt;T&gt; represents a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function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that takes an argument and  returns another</a:t>
            </a:r>
            <a:r>
              <a:rPr dirty="0" sz="2200" spc="3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</a:t>
            </a:r>
            <a:r>
              <a:rPr dirty="0" sz="2200" spc="-20">
                <a:solidFill>
                  <a:srgbClr val="002549"/>
                </a:solidFill>
                <a:latin typeface="Arial"/>
                <a:cs typeface="Arial"/>
              </a:rPr>
              <a:t>BiFunction&lt;T,U&gt;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takes two objects which can be of different type  and returns one</a:t>
            </a:r>
            <a:r>
              <a:rPr dirty="0" sz="2200" spc="4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object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89253" y="3056382"/>
            <a:ext cx="3581400" cy="1254760"/>
          </a:xfrm>
          <a:custGeom>
            <a:avLst/>
            <a:gdLst/>
            <a:ahLst/>
            <a:cxnLst/>
            <a:rect l="l" t="t" r="r" b="b"/>
            <a:pathLst>
              <a:path w="3581400" h="1254760">
                <a:moveTo>
                  <a:pt x="0" y="209041"/>
                </a:moveTo>
                <a:lnTo>
                  <a:pt x="5520" y="161113"/>
                </a:lnTo>
                <a:lnTo>
                  <a:pt x="21246" y="117113"/>
                </a:lnTo>
                <a:lnTo>
                  <a:pt x="45922" y="78300"/>
                </a:lnTo>
                <a:lnTo>
                  <a:pt x="78294" y="45926"/>
                </a:lnTo>
                <a:lnTo>
                  <a:pt x="117108" y="21248"/>
                </a:lnTo>
                <a:lnTo>
                  <a:pt x="161109" y="5521"/>
                </a:lnTo>
                <a:lnTo>
                  <a:pt x="209042" y="0"/>
                </a:lnTo>
                <a:lnTo>
                  <a:pt x="3372358" y="0"/>
                </a:lnTo>
                <a:lnTo>
                  <a:pt x="3420286" y="5521"/>
                </a:lnTo>
                <a:lnTo>
                  <a:pt x="3464286" y="21248"/>
                </a:lnTo>
                <a:lnTo>
                  <a:pt x="3503099" y="45926"/>
                </a:lnTo>
                <a:lnTo>
                  <a:pt x="3535473" y="78300"/>
                </a:lnTo>
                <a:lnTo>
                  <a:pt x="3560151" y="117113"/>
                </a:lnTo>
                <a:lnTo>
                  <a:pt x="3575878" y="161113"/>
                </a:lnTo>
                <a:lnTo>
                  <a:pt x="3581400" y="209041"/>
                </a:lnTo>
                <a:lnTo>
                  <a:pt x="3581400" y="1045209"/>
                </a:lnTo>
                <a:lnTo>
                  <a:pt x="3575878" y="1093138"/>
                </a:lnTo>
                <a:lnTo>
                  <a:pt x="3560151" y="1137138"/>
                </a:lnTo>
                <a:lnTo>
                  <a:pt x="3535473" y="1175951"/>
                </a:lnTo>
                <a:lnTo>
                  <a:pt x="3503099" y="1208325"/>
                </a:lnTo>
                <a:lnTo>
                  <a:pt x="3464286" y="1233003"/>
                </a:lnTo>
                <a:lnTo>
                  <a:pt x="3420286" y="1248730"/>
                </a:lnTo>
                <a:lnTo>
                  <a:pt x="3372358" y="1254251"/>
                </a:lnTo>
                <a:lnTo>
                  <a:pt x="209042" y="1254251"/>
                </a:lnTo>
                <a:lnTo>
                  <a:pt x="161109" y="1248730"/>
                </a:lnTo>
                <a:lnTo>
                  <a:pt x="117108" y="1233003"/>
                </a:lnTo>
                <a:lnTo>
                  <a:pt x="78294" y="1208325"/>
                </a:lnTo>
                <a:lnTo>
                  <a:pt x="45922" y="1175951"/>
                </a:lnTo>
                <a:lnTo>
                  <a:pt x="21246" y="1137138"/>
                </a:lnTo>
                <a:lnTo>
                  <a:pt x="5520" y="1093138"/>
                </a:lnTo>
                <a:lnTo>
                  <a:pt x="0" y="1045209"/>
                </a:lnTo>
                <a:lnTo>
                  <a:pt x="0" y="209041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-12700" y="4322065"/>
            <a:ext cx="9169400" cy="204152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584835" indent="-166370">
              <a:lnSpc>
                <a:spcPct val="10000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585470" algn="l"/>
              </a:tabLst>
            </a:pP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List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of predefined</a:t>
            </a:r>
            <a:r>
              <a:rPr dirty="0" sz="2200" spc="-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Functions:</a:t>
            </a:r>
            <a:endParaRPr sz="2200">
              <a:latin typeface="Arial"/>
              <a:cs typeface="Arial"/>
            </a:endParaRPr>
          </a:p>
          <a:p>
            <a:pPr lvl="1" marL="774065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7747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DoubleFunction&lt;R&gt;</a:t>
            </a:r>
            <a:endParaRPr sz="1800">
              <a:latin typeface="Arial"/>
              <a:cs typeface="Arial"/>
            </a:endParaRPr>
          </a:p>
          <a:p>
            <a:pPr lvl="1" marL="7740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7747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IntFunction&lt;R&gt;</a:t>
            </a:r>
            <a:endParaRPr sz="1800">
              <a:latin typeface="Arial"/>
              <a:cs typeface="Arial"/>
            </a:endParaRPr>
          </a:p>
          <a:p>
            <a:pPr lvl="1" marL="7740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774700" algn="l"/>
              </a:tabLst>
            </a:pP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IntToDoubleFunction</a:t>
            </a:r>
            <a:endParaRPr sz="1800">
              <a:latin typeface="Arial"/>
              <a:cs typeface="Arial"/>
            </a:endParaRPr>
          </a:p>
          <a:p>
            <a:pPr lvl="1" marL="7740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774700" algn="l"/>
              </a:tabLst>
            </a:pP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DoubleToIntFunction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  <a:tabLst>
                <a:tab pos="594360" algn="l"/>
                <a:tab pos="9156065" algn="l"/>
              </a:tabLst>
            </a:pPr>
            <a:r>
              <a:rPr dirty="0" u="sng" sz="1800">
                <a:solidFill>
                  <a:srgbClr val="B70031"/>
                </a:solidFill>
                <a:uFill>
                  <a:solidFill>
                    <a:srgbClr val="0097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>
                <a:solidFill>
                  <a:srgbClr val="B70031"/>
                </a:solidFill>
                <a:uFill>
                  <a:solidFill>
                    <a:srgbClr val="0097C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1800">
                <a:solidFill>
                  <a:srgbClr val="B70031"/>
                </a:solidFill>
                <a:uFill>
                  <a:solidFill>
                    <a:srgbClr val="0097CC"/>
                  </a:solidFill>
                </a:uFill>
                <a:latin typeface="Wingdings"/>
                <a:cs typeface="Wingdings"/>
              </a:rPr>
              <a:t></a:t>
            </a:r>
            <a:r>
              <a:rPr dirty="0" u="sng" sz="1800">
                <a:solidFill>
                  <a:srgbClr val="B70031"/>
                </a:solidFill>
                <a:uFill>
                  <a:solidFill>
                    <a:srgbClr val="0097C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800" spc="-15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DoubleToLongFunction</a:t>
            </a:r>
            <a:r>
              <a:rPr dirty="0" u="sng" sz="1800" spc="95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5">
                <a:solidFill>
                  <a:srgbClr val="002549"/>
                </a:solidFill>
                <a:uFill>
                  <a:solidFill>
                    <a:srgbClr val="0097CC"/>
                  </a:solidFill>
                </a:uFill>
                <a:latin typeface="Arial"/>
                <a:cs typeface="Arial"/>
              </a:rPr>
              <a:t>etc.	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9411" y="3058144"/>
            <a:ext cx="2527300" cy="11785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400">
              <a:latin typeface="Arial"/>
              <a:cs typeface="Arial"/>
            </a:endParaRPr>
          </a:p>
          <a:p>
            <a:pPr marL="506095" marR="5080" indent="-494030">
              <a:lnSpc>
                <a:spcPct val="135000"/>
              </a:lnSpc>
              <a:spcBef>
                <a:spcPts val="5"/>
              </a:spcBef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public interface </a:t>
            </a:r>
            <a:r>
              <a:rPr dirty="0" sz="1400" spc="-15">
                <a:solidFill>
                  <a:srgbClr val="002549"/>
                </a:solidFill>
                <a:latin typeface="Arial"/>
                <a:cs typeface="Arial"/>
              </a:rPr>
              <a:t>Function&lt;T,R&gt;</a:t>
            </a:r>
            <a:r>
              <a:rPr dirty="0" sz="1400" spc="-17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{  R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apply(T</a:t>
            </a:r>
            <a:r>
              <a:rPr dirty="0" sz="1400" spc="-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t);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01717" y="3094482"/>
            <a:ext cx="4020820" cy="1254760"/>
          </a:xfrm>
          <a:custGeom>
            <a:avLst/>
            <a:gdLst/>
            <a:ahLst/>
            <a:cxnLst/>
            <a:rect l="l" t="t" r="r" b="b"/>
            <a:pathLst>
              <a:path w="4020820" h="1254760">
                <a:moveTo>
                  <a:pt x="0" y="209041"/>
                </a:moveTo>
                <a:lnTo>
                  <a:pt x="5521" y="161113"/>
                </a:lnTo>
                <a:lnTo>
                  <a:pt x="21248" y="117113"/>
                </a:lnTo>
                <a:lnTo>
                  <a:pt x="45926" y="78300"/>
                </a:lnTo>
                <a:lnTo>
                  <a:pt x="78300" y="45926"/>
                </a:lnTo>
                <a:lnTo>
                  <a:pt x="117113" y="21248"/>
                </a:lnTo>
                <a:lnTo>
                  <a:pt x="161113" y="5521"/>
                </a:lnTo>
                <a:lnTo>
                  <a:pt x="209042" y="0"/>
                </a:lnTo>
                <a:lnTo>
                  <a:pt x="3811270" y="0"/>
                </a:lnTo>
                <a:lnTo>
                  <a:pt x="3859198" y="5521"/>
                </a:lnTo>
                <a:lnTo>
                  <a:pt x="3903198" y="21248"/>
                </a:lnTo>
                <a:lnTo>
                  <a:pt x="3942011" y="45926"/>
                </a:lnTo>
                <a:lnTo>
                  <a:pt x="3974385" y="78300"/>
                </a:lnTo>
                <a:lnTo>
                  <a:pt x="3999063" y="117113"/>
                </a:lnTo>
                <a:lnTo>
                  <a:pt x="4014790" y="161113"/>
                </a:lnTo>
                <a:lnTo>
                  <a:pt x="4020312" y="209041"/>
                </a:lnTo>
                <a:lnTo>
                  <a:pt x="4020312" y="1045209"/>
                </a:lnTo>
                <a:lnTo>
                  <a:pt x="4014790" y="1093138"/>
                </a:lnTo>
                <a:lnTo>
                  <a:pt x="3999063" y="1137138"/>
                </a:lnTo>
                <a:lnTo>
                  <a:pt x="3974385" y="1175951"/>
                </a:lnTo>
                <a:lnTo>
                  <a:pt x="3942011" y="1208325"/>
                </a:lnTo>
                <a:lnTo>
                  <a:pt x="3903198" y="1233003"/>
                </a:lnTo>
                <a:lnTo>
                  <a:pt x="3859198" y="1248730"/>
                </a:lnTo>
                <a:lnTo>
                  <a:pt x="3811270" y="1254251"/>
                </a:lnTo>
                <a:lnTo>
                  <a:pt x="209042" y="1254251"/>
                </a:lnTo>
                <a:lnTo>
                  <a:pt x="161113" y="1248730"/>
                </a:lnTo>
                <a:lnTo>
                  <a:pt x="117113" y="1233003"/>
                </a:lnTo>
                <a:lnTo>
                  <a:pt x="78300" y="1208325"/>
                </a:lnTo>
                <a:lnTo>
                  <a:pt x="45926" y="1175951"/>
                </a:lnTo>
                <a:lnTo>
                  <a:pt x="21248" y="1137138"/>
                </a:lnTo>
                <a:lnTo>
                  <a:pt x="5521" y="1093138"/>
                </a:lnTo>
                <a:lnTo>
                  <a:pt x="0" y="1045209"/>
                </a:lnTo>
                <a:lnTo>
                  <a:pt x="0" y="209041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741545" y="3096244"/>
            <a:ext cx="2866390" cy="117856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400">
              <a:latin typeface="Arial"/>
              <a:cs typeface="Arial"/>
            </a:endParaRPr>
          </a:p>
          <a:p>
            <a:pPr marL="506730" marR="5080" indent="-494665">
              <a:lnSpc>
                <a:spcPct val="135000"/>
              </a:lnSpc>
              <a:spcBef>
                <a:spcPts val="5"/>
              </a:spcBef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public interface </a:t>
            </a:r>
            <a:r>
              <a:rPr dirty="0" sz="1400" spc="-10">
                <a:solidFill>
                  <a:srgbClr val="002549"/>
                </a:solidFill>
                <a:latin typeface="Arial"/>
                <a:cs typeface="Arial"/>
              </a:rPr>
              <a:t>BiFunction&lt;T,U,R&gt;</a:t>
            </a:r>
            <a:r>
              <a:rPr dirty="0" sz="1400" spc="-1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{  R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apply(T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t,</a:t>
            </a:r>
            <a:r>
              <a:rPr dirty="0" sz="1400" spc="-7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U,u);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456" y="171450"/>
            <a:ext cx="3651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 Interfaces and Lambda</a:t>
            </a:r>
            <a:r>
              <a:rPr dirty="0" sz="1200" spc="-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776287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Lambda </a:t>
            </a:r>
            <a:r>
              <a:rPr dirty="0"/>
              <a:t>Expression </a:t>
            </a:r>
            <a:r>
              <a:rPr dirty="0" spc="-5"/>
              <a:t>for Function</a:t>
            </a:r>
            <a:r>
              <a:rPr dirty="0" spc="-65"/>
              <a:t> </a:t>
            </a:r>
            <a:r>
              <a:rPr dirty="0" spc="-5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82473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10">
                <a:solidFill>
                  <a:srgbClr val="002549"/>
                </a:solidFill>
                <a:latin typeface="Arial"/>
                <a:cs typeface="Arial"/>
              </a:rPr>
              <a:t>Writing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Lambda Expressions for Predefined Functional</a:t>
            </a:r>
            <a:r>
              <a:rPr dirty="0" sz="2200" spc="13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9732" y="2265172"/>
          <a:ext cx="7581265" cy="3802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185"/>
                <a:gridCol w="2830194"/>
                <a:gridCol w="223520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Functional</a:t>
                      </a:r>
                      <a:r>
                        <a:rPr dirty="0" sz="1600" spc="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Interface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BD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Functional</a:t>
                      </a:r>
                      <a:r>
                        <a:rPr dirty="0" sz="1600" spc="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BD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Lambda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BD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Supplier&lt;String&gt;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String get();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() -&gt; “Hello</a:t>
                      </a:r>
                      <a:r>
                        <a:rPr dirty="0" sz="1600" spc="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World”;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BooleanSupplier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r>
                        <a:rPr dirty="0" sz="1600" spc="-2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get();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() -&gt; { return true;</a:t>
                      </a:r>
                      <a:r>
                        <a:rPr dirty="0" sz="1600" spc="8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Consumer&lt;String&gt;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void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accept(String str);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(msg) -&gt;</a:t>
                      </a:r>
                      <a:r>
                        <a:rPr dirty="0" sz="1600" spc="2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syso(msg);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IntConsumer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void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accept(Integer num);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(num) -&gt;</a:t>
                      </a:r>
                      <a:r>
                        <a:rPr dirty="0" sz="1600" spc="3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syso(num);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Predicate&lt;Integer&gt;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boolean test(Integer</a:t>
                      </a:r>
                      <a:r>
                        <a:rPr dirty="0" sz="1600" spc="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(num) -&gt;</a:t>
                      </a:r>
                      <a:r>
                        <a:rPr dirty="0" sz="1600" spc="3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num&gt;0;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Function&lt;String,Integer&gt;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Integer apply(String</a:t>
                      </a:r>
                      <a:r>
                        <a:rPr dirty="0" sz="1600" spc="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(str) -&gt;</a:t>
                      </a:r>
                      <a:r>
                        <a:rPr dirty="0" sz="1600" spc="3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str.length;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UnaryOperator&lt;Integer&gt;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Integer apply(Integer</a:t>
                      </a:r>
                      <a:r>
                        <a:rPr dirty="0" sz="1600" spc="4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(num) -&gt; num</a:t>
                      </a:r>
                      <a:r>
                        <a:rPr dirty="0" sz="1600" spc="4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+10;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BiFunction&lt;String,String,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Boolean&gt;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Boolean</a:t>
                      </a:r>
                      <a:r>
                        <a:rPr dirty="0" sz="1600" spc="-1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apply(String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6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user,String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pass);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(user,pass)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dirty="0" sz="1600" spc="2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//functionality to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validate user</a:t>
                      </a:r>
                      <a:r>
                        <a:rPr dirty="0" sz="1600" spc="-1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3648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Interfaces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and Lambda</a:t>
            </a:r>
            <a:r>
              <a:rPr dirty="0" sz="1200" spc="-8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630047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Using </a:t>
            </a:r>
            <a:r>
              <a:rPr dirty="0" spc="-5"/>
              <a:t>Built-in </a:t>
            </a:r>
            <a:r>
              <a:rPr dirty="0"/>
              <a:t>Functional</a:t>
            </a:r>
            <a:r>
              <a:rPr dirty="0" spc="-60"/>
              <a:t> </a:t>
            </a:r>
            <a:r>
              <a:rPr dirty="0" spc="-5"/>
              <a:t>Interfaces</a:t>
            </a:r>
          </a:p>
        </p:txBody>
      </p:sp>
      <p:sp>
        <p:nvSpPr>
          <p:cNvPr id="4" name="object 4"/>
          <p:cNvSpPr/>
          <p:nvPr/>
        </p:nvSpPr>
        <p:spPr>
          <a:xfrm>
            <a:off x="570737" y="1652777"/>
            <a:ext cx="7891780" cy="4328160"/>
          </a:xfrm>
          <a:custGeom>
            <a:avLst/>
            <a:gdLst/>
            <a:ahLst/>
            <a:cxnLst/>
            <a:rect l="l" t="t" r="r" b="b"/>
            <a:pathLst>
              <a:path w="7891780" h="4328160">
                <a:moveTo>
                  <a:pt x="0" y="438404"/>
                </a:moveTo>
                <a:lnTo>
                  <a:pt x="2572" y="390623"/>
                </a:lnTo>
                <a:lnTo>
                  <a:pt x="10111" y="344336"/>
                </a:lnTo>
                <a:lnTo>
                  <a:pt x="22349" y="299809"/>
                </a:lnTo>
                <a:lnTo>
                  <a:pt x="39019" y="257309"/>
                </a:lnTo>
                <a:lnTo>
                  <a:pt x="59854" y="217104"/>
                </a:lnTo>
                <a:lnTo>
                  <a:pt x="84585" y="179460"/>
                </a:lnTo>
                <a:lnTo>
                  <a:pt x="112945" y="144644"/>
                </a:lnTo>
                <a:lnTo>
                  <a:pt x="144668" y="112924"/>
                </a:lnTo>
                <a:lnTo>
                  <a:pt x="179484" y="84567"/>
                </a:lnTo>
                <a:lnTo>
                  <a:pt x="217128" y="59840"/>
                </a:lnTo>
                <a:lnTo>
                  <a:pt x="257331" y="39010"/>
                </a:lnTo>
                <a:lnTo>
                  <a:pt x="299827" y="22343"/>
                </a:lnTo>
                <a:lnTo>
                  <a:pt x="344347" y="10108"/>
                </a:lnTo>
                <a:lnTo>
                  <a:pt x="390624" y="2571"/>
                </a:lnTo>
                <a:lnTo>
                  <a:pt x="438391" y="0"/>
                </a:lnTo>
                <a:lnTo>
                  <a:pt x="7452867" y="0"/>
                </a:lnTo>
                <a:lnTo>
                  <a:pt x="7500648" y="2571"/>
                </a:lnTo>
                <a:lnTo>
                  <a:pt x="7546935" y="10108"/>
                </a:lnTo>
                <a:lnTo>
                  <a:pt x="7591462" y="22343"/>
                </a:lnTo>
                <a:lnTo>
                  <a:pt x="7633962" y="39010"/>
                </a:lnTo>
                <a:lnTo>
                  <a:pt x="7674167" y="59840"/>
                </a:lnTo>
                <a:lnTo>
                  <a:pt x="7711811" y="84567"/>
                </a:lnTo>
                <a:lnTo>
                  <a:pt x="7746627" y="112924"/>
                </a:lnTo>
                <a:lnTo>
                  <a:pt x="7778347" y="144644"/>
                </a:lnTo>
                <a:lnTo>
                  <a:pt x="7806704" y="179460"/>
                </a:lnTo>
                <a:lnTo>
                  <a:pt x="7831431" y="217104"/>
                </a:lnTo>
                <a:lnTo>
                  <a:pt x="7852261" y="257309"/>
                </a:lnTo>
                <a:lnTo>
                  <a:pt x="7868928" y="299809"/>
                </a:lnTo>
                <a:lnTo>
                  <a:pt x="7881163" y="344336"/>
                </a:lnTo>
                <a:lnTo>
                  <a:pt x="7888700" y="390623"/>
                </a:lnTo>
                <a:lnTo>
                  <a:pt x="7891271" y="438404"/>
                </a:lnTo>
                <a:lnTo>
                  <a:pt x="7891271" y="3889756"/>
                </a:lnTo>
                <a:lnTo>
                  <a:pt x="7888700" y="3937525"/>
                </a:lnTo>
                <a:lnTo>
                  <a:pt x="7881163" y="3983804"/>
                </a:lnTo>
                <a:lnTo>
                  <a:pt x="7868928" y="4028326"/>
                </a:lnTo>
                <a:lnTo>
                  <a:pt x="7852261" y="4070823"/>
                </a:lnTo>
                <a:lnTo>
                  <a:pt x="7831431" y="4111027"/>
                </a:lnTo>
                <a:lnTo>
                  <a:pt x="7806704" y="4148672"/>
                </a:lnTo>
                <a:lnTo>
                  <a:pt x="7778347" y="4183490"/>
                </a:lnTo>
                <a:lnTo>
                  <a:pt x="7746627" y="4215213"/>
                </a:lnTo>
                <a:lnTo>
                  <a:pt x="7711811" y="4243573"/>
                </a:lnTo>
                <a:lnTo>
                  <a:pt x="7674167" y="4268305"/>
                </a:lnTo>
                <a:lnTo>
                  <a:pt x="7633962" y="4289139"/>
                </a:lnTo>
                <a:lnTo>
                  <a:pt x="7591462" y="4305810"/>
                </a:lnTo>
                <a:lnTo>
                  <a:pt x="7546935" y="4318048"/>
                </a:lnTo>
                <a:lnTo>
                  <a:pt x="7500648" y="4325587"/>
                </a:lnTo>
                <a:lnTo>
                  <a:pt x="7452867" y="4328160"/>
                </a:lnTo>
                <a:lnTo>
                  <a:pt x="438391" y="4328160"/>
                </a:lnTo>
                <a:lnTo>
                  <a:pt x="390624" y="4325587"/>
                </a:lnTo>
                <a:lnTo>
                  <a:pt x="344347" y="4318048"/>
                </a:lnTo>
                <a:lnTo>
                  <a:pt x="299827" y="4305810"/>
                </a:lnTo>
                <a:lnTo>
                  <a:pt x="257331" y="4289139"/>
                </a:lnTo>
                <a:lnTo>
                  <a:pt x="217128" y="4268305"/>
                </a:lnTo>
                <a:lnTo>
                  <a:pt x="179484" y="4243573"/>
                </a:lnTo>
                <a:lnTo>
                  <a:pt x="144668" y="4215213"/>
                </a:lnTo>
                <a:lnTo>
                  <a:pt x="112945" y="4183490"/>
                </a:lnTo>
                <a:lnTo>
                  <a:pt x="84585" y="4148672"/>
                </a:lnTo>
                <a:lnTo>
                  <a:pt x="59854" y="4111027"/>
                </a:lnTo>
                <a:lnTo>
                  <a:pt x="39019" y="4070823"/>
                </a:lnTo>
                <a:lnTo>
                  <a:pt x="22349" y="4028326"/>
                </a:lnTo>
                <a:lnTo>
                  <a:pt x="10111" y="3983804"/>
                </a:lnTo>
                <a:lnTo>
                  <a:pt x="2572" y="3937525"/>
                </a:lnTo>
                <a:lnTo>
                  <a:pt x="0" y="3889756"/>
                </a:lnTo>
                <a:lnTo>
                  <a:pt x="0" y="438404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77036" y="1951126"/>
            <a:ext cx="6151880" cy="364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Consumer&lt;String&gt; consumer = (String str)-&gt; System.out.println(str);  </a:t>
            </a:r>
            <a:r>
              <a:rPr dirty="0" sz="1600" spc="-10">
                <a:solidFill>
                  <a:srgbClr val="002549"/>
                </a:solidFill>
                <a:latin typeface="Arial"/>
                <a:cs typeface="Arial"/>
              </a:rPr>
              <a:t>consumer.accept("Hello LE!");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Supplier&lt;String&gt; supplier = () -&gt; "Hello from</a:t>
            </a:r>
            <a:r>
              <a:rPr dirty="0" sz="1600" spc="5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Supplier!";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10">
                <a:solidFill>
                  <a:srgbClr val="002549"/>
                </a:solidFill>
                <a:latin typeface="Arial"/>
                <a:cs typeface="Arial"/>
              </a:rPr>
              <a:t>consumer.accept(supplier.get());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//even number</a:t>
            </a:r>
            <a:r>
              <a:rPr dirty="0" sz="1600" spc="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marL="12700" marR="1486535">
              <a:lnSpc>
                <a:spcPct val="135000"/>
              </a:lnSpc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Predicate&lt;Integer&gt; predicate = num -&gt; num%2==0;  System.out.println(predicate.test(24));  System.out.println(predicate.test(21));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//max</a:t>
            </a:r>
            <a:r>
              <a:rPr dirty="0" sz="1600" spc="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test</a:t>
            </a:r>
            <a:endParaRPr sz="1600">
              <a:latin typeface="Arial"/>
              <a:cs typeface="Arial"/>
            </a:endParaRPr>
          </a:p>
          <a:p>
            <a:pPr marL="12700" marR="46355">
              <a:lnSpc>
                <a:spcPct val="135000"/>
              </a:lnSpc>
            </a:pPr>
            <a:r>
              <a:rPr dirty="0" sz="1600" spc="-10">
                <a:solidFill>
                  <a:srgbClr val="002549"/>
                </a:solidFill>
                <a:latin typeface="Arial"/>
                <a:cs typeface="Arial"/>
              </a:rPr>
              <a:t>BiFunction&lt;Integer, </a:t>
            </a:r>
            <a:r>
              <a:rPr dirty="0" sz="1600" spc="-15">
                <a:solidFill>
                  <a:srgbClr val="002549"/>
                </a:solidFill>
                <a:latin typeface="Arial"/>
                <a:cs typeface="Arial"/>
              </a:rPr>
              <a:t>Integer,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Integer&gt; maxFunction = (x,y)-&gt;x&gt;y?x:y;  System.out.println(maxFunction.apply(25,</a:t>
            </a:r>
            <a:r>
              <a:rPr dirty="0" sz="1600" spc="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002549"/>
                </a:solidFill>
                <a:latin typeface="Arial"/>
                <a:cs typeface="Arial"/>
              </a:rPr>
              <a:t>14));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1279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Method</a:t>
            </a:r>
            <a:r>
              <a:rPr dirty="0" sz="1200" spc="-7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Reference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35687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Method</a:t>
            </a:r>
            <a:r>
              <a:rPr dirty="0" spc="-60"/>
              <a:t> </a:t>
            </a:r>
            <a:r>
              <a:rPr dirty="0" spc="-5"/>
              <a:t>References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919733" y="3452621"/>
            <a:ext cx="7266940" cy="681355"/>
          </a:xfrm>
          <a:custGeom>
            <a:avLst/>
            <a:gdLst/>
            <a:ahLst/>
            <a:cxnLst/>
            <a:rect l="l" t="t" r="r" b="b"/>
            <a:pathLst>
              <a:path w="7266940" h="681354">
                <a:moveTo>
                  <a:pt x="0" y="68961"/>
                </a:moveTo>
                <a:lnTo>
                  <a:pt x="5423" y="42112"/>
                </a:lnTo>
                <a:lnTo>
                  <a:pt x="20212" y="20193"/>
                </a:lnTo>
                <a:lnTo>
                  <a:pt x="42144" y="5417"/>
                </a:lnTo>
                <a:lnTo>
                  <a:pt x="68999" y="0"/>
                </a:lnTo>
                <a:lnTo>
                  <a:pt x="7197471" y="0"/>
                </a:lnTo>
                <a:lnTo>
                  <a:pt x="7224319" y="5417"/>
                </a:lnTo>
                <a:lnTo>
                  <a:pt x="7246239" y="20192"/>
                </a:lnTo>
                <a:lnTo>
                  <a:pt x="7261014" y="42112"/>
                </a:lnTo>
                <a:lnTo>
                  <a:pt x="7266432" y="68961"/>
                </a:lnTo>
                <a:lnTo>
                  <a:pt x="7266432" y="612266"/>
                </a:lnTo>
                <a:lnTo>
                  <a:pt x="7261014" y="639115"/>
                </a:lnTo>
                <a:lnTo>
                  <a:pt x="7246239" y="661034"/>
                </a:lnTo>
                <a:lnTo>
                  <a:pt x="7224319" y="675810"/>
                </a:lnTo>
                <a:lnTo>
                  <a:pt x="7197471" y="681227"/>
                </a:lnTo>
                <a:lnTo>
                  <a:pt x="68999" y="681227"/>
                </a:lnTo>
                <a:lnTo>
                  <a:pt x="42144" y="675810"/>
                </a:lnTo>
                <a:lnTo>
                  <a:pt x="20212" y="661034"/>
                </a:lnTo>
                <a:lnTo>
                  <a:pt x="5423" y="639115"/>
                </a:lnTo>
                <a:lnTo>
                  <a:pt x="0" y="612266"/>
                </a:lnTo>
                <a:lnTo>
                  <a:pt x="0" y="68961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9733" y="5542026"/>
            <a:ext cx="7266940" cy="681355"/>
          </a:xfrm>
          <a:custGeom>
            <a:avLst/>
            <a:gdLst/>
            <a:ahLst/>
            <a:cxnLst/>
            <a:rect l="l" t="t" r="r" b="b"/>
            <a:pathLst>
              <a:path w="7266940" h="681354">
                <a:moveTo>
                  <a:pt x="0" y="68999"/>
                </a:moveTo>
                <a:lnTo>
                  <a:pt x="5423" y="42128"/>
                </a:lnTo>
                <a:lnTo>
                  <a:pt x="20212" y="20197"/>
                </a:lnTo>
                <a:lnTo>
                  <a:pt x="42144" y="5417"/>
                </a:lnTo>
                <a:lnTo>
                  <a:pt x="68999" y="0"/>
                </a:lnTo>
                <a:lnTo>
                  <a:pt x="7197471" y="0"/>
                </a:lnTo>
                <a:lnTo>
                  <a:pt x="7224319" y="5417"/>
                </a:lnTo>
                <a:lnTo>
                  <a:pt x="7246239" y="20197"/>
                </a:lnTo>
                <a:lnTo>
                  <a:pt x="7261014" y="42128"/>
                </a:lnTo>
                <a:lnTo>
                  <a:pt x="7266432" y="68999"/>
                </a:lnTo>
                <a:lnTo>
                  <a:pt x="7266432" y="612228"/>
                </a:lnTo>
                <a:lnTo>
                  <a:pt x="7261014" y="639083"/>
                </a:lnTo>
                <a:lnTo>
                  <a:pt x="7246239" y="661015"/>
                </a:lnTo>
                <a:lnTo>
                  <a:pt x="7224319" y="675804"/>
                </a:lnTo>
                <a:lnTo>
                  <a:pt x="7197471" y="681228"/>
                </a:lnTo>
                <a:lnTo>
                  <a:pt x="68999" y="681228"/>
                </a:lnTo>
                <a:lnTo>
                  <a:pt x="42144" y="675804"/>
                </a:lnTo>
                <a:lnTo>
                  <a:pt x="20212" y="661015"/>
                </a:lnTo>
                <a:lnTo>
                  <a:pt x="5423" y="639083"/>
                </a:lnTo>
                <a:lnTo>
                  <a:pt x="0" y="612228"/>
                </a:lnTo>
                <a:lnTo>
                  <a:pt x="0" y="68999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93903" y="1470177"/>
            <a:ext cx="8569960" cy="456438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Method reference is a shorthand way to write lambda</a:t>
            </a:r>
            <a:r>
              <a:rPr dirty="0" sz="2200" spc="16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expressions</a:t>
            </a:r>
            <a:endParaRPr sz="2200">
              <a:latin typeface="Arial"/>
              <a:cs typeface="Arial"/>
            </a:endParaRPr>
          </a:p>
          <a:p>
            <a:pPr marL="178435" marR="461009" indent="-166370">
              <a:lnSpc>
                <a:spcPts val="2380"/>
              </a:lnSpc>
              <a:spcBef>
                <a:spcPts val="63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It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is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new way to refer a method by its name instead of calling it  directly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30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Consider the below lambda expression, which call println method</a:t>
            </a:r>
            <a:r>
              <a:rPr dirty="0" sz="2200" spc="22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System.out</a:t>
            </a:r>
            <a:r>
              <a:rPr dirty="0" sz="2200" spc="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object: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Consumer&lt;String&gt; consumer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(String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str)-&gt;</a:t>
            </a:r>
            <a:r>
              <a:rPr dirty="0" sz="1800" spc="4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System.out.println(str);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137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Such lambda expressions are candidate for method references as</a:t>
            </a:r>
            <a:r>
              <a:rPr dirty="0" sz="2200" spc="20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it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just calling a method for some</a:t>
            </a:r>
            <a:r>
              <a:rPr dirty="0" sz="2200" spc="4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functionality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4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The same expression can be written as with method</a:t>
            </a:r>
            <a:r>
              <a:rPr dirty="0" sz="2200" spc="1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reference: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636270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Consumer&lt;String&gt; consumer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System.out </a:t>
            </a:r>
            <a:r>
              <a:rPr dirty="0" sz="1800" b="1">
                <a:solidFill>
                  <a:srgbClr val="002549"/>
                </a:solidFill>
                <a:latin typeface="Arial"/>
                <a:cs typeface="Arial"/>
              </a:rPr>
              <a:t>::</a:t>
            </a:r>
            <a:r>
              <a:rPr dirty="0" sz="1800" spc="70" b="1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println;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7767" y="2401988"/>
            <a:ext cx="2852774" cy="15512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96029" y="4509007"/>
            <a:ext cx="18275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dirty="0" sz="3000" spc="-18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3000" spc="-75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5641" y="3057905"/>
            <a:ext cx="5773420" cy="2380615"/>
          </a:xfrm>
          <a:custGeom>
            <a:avLst/>
            <a:gdLst/>
            <a:ahLst/>
            <a:cxnLst/>
            <a:rect l="l" t="t" r="r" b="b"/>
            <a:pathLst>
              <a:path w="5773420" h="2380615">
                <a:moveTo>
                  <a:pt x="0" y="396748"/>
                </a:moveTo>
                <a:lnTo>
                  <a:pt x="2669" y="350486"/>
                </a:lnTo>
                <a:lnTo>
                  <a:pt x="10478" y="305790"/>
                </a:lnTo>
                <a:lnTo>
                  <a:pt x="23130" y="262958"/>
                </a:lnTo>
                <a:lnTo>
                  <a:pt x="40326" y="222287"/>
                </a:lnTo>
                <a:lnTo>
                  <a:pt x="61770" y="184075"/>
                </a:lnTo>
                <a:lnTo>
                  <a:pt x="87162" y="148620"/>
                </a:lnTo>
                <a:lnTo>
                  <a:pt x="116206" y="116220"/>
                </a:lnTo>
                <a:lnTo>
                  <a:pt x="148604" y="87174"/>
                </a:lnTo>
                <a:lnTo>
                  <a:pt x="184058" y="61779"/>
                </a:lnTo>
                <a:lnTo>
                  <a:pt x="222270" y="40333"/>
                </a:lnTo>
                <a:lnTo>
                  <a:pt x="262943" y="23134"/>
                </a:lnTo>
                <a:lnTo>
                  <a:pt x="305778" y="10480"/>
                </a:lnTo>
                <a:lnTo>
                  <a:pt x="350479" y="2669"/>
                </a:lnTo>
                <a:lnTo>
                  <a:pt x="396748" y="0"/>
                </a:lnTo>
                <a:lnTo>
                  <a:pt x="5376164" y="0"/>
                </a:lnTo>
                <a:lnTo>
                  <a:pt x="5422425" y="2669"/>
                </a:lnTo>
                <a:lnTo>
                  <a:pt x="5467121" y="10480"/>
                </a:lnTo>
                <a:lnTo>
                  <a:pt x="5509953" y="23134"/>
                </a:lnTo>
                <a:lnTo>
                  <a:pt x="5550624" y="40333"/>
                </a:lnTo>
                <a:lnTo>
                  <a:pt x="5588836" y="61779"/>
                </a:lnTo>
                <a:lnTo>
                  <a:pt x="5624291" y="87174"/>
                </a:lnTo>
                <a:lnTo>
                  <a:pt x="5656691" y="116220"/>
                </a:lnTo>
                <a:lnTo>
                  <a:pt x="5685737" y="148620"/>
                </a:lnTo>
                <a:lnTo>
                  <a:pt x="5711132" y="184075"/>
                </a:lnTo>
                <a:lnTo>
                  <a:pt x="5732578" y="222287"/>
                </a:lnTo>
                <a:lnTo>
                  <a:pt x="5749777" y="262958"/>
                </a:lnTo>
                <a:lnTo>
                  <a:pt x="5762431" y="305790"/>
                </a:lnTo>
                <a:lnTo>
                  <a:pt x="5770242" y="350486"/>
                </a:lnTo>
                <a:lnTo>
                  <a:pt x="5772912" y="396748"/>
                </a:lnTo>
                <a:lnTo>
                  <a:pt x="5772912" y="1983740"/>
                </a:lnTo>
                <a:lnTo>
                  <a:pt x="5770242" y="2030001"/>
                </a:lnTo>
                <a:lnTo>
                  <a:pt x="5762431" y="2074697"/>
                </a:lnTo>
                <a:lnTo>
                  <a:pt x="5749777" y="2117529"/>
                </a:lnTo>
                <a:lnTo>
                  <a:pt x="5732578" y="2158200"/>
                </a:lnTo>
                <a:lnTo>
                  <a:pt x="5711132" y="2196412"/>
                </a:lnTo>
                <a:lnTo>
                  <a:pt x="5685737" y="2231867"/>
                </a:lnTo>
                <a:lnTo>
                  <a:pt x="5656691" y="2264267"/>
                </a:lnTo>
                <a:lnTo>
                  <a:pt x="5624291" y="2293313"/>
                </a:lnTo>
                <a:lnTo>
                  <a:pt x="5588836" y="2318708"/>
                </a:lnTo>
                <a:lnTo>
                  <a:pt x="5550624" y="2340154"/>
                </a:lnTo>
                <a:lnTo>
                  <a:pt x="5509953" y="2357353"/>
                </a:lnTo>
                <a:lnTo>
                  <a:pt x="5467121" y="2370007"/>
                </a:lnTo>
                <a:lnTo>
                  <a:pt x="5422425" y="2377818"/>
                </a:lnTo>
                <a:lnTo>
                  <a:pt x="5376164" y="2380488"/>
                </a:lnTo>
                <a:lnTo>
                  <a:pt x="396748" y="2380488"/>
                </a:lnTo>
                <a:lnTo>
                  <a:pt x="350479" y="2377818"/>
                </a:lnTo>
                <a:lnTo>
                  <a:pt x="305778" y="2370007"/>
                </a:lnTo>
                <a:lnTo>
                  <a:pt x="262943" y="2357353"/>
                </a:lnTo>
                <a:lnTo>
                  <a:pt x="222270" y="2340154"/>
                </a:lnTo>
                <a:lnTo>
                  <a:pt x="184058" y="2318708"/>
                </a:lnTo>
                <a:lnTo>
                  <a:pt x="148604" y="2293313"/>
                </a:lnTo>
                <a:lnTo>
                  <a:pt x="116206" y="2264267"/>
                </a:lnTo>
                <a:lnTo>
                  <a:pt x="87162" y="2231867"/>
                </a:lnTo>
                <a:lnTo>
                  <a:pt x="61770" y="2196412"/>
                </a:lnTo>
                <a:lnTo>
                  <a:pt x="40326" y="2158200"/>
                </a:lnTo>
                <a:lnTo>
                  <a:pt x="23130" y="2117529"/>
                </a:lnTo>
                <a:lnTo>
                  <a:pt x="10478" y="2074697"/>
                </a:lnTo>
                <a:lnTo>
                  <a:pt x="2669" y="2030001"/>
                </a:lnTo>
                <a:lnTo>
                  <a:pt x="0" y="1983740"/>
                </a:lnTo>
                <a:lnTo>
                  <a:pt x="0" y="396748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3903" y="1513459"/>
            <a:ext cx="7979409" cy="3440429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8435" marR="5715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Functional Interface is an interface having exactly one abstract  method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Such interfaces are marked with optional @FunctionalInterface  annotation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215390" marR="4582795">
              <a:lnSpc>
                <a:spcPct val="135100"/>
              </a:lnSpc>
              <a:spcBef>
                <a:spcPts val="2060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@Fu</a:t>
            </a: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ctio</a:t>
            </a: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n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l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Interface 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interface </a:t>
            </a: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xyz</a:t>
            </a:r>
            <a:r>
              <a:rPr dirty="0" sz="1800" spc="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977389">
              <a:lnSpc>
                <a:spcPct val="100000"/>
              </a:lnSpc>
              <a:spcBef>
                <a:spcPts val="755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//single abstract</a:t>
            </a:r>
            <a:r>
              <a:rPr dirty="0" sz="1800" spc="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method</a:t>
            </a:r>
            <a:endParaRPr sz="1800">
              <a:latin typeface="Arial"/>
              <a:cs typeface="Arial"/>
            </a:endParaRPr>
          </a:p>
          <a:p>
            <a:pPr marL="1215390">
              <a:lnSpc>
                <a:spcPct val="100000"/>
              </a:lnSpc>
              <a:spcBef>
                <a:spcPts val="755"/>
              </a:spcBef>
            </a:pP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27456" y="171450"/>
            <a:ext cx="2369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Functional</a:t>
            </a:r>
            <a:r>
              <a:rPr dirty="0" sz="1200" spc="-12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359092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Functional</a:t>
            </a:r>
            <a:r>
              <a:rPr dirty="0" spc="-45"/>
              <a:t> </a:t>
            </a:r>
            <a:r>
              <a:rPr dirty="0" spc="-5"/>
              <a:t>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2371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Functional</a:t>
            </a:r>
            <a:r>
              <a:rPr dirty="0" sz="1200" spc="-1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55073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Functional Interface </a:t>
            </a:r>
            <a:r>
              <a:rPr dirty="0"/>
              <a:t>:</a:t>
            </a:r>
            <a:r>
              <a:rPr dirty="0" spc="-40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759713" y="1671066"/>
            <a:ext cx="7486015" cy="1740535"/>
          </a:xfrm>
          <a:custGeom>
            <a:avLst/>
            <a:gdLst/>
            <a:ahLst/>
            <a:cxnLst/>
            <a:rect l="l" t="t" r="r" b="b"/>
            <a:pathLst>
              <a:path w="7486015" h="1740535">
                <a:moveTo>
                  <a:pt x="0" y="188087"/>
                </a:moveTo>
                <a:lnTo>
                  <a:pt x="6716" y="138083"/>
                </a:lnTo>
                <a:lnTo>
                  <a:pt x="25672" y="93152"/>
                </a:lnTo>
                <a:lnTo>
                  <a:pt x="55075" y="55086"/>
                </a:lnTo>
                <a:lnTo>
                  <a:pt x="93131" y="25677"/>
                </a:lnTo>
                <a:lnTo>
                  <a:pt x="138049" y="6718"/>
                </a:lnTo>
                <a:lnTo>
                  <a:pt x="188036" y="0"/>
                </a:lnTo>
                <a:lnTo>
                  <a:pt x="7297801" y="0"/>
                </a:lnTo>
                <a:lnTo>
                  <a:pt x="7347804" y="6718"/>
                </a:lnTo>
                <a:lnTo>
                  <a:pt x="7392735" y="25677"/>
                </a:lnTo>
                <a:lnTo>
                  <a:pt x="7430801" y="55086"/>
                </a:lnTo>
                <a:lnTo>
                  <a:pt x="7460210" y="93152"/>
                </a:lnTo>
                <a:lnTo>
                  <a:pt x="7479169" y="138083"/>
                </a:lnTo>
                <a:lnTo>
                  <a:pt x="7485887" y="188087"/>
                </a:lnTo>
                <a:lnTo>
                  <a:pt x="7485887" y="1552321"/>
                </a:lnTo>
                <a:lnTo>
                  <a:pt x="7479169" y="1602324"/>
                </a:lnTo>
                <a:lnTo>
                  <a:pt x="7460210" y="1647255"/>
                </a:lnTo>
                <a:lnTo>
                  <a:pt x="7430801" y="1685321"/>
                </a:lnTo>
                <a:lnTo>
                  <a:pt x="7392735" y="1714730"/>
                </a:lnTo>
                <a:lnTo>
                  <a:pt x="7347804" y="1733689"/>
                </a:lnTo>
                <a:lnTo>
                  <a:pt x="7297801" y="1740408"/>
                </a:lnTo>
                <a:lnTo>
                  <a:pt x="188036" y="1740408"/>
                </a:lnTo>
                <a:lnTo>
                  <a:pt x="138049" y="1733689"/>
                </a:lnTo>
                <a:lnTo>
                  <a:pt x="93131" y="1714730"/>
                </a:lnTo>
                <a:lnTo>
                  <a:pt x="55075" y="1685321"/>
                </a:lnTo>
                <a:lnTo>
                  <a:pt x="25672" y="1647255"/>
                </a:lnTo>
                <a:lnTo>
                  <a:pt x="6716" y="1602324"/>
                </a:lnTo>
                <a:lnTo>
                  <a:pt x="0" y="1552321"/>
                </a:lnTo>
                <a:lnTo>
                  <a:pt x="0" y="188087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9755" y="1836165"/>
            <a:ext cx="63855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4457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@FunctionalInterface  public interface MaxFinder</a:t>
            </a:r>
            <a:r>
              <a:rPr dirty="0" sz="1800" spc="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//single abstract method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to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find max </a:t>
            </a:r>
            <a:r>
              <a:rPr dirty="0" sz="1800" spc="-10">
                <a:solidFill>
                  <a:srgbClr val="002549"/>
                </a:solidFill>
                <a:latin typeface="Arial"/>
                <a:cs typeface="Arial"/>
              </a:rPr>
              <a:t>between </a:t>
            </a:r>
            <a:r>
              <a:rPr dirty="0" sz="1800" spc="-15">
                <a:solidFill>
                  <a:srgbClr val="002549"/>
                </a:solidFill>
                <a:latin typeface="Arial"/>
                <a:cs typeface="Arial"/>
              </a:rPr>
              <a:t>two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numbers  public int maximum(int num1,int</a:t>
            </a:r>
            <a:r>
              <a:rPr dirty="0" sz="1800" spc="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num2);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9713" y="3600450"/>
            <a:ext cx="7486015" cy="1262380"/>
          </a:xfrm>
          <a:custGeom>
            <a:avLst/>
            <a:gdLst/>
            <a:ahLst/>
            <a:cxnLst/>
            <a:rect l="l" t="t" r="r" b="b"/>
            <a:pathLst>
              <a:path w="7486015" h="1262379">
                <a:moveTo>
                  <a:pt x="0" y="136270"/>
                </a:moveTo>
                <a:lnTo>
                  <a:pt x="6950" y="93228"/>
                </a:lnTo>
                <a:lnTo>
                  <a:pt x="26303" y="55824"/>
                </a:lnTo>
                <a:lnTo>
                  <a:pt x="55815" y="26314"/>
                </a:lnTo>
                <a:lnTo>
                  <a:pt x="93241" y="6954"/>
                </a:lnTo>
                <a:lnTo>
                  <a:pt x="136334" y="0"/>
                </a:lnTo>
                <a:lnTo>
                  <a:pt x="7349616" y="0"/>
                </a:lnTo>
                <a:lnTo>
                  <a:pt x="7392659" y="6954"/>
                </a:lnTo>
                <a:lnTo>
                  <a:pt x="7430063" y="26314"/>
                </a:lnTo>
                <a:lnTo>
                  <a:pt x="7459573" y="55824"/>
                </a:lnTo>
                <a:lnTo>
                  <a:pt x="7478933" y="93228"/>
                </a:lnTo>
                <a:lnTo>
                  <a:pt x="7485887" y="136270"/>
                </a:lnTo>
                <a:lnTo>
                  <a:pt x="7485887" y="1125601"/>
                </a:lnTo>
                <a:lnTo>
                  <a:pt x="7478933" y="1168643"/>
                </a:lnTo>
                <a:lnTo>
                  <a:pt x="7459573" y="1206047"/>
                </a:lnTo>
                <a:lnTo>
                  <a:pt x="7430063" y="1235557"/>
                </a:lnTo>
                <a:lnTo>
                  <a:pt x="7392659" y="1254917"/>
                </a:lnTo>
                <a:lnTo>
                  <a:pt x="7349616" y="1261872"/>
                </a:lnTo>
                <a:lnTo>
                  <a:pt x="136334" y="1261872"/>
                </a:lnTo>
                <a:lnTo>
                  <a:pt x="93241" y="1254917"/>
                </a:lnTo>
                <a:lnTo>
                  <a:pt x="55815" y="1235557"/>
                </a:lnTo>
                <a:lnTo>
                  <a:pt x="26303" y="1206047"/>
                </a:lnTo>
                <a:lnTo>
                  <a:pt x="6950" y="1168643"/>
                </a:lnTo>
                <a:lnTo>
                  <a:pt x="0" y="1125601"/>
                </a:lnTo>
                <a:lnTo>
                  <a:pt x="0" y="136270"/>
                </a:lnTo>
                <a:close/>
              </a:path>
            </a:pathLst>
          </a:custGeom>
          <a:ln w="19811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34516" y="4059173"/>
            <a:ext cx="40176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002549"/>
                </a:solidFill>
                <a:latin typeface="Arial"/>
                <a:cs typeface="Arial"/>
              </a:rPr>
              <a:t>How </a:t>
            </a:r>
            <a:r>
              <a:rPr dirty="0" sz="2000" b="1">
                <a:solidFill>
                  <a:srgbClr val="002549"/>
                </a:solidFill>
                <a:latin typeface="Arial"/>
                <a:cs typeface="Arial"/>
              </a:rPr>
              <a:t>to implement this</a:t>
            </a:r>
            <a:r>
              <a:rPr dirty="0" sz="2000" spc="-110" b="1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02549"/>
                </a:solidFill>
                <a:latin typeface="Arial"/>
                <a:cs typeface="Arial"/>
              </a:rPr>
              <a:t>interface?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29500" y="4194047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9713" y="4862321"/>
            <a:ext cx="7486015" cy="1263650"/>
          </a:xfrm>
          <a:custGeom>
            <a:avLst/>
            <a:gdLst/>
            <a:ahLst/>
            <a:cxnLst/>
            <a:rect l="l" t="t" r="r" b="b"/>
            <a:pathLst>
              <a:path w="7486015" h="1263650">
                <a:moveTo>
                  <a:pt x="0" y="136525"/>
                </a:moveTo>
                <a:lnTo>
                  <a:pt x="6958" y="93358"/>
                </a:lnTo>
                <a:lnTo>
                  <a:pt x="26336" y="55878"/>
                </a:lnTo>
                <a:lnTo>
                  <a:pt x="55884" y="26330"/>
                </a:lnTo>
                <a:lnTo>
                  <a:pt x="93354" y="6956"/>
                </a:lnTo>
                <a:lnTo>
                  <a:pt x="136499" y="0"/>
                </a:lnTo>
                <a:lnTo>
                  <a:pt x="7349362" y="0"/>
                </a:lnTo>
                <a:lnTo>
                  <a:pt x="7392529" y="6956"/>
                </a:lnTo>
                <a:lnTo>
                  <a:pt x="7430009" y="26330"/>
                </a:lnTo>
                <a:lnTo>
                  <a:pt x="7459557" y="55878"/>
                </a:lnTo>
                <a:lnTo>
                  <a:pt x="7478931" y="93358"/>
                </a:lnTo>
                <a:lnTo>
                  <a:pt x="7485887" y="136525"/>
                </a:lnTo>
                <a:lnTo>
                  <a:pt x="7485887" y="1126896"/>
                </a:lnTo>
                <a:lnTo>
                  <a:pt x="7478931" y="1170041"/>
                </a:lnTo>
                <a:lnTo>
                  <a:pt x="7459557" y="1207511"/>
                </a:lnTo>
                <a:lnTo>
                  <a:pt x="7430009" y="1237059"/>
                </a:lnTo>
                <a:lnTo>
                  <a:pt x="7392529" y="1256437"/>
                </a:lnTo>
                <a:lnTo>
                  <a:pt x="7349362" y="1263395"/>
                </a:lnTo>
                <a:lnTo>
                  <a:pt x="136499" y="1263395"/>
                </a:lnTo>
                <a:lnTo>
                  <a:pt x="93354" y="1256437"/>
                </a:lnTo>
                <a:lnTo>
                  <a:pt x="55884" y="1237059"/>
                </a:lnTo>
                <a:lnTo>
                  <a:pt x="26336" y="1207511"/>
                </a:lnTo>
                <a:lnTo>
                  <a:pt x="6958" y="1170041"/>
                </a:lnTo>
                <a:lnTo>
                  <a:pt x="0" y="1126896"/>
                </a:lnTo>
                <a:lnTo>
                  <a:pt x="0" y="136525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7456" y="171450"/>
            <a:ext cx="2369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Functional</a:t>
            </a:r>
            <a:r>
              <a:rPr dirty="0" sz="1200" spc="-12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67011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Functional Interface </a:t>
            </a:r>
            <a:r>
              <a:rPr dirty="0"/>
              <a:t>:</a:t>
            </a:r>
            <a:r>
              <a:rPr dirty="0" spc="-40"/>
              <a:t> </a:t>
            </a:r>
            <a:r>
              <a:rPr dirty="0" spc="-5"/>
              <a:t>Implementation</a:t>
            </a:r>
          </a:p>
        </p:txBody>
      </p:sp>
      <p:sp>
        <p:nvSpPr>
          <p:cNvPr id="5" name="object 5"/>
          <p:cNvSpPr/>
          <p:nvPr/>
        </p:nvSpPr>
        <p:spPr>
          <a:xfrm>
            <a:off x="759713" y="1998726"/>
            <a:ext cx="7486015" cy="1431290"/>
          </a:xfrm>
          <a:custGeom>
            <a:avLst/>
            <a:gdLst/>
            <a:ahLst/>
            <a:cxnLst/>
            <a:rect l="l" t="t" r="r" b="b"/>
            <a:pathLst>
              <a:path w="7486015" h="1431289">
                <a:moveTo>
                  <a:pt x="0" y="154559"/>
                </a:moveTo>
                <a:lnTo>
                  <a:pt x="7881" y="105712"/>
                </a:lnTo>
                <a:lnTo>
                  <a:pt x="29828" y="63285"/>
                </a:lnTo>
                <a:lnTo>
                  <a:pt x="63296" y="29825"/>
                </a:lnTo>
                <a:lnTo>
                  <a:pt x="105738" y="7881"/>
                </a:lnTo>
                <a:lnTo>
                  <a:pt x="154609" y="0"/>
                </a:lnTo>
                <a:lnTo>
                  <a:pt x="7331329" y="0"/>
                </a:lnTo>
                <a:lnTo>
                  <a:pt x="7380175" y="7881"/>
                </a:lnTo>
                <a:lnTo>
                  <a:pt x="7422602" y="29825"/>
                </a:lnTo>
                <a:lnTo>
                  <a:pt x="7456062" y="63285"/>
                </a:lnTo>
                <a:lnTo>
                  <a:pt x="7478006" y="105712"/>
                </a:lnTo>
                <a:lnTo>
                  <a:pt x="7485887" y="154559"/>
                </a:lnTo>
                <a:lnTo>
                  <a:pt x="7485887" y="1276477"/>
                </a:lnTo>
                <a:lnTo>
                  <a:pt x="7478006" y="1325323"/>
                </a:lnTo>
                <a:lnTo>
                  <a:pt x="7456062" y="1367750"/>
                </a:lnTo>
                <a:lnTo>
                  <a:pt x="7422602" y="1401210"/>
                </a:lnTo>
                <a:lnTo>
                  <a:pt x="7380175" y="1423154"/>
                </a:lnTo>
                <a:lnTo>
                  <a:pt x="7331329" y="1431036"/>
                </a:lnTo>
                <a:lnTo>
                  <a:pt x="154609" y="1431036"/>
                </a:lnTo>
                <a:lnTo>
                  <a:pt x="105738" y="1423154"/>
                </a:lnTo>
                <a:lnTo>
                  <a:pt x="63296" y="1401210"/>
                </a:lnTo>
                <a:lnTo>
                  <a:pt x="29828" y="1367750"/>
                </a:lnTo>
                <a:lnTo>
                  <a:pt x="7881" y="1325323"/>
                </a:lnTo>
                <a:lnTo>
                  <a:pt x="0" y="1276477"/>
                </a:lnTo>
                <a:lnTo>
                  <a:pt x="0" y="154559"/>
                </a:lnTo>
                <a:close/>
              </a:path>
            </a:pathLst>
          </a:custGeom>
          <a:ln w="19811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713" y="3577590"/>
            <a:ext cx="7486015" cy="1045844"/>
          </a:xfrm>
          <a:custGeom>
            <a:avLst/>
            <a:gdLst/>
            <a:ahLst/>
            <a:cxnLst/>
            <a:rect l="l" t="t" r="r" b="b"/>
            <a:pathLst>
              <a:path w="7486015" h="1045845">
                <a:moveTo>
                  <a:pt x="0" y="112903"/>
                </a:moveTo>
                <a:lnTo>
                  <a:pt x="8876" y="68955"/>
                </a:lnTo>
                <a:lnTo>
                  <a:pt x="33083" y="33067"/>
                </a:lnTo>
                <a:lnTo>
                  <a:pt x="68987" y="8872"/>
                </a:lnTo>
                <a:lnTo>
                  <a:pt x="112953" y="0"/>
                </a:lnTo>
                <a:lnTo>
                  <a:pt x="7372984" y="0"/>
                </a:lnTo>
                <a:lnTo>
                  <a:pt x="7416932" y="8872"/>
                </a:lnTo>
                <a:lnTo>
                  <a:pt x="7452820" y="33067"/>
                </a:lnTo>
                <a:lnTo>
                  <a:pt x="7477015" y="68955"/>
                </a:lnTo>
                <a:lnTo>
                  <a:pt x="7485887" y="112903"/>
                </a:lnTo>
                <a:lnTo>
                  <a:pt x="7485887" y="932561"/>
                </a:lnTo>
                <a:lnTo>
                  <a:pt x="7477015" y="976508"/>
                </a:lnTo>
                <a:lnTo>
                  <a:pt x="7452820" y="1012396"/>
                </a:lnTo>
                <a:lnTo>
                  <a:pt x="7416932" y="1036591"/>
                </a:lnTo>
                <a:lnTo>
                  <a:pt x="7372984" y="1045464"/>
                </a:lnTo>
                <a:lnTo>
                  <a:pt x="112953" y="1045464"/>
                </a:lnTo>
                <a:lnTo>
                  <a:pt x="68987" y="1036591"/>
                </a:lnTo>
                <a:lnTo>
                  <a:pt x="33083" y="1012396"/>
                </a:lnTo>
                <a:lnTo>
                  <a:pt x="8876" y="976508"/>
                </a:lnTo>
                <a:lnTo>
                  <a:pt x="0" y="932561"/>
                </a:lnTo>
                <a:lnTo>
                  <a:pt x="0" y="112903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3903" y="1513459"/>
            <a:ext cx="5141595" cy="2868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Class</a:t>
            </a:r>
            <a:r>
              <a:rPr dirty="0" sz="2200" spc="-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Implementation:</a:t>
            </a:r>
            <a:endParaRPr sz="2200">
              <a:latin typeface="Arial"/>
              <a:cs typeface="Arial"/>
            </a:endParaRPr>
          </a:p>
          <a:p>
            <a:pPr marL="958215">
              <a:lnSpc>
                <a:spcPct val="100000"/>
              </a:lnSpc>
              <a:spcBef>
                <a:spcPts val="1630"/>
              </a:spcBef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public class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MaxFinderImpl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implements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MaxFinder</a:t>
            </a:r>
            <a:r>
              <a:rPr dirty="0" sz="1400" spc="-13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415415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2329815" marR="214629" indent="-914400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public int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maximum(int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num1, int num2) {  return</a:t>
            </a:r>
            <a:r>
              <a:rPr dirty="0" sz="1400" spc="-7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num1&gt;num2?num1:num2;</a:t>
            </a:r>
            <a:endParaRPr sz="1400">
              <a:latin typeface="Arial"/>
              <a:cs typeface="Arial"/>
            </a:endParaRPr>
          </a:p>
          <a:p>
            <a:pPr marL="1415415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958215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Arial"/>
              <a:cs typeface="Arial"/>
            </a:endParaRPr>
          </a:p>
          <a:p>
            <a:pPr marL="946150" marR="5080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MaxFinder finder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new MaxFinderImpl();  int result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= </a:t>
            </a:r>
            <a:r>
              <a:rPr dirty="0" sz="1800" spc="-10">
                <a:solidFill>
                  <a:srgbClr val="002549"/>
                </a:solidFill>
                <a:latin typeface="Arial"/>
                <a:cs typeface="Arial"/>
              </a:rPr>
              <a:t>finder.maximum(10,</a:t>
            </a:r>
            <a:r>
              <a:rPr dirty="0" sz="1800" spc="4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20);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4939" y="5355158"/>
            <a:ext cx="51650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solidFill>
                  <a:srgbClr val="002549"/>
                </a:solidFill>
                <a:latin typeface="Arial"/>
                <a:cs typeface="Arial"/>
              </a:rPr>
              <a:t>Want </a:t>
            </a:r>
            <a:r>
              <a:rPr dirty="0" sz="1600" spc="-5" b="1">
                <a:solidFill>
                  <a:srgbClr val="002549"/>
                </a:solidFill>
                <a:latin typeface="Arial"/>
                <a:cs typeface="Arial"/>
              </a:rPr>
              <a:t>to know more concise </a:t>
            </a:r>
            <a:r>
              <a:rPr dirty="0" sz="1600" spc="10" b="1">
                <a:solidFill>
                  <a:srgbClr val="002549"/>
                </a:solidFill>
                <a:latin typeface="Arial"/>
                <a:cs typeface="Arial"/>
              </a:rPr>
              <a:t>way </a:t>
            </a:r>
            <a:r>
              <a:rPr dirty="0" sz="1600" spc="-5" b="1">
                <a:solidFill>
                  <a:srgbClr val="002549"/>
                </a:solidFill>
                <a:latin typeface="Arial"/>
                <a:cs typeface="Arial"/>
              </a:rPr>
              <a:t>for</a:t>
            </a:r>
            <a:r>
              <a:rPr dirty="0" sz="1600" spc="120" b="1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002549"/>
                </a:solidFill>
                <a:latin typeface="Arial"/>
                <a:cs typeface="Arial"/>
              </a:rPr>
              <a:t>implementation?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244" y="5413247"/>
            <a:ext cx="9144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2371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Introduction to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Functional</a:t>
            </a:r>
            <a:r>
              <a:rPr dirty="0" sz="1200" spc="-1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67011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Functional Interface </a:t>
            </a:r>
            <a:r>
              <a:rPr dirty="0"/>
              <a:t>:</a:t>
            </a:r>
            <a:r>
              <a:rPr dirty="0" spc="-40"/>
              <a:t> </a:t>
            </a:r>
            <a:r>
              <a:rPr dirty="0" spc="-5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273939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Lambda</a:t>
            </a:r>
            <a:r>
              <a:rPr dirty="0" sz="2200" spc="-2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Expression: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9713" y="2047494"/>
            <a:ext cx="7486015" cy="1466215"/>
          </a:xfrm>
          <a:custGeom>
            <a:avLst/>
            <a:gdLst/>
            <a:ahLst/>
            <a:cxnLst/>
            <a:rect l="l" t="t" r="r" b="b"/>
            <a:pathLst>
              <a:path w="7486015" h="1466214">
                <a:moveTo>
                  <a:pt x="0" y="158368"/>
                </a:moveTo>
                <a:lnTo>
                  <a:pt x="8075" y="108297"/>
                </a:lnTo>
                <a:lnTo>
                  <a:pt x="30561" y="64821"/>
                </a:lnTo>
                <a:lnTo>
                  <a:pt x="64849" y="30545"/>
                </a:lnTo>
                <a:lnTo>
                  <a:pt x="108329" y="8070"/>
                </a:lnTo>
                <a:lnTo>
                  <a:pt x="158394" y="0"/>
                </a:lnTo>
                <a:lnTo>
                  <a:pt x="7327518" y="0"/>
                </a:lnTo>
                <a:lnTo>
                  <a:pt x="7377590" y="8070"/>
                </a:lnTo>
                <a:lnTo>
                  <a:pt x="7421066" y="30545"/>
                </a:lnTo>
                <a:lnTo>
                  <a:pt x="7455342" y="64821"/>
                </a:lnTo>
                <a:lnTo>
                  <a:pt x="7477817" y="108297"/>
                </a:lnTo>
                <a:lnTo>
                  <a:pt x="7485887" y="158368"/>
                </a:lnTo>
                <a:lnTo>
                  <a:pt x="7485887" y="1307718"/>
                </a:lnTo>
                <a:lnTo>
                  <a:pt x="7477817" y="1357790"/>
                </a:lnTo>
                <a:lnTo>
                  <a:pt x="7455342" y="1401266"/>
                </a:lnTo>
                <a:lnTo>
                  <a:pt x="7421066" y="1435542"/>
                </a:lnTo>
                <a:lnTo>
                  <a:pt x="7377590" y="1458017"/>
                </a:lnTo>
                <a:lnTo>
                  <a:pt x="7327518" y="1466088"/>
                </a:lnTo>
                <a:lnTo>
                  <a:pt x="158394" y="1466088"/>
                </a:lnTo>
                <a:lnTo>
                  <a:pt x="108329" y="1458017"/>
                </a:lnTo>
                <a:lnTo>
                  <a:pt x="64849" y="1435542"/>
                </a:lnTo>
                <a:lnTo>
                  <a:pt x="30561" y="1401266"/>
                </a:lnTo>
                <a:lnTo>
                  <a:pt x="8075" y="1357790"/>
                </a:lnTo>
                <a:lnTo>
                  <a:pt x="0" y="1307718"/>
                </a:lnTo>
                <a:lnTo>
                  <a:pt x="0" y="158368"/>
                </a:lnTo>
                <a:close/>
              </a:path>
            </a:pathLst>
          </a:custGeom>
          <a:ln w="19811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9713" y="3687317"/>
            <a:ext cx="7486015" cy="1045844"/>
          </a:xfrm>
          <a:custGeom>
            <a:avLst/>
            <a:gdLst/>
            <a:ahLst/>
            <a:cxnLst/>
            <a:rect l="l" t="t" r="r" b="b"/>
            <a:pathLst>
              <a:path w="7486015" h="1045845">
                <a:moveTo>
                  <a:pt x="0" y="112902"/>
                </a:moveTo>
                <a:lnTo>
                  <a:pt x="8876" y="68955"/>
                </a:lnTo>
                <a:lnTo>
                  <a:pt x="33083" y="33067"/>
                </a:lnTo>
                <a:lnTo>
                  <a:pt x="68987" y="8872"/>
                </a:lnTo>
                <a:lnTo>
                  <a:pt x="112953" y="0"/>
                </a:lnTo>
                <a:lnTo>
                  <a:pt x="7372984" y="0"/>
                </a:lnTo>
                <a:lnTo>
                  <a:pt x="7416932" y="8872"/>
                </a:lnTo>
                <a:lnTo>
                  <a:pt x="7452820" y="33067"/>
                </a:lnTo>
                <a:lnTo>
                  <a:pt x="7477015" y="68955"/>
                </a:lnTo>
                <a:lnTo>
                  <a:pt x="7485887" y="112902"/>
                </a:lnTo>
                <a:lnTo>
                  <a:pt x="7485887" y="932560"/>
                </a:lnTo>
                <a:lnTo>
                  <a:pt x="7477015" y="976508"/>
                </a:lnTo>
                <a:lnTo>
                  <a:pt x="7452820" y="1012396"/>
                </a:lnTo>
                <a:lnTo>
                  <a:pt x="7416932" y="1036591"/>
                </a:lnTo>
                <a:lnTo>
                  <a:pt x="7372984" y="1045463"/>
                </a:lnTo>
                <a:lnTo>
                  <a:pt x="112953" y="1045463"/>
                </a:lnTo>
                <a:lnTo>
                  <a:pt x="68987" y="1036591"/>
                </a:lnTo>
                <a:lnTo>
                  <a:pt x="33083" y="1012396"/>
                </a:lnTo>
                <a:lnTo>
                  <a:pt x="8876" y="976508"/>
                </a:lnTo>
                <a:lnTo>
                  <a:pt x="0" y="932560"/>
                </a:lnTo>
                <a:lnTo>
                  <a:pt x="0" y="112902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27530" y="2121535"/>
            <a:ext cx="6364605" cy="2369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83234" marR="2240280" indent="-4572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public class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MaxFinderImpl implements MaxFinder</a:t>
            </a:r>
            <a:r>
              <a:rPr dirty="0" sz="1400" spc="-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{ 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@Override</a:t>
            </a:r>
            <a:endParaRPr sz="1400">
              <a:latin typeface="Arial"/>
              <a:cs typeface="Arial"/>
            </a:endParaRPr>
          </a:p>
          <a:p>
            <a:pPr marL="1397635" marR="2369820" indent="-915035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public int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maximum(int </a:t>
            </a: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num1, int num2) {  return</a:t>
            </a:r>
            <a:r>
              <a:rPr dirty="0" sz="1400" spc="-7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400" spc="-5">
                <a:solidFill>
                  <a:srgbClr val="002549"/>
                </a:solidFill>
                <a:latin typeface="Arial"/>
                <a:cs typeface="Arial"/>
              </a:rPr>
              <a:t>num1&gt;num2?num1:num2;</a:t>
            </a:r>
            <a:endParaRPr sz="1400">
              <a:latin typeface="Arial"/>
              <a:cs typeface="Arial"/>
            </a:endParaRPr>
          </a:p>
          <a:p>
            <a:pPr marL="483234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dirty="0" sz="14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MaxFinder finder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=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(num1,num2)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-&gt;</a:t>
            </a:r>
            <a:r>
              <a:rPr dirty="0" sz="1800" spc="4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num1&gt;num2?num1:num2;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 result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= </a:t>
            </a:r>
            <a:r>
              <a:rPr dirty="0" sz="1800" spc="-10">
                <a:solidFill>
                  <a:srgbClr val="002549"/>
                </a:solidFill>
                <a:latin typeface="Arial"/>
                <a:cs typeface="Arial"/>
              </a:rPr>
              <a:t>finder.maximum(10,</a:t>
            </a:r>
            <a:r>
              <a:rPr dirty="0" sz="1800" spc="4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20);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9713" y="4862321"/>
            <a:ext cx="7486015" cy="1263650"/>
          </a:xfrm>
          <a:custGeom>
            <a:avLst/>
            <a:gdLst/>
            <a:ahLst/>
            <a:cxnLst/>
            <a:rect l="l" t="t" r="r" b="b"/>
            <a:pathLst>
              <a:path w="7486015" h="1263650">
                <a:moveTo>
                  <a:pt x="0" y="136525"/>
                </a:moveTo>
                <a:lnTo>
                  <a:pt x="6958" y="93358"/>
                </a:lnTo>
                <a:lnTo>
                  <a:pt x="26336" y="55878"/>
                </a:lnTo>
                <a:lnTo>
                  <a:pt x="55884" y="26330"/>
                </a:lnTo>
                <a:lnTo>
                  <a:pt x="93354" y="6956"/>
                </a:lnTo>
                <a:lnTo>
                  <a:pt x="136499" y="0"/>
                </a:lnTo>
                <a:lnTo>
                  <a:pt x="7349362" y="0"/>
                </a:lnTo>
                <a:lnTo>
                  <a:pt x="7392529" y="6956"/>
                </a:lnTo>
                <a:lnTo>
                  <a:pt x="7430009" y="26330"/>
                </a:lnTo>
                <a:lnTo>
                  <a:pt x="7459557" y="55878"/>
                </a:lnTo>
                <a:lnTo>
                  <a:pt x="7478931" y="93358"/>
                </a:lnTo>
                <a:lnTo>
                  <a:pt x="7485887" y="136525"/>
                </a:lnTo>
                <a:lnTo>
                  <a:pt x="7485887" y="1126896"/>
                </a:lnTo>
                <a:lnTo>
                  <a:pt x="7478931" y="1170041"/>
                </a:lnTo>
                <a:lnTo>
                  <a:pt x="7459557" y="1207511"/>
                </a:lnTo>
                <a:lnTo>
                  <a:pt x="7430009" y="1237059"/>
                </a:lnTo>
                <a:lnTo>
                  <a:pt x="7392529" y="1256437"/>
                </a:lnTo>
                <a:lnTo>
                  <a:pt x="7349362" y="1263395"/>
                </a:lnTo>
                <a:lnTo>
                  <a:pt x="136499" y="1263395"/>
                </a:lnTo>
                <a:lnTo>
                  <a:pt x="93354" y="1256437"/>
                </a:lnTo>
                <a:lnTo>
                  <a:pt x="55884" y="1237059"/>
                </a:lnTo>
                <a:lnTo>
                  <a:pt x="26336" y="1207511"/>
                </a:lnTo>
                <a:lnTo>
                  <a:pt x="6958" y="1170041"/>
                </a:lnTo>
                <a:lnTo>
                  <a:pt x="0" y="1126896"/>
                </a:lnTo>
                <a:lnTo>
                  <a:pt x="0" y="136525"/>
                </a:lnTo>
                <a:close/>
              </a:path>
            </a:pathLst>
          </a:custGeom>
          <a:ln w="19812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147697" y="5338394"/>
            <a:ext cx="47104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2549"/>
                </a:solidFill>
                <a:latin typeface="Arial"/>
                <a:cs typeface="Arial"/>
              </a:rPr>
              <a:t>Return type </a:t>
            </a:r>
            <a:r>
              <a:rPr dirty="0" sz="1800" b="1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dirty="0" sz="1800" spc="-5" b="1">
                <a:solidFill>
                  <a:srgbClr val="002549"/>
                </a:solidFill>
                <a:latin typeface="Arial"/>
                <a:cs typeface="Arial"/>
              </a:rPr>
              <a:t>“λE” </a:t>
            </a:r>
            <a:r>
              <a:rPr dirty="0" sz="1800" b="1">
                <a:solidFill>
                  <a:srgbClr val="002549"/>
                </a:solidFill>
                <a:latin typeface="Arial"/>
                <a:cs typeface="Arial"/>
              </a:rPr>
              <a:t>is Functional</a:t>
            </a:r>
            <a:r>
              <a:rPr dirty="0" sz="1800" spc="-50" b="1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002549"/>
                </a:solidFill>
                <a:latin typeface="Arial"/>
                <a:cs typeface="Arial"/>
              </a:rPr>
              <a:t>Interface!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64820" y="2212809"/>
            <a:ext cx="1062355" cy="1056640"/>
            <a:chOff x="6464820" y="2212809"/>
            <a:chExt cx="1062355" cy="1056640"/>
          </a:xfrm>
        </p:grpSpPr>
        <p:sp>
          <p:nvSpPr>
            <p:cNvPr id="11" name="object 11"/>
            <p:cNvSpPr/>
            <p:nvPr/>
          </p:nvSpPr>
          <p:spPr>
            <a:xfrm>
              <a:off x="6464820" y="2212809"/>
              <a:ext cx="1062202" cy="10562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502907" y="2228088"/>
              <a:ext cx="986027" cy="979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502907" y="2228088"/>
              <a:ext cx="986155" cy="980440"/>
            </a:xfrm>
            <a:custGeom>
              <a:avLst/>
              <a:gdLst/>
              <a:ahLst/>
              <a:cxnLst/>
              <a:rect l="l" t="t" r="r" b="b"/>
              <a:pathLst>
                <a:path w="986154" h="980439">
                  <a:moveTo>
                    <a:pt x="0" y="489965"/>
                  </a:moveTo>
                  <a:lnTo>
                    <a:pt x="2256" y="442773"/>
                  </a:lnTo>
                  <a:lnTo>
                    <a:pt x="8889" y="396851"/>
                  </a:lnTo>
                  <a:lnTo>
                    <a:pt x="19691" y="352404"/>
                  </a:lnTo>
                  <a:lnTo>
                    <a:pt x="34456" y="309638"/>
                  </a:lnTo>
                  <a:lnTo>
                    <a:pt x="52977" y="268758"/>
                  </a:lnTo>
                  <a:lnTo>
                    <a:pt x="75048" y="229970"/>
                  </a:lnTo>
                  <a:lnTo>
                    <a:pt x="100462" y="193477"/>
                  </a:lnTo>
                  <a:lnTo>
                    <a:pt x="129012" y="159487"/>
                  </a:lnTo>
                  <a:lnTo>
                    <a:pt x="160492" y="128203"/>
                  </a:lnTo>
                  <a:lnTo>
                    <a:pt x="194695" y="99831"/>
                  </a:lnTo>
                  <a:lnTo>
                    <a:pt x="231415" y="74576"/>
                  </a:lnTo>
                  <a:lnTo>
                    <a:pt x="270445" y="52644"/>
                  </a:lnTo>
                  <a:lnTo>
                    <a:pt x="311578" y="34239"/>
                  </a:lnTo>
                  <a:lnTo>
                    <a:pt x="354608" y="19567"/>
                  </a:lnTo>
                  <a:lnTo>
                    <a:pt x="399328" y="8833"/>
                  </a:lnTo>
                  <a:lnTo>
                    <a:pt x="445532" y="2242"/>
                  </a:lnTo>
                  <a:lnTo>
                    <a:pt x="493014" y="0"/>
                  </a:lnTo>
                  <a:lnTo>
                    <a:pt x="540495" y="2242"/>
                  </a:lnTo>
                  <a:lnTo>
                    <a:pt x="586699" y="8833"/>
                  </a:lnTo>
                  <a:lnTo>
                    <a:pt x="631419" y="19567"/>
                  </a:lnTo>
                  <a:lnTo>
                    <a:pt x="674449" y="34239"/>
                  </a:lnTo>
                  <a:lnTo>
                    <a:pt x="715582" y="52644"/>
                  </a:lnTo>
                  <a:lnTo>
                    <a:pt x="754612" y="74576"/>
                  </a:lnTo>
                  <a:lnTo>
                    <a:pt x="791332" y="99831"/>
                  </a:lnTo>
                  <a:lnTo>
                    <a:pt x="825535" y="128203"/>
                  </a:lnTo>
                  <a:lnTo>
                    <a:pt x="857015" y="159487"/>
                  </a:lnTo>
                  <a:lnTo>
                    <a:pt x="885565" y="193477"/>
                  </a:lnTo>
                  <a:lnTo>
                    <a:pt x="910979" y="229970"/>
                  </a:lnTo>
                  <a:lnTo>
                    <a:pt x="933050" y="268758"/>
                  </a:lnTo>
                  <a:lnTo>
                    <a:pt x="951571" y="309638"/>
                  </a:lnTo>
                  <a:lnTo>
                    <a:pt x="966336" y="352404"/>
                  </a:lnTo>
                  <a:lnTo>
                    <a:pt x="977138" y="396851"/>
                  </a:lnTo>
                  <a:lnTo>
                    <a:pt x="983771" y="442773"/>
                  </a:lnTo>
                  <a:lnTo>
                    <a:pt x="986027" y="489965"/>
                  </a:lnTo>
                  <a:lnTo>
                    <a:pt x="983771" y="537158"/>
                  </a:lnTo>
                  <a:lnTo>
                    <a:pt x="977138" y="583080"/>
                  </a:lnTo>
                  <a:lnTo>
                    <a:pt x="966336" y="627527"/>
                  </a:lnTo>
                  <a:lnTo>
                    <a:pt x="951571" y="670293"/>
                  </a:lnTo>
                  <a:lnTo>
                    <a:pt x="933050" y="711173"/>
                  </a:lnTo>
                  <a:lnTo>
                    <a:pt x="910979" y="749961"/>
                  </a:lnTo>
                  <a:lnTo>
                    <a:pt x="885565" y="786454"/>
                  </a:lnTo>
                  <a:lnTo>
                    <a:pt x="857015" y="820444"/>
                  </a:lnTo>
                  <a:lnTo>
                    <a:pt x="825535" y="851728"/>
                  </a:lnTo>
                  <a:lnTo>
                    <a:pt x="791332" y="880100"/>
                  </a:lnTo>
                  <a:lnTo>
                    <a:pt x="754612" y="905355"/>
                  </a:lnTo>
                  <a:lnTo>
                    <a:pt x="715582" y="927287"/>
                  </a:lnTo>
                  <a:lnTo>
                    <a:pt x="674449" y="945692"/>
                  </a:lnTo>
                  <a:lnTo>
                    <a:pt x="631419" y="960364"/>
                  </a:lnTo>
                  <a:lnTo>
                    <a:pt x="586699" y="971098"/>
                  </a:lnTo>
                  <a:lnTo>
                    <a:pt x="540495" y="977689"/>
                  </a:lnTo>
                  <a:lnTo>
                    <a:pt x="493014" y="979932"/>
                  </a:lnTo>
                  <a:lnTo>
                    <a:pt x="445532" y="977689"/>
                  </a:lnTo>
                  <a:lnTo>
                    <a:pt x="399328" y="971098"/>
                  </a:lnTo>
                  <a:lnTo>
                    <a:pt x="354608" y="960364"/>
                  </a:lnTo>
                  <a:lnTo>
                    <a:pt x="311578" y="945692"/>
                  </a:lnTo>
                  <a:lnTo>
                    <a:pt x="270445" y="927287"/>
                  </a:lnTo>
                  <a:lnTo>
                    <a:pt x="231415" y="905355"/>
                  </a:lnTo>
                  <a:lnTo>
                    <a:pt x="194695" y="880100"/>
                  </a:lnTo>
                  <a:lnTo>
                    <a:pt x="160492" y="851728"/>
                  </a:lnTo>
                  <a:lnTo>
                    <a:pt x="129012" y="820444"/>
                  </a:lnTo>
                  <a:lnTo>
                    <a:pt x="100462" y="786454"/>
                  </a:lnTo>
                  <a:lnTo>
                    <a:pt x="75048" y="749961"/>
                  </a:lnTo>
                  <a:lnTo>
                    <a:pt x="52977" y="711173"/>
                  </a:lnTo>
                  <a:lnTo>
                    <a:pt x="34456" y="670293"/>
                  </a:lnTo>
                  <a:lnTo>
                    <a:pt x="19691" y="627527"/>
                  </a:lnTo>
                  <a:lnTo>
                    <a:pt x="8889" y="583080"/>
                  </a:lnTo>
                  <a:lnTo>
                    <a:pt x="2256" y="537158"/>
                  </a:lnTo>
                  <a:lnTo>
                    <a:pt x="0" y="489965"/>
                  </a:lnTo>
                  <a:close/>
                </a:path>
                <a:path w="986154" h="980439">
                  <a:moveTo>
                    <a:pt x="764921" y="635762"/>
                  </a:moveTo>
                  <a:lnTo>
                    <a:pt x="783751" y="594390"/>
                  </a:lnTo>
                  <a:lnTo>
                    <a:pt x="795968" y="551821"/>
                  </a:lnTo>
                  <a:lnTo>
                    <a:pt x="801765" y="508697"/>
                  </a:lnTo>
                  <a:lnTo>
                    <a:pt x="801337" y="465659"/>
                  </a:lnTo>
                  <a:lnTo>
                    <a:pt x="794878" y="423350"/>
                  </a:lnTo>
                  <a:lnTo>
                    <a:pt x="782582" y="382411"/>
                  </a:lnTo>
                  <a:lnTo>
                    <a:pt x="764642" y="343483"/>
                  </a:lnTo>
                  <a:lnTo>
                    <a:pt x="741253" y="307209"/>
                  </a:lnTo>
                  <a:lnTo>
                    <a:pt x="712610" y="274230"/>
                  </a:lnTo>
                  <a:lnTo>
                    <a:pt x="678905" y="245188"/>
                  </a:lnTo>
                  <a:lnTo>
                    <a:pt x="640334" y="220725"/>
                  </a:lnTo>
                  <a:lnTo>
                    <a:pt x="593085" y="200236"/>
                  </a:lnTo>
                  <a:lnTo>
                    <a:pt x="543734" y="187917"/>
                  </a:lnTo>
                  <a:lnTo>
                    <a:pt x="493331" y="183768"/>
                  </a:lnTo>
                  <a:lnTo>
                    <a:pt x="442928" y="187790"/>
                  </a:lnTo>
                  <a:lnTo>
                    <a:pt x="393577" y="199982"/>
                  </a:lnTo>
                  <a:lnTo>
                    <a:pt x="346328" y="220345"/>
                  </a:lnTo>
                  <a:lnTo>
                    <a:pt x="764921" y="635762"/>
                  </a:lnTo>
                  <a:close/>
                </a:path>
                <a:path w="986154" h="980439">
                  <a:moveTo>
                    <a:pt x="221107" y="344170"/>
                  </a:moveTo>
                  <a:lnTo>
                    <a:pt x="202276" y="385541"/>
                  </a:lnTo>
                  <a:lnTo>
                    <a:pt x="190059" y="428110"/>
                  </a:lnTo>
                  <a:lnTo>
                    <a:pt x="184262" y="471234"/>
                  </a:lnTo>
                  <a:lnTo>
                    <a:pt x="184690" y="514272"/>
                  </a:lnTo>
                  <a:lnTo>
                    <a:pt x="191149" y="556581"/>
                  </a:lnTo>
                  <a:lnTo>
                    <a:pt x="203445" y="597520"/>
                  </a:lnTo>
                  <a:lnTo>
                    <a:pt x="221385" y="636448"/>
                  </a:lnTo>
                  <a:lnTo>
                    <a:pt x="244774" y="672722"/>
                  </a:lnTo>
                  <a:lnTo>
                    <a:pt x="273417" y="705701"/>
                  </a:lnTo>
                  <a:lnTo>
                    <a:pt x="307122" y="734743"/>
                  </a:lnTo>
                  <a:lnTo>
                    <a:pt x="345694" y="759206"/>
                  </a:lnTo>
                  <a:lnTo>
                    <a:pt x="392942" y="779695"/>
                  </a:lnTo>
                  <a:lnTo>
                    <a:pt x="442293" y="792014"/>
                  </a:lnTo>
                  <a:lnTo>
                    <a:pt x="492696" y="796162"/>
                  </a:lnTo>
                  <a:lnTo>
                    <a:pt x="543099" y="792141"/>
                  </a:lnTo>
                  <a:lnTo>
                    <a:pt x="592450" y="779949"/>
                  </a:lnTo>
                  <a:lnTo>
                    <a:pt x="639699" y="759587"/>
                  </a:lnTo>
                  <a:lnTo>
                    <a:pt x="221107" y="344170"/>
                  </a:lnTo>
                  <a:close/>
                </a:path>
              </a:pathLst>
            </a:custGeom>
            <a:ln w="9144">
              <a:solidFill>
                <a:srgbClr val="EC741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7829" y="3480053"/>
            <a:ext cx="5163820" cy="704215"/>
          </a:xfrm>
          <a:custGeom>
            <a:avLst/>
            <a:gdLst/>
            <a:ahLst/>
            <a:cxnLst/>
            <a:rect l="l" t="t" r="r" b="b"/>
            <a:pathLst>
              <a:path w="5163820" h="704214">
                <a:moveTo>
                  <a:pt x="0" y="117348"/>
                </a:moveTo>
                <a:lnTo>
                  <a:pt x="9227" y="71687"/>
                </a:lnTo>
                <a:lnTo>
                  <a:pt x="34385" y="34385"/>
                </a:lnTo>
                <a:lnTo>
                  <a:pt x="71687" y="9227"/>
                </a:lnTo>
                <a:lnTo>
                  <a:pt x="117347" y="0"/>
                </a:lnTo>
                <a:lnTo>
                  <a:pt x="5045964" y="0"/>
                </a:lnTo>
                <a:lnTo>
                  <a:pt x="5091624" y="9227"/>
                </a:lnTo>
                <a:lnTo>
                  <a:pt x="5128926" y="34385"/>
                </a:lnTo>
                <a:lnTo>
                  <a:pt x="5154084" y="71687"/>
                </a:lnTo>
                <a:lnTo>
                  <a:pt x="5163312" y="117348"/>
                </a:lnTo>
                <a:lnTo>
                  <a:pt x="5163312" y="586740"/>
                </a:lnTo>
                <a:lnTo>
                  <a:pt x="5154084" y="632400"/>
                </a:lnTo>
                <a:lnTo>
                  <a:pt x="5128926" y="669702"/>
                </a:lnTo>
                <a:lnTo>
                  <a:pt x="5091624" y="694860"/>
                </a:lnTo>
                <a:lnTo>
                  <a:pt x="5045964" y="704088"/>
                </a:lnTo>
                <a:lnTo>
                  <a:pt x="117347" y="704088"/>
                </a:lnTo>
                <a:lnTo>
                  <a:pt x="71687" y="694860"/>
                </a:lnTo>
                <a:lnTo>
                  <a:pt x="34385" y="669702"/>
                </a:lnTo>
                <a:lnTo>
                  <a:pt x="9227" y="632400"/>
                </a:lnTo>
                <a:lnTo>
                  <a:pt x="0" y="586740"/>
                </a:lnTo>
                <a:lnTo>
                  <a:pt x="0" y="117348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3903" y="1470177"/>
            <a:ext cx="8434705" cy="3576954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Lambda expression represents an instance of functional</a:t>
            </a:r>
            <a:r>
              <a:rPr dirty="0" sz="2200" spc="13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interface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63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lambda expression is an anonymous block of code that  encapsulates an expression or a block of statements and returns a  result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Syntax of Lambda</a:t>
            </a:r>
            <a:r>
              <a:rPr dirty="0" sz="2200" spc="3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expression: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97CC"/>
              </a:buClr>
              <a:buFont typeface="Wingdings"/>
              <a:buChar char=""/>
            </a:pPr>
            <a:endParaRPr sz="3250">
              <a:latin typeface="Arial"/>
              <a:cs typeface="Arial"/>
            </a:endParaRPr>
          </a:p>
          <a:p>
            <a:pPr marL="2061845">
              <a:lnSpc>
                <a:spcPct val="10000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(argument list)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-&gt; {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implementation</a:t>
            </a:r>
            <a:r>
              <a:rPr dirty="0" sz="1800" spc="4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Arial"/>
              <a:cs typeface="Arial"/>
            </a:endParaRPr>
          </a:p>
          <a:p>
            <a:pPr marL="178435" indent="-166370">
              <a:lnSpc>
                <a:spcPts val="2510"/>
              </a:lnSpc>
              <a:spcBef>
                <a:spcPts val="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The arrow operator -&gt; is used to separate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list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of parameters</a:t>
            </a:r>
            <a:r>
              <a:rPr dirty="0" sz="2200" spc="19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178435">
              <a:lnSpc>
                <a:spcPts val="2510"/>
              </a:lnSpc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body of lambda</a:t>
            </a:r>
            <a:r>
              <a:rPr dirty="0" sz="2200" spc="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expression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284784" y="171450"/>
            <a:ext cx="195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Writing Lambda</a:t>
            </a:r>
            <a:r>
              <a:rPr dirty="0" sz="1200" spc="-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Lambda</a:t>
            </a:r>
            <a:r>
              <a:rPr dirty="0" spc="-85"/>
              <a:t> </a:t>
            </a:r>
            <a:r>
              <a:rPr dirty="0"/>
              <a:t>Expression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1958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Writing Lambda</a:t>
            </a:r>
            <a:r>
              <a:rPr dirty="0" sz="1200" spc="-7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Expressions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Lambda</a:t>
            </a:r>
            <a:r>
              <a:rPr dirty="0" spc="-85"/>
              <a:t> </a:t>
            </a:r>
            <a:r>
              <a:rPr dirty="0"/>
              <a:t>Expression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513459"/>
            <a:ext cx="382587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Sample Lambda Expressions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30682" y="2265172"/>
          <a:ext cx="7581265" cy="3522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0390"/>
                <a:gridCol w="4441190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Functional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BD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Lambda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Expression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8BD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 fun(int</a:t>
                      </a:r>
                      <a:r>
                        <a:rPr dirty="0" sz="1800" spc="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arg);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1393190" algn="l"/>
                        </a:tabLst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(int</a:t>
                      </a:r>
                      <a:r>
                        <a:rPr dirty="0" sz="1800" spc="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num)</a:t>
                      </a:r>
                      <a:r>
                        <a:rPr dirty="0" sz="1800" spc="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-&gt;	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dirty="0" sz="1800" spc="1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 fun(int arg0,int</a:t>
                      </a:r>
                      <a:r>
                        <a:rPr dirty="0" sz="1800" spc="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arg1);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(int num1,int num2)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dirty="0" sz="1800" spc="3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num1+num2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 fun(int arg0,int</a:t>
                      </a:r>
                      <a:r>
                        <a:rPr dirty="0" sz="1800" spc="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arg1);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(int num1,int num2)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-&gt;</a:t>
                      </a:r>
                      <a:r>
                        <a:rPr dirty="0" sz="1800" spc="3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63575" marR="168910">
                        <a:lnSpc>
                          <a:spcPct val="100000"/>
                        </a:lnSpc>
                        <a:tabLst>
                          <a:tab pos="1881505" algn="l"/>
                        </a:tabLst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 min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dirty="0" sz="1800" spc="-4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num1&gt;num2?num2:num1;  return</a:t>
                      </a:r>
                      <a:r>
                        <a:rPr dirty="0" sz="1800" spc="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min;	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dirty="0" sz="18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fun();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() -&gt;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“Hello </a:t>
                      </a:r>
                      <a:r>
                        <a:rPr dirty="0" sz="1800" spc="-1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World!”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fun();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() -&gt; {</a:t>
                      </a:r>
                      <a:r>
                        <a:rPr dirty="0" sz="1800" spc="-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 fun(String</a:t>
                      </a:r>
                      <a:r>
                        <a:rPr dirty="0" sz="1800" spc="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arg);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(String </a:t>
                      </a: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str) -&gt;</a:t>
                      </a:r>
                      <a:r>
                        <a:rPr dirty="0" sz="1800" spc="-2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str.length()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DF4E7"/>
                    </a:solidFill>
                  </a:tcPr>
                </a:tc>
              </a:tr>
              <a:tr h="3708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int fun(String</a:t>
                      </a:r>
                      <a:r>
                        <a:rPr dirty="0" sz="1800" spc="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arg);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80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 -&gt;</a:t>
                      </a:r>
                      <a:r>
                        <a:rPr dirty="0" sz="1800" spc="-15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10">
                          <a:solidFill>
                            <a:srgbClr val="002549"/>
                          </a:solidFill>
                          <a:latin typeface="Arial"/>
                          <a:cs typeface="Arial"/>
                        </a:rPr>
                        <a:t>str.length()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CE8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189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</a:t>
            </a:r>
            <a:r>
              <a:rPr dirty="0" sz="1200" spc="-6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514985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Built-in </a:t>
            </a:r>
            <a:r>
              <a:rPr dirty="0"/>
              <a:t>Functional</a:t>
            </a:r>
            <a:r>
              <a:rPr dirty="0" spc="-50"/>
              <a:t> </a:t>
            </a:r>
            <a:r>
              <a:rPr dirty="0" spc="-5"/>
              <a:t>Interfaces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3903" y="1470177"/>
            <a:ext cx="8382634" cy="313372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434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Java SE 8 provides a rich set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of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43 functional</a:t>
            </a:r>
            <a:r>
              <a:rPr dirty="0" sz="2200" spc="6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3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All these interfaces are included under package</a:t>
            </a:r>
            <a:r>
              <a:rPr dirty="0" sz="2200" spc="2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002549"/>
                </a:solidFill>
                <a:latin typeface="Arial"/>
                <a:cs typeface="Arial"/>
              </a:rPr>
              <a:t>java.util.function</a:t>
            </a:r>
            <a:endParaRPr sz="2200">
              <a:latin typeface="Arial"/>
              <a:cs typeface="Arial"/>
            </a:endParaRPr>
          </a:p>
          <a:p>
            <a:pPr marL="178435" marR="1081405" indent="-166370">
              <a:lnSpc>
                <a:spcPts val="2380"/>
              </a:lnSpc>
              <a:spcBef>
                <a:spcPts val="63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This set of interfaces can be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utilized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to implement lambda  expressions</a:t>
            </a:r>
            <a:endParaRPr sz="220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spcBef>
                <a:spcPts val="295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All functional interfaces are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categorized into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four</a:t>
            </a:r>
            <a:r>
              <a:rPr dirty="0" sz="2200" spc="3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types:</a:t>
            </a:r>
            <a:endParaRPr sz="22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40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Supplier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Consumer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Predicate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4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4784" y="171450"/>
            <a:ext cx="1896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002549"/>
                </a:solidFill>
                <a:latin typeface="Arial"/>
                <a:cs typeface="Arial"/>
              </a:rPr>
              <a:t>Builtin Functional</a:t>
            </a:r>
            <a:r>
              <a:rPr dirty="0" sz="1200" spc="-6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2549"/>
                </a:solidFill>
                <a:latin typeface="Arial"/>
                <a:cs typeface="Arial"/>
              </a:rPr>
              <a:t>Interfaces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784" y="273253"/>
            <a:ext cx="15151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Su</a:t>
            </a:r>
            <a:r>
              <a:rPr dirty="0" spc="-20"/>
              <a:t>p</a:t>
            </a:r>
            <a:r>
              <a:rPr dirty="0"/>
              <a:t>p</a:t>
            </a:r>
            <a:r>
              <a:rPr dirty="0" spc="-10"/>
              <a:t>l</a:t>
            </a:r>
            <a:r>
              <a:rPr dirty="0"/>
              <a:t>i</a:t>
            </a:r>
            <a:r>
              <a:rPr dirty="0" spc="-10"/>
              <a:t>e</a:t>
            </a:r>
            <a:r>
              <a:rPr dirty="0"/>
              <a:t>r</a:t>
            </a:r>
          </a:p>
        </p:txBody>
      </p:sp>
      <p:sp>
        <p:nvSpPr>
          <p:cNvPr id="4" name="object 4"/>
          <p:cNvSpPr/>
          <p:nvPr/>
        </p:nvSpPr>
        <p:spPr>
          <a:xfrm>
            <a:off x="1250441" y="2637282"/>
            <a:ext cx="3526790" cy="1640205"/>
          </a:xfrm>
          <a:custGeom>
            <a:avLst/>
            <a:gdLst/>
            <a:ahLst/>
            <a:cxnLst/>
            <a:rect l="l" t="t" r="r" b="b"/>
            <a:pathLst>
              <a:path w="3526790" h="1640204">
                <a:moveTo>
                  <a:pt x="0" y="273303"/>
                </a:moveTo>
                <a:lnTo>
                  <a:pt x="4405" y="224194"/>
                </a:lnTo>
                <a:lnTo>
                  <a:pt x="17106" y="177965"/>
                </a:lnTo>
                <a:lnTo>
                  <a:pt x="37328" y="135391"/>
                </a:lnTo>
                <a:lnTo>
                  <a:pt x="64299" y="97244"/>
                </a:lnTo>
                <a:lnTo>
                  <a:pt x="97244" y="64299"/>
                </a:lnTo>
                <a:lnTo>
                  <a:pt x="135391" y="37328"/>
                </a:lnTo>
                <a:lnTo>
                  <a:pt x="177965" y="17106"/>
                </a:lnTo>
                <a:lnTo>
                  <a:pt x="224194" y="4405"/>
                </a:lnTo>
                <a:lnTo>
                  <a:pt x="273304" y="0"/>
                </a:lnTo>
                <a:lnTo>
                  <a:pt x="3253232" y="0"/>
                </a:lnTo>
                <a:lnTo>
                  <a:pt x="3302341" y="4405"/>
                </a:lnTo>
                <a:lnTo>
                  <a:pt x="3348570" y="17106"/>
                </a:lnTo>
                <a:lnTo>
                  <a:pt x="3391144" y="37328"/>
                </a:lnTo>
                <a:lnTo>
                  <a:pt x="3429291" y="64299"/>
                </a:lnTo>
                <a:lnTo>
                  <a:pt x="3462236" y="97244"/>
                </a:lnTo>
                <a:lnTo>
                  <a:pt x="3489207" y="135391"/>
                </a:lnTo>
                <a:lnTo>
                  <a:pt x="3509429" y="177965"/>
                </a:lnTo>
                <a:lnTo>
                  <a:pt x="3522130" y="224194"/>
                </a:lnTo>
                <a:lnTo>
                  <a:pt x="3526536" y="273303"/>
                </a:lnTo>
                <a:lnTo>
                  <a:pt x="3526536" y="1366519"/>
                </a:lnTo>
                <a:lnTo>
                  <a:pt x="3522130" y="1415629"/>
                </a:lnTo>
                <a:lnTo>
                  <a:pt x="3509429" y="1461858"/>
                </a:lnTo>
                <a:lnTo>
                  <a:pt x="3489207" y="1504432"/>
                </a:lnTo>
                <a:lnTo>
                  <a:pt x="3462236" y="1542579"/>
                </a:lnTo>
                <a:lnTo>
                  <a:pt x="3429291" y="1575524"/>
                </a:lnTo>
                <a:lnTo>
                  <a:pt x="3391144" y="1602495"/>
                </a:lnTo>
                <a:lnTo>
                  <a:pt x="3348570" y="1622717"/>
                </a:lnTo>
                <a:lnTo>
                  <a:pt x="3302341" y="1635418"/>
                </a:lnTo>
                <a:lnTo>
                  <a:pt x="3253232" y="1639823"/>
                </a:lnTo>
                <a:lnTo>
                  <a:pt x="273304" y="1639823"/>
                </a:lnTo>
                <a:lnTo>
                  <a:pt x="224194" y="1635418"/>
                </a:lnTo>
                <a:lnTo>
                  <a:pt x="177965" y="1622717"/>
                </a:lnTo>
                <a:lnTo>
                  <a:pt x="135391" y="1602495"/>
                </a:lnTo>
                <a:lnTo>
                  <a:pt x="97244" y="1575524"/>
                </a:lnTo>
                <a:lnTo>
                  <a:pt x="64299" y="1542579"/>
                </a:lnTo>
                <a:lnTo>
                  <a:pt x="37328" y="1504432"/>
                </a:lnTo>
                <a:lnTo>
                  <a:pt x="17106" y="1461858"/>
                </a:lnTo>
                <a:lnTo>
                  <a:pt x="4405" y="1415629"/>
                </a:lnTo>
                <a:lnTo>
                  <a:pt x="0" y="1366519"/>
                </a:lnTo>
                <a:lnTo>
                  <a:pt x="0" y="273303"/>
                </a:lnTo>
                <a:close/>
              </a:path>
            </a:pathLst>
          </a:custGeom>
          <a:ln w="25908">
            <a:solidFill>
              <a:srgbClr val="0025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3903" y="1513459"/>
            <a:ext cx="8580120" cy="452691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8435" marR="452120" indent="-166370">
              <a:lnSpc>
                <a:spcPts val="2380"/>
              </a:lnSpc>
              <a:spcBef>
                <a:spcPts val="3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A Supplier&lt;T&gt; represents a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function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that takes no argument and  returns a result of type </a:t>
            </a:r>
            <a:r>
              <a:rPr dirty="0" sz="2200" spc="-125">
                <a:solidFill>
                  <a:srgbClr val="002549"/>
                </a:solidFill>
                <a:latin typeface="Arial"/>
                <a:cs typeface="Arial"/>
              </a:rPr>
              <a:t>T.</a:t>
            </a:r>
            <a:endParaRPr sz="2200">
              <a:latin typeface="Arial"/>
              <a:cs typeface="Arial"/>
            </a:endParaRPr>
          </a:p>
          <a:p>
            <a:pPr marL="178435" marR="5080" indent="-166370">
              <a:lnSpc>
                <a:spcPts val="2380"/>
              </a:lnSpc>
              <a:spcBef>
                <a:spcPts val="590"/>
              </a:spcBef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This is an interface that doesn’t takes </a:t>
            </a:r>
            <a:r>
              <a:rPr dirty="0" sz="2200" spc="-10">
                <a:solidFill>
                  <a:srgbClr val="002549"/>
                </a:solidFill>
                <a:latin typeface="Arial"/>
                <a:cs typeface="Arial"/>
              </a:rPr>
              <a:t>any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object but provides a </a:t>
            </a:r>
            <a:r>
              <a:rPr dirty="0" sz="2200" spc="-10">
                <a:solidFill>
                  <a:srgbClr val="002549"/>
                </a:solidFill>
                <a:latin typeface="Arial"/>
                <a:cs typeface="Arial"/>
              </a:rPr>
              <a:t>new 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one</a:t>
            </a:r>
            <a:endParaRPr sz="2200">
              <a:latin typeface="Arial"/>
              <a:cs typeface="Arial"/>
            </a:endParaRPr>
          </a:p>
          <a:p>
            <a:pPr marL="1026794">
              <a:lnSpc>
                <a:spcPts val="1510"/>
              </a:lnSpc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@FunctionalInterface</a:t>
            </a:r>
            <a:endParaRPr sz="1800">
              <a:latin typeface="Arial"/>
              <a:cs typeface="Arial"/>
            </a:endParaRPr>
          </a:p>
          <a:p>
            <a:pPr marL="1657985" marR="4561205" indent="-631190">
              <a:lnSpc>
                <a:spcPts val="2920"/>
              </a:lnSpc>
              <a:spcBef>
                <a:spcPts val="220"/>
              </a:spcBef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public interface Supplier&lt;T&gt; 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{  T</a:t>
            </a:r>
            <a:r>
              <a:rPr dirty="0" sz="1800" spc="-35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get();</a:t>
            </a:r>
            <a:endParaRPr sz="1800">
              <a:latin typeface="Arial"/>
              <a:cs typeface="Arial"/>
            </a:endParaRPr>
          </a:p>
          <a:p>
            <a:pPr marL="1026794">
              <a:lnSpc>
                <a:spcPct val="100000"/>
              </a:lnSpc>
              <a:spcBef>
                <a:spcPts val="530"/>
              </a:spcBef>
            </a:pP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Arial"/>
              <a:cs typeface="Arial"/>
            </a:endParaRPr>
          </a:p>
          <a:p>
            <a:pPr marL="178435" indent="-166370">
              <a:lnSpc>
                <a:spcPct val="100000"/>
              </a:lnSpc>
              <a:buClr>
                <a:srgbClr val="0097CC"/>
              </a:buClr>
              <a:buFont typeface="Wingdings"/>
              <a:buChar char=""/>
              <a:tabLst>
                <a:tab pos="179070" algn="l"/>
              </a:tabLst>
            </a:pP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List </a:t>
            </a:r>
            <a:r>
              <a:rPr dirty="0" sz="2200" spc="-5">
                <a:solidFill>
                  <a:srgbClr val="002549"/>
                </a:solidFill>
                <a:latin typeface="Arial"/>
                <a:cs typeface="Arial"/>
              </a:rPr>
              <a:t>of predefined</a:t>
            </a:r>
            <a:r>
              <a:rPr dirty="0" sz="2200" spc="-10">
                <a:solidFill>
                  <a:srgbClr val="002549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02549"/>
                </a:solidFill>
                <a:latin typeface="Arial"/>
                <a:cs typeface="Arial"/>
              </a:rPr>
              <a:t>Suppliers:</a:t>
            </a:r>
            <a:endParaRPr sz="22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40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BooleanSupplier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0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IntSupplier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LongSupplier</a:t>
            </a:r>
            <a:endParaRPr sz="1800">
              <a:latin typeface="Arial"/>
              <a:cs typeface="Arial"/>
            </a:endParaRPr>
          </a:p>
          <a:p>
            <a:pPr lvl="1" marL="367665" indent="-180340">
              <a:lnSpc>
                <a:spcPct val="100000"/>
              </a:lnSpc>
              <a:spcBef>
                <a:spcPts val="385"/>
              </a:spcBef>
              <a:buClr>
                <a:srgbClr val="B70031"/>
              </a:buClr>
              <a:buFont typeface="Wingdings"/>
              <a:buChar char=""/>
              <a:tabLst>
                <a:tab pos="368300" algn="l"/>
                <a:tab pos="2056130" algn="l"/>
              </a:tabLst>
            </a:pPr>
            <a:r>
              <a:rPr dirty="0" sz="1800" spc="-5">
                <a:solidFill>
                  <a:srgbClr val="002549"/>
                </a:solidFill>
                <a:latin typeface="Arial"/>
                <a:cs typeface="Arial"/>
              </a:rPr>
              <a:t>DoubleSupplier	</a:t>
            </a:r>
            <a:r>
              <a:rPr dirty="0" sz="1800">
                <a:solidFill>
                  <a:srgbClr val="002549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iGATE</dc:creator>
  <dc:title>ClassBook-LessonXX-Template IGATE</dc:title>
  <dcterms:created xsi:type="dcterms:W3CDTF">2021-06-15T02:41:04Z</dcterms:created>
  <dcterms:modified xsi:type="dcterms:W3CDTF">2021-06-15T02:41:04Z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2021-06-15T00:00:00Z</vt:filetime>
  </property>
</Properties>
</file>