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5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-74549"/>
            <a:ext cx="10662919" cy="68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2848" y="3432047"/>
            <a:ext cx="8766302" cy="1262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24840"/>
          </a:xfrm>
          <a:custGeom>
            <a:avLst/>
            <a:gdLst/>
            <a:ahLst/>
            <a:cxnLst/>
            <a:rect l="l" t="t" r="r" b="b"/>
            <a:pathLst>
              <a:path w="12192000" h="624840">
                <a:moveTo>
                  <a:pt x="12192000" y="0"/>
                </a:moveTo>
                <a:lnTo>
                  <a:pt x="0" y="0"/>
                </a:lnTo>
                <a:lnTo>
                  <a:pt x="0" y="624839"/>
                </a:lnTo>
                <a:lnTo>
                  <a:pt x="12192000" y="6248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24840"/>
          </a:xfrm>
          <a:custGeom>
            <a:avLst/>
            <a:gdLst/>
            <a:ahLst/>
            <a:cxnLst/>
            <a:rect l="l" t="t" r="r" b="b"/>
            <a:pathLst>
              <a:path w="12192000" h="624840">
                <a:moveTo>
                  <a:pt x="0" y="624839"/>
                </a:moveTo>
                <a:lnTo>
                  <a:pt x="12192000" y="624839"/>
                </a:lnTo>
                <a:lnTo>
                  <a:pt x="12192000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ln w="9144">
            <a:solidFill>
              <a:srgbClr val="FF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3345" y="-125526"/>
            <a:ext cx="5385308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48560" y="2255349"/>
            <a:ext cx="8294878" cy="172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74.125.224.72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W/Web_server.html" TargetMode="External"/><Relationship Id="rId2" Type="http://schemas.openxmlformats.org/officeDocument/2006/relationships/hyperlink" Target="http://www.webopedia.com/TERM/B/brows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ebopedia.com/TERM/H/HTTP_response_header.html" TargetMode="External"/><Relationship Id="rId4" Type="http://schemas.openxmlformats.org/officeDocument/2006/relationships/hyperlink" Target="http://www.webopedia.com/TERM/H/header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omcat.apache.org/download-80.cg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xmlns.jcp.org/xml/ns/javaee" TargetMode="External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mlns.jcp.org/xml/ns/javaee/web-app_3_1.xsd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.NET_Framewor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0"/>
            <a:ext cx="47980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latin typeface="Carlito"/>
                <a:cs typeface="Carlito"/>
              </a:rPr>
              <a:t>Java</a:t>
            </a:r>
            <a:r>
              <a:rPr sz="4300" spc="-70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EE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00" y="2837688"/>
            <a:ext cx="8839200" cy="2420112"/>
          </a:xfrm>
          <a:custGeom>
            <a:avLst/>
            <a:gdLst/>
            <a:ahLst/>
            <a:cxnLst/>
            <a:rect l="l" t="t" r="r" b="b"/>
            <a:pathLst>
              <a:path w="8766175" h="1446529">
                <a:moveTo>
                  <a:pt x="8766048" y="0"/>
                </a:moveTo>
                <a:lnTo>
                  <a:pt x="0" y="0"/>
                </a:lnTo>
                <a:lnTo>
                  <a:pt x="0" y="1446276"/>
                </a:lnTo>
                <a:lnTo>
                  <a:pt x="8766048" y="1446276"/>
                </a:lnTo>
                <a:lnTo>
                  <a:pt x="876604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20494" y="2845054"/>
            <a:ext cx="6489065" cy="1369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8005" indent="-54800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548005" algn="l"/>
                <a:tab pos="548640" algn="l"/>
              </a:tabLst>
            </a:pPr>
            <a:r>
              <a:rPr sz="3200" spc="-10" dirty="0">
                <a:latin typeface="Carlito"/>
                <a:cs typeface="Carlito"/>
              </a:rPr>
              <a:t>Introduction </a:t>
            </a:r>
            <a:r>
              <a:rPr sz="3200" spc="-145" dirty="0">
                <a:latin typeface="Carlito"/>
                <a:cs typeface="Carlito"/>
              </a:rPr>
              <a:t>To </a:t>
            </a:r>
            <a:r>
              <a:rPr sz="3200" spc="-40" dirty="0">
                <a:latin typeface="Carlito"/>
                <a:cs typeface="Carlito"/>
              </a:rPr>
              <a:t>Web</a:t>
            </a:r>
            <a:r>
              <a:rPr sz="3200" spc="16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Technologies</a:t>
            </a:r>
            <a:endParaRPr sz="3200" dirty="0">
              <a:latin typeface="Carlito"/>
              <a:cs typeface="Carlito"/>
            </a:endParaRPr>
          </a:p>
          <a:p>
            <a:pPr marL="1371600" lvl="1" indent="-45720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370965" algn="l"/>
                <a:tab pos="1371600" algn="l"/>
              </a:tabLst>
            </a:pPr>
            <a:r>
              <a:rPr sz="2800" b="1" spc="-25" dirty="0">
                <a:latin typeface="Carlito"/>
                <a:cs typeface="Carlito"/>
              </a:rPr>
              <a:t>Java </a:t>
            </a:r>
            <a:r>
              <a:rPr sz="2800" b="1" spc="-5" dirty="0">
                <a:latin typeface="Carlito"/>
                <a:cs typeface="Carlito"/>
              </a:rPr>
              <a:t>EE</a:t>
            </a:r>
            <a:r>
              <a:rPr sz="2800" b="1" spc="30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Platform</a:t>
            </a:r>
            <a:endParaRPr sz="2800" dirty="0">
              <a:latin typeface="Carlito"/>
              <a:cs typeface="Carlito"/>
            </a:endParaRPr>
          </a:p>
          <a:p>
            <a:pPr marL="1371600" lvl="1" indent="-457200">
              <a:lnSpc>
                <a:spcPct val="100000"/>
              </a:lnSpc>
              <a:buFont typeface="Arial"/>
              <a:buChar char="•"/>
              <a:tabLst>
                <a:tab pos="1370965" algn="l"/>
                <a:tab pos="1371600" algn="l"/>
              </a:tabLst>
            </a:pPr>
            <a:r>
              <a:rPr sz="2800" b="1" spc="-10" dirty="0">
                <a:latin typeface="Carlito"/>
                <a:cs typeface="Carlito"/>
              </a:rPr>
              <a:t>Application Servers </a:t>
            </a:r>
            <a:r>
              <a:rPr sz="2800" b="1" spc="-5" dirty="0">
                <a:latin typeface="Carlito"/>
                <a:cs typeface="Carlito"/>
              </a:rPr>
              <a:t>&amp; </a:t>
            </a:r>
            <a:r>
              <a:rPr sz="2800" b="1" spc="-40" dirty="0">
                <a:latin typeface="Carlito"/>
                <a:cs typeface="Carlito"/>
              </a:rPr>
              <a:t>Web</a:t>
            </a:r>
            <a:r>
              <a:rPr sz="2800" b="1" spc="3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Servers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1856" y="711708"/>
            <a:ext cx="6263005" cy="5377180"/>
            <a:chOff x="311856" y="711708"/>
            <a:chExt cx="6263005" cy="5377180"/>
          </a:xfrm>
        </p:grpSpPr>
        <p:sp>
          <p:nvSpPr>
            <p:cNvPr id="3" name="object 3"/>
            <p:cNvSpPr/>
            <p:nvPr/>
          </p:nvSpPr>
          <p:spPr>
            <a:xfrm>
              <a:off x="316992" y="711708"/>
              <a:ext cx="6257544" cy="411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6619" y="3413887"/>
              <a:ext cx="3468370" cy="2670175"/>
            </a:xfrm>
            <a:custGeom>
              <a:avLst/>
              <a:gdLst/>
              <a:ahLst/>
              <a:cxnLst/>
              <a:rect l="l" t="t" r="r" b="b"/>
              <a:pathLst>
                <a:path w="3468370" h="2670175">
                  <a:moveTo>
                    <a:pt x="2290436" y="0"/>
                  </a:moveTo>
                  <a:lnTo>
                    <a:pt x="1509005" y="1809495"/>
                  </a:lnTo>
                  <a:lnTo>
                    <a:pt x="1439370" y="1812125"/>
                  </a:lnTo>
                  <a:lnTo>
                    <a:pt x="1370633" y="1815432"/>
                  </a:lnTo>
                  <a:lnTo>
                    <a:pt x="1302855" y="1819403"/>
                  </a:lnTo>
                  <a:lnTo>
                    <a:pt x="1236096" y="1824025"/>
                  </a:lnTo>
                  <a:lnTo>
                    <a:pt x="1170417" y="1829286"/>
                  </a:lnTo>
                  <a:lnTo>
                    <a:pt x="1105879" y="1835171"/>
                  </a:lnTo>
                  <a:lnTo>
                    <a:pt x="1042540" y="1841667"/>
                  </a:lnTo>
                  <a:lnTo>
                    <a:pt x="980463" y="1848762"/>
                  </a:lnTo>
                  <a:lnTo>
                    <a:pt x="919706" y="1856442"/>
                  </a:lnTo>
                  <a:lnTo>
                    <a:pt x="860332" y="1864693"/>
                  </a:lnTo>
                  <a:lnTo>
                    <a:pt x="802399" y="1873504"/>
                  </a:lnTo>
                  <a:lnTo>
                    <a:pt x="745968" y="1882859"/>
                  </a:lnTo>
                  <a:lnTo>
                    <a:pt x="691101" y="1892746"/>
                  </a:lnTo>
                  <a:lnTo>
                    <a:pt x="637856" y="1903152"/>
                  </a:lnTo>
                  <a:lnTo>
                    <a:pt x="586295" y="1914064"/>
                  </a:lnTo>
                  <a:lnTo>
                    <a:pt x="536477" y="1925468"/>
                  </a:lnTo>
                  <a:lnTo>
                    <a:pt x="488464" y="1937351"/>
                  </a:lnTo>
                  <a:lnTo>
                    <a:pt x="442316" y="1949700"/>
                  </a:lnTo>
                  <a:lnTo>
                    <a:pt x="398092" y="1962502"/>
                  </a:lnTo>
                  <a:lnTo>
                    <a:pt x="355854" y="1975743"/>
                  </a:lnTo>
                  <a:lnTo>
                    <a:pt x="315661" y="1989410"/>
                  </a:lnTo>
                  <a:lnTo>
                    <a:pt x="277575" y="2003491"/>
                  </a:lnTo>
                  <a:lnTo>
                    <a:pt x="241655" y="2017970"/>
                  </a:lnTo>
                  <a:lnTo>
                    <a:pt x="176556" y="2048076"/>
                  </a:lnTo>
                  <a:lnTo>
                    <a:pt x="120847" y="2079622"/>
                  </a:lnTo>
                  <a:lnTo>
                    <a:pt x="75012" y="2112502"/>
                  </a:lnTo>
                  <a:lnTo>
                    <a:pt x="38187" y="2148137"/>
                  </a:lnTo>
                  <a:lnTo>
                    <a:pt x="12941" y="2185574"/>
                  </a:lnTo>
                  <a:lnTo>
                    <a:pt x="1057" y="2222840"/>
                  </a:lnTo>
                  <a:lnTo>
                    <a:pt x="0" y="2241355"/>
                  </a:lnTo>
                  <a:lnTo>
                    <a:pt x="2131" y="2259764"/>
                  </a:lnTo>
                  <a:lnTo>
                    <a:pt x="15760" y="2296174"/>
                  </a:lnTo>
                  <a:lnTo>
                    <a:pt x="41538" y="2331900"/>
                  </a:lnTo>
                  <a:lnTo>
                    <a:pt x="79062" y="2366770"/>
                  </a:lnTo>
                  <a:lnTo>
                    <a:pt x="127928" y="2400613"/>
                  </a:lnTo>
                  <a:lnTo>
                    <a:pt x="187732" y="2433256"/>
                  </a:lnTo>
                  <a:lnTo>
                    <a:pt x="258069" y="2464530"/>
                  </a:lnTo>
                  <a:lnTo>
                    <a:pt x="297062" y="2479599"/>
                  </a:lnTo>
                  <a:lnTo>
                    <a:pt x="338536" y="2494262"/>
                  </a:lnTo>
                  <a:lnTo>
                    <a:pt x="382442" y="2508497"/>
                  </a:lnTo>
                  <a:lnTo>
                    <a:pt x="428728" y="2522282"/>
                  </a:lnTo>
                  <a:lnTo>
                    <a:pt x="477345" y="2535595"/>
                  </a:lnTo>
                  <a:lnTo>
                    <a:pt x="528242" y="2548417"/>
                  </a:lnTo>
                  <a:lnTo>
                    <a:pt x="581368" y="2560724"/>
                  </a:lnTo>
                  <a:lnTo>
                    <a:pt x="636672" y="2572496"/>
                  </a:lnTo>
                  <a:lnTo>
                    <a:pt x="694105" y="2583712"/>
                  </a:lnTo>
                  <a:lnTo>
                    <a:pt x="753616" y="2594349"/>
                  </a:lnTo>
                  <a:lnTo>
                    <a:pt x="815154" y="2604387"/>
                  </a:lnTo>
                  <a:lnTo>
                    <a:pt x="878669" y="2613804"/>
                  </a:lnTo>
                  <a:lnTo>
                    <a:pt x="944110" y="2622578"/>
                  </a:lnTo>
                  <a:lnTo>
                    <a:pt x="1011426" y="2630689"/>
                  </a:lnTo>
                  <a:lnTo>
                    <a:pt x="1080568" y="2638114"/>
                  </a:lnTo>
                  <a:lnTo>
                    <a:pt x="1151484" y="2644833"/>
                  </a:lnTo>
                  <a:lnTo>
                    <a:pt x="1224125" y="2650824"/>
                  </a:lnTo>
                  <a:lnTo>
                    <a:pt x="1298439" y="2656065"/>
                  </a:lnTo>
                  <a:lnTo>
                    <a:pt x="1361646" y="2659845"/>
                  </a:lnTo>
                  <a:lnTo>
                    <a:pt x="1424863" y="2663018"/>
                  </a:lnTo>
                  <a:lnTo>
                    <a:pt x="1488038" y="2665590"/>
                  </a:lnTo>
                  <a:lnTo>
                    <a:pt x="1551121" y="2667569"/>
                  </a:lnTo>
                  <a:lnTo>
                    <a:pt x="1614059" y="2668962"/>
                  </a:lnTo>
                  <a:lnTo>
                    <a:pt x="1676803" y="2669778"/>
                  </a:lnTo>
                  <a:lnTo>
                    <a:pt x="1739301" y="2670023"/>
                  </a:lnTo>
                  <a:lnTo>
                    <a:pt x="1801502" y="2669704"/>
                  </a:lnTo>
                  <a:lnTo>
                    <a:pt x="1863354" y="2668830"/>
                  </a:lnTo>
                  <a:lnTo>
                    <a:pt x="1924808" y="2667408"/>
                  </a:lnTo>
                  <a:lnTo>
                    <a:pt x="1985811" y="2665446"/>
                  </a:lnTo>
                  <a:lnTo>
                    <a:pt x="2046312" y="2662950"/>
                  </a:lnTo>
                  <a:lnTo>
                    <a:pt x="2106262" y="2659928"/>
                  </a:lnTo>
                  <a:lnTo>
                    <a:pt x="2165607" y="2656389"/>
                  </a:lnTo>
                  <a:lnTo>
                    <a:pt x="2224298" y="2652339"/>
                  </a:lnTo>
                  <a:lnTo>
                    <a:pt x="2282283" y="2647785"/>
                  </a:lnTo>
                  <a:lnTo>
                    <a:pt x="2339511" y="2642736"/>
                  </a:lnTo>
                  <a:lnTo>
                    <a:pt x="2395930" y="2637198"/>
                  </a:lnTo>
                  <a:lnTo>
                    <a:pt x="2451491" y="2631180"/>
                  </a:lnTo>
                  <a:lnTo>
                    <a:pt x="2506142" y="2624689"/>
                  </a:lnTo>
                  <a:lnTo>
                    <a:pt x="2559831" y="2617732"/>
                  </a:lnTo>
                  <a:lnTo>
                    <a:pt x="2612508" y="2610316"/>
                  </a:lnTo>
                  <a:lnTo>
                    <a:pt x="2664122" y="2602450"/>
                  </a:lnTo>
                  <a:lnTo>
                    <a:pt x="2714621" y="2594140"/>
                  </a:lnTo>
                  <a:lnTo>
                    <a:pt x="2763954" y="2585395"/>
                  </a:lnTo>
                  <a:lnTo>
                    <a:pt x="2812070" y="2576221"/>
                  </a:lnTo>
                  <a:lnTo>
                    <a:pt x="2858919" y="2566627"/>
                  </a:lnTo>
                  <a:lnTo>
                    <a:pt x="2904448" y="2556619"/>
                  </a:lnTo>
                  <a:lnTo>
                    <a:pt x="2948608" y="2546205"/>
                  </a:lnTo>
                  <a:lnTo>
                    <a:pt x="2991346" y="2535393"/>
                  </a:lnTo>
                  <a:lnTo>
                    <a:pt x="3032612" y="2524190"/>
                  </a:lnTo>
                  <a:lnTo>
                    <a:pt x="3072355" y="2512604"/>
                  </a:lnTo>
                  <a:lnTo>
                    <a:pt x="3110523" y="2500642"/>
                  </a:lnTo>
                  <a:lnTo>
                    <a:pt x="3147066" y="2488311"/>
                  </a:lnTo>
                  <a:lnTo>
                    <a:pt x="3215070" y="2462574"/>
                  </a:lnTo>
                  <a:lnTo>
                    <a:pt x="3275959" y="2435454"/>
                  </a:lnTo>
                  <a:lnTo>
                    <a:pt x="3329324" y="2407009"/>
                  </a:lnTo>
                  <a:lnTo>
                    <a:pt x="3374756" y="2377301"/>
                  </a:lnTo>
                  <a:lnTo>
                    <a:pt x="3411846" y="2346388"/>
                  </a:lnTo>
                  <a:lnTo>
                    <a:pt x="3443935" y="2308922"/>
                  </a:lnTo>
                  <a:lnTo>
                    <a:pt x="3462460" y="2271542"/>
                  </a:lnTo>
                  <a:lnTo>
                    <a:pt x="3467824" y="2234419"/>
                  </a:lnTo>
                  <a:lnTo>
                    <a:pt x="3465696" y="2216008"/>
                  </a:lnTo>
                  <a:lnTo>
                    <a:pt x="3452077" y="2179591"/>
                  </a:lnTo>
                  <a:lnTo>
                    <a:pt x="3426306" y="2143860"/>
                  </a:lnTo>
                  <a:lnTo>
                    <a:pt x="3388789" y="2108985"/>
                  </a:lnTo>
                  <a:lnTo>
                    <a:pt x="3339930" y="2075138"/>
                  </a:lnTo>
                  <a:lnTo>
                    <a:pt x="3280131" y="2042491"/>
                  </a:lnTo>
                  <a:lnTo>
                    <a:pt x="3209798" y="2011213"/>
                  </a:lnTo>
                  <a:lnTo>
                    <a:pt x="3170808" y="1996142"/>
                  </a:lnTo>
                  <a:lnTo>
                    <a:pt x="3129335" y="1981478"/>
                  </a:lnTo>
                  <a:lnTo>
                    <a:pt x="3085430" y="1967242"/>
                  </a:lnTo>
                  <a:lnTo>
                    <a:pt x="3039145" y="1953455"/>
                  </a:lnTo>
                  <a:lnTo>
                    <a:pt x="2990528" y="1940140"/>
                  </a:lnTo>
                  <a:lnTo>
                    <a:pt x="2939632" y="1927317"/>
                  </a:lnTo>
                  <a:lnTo>
                    <a:pt x="2886506" y="1915008"/>
                  </a:lnTo>
                  <a:lnTo>
                    <a:pt x="2831200" y="1903235"/>
                  </a:lnTo>
                  <a:lnTo>
                    <a:pt x="2773767" y="1892018"/>
                  </a:lnTo>
                  <a:lnTo>
                    <a:pt x="2714255" y="1881380"/>
                  </a:lnTo>
                  <a:lnTo>
                    <a:pt x="2652715" y="1871341"/>
                  </a:lnTo>
                  <a:lnTo>
                    <a:pt x="2589198" y="1861923"/>
                  </a:lnTo>
                  <a:lnTo>
                    <a:pt x="2523755" y="1853147"/>
                  </a:lnTo>
                  <a:lnTo>
                    <a:pt x="2456435" y="1845036"/>
                  </a:lnTo>
                  <a:lnTo>
                    <a:pt x="2387290" y="1837609"/>
                  </a:lnTo>
                  <a:lnTo>
                    <a:pt x="2316369" y="1830889"/>
                  </a:lnTo>
                  <a:lnTo>
                    <a:pt x="2243724" y="1824898"/>
                  </a:lnTo>
                  <a:lnTo>
                    <a:pt x="2169405" y="1819656"/>
                  </a:lnTo>
                  <a:lnTo>
                    <a:pt x="229043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6619" y="3413887"/>
              <a:ext cx="3468370" cy="2670175"/>
            </a:xfrm>
            <a:custGeom>
              <a:avLst/>
              <a:gdLst/>
              <a:ahLst/>
              <a:cxnLst/>
              <a:rect l="l" t="t" r="r" b="b"/>
              <a:pathLst>
                <a:path w="3468370" h="2670175">
                  <a:moveTo>
                    <a:pt x="2290436" y="0"/>
                  </a:moveTo>
                  <a:lnTo>
                    <a:pt x="2169405" y="1819656"/>
                  </a:lnTo>
                  <a:lnTo>
                    <a:pt x="2243724" y="1824898"/>
                  </a:lnTo>
                  <a:lnTo>
                    <a:pt x="2316369" y="1830889"/>
                  </a:lnTo>
                  <a:lnTo>
                    <a:pt x="2387290" y="1837609"/>
                  </a:lnTo>
                  <a:lnTo>
                    <a:pt x="2456435" y="1845036"/>
                  </a:lnTo>
                  <a:lnTo>
                    <a:pt x="2523755" y="1853147"/>
                  </a:lnTo>
                  <a:lnTo>
                    <a:pt x="2589198" y="1861923"/>
                  </a:lnTo>
                  <a:lnTo>
                    <a:pt x="2652715" y="1871341"/>
                  </a:lnTo>
                  <a:lnTo>
                    <a:pt x="2714255" y="1881380"/>
                  </a:lnTo>
                  <a:lnTo>
                    <a:pt x="2773767" y="1892018"/>
                  </a:lnTo>
                  <a:lnTo>
                    <a:pt x="2831200" y="1903235"/>
                  </a:lnTo>
                  <a:lnTo>
                    <a:pt x="2886506" y="1915008"/>
                  </a:lnTo>
                  <a:lnTo>
                    <a:pt x="2939632" y="1927317"/>
                  </a:lnTo>
                  <a:lnTo>
                    <a:pt x="2990528" y="1940140"/>
                  </a:lnTo>
                  <a:lnTo>
                    <a:pt x="3039145" y="1953455"/>
                  </a:lnTo>
                  <a:lnTo>
                    <a:pt x="3085430" y="1967242"/>
                  </a:lnTo>
                  <a:lnTo>
                    <a:pt x="3129335" y="1981478"/>
                  </a:lnTo>
                  <a:lnTo>
                    <a:pt x="3170808" y="1996142"/>
                  </a:lnTo>
                  <a:lnTo>
                    <a:pt x="3209798" y="2011213"/>
                  </a:lnTo>
                  <a:lnTo>
                    <a:pt x="3246256" y="2026670"/>
                  </a:lnTo>
                  <a:lnTo>
                    <a:pt x="3311373" y="2058654"/>
                  </a:lnTo>
                  <a:lnTo>
                    <a:pt x="3365752" y="2091923"/>
                  </a:lnTo>
                  <a:lnTo>
                    <a:pt x="3408991" y="2126305"/>
                  </a:lnTo>
                  <a:lnTo>
                    <a:pt x="3440685" y="2161629"/>
                  </a:lnTo>
                  <a:lnTo>
                    <a:pt x="3460431" y="2197725"/>
                  </a:lnTo>
                  <a:lnTo>
                    <a:pt x="3467824" y="2234419"/>
                  </a:lnTo>
                  <a:lnTo>
                    <a:pt x="3466762" y="2252938"/>
                  </a:lnTo>
                  <a:lnTo>
                    <a:pt x="3454868" y="2290211"/>
                  </a:lnTo>
                  <a:lnTo>
                    <a:pt x="3429612" y="2327655"/>
                  </a:lnTo>
                  <a:lnTo>
                    <a:pt x="3394369" y="2361991"/>
                  </a:lnTo>
                  <a:lnTo>
                    <a:pt x="3353057" y="2392309"/>
                  </a:lnTo>
                  <a:lnTo>
                    <a:pt x="3303607" y="2421393"/>
                  </a:lnTo>
                  <a:lnTo>
                    <a:pt x="3246429" y="2449183"/>
                  </a:lnTo>
                  <a:lnTo>
                    <a:pt x="3181932" y="2475619"/>
                  </a:lnTo>
                  <a:lnTo>
                    <a:pt x="3110523" y="2500642"/>
                  </a:lnTo>
                  <a:lnTo>
                    <a:pt x="3072355" y="2512604"/>
                  </a:lnTo>
                  <a:lnTo>
                    <a:pt x="3032612" y="2524190"/>
                  </a:lnTo>
                  <a:lnTo>
                    <a:pt x="2991346" y="2535393"/>
                  </a:lnTo>
                  <a:lnTo>
                    <a:pt x="2948608" y="2546205"/>
                  </a:lnTo>
                  <a:lnTo>
                    <a:pt x="2904448" y="2556619"/>
                  </a:lnTo>
                  <a:lnTo>
                    <a:pt x="2858919" y="2566627"/>
                  </a:lnTo>
                  <a:lnTo>
                    <a:pt x="2812070" y="2576221"/>
                  </a:lnTo>
                  <a:lnTo>
                    <a:pt x="2763954" y="2585395"/>
                  </a:lnTo>
                  <a:lnTo>
                    <a:pt x="2714621" y="2594140"/>
                  </a:lnTo>
                  <a:lnTo>
                    <a:pt x="2664122" y="2602450"/>
                  </a:lnTo>
                  <a:lnTo>
                    <a:pt x="2612508" y="2610316"/>
                  </a:lnTo>
                  <a:lnTo>
                    <a:pt x="2559831" y="2617732"/>
                  </a:lnTo>
                  <a:lnTo>
                    <a:pt x="2506142" y="2624689"/>
                  </a:lnTo>
                  <a:lnTo>
                    <a:pt x="2451491" y="2631180"/>
                  </a:lnTo>
                  <a:lnTo>
                    <a:pt x="2395930" y="2637198"/>
                  </a:lnTo>
                  <a:lnTo>
                    <a:pt x="2339511" y="2642736"/>
                  </a:lnTo>
                  <a:lnTo>
                    <a:pt x="2282283" y="2647785"/>
                  </a:lnTo>
                  <a:lnTo>
                    <a:pt x="2224298" y="2652339"/>
                  </a:lnTo>
                  <a:lnTo>
                    <a:pt x="2165607" y="2656389"/>
                  </a:lnTo>
                  <a:lnTo>
                    <a:pt x="2106262" y="2659928"/>
                  </a:lnTo>
                  <a:lnTo>
                    <a:pt x="2046312" y="2662950"/>
                  </a:lnTo>
                  <a:lnTo>
                    <a:pt x="1985811" y="2665446"/>
                  </a:lnTo>
                  <a:lnTo>
                    <a:pt x="1924808" y="2667408"/>
                  </a:lnTo>
                  <a:lnTo>
                    <a:pt x="1863354" y="2668830"/>
                  </a:lnTo>
                  <a:lnTo>
                    <a:pt x="1801502" y="2669704"/>
                  </a:lnTo>
                  <a:lnTo>
                    <a:pt x="1739301" y="2670023"/>
                  </a:lnTo>
                  <a:lnTo>
                    <a:pt x="1676803" y="2669778"/>
                  </a:lnTo>
                  <a:lnTo>
                    <a:pt x="1614059" y="2668962"/>
                  </a:lnTo>
                  <a:lnTo>
                    <a:pt x="1551121" y="2667569"/>
                  </a:lnTo>
                  <a:lnTo>
                    <a:pt x="1488038" y="2665590"/>
                  </a:lnTo>
                  <a:lnTo>
                    <a:pt x="1424863" y="2663018"/>
                  </a:lnTo>
                  <a:lnTo>
                    <a:pt x="1361646" y="2659845"/>
                  </a:lnTo>
                  <a:lnTo>
                    <a:pt x="1298439" y="2656065"/>
                  </a:lnTo>
                  <a:lnTo>
                    <a:pt x="1224125" y="2650824"/>
                  </a:lnTo>
                  <a:lnTo>
                    <a:pt x="1151484" y="2644833"/>
                  </a:lnTo>
                  <a:lnTo>
                    <a:pt x="1080568" y="2638114"/>
                  </a:lnTo>
                  <a:lnTo>
                    <a:pt x="1011426" y="2630689"/>
                  </a:lnTo>
                  <a:lnTo>
                    <a:pt x="944110" y="2622578"/>
                  </a:lnTo>
                  <a:lnTo>
                    <a:pt x="878669" y="2613804"/>
                  </a:lnTo>
                  <a:lnTo>
                    <a:pt x="815154" y="2604387"/>
                  </a:lnTo>
                  <a:lnTo>
                    <a:pt x="753616" y="2594349"/>
                  </a:lnTo>
                  <a:lnTo>
                    <a:pt x="694105" y="2583712"/>
                  </a:lnTo>
                  <a:lnTo>
                    <a:pt x="636672" y="2572496"/>
                  </a:lnTo>
                  <a:lnTo>
                    <a:pt x="581368" y="2560724"/>
                  </a:lnTo>
                  <a:lnTo>
                    <a:pt x="528242" y="2548417"/>
                  </a:lnTo>
                  <a:lnTo>
                    <a:pt x="477345" y="2535595"/>
                  </a:lnTo>
                  <a:lnTo>
                    <a:pt x="428728" y="2522282"/>
                  </a:lnTo>
                  <a:lnTo>
                    <a:pt x="382442" y="2508497"/>
                  </a:lnTo>
                  <a:lnTo>
                    <a:pt x="338536" y="2494262"/>
                  </a:lnTo>
                  <a:lnTo>
                    <a:pt x="297062" y="2479599"/>
                  </a:lnTo>
                  <a:lnTo>
                    <a:pt x="258069" y="2464530"/>
                  </a:lnTo>
                  <a:lnTo>
                    <a:pt x="221609" y="2449075"/>
                  </a:lnTo>
                  <a:lnTo>
                    <a:pt x="156488" y="2417095"/>
                  </a:lnTo>
                  <a:lnTo>
                    <a:pt x="102103" y="2383831"/>
                  </a:lnTo>
                  <a:lnTo>
                    <a:pt x="58857" y="2349453"/>
                  </a:lnTo>
                  <a:lnTo>
                    <a:pt x="27155" y="2314134"/>
                  </a:lnTo>
                  <a:lnTo>
                    <a:pt x="7401" y="2278044"/>
                  </a:lnTo>
                  <a:lnTo>
                    <a:pt x="0" y="2241355"/>
                  </a:lnTo>
                  <a:lnTo>
                    <a:pt x="1057" y="2222840"/>
                  </a:lnTo>
                  <a:lnTo>
                    <a:pt x="12941" y="2185574"/>
                  </a:lnTo>
                  <a:lnTo>
                    <a:pt x="38187" y="2148137"/>
                  </a:lnTo>
                  <a:lnTo>
                    <a:pt x="75012" y="2112502"/>
                  </a:lnTo>
                  <a:lnTo>
                    <a:pt x="120847" y="2079622"/>
                  </a:lnTo>
                  <a:lnTo>
                    <a:pt x="176556" y="2048076"/>
                  </a:lnTo>
                  <a:lnTo>
                    <a:pt x="241655" y="2017970"/>
                  </a:lnTo>
                  <a:lnTo>
                    <a:pt x="277575" y="2003491"/>
                  </a:lnTo>
                  <a:lnTo>
                    <a:pt x="315661" y="1989410"/>
                  </a:lnTo>
                  <a:lnTo>
                    <a:pt x="355854" y="1975743"/>
                  </a:lnTo>
                  <a:lnTo>
                    <a:pt x="398092" y="1962502"/>
                  </a:lnTo>
                  <a:lnTo>
                    <a:pt x="442316" y="1949700"/>
                  </a:lnTo>
                  <a:lnTo>
                    <a:pt x="488464" y="1937351"/>
                  </a:lnTo>
                  <a:lnTo>
                    <a:pt x="536477" y="1925468"/>
                  </a:lnTo>
                  <a:lnTo>
                    <a:pt x="586295" y="1914064"/>
                  </a:lnTo>
                  <a:lnTo>
                    <a:pt x="637856" y="1903152"/>
                  </a:lnTo>
                  <a:lnTo>
                    <a:pt x="691101" y="1892746"/>
                  </a:lnTo>
                  <a:lnTo>
                    <a:pt x="745968" y="1882859"/>
                  </a:lnTo>
                  <a:lnTo>
                    <a:pt x="802399" y="1873504"/>
                  </a:lnTo>
                  <a:lnTo>
                    <a:pt x="860332" y="1864693"/>
                  </a:lnTo>
                  <a:lnTo>
                    <a:pt x="919706" y="1856442"/>
                  </a:lnTo>
                  <a:lnTo>
                    <a:pt x="980463" y="1848762"/>
                  </a:lnTo>
                  <a:lnTo>
                    <a:pt x="1042540" y="1841667"/>
                  </a:lnTo>
                  <a:lnTo>
                    <a:pt x="1105879" y="1835171"/>
                  </a:lnTo>
                  <a:lnTo>
                    <a:pt x="1170417" y="1829286"/>
                  </a:lnTo>
                  <a:lnTo>
                    <a:pt x="1236096" y="1824025"/>
                  </a:lnTo>
                  <a:lnTo>
                    <a:pt x="1302855" y="1819403"/>
                  </a:lnTo>
                  <a:lnTo>
                    <a:pt x="1370633" y="1815432"/>
                  </a:lnTo>
                  <a:lnTo>
                    <a:pt x="1439370" y="1812125"/>
                  </a:lnTo>
                  <a:lnTo>
                    <a:pt x="1509005" y="1809495"/>
                  </a:lnTo>
                  <a:lnTo>
                    <a:pt x="2290436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4138" y="5365191"/>
            <a:ext cx="20866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rlito"/>
                <a:cs typeface="Carlito"/>
              </a:rPr>
              <a:t>D</a:t>
            </a:r>
            <a:r>
              <a:rPr sz="1600" spc="-5" dirty="0">
                <a:latin typeface="Carlito"/>
                <a:cs typeface="Carlito"/>
              </a:rPr>
              <a:t>omain </a:t>
            </a:r>
            <a:r>
              <a:rPr sz="1600" b="1" dirty="0">
                <a:latin typeface="Carlito"/>
                <a:cs typeface="Carlito"/>
              </a:rPr>
              <a:t>N</a:t>
            </a:r>
            <a:r>
              <a:rPr sz="1600" dirty="0">
                <a:latin typeface="Carlito"/>
                <a:cs typeface="Carlito"/>
              </a:rPr>
              <a:t>ame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S</a:t>
            </a:r>
            <a:r>
              <a:rPr sz="1600" spc="-10" dirty="0">
                <a:latin typeface="Carlito"/>
                <a:cs typeface="Carlito"/>
              </a:rPr>
              <a:t>ystem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rlito"/>
                <a:cs typeface="Carlito"/>
              </a:rPr>
              <a:t>(DNS)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62044" y="958596"/>
            <a:ext cx="8030209" cy="5420995"/>
            <a:chOff x="4162044" y="958596"/>
            <a:chExt cx="8030209" cy="5420995"/>
          </a:xfrm>
        </p:grpSpPr>
        <p:sp>
          <p:nvSpPr>
            <p:cNvPr id="8" name="object 8"/>
            <p:cNvSpPr/>
            <p:nvPr/>
          </p:nvSpPr>
          <p:spPr>
            <a:xfrm>
              <a:off x="6574536" y="958596"/>
              <a:ext cx="5524500" cy="1369060"/>
            </a:xfrm>
            <a:custGeom>
              <a:avLst/>
              <a:gdLst/>
              <a:ahLst/>
              <a:cxnLst/>
              <a:rect l="l" t="t" r="r" b="b"/>
              <a:pathLst>
                <a:path w="5524500" h="1369060">
                  <a:moveTo>
                    <a:pt x="5524500" y="0"/>
                  </a:moveTo>
                  <a:lnTo>
                    <a:pt x="0" y="0"/>
                  </a:lnTo>
                  <a:lnTo>
                    <a:pt x="0" y="1368552"/>
                  </a:lnTo>
                  <a:lnTo>
                    <a:pt x="5524500" y="1368552"/>
                  </a:lnTo>
                  <a:lnTo>
                    <a:pt x="55245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62044" y="5518404"/>
              <a:ext cx="8030209" cy="861060"/>
            </a:xfrm>
            <a:custGeom>
              <a:avLst/>
              <a:gdLst/>
              <a:ahLst/>
              <a:cxnLst/>
              <a:rect l="l" t="t" r="r" b="b"/>
              <a:pathLst>
                <a:path w="8030209" h="861060">
                  <a:moveTo>
                    <a:pt x="8029956" y="0"/>
                  </a:moveTo>
                  <a:lnTo>
                    <a:pt x="0" y="0"/>
                  </a:lnTo>
                  <a:lnTo>
                    <a:pt x="0" y="861060"/>
                  </a:lnTo>
                  <a:lnTo>
                    <a:pt x="8029956" y="861060"/>
                  </a:lnTo>
                  <a:lnTo>
                    <a:pt x="802995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22953" y="0"/>
            <a:ext cx="454723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latin typeface="Arial"/>
                <a:cs typeface="Arial"/>
              </a:rPr>
              <a:t>How Internet</a:t>
            </a:r>
            <a:r>
              <a:rPr sz="3800" b="1" spc="-114" dirty="0">
                <a:latin typeface="Arial"/>
                <a:cs typeface="Arial"/>
              </a:rPr>
              <a:t> </a:t>
            </a:r>
            <a:r>
              <a:rPr sz="3800" b="1" spc="-15" dirty="0">
                <a:latin typeface="Arial"/>
                <a:cs typeface="Arial"/>
              </a:rPr>
              <a:t>Works</a:t>
            </a:r>
            <a:endParaRPr sz="3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2053" y="5532526"/>
            <a:ext cx="6543675" cy="786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ip </a:t>
            </a:r>
            <a:r>
              <a:rPr sz="2400" spc="-170" dirty="0">
                <a:solidFill>
                  <a:srgbClr val="C00000"/>
                </a:solidFill>
                <a:latin typeface="Arial"/>
                <a:cs typeface="Arial"/>
              </a:rPr>
              <a:t>address</a:t>
            </a:r>
            <a:r>
              <a:rPr sz="2400" spc="-2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C00000"/>
                </a:solidFill>
                <a:latin typeface="Arial"/>
                <a:cs typeface="Arial"/>
              </a:rPr>
              <a:t>format: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3115"/>
              </a:lnSpc>
            </a:pPr>
            <a:r>
              <a:rPr sz="2600" spc="-210" dirty="0">
                <a:latin typeface="Arial"/>
                <a:cs typeface="Arial"/>
              </a:rPr>
              <a:t>xxx.xxx.xxx.xxx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where</a:t>
            </a:r>
            <a:r>
              <a:rPr sz="2600" spc="-220" dirty="0">
                <a:latin typeface="Arial"/>
                <a:cs typeface="Arial"/>
              </a:rPr>
              <a:t> xxx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will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be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between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0</a:t>
            </a:r>
            <a:r>
              <a:rPr sz="2600" spc="-18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to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255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74535" y="2769107"/>
            <a:ext cx="5524500" cy="2307590"/>
          </a:xfrm>
          <a:custGeom>
            <a:avLst/>
            <a:gdLst/>
            <a:ahLst/>
            <a:cxnLst/>
            <a:rect l="l" t="t" r="r" b="b"/>
            <a:pathLst>
              <a:path w="5524500" h="2307590">
                <a:moveTo>
                  <a:pt x="5524500" y="0"/>
                </a:moveTo>
                <a:lnTo>
                  <a:pt x="0" y="0"/>
                </a:lnTo>
                <a:lnTo>
                  <a:pt x="0" y="2307336"/>
                </a:lnTo>
                <a:lnTo>
                  <a:pt x="5524500" y="2307336"/>
                </a:lnTo>
                <a:lnTo>
                  <a:pt x="55245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53276" y="974597"/>
            <a:ext cx="5367020" cy="247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7975" algn="l"/>
                <a:tab pos="878205" algn="l"/>
                <a:tab pos="1995170" algn="l"/>
                <a:tab pos="3131185" algn="l"/>
                <a:tab pos="4163060" algn="l"/>
                <a:tab pos="4469130" algn="l"/>
                <a:tab pos="5127625" algn="l"/>
              </a:tabLst>
            </a:pPr>
            <a:r>
              <a:rPr sz="2100" dirty="0">
                <a:latin typeface="Carlito"/>
                <a:cs typeface="Carlito"/>
              </a:rPr>
              <a:t>A	URL	</a:t>
            </a:r>
            <a:r>
              <a:rPr sz="2100" spc="-5" dirty="0">
                <a:latin typeface="Carlito"/>
                <a:cs typeface="Carlito"/>
              </a:rPr>
              <a:t>(Uni</a:t>
            </a:r>
            <a:r>
              <a:rPr sz="2100" spc="-60" dirty="0">
                <a:latin typeface="Carlito"/>
                <a:cs typeface="Carlito"/>
              </a:rPr>
              <a:t>f</a:t>
            </a:r>
            <a:r>
              <a:rPr sz="2100" spc="5" dirty="0">
                <a:latin typeface="Carlito"/>
                <a:cs typeface="Carlito"/>
              </a:rPr>
              <a:t>o</a:t>
            </a:r>
            <a:r>
              <a:rPr sz="2100" dirty="0">
                <a:latin typeface="Carlito"/>
                <a:cs typeface="Carlito"/>
              </a:rPr>
              <a:t>rm	</a:t>
            </a:r>
            <a:r>
              <a:rPr sz="2100" spc="-40" dirty="0">
                <a:latin typeface="Carlito"/>
                <a:cs typeface="Carlito"/>
              </a:rPr>
              <a:t>R</a:t>
            </a:r>
            <a:r>
              <a:rPr sz="2100" dirty="0">
                <a:latin typeface="Carlito"/>
                <a:cs typeface="Carlito"/>
              </a:rPr>
              <a:t>e</a:t>
            </a:r>
            <a:r>
              <a:rPr sz="2100" spc="-10" dirty="0">
                <a:latin typeface="Carlito"/>
                <a:cs typeface="Carlito"/>
              </a:rPr>
              <a:t>s</a:t>
            </a:r>
            <a:r>
              <a:rPr sz="2100" spc="-5" dirty="0">
                <a:latin typeface="Carlito"/>
                <a:cs typeface="Carlito"/>
              </a:rPr>
              <a:t>ou</a:t>
            </a:r>
            <a:r>
              <a:rPr sz="2100" spc="-40" dirty="0">
                <a:latin typeface="Carlito"/>
                <a:cs typeface="Carlito"/>
              </a:rPr>
              <a:t>r</a:t>
            </a:r>
            <a:r>
              <a:rPr sz="2100" spc="10" dirty="0">
                <a:latin typeface="Carlito"/>
                <a:cs typeface="Carlito"/>
              </a:rPr>
              <a:t>c</a:t>
            </a:r>
            <a:r>
              <a:rPr sz="2100" dirty="0">
                <a:latin typeface="Carlito"/>
                <a:cs typeface="Carlito"/>
              </a:rPr>
              <a:t>e	</a:t>
            </a:r>
            <a:r>
              <a:rPr sz="2100" spc="-5" dirty="0">
                <a:latin typeface="Carlito"/>
                <a:cs typeface="Carlito"/>
              </a:rPr>
              <a:t>Lo</a:t>
            </a:r>
            <a:r>
              <a:rPr sz="2100" spc="-10" dirty="0">
                <a:latin typeface="Carlito"/>
                <a:cs typeface="Carlito"/>
              </a:rPr>
              <a:t>c</a:t>
            </a:r>
            <a:r>
              <a:rPr sz="2100" spc="-25" dirty="0">
                <a:latin typeface="Carlito"/>
                <a:cs typeface="Carlito"/>
              </a:rPr>
              <a:t>a</a:t>
            </a:r>
            <a:r>
              <a:rPr sz="2100" spc="-20" dirty="0">
                <a:latin typeface="Carlito"/>
                <a:cs typeface="Carlito"/>
              </a:rPr>
              <a:t>t</a:t>
            </a:r>
            <a:r>
              <a:rPr sz="2100" spc="-5" dirty="0">
                <a:latin typeface="Carlito"/>
                <a:cs typeface="Carlito"/>
              </a:rPr>
              <a:t>or</a:t>
            </a:r>
            <a:r>
              <a:rPr sz="2100" dirty="0">
                <a:latin typeface="Carlito"/>
                <a:cs typeface="Carlito"/>
              </a:rPr>
              <a:t>)	</a:t>
            </a:r>
            <a:r>
              <a:rPr sz="2100" spc="-5" dirty="0">
                <a:latin typeface="Carlito"/>
                <a:cs typeface="Carlito"/>
              </a:rPr>
              <a:t>i</a:t>
            </a:r>
            <a:r>
              <a:rPr sz="2100" dirty="0">
                <a:latin typeface="Carlito"/>
                <a:cs typeface="Carlito"/>
              </a:rPr>
              <a:t>s	</a:t>
            </a:r>
            <a:r>
              <a:rPr sz="2100" spc="-5" dirty="0">
                <a:latin typeface="Carlito"/>
                <a:cs typeface="Carlito"/>
              </a:rPr>
              <a:t>use</a:t>
            </a:r>
            <a:r>
              <a:rPr sz="2100" dirty="0">
                <a:latin typeface="Carlito"/>
                <a:cs typeface="Carlito"/>
              </a:rPr>
              <a:t>d	</a:t>
            </a:r>
            <a:r>
              <a:rPr sz="2100" spc="-20" dirty="0">
                <a:latin typeface="Carlito"/>
                <a:cs typeface="Carlito"/>
              </a:rPr>
              <a:t>to</a:t>
            </a:r>
            <a:endParaRPr sz="2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latin typeface="Carlito"/>
                <a:cs typeface="Carlito"/>
              </a:rPr>
              <a:t>uniquely identify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5" dirty="0">
                <a:latin typeface="Carlito"/>
                <a:cs typeface="Carlito"/>
              </a:rPr>
              <a:t>resource over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8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web.</a:t>
            </a:r>
            <a:endParaRPr sz="2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100" i="1" dirty="0">
                <a:latin typeface="Carlito"/>
                <a:cs typeface="Carlito"/>
              </a:rPr>
              <a:t>URL has the </a:t>
            </a:r>
            <a:r>
              <a:rPr sz="2100" i="1" spc="-10" dirty="0">
                <a:latin typeface="Carlito"/>
                <a:cs typeface="Carlito"/>
              </a:rPr>
              <a:t>following</a:t>
            </a:r>
            <a:r>
              <a:rPr sz="2100" i="1" spc="-30" dirty="0">
                <a:latin typeface="Carlito"/>
                <a:cs typeface="Carlito"/>
              </a:rPr>
              <a:t> </a:t>
            </a:r>
            <a:r>
              <a:rPr sz="2100" i="1" spc="-15" dirty="0">
                <a:latin typeface="Carlito"/>
                <a:cs typeface="Carlito"/>
              </a:rPr>
              <a:t>syntax:</a:t>
            </a:r>
            <a:endParaRPr sz="21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b="1" i="1" spc="-10" dirty="0">
                <a:latin typeface="Carlito"/>
                <a:cs typeface="Carlito"/>
              </a:rPr>
              <a:t>protocol</a:t>
            </a:r>
            <a:r>
              <a:rPr sz="2000" b="1" spc="-10" dirty="0">
                <a:latin typeface="Carlito"/>
                <a:cs typeface="Carlito"/>
              </a:rPr>
              <a:t>://</a:t>
            </a:r>
            <a:r>
              <a:rPr sz="2000" b="1" i="1" spc="-10" dirty="0">
                <a:latin typeface="Carlito"/>
                <a:cs typeface="Carlito"/>
              </a:rPr>
              <a:t>hostname</a:t>
            </a:r>
            <a:r>
              <a:rPr sz="2000" b="1" spc="-10" dirty="0">
                <a:latin typeface="Carlito"/>
                <a:cs typeface="Carlito"/>
              </a:rPr>
              <a:t>:</a:t>
            </a:r>
            <a:r>
              <a:rPr sz="2000" b="1" i="1" spc="-10" dirty="0">
                <a:latin typeface="Carlito"/>
                <a:cs typeface="Carlito"/>
              </a:rPr>
              <a:t>port</a:t>
            </a:r>
            <a:r>
              <a:rPr sz="2000" b="1" spc="-10" dirty="0">
                <a:latin typeface="Carlito"/>
                <a:cs typeface="Carlito"/>
              </a:rPr>
              <a:t>/</a:t>
            </a:r>
            <a:r>
              <a:rPr sz="2000" b="1" i="1" spc="-10" dirty="0">
                <a:latin typeface="Carlito"/>
                <a:cs typeface="Carlito"/>
              </a:rPr>
              <a:t>path-and-file-name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100" spc="-5" dirty="0">
                <a:latin typeface="Carlito"/>
                <a:cs typeface="Carlito"/>
              </a:rPr>
              <a:t>DNS </a:t>
            </a:r>
            <a:r>
              <a:rPr sz="2100" spc="-10" dirty="0">
                <a:latin typeface="Carlito"/>
                <a:cs typeface="Carlito"/>
              </a:rPr>
              <a:t>Servers </a:t>
            </a:r>
            <a:r>
              <a:rPr sz="2100" spc="-15" dirty="0">
                <a:latin typeface="Carlito"/>
                <a:cs typeface="Carlito"/>
              </a:rPr>
              <a:t>convert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domain name </a:t>
            </a:r>
            <a:r>
              <a:rPr sz="2100" spc="-20" dirty="0">
                <a:latin typeface="Carlito"/>
                <a:cs typeface="Carlito"/>
              </a:rPr>
              <a:t>to </a:t>
            </a:r>
            <a:r>
              <a:rPr sz="2100" dirty="0">
                <a:latin typeface="Carlito"/>
                <a:cs typeface="Carlito"/>
              </a:rPr>
              <a:t>its </a:t>
            </a:r>
            <a:r>
              <a:rPr sz="2100" spc="10" dirty="0">
                <a:latin typeface="Carlito"/>
                <a:cs typeface="Carlito"/>
              </a:rPr>
              <a:t>IP  </a:t>
            </a:r>
            <a:r>
              <a:rPr sz="2100" spc="-10" dirty="0">
                <a:latin typeface="Carlito"/>
                <a:cs typeface="Carlito"/>
              </a:rPr>
              <a:t>Address.</a:t>
            </a:r>
            <a:endParaRPr sz="210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53276" y="3745433"/>
            <a:ext cx="48152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1690" algn="l"/>
                <a:tab pos="1598930" algn="l"/>
                <a:tab pos="2211705" algn="l"/>
                <a:tab pos="3075940" algn="l"/>
                <a:tab pos="4022725" algn="l"/>
              </a:tabLst>
            </a:pPr>
            <a:r>
              <a:rPr sz="1400" b="1" i="1" spc="-20" dirty="0" smtClean="0">
                <a:latin typeface="Carlito"/>
                <a:cs typeface="Carlito"/>
              </a:rPr>
              <a:t>For</a:t>
            </a:r>
            <a:r>
              <a:rPr lang="en-US" sz="1400" b="1" i="1" spc="-20" dirty="0" smtClean="0">
                <a:latin typeface="Carlito"/>
                <a:cs typeface="Carlito"/>
              </a:rPr>
              <a:t>  </a:t>
            </a:r>
            <a:r>
              <a:rPr sz="1400" b="1" i="1" spc="-20" dirty="0" smtClean="0">
                <a:latin typeface="Carlito"/>
                <a:cs typeface="Carlito"/>
              </a:rPr>
              <a:t>ex.</a:t>
            </a:r>
            <a:r>
              <a:rPr lang="en-US" sz="1400" b="1" i="1" spc="-20" dirty="0" smtClean="0">
                <a:latin typeface="Carlito"/>
                <a:cs typeface="Carlito"/>
              </a:rPr>
              <a:t> </a:t>
            </a:r>
            <a:r>
              <a:rPr sz="1400" b="1" i="1" dirty="0" smtClean="0">
                <a:latin typeface="Carlito"/>
                <a:cs typeface="Carlito"/>
              </a:rPr>
              <a:t>If</a:t>
            </a:r>
            <a:r>
              <a:rPr sz="1400" b="1" i="1" dirty="0">
                <a:latin typeface="Carlito"/>
                <a:cs typeface="Carlito"/>
              </a:rPr>
              <a:t>	</a:t>
            </a:r>
            <a:r>
              <a:rPr sz="1400" b="1" i="1" spc="-5" dirty="0" smtClean="0">
                <a:latin typeface="Carlito"/>
                <a:cs typeface="Carlito"/>
              </a:rPr>
              <a:t>you</a:t>
            </a:r>
            <a:r>
              <a:rPr lang="en-US" sz="1400" b="1" i="1" spc="-5" dirty="0" smtClean="0">
                <a:latin typeface="Carlito"/>
                <a:cs typeface="Carlito"/>
              </a:rPr>
              <a:t> </a:t>
            </a:r>
            <a:r>
              <a:rPr sz="1400" b="1" i="1" spc="-5" dirty="0" smtClean="0">
                <a:latin typeface="Carlito"/>
                <a:cs typeface="Carlito"/>
              </a:rPr>
              <a:t>type</a:t>
            </a:r>
            <a:r>
              <a:rPr sz="1400" b="1" i="1" spc="-5" dirty="0">
                <a:latin typeface="Carlito"/>
                <a:cs typeface="Carlito"/>
              </a:rPr>
              <a:t>	</a:t>
            </a:r>
            <a:r>
              <a:rPr sz="1400" b="1" i="1" spc="-10" dirty="0" smtClean="0">
                <a:latin typeface="Carlito"/>
                <a:cs typeface="Carlito"/>
              </a:rPr>
              <a:t>the</a:t>
            </a:r>
            <a:r>
              <a:rPr lang="en-US" sz="1400" dirty="0">
                <a:latin typeface="Carlito"/>
                <a:cs typeface="Carlito"/>
              </a:rPr>
              <a:t> </a:t>
            </a:r>
            <a:r>
              <a:rPr lang="en-US" sz="1400" dirty="0" smtClean="0">
                <a:latin typeface="Carlito"/>
                <a:cs typeface="Carlito"/>
              </a:rPr>
              <a:t> URL :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53276" y="4066158"/>
            <a:ext cx="3958590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  <a:tabLst>
                <a:tab pos="2957195" algn="l"/>
                <a:tab pos="3478529" algn="l"/>
              </a:tabLst>
            </a:pPr>
            <a:r>
              <a:rPr sz="1600" b="1" i="1" spc="-30" dirty="0">
                <a:latin typeface="Carlito"/>
                <a:cs typeface="Carlito"/>
                <a:hlinkClick r:id="rId3"/>
              </a:rPr>
              <a:t>h</a:t>
            </a:r>
            <a:r>
              <a:rPr sz="1600" b="1" i="1" spc="-10" dirty="0">
                <a:latin typeface="Carlito"/>
                <a:cs typeface="Carlito"/>
                <a:hlinkClick r:id="rId3"/>
              </a:rPr>
              <a:t>t</a:t>
            </a:r>
            <a:r>
              <a:rPr sz="1600" b="1" i="1" dirty="0">
                <a:latin typeface="Carlito"/>
                <a:cs typeface="Carlito"/>
                <a:hlinkClick r:id="rId3"/>
              </a:rPr>
              <a:t>tp</a:t>
            </a:r>
            <a:r>
              <a:rPr sz="1600" b="1" i="1" spc="-5" dirty="0">
                <a:latin typeface="Carlito"/>
                <a:cs typeface="Carlito"/>
                <a:hlinkClick r:id="rId3"/>
              </a:rPr>
              <a:t>://</a:t>
            </a:r>
            <a:r>
              <a:rPr sz="1600" b="1" i="1" spc="5" dirty="0" smtClean="0">
                <a:latin typeface="Carlito"/>
                <a:cs typeface="Carlito"/>
                <a:hlinkClick r:id="rId3"/>
              </a:rPr>
              <a:t>ww</a:t>
            </a:r>
            <a:r>
              <a:rPr sz="1600" b="1" i="1" spc="-100" dirty="0" smtClean="0">
                <a:latin typeface="Carlito"/>
                <a:cs typeface="Carlito"/>
                <a:hlinkClick r:id="rId3"/>
              </a:rPr>
              <a:t>w</a:t>
            </a:r>
            <a:r>
              <a:rPr sz="1600" b="1" i="1" spc="15" dirty="0" smtClean="0">
                <a:latin typeface="Carlito"/>
                <a:cs typeface="Carlito"/>
                <a:hlinkClick r:id="rId3"/>
              </a:rPr>
              <a:t>.</a:t>
            </a:r>
            <a:r>
              <a:rPr sz="1600" b="1" i="1" dirty="0" smtClean="0">
                <a:latin typeface="Carlito"/>
                <a:cs typeface="Carlito"/>
                <a:hlinkClick r:id="rId3"/>
              </a:rPr>
              <a:t>go</a:t>
            </a:r>
            <a:r>
              <a:rPr sz="1600" b="1" i="1" spc="10" dirty="0" smtClean="0">
                <a:latin typeface="Carlito"/>
                <a:cs typeface="Carlito"/>
                <a:hlinkClick r:id="rId3"/>
              </a:rPr>
              <a:t>o</a:t>
            </a:r>
            <a:r>
              <a:rPr sz="1600" b="1" i="1" dirty="0" smtClean="0">
                <a:latin typeface="Carlito"/>
                <a:cs typeface="Carlito"/>
                <a:hlinkClick r:id="rId3"/>
              </a:rPr>
              <a:t>gl</a:t>
            </a:r>
            <a:r>
              <a:rPr sz="1600" b="1" i="1" spc="-10" dirty="0" smtClean="0">
                <a:latin typeface="Carlito"/>
                <a:cs typeface="Carlito"/>
                <a:hlinkClick r:id="rId3"/>
              </a:rPr>
              <a:t>e</a:t>
            </a:r>
            <a:r>
              <a:rPr sz="1600" b="1" i="1" dirty="0" smtClean="0">
                <a:latin typeface="Carlito"/>
                <a:cs typeface="Carlito"/>
                <a:hlinkClick r:id="rId3"/>
              </a:rPr>
              <a:t>.</a:t>
            </a:r>
            <a:r>
              <a:rPr sz="1600" b="1" i="1" spc="-15" dirty="0" smtClean="0">
                <a:latin typeface="Carlito"/>
                <a:cs typeface="Carlito"/>
                <a:hlinkClick r:id="rId3"/>
              </a:rPr>
              <a:t>c</a:t>
            </a:r>
            <a:r>
              <a:rPr sz="1600" b="1" i="1" spc="-5" dirty="0" smtClean="0">
                <a:latin typeface="Carlito"/>
                <a:cs typeface="Carlito"/>
                <a:hlinkClick r:id="rId3"/>
              </a:rPr>
              <a:t>o</a:t>
            </a:r>
            <a:r>
              <a:rPr sz="1600" b="1" i="1" dirty="0" smtClean="0">
                <a:latin typeface="Carlito"/>
                <a:cs typeface="Carlito"/>
                <a:hlinkClick r:id="rId3"/>
              </a:rPr>
              <a:t>m,</a:t>
            </a:r>
            <a:r>
              <a:rPr lang="en-US" sz="1600" b="1" i="1" dirty="0">
                <a:latin typeface="Carlito"/>
                <a:cs typeface="Carlito"/>
              </a:rPr>
              <a:t> </a:t>
            </a:r>
            <a:r>
              <a:rPr sz="1600" b="1" i="1" dirty="0" smtClean="0">
                <a:latin typeface="Carlito"/>
                <a:cs typeface="Carlito"/>
              </a:rPr>
              <a:t>the</a:t>
            </a:r>
            <a:r>
              <a:rPr lang="en-US" sz="1600" b="1" i="1" dirty="0" smtClean="0">
                <a:latin typeface="Carlito"/>
                <a:cs typeface="Carlito"/>
              </a:rPr>
              <a:t> </a:t>
            </a:r>
            <a:r>
              <a:rPr sz="1600" b="1" i="1" spc="-5" dirty="0" smtClean="0">
                <a:latin typeface="Carlito"/>
                <a:cs typeface="Carlito"/>
              </a:rPr>
              <a:t>DNS </a:t>
            </a:r>
            <a:r>
              <a:rPr lang="en-US" sz="1600" b="1" i="1" spc="-5" dirty="0" smtClean="0">
                <a:latin typeface="Carlito"/>
                <a:cs typeface="Carlito"/>
              </a:rPr>
              <a:t> Se</a:t>
            </a:r>
            <a:r>
              <a:rPr lang="en-US" sz="1600" b="1" i="1" spc="5" dirty="0" smtClean="0">
                <a:latin typeface="Carlito"/>
                <a:cs typeface="Carlito"/>
              </a:rPr>
              <a:t>r</a:t>
            </a:r>
            <a:r>
              <a:rPr lang="en-US" sz="1600" b="1" i="1" spc="-5" dirty="0" smtClean="0">
                <a:latin typeface="Carlito"/>
                <a:cs typeface="Carlito"/>
              </a:rPr>
              <a:t>ver</a:t>
            </a:r>
            <a:endParaRPr lang="en-US" sz="1600" dirty="0" smtClean="0">
              <a:latin typeface="Carlito"/>
              <a:cs typeface="Carlito"/>
            </a:endParaRPr>
          </a:p>
          <a:p>
            <a:pPr marL="12700" marR="5080">
              <a:lnSpc>
                <a:spcPct val="100200"/>
              </a:lnSpc>
              <a:spcBef>
                <a:spcPts val="95"/>
              </a:spcBef>
              <a:tabLst>
                <a:tab pos="2957195" algn="l"/>
                <a:tab pos="3478529" algn="l"/>
              </a:tabLst>
            </a:pPr>
            <a:r>
              <a:rPr sz="1600" b="1" i="1" spc="-5" dirty="0" smtClean="0">
                <a:latin typeface="Carlito"/>
                <a:cs typeface="Carlito"/>
              </a:rPr>
              <a:t> </a:t>
            </a:r>
            <a:r>
              <a:rPr sz="1600" b="1" i="1" spc="-15" dirty="0">
                <a:latin typeface="Carlito"/>
                <a:cs typeface="Carlito"/>
              </a:rPr>
              <a:t>convert </a:t>
            </a:r>
            <a:r>
              <a:rPr sz="1600" b="1" i="1" spc="-10" dirty="0">
                <a:latin typeface="Carlito"/>
                <a:cs typeface="Carlito"/>
              </a:rPr>
              <a:t>to </a:t>
            </a:r>
            <a:r>
              <a:rPr sz="1600" b="1" i="1" dirty="0">
                <a:latin typeface="Carlito"/>
                <a:cs typeface="Carlito"/>
              </a:rPr>
              <a:t>IP </a:t>
            </a:r>
            <a:r>
              <a:rPr sz="1600" b="1" i="1" spc="-5" dirty="0">
                <a:latin typeface="Carlito"/>
                <a:cs typeface="Carlito"/>
              </a:rPr>
              <a:t>address:  </a:t>
            </a:r>
            <a:r>
              <a:rPr sz="1600" spc="-5" dirty="0">
                <a:latin typeface="Carlito"/>
                <a:cs typeface="Carlito"/>
                <a:hlinkClick r:id="rId4"/>
              </a:rPr>
              <a:t>http://74.125.224.72/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722630"/>
            <a:chOff x="-4572" y="0"/>
            <a:chExt cx="12201525" cy="7226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713740"/>
            </a:xfrm>
            <a:custGeom>
              <a:avLst/>
              <a:gdLst/>
              <a:ahLst/>
              <a:cxnLst/>
              <a:rect l="l" t="t" r="r" b="b"/>
              <a:pathLst>
                <a:path w="12192000" h="713740">
                  <a:moveTo>
                    <a:pt x="1219200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12192000" y="71323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713740"/>
            </a:xfrm>
            <a:custGeom>
              <a:avLst/>
              <a:gdLst/>
              <a:ahLst/>
              <a:cxnLst/>
              <a:rect l="l" t="t" r="r" b="b"/>
              <a:pathLst>
                <a:path w="12192000" h="713740">
                  <a:moveTo>
                    <a:pt x="0" y="713232"/>
                  </a:moveTo>
                  <a:lnTo>
                    <a:pt x="12192000" y="71323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13232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73248" y="47955"/>
            <a:ext cx="74441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latin typeface="Arial"/>
                <a:cs typeface="Arial"/>
              </a:rPr>
              <a:t>HTTP (Hyper </a:t>
            </a:r>
            <a:r>
              <a:rPr sz="3400" b="1" spc="-70" dirty="0">
                <a:latin typeface="Arial"/>
                <a:cs typeface="Arial"/>
              </a:rPr>
              <a:t>Text </a:t>
            </a:r>
            <a:r>
              <a:rPr sz="3400" b="1" spc="-30" dirty="0">
                <a:latin typeface="Arial"/>
                <a:cs typeface="Arial"/>
              </a:rPr>
              <a:t>Transfer</a:t>
            </a:r>
            <a:r>
              <a:rPr sz="3400" b="1" spc="35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Protocol)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63193" y="1580196"/>
            <a:ext cx="6457745" cy="2091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056887"/>
            <a:ext cx="12192000" cy="2801620"/>
          </a:xfrm>
          <a:custGeom>
            <a:avLst/>
            <a:gdLst/>
            <a:ahLst/>
            <a:cxnLst/>
            <a:rect l="l" t="t" r="r" b="b"/>
            <a:pathLst>
              <a:path w="12192000" h="2801620">
                <a:moveTo>
                  <a:pt x="12192000" y="0"/>
                </a:moveTo>
                <a:lnTo>
                  <a:pt x="0" y="0"/>
                </a:lnTo>
                <a:lnTo>
                  <a:pt x="0" y="2801112"/>
                </a:lnTo>
                <a:lnTo>
                  <a:pt x="12192000" y="28011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4074109"/>
            <a:ext cx="11896725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indent="-99060">
              <a:lnSpc>
                <a:spcPct val="100000"/>
              </a:lnSpc>
              <a:spcBef>
                <a:spcPts val="95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dirty="0">
                <a:latin typeface="Carlito"/>
                <a:cs typeface="Carlito"/>
              </a:rPr>
              <a:t>HTTP </a:t>
            </a:r>
            <a:r>
              <a:rPr sz="2200" spc="-5" dirty="0">
                <a:latin typeface="Carlito"/>
                <a:cs typeface="Carlito"/>
              </a:rPr>
              <a:t>is an </a:t>
            </a:r>
            <a:r>
              <a:rPr sz="2200" i="1" spc="-10" dirty="0">
                <a:latin typeface="Carlito"/>
                <a:cs typeface="Carlito"/>
              </a:rPr>
              <a:t>asymmetric request-response </a:t>
            </a:r>
            <a:r>
              <a:rPr sz="2200" i="1" spc="-15" dirty="0">
                <a:latin typeface="Carlito"/>
                <a:cs typeface="Carlito"/>
              </a:rPr>
              <a:t>protocol</a:t>
            </a:r>
            <a:r>
              <a:rPr sz="2200" i="1" spc="15" dirty="0">
                <a:latin typeface="Carlito"/>
                <a:cs typeface="Carlito"/>
              </a:rPr>
              <a:t> </a:t>
            </a:r>
            <a:r>
              <a:rPr sz="2200" i="1" spc="-5" dirty="0"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10" dirty="0">
                <a:latin typeface="Carlito"/>
                <a:cs typeface="Carlito"/>
              </a:rPr>
              <a:t>The connection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asymmetric </a:t>
            </a:r>
            <a:r>
              <a:rPr sz="2200" spc="-5" dirty="0">
                <a:latin typeface="Carlito"/>
                <a:cs typeface="Carlito"/>
              </a:rPr>
              <a:t>- the </a:t>
            </a:r>
            <a:r>
              <a:rPr sz="2200" spc="-10" dirty="0">
                <a:latin typeface="Carlito"/>
                <a:cs typeface="Carlito"/>
              </a:rPr>
              <a:t>client </a:t>
            </a:r>
            <a:r>
              <a:rPr sz="2200" spc="-5" dirty="0">
                <a:latin typeface="Carlito"/>
                <a:cs typeface="Carlito"/>
              </a:rPr>
              <a:t>and server </a:t>
            </a: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spc="-20" dirty="0">
                <a:latin typeface="Carlito"/>
                <a:cs typeface="Carlito"/>
              </a:rPr>
              <a:t>different </a:t>
            </a:r>
            <a:r>
              <a:rPr sz="2200" spc="-10" dirty="0">
                <a:latin typeface="Carlito"/>
                <a:cs typeface="Carlito"/>
              </a:rPr>
              <a:t>message vocabularies;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client  </a:t>
            </a:r>
            <a:r>
              <a:rPr sz="2200" spc="-5" dirty="0">
                <a:latin typeface="Carlito"/>
                <a:cs typeface="Carlito"/>
              </a:rPr>
              <a:t>issuing </a:t>
            </a:r>
            <a:r>
              <a:rPr sz="2200" i="1" spc="-10" dirty="0">
                <a:latin typeface="Carlito"/>
                <a:cs typeface="Carlito"/>
              </a:rPr>
              <a:t>commands </a:t>
            </a:r>
            <a:r>
              <a:rPr sz="2200" spc="-5" dirty="0">
                <a:latin typeface="Carlito"/>
                <a:cs typeface="Carlito"/>
              </a:rPr>
              <a:t>and the server </a:t>
            </a:r>
            <a:r>
              <a:rPr sz="2200" spc="-10" dirty="0">
                <a:latin typeface="Carlito"/>
                <a:cs typeface="Carlito"/>
              </a:rPr>
              <a:t>sending </a:t>
            </a:r>
            <a:r>
              <a:rPr sz="2200" i="1" spc="-5" dirty="0">
                <a:latin typeface="Carlito"/>
                <a:cs typeface="Carlito"/>
              </a:rPr>
              <a:t>replies</a:t>
            </a:r>
            <a:r>
              <a:rPr sz="2200" spc="-5" dirty="0">
                <a:latin typeface="Carlito"/>
                <a:cs typeface="Carlito"/>
              </a:rPr>
              <a:t>. </a:t>
            </a:r>
            <a:r>
              <a:rPr sz="2200" spc="-20" dirty="0">
                <a:latin typeface="Carlito"/>
                <a:cs typeface="Carlito"/>
              </a:rPr>
              <a:t>So,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client </a:t>
            </a:r>
            <a:r>
              <a:rPr sz="2200" i="1" spc="-10" dirty="0">
                <a:latin typeface="Carlito"/>
                <a:cs typeface="Carlito"/>
              </a:rPr>
              <a:t>pulls </a:t>
            </a:r>
            <a:r>
              <a:rPr sz="2200" spc="-10" dirty="0">
                <a:latin typeface="Carlito"/>
                <a:cs typeface="Carlito"/>
              </a:rPr>
              <a:t>information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35" dirty="0">
                <a:latin typeface="Carlito"/>
                <a:cs typeface="Carlito"/>
              </a:rPr>
              <a:t>server, </a:t>
            </a:r>
            <a:r>
              <a:rPr sz="2200" spc="-10" dirty="0">
                <a:latin typeface="Carlito"/>
                <a:cs typeface="Carlito"/>
              </a:rPr>
              <a:t>instead  </a:t>
            </a:r>
            <a:r>
              <a:rPr sz="2200" spc="-5" dirty="0">
                <a:latin typeface="Carlito"/>
                <a:cs typeface="Carlito"/>
              </a:rPr>
              <a:t>of server </a:t>
            </a:r>
            <a:r>
              <a:rPr sz="2200" i="1" spc="-5" dirty="0">
                <a:latin typeface="Carlito"/>
                <a:cs typeface="Carlito"/>
              </a:rPr>
              <a:t>pushing </a:t>
            </a:r>
            <a:r>
              <a:rPr sz="2200" spc="-15" dirty="0">
                <a:latin typeface="Carlito"/>
                <a:cs typeface="Carlito"/>
              </a:rPr>
              <a:t>information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client.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12700" marR="643890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  <a:tab pos="1344930" algn="l"/>
              </a:tabLst>
            </a:pPr>
            <a:r>
              <a:rPr sz="2200" spc="-10" dirty="0">
                <a:latin typeface="Carlito"/>
                <a:cs typeface="Carlito"/>
              </a:rPr>
              <a:t>The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client	initiates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25" dirty="0">
                <a:latin typeface="Carlito"/>
                <a:cs typeface="Carlito"/>
              </a:rPr>
              <a:t>TCP </a:t>
            </a:r>
            <a:r>
              <a:rPr sz="2200" spc="-10" dirty="0">
                <a:latin typeface="Carlito"/>
                <a:cs typeface="Carlito"/>
              </a:rPr>
              <a:t>connection. The </a:t>
            </a:r>
            <a:r>
              <a:rPr sz="2200" spc="-5" dirty="0">
                <a:latin typeface="Carlito"/>
                <a:cs typeface="Carlito"/>
              </a:rPr>
              <a:t>server </a:t>
            </a:r>
            <a:r>
              <a:rPr sz="2200" spc="-10" dirty="0">
                <a:latin typeface="Carlito"/>
                <a:cs typeface="Carlito"/>
              </a:rPr>
              <a:t>listens </a:t>
            </a:r>
            <a:r>
              <a:rPr sz="2200" spc="-5" dirty="0">
                <a:latin typeface="Carlito"/>
                <a:cs typeface="Carlito"/>
              </a:rPr>
              <a:t>on a </a:t>
            </a:r>
            <a:r>
              <a:rPr sz="2200" spc="-25" dirty="0">
                <a:latin typeface="Carlito"/>
                <a:cs typeface="Carlito"/>
              </a:rPr>
              <a:t>TCP </a:t>
            </a:r>
            <a:r>
              <a:rPr sz="2200" spc="-5" dirty="0">
                <a:latin typeface="Carlito"/>
                <a:cs typeface="Carlito"/>
              </a:rPr>
              <a:t>port number(8080), and </a:t>
            </a:r>
            <a:r>
              <a:rPr sz="2200" spc="-10" dirty="0">
                <a:latin typeface="Carlito"/>
                <a:cs typeface="Carlito"/>
              </a:rPr>
              <a:t>clients  connect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35" dirty="0">
                <a:latin typeface="Carlito"/>
                <a:cs typeface="Carlito"/>
              </a:rPr>
              <a:t>server.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726694"/>
            <a:ext cx="11154410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Carlito"/>
                <a:cs typeface="Carlito"/>
              </a:rPr>
              <a:t>The </a:t>
            </a:r>
            <a:r>
              <a:rPr sz="2300" spc="-5" dirty="0">
                <a:latin typeface="Carlito"/>
                <a:cs typeface="Carlito"/>
              </a:rPr>
              <a:t>client </a:t>
            </a:r>
            <a:r>
              <a:rPr sz="2300" dirty="0">
                <a:latin typeface="Carlito"/>
                <a:cs typeface="Carlito"/>
              </a:rPr>
              <a:t>and server </a:t>
            </a:r>
            <a:r>
              <a:rPr sz="2300" spc="-15" dirty="0">
                <a:latin typeface="Carlito"/>
                <a:cs typeface="Carlito"/>
              </a:rPr>
              <a:t>interact </a:t>
            </a:r>
            <a:r>
              <a:rPr sz="2300" spc="-5" dirty="0">
                <a:latin typeface="Carlito"/>
                <a:cs typeface="Carlito"/>
              </a:rPr>
              <a:t>with </a:t>
            </a:r>
            <a:r>
              <a:rPr sz="2300" dirty="0">
                <a:latin typeface="Carlito"/>
                <a:cs typeface="Carlito"/>
              </a:rPr>
              <a:t>each </a:t>
            </a:r>
            <a:r>
              <a:rPr sz="2300" spc="-5" dirty="0">
                <a:latin typeface="Carlito"/>
                <a:cs typeface="Carlito"/>
              </a:rPr>
              <a:t>other </a:t>
            </a:r>
            <a:r>
              <a:rPr sz="2300" spc="-10" dirty="0">
                <a:latin typeface="Carlito"/>
                <a:cs typeface="Carlito"/>
              </a:rPr>
              <a:t>by </a:t>
            </a:r>
            <a:r>
              <a:rPr sz="2300" i="1" spc="-10" dirty="0">
                <a:latin typeface="Carlito"/>
                <a:cs typeface="Carlito"/>
              </a:rPr>
              <a:t>exchanging </a:t>
            </a:r>
            <a:r>
              <a:rPr sz="2300" i="1" dirty="0">
                <a:latin typeface="Carlito"/>
                <a:cs typeface="Carlito"/>
              </a:rPr>
              <a:t>messages </a:t>
            </a:r>
            <a:r>
              <a:rPr sz="2300" spc="-5" dirty="0">
                <a:latin typeface="Carlito"/>
                <a:cs typeface="Carlito"/>
              </a:rPr>
              <a:t>using </a:t>
            </a:r>
            <a:r>
              <a:rPr sz="2300" dirty="0">
                <a:latin typeface="Carlito"/>
                <a:cs typeface="Carlito"/>
              </a:rPr>
              <a:t>a </a:t>
            </a:r>
            <a:r>
              <a:rPr sz="2300" spc="-15" dirty="0">
                <a:latin typeface="Carlito"/>
                <a:cs typeface="Carlito"/>
              </a:rPr>
              <a:t>protocol </a:t>
            </a:r>
            <a:r>
              <a:rPr sz="2300" spc="-5" dirty="0">
                <a:latin typeface="Carlito"/>
                <a:cs typeface="Carlito"/>
              </a:rPr>
              <a:t>called  </a:t>
            </a:r>
            <a:r>
              <a:rPr sz="2300" spc="5" dirty="0">
                <a:latin typeface="Carlito"/>
                <a:cs typeface="Carlito"/>
              </a:rPr>
              <a:t>HTTP </a:t>
            </a:r>
            <a:r>
              <a:rPr sz="2300" dirty="0">
                <a:latin typeface="Carlito"/>
                <a:cs typeface="Carlito"/>
              </a:rPr>
              <a:t>(</a:t>
            </a:r>
            <a:r>
              <a:rPr sz="2300" b="1" dirty="0">
                <a:latin typeface="Carlito"/>
                <a:cs typeface="Carlito"/>
              </a:rPr>
              <a:t>H</a:t>
            </a:r>
            <a:r>
              <a:rPr sz="2300" dirty="0">
                <a:latin typeface="Carlito"/>
                <a:cs typeface="Carlito"/>
              </a:rPr>
              <a:t>yper </a:t>
            </a:r>
            <a:r>
              <a:rPr sz="2300" b="1" spc="-10" dirty="0">
                <a:latin typeface="Carlito"/>
                <a:cs typeface="Carlito"/>
              </a:rPr>
              <a:t>T</a:t>
            </a:r>
            <a:r>
              <a:rPr sz="2300" spc="-10" dirty="0">
                <a:latin typeface="Carlito"/>
                <a:cs typeface="Carlito"/>
              </a:rPr>
              <a:t>ext </a:t>
            </a:r>
            <a:r>
              <a:rPr sz="2300" b="1" spc="-20" dirty="0">
                <a:latin typeface="Carlito"/>
                <a:cs typeface="Carlito"/>
              </a:rPr>
              <a:t>T</a:t>
            </a:r>
            <a:r>
              <a:rPr sz="2300" spc="-20" dirty="0">
                <a:latin typeface="Carlito"/>
                <a:cs typeface="Carlito"/>
              </a:rPr>
              <a:t>ransfer</a:t>
            </a:r>
            <a:r>
              <a:rPr sz="2300" spc="-15" dirty="0">
                <a:latin typeface="Carlito"/>
                <a:cs typeface="Carlito"/>
              </a:rPr>
              <a:t> </a:t>
            </a:r>
            <a:r>
              <a:rPr sz="2300" b="1" spc="-15" dirty="0">
                <a:latin typeface="Carlito"/>
                <a:cs typeface="Carlito"/>
              </a:rPr>
              <a:t>P</a:t>
            </a:r>
            <a:r>
              <a:rPr sz="2300" spc="-15" dirty="0">
                <a:latin typeface="Carlito"/>
                <a:cs typeface="Carlito"/>
              </a:rPr>
              <a:t>rotocol).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0"/>
            <a:ext cx="39598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latin typeface="Carlito"/>
                <a:cs typeface="Carlito"/>
              </a:rPr>
              <a:t>Java</a:t>
            </a:r>
            <a:r>
              <a:rPr sz="4300" spc="-70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EE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2976" y="3432046"/>
            <a:ext cx="8955024" cy="1825753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15240" rIns="0" bIns="0" rtlCol="0">
            <a:spAutoFit/>
          </a:bodyPr>
          <a:lstStyle/>
          <a:p>
            <a:pPr marL="2442845" marR="1761489" indent="33020">
              <a:lnSpc>
                <a:spcPct val="100000"/>
              </a:lnSpc>
              <a:spcBef>
                <a:spcPts val="120"/>
              </a:spcBef>
            </a:pPr>
            <a:r>
              <a:rPr sz="3800" spc="10" dirty="0">
                <a:latin typeface="Carlito"/>
                <a:cs typeface="Carlito"/>
              </a:rPr>
              <a:t>HTTP </a:t>
            </a:r>
            <a:r>
              <a:rPr sz="3800" spc="-20" dirty="0">
                <a:latin typeface="Carlito"/>
                <a:cs typeface="Carlito"/>
              </a:rPr>
              <a:t>Request </a:t>
            </a:r>
            <a:r>
              <a:rPr sz="3800" spc="-5" dirty="0">
                <a:latin typeface="Carlito"/>
                <a:cs typeface="Carlito"/>
              </a:rPr>
              <a:t>Header  </a:t>
            </a:r>
            <a:r>
              <a:rPr sz="3800" spc="10" dirty="0">
                <a:latin typeface="Carlito"/>
                <a:cs typeface="Carlito"/>
              </a:rPr>
              <a:t>HTTP </a:t>
            </a:r>
            <a:r>
              <a:rPr sz="3800" spc="-10" dirty="0">
                <a:latin typeface="Carlito"/>
                <a:cs typeface="Carlito"/>
              </a:rPr>
              <a:t>Response</a:t>
            </a:r>
            <a:r>
              <a:rPr sz="3800" spc="-12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217" y="3254888"/>
            <a:ext cx="8883973" cy="3022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78180"/>
          </a:xfrm>
          <a:custGeom>
            <a:avLst/>
            <a:gdLst/>
            <a:ahLst/>
            <a:cxnLst/>
            <a:rect l="l" t="t" r="r" b="b"/>
            <a:pathLst>
              <a:path w="12192000" h="678180">
                <a:moveTo>
                  <a:pt x="12192000" y="0"/>
                </a:moveTo>
                <a:lnTo>
                  <a:pt x="0" y="0"/>
                </a:lnTo>
                <a:lnTo>
                  <a:pt x="0" y="678179"/>
                </a:lnTo>
                <a:lnTo>
                  <a:pt x="12192000" y="6781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21204" y="20574"/>
            <a:ext cx="815213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409" dirty="0">
                <a:latin typeface="Trebuchet MS"/>
                <a:cs typeface="Trebuchet MS"/>
              </a:rPr>
              <a:t>HTTP</a:t>
            </a:r>
            <a:r>
              <a:rPr sz="3800" b="1" spc="-114" dirty="0">
                <a:latin typeface="Trebuchet MS"/>
                <a:cs typeface="Trebuchet MS"/>
              </a:rPr>
              <a:t> </a:t>
            </a:r>
            <a:r>
              <a:rPr sz="3800" b="1" spc="10" dirty="0">
                <a:latin typeface="Trebuchet MS"/>
                <a:cs typeface="Trebuchet MS"/>
              </a:rPr>
              <a:t>Request</a:t>
            </a:r>
            <a:r>
              <a:rPr sz="3800" b="1" spc="-130" dirty="0">
                <a:latin typeface="Trebuchet MS"/>
                <a:cs typeface="Trebuchet MS"/>
              </a:rPr>
              <a:t> </a:t>
            </a:r>
            <a:r>
              <a:rPr sz="3800" b="1" spc="-10" dirty="0">
                <a:latin typeface="Trebuchet MS"/>
                <a:cs typeface="Trebuchet MS"/>
              </a:rPr>
              <a:t>and</a:t>
            </a:r>
            <a:r>
              <a:rPr sz="3800" b="1" spc="-130" dirty="0">
                <a:latin typeface="Trebuchet MS"/>
                <a:cs typeface="Trebuchet MS"/>
              </a:rPr>
              <a:t> </a:t>
            </a:r>
            <a:r>
              <a:rPr sz="3800" b="1" spc="409" dirty="0">
                <a:latin typeface="Trebuchet MS"/>
                <a:cs typeface="Trebuchet MS"/>
              </a:rPr>
              <a:t>HTTP</a:t>
            </a:r>
            <a:r>
              <a:rPr sz="3800" b="1" spc="-110" dirty="0">
                <a:latin typeface="Trebuchet MS"/>
                <a:cs typeface="Trebuchet MS"/>
              </a:rPr>
              <a:t> </a:t>
            </a:r>
            <a:r>
              <a:rPr sz="3800" b="1" spc="15" dirty="0">
                <a:latin typeface="Trebuchet MS"/>
                <a:cs typeface="Trebuchet MS"/>
              </a:rPr>
              <a:t>Response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257" y="770966"/>
            <a:ext cx="12033885" cy="177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Carlito"/>
                <a:cs typeface="Carlito"/>
              </a:rPr>
              <a:t>The </a:t>
            </a:r>
            <a:r>
              <a:rPr sz="2300" spc="-5" dirty="0">
                <a:latin typeface="Carlito"/>
                <a:cs typeface="Carlito"/>
              </a:rPr>
              <a:t>user </a:t>
            </a:r>
            <a:r>
              <a:rPr sz="2300" dirty="0">
                <a:latin typeface="Carlito"/>
                <a:cs typeface="Carlito"/>
              </a:rPr>
              <a:t>types URL on the </a:t>
            </a:r>
            <a:r>
              <a:rPr sz="2300" spc="-40" dirty="0">
                <a:latin typeface="Carlito"/>
                <a:cs typeface="Carlito"/>
              </a:rPr>
              <a:t>browser. </a:t>
            </a:r>
            <a:r>
              <a:rPr sz="2300" dirty="0">
                <a:latin typeface="Carlito"/>
                <a:cs typeface="Carlito"/>
              </a:rPr>
              <a:t>But </a:t>
            </a:r>
            <a:r>
              <a:rPr sz="2300" spc="-10" dirty="0">
                <a:latin typeface="Carlito"/>
                <a:cs typeface="Carlito"/>
              </a:rPr>
              <a:t>according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spc="10" dirty="0">
                <a:latin typeface="Carlito"/>
                <a:cs typeface="Carlito"/>
              </a:rPr>
              <a:t>HTTP </a:t>
            </a:r>
            <a:r>
              <a:rPr sz="2300" spc="-15" dirty="0">
                <a:latin typeface="Carlito"/>
                <a:cs typeface="Carlito"/>
              </a:rPr>
              <a:t>protocol,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5" dirty="0">
                <a:latin typeface="Carlito"/>
                <a:cs typeface="Carlito"/>
              </a:rPr>
              <a:t>request </a:t>
            </a:r>
            <a:r>
              <a:rPr sz="2300" dirty="0">
                <a:latin typeface="Carlito"/>
                <a:cs typeface="Carlito"/>
              </a:rPr>
              <a:t>should </a:t>
            </a:r>
            <a:r>
              <a:rPr sz="2300" spc="-10" dirty="0">
                <a:latin typeface="Carlito"/>
                <a:cs typeface="Carlito"/>
              </a:rPr>
              <a:t>contain</a:t>
            </a:r>
            <a:r>
              <a:rPr sz="2300" spc="235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some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300" spc="-10" dirty="0">
                <a:latin typeface="Carlito"/>
                <a:cs typeface="Carlito"/>
              </a:rPr>
              <a:t>more information </a:t>
            </a:r>
            <a:r>
              <a:rPr sz="2300" dirty="0">
                <a:latin typeface="Carlito"/>
                <a:cs typeface="Carlito"/>
              </a:rPr>
              <a:t>in a special</a:t>
            </a:r>
            <a:r>
              <a:rPr sz="2300" spc="25" dirty="0">
                <a:latin typeface="Carlito"/>
                <a:cs typeface="Carlito"/>
              </a:rPr>
              <a:t> </a:t>
            </a:r>
            <a:r>
              <a:rPr sz="2300" spc="-15" dirty="0">
                <a:latin typeface="Carlito"/>
                <a:cs typeface="Carlito"/>
              </a:rPr>
              <a:t>format.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300" spc="-5" dirty="0">
                <a:latin typeface="Carlito"/>
                <a:cs typeface="Carlito"/>
              </a:rPr>
              <a:t>Since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10" dirty="0">
                <a:latin typeface="Carlito"/>
                <a:cs typeface="Carlito"/>
              </a:rPr>
              <a:t>browser </a:t>
            </a:r>
            <a:r>
              <a:rPr sz="2300" spc="-15" dirty="0">
                <a:latin typeface="Carlito"/>
                <a:cs typeface="Carlito"/>
              </a:rPr>
              <a:t>follows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10" dirty="0">
                <a:latin typeface="Carlito"/>
                <a:cs typeface="Carlito"/>
              </a:rPr>
              <a:t>HTTP </a:t>
            </a:r>
            <a:r>
              <a:rPr sz="2300" spc="-15" dirty="0">
                <a:latin typeface="Carlito"/>
                <a:cs typeface="Carlito"/>
              </a:rPr>
              <a:t>protocol, </a:t>
            </a:r>
            <a:r>
              <a:rPr sz="2300" dirty="0">
                <a:latin typeface="Carlito"/>
                <a:cs typeface="Carlito"/>
              </a:rPr>
              <a:t>it will </a:t>
            </a:r>
            <a:r>
              <a:rPr sz="2300" spc="-10" dirty="0">
                <a:latin typeface="Carlito"/>
                <a:cs typeface="Carlito"/>
              </a:rPr>
              <a:t>automatically </a:t>
            </a:r>
            <a:r>
              <a:rPr sz="2300" spc="-15" dirty="0">
                <a:latin typeface="Carlito"/>
                <a:cs typeface="Carlito"/>
              </a:rPr>
              <a:t>create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i="1" spc="5" dirty="0">
                <a:latin typeface="Carlito"/>
                <a:cs typeface="Carlito"/>
              </a:rPr>
              <a:t>HTTP </a:t>
            </a:r>
            <a:r>
              <a:rPr sz="2300" i="1" spc="-10" dirty="0">
                <a:latin typeface="Carlito"/>
                <a:cs typeface="Carlito"/>
              </a:rPr>
              <a:t>Request </a:t>
            </a:r>
            <a:r>
              <a:rPr sz="2300" i="1" spc="-5" dirty="0">
                <a:latin typeface="Carlito"/>
                <a:cs typeface="Carlito"/>
              </a:rPr>
              <a:t>header</a:t>
            </a:r>
            <a:r>
              <a:rPr sz="2300" i="1" spc="200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in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latin typeface="Carlito"/>
                <a:cs typeface="Carlito"/>
              </a:rPr>
              <a:t>the specific </a:t>
            </a:r>
            <a:r>
              <a:rPr sz="2300" spc="-15" dirty="0">
                <a:latin typeface="Carlito"/>
                <a:cs typeface="Carlito"/>
              </a:rPr>
              <a:t>format </a:t>
            </a:r>
            <a:r>
              <a:rPr sz="2300" spc="-5" dirty="0">
                <a:latin typeface="Carlito"/>
                <a:cs typeface="Carlito"/>
              </a:rPr>
              <a:t>using </a:t>
            </a:r>
            <a:r>
              <a:rPr sz="2300" dirty="0">
                <a:latin typeface="Carlito"/>
                <a:cs typeface="Carlito"/>
              </a:rPr>
              <a:t>the URL typed </a:t>
            </a:r>
            <a:r>
              <a:rPr sz="2300" spc="-5" dirty="0">
                <a:latin typeface="Carlito"/>
                <a:cs typeface="Carlito"/>
              </a:rPr>
              <a:t>by </a:t>
            </a:r>
            <a:r>
              <a:rPr sz="2300" dirty="0">
                <a:latin typeface="Carlito"/>
                <a:cs typeface="Carlito"/>
              </a:rPr>
              <a:t>the user and adding the </a:t>
            </a:r>
            <a:r>
              <a:rPr sz="2300" spc="-15" dirty="0">
                <a:latin typeface="Carlito"/>
                <a:cs typeface="Carlito"/>
              </a:rPr>
              <a:t>extra</a:t>
            </a:r>
            <a:r>
              <a:rPr sz="2300" spc="114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information.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5805"/>
          </a:xfrm>
          <a:custGeom>
            <a:avLst/>
            <a:gdLst/>
            <a:ahLst/>
            <a:cxnLst/>
            <a:rect l="l" t="t" r="r" b="b"/>
            <a:pathLst>
              <a:path w="12192000" h="725805">
                <a:moveTo>
                  <a:pt x="12192000" y="0"/>
                </a:moveTo>
                <a:lnTo>
                  <a:pt x="0" y="0"/>
                </a:lnTo>
                <a:lnTo>
                  <a:pt x="0" y="725424"/>
                </a:lnTo>
                <a:lnTo>
                  <a:pt x="12192000" y="7254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9002" y="0"/>
            <a:ext cx="10264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5" dirty="0"/>
              <a:t>HTTP </a:t>
            </a:r>
            <a:r>
              <a:rPr spc="-295" dirty="0"/>
              <a:t>Request </a:t>
            </a:r>
            <a:r>
              <a:rPr spc="-240" dirty="0"/>
              <a:t>Header </a:t>
            </a:r>
            <a:r>
              <a:rPr spc="10" dirty="0"/>
              <a:t>&amp; </a:t>
            </a:r>
            <a:r>
              <a:rPr spc="-535" dirty="0"/>
              <a:t>HTTP </a:t>
            </a:r>
            <a:r>
              <a:rPr spc="-355" dirty="0"/>
              <a:t>Response</a:t>
            </a:r>
            <a:r>
              <a:rPr spc="215" dirty="0"/>
              <a:t> </a:t>
            </a:r>
            <a:r>
              <a:rPr spc="-240" dirty="0"/>
              <a:t>Header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427" y="1105915"/>
            <a:ext cx="11431905" cy="40805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marR="600710" indent="-228600">
              <a:lnSpc>
                <a:spcPts val="23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5" dirty="0">
                <a:latin typeface="Carlito"/>
                <a:cs typeface="Carlito"/>
              </a:rPr>
              <a:t>HTTP </a:t>
            </a:r>
            <a:r>
              <a:rPr sz="2400" spc="-10" dirty="0">
                <a:latin typeface="Carlito"/>
                <a:cs typeface="Carlito"/>
              </a:rPr>
              <a:t>Request </a:t>
            </a:r>
            <a:r>
              <a:rPr sz="2400" spc="-5" dirty="0">
                <a:latin typeface="Carlito"/>
                <a:cs typeface="Carlito"/>
              </a:rPr>
              <a:t>header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10" dirty="0">
                <a:latin typeface="Carlito"/>
                <a:cs typeface="Carlito"/>
              </a:rPr>
              <a:t>information </a:t>
            </a:r>
            <a:r>
              <a:rPr sz="2400" spc="-15" dirty="0">
                <a:latin typeface="Carlito"/>
                <a:cs typeface="Carlito"/>
              </a:rPr>
              <a:t>client’s</a:t>
            </a:r>
            <a:r>
              <a:rPr sz="2400" spc="-15" dirty="0">
                <a:solidFill>
                  <a:srgbClr val="0462C1"/>
                </a:solidFill>
                <a:latin typeface="Carlito"/>
                <a:cs typeface="Carlito"/>
              </a:rPr>
              <a:t> </a:t>
            </a:r>
            <a:r>
              <a:rPr sz="24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browser</a:t>
            </a:r>
            <a:r>
              <a:rPr sz="2400" spc="-15" dirty="0">
                <a:solidFill>
                  <a:srgbClr val="0462C1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2400" spc="-5" dirty="0">
                <a:latin typeface="Carlito"/>
                <a:cs typeface="Carlito"/>
              </a:rPr>
              <a:t>sends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dirty="0">
                <a:solidFill>
                  <a:srgbClr val="0462C1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2400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Web </a:t>
            </a:r>
            <a:r>
              <a:rPr sz="24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server</a:t>
            </a:r>
            <a:r>
              <a:rPr sz="2400" spc="-35" dirty="0">
                <a:latin typeface="Carlito"/>
                <a:cs typeface="Carlito"/>
              </a:rPr>
              <a:t>. </a:t>
            </a:r>
            <a:r>
              <a:rPr sz="2400" dirty="0">
                <a:latin typeface="Carlito"/>
                <a:cs typeface="Carlito"/>
              </a:rPr>
              <a:t>It  </a:t>
            </a:r>
            <a:r>
              <a:rPr sz="2400" spc="-10" dirty="0">
                <a:latin typeface="Carlito"/>
                <a:cs typeface="Carlito"/>
              </a:rPr>
              <a:t>contains details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what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browser </a:t>
            </a:r>
            <a:r>
              <a:rPr sz="2400" spc="-10" dirty="0">
                <a:latin typeface="Carlito"/>
                <a:cs typeface="Carlito"/>
              </a:rPr>
              <a:t>wants </a:t>
            </a:r>
            <a:r>
              <a:rPr sz="2400" dirty="0">
                <a:latin typeface="Carlito"/>
                <a:cs typeface="Carlito"/>
              </a:rPr>
              <a:t>and will accept </a:t>
            </a:r>
            <a:r>
              <a:rPr sz="2400" spc="-5" dirty="0">
                <a:latin typeface="Carlito"/>
                <a:cs typeface="Carlito"/>
              </a:rPr>
              <a:t>back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40" dirty="0">
                <a:latin typeface="Carlito"/>
                <a:cs typeface="Carlito"/>
              </a:rPr>
              <a:t>server.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550">
              <a:latin typeface="Carlito"/>
              <a:cs typeface="Carlito"/>
            </a:endParaRPr>
          </a:p>
          <a:p>
            <a:pPr marL="241300" marR="233045" indent="-228600">
              <a:lnSpc>
                <a:spcPct val="8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request</a:t>
            </a:r>
            <a:r>
              <a:rPr sz="2400" spc="-10" dirty="0">
                <a:solidFill>
                  <a:srgbClr val="0462C1"/>
                </a:solidFill>
                <a:latin typeface="Carlito"/>
                <a:cs typeface="Carlito"/>
              </a:rPr>
              <a:t>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4"/>
              </a:rPr>
              <a:t>header</a:t>
            </a:r>
            <a:r>
              <a:rPr sz="2400" spc="-5" dirty="0">
                <a:solidFill>
                  <a:srgbClr val="0462C1"/>
                </a:solidFill>
                <a:latin typeface="Carlito"/>
                <a:cs typeface="Carlito"/>
                <a:hlinkClick r:id="rId4"/>
              </a:rPr>
              <a:t> </a:t>
            </a: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10" dirty="0">
                <a:latin typeface="Carlito"/>
                <a:cs typeface="Carlito"/>
              </a:rPr>
              <a:t>contains </a:t>
            </a:r>
            <a:r>
              <a:rPr sz="2400" dirty="0">
                <a:latin typeface="Carlito"/>
                <a:cs typeface="Carlito"/>
              </a:rPr>
              <a:t>the type, </a:t>
            </a:r>
            <a:r>
              <a:rPr sz="2400" spc="-15" dirty="0">
                <a:latin typeface="Carlito"/>
                <a:cs typeface="Carlito"/>
              </a:rPr>
              <a:t>version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capabilities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browser </a:t>
            </a:r>
            <a:r>
              <a:rPr sz="2400" spc="-5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is  making the </a:t>
            </a:r>
            <a:r>
              <a:rPr sz="2400" spc="-10" dirty="0">
                <a:latin typeface="Carlito"/>
                <a:cs typeface="Carlito"/>
              </a:rPr>
              <a:t>request </a:t>
            </a:r>
            <a:r>
              <a:rPr sz="2400" spc="-5" dirty="0">
                <a:latin typeface="Carlito"/>
                <a:cs typeface="Carlito"/>
              </a:rPr>
              <a:t>so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server </a:t>
            </a:r>
            <a:r>
              <a:rPr sz="2400" spc="-10" dirty="0">
                <a:latin typeface="Carlito"/>
                <a:cs typeface="Carlito"/>
              </a:rPr>
              <a:t>returns compatible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241300" marR="41275" indent="-228600">
              <a:lnSpc>
                <a:spcPct val="8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Upon </a:t>
            </a:r>
            <a:r>
              <a:rPr sz="2400" spc="-10" dirty="0">
                <a:latin typeface="Carlito"/>
                <a:cs typeface="Carlito"/>
              </a:rPr>
              <a:t>receipt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request </a:t>
            </a:r>
            <a:r>
              <a:rPr sz="2400" spc="-35" dirty="0">
                <a:latin typeface="Carlito"/>
                <a:cs typeface="Carlito"/>
              </a:rPr>
              <a:t>header,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server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10" dirty="0">
                <a:latin typeface="Carlito"/>
                <a:cs typeface="Carlito"/>
              </a:rPr>
              <a:t>return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dirty="0">
                <a:solidFill>
                  <a:srgbClr val="0462C1"/>
                </a:solidFill>
                <a:latin typeface="Carlito"/>
                <a:cs typeface="Carlito"/>
              </a:rPr>
              <a:t> </a:t>
            </a:r>
            <a:r>
              <a:rPr sz="24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HTTP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response header</a:t>
            </a:r>
            <a:r>
              <a:rPr sz="2400" spc="-5" dirty="0">
                <a:solidFill>
                  <a:srgbClr val="0462C1"/>
                </a:solidFill>
                <a:latin typeface="Carlito"/>
                <a:cs typeface="Carlito"/>
                <a:hlinkClick r:id="rId5"/>
              </a:rPr>
              <a:t>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client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attached 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file(s) being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sent.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241300" marR="5080" indent="-228600">
              <a:lnSpc>
                <a:spcPts val="23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The response</a:t>
            </a:r>
            <a:r>
              <a:rPr sz="2400" spc="-5" dirty="0">
                <a:solidFill>
                  <a:srgbClr val="0462C1"/>
                </a:solidFill>
                <a:latin typeface="Carlito"/>
                <a:cs typeface="Carlito"/>
              </a:rPr>
              <a:t> </a:t>
            </a: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4"/>
              </a:rPr>
              <a:t>header</a:t>
            </a:r>
            <a:r>
              <a:rPr sz="2400" dirty="0">
                <a:solidFill>
                  <a:srgbClr val="0462C1"/>
                </a:solidFill>
                <a:latin typeface="Carlito"/>
                <a:cs typeface="Carlito"/>
                <a:hlinkClick r:id="rId4"/>
              </a:rPr>
              <a:t> </a:t>
            </a:r>
            <a:r>
              <a:rPr sz="2400" spc="-10" dirty="0">
                <a:latin typeface="Carlito"/>
                <a:cs typeface="Carlito"/>
              </a:rPr>
              <a:t>contains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date, </a:t>
            </a:r>
            <a:r>
              <a:rPr sz="2400" spc="-20" dirty="0">
                <a:latin typeface="Carlito"/>
                <a:cs typeface="Carlito"/>
              </a:rPr>
              <a:t>size </a:t>
            </a:r>
            <a:r>
              <a:rPr sz="2400" dirty="0">
                <a:latin typeface="Carlito"/>
                <a:cs typeface="Carlito"/>
              </a:rPr>
              <a:t>and type </a:t>
            </a:r>
            <a:r>
              <a:rPr sz="2400" spc="-5" dirty="0">
                <a:latin typeface="Carlito"/>
                <a:cs typeface="Carlito"/>
              </a:rPr>
              <a:t>of file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server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sending back 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client </a:t>
            </a:r>
            <a:r>
              <a:rPr sz="2400" dirty="0">
                <a:latin typeface="Carlito"/>
                <a:cs typeface="Carlito"/>
              </a:rPr>
              <a:t>and also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dirty="0">
                <a:latin typeface="Carlito"/>
                <a:cs typeface="Carlito"/>
              </a:rPr>
              <a:t>about the </a:t>
            </a:r>
            <a:r>
              <a:rPr sz="2400" spc="-5" dirty="0">
                <a:latin typeface="Carlito"/>
                <a:cs typeface="Carlito"/>
              </a:rPr>
              <a:t>server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itself.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5805"/>
          </a:xfrm>
          <a:custGeom>
            <a:avLst/>
            <a:gdLst/>
            <a:ahLst/>
            <a:cxnLst/>
            <a:rect l="l" t="t" r="r" b="b"/>
            <a:pathLst>
              <a:path w="12192000" h="725805">
                <a:moveTo>
                  <a:pt x="12192000" y="0"/>
                </a:moveTo>
                <a:lnTo>
                  <a:pt x="0" y="0"/>
                </a:lnTo>
                <a:lnTo>
                  <a:pt x="0" y="725424"/>
                </a:lnTo>
                <a:lnTo>
                  <a:pt x="12192000" y="7254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2473" y="0"/>
            <a:ext cx="46120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0" dirty="0"/>
              <a:t>HTTP </a:t>
            </a:r>
            <a:r>
              <a:rPr spc="-320" dirty="0"/>
              <a:t>Request</a:t>
            </a:r>
            <a:r>
              <a:rPr spc="-695" dirty="0"/>
              <a:t> </a:t>
            </a:r>
            <a:r>
              <a:rPr spc="-270" dirty="0"/>
              <a:t>Header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305" y="759028"/>
            <a:ext cx="9803765" cy="1849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solidFill>
                  <a:srgbClr val="C00000"/>
                </a:solidFill>
                <a:latin typeface="Trebuchet MS"/>
                <a:cs typeface="Trebuchet MS"/>
              </a:rPr>
              <a:t>Request</a:t>
            </a:r>
            <a:r>
              <a:rPr b="1" spc="-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b="1" spc="5" dirty="0">
                <a:solidFill>
                  <a:srgbClr val="C00000"/>
                </a:solidFill>
                <a:latin typeface="Trebuchet MS"/>
                <a:cs typeface="Trebuchet MS"/>
              </a:rPr>
              <a:t>Headers</a:t>
            </a:r>
            <a:endParaRPr dirty="0">
              <a:latin typeface="Trebuchet MS"/>
              <a:cs typeface="Trebuchet MS"/>
            </a:endParaRPr>
          </a:p>
          <a:p>
            <a:pPr marL="12700" marR="3811270">
              <a:lnSpc>
                <a:spcPts val="4790"/>
              </a:lnSpc>
              <a:spcBef>
                <a:spcPts val="509"/>
              </a:spcBef>
            </a:pPr>
            <a:r>
              <a:rPr spc="-5"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request </a:t>
            </a:r>
            <a:r>
              <a:rPr spc="-5" dirty="0">
                <a:latin typeface="Carlito"/>
                <a:cs typeface="Carlito"/>
              </a:rPr>
              <a:t>headers </a:t>
            </a:r>
            <a:r>
              <a:rPr spc="-10" dirty="0">
                <a:latin typeface="Carlito"/>
                <a:cs typeface="Carlito"/>
              </a:rPr>
              <a:t>are </a:t>
            </a:r>
            <a:r>
              <a:rPr dirty="0">
                <a:latin typeface="Carlito"/>
                <a:cs typeface="Carlito"/>
              </a:rPr>
              <a:t>in the </a:t>
            </a:r>
            <a:r>
              <a:rPr spc="-10" dirty="0">
                <a:latin typeface="Carlito"/>
                <a:cs typeface="Carlito"/>
              </a:rPr>
              <a:t>form </a:t>
            </a:r>
            <a:r>
              <a:rPr spc="-5" dirty="0">
                <a:latin typeface="Carlito"/>
                <a:cs typeface="Carlito"/>
              </a:rPr>
              <a:t>of </a:t>
            </a:r>
            <a:r>
              <a:rPr spc="-5" dirty="0">
                <a:latin typeface="Arial"/>
                <a:cs typeface="Arial"/>
              </a:rPr>
              <a:t>name:value </a:t>
            </a:r>
            <a:r>
              <a:rPr spc="-15" dirty="0">
                <a:latin typeface="Carlito"/>
                <a:cs typeface="Carlito"/>
              </a:rPr>
              <a:t>pairs.  </a:t>
            </a:r>
            <a:r>
              <a:rPr spc="-5" dirty="0">
                <a:latin typeface="Carlito"/>
                <a:cs typeface="Carlito"/>
              </a:rPr>
              <a:t>Multiple values, </a:t>
            </a:r>
            <a:r>
              <a:rPr spc="-15" dirty="0">
                <a:latin typeface="Carlito"/>
                <a:cs typeface="Carlito"/>
              </a:rPr>
              <a:t>separated </a:t>
            </a:r>
            <a:r>
              <a:rPr spc="-5" dirty="0">
                <a:latin typeface="Carlito"/>
                <a:cs typeface="Carlito"/>
              </a:rPr>
              <a:t>by commas, can be</a:t>
            </a:r>
            <a:r>
              <a:rPr spc="5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specified.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ts val="1864"/>
              </a:lnSpc>
            </a:pPr>
            <a:r>
              <a:rPr i="1" spc="75" dirty="0">
                <a:latin typeface="Arial"/>
                <a:cs typeface="Arial"/>
              </a:rPr>
              <a:t>request-header-name</a:t>
            </a:r>
            <a:r>
              <a:rPr spc="75" dirty="0">
                <a:latin typeface="Courier New"/>
                <a:cs typeface="Courier New"/>
              </a:rPr>
              <a:t>: </a:t>
            </a:r>
            <a:r>
              <a:rPr i="1" spc="125" dirty="0">
                <a:latin typeface="Arial"/>
                <a:cs typeface="Arial"/>
              </a:rPr>
              <a:t>request-header-value1</a:t>
            </a:r>
            <a:r>
              <a:rPr spc="125" dirty="0">
                <a:latin typeface="Courier New"/>
                <a:cs typeface="Courier New"/>
              </a:rPr>
              <a:t>, </a:t>
            </a:r>
            <a:r>
              <a:rPr i="1" spc="130" dirty="0">
                <a:latin typeface="Arial"/>
                <a:cs typeface="Arial"/>
              </a:rPr>
              <a:t>request-header-value2</a:t>
            </a:r>
            <a:r>
              <a:rPr spc="130" dirty="0">
                <a:latin typeface="Courier New"/>
                <a:cs typeface="Courier New"/>
              </a:rPr>
              <a:t>,</a:t>
            </a:r>
            <a:r>
              <a:rPr spc="-480" dirty="0">
                <a:latin typeface="Courier New"/>
                <a:cs typeface="Courier New"/>
              </a:rPr>
              <a:t> </a:t>
            </a:r>
            <a:r>
              <a:rPr spc="-100" dirty="0">
                <a:latin typeface="Courier New"/>
                <a:cs typeface="Courier New"/>
              </a:rPr>
              <a:t>...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4387" y="3422207"/>
            <a:ext cx="9120375" cy="2920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5547" y="3093720"/>
            <a:ext cx="1877695" cy="401320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29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  <a:tabLst>
                <a:tab pos="651510" algn="l"/>
              </a:tabLst>
            </a:pPr>
            <a:r>
              <a:rPr sz="2000" i="1" spc="100" dirty="0">
                <a:latin typeface="Arial"/>
                <a:cs typeface="Arial"/>
              </a:rPr>
              <a:t>For	</a:t>
            </a:r>
            <a:r>
              <a:rPr sz="2000" i="1" spc="55" dirty="0"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5805"/>
          </a:xfrm>
          <a:custGeom>
            <a:avLst/>
            <a:gdLst/>
            <a:ahLst/>
            <a:cxnLst/>
            <a:rect l="l" t="t" r="r" b="b"/>
            <a:pathLst>
              <a:path w="12192000" h="725805">
                <a:moveTo>
                  <a:pt x="12192000" y="0"/>
                </a:moveTo>
                <a:lnTo>
                  <a:pt x="0" y="0"/>
                </a:lnTo>
                <a:lnTo>
                  <a:pt x="0" y="725424"/>
                </a:lnTo>
                <a:lnTo>
                  <a:pt x="12192000" y="7254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5502" y="0"/>
            <a:ext cx="49225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0" dirty="0"/>
              <a:t>HTTP </a:t>
            </a:r>
            <a:r>
              <a:rPr spc="-385" dirty="0"/>
              <a:t>Response</a:t>
            </a:r>
            <a:r>
              <a:rPr spc="-675" dirty="0"/>
              <a:t> </a:t>
            </a:r>
            <a:r>
              <a:rPr spc="-270" dirty="0"/>
              <a:t>Header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305" y="759028"/>
            <a:ext cx="10223500" cy="1849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5" dirty="0">
                <a:solidFill>
                  <a:srgbClr val="C00000"/>
                </a:solidFill>
                <a:latin typeface="Trebuchet MS"/>
                <a:cs typeface="Trebuchet MS"/>
              </a:rPr>
              <a:t>Response</a:t>
            </a:r>
            <a:r>
              <a:rPr b="1" spc="-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b="1" spc="5" dirty="0">
                <a:solidFill>
                  <a:srgbClr val="C00000"/>
                </a:solidFill>
                <a:latin typeface="Trebuchet MS"/>
                <a:cs typeface="Trebuchet MS"/>
              </a:rPr>
              <a:t>Headers</a:t>
            </a:r>
            <a:endParaRPr dirty="0">
              <a:latin typeface="Trebuchet MS"/>
              <a:cs typeface="Trebuchet MS"/>
            </a:endParaRPr>
          </a:p>
          <a:p>
            <a:pPr marL="12700" marR="4079875">
              <a:lnSpc>
                <a:spcPts val="4790"/>
              </a:lnSpc>
              <a:spcBef>
                <a:spcPts val="509"/>
              </a:spcBef>
            </a:pPr>
            <a:r>
              <a:rPr spc="-5" dirty="0">
                <a:latin typeface="Carlito"/>
                <a:cs typeface="Carlito"/>
              </a:rPr>
              <a:t>The response </a:t>
            </a:r>
            <a:r>
              <a:rPr spc="-10" dirty="0">
                <a:latin typeface="Carlito"/>
                <a:cs typeface="Carlito"/>
              </a:rPr>
              <a:t>headers are </a:t>
            </a:r>
            <a:r>
              <a:rPr dirty="0">
                <a:latin typeface="Carlito"/>
                <a:cs typeface="Carlito"/>
              </a:rPr>
              <a:t>in the </a:t>
            </a:r>
            <a:r>
              <a:rPr spc="-15" dirty="0">
                <a:latin typeface="Carlito"/>
                <a:cs typeface="Carlito"/>
              </a:rPr>
              <a:t>form </a:t>
            </a:r>
            <a:r>
              <a:rPr spc="-5" dirty="0">
                <a:latin typeface="Carlito"/>
                <a:cs typeface="Carlito"/>
              </a:rPr>
              <a:t>of </a:t>
            </a:r>
            <a:r>
              <a:rPr spc="-5" dirty="0">
                <a:latin typeface="Arial"/>
                <a:cs typeface="Arial"/>
              </a:rPr>
              <a:t>name:value </a:t>
            </a:r>
            <a:r>
              <a:rPr spc="-15" dirty="0">
                <a:latin typeface="Carlito"/>
                <a:cs typeface="Carlito"/>
              </a:rPr>
              <a:t>pairs.  </a:t>
            </a:r>
            <a:r>
              <a:rPr spc="-5" dirty="0">
                <a:latin typeface="Carlito"/>
                <a:cs typeface="Carlito"/>
              </a:rPr>
              <a:t>Multiple values, </a:t>
            </a:r>
            <a:r>
              <a:rPr spc="-15" dirty="0">
                <a:latin typeface="Carlito"/>
                <a:cs typeface="Carlito"/>
              </a:rPr>
              <a:t>separated </a:t>
            </a:r>
            <a:r>
              <a:rPr spc="-5" dirty="0">
                <a:latin typeface="Carlito"/>
                <a:cs typeface="Carlito"/>
              </a:rPr>
              <a:t>by commas, can be</a:t>
            </a:r>
            <a:r>
              <a:rPr spc="4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specified.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ts val="1864"/>
              </a:lnSpc>
            </a:pPr>
            <a:r>
              <a:rPr i="1" spc="50" dirty="0">
                <a:latin typeface="Arial"/>
                <a:cs typeface="Arial"/>
              </a:rPr>
              <a:t>response-header-name</a:t>
            </a:r>
            <a:r>
              <a:rPr spc="50" dirty="0">
                <a:latin typeface="Courier New"/>
                <a:cs typeface="Courier New"/>
              </a:rPr>
              <a:t>: </a:t>
            </a:r>
            <a:r>
              <a:rPr i="1" spc="100" dirty="0">
                <a:latin typeface="Arial"/>
                <a:cs typeface="Arial"/>
              </a:rPr>
              <a:t>response-header-value1</a:t>
            </a:r>
            <a:r>
              <a:rPr spc="100" dirty="0">
                <a:latin typeface="Courier New"/>
                <a:cs typeface="Courier New"/>
              </a:rPr>
              <a:t>, </a:t>
            </a:r>
            <a:r>
              <a:rPr i="1" spc="100" dirty="0">
                <a:latin typeface="Arial"/>
                <a:cs typeface="Arial"/>
              </a:rPr>
              <a:t>response-header-value2</a:t>
            </a:r>
            <a:r>
              <a:rPr spc="100" dirty="0">
                <a:latin typeface="Courier New"/>
                <a:cs typeface="Courier New"/>
              </a:rPr>
              <a:t>,</a:t>
            </a:r>
            <a:r>
              <a:rPr spc="-360" dirty="0">
                <a:latin typeface="Courier New"/>
                <a:cs typeface="Courier New"/>
              </a:rPr>
              <a:t> </a:t>
            </a:r>
            <a:r>
              <a:rPr spc="-100" dirty="0">
                <a:latin typeface="Courier New"/>
                <a:cs typeface="Courier New"/>
              </a:rPr>
              <a:t>...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547" y="3093720"/>
            <a:ext cx="1877695" cy="401320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29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  <a:tabLst>
                <a:tab pos="651510" algn="l"/>
              </a:tabLst>
            </a:pPr>
            <a:r>
              <a:rPr sz="2000" i="1" spc="100" dirty="0">
                <a:latin typeface="Arial"/>
                <a:cs typeface="Arial"/>
              </a:rPr>
              <a:t>For	</a:t>
            </a:r>
            <a:r>
              <a:rPr sz="2000" i="1" spc="55" dirty="0"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4136" y="3645697"/>
            <a:ext cx="8567304" cy="3048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5805"/>
          </a:xfrm>
          <a:custGeom>
            <a:avLst/>
            <a:gdLst/>
            <a:ahLst/>
            <a:cxnLst/>
            <a:rect l="l" t="t" r="r" b="b"/>
            <a:pathLst>
              <a:path w="12192000" h="725805">
                <a:moveTo>
                  <a:pt x="12192000" y="0"/>
                </a:moveTo>
                <a:lnTo>
                  <a:pt x="0" y="0"/>
                </a:lnTo>
                <a:lnTo>
                  <a:pt x="0" y="725424"/>
                </a:lnTo>
                <a:lnTo>
                  <a:pt x="12192000" y="7254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1909" y="0"/>
            <a:ext cx="44919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60" dirty="0"/>
              <a:t>GET </a:t>
            </a:r>
            <a:r>
              <a:rPr spc="-320" dirty="0"/>
              <a:t>Request</a:t>
            </a:r>
            <a:r>
              <a:rPr spc="-525" dirty="0"/>
              <a:t> </a:t>
            </a:r>
            <a:r>
              <a:rPr spc="-114" dirty="0"/>
              <a:t>Method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059" y="779526"/>
            <a:ext cx="11906885" cy="50610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65"/>
              </a:lnSpc>
              <a:spcBef>
                <a:spcPts val="105"/>
              </a:spcBef>
            </a:pPr>
            <a:r>
              <a:rPr b="1" dirty="0">
                <a:solidFill>
                  <a:srgbClr val="0075A1"/>
                </a:solidFill>
                <a:latin typeface="Trebuchet MS"/>
                <a:cs typeface="Trebuchet MS"/>
              </a:rPr>
              <a:t>"GET" Request</a:t>
            </a:r>
            <a:r>
              <a:rPr b="1" spc="-40" dirty="0">
                <a:solidFill>
                  <a:srgbClr val="0075A1"/>
                </a:solidFill>
                <a:latin typeface="Trebuchet MS"/>
                <a:cs typeface="Trebuchet MS"/>
              </a:rPr>
              <a:t> </a:t>
            </a:r>
            <a:r>
              <a:rPr b="1" spc="-5" dirty="0">
                <a:solidFill>
                  <a:srgbClr val="0075A1"/>
                </a:solidFill>
                <a:latin typeface="Trebuchet MS"/>
                <a:cs typeface="Trebuchet MS"/>
              </a:rPr>
              <a:t>Method</a:t>
            </a:r>
            <a:endParaRPr dirty="0">
              <a:latin typeface="Trebuchet MS"/>
              <a:cs typeface="Trebuchet MS"/>
            </a:endParaRPr>
          </a:p>
          <a:p>
            <a:pPr marL="12700">
              <a:lnSpc>
                <a:spcPts val="2365"/>
              </a:lnSpc>
            </a:pPr>
            <a:r>
              <a:rPr spc="-5" dirty="0">
                <a:latin typeface="Carlito"/>
                <a:cs typeface="Carlito"/>
              </a:rPr>
              <a:t>GET </a:t>
            </a:r>
            <a:r>
              <a:rPr dirty="0">
                <a:latin typeface="Carlito"/>
                <a:cs typeface="Carlito"/>
              </a:rPr>
              <a:t>is the </a:t>
            </a:r>
            <a:r>
              <a:rPr spc="-10" dirty="0">
                <a:latin typeface="Carlito"/>
                <a:cs typeface="Carlito"/>
              </a:rPr>
              <a:t>most </a:t>
            </a:r>
            <a:r>
              <a:rPr spc="-5" dirty="0">
                <a:latin typeface="Carlito"/>
                <a:cs typeface="Carlito"/>
              </a:rPr>
              <a:t>common </a:t>
            </a:r>
            <a:r>
              <a:rPr dirty="0">
                <a:latin typeface="Carlito"/>
                <a:cs typeface="Carlito"/>
              </a:rPr>
              <a:t>HTTP </a:t>
            </a:r>
            <a:r>
              <a:rPr spc="-10" dirty="0">
                <a:latin typeface="Carlito"/>
                <a:cs typeface="Carlito"/>
              </a:rPr>
              <a:t>request </a:t>
            </a:r>
            <a:r>
              <a:rPr dirty="0">
                <a:latin typeface="Carlito"/>
                <a:cs typeface="Carlito"/>
              </a:rPr>
              <a:t>method. A </a:t>
            </a:r>
            <a:r>
              <a:rPr spc="-5" dirty="0">
                <a:latin typeface="Carlito"/>
                <a:cs typeface="Carlito"/>
              </a:rPr>
              <a:t>client can use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GET </a:t>
            </a:r>
            <a:r>
              <a:rPr spc="-10" dirty="0">
                <a:latin typeface="Carlito"/>
                <a:cs typeface="Carlito"/>
              </a:rPr>
              <a:t>request </a:t>
            </a:r>
            <a:r>
              <a:rPr dirty="0">
                <a:latin typeface="Carlito"/>
                <a:cs typeface="Carlito"/>
              </a:rPr>
              <a:t>method </a:t>
            </a:r>
            <a:r>
              <a:rPr spc="-15" dirty="0">
                <a:latin typeface="Carlito"/>
                <a:cs typeface="Carlito"/>
              </a:rPr>
              <a:t>to </a:t>
            </a:r>
            <a:r>
              <a:rPr spc="-10" dirty="0">
                <a:latin typeface="Carlito"/>
                <a:cs typeface="Carlito"/>
              </a:rPr>
              <a:t>request </a:t>
            </a:r>
            <a:r>
              <a:rPr dirty="0">
                <a:latin typeface="Carlito"/>
                <a:cs typeface="Carlito"/>
              </a:rPr>
              <a:t>(or </a:t>
            </a:r>
            <a:r>
              <a:rPr spc="-5" dirty="0">
                <a:latin typeface="Carlito"/>
                <a:cs typeface="Carlito"/>
              </a:rPr>
              <a:t>"get") </a:t>
            </a:r>
            <a:r>
              <a:rPr spc="-15" dirty="0">
                <a:latin typeface="Carlito"/>
                <a:cs typeface="Carlito"/>
              </a:rPr>
              <a:t>for</a:t>
            </a:r>
            <a:r>
              <a:rPr spc="10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a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piece of </a:t>
            </a:r>
            <a:r>
              <a:rPr spc="-10" dirty="0">
                <a:latin typeface="Carlito"/>
                <a:cs typeface="Carlito"/>
              </a:rPr>
              <a:t>resource from </a:t>
            </a:r>
            <a:r>
              <a:rPr dirty="0">
                <a:latin typeface="Carlito"/>
                <a:cs typeface="Carlito"/>
              </a:rPr>
              <a:t>an HTTP</a:t>
            </a:r>
            <a:r>
              <a:rPr spc="5" dirty="0">
                <a:latin typeface="Carlito"/>
                <a:cs typeface="Carlito"/>
              </a:rPr>
              <a:t> </a:t>
            </a:r>
            <a:r>
              <a:rPr spc="-35" dirty="0">
                <a:latin typeface="Carlito"/>
                <a:cs typeface="Carlito"/>
              </a:rPr>
              <a:t>server.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A </a:t>
            </a:r>
            <a:r>
              <a:rPr spc="-5" dirty="0">
                <a:latin typeface="Carlito"/>
                <a:cs typeface="Carlito"/>
              </a:rPr>
              <a:t>GET </a:t>
            </a:r>
            <a:r>
              <a:rPr spc="-10" dirty="0">
                <a:latin typeface="Carlito"/>
                <a:cs typeface="Carlito"/>
              </a:rPr>
              <a:t>request </a:t>
            </a:r>
            <a:r>
              <a:rPr spc="-5" dirty="0">
                <a:latin typeface="Carlito"/>
                <a:cs typeface="Carlito"/>
              </a:rPr>
              <a:t>message </a:t>
            </a:r>
            <a:r>
              <a:rPr spc="-20" dirty="0">
                <a:latin typeface="Carlito"/>
                <a:cs typeface="Carlito"/>
              </a:rPr>
              <a:t>takes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following</a:t>
            </a:r>
            <a:r>
              <a:rPr spc="30" dirty="0">
                <a:latin typeface="Carlito"/>
                <a:cs typeface="Carlito"/>
              </a:rPr>
              <a:t> </a:t>
            </a:r>
            <a:r>
              <a:rPr spc="-20" dirty="0">
                <a:latin typeface="Carlito"/>
                <a:cs typeface="Carlito"/>
              </a:rPr>
              <a:t>syntax: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571500" algn="l"/>
                <a:tab pos="2248535" algn="l"/>
                <a:tab pos="4063365" algn="l"/>
                <a:tab pos="5460365" algn="l"/>
                <a:tab pos="6577965" algn="l"/>
              </a:tabLst>
            </a:pPr>
            <a:r>
              <a:rPr b="1" spc="-270" dirty="0">
                <a:solidFill>
                  <a:srgbClr val="001F5F"/>
                </a:solidFill>
                <a:latin typeface="Arial"/>
                <a:cs typeface="Arial"/>
              </a:rPr>
              <a:t>GET	</a:t>
            </a:r>
            <a:r>
              <a:rPr b="1" i="1" spc="65" dirty="0">
                <a:solidFill>
                  <a:srgbClr val="001F5F"/>
                </a:solidFill>
                <a:latin typeface="Arial"/>
                <a:cs typeface="Arial"/>
              </a:rPr>
              <a:t>request</a:t>
            </a:r>
            <a:r>
              <a:rPr b="1" spc="6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b="1" i="1" spc="65" dirty="0">
                <a:solidFill>
                  <a:srgbClr val="001F5F"/>
                </a:solidFill>
                <a:latin typeface="Arial"/>
                <a:cs typeface="Arial"/>
              </a:rPr>
              <a:t>URI	</a:t>
            </a:r>
            <a:r>
              <a:rPr b="1" i="1" spc="15" dirty="0">
                <a:solidFill>
                  <a:srgbClr val="001F5F"/>
                </a:solidFill>
                <a:latin typeface="Arial"/>
                <a:cs typeface="Arial"/>
              </a:rPr>
              <a:t>HTTP-version	</a:t>
            </a:r>
            <a:r>
              <a:rPr b="1" spc="160" dirty="0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b="1" i="1" spc="160" dirty="0">
                <a:solidFill>
                  <a:srgbClr val="001F5F"/>
                </a:solidFill>
                <a:latin typeface="Arial"/>
                <a:cs typeface="Arial"/>
              </a:rPr>
              <a:t>optional	</a:t>
            </a:r>
            <a:r>
              <a:rPr b="1" i="1" spc="65" dirty="0">
                <a:solidFill>
                  <a:srgbClr val="001F5F"/>
                </a:solidFill>
                <a:latin typeface="Arial"/>
                <a:cs typeface="Arial"/>
              </a:rPr>
              <a:t>request	</a:t>
            </a:r>
            <a:r>
              <a:rPr b="1" i="1" spc="55" dirty="0">
                <a:solidFill>
                  <a:srgbClr val="001F5F"/>
                </a:solidFill>
                <a:latin typeface="Arial"/>
                <a:cs typeface="Arial"/>
              </a:rPr>
              <a:t>headers</a:t>
            </a:r>
            <a:r>
              <a:rPr b="1" spc="55" dirty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991235" algn="l"/>
              </a:tabLst>
            </a:pPr>
            <a:r>
              <a:rPr b="1" spc="120" dirty="0">
                <a:solidFill>
                  <a:srgbClr val="001F5F"/>
                </a:solidFill>
                <a:latin typeface="Arial"/>
                <a:cs typeface="Arial"/>
              </a:rPr>
              <a:t>(blank	</a:t>
            </a:r>
            <a:r>
              <a:rPr b="1" spc="275" dirty="0">
                <a:solidFill>
                  <a:srgbClr val="001F5F"/>
                </a:solidFill>
                <a:latin typeface="Arial"/>
                <a:cs typeface="Arial"/>
              </a:rPr>
              <a:t>line)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410335" algn="l"/>
                <a:tab pos="2527300" algn="l"/>
              </a:tabLst>
            </a:pPr>
            <a:r>
              <a:rPr b="1" spc="160" dirty="0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b="1" i="1" spc="160" dirty="0">
                <a:solidFill>
                  <a:srgbClr val="001F5F"/>
                </a:solidFill>
                <a:latin typeface="Arial"/>
                <a:cs typeface="Arial"/>
              </a:rPr>
              <a:t>optional	</a:t>
            </a:r>
            <a:r>
              <a:rPr b="1" i="1" spc="65" dirty="0">
                <a:solidFill>
                  <a:srgbClr val="001F5F"/>
                </a:solidFill>
                <a:latin typeface="Arial"/>
                <a:cs typeface="Arial"/>
              </a:rPr>
              <a:t>request	</a:t>
            </a:r>
            <a:r>
              <a:rPr b="1" i="1" spc="5" dirty="0">
                <a:solidFill>
                  <a:srgbClr val="001F5F"/>
                </a:solidFill>
                <a:latin typeface="Arial"/>
                <a:cs typeface="Arial"/>
              </a:rPr>
              <a:t>body</a:t>
            </a:r>
            <a:r>
              <a:rPr b="1" spc="5" dirty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dirty="0">
              <a:latin typeface="Arial"/>
              <a:cs typeface="Arial"/>
            </a:endParaRPr>
          </a:p>
          <a:p>
            <a:pPr marL="146685" indent="-134620">
              <a:lnSpc>
                <a:spcPct val="100000"/>
              </a:lnSpc>
              <a:buSzPct val="95238"/>
              <a:buChar char="•"/>
              <a:tabLst>
                <a:tab pos="147320" algn="l"/>
              </a:tabLst>
            </a:pPr>
            <a:r>
              <a:rPr spc="-165" dirty="0">
                <a:latin typeface="Arial"/>
                <a:cs typeface="Arial"/>
              </a:rPr>
              <a:t>The </a:t>
            </a:r>
            <a:r>
              <a:rPr spc="-105" dirty="0">
                <a:latin typeface="Arial"/>
                <a:cs typeface="Arial"/>
              </a:rPr>
              <a:t>keyword </a:t>
            </a:r>
            <a:r>
              <a:rPr spc="-325" dirty="0">
                <a:latin typeface="Arial"/>
                <a:cs typeface="Arial"/>
              </a:rPr>
              <a:t>GET </a:t>
            </a:r>
            <a:r>
              <a:rPr spc="-120" dirty="0">
                <a:latin typeface="Arial"/>
                <a:cs typeface="Arial"/>
              </a:rPr>
              <a:t>is </a:t>
            </a:r>
            <a:r>
              <a:rPr spc="-185" dirty="0">
                <a:latin typeface="Arial"/>
                <a:cs typeface="Arial"/>
              </a:rPr>
              <a:t>case </a:t>
            </a:r>
            <a:r>
              <a:rPr spc="-95" dirty="0">
                <a:latin typeface="Arial"/>
                <a:cs typeface="Arial"/>
              </a:rPr>
              <a:t>sensitive </a:t>
            </a:r>
            <a:r>
              <a:rPr spc="-114" dirty="0">
                <a:latin typeface="Arial"/>
                <a:cs typeface="Arial"/>
              </a:rPr>
              <a:t>and </a:t>
            </a:r>
            <a:r>
              <a:rPr spc="-85" dirty="0">
                <a:latin typeface="Arial"/>
                <a:cs typeface="Arial"/>
              </a:rPr>
              <a:t>must </a:t>
            </a:r>
            <a:r>
              <a:rPr spc="-105" dirty="0">
                <a:latin typeface="Arial"/>
                <a:cs typeface="Arial"/>
              </a:rPr>
              <a:t>be </a:t>
            </a:r>
            <a:r>
              <a:rPr spc="-40" dirty="0">
                <a:latin typeface="Arial"/>
                <a:cs typeface="Arial"/>
              </a:rPr>
              <a:t>in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-125" dirty="0">
                <a:latin typeface="Arial"/>
                <a:cs typeface="Arial"/>
              </a:rPr>
              <a:t>uppercase.</a:t>
            </a:r>
            <a:endParaRPr dirty="0">
              <a:latin typeface="Arial"/>
              <a:cs typeface="Arial"/>
            </a:endParaRPr>
          </a:p>
          <a:p>
            <a:pPr marL="12700" marR="340360">
              <a:lnSpc>
                <a:spcPct val="100000"/>
              </a:lnSpc>
              <a:buSzPct val="95238"/>
              <a:buFont typeface="Arial"/>
              <a:buChar char="•"/>
              <a:tabLst>
                <a:tab pos="147320" algn="l"/>
              </a:tabLst>
            </a:pPr>
            <a:r>
              <a:rPr i="1" spc="-110" dirty="0">
                <a:latin typeface="Trebuchet MS"/>
                <a:cs typeface="Trebuchet MS"/>
              </a:rPr>
              <a:t>request-URI</a:t>
            </a:r>
            <a:r>
              <a:rPr spc="-110" dirty="0">
                <a:latin typeface="Arial"/>
                <a:cs typeface="Arial"/>
              </a:rPr>
              <a:t>: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specifies </a:t>
            </a:r>
            <a:r>
              <a:rPr spc="-35" dirty="0">
                <a:latin typeface="Arial"/>
                <a:cs typeface="Arial"/>
              </a:rPr>
              <a:t>the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path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of</a:t>
            </a:r>
            <a:r>
              <a:rPr spc="-110" dirty="0">
                <a:latin typeface="Arial"/>
                <a:cs typeface="Arial"/>
              </a:rPr>
              <a:t> resource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95" dirty="0">
                <a:latin typeface="Arial"/>
                <a:cs typeface="Arial"/>
              </a:rPr>
              <a:t>requested,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which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spc="-85" dirty="0">
                <a:latin typeface="Arial"/>
                <a:cs typeface="Arial"/>
              </a:rPr>
              <a:t>must</a:t>
            </a:r>
            <a:r>
              <a:rPr spc="-100" dirty="0">
                <a:latin typeface="Arial"/>
                <a:cs typeface="Arial"/>
              </a:rPr>
              <a:t> begin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from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the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root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90" dirty="0">
                <a:latin typeface="Arial"/>
                <a:cs typeface="Arial"/>
              </a:rPr>
              <a:t>"/"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of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the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80" dirty="0">
                <a:latin typeface="Arial"/>
                <a:cs typeface="Arial"/>
              </a:rPr>
              <a:t>document  </a:t>
            </a:r>
            <a:r>
              <a:rPr spc="-160" dirty="0">
                <a:latin typeface="Arial"/>
                <a:cs typeface="Arial"/>
              </a:rPr>
              <a:t>base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directory.</a:t>
            </a:r>
            <a:endParaRPr dirty="0">
              <a:latin typeface="Arial"/>
              <a:cs typeface="Arial"/>
            </a:endParaRPr>
          </a:p>
          <a:p>
            <a:pPr marL="12700" marR="274955">
              <a:lnSpc>
                <a:spcPct val="100000"/>
              </a:lnSpc>
              <a:buSzPct val="95238"/>
              <a:buFont typeface="Arial"/>
              <a:buChar char="•"/>
              <a:tabLst>
                <a:tab pos="147320" algn="l"/>
              </a:tabLst>
            </a:pPr>
            <a:r>
              <a:rPr i="1" spc="-114" dirty="0">
                <a:latin typeface="Trebuchet MS"/>
                <a:cs typeface="Trebuchet MS"/>
              </a:rPr>
              <a:t>HTTP-version</a:t>
            </a:r>
            <a:r>
              <a:rPr spc="-114" dirty="0">
                <a:latin typeface="Arial"/>
                <a:cs typeface="Arial"/>
              </a:rPr>
              <a:t>: </a:t>
            </a:r>
            <a:r>
              <a:rPr spc="-75" dirty="0">
                <a:latin typeface="Arial"/>
                <a:cs typeface="Arial"/>
              </a:rPr>
              <a:t>Either </a:t>
            </a:r>
            <a:r>
              <a:rPr spc="-165" dirty="0">
                <a:latin typeface="Arial"/>
                <a:cs typeface="Arial"/>
              </a:rPr>
              <a:t>HTTP/1.0 </a:t>
            </a:r>
            <a:r>
              <a:rPr spc="-30" dirty="0">
                <a:latin typeface="Arial"/>
                <a:cs typeface="Arial"/>
              </a:rPr>
              <a:t>or </a:t>
            </a:r>
            <a:r>
              <a:rPr spc="-155" dirty="0">
                <a:latin typeface="Arial"/>
                <a:cs typeface="Arial"/>
              </a:rPr>
              <a:t>HTTP/1.1. </a:t>
            </a:r>
            <a:r>
              <a:rPr spc="-150" dirty="0">
                <a:latin typeface="Arial"/>
                <a:cs typeface="Arial"/>
              </a:rPr>
              <a:t>This </a:t>
            </a:r>
            <a:r>
              <a:rPr spc="-55" dirty="0">
                <a:latin typeface="Arial"/>
                <a:cs typeface="Arial"/>
              </a:rPr>
              <a:t>client </a:t>
            </a:r>
            <a:r>
              <a:rPr i="1" spc="-110" dirty="0">
                <a:latin typeface="Trebuchet MS"/>
                <a:cs typeface="Trebuchet MS"/>
              </a:rPr>
              <a:t>negotiates </a:t>
            </a:r>
            <a:r>
              <a:rPr spc="-35" dirty="0">
                <a:latin typeface="Arial"/>
                <a:cs typeface="Arial"/>
              </a:rPr>
              <a:t>the </a:t>
            </a:r>
            <a:r>
              <a:rPr spc="-55" dirty="0">
                <a:latin typeface="Arial"/>
                <a:cs typeface="Arial"/>
              </a:rPr>
              <a:t>protocol </a:t>
            </a:r>
            <a:r>
              <a:rPr spc="5" dirty="0">
                <a:latin typeface="Arial"/>
                <a:cs typeface="Arial"/>
              </a:rPr>
              <a:t>to </a:t>
            </a:r>
            <a:r>
              <a:rPr spc="-105" dirty="0">
                <a:latin typeface="Arial"/>
                <a:cs typeface="Arial"/>
              </a:rPr>
              <a:t>be </a:t>
            </a:r>
            <a:r>
              <a:rPr spc="-135" dirty="0">
                <a:latin typeface="Arial"/>
                <a:cs typeface="Arial"/>
              </a:rPr>
              <a:t>used </a:t>
            </a:r>
            <a:r>
              <a:rPr spc="-25" dirty="0">
                <a:latin typeface="Arial"/>
                <a:cs typeface="Arial"/>
              </a:rPr>
              <a:t>for </a:t>
            </a:r>
            <a:r>
              <a:rPr spc="-35" dirty="0">
                <a:latin typeface="Arial"/>
                <a:cs typeface="Arial"/>
              </a:rPr>
              <a:t>the </a:t>
            </a:r>
            <a:r>
              <a:rPr spc="-55" dirty="0">
                <a:latin typeface="Arial"/>
                <a:cs typeface="Arial"/>
              </a:rPr>
              <a:t>current  </a:t>
            </a:r>
            <a:r>
              <a:rPr spc="-135" dirty="0">
                <a:latin typeface="Arial"/>
                <a:cs typeface="Arial"/>
              </a:rPr>
              <a:t>session. For </a:t>
            </a:r>
            <a:r>
              <a:rPr spc="-120" dirty="0">
                <a:latin typeface="Arial"/>
                <a:cs typeface="Arial"/>
              </a:rPr>
              <a:t>example, </a:t>
            </a:r>
            <a:r>
              <a:rPr spc="-35" dirty="0">
                <a:latin typeface="Arial"/>
                <a:cs typeface="Arial"/>
              </a:rPr>
              <a:t>the </a:t>
            </a:r>
            <a:r>
              <a:rPr spc="-55" dirty="0">
                <a:latin typeface="Arial"/>
                <a:cs typeface="Arial"/>
              </a:rPr>
              <a:t>client </a:t>
            </a:r>
            <a:r>
              <a:rPr spc="-150" dirty="0">
                <a:latin typeface="Arial"/>
                <a:cs typeface="Arial"/>
              </a:rPr>
              <a:t>may </a:t>
            </a:r>
            <a:r>
              <a:rPr spc="-90" dirty="0">
                <a:latin typeface="Arial"/>
                <a:cs typeface="Arial"/>
              </a:rPr>
              <a:t>request </a:t>
            </a:r>
            <a:r>
              <a:rPr spc="5" dirty="0">
                <a:latin typeface="Arial"/>
                <a:cs typeface="Arial"/>
              </a:rPr>
              <a:t>to </a:t>
            </a:r>
            <a:r>
              <a:rPr spc="-150" dirty="0">
                <a:latin typeface="Arial"/>
                <a:cs typeface="Arial"/>
              </a:rPr>
              <a:t>use </a:t>
            </a:r>
            <a:r>
              <a:rPr spc="-155" dirty="0">
                <a:latin typeface="Arial"/>
                <a:cs typeface="Arial"/>
              </a:rPr>
              <a:t>HTTP/1.1. </a:t>
            </a:r>
            <a:r>
              <a:rPr spc="-20" dirty="0">
                <a:latin typeface="Arial"/>
                <a:cs typeface="Arial"/>
              </a:rPr>
              <a:t>If </a:t>
            </a:r>
            <a:r>
              <a:rPr spc="-35" dirty="0">
                <a:latin typeface="Arial"/>
                <a:cs typeface="Arial"/>
              </a:rPr>
              <a:t>the </a:t>
            </a:r>
            <a:r>
              <a:rPr spc="-100" dirty="0">
                <a:latin typeface="Arial"/>
                <a:cs typeface="Arial"/>
              </a:rPr>
              <a:t>server </a:t>
            </a:r>
            <a:r>
              <a:rPr spc="-135" dirty="0">
                <a:latin typeface="Arial"/>
                <a:cs typeface="Arial"/>
              </a:rPr>
              <a:t>does </a:t>
            </a:r>
            <a:r>
              <a:rPr spc="-15" dirty="0">
                <a:latin typeface="Arial"/>
                <a:cs typeface="Arial"/>
              </a:rPr>
              <a:t>not </a:t>
            </a:r>
            <a:r>
              <a:rPr spc="-60" dirty="0">
                <a:latin typeface="Arial"/>
                <a:cs typeface="Arial"/>
              </a:rPr>
              <a:t>support </a:t>
            </a:r>
            <a:r>
              <a:rPr spc="-155" dirty="0">
                <a:latin typeface="Arial"/>
                <a:cs typeface="Arial"/>
              </a:rPr>
              <a:t>HTTP/1.1, </a:t>
            </a:r>
            <a:r>
              <a:rPr spc="50" dirty="0">
                <a:latin typeface="Arial"/>
                <a:cs typeface="Arial"/>
              </a:rPr>
              <a:t>it</a:t>
            </a:r>
            <a:r>
              <a:rPr spc="-434" dirty="0">
                <a:latin typeface="Arial"/>
                <a:cs typeface="Arial"/>
              </a:rPr>
              <a:t> </a:t>
            </a:r>
            <a:r>
              <a:rPr spc="-150" dirty="0">
                <a:latin typeface="Arial"/>
                <a:cs typeface="Arial"/>
              </a:rPr>
              <a:t>may  </a:t>
            </a:r>
            <a:r>
              <a:rPr spc="-45" dirty="0">
                <a:latin typeface="Arial"/>
                <a:cs typeface="Arial"/>
              </a:rPr>
              <a:t>inform </a:t>
            </a:r>
            <a:r>
              <a:rPr spc="-35" dirty="0">
                <a:latin typeface="Arial"/>
                <a:cs typeface="Arial"/>
              </a:rPr>
              <a:t>the </a:t>
            </a:r>
            <a:r>
              <a:rPr spc="-55" dirty="0">
                <a:latin typeface="Arial"/>
                <a:cs typeface="Arial"/>
              </a:rPr>
              <a:t>client </a:t>
            </a:r>
            <a:r>
              <a:rPr spc="-40" dirty="0">
                <a:latin typeface="Arial"/>
                <a:cs typeface="Arial"/>
              </a:rPr>
              <a:t>in </a:t>
            </a:r>
            <a:r>
              <a:rPr spc="-35" dirty="0">
                <a:latin typeface="Arial"/>
                <a:cs typeface="Arial"/>
              </a:rPr>
              <a:t>the </a:t>
            </a:r>
            <a:r>
              <a:rPr spc="-130" dirty="0">
                <a:latin typeface="Arial"/>
                <a:cs typeface="Arial"/>
              </a:rPr>
              <a:t>response </a:t>
            </a:r>
            <a:r>
              <a:rPr spc="5" dirty="0">
                <a:latin typeface="Arial"/>
                <a:cs typeface="Arial"/>
              </a:rPr>
              <a:t>to</a:t>
            </a:r>
            <a:r>
              <a:rPr spc="-430" dirty="0">
                <a:latin typeface="Arial"/>
                <a:cs typeface="Arial"/>
              </a:rPr>
              <a:t> </a:t>
            </a:r>
            <a:r>
              <a:rPr spc="-150" dirty="0">
                <a:latin typeface="Arial"/>
                <a:cs typeface="Arial"/>
              </a:rPr>
              <a:t>use </a:t>
            </a:r>
            <a:r>
              <a:rPr spc="-155" dirty="0">
                <a:latin typeface="Arial"/>
                <a:cs typeface="Arial"/>
              </a:rPr>
              <a:t>HTTP/1.0.</a:t>
            </a:r>
            <a:endParaRPr dirty="0">
              <a:latin typeface="Arial"/>
              <a:cs typeface="Arial"/>
            </a:endParaRPr>
          </a:p>
          <a:p>
            <a:pPr marL="12700" marR="38100">
              <a:lnSpc>
                <a:spcPct val="100000"/>
              </a:lnSpc>
              <a:spcBef>
                <a:spcPts val="5"/>
              </a:spcBef>
              <a:buSzPct val="95238"/>
              <a:buChar char="•"/>
              <a:tabLst>
                <a:tab pos="147320" algn="l"/>
              </a:tabLst>
            </a:pPr>
            <a:r>
              <a:rPr spc="-165" dirty="0">
                <a:latin typeface="Arial"/>
                <a:cs typeface="Arial"/>
              </a:rPr>
              <a:t>The </a:t>
            </a:r>
            <a:r>
              <a:rPr spc="-55" dirty="0">
                <a:latin typeface="Arial"/>
                <a:cs typeface="Arial"/>
              </a:rPr>
              <a:t>client </a:t>
            </a:r>
            <a:r>
              <a:rPr spc="-175" dirty="0">
                <a:latin typeface="Arial"/>
                <a:cs typeface="Arial"/>
              </a:rPr>
              <a:t>uses </a:t>
            </a:r>
            <a:r>
              <a:rPr spc="-35" dirty="0">
                <a:latin typeface="Arial"/>
                <a:cs typeface="Arial"/>
              </a:rPr>
              <a:t>the </a:t>
            </a:r>
            <a:r>
              <a:rPr spc="-55" dirty="0">
                <a:latin typeface="Arial"/>
                <a:cs typeface="Arial"/>
              </a:rPr>
              <a:t>optional </a:t>
            </a:r>
            <a:r>
              <a:rPr spc="-90" dirty="0">
                <a:latin typeface="Arial"/>
                <a:cs typeface="Arial"/>
              </a:rPr>
              <a:t>request </a:t>
            </a:r>
            <a:r>
              <a:rPr spc="-125" dirty="0">
                <a:latin typeface="Arial"/>
                <a:cs typeface="Arial"/>
              </a:rPr>
              <a:t>headers (such </a:t>
            </a:r>
            <a:r>
              <a:rPr spc="-210" dirty="0">
                <a:latin typeface="Arial"/>
                <a:cs typeface="Arial"/>
              </a:rPr>
              <a:t>as </a:t>
            </a:r>
            <a:r>
              <a:rPr spc="-110" dirty="0">
                <a:latin typeface="Arial"/>
                <a:cs typeface="Arial"/>
              </a:rPr>
              <a:t>Accept, </a:t>
            </a:r>
            <a:r>
              <a:rPr spc="-135" dirty="0">
                <a:latin typeface="Arial"/>
                <a:cs typeface="Arial"/>
              </a:rPr>
              <a:t>Accept-Language, </a:t>
            </a:r>
            <a:r>
              <a:rPr spc="-114" dirty="0">
                <a:latin typeface="Arial"/>
                <a:cs typeface="Arial"/>
              </a:rPr>
              <a:t>and </a:t>
            </a:r>
            <a:r>
              <a:rPr spc="-80" dirty="0">
                <a:latin typeface="Arial"/>
                <a:cs typeface="Arial"/>
              </a:rPr>
              <a:t>etc) </a:t>
            </a:r>
            <a:r>
              <a:rPr spc="5" dirty="0">
                <a:latin typeface="Arial"/>
                <a:cs typeface="Arial"/>
              </a:rPr>
              <a:t>to </a:t>
            </a:r>
            <a:r>
              <a:rPr i="1" spc="-120" dirty="0">
                <a:latin typeface="Trebuchet MS"/>
                <a:cs typeface="Trebuchet MS"/>
              </a:rPr>
              <a:t>negotiate </a:t>
            </a:r>
            <a:r>
              <a:rPr spc="-10" dirty="0">
                <a:latin typeface="Arial"/>
                <a:cs typeface="Arial"/>
              </a:rPr>
              <a:t>with </a:t>
            </a:r>
            <a:r>
              <a:rPr spc="-35" dirty="0">
                <a:latin typeface="Arial"/>
                <a:cs typeface="Arial"/>
              </a:rPr>
              <a:t>the  </a:t>
            </a:r>
            <a:r>
              <a:rPr spc="-100" dirty="0">
                <a:latin typeface="Arial"/>
                <a:cs typeface="Arial"/>
              </a:rPr>
              <a:t>server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14" dirty="0">
                <a:latin typeface="Arial"/>
                <a:cs typeface="Arial"/>
              </a:rPr>
              <a:t>and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185" dirty="0">
                <a:latin typeface="Arial"/>
                <a:cs typeface="Arial"/>
              </a:rPr>
              <a:t>ask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the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-100" dirty="0">
                <a:latin typeface="Arial"/>
                <a:cs typeface="Arial"/>
              </a:rPr>
              <a:t>server </a:t>
            </a:r>
            <a:r>
              <a:rPr spc="5" dirty="0">
                <a:latin typeface="Arial"/>
                <a:cs typeface="Arial"/>
              </a:rPr>
              <a:t>to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70" dirty="0">
                <a:latin typeface="Arial"/>
                <a:cs typeface="Arial"/>
              </a:rPr>
              <a:t>deliver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the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-70" dirty="0">
                <a:latin typeface="Arial"/>
                <a:cs typeface="Arial"/>
              </a:rPr>
              <a:t>preferred</a:t>
            </a:r>
            <a:r>
              <a:rPr spc="-85" dirty="0">
                <a:latin typeface="Arial"/>
                <a:cs typeface="Arial"/>
              </a:rPr>
              <a:t> contents</a:t>
            </a:r>
            <a:r>
              <a:rPr spc="-100" dirty="0">
                <a:latin typeface="Arial"/>
                <a:cs typeface="Arial"/>
              </a:rPr>
              <a:t> (e.g.,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in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the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130" dirty="0">
                <a:latin typeface="Arial"/>
                <a:cs typeface="Arial"/>
              </a:rPr>
              <a:t>language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that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the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-55" dirty="0">
                <a:latin typeface="Arial"/>
                <a:cs typeface="Arial"/>
              </a:rPr>
              <a:t>client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preferred).</a:t>
            </a:r>
            <a:endParaRPr dirty="0">
              <a:latin typeface="Arial"/>
              <a:cs typeface="Arial"/>
            </a:endParaRPr>
          </a:p>
          <a:p>
            <a:pPr marL="146685" indent="-134620">
              <a:lnSpc>
                <a:spcPct val="100000"/>
              </a:lnSpc>
              <a:spcBef>
                <a:spcPts val="10"/>
              </a:spcBef>
              <a:buSzPct val="95238"/>
              <a:buChar char="•"/>
              <a:tabLst>
                <a:tab pos="147320" algn="l"/>
              </a:tabLst>
            </a:pPr>
            <a:r>
              <a:rPr spc="-320" dirty="0">
                <a:latin typeface="Arial"/>
                <a:cs typeface="Arial"/>
              </a:rPr>
              <a:t>GET </a:t>
            </a:r>
            <a:r>
              <a:rPr spc="-90" dirty="0">
                <a:latin typeface="Arial"/>
                <a:cs typeface="Arial"/>
              </a:rPr>
              <a:t>request </a:t>
            </a:r>
            <a:r>
              <a:rPr spc="-180" dirty="0">
                <a:latin typeface="Arial"/>
                <a:cs typeface="Arial"/>
              </a:rPr>
              <a:t>message </a:t>
            </a:r>
            <a:r>
              <a:rPr spc="-165" dirty="0">
                <a:latin typeface="Arial"/>
                <a:cs typeface="Arial"/>
              </a:rPr>
              <a:t>has </a:t>
            </a:r>
            <a:r>
              <a:rPr spc="-130" dirty="0">
                <a:latin typeface="Arial"/>
                <a:cs typeface="Arial"/>
              </a:rPr>
              <a:t>an </a:t>
            </a:r>
            <a:r>
              <a:rPr spc="-55" dirty="0">
                <a:latin typeface="Arial"/>
                <a:cs typeface="Arial"/>
              </a:rPr>
              <a:t>optional </a:t>
            </a:r>
            <a:r>
              <a:rPr spc="-90" dirty="0">
                <a:latin typeface="Arial"/>
                <a:cs typeface="Arial"/>
              </a:rPr>
              <a:t>request body </a:t>
            </a:r>
            <a:r>
              <a:rPr spc="-75" dirty="0">
                <a:latin typeface="Arial"/>
                <a:cs typeface="Arial"/>
              </a:rPr>
              <a:t>which </a:t>
            </a:r>
            <a:r>
              <a:rPr spc="-100" dirty="0">
                <a:latin typeface="Arial"/>
                <a:cs typeface="Arial"/>
              </a:rPr>
              <a:t>contains </a:t>
            </a:r>
            <a:r>
              <a:rPr spc="-35" dirty="0">
                <a:latin typeface="Arial"/>
                <a:cs typeface="Arial"/>
              </a:rPr>
              <a:t>the </a:t>
            </a:r>
            <a:r>
              <a:rPr spc="-80" dirty="0">
                <a:latin typeface="Arial"/>
                <a:cs typeface="Arial"/>
              </a:rPr>
              <a:t>query </a:t>
            </a:r>
            <a:r>
              <a:rPr spc="-65" dirty="0">
                <a:latin typeface="Arial"/>
                <a:cs typeface="Arial"/>
              </a:rPr>
              <a:t>string </a:t>
            </a:r>
            <a:r>
              <a:rPr spc="-155" dirty="0">
                <a:latin typeface="Arial"/>
                <a:cs typeface="Arial"/>
              </a:rPr>
              <a:t>(</a:t>
            </a:r>
            <a:r>
              <a:rPr i="1" spc="-155" dirty="0">
                <a:latin typeface="Trebuchet MS"/>
                <a:cs typeface="Trebuchet MS"/>
              </a:rPr>
              <a:t>will be </a:t>
            </a:r>
            <a:r>
              <a:rPr i="1" spc="-145" dirty="0">
                <a:latin typeface="Trebuchet MS"/>
                <a:cs typeface="Trebuchet MS"/>
              </a:rPr>
              <a:t>explained</a:t>
            </a:r>
            <a:r>
              <a:rPr i="1" spc="-310" dirty="0">
                <a:latin typeface="Trebuchet MS"/>
                <a:cs typeface="Trebuchet MS"/>
              </a:rPr>
              <a:t> </a:t>
            </a:r>
            <a:r>
              <a:rPr i="1" spc="-135" dirty="0">
                <a:latin typeface="Trebuchet MS"/>
                <a:cs typeface="Trebuchet MS"/>
              </a:rPr>
              <a:t>later</a:t>
            </a:r>
            <a:r>
              <a:rPr spc="-135" dirty="0">
                <a:latin typeface="Arial"/>
                <a:cs typeface="Arial"/>
              </a:rPr>
              <a:t>).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5805"/>
          </a:xfrm>
          <a:custGeom>
            <a:avLst/>
            <a:gdLst/>
            <a:ahLst/>
            <a:cxnLst/>
            <a:rect l="l" t="t" r="r" b="b"/>
            <a:pathLst>
              <a:path w="12192000" h="725805">
                <a:moveTo>
                  <a:pt x="12192000" y="0"/>
                </a:moveTo>
                <a:lnTo>
                  <a:pt x="0" y="0"/>
                </a:lnTo>
                <a:lnTo>
                  <a:pt x="0" y="725424"/>
                </a:lnTo>
                <a:lnTo>
                  <a:pt x="12192000" y="7254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7214" y="0"/>
            <a:ext cx="49593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0" dirty="0"/>
              <a:t>HTTP </a:t>
            </a:r>
            <a:r>
              <a:rPr spc="-320" dirty="0"/>
              <a:t>Request</a:t>
            </a:r>
            <a:r>
              <a:rPr spc="-690" dirty="0"/>
              <a:t> </a:t>
            </a:r>
            <a:r>
              <a:rPr spc="-175" dirty="0"/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650" y="885266"/>
            <a:ext cx="11812270" cy="520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HTTP </a:t>
            </a:r>
            <a:r>
              <a:rPr sz="2000" b="1" spc="-10" dirty="0">
                <a:latin typeface="Carlito"/>
                <a:cs typeface="Carlito"/>
              </a:rPr>
              <a:t>Request</a:t>
            </a:r>
            <a:r>
              <a:rPr sz="2000" b="1" spc="-4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Methods</a:t>
            </a:r>
            <a:endParaRPr sz="2000">
              <a:latin typeface="Carlito"/>
              <a:cs typeface="Carlito"/>
            </a:endParaRPr>
          </a:p>
          <a:p>
            <a:pPr marL="12700" marR="13589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HTTP </a:t>
            </a:r>
            <a:r>
              <a:rPr sz="2000" spc="-15" dirty="0">
                <a:latin typeface="Carlito"/>
                <a:cs typeface="Carlito"/>
              </a:rPr>
              <a:t>protocol </a:t>
            </a:r>
            <a:r>
              <a:rPr sz="2000" spc="-5" dirty="0">
                <a:latin typeface="Carlito"/>
                <a:cs typeface="Carlito"/>
              </a:rPr>
              <a:t>defines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request </a:t>
            </a:r>
            <a:r>
              <a:rPr sz="2000" spc="-5" dirty="0">
                <a:latin typeface="Carlito"/>
                <a:cs typeface="Carlito"/>
              </a:rPr>
              <a:t>methods.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client can use </a:t>
            </a:r>
            <a:r>
              <a:rPr sz="2000" dirty="0">
                <a:latin typeface="Carlito"/>
                <a:cs typeface="Carlito"/>
              </a:rPr>
              <a:t>one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these </a:t>
            </a:r>
            <a:r>
              <a:rPr sz="2000" spc="-10" dirty="0">
                <a:latin typeface="Carlito"/>
                <a:cs typeface="Carlito"/>
              </a:rPr>
              <a:t>request </a:t>
            </a:r>
            <a:r>
              <a:rPr sz="2000" spc="-5" dirty="0">
                <a:latin typeface="Carlito"/>
                <a:cs typeface="Carlito"/>
              </a:rPr>
              <a:t>methods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send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request  </a:t>
            </a:r>
            <a:r>
              <a:rPr sz="2000" spc="-5" dirty="0">
                <a:latin typeface="Carlito"/>
                <a:cs typeface="Carlito"/>
              </a:rPr>
              <a:t>message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an HTTP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server.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The methods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are:</a:t>
            </a:r>
            <a:endParaRPr sz="2000">
              <a:latin typeface="Carlito"/>
              <a:cs typeface="Carlito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35" dirty="0">
                <a:latin typeface="Carlito"/>
                <a:cs typeface="Carlito"/>
              </a:rPr>
              <a:t>GET: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client can use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GET </a:t>
            </a:r>
            <a:r>
              <a:rPr sz="2000" spc="-10" dirty="0">
                <a:latin typeface="Carlito"/>
                <a:cs typeface="Carlito"/>
              </a:rPr>
              <a:t>request to get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web </a:t>
            </a:r>
            <a:r>
              <a:rPr sz="2000" spc="-10" dirty="0">
                <a:latin typeface="Carlito"/>
                <a:cs typeface="Carlito"/>
              </a:rPr>
              <a:t>resource from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server.</a:t>
            </a:r>
            <a:endParaRPr sz="2000">
              <a:latin typeface="Carlito"/>
              <a:cs typeface="Carlito"/>
            </a:endParaRPr>
          </a:p>
          <a:p>
            <a:pPr marL="812800" marR="7112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arlito"/>
                <a:cs typeface="Carlito"/>
              </a:rPr>
              <a:t>HEAD: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client can use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HEAD </a:t>
            </a:r>
            <a:r>
              <a:rPr sz="2000" spc="-10" dirty="0">
                <a:latin typeface="Carlito"/>
                <a:cs typeface="Carlito"/>
              </a:rPr>
              <a:t>request to get </a:t>
            </a:r>
            <a:r>
              <a:rPr sz="2000" dirty="0">
                <a:latin typeface="Carlito"/>
                <a:cs typeface="Carlito"/>
              </a:rPr>
              <a:t>the header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a GET </a:t>
            </a:r>
            <a:r>
              <a:rPr sz="2000" spc="-10" dirty="0">
                <a:latin typeface="Carlito"/>
                <a:cs typeface="Carlito"/>
              </a:rPr>
              <a:t>request would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spc="-5" dirty="0">
                <a:latin typeface="Carlito"/>
                <a:cs typeface="Carlito"/>
              </a:rPr>
              <a:t>obtained. Since  </a:t>
            </a:r>
            <a:r>
              <a:rPr sz="2000" dirty="0">
                <a:latin typeface="Carlito"/>
                <a:cs typeface="Carlito"/>
              </a:rPr>
              <a:t>the header </a:t>
            </a:r>
            <a:r>
              <a:rPr sz="2000" spc="-10" dirty="0">
                <a:latin typeface="Carlito"/>
                <a:cs typeface="Carlito"/>
              </a:rPr>
              <a:t>contains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last-modified </a:t>
            </a:r>
            <a:r>
              <a:rPr sz="2000" spc="-15" dirty="0">
                <a:latin typeface="Carlito"/>
                <a:cs typeface="Carlito"/>
              </a:rPr>
              <a:t>date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data,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can be used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check </a:t>
            </a:r>
            <a:r>
              <a:rPr sz="2000" spc="-10" dirty="0">
                <a:latin typeface="Carlito"/>
                <a:cs typeface="Carlito"/>
              </a:rPr>
              <a:t>against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local </a:t>
            </a:r>
            <a:r>
              <a:rPr sz="2000" dirty="0">
                <a:latin typeface="Carlito"/>
                <a:cs typeface="Carlito"/>
              </a:rPr>
              <a:t>cache  </a:t>
            </a:r>
            <a:r>
              <a:rPr sz="2000" spc="-30" dirty="0">
                <a:latin typeface="Carlito"/>
                <a:cs typeface="Carlito"/>
              </a:rPr>
              <a:t>copy.</a:t>
            </a:r>
            <a:endParaRPr sz="2000">
              <a:latin typeface="Carlito"/>
              <a:cs typeface="Carlito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30" dirty="0">
                <a:latin typeface="Carlito"/>
                <a:cs typeface="Carlito"/>
              </a:rPr>
              <a:t>POST: </a:t>
            </a:r>
            <a:r>
              <a:rPr sz="2000" dirty="0">
                <a:latin typeface="Carlito"/>
                <a:cs typeface="Carlito"/>
              </a:rPr>
              <a:t>Used </a:t>
            </a:r>
            <a:r>
              <a:rPr sz="2000" spc="-10" dirty="0">
                <a:latin typeface="Carlito"/>
                <a:cs typeface="Carlito"/>
              </a:rPr>
              <a:t>to post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dirty="0">
                <a:latin typeface="Carlito"/>
                <a:cs typeface="Carlito"/>
              </a:rPr>
              <a:t>up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web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server.</a:t>
            </a:r>
            <a:endParaRPr sz="2000">
              <a:latin typeface="Carlito"/>
              <a:cs typeface="Carlito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40" dirty="0">
                <a:latin typeface="Carlito"/>
                <a:cs typeface="Carlito"/>
              </a:rPr>
              <a:t>PUT: </a:t>
            </a:r>
            <a:r>
              <a:rPr sz="2000" dirty="0">
                <a:latin typeface="Carlito"/>
                <a:cs typeface="Carlito"/>
              </a:rPr>
              <a:t>Ask the </a:t>
            </a:r>
            <a:r>
              <a:rPr sz="2000" spc="-5" dirty="0">
                <a:latin typeface="Carlito"/>
                <a:cs typeface="Carlito"/>
              </a:rPr>
              <a:t>server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20" dirty="0">
                <a:latin typeface="Carlito"/>
                <a:cs typeface="Carlito"/>
              </a:rPr>
              <a:t>store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data.</a:t>
            </a:r>
            <a:endParaRPr sz="2000">
              <a:latin typeface="Carlito"/>
              <a:cs typeface="Carlito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arlito"/>
                <a:cs typeface="Carlito"/>
              </a:rPr>
              <a:t>DELETE: </a:t>
            </a:r>
            <a:r>
              <a:rPr sz="2000" dirty="0">
                <a:latin typeface="Carlito"/>
                <a:cs typeface="Carlito"/>
              </a:rPr>
              <a:t>Ask the </a:t>
            </a:r>
            <a:r>
              <a:rPr sz="2000" spc="-5" dirty="0">
                <a:latin typeface="Carlito"/>
                <a:cs typeface="Carlito"/>
              </a:rPr>
              <a:t>server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delete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data.</a:t>
            </a:r>
            <a:endParaRPr sz="2000">
              <a:latin typeface="Carlito"/>
              <a:cs typeface="Carlito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arlito"/>
                <a:cs typeface="Carlito"/>
              </a:rPr>
              <a:t>TRACE: </a:t>
            </a:r>
            <a:r>
              <a:rPr sz="2000" dirty="0">
                <a:latin typeface="Carlito"/>
                <a:cs typeface="Carlito"/>
              </a:rPr>
              <a:t>Ask the </a:t>
            </a:r>
            <a:r>
              <a:rPr sz="2000" spc="-5" dirty="0">
                <a:latin typeface="Carlito"/>
                <a:cs typeface="Carlito"/>
              </a:rPr>
              <a:t>server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return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diagnostic </a:t>
            </a:r>
            <a:r>
              <a:rPr sz="2000" spc="-10" dirty="0">
                <a:latin typeface="Carlito"/>
                <a:cs typeface="Carlito"/>
              </a:rPr>
              <a:t>trace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actions it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takes.</a:t>
            </a:r>
            <a:endParaRPr sz="2000">
              <a:latin typeface="Carlito"/>
              <a:cs typeface="Carlito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arlito"/>
                <a:cs typeface="Carlito"/>
              </a:rPr>
              <a:t>OPTIONS: </a:t>
            </a:r>
            <a:r>
              <a:rPr sz="2000" dirty="0">
                <a:latin typeface="Carlito"/>
                <a:cs typeface="Carlito"/>
              </a:rPr>
              <a:t>Ask the </a:t>
            </a:r>
            <a:r>
              <a:rPr sz="2000" spc="-5" dirty="0">
                <a:latin typeface="Carlito"/>
                <a:cs typeface="Carlito"/>
              </a:rPr>
              <a:t>server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return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list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request </a:t>
            </a:r>
            <a:r>
              <a:rPr sz="2000" spc="-5" dirty="0">
                <a:latin typeface="Carlito"/>
                <a:cs typeface="Carlito"/>
              </a:rPr>
              <a:t>methods </a:t>
            </a:r>
            <a:r>
              <a:rPr sz="2000" dirty="0">
                <a:latin typeface="Carlito"/>
                <a:cs typeface="Carlito"/>
              </a:rPr>
              <a:t>it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supports.</a:t>
            </a:r>
            <a:endParaRPr sz="2000">
              <a:latin typeface="Carlito"/>
              <a:cs typeface="Carlito"/>
            </a:endParaRPr>
          </a:p>
          <a:p>
            <a:pPr marL="8128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25" dirty="0">
                <a:latin typeface="Carlito"/>
                <a:cs typeface="Carlito"/>
              </a:rPr>
              <a:t>CONNECT: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tell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proxy </a:t>
            </a:r>
            <a:r>
              <a:rPr sz="2000" spc="-15" dirty="0">
                <a:latin typeface="Carlito"/>
                <a:cs typeface="Carlito"/>
              </a:rPr>
              <a:t>to make </a:t>
            </a:r>
            <a:r>
              <a:rPr sz="2000" dirty="0">
                <a:latin typeface="Carlito"/>
                <a:cs typeface="Carlito"/>
              </a:rPr>
              <a:t>a connection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another </a:t>
            </a:r>
            <a:r>
              <a:rPr sz="2000" spc="-10" dirty="0">
                <a:latin typeface="Carlito"/>
                <a:cs typeface="Carlito"/>
              </a:rPr>
              <a:t>host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simply reply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content, </a:t>
            </a:r>
            <a:r>
              <a:rPr sz="2000" dirty="0">
                <a:latin typeface="Carlito"/>
                <a:cs typeface="Carlito"/>
              </a:rPr>
              <a:t>without  </a:t>
            </a:r>
            <a:r>
              <a:rPr sz="2000" spc="-10" dirty="0">
                <a:latin typeface="Carlito"/>
                <a:cs typeface="Carlito"/>
              </a:rPr>
              <a:t>attempting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parse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dirty="0">
                <a:latin typeface="Carlito"/>
                <a:cs typeface="Carlito"/>
              </a:rPr>
              <a:t>cache it. </a:t>
            </a:r>
            <a:r>
              <a:rPr sz="2000" spc="-5" dirty="0">
                <a:latin typeface="Carlito"/>
                <a:cs typeface="Carlito"/>
              </a:rPr>
              <a:t>This is </a:t>
            </a:r>
            <a:r>
              <a:rPr sz="2000" spc="-10" dirty="0">
                <a:latin typeface="Carlito"/>
                <a:cs typeface="Carlito"/>
              </a:rPr>
              <a:t>often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15" dirty="0">
                <a:latin typeface="Carlito"/>
                <a:cs typeface="Carlito"/>
              </a:rPr>
              <a:t>make </a:t>
            </a:r>
            <a:r>
              <a:rPr sz="2000" dirty="0">
                <a:latin typeface="Carlito"/>
                <a:cs typeface="Carlito"/>
              </a:rPr>
              <a:t>SSL connection </a:t>
            </a:r>
            <a:r>
              <a:rPr sz="2000" spc="-5" dirty="0">
                <a:latin typeface="Carlito"/>
                <a:cs typeface="Carlito"/>
              </a:rPr>
              <a:t>through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proxy.</a:t>
            </a:r>
            <a:endParaRPr sz="2000">
              <a:latin typeface="Carlito"/>
              <a:cs typeface="Carlito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Carlito"/>
                <a:cs typeface="Carlito"/>
              </a:rPr>
              <a:t>Other </a:t>
            </a:r>
            <a:r>
              <a:rPr sz="2000" spc="-10" dirty="0">
                <a:latin typeface="Carlito"/>
                <a:cs typeface="Carlito"/>
              </a:rPr>
              <a:t>extension</a:t>
            </a:r>
            <a:r>
              <a:rPr sz="2000" spc="-5" dirty="0">
                <a:latin typeface="Carlito"/>
                <a:cs typeface="Carlito"/>
              </a:rPr>
              <a:t> methods.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5805"/>
          </a:xfrm>
          <a:custGeom>
            <a:avLst/>
            <a:gdLst/>
            <a:ahLst/>
            <a:cxnLst/>
            <a:rect l="l" t="t" r="r" b="b"/>
            <a:pathLst>
              <a:path w="12192000" h="725805">
                <a:moveTo>
                  <a:pt x="12192000" y="0"/>
                </a:moveTo>
                <a:lnTo>
                  <a:pt x="0" y="0"/>
                </a:lnTo>
                <a:lnTo>
                  <a:pt x="0" y="725424"/>
                </a:lnTo>
                <a:lnTo>
                  <a:pt x="12192000" y="7254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2390" y="0"/>
            <a:ext cx="4431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65" dirty="0"/>
              <a:t>Response </a:t>
            </a:r>
            <a:r>
              <a:rPr sz="4000" spc="-275" dirty="0"/>
              <a:t>Status</a:t>
            </a:r>
            <a:r>
              <a:rPr sz="4000" spc="-270" dirty="0"/>
              <a:t> </a:t>
            </a:r>
            <a:r>
              <a:rPr sz="4000" spc="-345" dirty="0"/>
              <a:t>Code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87553" y="1428369"/>
            <a:ext cx="1154493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first </a:t>
            </a:r>
            <a:r>
              <a:rPr sz="2400" dirty="0">
                <a:latin typeface="Carlito"/>
                <a:cs typeface="Carlito"/>
              </a:rPr>
              <a:t>line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response message (i.e.,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status </a:t>
            </a:r>
            <a:r>
              <a:rPr sz="2400" dirty="0">
                <a:latin typeface="Carlito"/>
                <a:cs typeface="Carlito"/>
              </a:rPr>
              <a:t>line) </a:t>
            </a:r>
            <a:r>
              <a:rPr sz="2400" spc="-15" dirty="0">
                <a:latin typeface="Carlito"/>
                <a:cs typeface="Carlito"/>
              </a:rPr>
              <a:t>contains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response </a:t>
            </a:r>
            <a:r>
              <a:rPr sz="2400" spc="-15" dirty="0">
                <a:latin typeface="Carlito"/>
                <a:cs typeface="Carlito"/>
              </a:rPr>
              <a:t>status </a:t>
            </a:r>
            <a:r>
              <a:rPr sz="2400" spc="-10" dirty="0">
                <a:latin typeface="Carlito"/>
                <a:cs typeface="Carlito"/>
              </a:rPr>
              <a:t>code,  </a:t>
            </a:r>
            <a:r>
              <a:rPr sz="2400" dirty="0">
                <a:latin typeface="Carlito"/>
                <a:cs typeface="Carlito"/>
              </a:rPr>
              <a:t>which is </a:t>
            </a:r>
            <a:r>
              <a:rPr sz="2400" spc="-15" dirty="0">
                <a:latin typeface="Carlito"/>
                <a:cs typeface="Carlito"/>
              </a:rPr>
              <a:t>generated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server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indicate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outcome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request.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latin typeface="Carlito"/>
                <a:cs typeface="Carlito"/>
              </a:rPr>
              <a:t>The </a:t>
            </a:r>
            <a:r>
              <a:rPr sz="2400" i="1" spc="-15" dirty="0">
                <a:latin typeface="Carlito"/>
                <a:cs typeface="Carlito"/>
              </a:rPr>
              <a:t>status </a:t>
            </a:r>
            <a:r>
              <a:rPr sz="2400" i="1" spc="-10" dirty="0">
                <a:latin typeface="Carlito"/>
                <a:cs typeface="Carlito"/>
              </a:rPr>
              <a:t>code </a:t>
            </a:r>
            <a:r>
              <a:rPr sz="2400" i="1" dirty="0">
                <a:latin typeface="Carlito"/>
                <a:cs typeface="Carlito"/>
              </a:rPr>
              <a:t>is a </a:t>
            </a:r>
            <a:r>
              <a:rPr sz="2400" i="1" spc="-5" dirty="0">
                <a:latin typeface="Carlito"/>
                <a:cs typeface="Carlito"/>
              </a:rPr>
              <a:t>3-digit</a:t>
            </a:r>
            <a:r>
              <a:rPr sz="2400" i="1" spc="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number:</a:t>
            </a:r>
            <a:endParaRPr sz="2400">
              <a:latin typeface="Carlito"/>
              <a:cs typeface="Carlito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Carlito"/>
                <a:cs typeface="Carlito"/>
              </a:rPr>
              <a:t>1xx </a:t>
            </a:r>
            <a:r>
              <a:rPr sz="2400" spc="-10" dirty="0">
                <a:latin typeface="Carlito"/>
                <a:cs typeface="Carlito"/>
              </a:rPr>
              <a:t>(Informational): Request received, </a:t>
            </a:r>
            <a:r>
              <a:rPr sz="2400" spc="-5" dirty="0">
                <a:latin typeface="Carlito"/>
                <a:cs typeface="Carlito"/>
              </a:rPr>
              <a:t>server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continuing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process.</a:t>
            </a:r>
            <a:endParaRPr sz="2400">
              <a:latin typeface="Carlito"/>
              <a:cs typeface="Carlito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Carlito"/>
                <a:cs typeface="Carlito"/>
              </a:rPr>
              <a:t>2xx </a:t>
            </a:r>
            <a:r>
              <a:rPr sz="2400" spc="-5" dirty="0">
                <a:latin typeface="Carlito"/>
                <a:cs typeface="Carlito"/>
              </a:rPr>
              <a:t>(Success): The </a:t>
            </a:r>
            <a:r>
              <a:rPr sz="2400" spc="-10" dirty="0">
                <a:latin typeface="Carlito"/>
                <a:cs typeface="Carlito"/>
              </a:rPr>
              <a:t>request was successfully received, </a:t>
            </a:r>
            <a:r>
              <a:rPr sz="2400" spc="-15" dirty="0">
                <a:latin typeface="Carlito"/>
                <a:cs typeface="Carlito"/>
              </a:rPr>
              <a:t>understood, </a:t>
            </a:r>
            <a:r>
              <a:rPr sz="2400" spc="-5" dirty="0">
                <a:latin typeface="Carlito"/>
                <a:cs typeface="Carlito"/>
              </a:rPr>
              <a:t>accepted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serviced.</a:t>
            </a:r>
            <a:endParaRPr sz="2400">
              <a:latin typeface="Carlito"/>
              <a:cs typeface="Carlito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Carlito"/>
                <a:cs typeface="Carlito"/>
              </a:rPr>
              <a:t>3xx </a:t>
            </a:r>
            <a:r>
              <a:rPr sz="2400" spc="-5" dirty="0">
                <a:latin typeface="Carlito"/>
                <a:cs typeface="Carlito"/>
              </a:rPr>
              <a:t>(Redirection): Further </a:t>
            </a:r>
            <a:r>
              <a:rPr sz="2400" dirty="0">
                <a:latin typeface="Carlito"/>
                <a:cs typeface="Carlito"/>
              </a:rPr>
              <a:t>action </a:t>
            </a:r>
            <a:r>
              <a:rPr sz="2400" spc="-10" dirty="0">
                <a:latin typeface="Carlito"/>
                <a:cs typeface="Carlito"/>
              </a:rPr>
              <a:t>must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20" dirty="0">
                <a:latin typeface="Carlito"/>
                <a:cs typeface="Carlito"/>
              </a:rPr>
              <a:t>taken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5" dirty="0">
                <a:latin typeface="Carlito"/>
                <a:cs typeface="Carlito"/>
              </a:rPr>
              <a:t>order to </a:t>
            </a:r>
            <a:r>
              <a:rPr sz="2400" spc="-10" dirty="0">
                <a:latin typeface="Carlito"/>
                <a:cs typeface="Carlito"/>
              </a:rPr>
              <a:t>complete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request.</a:t>
            </a:r>
            <a:endParaRPr sz="2400">
              <a:latin typeface="Carlito"/>
              <a:cs typeface="Carlito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Carlito"/>
                <a:cs typeface="Carlito"/>
              </a:rPr>
              <a:t>4xx </a:t>
            </a:r>
            <a:r>
              <a:rPr sz="2400" spc="-5" dirty="0">
                <a:latin typeface="Carlito"/>
                <a:cs typeface="Carlito"/>
              </a:rPr>
              <a:t>(Client </a:t>
            </a:r>
            <a:r>
              <a:rPr sz="2400" spc="-10" dirty="0">
                <a:latin typeface="Carlito"/>
                <a:cs typeface="Carlito"/>
              </a:rPr>
              <a:t>Error):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request </a:t>
            </a:r>
            <a:r>
              <a:rPr sz="2400" spc="-15" dirty="0">
                <a:latin typeface="Carlito"/>
                <a:cs typeface="Carlito"/>
              </a:rPr>
              <a:t>contains </a:t>
            </a:r>
            <a:r>
              <a:rPr sz="2400" spc="-5" dirty="0">
                <a:latin typeface="Carlito"/>
                <a:cs typeface="Carlito"/>
              </a:rPr>
              <a:t>bad </a:t>
            </a:r>
            <a:r>
              <a:rPr sz="2400" spc="-25" dirty="0">
                <a:latin typeface="Carlito"/>
                <a:cs typeface="Carlito"/>
              </a:rPr>
              <a:t>syntax </a:t>
            </a:r>
            <a:r>
              <a:rPr sz="2400" spc="-5" dirty="0">
                <a:latin typeface="Carlito"/>
                <a:cs typeface="Carlito"/>
              </a:rPr>
              <a:t>or cannot be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understood.</a:t>
            </a:r>
            <a:endParaRPr sz="2400">
              <a:latin typeface="Carlito"/>
              <a:cs typeface="Carlito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Carlito"/>
                <a:cs typeface="Carlito"/>
              </a:rPr>
              <a:t>5xx </a:t>
            </a:r>
            <a:r>
              <a:rPr sz="2400" spc="-5" dirty="0">
                <a:latin typeface="Carlito"/>
                <a:cs typeface="Carlito"/>
              </a:rPr>
              <a:t>(Server </a:t>
            </a:r>
            <a:r>
              <a:rPr sz="2400" spc="-10" dirty="0">
                <a:latin typeface="Carlito"/>
                <a:cs typeface="Carlito"/>
              </a:rPr>
              <a:t>Error): </a:t>
            </a:r>
            <a:r>
              <a:rPr sz="2400" spc="-5" dirty="0">
                <a:latin typeface="Carlito"/>
                <a:cs typeface="Carlito"/>
              </a:rPr>
              <a:t>The server </a:t>
            </a:r>
            <a:r>
              <a:rPr sz="2400" spc="-10" dirty="0">
                <a:latin typeface="Carlito"/>
                <a:cs typeface="Carlito"/>
              </a:rPr>
              <a:t>failed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fulfil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apparently </a:t>
            </a:r>
            <a:r>
              <a:rPr sz="2400" spc="-10" dirty="0">
                <a:latin typeface="Carlito"/>
                <a:cs typeface="Carlito"/>
              </a:rPr>
              <a:t>valid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request.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12201525" cy="603885"/>
            <a:chOff x="-4762" y="0"/>
            <a:chExt cx="12201525" cy="6038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594360"/>
            </a:xfrm>
            <a:custGeom>
              <a:avLst/>
              <a:gdLst/>
              <a:ahLst/>
              <a:cxnLst/>
              <a:rect l="l" t="t" r="r" b="b"/>
              <a:pathLst>
                <a:path w="12192000" h="594360">
                  <a:moveTo>
                    <a:pt x="12192000" y="0"/>
                  </a:moveTo>
                  <a:lnTo>
                    <a:pt x="0" y="0"/>
                  </a:lnTo>
                  <a:lnTo>
                    <a:pt x="0" y="594360"/>
                  </a:lnTo>
                  <a:lnTo>
                    <a:pt x="12192000" y="5943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594360"/>
            </a:xfrm>
            <a:custGeom>
              <a:avLst/>
              <a:gdLst/>
              <a:ahLst/>
              <a:cxnLst/>
              <a:rect l="l" t="t" r="r" b="b"/>
              <a:pathLst>
                <a:path w="12192000" h="594360">
                  <a:moveTo>
                    <a:pt x="0" y="594360"/>
                  </a:moveTo>
                  <a:lnTo>
                    <a:pt x="12192000" y="59436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59436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8546" y="0"/>
            <a:ext cx="34632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90" dirty="0"/>
              <a:t>Java </a:t>
            </a:r>
            <a:r>
              <a:rPr spc="-765" dirty="0"/>
              <a:t>EE</a:t>
            </a:r>
            <a:r>
              <a:rPr spc="-565" dirty="0"/>
              <a:t> </a:t>
            </a:r>
            <a:r>
              <a:rPr spc="-170" dirty="0"/>
              <a:t>Platform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713384"/>
            <a:ext cx="7840980" cy="28129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Java </a:t>
            </a:r>
            <a:r>
              <a:rPr sz="2000" dirty="0">
                <a:latin typeface="Carlito"/>
                <a:cs typeface="Carlito"/>
              </a:rPr>
              <a:t>EE </a:t>
            </a:r>
            <a:r>
              <a:rPr sz="2000" spc="-15" dirty="0">
                <a:latin typeface="Carlito"/>
                <a:cs typeface="Carlito"/>
              </a:rPr>
              <a:t>platform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built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15" dirty="0">
                <a:latin typeface="Carlito"/>
                <a:cs typeface="Carlito"/>
              </a:rPr>
              <a:t>top </a:t>
            </a:r>
            <a:r>
              <a:rPr sz="2000" spc="-5" dirty="0">
                <a:latin typeface="Carlito"/>
                <a:cs typeface="Carlito"/>
              </a:rPr>
              <a:t>of the </a:t>
            </a: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dirty="0">
                <a:latin typeface="Carlito"/>
                <a:cs typeface="Carlito"/>
              </a:rPr>
              <a:t>SE</a:t>
            </a:r>
            <a:r>
              <a:rPr sz="2000" spc="114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platform.</a:t>
            </a:r>
            <a:endParaRPr sz="2000" dirty="0">
              <a:latin typeface="Carlito"/>
              <a:cs typeface="Carlito"/>
            </a:endParaRPr>
          </a:p>
          <a:p>
            <a:pPr marL="241300" marR="8890" indent="-228600">
              <a:lnSpc>
                <a:spcPts val="27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Java </a:t>
            </a:r>
            <a:r>
              <a:rPr sz="2000" dirty="0">
                <a:latin typeface="Carlito"/>
                <a:cs typeface="Carlito"/>
              </a:rPr>
              <a:t>EE </a:t>
            </a:r>
            <a:r>
              <a:rPr sz="2000" spc="-15" dirty="0">
                <a:latin typeface="Carlito"/>
                <a:cs typeface="Carlito"/>
              </a:rPr>
              <a:t>platform </a:t>
            </a:r>
            <a:r>
              <a:rPr sz="2000" spc="-10" dirty="0">
                <a:latin typeface="Carlito"/>
                <a:cs typeface="Carlito"/>
              </a:rPr>
              <a:t>provides </a:t>
            </a:r>
            <a:r>
              <a:rPr sz="2000" spc="-5" dirty="0">
                <a:latin typeface="Carlito"/>
                <a:cs typeface="Carlito"/>
              </a:rPr>
              <a:t>an </a:t>
            </a:r>
            <a:r>
              <a:rPr sz="2000" spc="-10" dirty="0">
                <a:latin typeface="Carlito"/>
                <a:cs typeface="Carlito"/>
              </a:rPr>
              <a:t>API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runtime  </a:t>
            </a:r>
            <a:r>
              <a:rPr sz="2000" spc="-15" dirty="0">
                <a:latin typeface="Carlito"/>
                <a:cs typeface="Carlito"/>
              </a:rPr>
              <a:t>environment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developing </a:t>
            </a:r>
            <a:r>
              <a:rPr sz="2000" spc="-5" dirty="0">
                <a:latin typeface="Carlito"/>
                <a:cs typeface="Carlito"/>
              </a:rPr>
              <a:t>and running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large-scale</a:t>
            </a:r>
            <a:r>
              <a:rPr sz="2000" spc="-10" dirty="0">
                <a:latin typeface="Carlito"/>
                <a:cs typeface="Carlito"/>
              </a:rPr>
              <a:t>,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multi-  tiered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scalable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reliable</a:t>
            </a:r>
            <a:r>
              <a:rPr sz="2000" spc="-5" dirty="0">
                <a:latin typeface="Carlito"/>
                <a:cs typeface="Carlito"/>
              </a:rPr>
              <a:t>, and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secure </a:t>
            </a:r>
            <a:r>
              <a:rPr sz="2000" spc="-10" dirty="0">
                <a:latin typeface="Carlito"/>
                <a:cs typeface="Carlito"/>
              </a:rPr>
              <a:t>network</a:t>
            </a:r>
            <a:r>
              <a:rPr sz="2000" spc="10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applications.</a:t>
            </a:r>
            <a:endParaRPr sz="2000" dirty="0">
              <a:latin typeface="Carlito"/>
              <a:cs typeface="Carlito"/>
            </a:endParaRPr>
          </a:p>
          <a:p>
            <a:pPr marL="241300" marR="622300" indent="-228600">
              <a:lnSpc>
                <a:spcPct val="90000"/>
              </a:lnSpc>
              <a:spcBef>
                <a:spcPts val="97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shorthand </a:t>
            </a:r>
            <a:r>
              <a:rPr sz="2000" spc="-5" dirty="0">
                <a:latin typeface="Carlito"/>
                <a:cs typeface="Carlito"/>
              </a:rPr>
              <a:t>name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such </a:t>
            </a:r>
            <a:r>
              <a:rPr sz="2000" spc="-5" dirty="0">
                <a:latin typeface="Carlito"/>
                <a:cs typeface="Carlito"/>
              </a:rPr>
              <a:t>applications is </a:t>
            </a:r>
            <a:r>
              <a:rPr sz="2000" spc="-10" dirty="0">
                <a:latin typeface="Carlito"/>
                <a:cs typeface="Carlito"/>
              </a:rPr>
              <a:t>"enterprise  applications," </a:t>
            </a:r>
            <a:r>
              <a:rPr sz="2000" spc="-5" dirty="0">
                <a:latin typeface="Carlito"/>
                <a:cs typeface="Carlito"/>
              </a:rPr>
              <a:t>so called </a:t>
            </a:r>
            <a:r>
              <a:rPr sz="2000" spc="-10" dirty="0">
                <a:latin typeface="Carlito"/>
                <a:cs typeface="Carlito"/>
              </a:rPr>
              <a:t>because </a:t>
            </a:r>
            <a:r>
              <a:rPr sz="2000" spc="-5" dirty="0">
                <a:latin typeface="Carlito"/>
                <a:cs typeface="Carlito"/>
              </a:rPr>
              <a:t>these applications </a:t>
            </a:r>
            <a:r>
              <a:rPr sz="2000" spc="-15" dirty="0">
                <a:latin typeface="Carlito"/>
                <a:cs typeface="Carlito"/>
              </a:rPr>
              <a:t>are  </a:t>
            </a:r>
            <a:r>
              <a:rPr sz="2000" spc="-10" dirty="0">
                <a:latin typeface="Carlito"/>
                <a:cs typeface="Carlito"/>
              </a:rPr>
              <a:t>designed </a:t>
            </a:r>
            <a:r>
              <a:rPr sz="2000" spc="-15" dirty="0">
                <a:latin typeface="Carlito"/>
                <a:cs typeface="Carlito"/>
              </a:rPr>
              <a:t>to solve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problems </a:t>
            </a:r>
            <a:r>
              <a:rPr sz="2000" spc="-15" dirty="0">
                <a:latin typeface="Carlito"/>
                <a:cs typeface="Carlito"/>
              </a:rPr>
              <a:t>encountered by large  </a:t>
            </a:r>
            <a:r>
              <a:rPr sz="2000" spc="-10" dirty="0">
                <a:latin typeface="Carlito"/>
                <a:cs typeface="Carlito"/>
              </a:rPr>
              <a:t>enterprises.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" y="3810000"/>
            <a:ext cx="8085641" cy="2348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63356" y="594359"/>
            <a:ext cx="3232404" cy="6263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0"/>
            <a:ext cx="2816860" cy="6739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latin typeface="Carlito"/>
                <a:cs typeface="Carlito"/>
              </a:rPr>
              <a:t>Java</a:t>
            </a:r>
            <a:r>
              <a:rPr sz="4300" spc="-70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EE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2372867"/>
            <a:ext cx="7496809" cy="1996439"/>
          </a:xfrm>
          <a:custGeom>
            <a:avLst/>
            <a:gdLst/>
            <a:ahLst/>
            <a:cxnLst/>
            <a:rect l="l" t="t" r="r" b="b"/>
            <a:pathLst>
              <a:path w="7496809" h="1996439">
                <a:moveTo>
                  <a:pt x="7496556" y="0"/>
                </a:moveTo>
                <a:lnTo>
                  <a:pt x="0" y="0"/>
                </a:lnTo>
                <a:lnTo>
                  <a:pt x="0" y="1996439"/>
                </a:lnTo>
                <a:lnTo>
                  <a:pt x="7496556" y="1996439"/>
                </a:lnTo>
                <a:lnTo>
                  <a:pt x="7496556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495425" indent="-4572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1495425" algn="l"/>
                <a:tab pos="1496060" algn="l"/>
              </a:tabLst>
            </a:pPr>
            <a:r>
              <a:rPr spc="-15" dirty="0"/>
              <a:t>Static </a:t>
            </a:r>
            <a:r>
              <a:rPr spc="-75" dirty="0"/>
              <a:t>Vs </a:t>
            </a:r>
            <a:r>
              <a:rPr spc="-5" dirty="0"/>
              <a:t>Dynamic </a:t>
            </a:r>
            <a:r>
              <a:rPr spc="-40" dirty="0"/>
              <a:t>Web</a:t>
            </a:r>
            <a:r>
              <a:rPr spc="100" dirty="0"/>
              <a:t> </a:t>
            </a:r>
            <a:r>
              <a:rPr spc="-20" dirty="0"/>
              <a:t>Pages</a:t>
            </a:r>
          </a:p>
          <a:p>
            <a:pPr marL="1495425" indent="-4572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1495425" algn="l"/>
                <a:tab pos="1496060" algn="l"/>
              </a:tabLst>
            </a:pPr>
            <a:r>
              <a:rPr dirty="0"/>
              <a:t>Servlet</a:t>
            </a:r>
            <a:r>
              <a:rPr spc="-15" dirty="0"/>
              <a:t> </a:t>
            </a:r>
            <a:r>
              <a:rPr spc="-10" dirty="0"/>
              <a:t>Container</a:t>
            </a:r>
          </a:p>
          <a:p>
            <a:pPr marL="1495425" indent="-4572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1495425" algn="l"/>
                <a:tab pos="1496060" algn="l"/>
              </a:tabLst>
            </a:pPr>
            <a:r>
              <a:rPr spc="-10" dirty="0"/>
              <a:t>Creating </a:t>
            </a:r>
            <a:r>
              <a:rPr spc="-5" dirty="0"/>
              <a:t>web </a:t>
            </a:r>
            <a:r>
              <a:rPr spc="-10" dirty="0"/>
              <a:t>application </a:t>
            </a:r>
            <a:r>
              <a:rPr dirty="0"/>
              <a:t>with </a:t>
            </a:r>
            <a:r>
              <a:rPr spc="-15" dirty="0"/>
              <a:t>Eclipse</a:t>
            </a:r>
            <a:r>
              <a:rPr spc="40" dirty="0"/>
              <a:t> </a:t>
            </a:r>
            <a:r>
              <a:rPr dirty="0"/>
              <a:t>IDE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97535"/>
          </a:xfrm>
          <a:custGeom>
            <a:avLst/>
            <a:gdLst/>
            <a:ahLst/>
            <a:cxnLst/>
            <a:rect l="l" t="t" r="r" b="b"/>
            <a:pathLst>
              <a:path w="12192000" h="597535">
                <a:moveTo>
                  <a:pt x="12192000" y="0"/>
                </a:moveTo>
                <a:lnTo>
                  <a:pt x="0" y="0"/>
                </a:lnTo>
                <a:lnTo>
                  <a:pt x="0" y="597408"/>
                </a:lnTo>
                <a:lnTo>
                  <a:pt x="12192000" y="597408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9445" y="0"/>
            <a:ext cx="584009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10" dirty="0"/>
              <a:t>Static </a:t>
            </a:r>
            <a:r>
              <a:rPr sz="3800" spc="-220" dirty="0"/>
              <a:t>and </a:t>
            </a:r>
            <a:r>
              <a:rPr sz="3800" spc="-254" dirty="0"/>
              <a:t>Dynamic </a:t>
            </a:r>
            <a:r>
              <a:rPr sz="3800" spc="-275" dirty="0"/>
              <a:t>Web</a:t>
            </a:r>
            <a:r>
              <a:rPr sz="3800" spc="-434" dirty="0"/>
              <a:t> Pages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112877" y="640460"/>
            <a:ext cx="11726545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spc="-15" dirty="0">
                <a:latin typeface="Carlito"/>
                <a:cs typeface="Carlito"/>
              </a:rPr>
              <a:t>From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web, </a:t>
            </a:r>
            <a:r>
              <a:rPr spc="-15" dirty="0">
                <a:latin typeface="Carlito"/>
                <a:cs typeface="Carlito"/>
              </a:rPr>
              <a:t>we </a:t>
            </a:r>
            <a:r>
              <a:rPr spc="-10" dirty="0">
                <a:latin typeface="Carlito"/>
                <a:cs typeface="Carlito"/>
              </a:rPr>
              <a:t>get </a:t>
            </a:r>
            <a:r>
              <a:rPr spc="-15" dirty="0">
                <a:latin typeface="Carlito"/>
                <a:cs typeface="Carlito"/>
              </a:rPr>
              <a:t>static </a:t>
            </a:r>
            <a:r>
              <a:rPr spc="-10" dirty="0">
                <a:latin typeface="Carlito"/>
                <a:cs typeface="Carlito"/>
              </a:rPr>
              <a:t>pages </a:t>
            </a:r>
            <a:r>
              <a:rPr dirty="0">
                <a:latin typeface="Carlito"/>
                <a:cs typeface="Carlito"/>
              </a:rPr>
              <a:t>as </a:t>
            </a:r>
            <a:r>
              <a:rPr spc="-10" dirty="0">
                <a:latin typeface="Carlito"/>
                <a:cs typeface="Carlito"/>
              </a:rPr>
              <a:t>well </a:t>
            </a:r>
            <a:r>
              <a:rPr dirty="0">
                <a:latin typeface="Carlito"/>
                <a:cs typeface="Carlito"/>
              </a:rPr>
              <a:t>as </a:t>
            </a:r>
            <a:r>
              <a:rPr spc="-5" dirty="0">
                <a:latin typeface="Carlito"/>
                <a:cs typeface="Carlito"/>
              </a:rPr>
              <a:t>dynamic</a:t>
            </a:r>
            <a:r>
              <a:rPr spc="7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pages</a:t>
            </a:r>
            <a:endParaRPr dirty="0">
              <a:latin typeface="Carlito"/>
              <a:cs typeface="Carlito"/>
            </a:endParaRPr>
          </a:p>
          <a:p>
            <a:pPr marL="302260" marR="5080" indent="-287020">
              <a:lnSpc>
                <a:spcPct val="100000"/>
              </a:lnSpc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spc="-10" dirty="0">
                <a:latin typeface="Carlito"/>
                <a:cs typeface="Carlito"/>
              </a:rPr>
              <a:t>Static page </a:t>
            </a:r>
            <a:r>
              <a:rPr dirty="0">
                <a:latin typeface="Carlito"/>
                <a:cs typeface="Carlito"/>
              </a:rPr>
              <a:t>is a </a:t>
            </a:r>
            <a:r>
              <a:rPr spc="-10" dirty="0">
                <a:latin typeface="Carlito"/>
                <a:cs typeface="Carlito"/>
              </a:rPr>
              <a:t>page </a:t>
            </a:r>
            <a:r>
              <a:rPr spc="-5" dirty="0">
                <a:latin typeface="Carlito"/>
                <a:cs typeface="Carlito"/>
              </a:rPr>
              <a:t>that does not change </a:t>
            </a:r>
            <a:r>
              <a:rPr dirty="0">
                <a:latin typeface="Carlito"/>
                <a:cs typeface="Carlito"/>
              </a:rPr>
              <a:t>with </a:t>
            </a:r>
            <a:r>
              <a:rPr spc="-5" dirty="0">
                <a:latin typeface="Carlito"/>
                <a:cs typeface="Carlito"/>
              </a:rPr>
              <a:t>user </a:t>
            </a:r>
            <a:r>
              <a:rPr spc="-10" dirty="0">
                <a:latin typeface="Carlito"/>
                <a:cs typeface="Carlito"/>
              </a:rPr>
              <a:t>and/or </a:t>
            </a:r>
            <a:r>
              <a:rPr dirty="0">
                <a:latin typeface="Carlito"/>
                <a:cs typeface="Carlito"/>
              </a:rPr>
              <a:t>time </a:t>
            </a:r>
            <a:r>
              <a:rPr spc="-5" dirty="0">
                <a:latin typeface="Carlito"/>
                <a:cs typeface="Carlito"/>
              </a:rPr>
              <a:t>whereas dynamic </a:t>
            </a:r>
            <a:r>
              <a:rPr spc="-10" dirty="0">
                <a:latin typeface="Carlito"/>
                <a:cs typeface="Carlito"/>
              </a:rPr>
              <a:t>pages </a:t>
            </a:r>
            <a:r>
              <a:rPr spc="-5" dirty="0">
                <a:latin typeface="Carlito"/>
                <a:cs typeface="Carlito"/>
              </a:rPr>
              <a:t>can change </a:t>
            </a:r>
            <a:r>
              <a:rPr dirty="0">
                <a:latin typeface="Carlito"/>
                <a:cs typeface="Carlito"/>
              </a:rPr>
              <a:t>with  </a:t>
            </a:r>
            <a:r>
              <a:rPr spc="-5" dirty="0">
                <a:latin typeface="Carlito"/>
                <a:cs typeface="Carlito"/>
              </a:rPr>
              <a:t>user </a:t>
            </a:r>
            <a:r>
              <a:rPr spc="-10" dirty="0">
                <a:latin typeface="Carlito"/>
                <a:cs typeface="Carlito"/>
              </a:rPr>
              <a:t>and/or </a:t>
            </a:r>
            <a:r>
              <a:rPr dirty="0">
                <a:latin typeface="Carlito"/>
                <a:cs typeface="Carlito"/>
              </a:rPr>
              <a:t>time.</a:t>
            </a:r>
          </a:p>
          <a:p>
            <a:pPr marL="302260" indent="-287020">
              <a:lnSpc>
                <a:spcPct val="100000"/>
              </a:lnSpc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spc="-15" dirty="0">
                <a:latin typeface="Carlito"/>
                <a:cs typeface="Carlito"/>
              </a:rPr>
              <a:t>For </a:t>
            </a:r>
            <a:r>
              <a:rPr dirty="0">
                <a:latin typeface="Carlito"/>
                <a:cs typeface="Carlito"/>
              </a:rPr>
              <a:t>a </a:t>
            </a:r>
            <a:r>
              <a:rPr spc="-15" dirty="0">
                <a:latin typeface="Carlito"/>
                <a:cs typeface="Carlito"/>
              </a:rPr>
              <a:t>static </a:t>
            </a:r>
            <a:r>
              <a:rPr spc="-5" dirty="0">
                <a:latin typeface="Carlito"/>
                <a:cs typeface="Carlito"/>
              </a:rPr>
              <a:t>page, </a:t>
            </a:r>
            <a:r>
              <a:rPr dirty="0">
                <a:latin typeface="Carlito"/>
                <a:cs typeface="Carlito"/>
              </a:rPr>
              <a:t>all </a:t>
            </a:r>
            <a:r>
              <a:rPr spc="-15" dirty="0">
                <a:latin typeface="Carlito"/>
                <a:cs typeface="Carlito"/>
              </a:rPr>
              <a:t>we </a:t>
            </a:r>
            <a:r>
              <a:rPr spc="-10" dirty="0">
                <a:latin typeface="Carlito"/>
                <a:cs typeface="Carlito"/>
              </a:rPr>
              <a:t>require </a:t>
            </a:r>
            <a:r>
              <a:rPr spc="-15" dirty="0">
                <a:latin typeface="Carlito"/>
                <a:cs typeface="Carlito"/>
              </a:rPr>
              <a:t>at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server side </a:t>
            </a:r>
            <a:r>
              <a:rPr dirty="0">
                <a:latin typeface="Carlito"/>
                <a:cs typeface="Carlito"/>
              </a:rPr>
              <a:t>is the </a:t>
            </a:r>
            <a:r>
              <a:rPr spc="-25" dirty="0">
                <a:latin typeface="Carlito"/>
                <a:cs typeface="Carlito"/>
              </a:rPr>
              <a:t>Web </a:t>
            </a:r>
            <a:r>
              <a:rPr spc="-5" dirty="0">
                <a:latin typeface="Carlito"/>
                <a:cs typeface="Carlito"/>
              </a:rPr>
              <a:t>Server </a:t>
            </a:r>
            <a:r>
              <a:rPr dirty="0">
                <a:latin typeface="Carlito"/>
                <a:cs typeface="Carlito"/>
              </a:rPr>
              <a:t>and the </a:t>
            </a:r>
            <a:r>
              <a:rPr spc="-5" dirty="0">
                <a:latin typeface="Carlito"/>
                <a:cs typeface="Carlito"/>
              </a:rPr>
              <a:t>HTML</a:t>
            </a:r>
            <a:r>
              <a:rPr spc="14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files.</a:t>
            </a:r>
            <a:endParaRPr dirty="0">
              <a:latin typeface="Carlito"/>
              <a:cs typeface="Carlito"/>
            </a:endParaRPr>
          </a:p>
          <a:p>
            <a:pPr marL="355600" marR="772795" indent="-34290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Dynamic </a:t>
            </a:r>
            <a:r>
              <a:rPr spc="-10" dirty="0">
                <a:latin typeface="Carlito"/>
                <a:cs typeface="Carlito"/>
              </a:rPr>
              <a:t>sites, </a:t>
            </a:r>
            <a:r>
              <a:rPr spc="-5" dirty="0">
                <a:latin typeface="Carlito"/>
                <a:cs typeface="Carlito"/>
              </a:rPr>
              <a:t>on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other hand, construct HTML pages on </a:t>
            </a:r>
            <a:r>
              <a:rPr spc="-10" dirty="0">
                <a:latin typeface="Carlito"/>
                <a:cs typeface="Carlito"/>
              </a:rPr>
              <a:t>fly </a:t>
            </a:r>
            <a:r>
              <a:rPr dirty="0">
                <a:latin typeface="Carlito"/>
                <a:cs typeface="Carlito"/>
              </a:rPr>
              <a:t>as </a:t>
            </a:r>
            <a:r>
              <a:rPr spc="-5" dirty="0">
                <a:latin typeface="Carlito"/>
                <a:cs typeface="Carlito"/>
              </a:rPr>
              <a:t>they </a:t>
            </a:r>
            <a:r>
              <a:rPr spc="-10" dirty="0">
                <a:latin typeface="Carlito"/>
                <a:cs typeface="Carlito"/>
              </a:rPr>
              <a:t>are requested, </a:t>
            </a:r>
            <a:r>
              <a:rPr spc="-5" dirty="0">
                <a:latin typeface="Carlito"/>
                <a:cs typeface="Carlito"/>
              </a:rPr>
              <a:t>using server side  scripting </a:t>
            </a:r>
            <a:r>
              <a:rPr dirty="0">
                <a:latin typeface="Carlito"/>
                <a:cs typeface="Carlito"/>
              </a:rPr>
              <a:t>languages </a:t>
            </a:r>
            <a:r>
              <a:rPr spc="-5" dirty="0">
                <a:latin typeface="Carlito"/>
                <a:cs typeface="Carlito"/>
              </a:rPr>
              <a:t>such </a:t>
            </a:r>
            <a:r>
              <a:rPr dirty="0">
                <a:latin typeface="Carlito"/>
                <a:cs typeface="Carlito"/>
              </a:rPr>
              <a:t>as </a:t>
            </a:r>
            <a:r>
              <a:rPr spc="-5" dirty="0">
                <a:latin typeface="Carlito"/>
                <a:cs typeface="Carlito"/>
              </a:rPr>
              <a:t>Servlets, </a:t>
            </a:r>
            <a:r>
              <a:rPr spc="-65" dirty="0">
                <a:latin typeface="Carlito"/>
                <a:cs typeface="Carlito"/>
              </a:rPr>
              <a:t>JSP, </a:t>
            </a:r>
            <a:r>
              <a:rPr dirty="0">
                <a:latin typeface="Carlito"/>
                <a:cs typeface="Carlito"/>
              </a:rPr>
              <a:t>PHP , ASP</a:t>
            </a:r>
            <a:r>
              <a:rPr spc="8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etc.</a:t>
            </a:r>
            <a:endParaRPr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Depending </a:t>
            </a:r>
            <a:r>
              <a:rPr dirty="0">
                <a:latin typeface="Carlito"/>
                <a:cs typeface="Carlito"/>
              </a:rPr>
              <a:t>on the </a:t>
            </a:r>
            <a:r>
              <a:rPr spc="-10" dirty="0">
                <a:latin typeface="Carlito"/>
                <a:cs typeface="Carlito"/>
              </a:rPr>
              <a:t>information site visitor </a:t>
            </a:r>
            <a:r>
              <a:rPr spc="-5" dirty="0">
                <a:latin typeface="Carlito"/>
                <a:cs typeface="Carlito"/>
              </a:rPr>
              <a:t>requests </a:t>
            </a:r>
            <a:r>
              <a:rPr spc="-55" dirty="0">
                <a:latin typeface="Carlito"/>
                <a:cs typeface="Carlito"/>
              </a:rPr>
              <a:t>for,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content </a:t>
            </a:r>
            <a:r>
              <a:rPr spc="-15" dirty="0">
                <a:latin typeface="Carlito"/>
                <a:cs typeface="Carlito"/>
              </a:rPr>
              <a:t>for </a:t>
            </a:r>
            <a:r>
              <a:rPr spc="-5" dirty="0">
                <a:latin typeface="Carlito"/>
                <a:cs typeface="Carlito"/>
              </a:rPr>
              <a:t>web pages </a:t>
            </a:r>
            <a:r>
              <a:rPr dirty="0">
                <a:latin typeface="Carlito"/>
                <a:cs typeface="Carlito"/>
              </a:rPr>
              <a:t>is </a:t>
            </a:r>
            <a:r>
              <a:rPr spc="-5" dirty="0">
                <a:latin typeface="Carlito"/>
                <a:cs typeface="Carlito"/>
              </a:rPr>
              <a:t>dynamically</a:t>
            </a:r>
            <a:r>
              <a:rPr spc="6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generated</a:t>
            </a:r>
            <a:endParaRPr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and if </a:t>
            </a:r>
            <a:r>
              <a:rPr spc="-5" dirty="0">
                <a:latin typeface="Carlito"/>
                <a:cs typeface="Carlito"/>
              </a:rPr>
              <a:t>required, </a:t>
            </a:r>
            <a:r>
              <a:rPr spc="-10" dirty="0">
                <a:latin typeface="Carlito"/>
                <a:cs typeface="Carlito"/>
              </a:rPr>
              <a:t>retrieving </a:t>
            </a:r>
            <a:r>
              <a:rPr spc="-15" dirty="0">
                <a:latin typeface="Carlito"/>
                <a:cs typeface="Carlito"/>
              </a:rPr>
              <a:t>data from </a:t>
            </a:r>
            <a:r>
              <a:rPr dirty="0">
                <a:latin typeface="Carlito"/>
                <a:cs typeface="Carlito"/>
              </a:rPr>
              <a:t>the</a:t>
            </a:r>
            <a:r>
              <a:rPr spc="5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database.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0100" y="3329940"/>
            <a:ext cx="4661181" cy="3291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91528" y="3241548"/>
            <a:ext cx="5121435" cy="323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2"/>
            <a:ext cx="12192000" cy="605155"/>
          </a:xfrm>
          <a:custGeom>
            <a:avLst/>
            <a:gdLst/>
            <a:ahLst/>
            <a:cxnLst/>
            <a:rect l="l" t="t" r="r" b="b"/>
            <a:pathLst>
              <a:path w="12192000" h="605155">
                <a:moveTo>
                  <a:pt x="12192000" y="0"/>
                </a:moveTo>
                <a:lnTo>
                  <a:pt x="0" y="0"/>
                </a:lnTo>
                <a:lnTo>
                  <a:pt x="0" y="605027"/>
                </a:lnTo>
                <a:lnTo>
                  <a:pt x="12192000" y="6050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3789" y="0"/>
            <a:ext cx="64281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Server-side </a:t>
            </a:r>
            <a:r>
              <a:rPr spc="-310" dirty="0"/>
              <a:t>Web</a:t>
            </a:r>
            <a:r>
              <a:rPr spc="-350" dirty="0"/>
              <a:t> </a:t>
            </a:r>
            <a:r>
              <a:rPr spc="-225" dirty="0"/>
              <a:t>Development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868426"/>
            <a:ext cx="11833225" cy="4688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arguably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most powerful </a:t>
            </a:r>
            <a:r>
              <a:rPr sz="2400" spc="-15" dirty="0">
                <a:latin typeface="Carlito"/>
                <a:cs typeface="Carlito"/>
              </a:rPr>
              <a:t>platform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server-side </a:t>
            </a:r>
            <a:r>
              <a:rPr sz="2400" spc="-10" dirty="0">
                <a:latin typeface="Carlito"/>
                <a:cs typeface="Carlito"/>
              </a:rPr>
              <a:t>web development</a:t>
            </a:r>
            <a:r>
              <a:rPr sz="2400" spc="60" dirty="0">
                <a:latin typeface="Carlito"/>
                <a:cs typeface="Carlito"/>
              </a:rPr>
              <a:t> </a:t>
            </a:r>
            <a:r>
              <a:rPr sz="2400" spc="-45" dirty="0">
                <a:latin typeface="Carlito"/>
                <a:cs typeface="Carlito"/>
              </a:rPr>
              <a:t>today.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latin typeface="Carlito"/>
                <a:cs typeface="Carlito"/>
              </a:rPr>
              <a:t>The </a:t>
            </a:r>
            <a:r>
              <a:rPr sz="2400" i="1" dirty="0">
                <a:latin typeface="Carlito"/>
                <a:cs typeface="Carlito"/>
              </a:rPr>
              <a:t>two widely </a:t>
            </a:r>
            <a:r>
              <a:rPr sz="2400" i="1" spc="-5" dirty="0">
                <a:latin typeface="Carlito"/>
                <a:cs typeface="Carlito"/>
              </a:rPr>
              <a:t>used technologies </a:t>
            </a:r>
            <a:r>
              <a:rPr sz="2400" i="1" spc="-10" dirty="0">
                <a:latin typeface="Carlito"/>
                <a:cs typeface="Carlito"/>
              </a:rPr>
              <a:t>for </a:t>
            </a:r>
            <a:r>
              <a:rPr sz="2400" i="1" spc="-5" dirty="0">
                <a:latin typeface="Carlito"/>
                <a:cs typeface="Carlito"/>
              </a:rPr>
              <a:t>developing dynamic </a:t>
            </a:r>
            <a:r>
              <a:rPr sz="2400" i="1" dirty="0">
                <a:latin typeface="Carlito"/>
                <a:cs typeface="Carlito"/>
              </a:rPr>
              <a:t>web </a:t>
            </a:r>
            <a:r>
              <a:rPr sz="2400" i="1" spc="-5" dirty="0">
                <a:latin typeface="Carlito"/>
                <a:cs typeface="Carlito"/>
              </a:rPr>
              <a:t>pages</a:t>
            </a:r>
            <a:r>
              <a:rPr sz="2400" i="1" spc="1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are:</a:t>
            </a:r>
            <a:endParaRPr sz="24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Servlets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JSP –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5" dirty="0">
                <a:latin typeface="Carlito"/>
                <a:cs typeface="Carlito"/>
              </a:rPr>
              <a:t>Server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Pages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2400" b="1" i="1" dirty="0">
                <a:latin typeface="Carlito"/>
                <a:cs typeface="Carlito"/>
              </a:rPr>
              <a:t>A </a:t>
            </a:r>
            <a:r>
              <a:rPr sz="2400" b="1" dirty="0">
                <a:latin typeface="Carlito"/>
                <a:cs typeface="Carlito"/>
              </a:rPr>
              <a:t>Servlet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10" dirty="0">
                <a:latin typeface="Carlito"/>
                <a:cs typeface="Carlito"/>
              </a:rPr>
              <a:t>specialized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runs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web </a:t>
            </a:r>
            <a:r>
              <a:rPr sz="2400" spc="-5" dirty="0">
                <a:latin typeface="Carlito"/>
                <a:cs typeface="Carlito"/>
              </a:rPr>
              <a:t>server </a:t>
            </a:r>
            <a:r>
              <a:rPr sz="2400" spc="-15" dirty="0">
                <a:latin typeface="Carlito"/>
                <a:cs typeface="Carlito"/>
              </a:rPr>
              <a:t>to generate </a:t>
            </a:r>
            <a:r>
              <a:rPr sz="2400" spc="-5" dirty="0">
                <a:latin typeface="Carlito"/>
                <a:cs typeface="Carlito"/>
              </a:rPr>
              <a:t>dynamic </a:t>
            </a:r>
            <a:r>
              <a:rPr sz="2400" spc="-10" dirty="0">
                <a:latin typeface="Carlito"/>
                <a:cs typeface="Carlito"/>
              </a:rPr>
              <a:t>web pages.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400" b="1" dirty="0">
                <a:latin typeface="Carlito"/>
                <a:cs typeface="Carlito"/>
              </a:rPr>
              <a:t>Servlets </a:t>
            </a:r>
            <a:r>
              <a:rPr sz="2400" b="1" spc="-10" dirty="0">
                <a:latin typeface="Carlito"/>
                <a:cs typeface="Carlito"/>
              </a:rPr>
              <a:t>work </a:t>
            </a:r>
            <a:r>
              <a:rPr sz="2400" b="1" dirty="0">
                <a:latin typeface="Carlito"/>
                <a:cs typeface="Carlito"/>
              </a:rPr>
              <a:t>on a </a:t>
            </a:r>
            <a:r>
              <a:rPr sz="2400" b="1" spc="-15" dirty="0">
                <a:latin typeface="Carlito"/>
                <a:cs typeface="Carlito"/>
              </a:rPr>
              <a:t>request </a:t>
            </a:r>
            <a:r>
              <a:rPr sz="2400" b="1" dirty="0">
                <a:latin typeface="Carlito"/>
                <a:cs typeface="Carlito"/>
              </a:rPr>
              <a:t>- </a:t>
            </a:r>
            <a:r>
              <a:rPr sz="2400" b="1" spc="-10" dirty="0">
                <a:latin typeface="Carlito"/>
                <a:cs typeface="Carlito"/>
              </a:rPr>
              <a:t>response programming </a:t>
            </a:r>
            <a:r>
              <a:rPr sz="2400" b="1" dirty="0">
                <a:latin typeface="Carlito"/>
                <a:cs typeface="Carlito"/>
              </a:rPr>
              <a:t>model </a:t>
            </a:r>
            <a:r>
              <a:rPr sz="2400" b="1" spc="-5" dirty="0">
                <a:latin typeface="Carlito"/>
                <a:cs typeface="Carlito"/>
              </a:rPr>
              <a:t>i.e. </a:t>
            </a:r>
            <a:r>
              <a:rPr sz="2400" spc="-5" dirty="0">
                <a:latin typeface="Carlito"/>
                <a:cs typeface="Carlito"/>
              </a:rPr>
              <a:t>they accept </a:t>
            </a:r>
            <a:r>
              <a:rPr sz="2400" spc="-10" dirty="0">
                <a:latin typeface="Carlito"/>
                <a:cs typeface="Carlito"/>
              </a:rPr>
              <a:t>requests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clients 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spc="-15" dirty="0">
                <a:latin typeface="Carlito"/>
                <a:cs typeface="Carlito"/>
              </a:rPr>
              <a:t>generate </a:t>
            </a:r>
            <a:r>
              <a:rPr sz="2400" spc="-5" dirty="0">
                <a:latin typeface="Carlito"/>
                <a:cs typeface="Carlito"/>
              </a:rPr>
              <a:t>responses dynamically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send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responses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15" dirty="0">
                <a:latin typeface="Carlito"/>
                <a:cs typeface="Carlito"/>
              </a:rPr>
              <a:t>format </a:t>
            </a:r>
            <a:r>
              <a:rPr sz="2400" spc="-5" dirty="0">
                <a:latin typeface="Carlito"/>
                <a:cs typeface="Carlito"/>
              </a:rPr>
              <a:t>such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b="1" i="1" spc="-10" dirty="0">
                <a:latin typeface="Carlito"/>
                <a:cs typeface="Carlito"/>
              </a:rPr>
              <a:t>html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10" dirty="0">
                <a:latin typeface="Carlito"/>
                <a:cs typeface="Carlito"/>
              </a:rPr>
              <a:t>clients/browsers.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761" y="0"/>
            <a:ext cx="30499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/>
              <a:t>A </a:t>
            </a:r>
            <a:r>
              <a:rPr spc="-235" dirty="0"/>
              <a:t>Servlet’s</a:t>
            </a:r>
            <a:r>
              <a:rPr spc="-220" dirty="0"/>
              <a:t> </a:t>
            </a:r>
            <a:r>
              <a:rPr spc="-375" dirty="0"/>
              <a:t>Job</a:t>
            </a:r>
          </a:p>
        </p:txBody>
      </p:sp>
      <p:sp>
        <p:nvSpPr>
          <p:cNvPr id="4" name="object 4"/>
          <p:cNvSpPr/>
          <p:nvPr/>
        </p:nvSpPr>
        <p:spPr>
          <a:xfrm>
            <a:off x="2449067" y="961523"/>
            <a:ext cx="7445860" cy="2814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7979" y="4052315"/>
            <a:ext cx="7332194" cy="1985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5"/>
            <a:ext cx="12192000" cy="676910"/>
          </a:xfrm>
          <a:custGeom>
            <a:avLst/>
            <a:gdLst/>
            <a:ahLst/>
            <a:cxnLst/>
            <a:rect l="l" t="t" r="r" b="b"/>
            <a:pathLst>
              <a:path w="12192000" h="676910">
                <a:moveTo>
                  <a:pt x="12192000" y="0"/>
                </a:moveTo>
                <a:lnTo>
                  <a:pt x="0" y="0"/>
                </a:lnTo>
                <a:lnTo>
                  <a:pt x="0" y="676655"/>
                </a:lnTo>
                <a:lnTo>
                  <a:pt x="12192000" y="6766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4914" y="0"/>
            <a:ext cx="36633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Servlet</a:t>
            </a:r>
            <a:r>
              <a:rPr spc="-350" dirty="0"/>
              <a:t> </a:t>
            </a:r>
            <a:r>
              <a:rPr spc="-220" dirty="0"/>
              <a:t>Container</a:t>
            </a:r>
          </a:p>
        </p:txBody>
      </p:sp>
      <p:sp>
        <p:nvSpPr>
          <p:cNvPr id="4" name="object 4"/>
          <p:cNvSpPr/>
          <p:nvPr/>
        </p:nvSpPr>
        <p:spPr>
          <a:xfrm>
            <a:off x="7060674" y="2365234"/>
            <a:ext cx="4719144" cy="4015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0238" y="815467"/>
            <a:ext cx="11911330" cy="306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rlito"/>
                <a:cs typeface="Carlito"/>
              </a:rPr>
              <a:t>For executing </a:t>
            </a:r>
            <a:r>
              <a:rPr sz="1600" spc="-5" dirty="0">
                <a:latin typeface="Carlito"/>
                <a:cs typeface="Carlito"/>
              </a:rPr>
              <a:t>the servlets, the </a:t>
            </a:r>
            <a:r>
              <a:rPr sz="1600" spc="-10" dirty="0">
                <a:latin typeface="Carlito"/>
                <a:cs typeface="Carlito"/>
              </a:rPr>
              <a:t>web </a:t>
            </a:r>
            <a:r>
              <a:rPr sz="1600" spc="-5" dirty="0">
                <a:latin typeface="Carlito"/>
                <a:cs typeface="Carlito"/>
              </a:rPr>
              <a:t>server </a:t>
            </a:r>
            <a:r>
              <a:rPr sz="1600" spc="-10" dirty="0">
                <a:latin typeface="Carlito"/>
                <a:cs typeface="Carlito"/>
              </a:rPr>
              <a:t>requires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help </a:t>
            </a:r>
            <a:r>
              <a:rPr sz="1600" dirty="0">
                <a:latin typeface="Carlito"/>
                <a:cs typeface="Carlito"/>
              </a:rPr>
              <a:t>of </a:t>
            </a:r>
            <a:r>
              <a:rPr sz="1600" spc="-5" dirty="0">
                <a:latin typeface="Carlito"/>
                <a:cs typeface="Carlito"/>
              </a:rPr>
              <a:t>another </a:t>
            </a:r>
            <a:r>
              <a:rPr sz="1600" spc="-10" dirty="0">
                <a:latin typeface="Carlito"/>
                <a:cs typeface="Carlito"/>
              </a:rPr>
              <a:t>piece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software called </a:t>
            </a:r>
            <a:r>
              <a:rPr sz="1600" spc="-5" dirty="0">
                <a:latin typeface="Carlito"/>
                <a:cs typeface="Carlito"/>
              </a:rPr>
              <a:t>as servlet  </a:t>
            </a:r>
            <a:r>
              <a:rPr sz="1600" spc="-15" dirty="0">
                <a:latin typeface="Carlito"/>
                <a:cs typeface="Carlito"/>
              </a:rPr>
              <a:t>container </a:t>
            </a:r>
            <a:r>
              <a:rPr sz="1600" spc="-5" dirty="0">
                <a:latin typeface="Carlito"/>
                <a:cs typeface="Carlito"/>
              </a:rPr>
              <a:t>also </a:t>
            </a:r>
            <a:r>
              <a:rPr sz="1600" spc="-10" dirty="0">
                <a:latin typeface="Carlito"/>
                <a:cs typeface="Carlito"/>
              </a:rPr>
              <a:t>called </a:t>
            </a:r>
            <a:r>
              <a:rPr sz="1600" spc="-5" dirty="0">
                <a:latin typeface="Carlito"/>
                <a:cs typeface="Carlito"/>
              </a:rPr>
              <a:t>as </a:t>
            </a:r>
            <a:r>
              <a:rPr sz="1600" spc="-35" dirty="0">
                <a:latin typeface="Carlito"/>
                <a:cs typeface="Carlito"/>
              </a:rPr>
              <a:t>Web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30" dirty="0">
                <a:latin typeface="Carlito"/>
                <a:cs typeface="Carlito"/>
              </a:rPr>
              <a:t>Container.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Carlito"/>
              <a:cs typeface="Carlito"/>
            </a:endParaRPr>
          </a:p>
          <a:p>
            <a:pPr marL="12700" marR="480059">
              <a:lnSpc>
                <a:spcPct val="100000"/>
              </a:lnSpc>
            </a:pPr>
            <a:r>
              <a:rPr sz="1600" spc="-20" dirty="0">
                <a:latin typeface="Carlito"/>
                <a:cs typeface="Carlito"/>
              </a:rPr>
              <a:t>Unlike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25" dirty="0">
                <a:latin typeface="Carlito"/>
                <a:cs typeface="Carlito"/>
              </a:rPr>
              <a:t>Java </a:t>
            </a:r>
            <a:r>
              <a:rPr sz="1600" spc="-10" dirty="0">
                <a:latin typeface="Carlito"/>
                <a:cs typeface="Carlito"/>
              </a:rPr>
              <a:t>client </a:t>
            </a:r>
            <a:r>
              <a:rPr sz="1600" spc="-15" dirty="0">
                <a:latin typeface="Carlito"/>
                <a:cs typeface="Carlito"/>
              </a:rPr>
              <a:t>program, </a:t>
            </a:r>
            <a:r>
              <a:rPr sz="1600" spc="-5" dirty="0">
                <a:latin typeface="Carlito"/>
                <a:cs typeface="Carlito"/>
              </a:rPr>
              <a:t>a servlet has no </a:t>
            </a:r>
            <a:r>
              <a:rPr sz="1600" spc="-15" dirty="0">
                <a:latin typeface="Carlito"/>
                <a:cs typeface="Carlito"/>
              </a:rPr>
              <a:t>static </a:t>
            </a:r>
            <a:r>
              <a:rPr sz="1600" spc="-5" dirty="0">
                <a:solidFill>
                  <a:srgbClr val="336699"/>
                </a:solidFill>
                <a:latin typeface="Carlito"/>
                <a:cs typeface="Carlito"/>
              </a:rPr>
              <a:t>main() </a:t>
            </a:r>
            <a:r>
              <a:rPr sz="1600" spc="-5" dirty="0">
                <a:latin typeface="Carlito"/>
                <a:cs typeface="Carlito"/>
              </a:rPr>
              <a:t>method. </a:t>
            </a:r>
            <a:r>
              <a:rPr sz="1600" spc="-20" dirty="0">
                <a:latin typeface="Carlito"/>
                <a:cs typeface="Carlito"/>
              </a:rPr>
              <a:t>Therefore, </a:t>
            </a:r>
            <a:r>
              <a:rPr sz="1600" spc="-5" dirty="0">
                <a:latin typeface="Carlito"/>
                <a:cs typeface="Carlito"/>
              </a:rPr>
              <a:t>a servlet </a:t>
            </a:r>
            <a:r>
              <a:rPr sz="1600" spc="-10" dirty="0">
                <a:latin typeface="Carlito"/>
                <a:cs typeface="Carlito"/>
              </a:rPr>
              <a:t>must </a:t>
            </a:r>
            <a:r>
              <a:rPr sz="1600" spc="-25" dirty="0">
                <a:latin typeface="Carlito"/>
                <a:cs typeface="Carlito"/>
              </a:rPr>
              <a:t>execute  </a:t>
            </a:r>
            <a:r>
              <a:rPr sz="1600" spc="-10" dirty="0">
                <a:latin typeface="Carlito"/>
                <a:cs typeface="Carlito"/>
              </a:rPr>
              <a:t>under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control </a:t>
            </a:r>
            <a:r>
              <a:rPr sz="1600" spc="-5" dirty="0">
                <a:latin typeface="Carlito"/>
                <a:cs typeface="Carlito"/>
              </a:rPr>
              <a:t>of an </a:t>
            </a:r>
            <a:r>
              <a:rPr sz="1600" spc="-10" dirty="0">
                <a:latin typeface="Carlito"/>
                <a:cs typeface="Carlito"/>
              </a:rPr>
              <a:t>external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35" dirty="0">
                <a:latin typeface="Carlito"/>
                <a:cs typeface="Carlito"/>
              </a:rPr>
              <a:t>container.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Apache </a:t>
            </a:r>
            <a:r>
              <a:rPr sz="1600" spc="-45" dirty="0">
                <a:latin typeface="Carlito"/>
                <a:cs typeface="Carlito"/>
              </a:rPr>
              <a:t>Tomcat </a:t>
            </a:r>
            <a:r>
              <a:rPr sz="1600" spc="-5" dirty="0">
                <a:latin typeface="Carlito"/>
                <a:cs typeface="Carlito"/>
              </a:rPr>
              <a:t>is a </a:t>
            </a:r>
            <a:r>
              <a:rPr sz="1600" spc="-10" dirty="0">
                <a:latin typeface="Carlito"/>
                <a:cs typeface="Carlito"/>
              </a:rPr>
              <a:t>well-know web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spc="-35" dirty="0">
                <a:latin typeface="Carlito"/>
                <a:cs typeface="Carlito"/>
              </a:rPr>
              <a:t>server.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Although Servlets </a:t>
            </a:r>
            <a:r>
              <a:rPr sz="1600" spc="-15" dirty="0">
                <a:latin typeface="Carlito"/>
                <a:cs typeface="Carlito"/>
              </a:rPr>
              <a:t>can </a:t>
            </a:r>
            <a:r>
              <a:rPr sz="1600" spc="-10" dirty="0">
                <a:latin typeface="Carlito"/>
                <a:cs typeface="Carlito"/>
              </a:rPr>
              <a:t>respond </a:t>
            </a:r>
            <a:r>
              <a:rPr sz="1600" spc="-20" dirty="0">
                <a:latin typeface="Carlito"/>
                <a:cs typeface="Carlito"/>
              </a:rPr>
              <a:t>to </a:t>
            </a:r>
            <a:r>
              <a:rPr sz="1600" spc="-15" dirty="0">
                <a:latin typeface="Carlito"/>
                <a:cs typeface="Carlito"/>
              </a:rPr>
              <a:t>any </a:t>
            </a:r>
            <a:r>
              <a:rPr sz="1600" spc="-5" dirty="0">
                <a:latin typeface="Carlito"/>
                <a:cs typeface="Carlito"/>
              </a:rPr>
              <a:t>type of </a:t>
            </a:r>
            <a:r>
              <a:rPr sz="1600" spc="-10" dirty="0">
                <a:latin typeface="Carlito"/>
                <a:cs typeface="Carlito"/>
              </a:rPr>
              <a:t>request, they</a:t>
            </a:r>
            <a:r>
              <a:rPr sz="1600" spc="1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are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commonly </a:t>
            </a:r>
            <a:r>
              <a:rPr sz="1600" spc="-5" dirty="0">
                <a:latin typeface="Carlito"/>
                <a:cs typeface="Carlito"/>
              </a:rPr>
              <a:t>used </a:t>
            </a:r>
            <a:r>
              <a:rPr sz="1600" spc="-20" dirty="0">
                <a:latin typeface="Carlito"/>
                <a:cs typeface="Carlito"/>
              </a:rPr>
              <a:t>to </a:t>
            </a:r>
            <a:r>
              <a:rPr sz="1600" spc="-15" dirty="0">
                <a:latin typeface="Carlito"/>
                <a:cs typeface="Carlito"/>
              </a:rPr>
              <a:t>extend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applications </a:t>
            </a:r>
            <a:r>
              <a:rPr sz="1600" spc="-15" dirty="0">
                <a:latin typeface="Carlito"/>
                <a:cs typeface="Carlito"/>
              </a:rPr>
              <a:t>hosted </a:t>
            </a:r>
            <a:r>
              <a:rPr sz="1600" spc="-10" dirty="0">
                <a:latin typeface="Carlito"/>
                <a:cs typeface="Carlito"/>
              </a:rPr>
              <a:t>by web</a:t>
            </a:r>
            <a:r>
              <a:rPr sz="1600" spc="1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servers.</a:t>
            </a:r>
            <a:endParaRPr sz="1600" dirty="0">
              <a:latin typeface="Carlito"/>
              <a:cs typeface="Carlito"/>
            </a:endParaRPr>
          </a:p>
          <a:p>
            <a:pPr marL="12700" marR="4212590">
              <a:lnSpc>
                <a:spcPct val="100000"/>
              </a:lnSpc>
              <a:spcBef>
                <a:spcPts val="795"/>
              </a:spcBef>
            </a:pP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such applications, </a:t>
            </a:r>
            <a:r>
              <a:rPr sz="1600" spc="-25" dirty="0">
                <a:latin typeface="Carlito"/>
                <a:cs typeface="Carlito"/>
              </a:rPr>
              <a:t>Java </a:t>
            </a:r>
            <a:r>
              <a:rPr sz="1600" spc="-5" dirty="0">
                <a:latin typeface="Carlito"/>
                <a:cs typeface="Carlito"/>
              </a:rPr>
              <a:t>Servlet </a:t>
            </a:r>
            <a:r>
              <a:rPr sz="1600" spc="-25" dirty="0">
                <a:latin typeface="Carlito"/>
                <a:cs typeface="Carlito"/>
              </a:rPr>
              <a:t>Technology </a:t>
            </a:r>
            <a:r>
              <a:rPr sz="1600" spc="-10" dirty="0">
                <a:latin typeface="Carlito"/>
                <a:cs typeface="Carlito"/>
              </a:rPr>
              <a:t>defines </a:t>
            </a:r>
            <a:r>
              <a:rPr sz="1600" b="1" spc="-5" dirty="0">
                <a:solidFill>
                  <a:srgbClr val="C00000"/>
                </a:solidFill>
                <a:latin typeface="Carlito"/>
                <a:cs typeface="Carlito"/>
              </a:rPr>
              <a:t>HTTP-specific  Servlet classes.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8683" y="5272697"/>
            <a:ext cx="68580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5508" y="5269484"/>
          <a:ext cx="6858000" cy="1325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</a:tblGrid>
              <a:tr h="5507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Servlet/JSP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Spec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Actual release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revision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Minimum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Java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Version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37252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3.1/2.3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8.0.15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1.7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37252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3.0/2.2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7.0.35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1.6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19125"/>
          </a:xfrm>
          <a:custGeom>
            <a:avLst/>
            <a:gdLst/>
            <a:ahLst/>
            <a:cxnLst/>
            <a:rect l="l" t="t" r="r" b="b"/>
            <a:pathLst>
              <a:path w="12192000" h="619125">
                <a:moveTo>
                  <a:pt x="12192000" y="0"/>
                </a:moveTo>
                <a:lnTo>
                  <a:pt x="0" y="0"/>
                </a:lnTo>
                <a:lnTo>
                  <a:pt x="0" y="618744"/>
                </a:lnTo>
                <a:lnTo>
                  <a:pt x="12192000" y="6187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9629" y="0"/>
            <a:ext cx="2875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15" dirty="0"/>
              <a:t>Tomcat</a:t>
            </a:r>
            <a:r>
              <a:rPr sz="4000" spc="-350" dirty="0"/>
              <a:t> </a:t>
            </a:r>
            <a:r>
              <a:rPr sz="4000" spc="-280" dirty="0"/>
              <a:t>Server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8739" y="602361"/>
            <a:ext cx="11553190" cy="60388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0665" marR="5309235" indent="-240665">
              <a:lnSpc>
                <a:spcPts val="2180"/>
              </a:lnSpc>
              <a:spcBef>
                <a:spcPts val="3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Download </a:t>
            </a:r>
            <a:r>
              <a:rPr sz="2000" spc="-15" dirty="0">
                <a:latin typeface="Carlito"/>
                <a:cs typeface="Carlito"/>
              </a:rPr>
              <a:t>latest version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5" dirty="0">
                <a:latin typeface="Carlito"/>
                <a:cs typeface="Carlito"/>
              </a:rPr>
              <a:t>tomcat </a:t>
            </a:r>
            <a:r>
              <a:rPr sz="2000" spc="-1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following </a:t>
            </a:r>
            <a:r>
              <a:rPr sz="2000" spc="-5" dirty="0">
                <a:latin typeface="Carlito"/>
                <a:cs typeface="Carlito"/>
              </a:rPr>
              <a:t>link: </a:t>
            </a:r>
            <a:r>
              <a:rPr sz="20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 https://tomcat.apache.org/download-80.cgi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155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Note: select 32-bit or </a:t>
            </a:r>
            <a:r>
              <a:rPr sz="2000" dirty="0">
                <a:latin typeface="Carlito"/>
                <a:cs typeface="Carlito"/>
              </a:rPr>
              <a:t>64-bit </a:t>
            </a:r>
            <a:r>
              <a:rPr sz="2000" spc="-5" dirty="0">
                <a:latin typeface="Carlito"/>
                <a:cs typeface="Carlito"/>
              </a:rPr>
              <a:t>depending on </a:t>
            </a:r>
            <a:r>
              <a:rPr sz="2000" spc="-10" dirty="0">
                <a:latin typeface="Carlito"/>
                <a:cs typeface="Carlito"/>
              </a:rPr>
              <a:t>your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Unzip and </a:t>
            </a:r>
            <a:r>
              <a:rPr sz="2000" spc="-5" dirty="0">
                <a:latin typeface="Carlito"/>
                <a:cs typeface="Carlito"/>
              </a:rPr>
              <a:t>copy </a:t>
            </a:r>
            <a:r>
              <a:rPr sz="2000" spc="-15" dirty="0">
                <a:latin typeface="Carlito"/>
                <a:cs typeface="Carlito"/>
              </a:rPr>
              <a:t>into </a:t>
            </a:r>
            <a:r>
              <a:rPr sz="2000" spc="-10" dirty="0">
                <a:latin typeface="Carlito"/>
                <a:cs typeface="Carlito"/>
              </a:rPr>
              <a:t>your </a:t>
            </a:r>
            <a:r>
              <a:rPr sz="2000" spc="-20" dirty="0">
                <a:latin typeface="Carlito"/>
                <a:cs typeface="Carlito"/>
              </a:rPr>
              <a:t>favourite </a:t>
            </a:r>
            <a:r>
              <a:rPr sz="2000" spc="-35" dirty="0">
                <a:latin typeface="Carlito"/>
                <a:cs typeface="Carlito"/>
              </a:rPr>
              <a:t>folder, </a:t>
            </a:r>
            <a:r>
              <a:rPr sz="2000" spc="-15" dirty="0">
                <a:latin typeface="Carlito"/>
                <a:cs typeface="Carlito"/>
              </a:rPr>
              <a:t>preferably </a:t>
            </a:r>
            <a:r>
              <a:rPr sz="2000" i="1" dirty="0">
                <a:latin typeface="Carlito"/>
                <a:cs typeface="Carlito"/>
              </a:rPr>
              <a:t>in </a:t>
            </a:r>
            <a:r>
              <a:rPr sz="2000" i="1" spc="-5" dirty="0">
                <a:latin typeface="Carlito"/>
                <a:cs typeface="Carlito"/>
              </a:rPr>
              <a:t>c:\program files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ts val="2285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rlito"/>
                <a:cs typeface="Carlito"/>
              </a:rPr>
              <a:t>Create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following </a:t>
            </a:r>
            <a:r>
              <a:rPr sz="2000" spc="-20" dirty="0">
                <a:latin typeface="Carlito"/>
                <a:cs typeface="Carlito"/>
              </a:rPr>
              <a:t>system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variables:</a:t>
            </a:r>
            <a:endParaRPr sz="2000">
              <a:latin typeface="Carlito"/>
              <a:cs typeface="Carlito"/>
            </a:endParaRPr>
          </a:p>
          <a:p>
            <a:pPr marL="698500" marR="5080" lvl="1" indent="-228600">
              <a:lnSpc>
                <a:spcPct val="70000"/>
              </a:lnSpc>
              <a:spcBef>
                <a:spcPts val="6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i="1" spc="-5" dirty="0">
                <a:latin typeface="Carlito"/>
                <a:cs typeface="Carlito"/>
              </a:rPr>
              <a:t>Right-Click on </a:t>
            </a:r>
            <a:r>
              <a:rPr sz="2000" i="1" dirty="0">
                <a:latin typeface="Carlito"/>
                <a:cs typeface="Carlito"/>
              </a:rPr>
              <a:t>My </a:t>
            </a:r>
            <a:r>
              <a:rPr sz="2000" i="1" spc="-5" dirty="0">
                <a:latin typeface="Carlito"/>
                <a:cs typeface="Carlito"/>
              </a:rPr>
              <a:t>Computer-&gt;properties-&gt;Advanced </a:t>
            </a:r>
            <a:r>
              <a:rPr sz="2000" i="1" spc="-15" dirty="0">
                <a:latin typeface="Carlito"/>
                <a:cs typeface="Carlito"/>
              </a:rPr>
              <a:t>System </a:t>
            </a:r>
            <a:r>
              <a:rPr sz="2000" i="1" spc="-5" dirty="0">
                <a:latin typeface="Carlito"/>
                <a:cs typeface="Carlito"/>
              </a:rPr>
              <a:t>Properties-&gt;Environmental variables-&gt;System  Properties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ts val="218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i="1" spc="-5" dirty="0">
                <a:latin typeface="Carlito"/>
                <a:cs typeface="Carlito"/>
              </a:rPr>
              <a:t>Click on new </a:t>
            </a:r>
            <a:r>
              <a:rPr sz="2000" i="1" spc="-10" dirty="0">
                <a:latin typeface="Carlito"/>
                <a:cs typeface="Carlito"/>
              </a:rPr>
              <a:t>button, enter </a:t>
            </a:r>
            <a:r>
              <a:rPr sz="2000" i="1" dirty="0">
                <a:latin typeface="Carlito"/>
                <a:cs typeface="Carlito"/>
              </a:rPr>
              <a:t>variable </a:t>
            </a:r>
            <a:r>
              <a:rPr sz="2000" i="1" spc="-5" dirty="0">
                <a:latin typeface="Carlito"/>
                <a:cs typeface="Carlito"/>
              </a:rPr>
              <a:t>name and</a:t>
            </a:r>
            <a:r>
              <a:rPr sz="2000" i="1" spc="-8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value: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ts val="2190"/>
              </a:lnSpc>
              <a:spcBef>
                <a:spcPts val="1995"/>
              </a:spcBef>
            </a:pPr>
            <a:r>
              <a:rPr sz="1900" b="1" i="1" spc="-35" dirty="0">
                <a:latin typeface="Carlito"/>
                <a:cs typeface="Carlito"/>
              </a:rPr>
              <a:t>JAVA_HOME</a:t>
            </a:r>
            <a:endParaRPr sz="1900">
              <a:latin typeface="Carlito"/>
              <a:cs typeface="Carlito"/>
            </a:endParaRPr>
          </a:p>
          <a:p>
            <a:pPr marL="927100">
              <a:lnSpc>
                <a:spcPts val="2190"/>
              </a:lnSpc>
            </a:pPr>
            <a:r>
              <a:rPr sz="1900" b="1" i="1" spc="-5" dirty="0">
                <a:latin typeface="Carlito"/>
                <a:cs typeface="Carlito"/>
              </a:rPr>
              <a:t>C:\Program</a:t>
            </a:r>
            <a:r>
              <a:rPr sz="1900" b="1" i="1" spc="10" dirty="0">
                <a:latin typeface="Carlito"/>
                <a:cs typeface="Carlito"/>
              </a:rPr>
              <a:t> </a:t>
            </a:r>
            <a:r>
              <a:rPr sz="1900" b="1" i="1" spc="-5" dirty="0">
                <a:latin typeface="Carlito"/>
                <a:cs typeface="Carlito"/>
              </a:rPr>
              <a:t>Files\Java\jdk1.7.0_79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rlito"/>
              <a:cs typeface="Carlito"/>
            </a:endParaRPr>
          </a:p>
          <a:p>
            <a:pPr marL="927100">
              <a:lnSpc>
                <a:spcPts val="2190"/>
              </a:lnSpc>
              <a:spcBef>
                <a:spcPts val="5"/>
              </a:spcBef>
            </a:pPr>
            <a:r>
              <a:rPr sz="1900" b="1" i="1" spc="-25" dirty="0">
                <a:latin typeface="Carlito"/>
                <a:cs typeface="Carlito"/>
              </a:rPr>
              <a:t>CATALINA_HOME</a:t>
            </a:r>
            <a:endParaRPr sz="1900">
              <a:latin typeface="Carlito"/>
              <a:cs typeface="Carlito"/>
            </a:endParaRPr>
          </a:p>
          <a:p>
            <a:pPr marL="927100">
              <a:lnSpc>
                <a:spcPts val="2190"/>
              </a:lnSpc>
            </a:pPr>
            <a:r>
              <a:rPr sz="1900" b="1" i="1" spc="-10" dirty="0">
                <a:latin typeface="Carlito"/>
                <a:cs typeface="Carlito"/>
              </a:rPr>
              <a:t>C:\apache-tomcat-8.0.35</a:t>
            </a:r>
            <a:endParaRPr sz="1900">
              <a:latin typeface="Carlito"/>
              <a:cs typeface="Carlito"/>
            </a:endParaRPr>
          </a:p>
          <a:p>
            <a:pPr marL="241300" indent="-228600">
              <a:lnSpc>
                <a:spcPts val="2310"/>
              </a:lnSpc>
              <a:spcBef>
                <a:spcPts val="2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Edit path </a:t>
            </a:r>
            <a:r>
              <a:rPr sz="2000" spc="-5" dirty="0">
                <a:latin typeface="Carlito"/>
                <a:cs typeface="Carlito"/>
              </a:rPr>
              <a:t>variable </a:t>
            </a:r>
            <a:r>
              <a:rPr sz="2000" dirty="0">
                <a:latin typeface="Carlito"/>
                <a:cs typeface="Carlito"/>
              </a:rPr>
              <a:t>and append the</a:t>
            </a:r>
            <a:r>
              <a:rPr sz="2000" spc="-10" dirty="0">
                <a:latin typeface="Carlito"/>
                <a:cs typeface="Carlito"/>
              </a:rPr>
              <a:t> following: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ts val="2190"/>
              </a:lnSpc>
            </a:pPr>
            <a:r>
              <a:rPr sz="1900" b="1" spc="-5" dirty="0">
                <a:latin typeface="Carlito"/>
                <a:cs typeface="Carlito"/>
              </a:rPr>
              <a:t>….</a:t>
            </a:r>
            <a:r>
              <a:rPr sz="1900" b="1" spc="5" dirty="0">
                <a:latin typeface="Carlito"/>
                <a:cs typeface="Carlito"/>
              </a:rPr>
              <a:t> </a:t>
            </a:r>
            <a:r>
              <a:rPr sz="1900" b="1" spc="-20" dirty="0">
                <a:latin typeface="Carlito"/>
                <a:cs typeface="Carlito"/>
              </a:rPr>
              <a:t>;%JAVA_HOME%\bin;%CATALINA_HOME%\bin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900" spc="-245" dirty="0">
                <a:latin typeface="Arial"/>
                <a:cs typeface="Arial"/>
              </a:rPr>
              <a:t>To </a:t>
            </a:r>
            <a:r>
              <a:rPr sz="1900" spc="-80" dirty="0">
                <a:latin typeface="Arial"/>
                <a:cs typeface="Arial"/>
              </a:rPr>
              <a:t>verify, </a:t>
            </a:r>
            <a:r>
              <a:rPr sz="1900" spc="-125" dirty="0">
                <a:latin typeface="Arial"/>
                <a:cs typeface="Arial"/>
              </a:rPr>
              <a:t>go </a:t>
            </a:r>
            <a:r>
              <a:rPr sz="1900" dirty="0">
                <a:latin typeface="Arial"/>
                <a:cs typeface="Arial"/>
              </a:rPr>
              <a:t>to </a:t>
            </a:r>
            <a:r>
              <a:rPr sz="1900" i="1" spc="-110" dirty="0">
                <a:latin typeface="Trebuchet MS"/>
                <a:cs typeface="Trebuchet MS"/>
              </a:rPr>
              <a:t>C:\apache-tomcat-8.0.35\bin </a:t>
            </a:r>
            <a:r>
              <a:rPr sz="1900" i="1" spc="-75" dirty="0">
                <a:latin typeface="Trebuchet MS"/>
                <a:cs typeface="Trebuchet MS"/>
              </a:rPr>
              <a:t>and </a:t>
            </a:r>
            <a:r>
              <a:rPr sz="1900" i="1" spc="-135" dirty="0">
                <a:latin typeface="Trebuchet MS"/>
                <a:cs typeface="Trebuchet MS"/>
              </a:rPr>
              <a:t>run startup.bat</a:t>
            </a:r>
            <a:r>
              <a:rPr sz="1900" i="1" spc="-445" dirty="0">
                <a:latin typeface="Trebuchet MS"/>
                <a:cs typeface="Trebuchet MS"/>
              </a:rPr>
              <a:t> </a:t>
            </a:r>
            <a:r>
              <a:rPr sz="1900" i="1" spc="-170" dirty="0">
                <a:latin typeface="Trebuchet MS"/>
                <a:cs typeface="Trebuchet MS"/>
              </a:rPr>
              <a:t>file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46100"/>
          </a:xfrm>
          <a:custGeom>
            <a:avLst/>
            <a:gdLst/>
            <a:ahLst/>
            <a:cxnLst/>
            <a:rect l="l" t="t" r="r" b="b"/>
            <a:pathLst>
              <a:path w="12192000" h="546100">
                <a:moveTo>
                  <a:pt x="12192000" y="0"/>
                </a:moveTo>
                <a:lnTo>
                  <a:pt x="0" y="0"/>
                </a:lnTo>
                <a:lnTo>
                  <a:pt x="0" y="545591"/>
                </a:lnTo>
                <a:lnTo>
                  <a:pt x="12192000" y="545591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Creating </a:t>
            </a:r>
            <a:r>
              <a:rPr spc="-310" dirty="0"/>
              <a:t>Web</a:t>
            </a:r>
            <a:r>
              <a:rPr spc="-350" dirty="0"/>
              <a:t> </a:t>
            </a:r>
            <a:r>
              <a:rPr spc="-175" dirty="0"/>
              <a:t>Application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545591"/>
            <a:ext cx="6741159" cy="6312535"/>
          </a:xfrm>
          <a:custGeom>
            <a:avLst/>
            <a:gdLst/>
            <a:ahLst/>
            <a:cxnLst/>
            <a:rect l="l" t="t" r="r" b="b"/>
            <a:pathLst>
              <a:path w="6741159" h="6312534">
                <a:moveTo>
                  <a:pt x="6740652" y="0"/>
                </a:moveTo>
                <a:lnTo>
                  <a:pt x="0" y="0"/>
                </a:lnTo>
                <a:lnTo>
                  <a:pt x="0" y="4617720"/>
                </a:lnTo>
                <a:lnTo>
                  <a:pt x="0" y="6312408"/>
                </a:lnTo>
                <a:lnTo>
                  <a:pt x="6685775" y="6312408"/>
                </a:lnTo>
                <a:lnTo>
                  <a:pt x="6685775" y="4617720"/>
                </a:lnTo>
                <a:lnTo>
                  <a:pt x="6740652" y="4617720"/>
                </a:lnTo>
                <a:lnTo>
                  <a:pt x="6740652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55" y="562483"/>
            <a:ext cx="6551930" cy="6001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b="1" spc="-15" dirty="0">
                <a:latin typeface="Carlito"/>
                <a:cs typeface="Carlito"/>
              </a:rPr>
              <a:t>Create </a:t>
            </a:r>
            <a:r>
              <a:rPr sz="2000" b="1" spc="-5" dirty="0">
                <a:latin typeface="Carlito"/>
                <a:cs typeface="Carlito"/>
              </a:rPr>
              <a:t>Dynamic </a:t>
            </a:r>
            <a:r>
              <a:rPr sz="2000" b="1" spc="-25" dirty="0">
                <a:latin typeface="Carlito"/>
                <a:cs typeface="Carlito"/>
              </a:rPr>
              <a:t>Web</a:t>
            </a:r>
            <a:r>
              <a:rPr sz="2000" b="1" spc="3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Project</a:t>
            </a:r>
            <a:endParaRPr sz="2000" dirty="0">
              <a:latin typeface="Carlito"/>
              <a:cs typeface="Carlito"/>
            </a:endParaRPr>
          </a:p>
          <a:p>
            <a:pPr marL="355600" marR="508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File-&gt; New-&gt; </a:t>
            </a:r>
            <a:r>
              <a:rPr sz="2000" spc="-10" dirty="0">
                <a:latin typeface="Carlito"/>
                <a:cs typeface="Carlito"/>
              </a:rPr>
              <a:t>Project-&gt;Web-&gt; </a:t>
            </a:r>
            <a:r>
              <a:rPr sz="2000" spc="-5" dirty="0">
                <a:latin typeface="Carlito"/>
                <a:cs typeface="Carlito"/>
              </a:rPr>
              <a:t>Dynamic </a:t>
            </a:r>
            <a:r>
              <a:rPr sz="2000" spc="-25" dirty="0">
                <a:latin typeface="Carlito"/>
                <a:cs typeface="Carlito"/>
              </a:rPr>
              <a:t>Web </a:t>
            </a:r>
            <a:r>
              <a:rPr sz="2000" spc="-10" dirty="0">
                <a:latin typeface="Carlito"/>
                <a:cs typeface="Carlito"/>
              </a:rPr>
              <a:t>Project.  </a:t>
            </a:r>
            <a:r>
              <a:rPr sz="2000" i="1" spc="-5" dirty="0">
                <a:latin typeface="Carlito"/>
                <a:cs typeface="Carlito"/>
              </a:rPr>
              <a:t>Note: </a:t>
            </a:r>
            <a:r>
              <a:rPr sz="2000" i="1" spc="-10" dirty="0">
                <a:latin typeface="Carlito"/>
                <a:cs typeface="Carlito"/>
              </a:rPr>
              <a:t>Eclipse </a:t>
            </a:r>
            <a:r>
              <a:rPr sz="2000" i="1" dirty="0">
                <a:latin typeface="Carlito"/>
                <a:cs typeface="Carlito"/>
              </a:rPr>
              <a:t>remembers </a:t>
            </a:r>
            <a:r>
              <a:rPr sz="2000" i="1" spc="-5" dirty="0">
                <a:latin typeface="Carlito"/>
                <a:cs typeface="Carlito"/>
              </a:rPr>
              <a:t>the recent types, so once you do  this once, you can </a:t>
            </a:r>
            <a:r>
              <a:rPr sz="2000" i="1" spc="-10" dirty="0">
                <a:latin typeface="Carlito"/>
                <a:cs typeface="Carlito"/>
              </a:rPr>
              <a:t>just </a:t>
            </a:r>
            <a:r>
              <a:rPr sz="2000" i="1" spc="-5" dirty="0">
                <a:latin typeface="Carlito"/>
                <a:cs typeface="Carlito"/>
              </a:rPr>
              <a:t>do File-&gt;New-&gt; Dynamic </a:t>
            </a:r>
            <a:r>
              <a:rPr sz="2000" i="1" spc="-30" dirty="0">
                <a:latin typeface="Carlito"/>
                <a:cs typeface="Carlito"/>
              </a:rPr>
              <a:t>Web  </a:t>
            </a:r>
            <a:r>
              <a:rPr sz="2000" i="1" dirty="0">
                <a:latin typeface="Carlito"/>
                <a:cs typeface="Carlito"/>
              </a:rPr>
              <a:t>Project.</a:t>
            </a:r>
            <a:endParaRPr sz="2000" dirty="0">
              <a:latin typeface="Carlito"/>
              <a:cs typeface="Carlito"/>
            </a:endParaRPr>
          </a:p>
          <a:p>
            <a:pPr marL="274320" indent="-262255">
              <a:lnSpc>
                <a:spcPct val="100000"/>
              </a:lnSpc>
              <a:buFont typeface="Carlito"/>
              <a:buAutoNum type="arabicPeriod" startAt="2"/>
              <a:tabLst>
                <a:tab pos="274955" algn="l"/>
              </a:tabLst>
            </a:pPr>
            <a:r>
              <a:rPr sz="2000" spc="-5" dirty="0">
                <a:latin typeface="Carlito"/>
                <a:cs typeface="Carlito"/>
              </a:rPr>
              <a:t>Accept </a:t>
            </a: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spc="-10" dirty="0">
                <a:latin typeface="Carlito"/>
                <a:cs typeface="Carlito"/>
              </a:rPr>
              <a:t>EE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perspective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 startAt="2"/>
            </a:pPr>
            <a:endParaRPr sz="2000" dirty="0">
              <a:latin typeface="Carlito"/>
              <a:cs typeface="Carlito"/>
            </a:endParaRPr>
          </a:p>
          <a:p>
            <a:pPr marL="275590" indent="-263525">
              <a:lnSpc>
                <a:spcPct val="100000"/>
              </a:lnSpc>
              <a:buAutoNum type="arabicPeriod" startAt="2"/>
              <a:tabLst>
                <a:tab pos="276225" algn="l"/>
              </a:tabLst>
            </a:pP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35" dirty="0">
                <a:latin typeface="Carlito"/>
                <a:cs typeface="Carlito"/>
              </a:rPr>
              <a:t>"Target </a:t>
            </a:r>
            <a:r>
              <a:rPr sz="2000" spc="-5" dirty="0">
                <a:latin typeface="Carlito"/>
                <a:cs typeface="Carlito"/>
              </a:rPr>
              <a:t>Runtime", choose </a:t>
            </a:r>
            <a:r>
              <a:rPr sz="2000" dirty="0">
                <a:latin typeface="Carlito"/>
                <a:cs typeface="Carlito"/>
              </a:rPr>
              <a:t>"Apache </a:t>
            </a:r>
            <a:r>
              <a:rPr sz="2000" spc="-45" dirty="0">
                <a:latin typeface="Carlito"/>
                <a:cs typeface="Carlito"/>
              </a:rPr>
              <a:t>Tomcat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v8.0“</a:t>
            </a: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 startAt="2"/>
            </a:pPr>
            <a:endParaRPr sz="2000" dirty="0">
              <a:latin typeface="Carlito"/>
              <a:cs typeface="Carlito"/>
            </a:endParaRPr>
          </a:p>
          <a:p>
            <a:pPr marL="274955" indent="-262890">
              <a:lnSpc>
                <a:spcPct val="100000"/>
              </a:lnSpc>
              <a:buAutoNum type="arabicPeriod" startAt="2"/>
              <a:tabLst>
                <a:tab pos="275590" algn="l"/>
              </a:tabLst>
            </a:pPr>
            <a:r>
              <a:rPr sz="2000" spc="-15" dirty="0">
                <a:latin typeface="Carlito"/>
                <a:cs typeface="Carlito"/>
              </a:rPr>
              <a:t>Enter </a:t>
            </a:r>
            <a:r>
              <a:rPr sz="2000" spc="-10" dirty="0">
                <a:latin typeface="Carlito"/>
                <a:cs typeface="Carlito"/>
              </a:rPr>
              <a:t>project </a:t>
            </a:r>
            <a:r>
              <a:rPr sz="2000" spc="-5" dirty="0">
                <a:latin typeface="Carlito"/>
                <a:cs typeface="Carlito"/>
              </a:rPr>
              <a:t>name </a:t>
            </a:r>
            <a:r>
              <a:rPr sz="2000" dirty="0">
                <a:latin typeface="Carlito"/>
                <a:cs typeface="Carlito"/>
              </a:rPr>
              <a:t>(e.g.,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“MyFirstWebApp").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 startAt="2"/>
            </a:pPr>
            <a:endParaRPr sz="2000" dirty="0">
              <a:latin typeface="Carlito"/>
              <a:cs typeface="Carlito"/>
            </a:endParaRPr>
          </a:p>
          <a:p>
            <a:pPr marL="275590" indent="-26352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76225" algn="l"/>
              </a:tabLst>
            </a:pPr>
            <a:r>
              <a:rPr sz="2000" spc="-5" dirty="0">
                <a:latin typeface="Carlito"/>
                <a:cs typeface="Carlito"/>
              </a:rPr>
              <a:t>Click on </a:t>
            </a:r>
            <a:r>
              <a:rPr sz="2000" b="1" spc="-15" dirty="0">
                <a:latin typeface="Carlito"/>
                <a:cs typeface="Carlito"/>
              </a:rPr>
              <a:t>Nex</a:t>
            </a:r>
            <a:r>
              <a:rPr sz="2000" spc="-15" dirty="0">
                <a:latin typeface="Carlito"/>
                <a:cs typeface="Carlito"/>
              </a:rPr>
              <a:t>t </a:t>
            </a:r>
            <a:r>
              <a:rPr sz="2000" spc="-10" dirty="0">
                <a:latin typeface="Carlito"/>
                <a:cs typeface="Carlito"/>
              </a:rPr>
              <a:t>button. </a:t>
            </a:r>
            <a:r>
              <a:rPr sz="2000" i="1" dirty="0">
                <a:latin typeface="Carlito"/>
                <a:cs typeface="Carlito"/>
              </a:rPr>
              <a:t>No changes </a:t>
            </a:r>
            <a:r>
              <a:rPr sz="2000" i="1" spc="-10" dirty="0">
                <a:latin typeface="Carlito"/>
                <a:cs typeface="Carlito"/>
              </a:rPr>
              <a:t>to </a:t>
            </a:r>
            <a:r>
              <a:rPr sz="2000" i="1" spc="-5" dirty="0">
                <a:latin typeface="Carlito"/>
                <a:cs typeface="Carlito"/>
              </a:rPr>
              <a:t>be</a:t>
            </a:r>
            <a:r>
              <a:rPr sz="2000" i="1" spc="-40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made.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274955" indent="-262890">
              <a:lnSpc>
                <a:spcPct val="100000"/>
              </a:lnSpc>
              <a:buAutoNum type="arabicPeriod" startAt="5"/>
              <a:tabLst>
                <a:tab pos="275590" algn="l"/>
              </a:tabLst>
            </a:pPr>
            <a:r>
              <a:rPr sz="2000" spc="-5" dirty="0">
                <a:latin typeface="Carlito"/>
                <a:cs typeface="Carlito"/>
              </a:rPr>
              <a:t>Click on </a:t>
            </a:r>
            <a:r>
              <a:rPr sz="2000" b="1" spc="-15" dirty="0">
                <a:latin typeface="Carlito"/>
                <a:cs typeface="Carlito"/>
              </a:rPr>
              <a:t>Next </a:t>
            </a:r>
            <a:r>
              <a:rPr sz="2000" spc="-10" dirty="0">
                <a:latin typeface="Carlito"/>
                <a:cs typeface="Carlito"/>
              </a:rPr>
              <a:t>button. </a:t>
            </a:r>
            <a:r>
              <a:rPr sz="2000" spc="-60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will see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following</a:t>
            </a:r>
            <a:r>
              <a:rPr sz="2000" spc="1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window:</a:t>
            </a:r>
            <a:endParaRPr sz="2000" dirty="0">
              <a:latin typeface="Carlito"/>
              <a:cs typeface="Carlito"/>
            </a:endParaRPr>
          </a:p>
          <a:p>
            <a:pPr marL="330835" indent="-263525">
              <a:lnSpc>
                <a:spcPct val="100000"/>
              </a:lnSpc>
              <a:spcBef>
                <a:spcPts val="1075"/>
              </a:spcBef>
              <a:buAutoNum type="arabicPeriod" startAt="5"/>
              <a:tabLst>
                <a:tab pos="331470" algn="l"/>
              </a:tabLst>
            </a:pPr>
            <a:r>
              <a:rPr sz="2000" spc="-20" dirty="0">
                <a:latin typeface="Carlito"/>
                <a:cs typeface="Carlito"/>
              </a:rPr>
              <a:t>By </a:t>
            </a:r>
            <a:r>
              <a:rPr sz="2000" spc="-10" dirty="0">
                <a:latin typeface="Carlito"/>
                <a:cs typeface="Carlito"/>
              </a:rPr>
              <a:t>default, </a:t>
            </a:r>
            <a:r>
              <a:rPr sz="2000" spc="-45" dirty="0">
                <a:latin typeface="Carlito"/>
                <a:cs typeface="Carlito"/>
              </a:rPr>
              <a:t>Tomcat </a:t>
            </a:r>
            <a:r>
              <a:rPr sz="2000" spc="-5" dirty="0">
                <a:latin typeface="Carlito"/>
                <a:cs typeface="Carlito"/>
              </a:rPr>
              <a:t>Server </a:t>
            </a:r>
            <a:r>
              <a:rPr sz="2000" dirty="0">
                <a:latin typeface="Carlito"/>
                <a:cs typeface="Carlito"/>
              </a:rPr>
              <a:t>8.x </a:t>
            </a:r>
            <a:r>
              <a:rPr sz="2000" spc="-5" dirty="0">
                <a:latin typeface="Carlito"/>
                <a:cs typeface="Carlito"/>
              </a:rPr>
              <a:t>uses annotations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while</a:t>
            </a:r>
          </a:p>
          <a:p>
            <a:pPr marL="67945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creation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i="1" spc="-5" dirty="0">
                <a:latin typeface="Carlito"/>
                <a:cs typeface="Carlito"/>
              </a:rPr>
              <a:t>web.xml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optional.</a:t>
            </a:r>
            <a:endParaRPr sz="2000" dirty="0">
              <a:latin typeface="Carlito"/>
              <a:cs typeface="Carlito"/>
            </a:endParaRPr>
          </a:p>
          <a:p>
            <a:pPr marL="67945" marR="483870">
              <a:lnSpc>
                <a:spcPct val="100000"/>
              </a:lnSpc>
              <a:buAutoNum type="arabicPeriod" startAt="7"/>
              <a:tabLst>
                <a:tab pos="331470" algn="l"/>
              </a:tabLst>
            </a:pPr>
            <a:r>
              <a:rPr sz="2000" dirty="0">
                <a:latin typeface="Carlito"/>
                <a:cs typeface="Carlito"/>
              </a:rPr>
              <a:t>If </a:t>
            </a:r>
            <a:r>
              <a:rPr sz="2000" spc="-15" dirty="0">
                <a:latin typeface="Carlito"/>
                <a:cs typeface="Carlito"/>
              </a:rPr>
              <a:t>you want </a:t>
            </a:r>
            <a:r>
              <a:rPr sz="2000" spc="-5" dirty="0">
                <a:latin typeface="Carlito"/>
                <a:cs typeface="Carlito"/>
              </a:rPr>
              <a:t>web.xml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spc="-10" dirty="0">
                <a:latin typeface="Carlito"/>
                <a:cs typeface="Carlito"/>
              </a:rPr>
              <a:t>created, </a:t>
            </a:r>
            <a:r>
              <a:rPr sz="2000" spc="-5" dirty="0">
                <a:latin typeface="Carlito"/>
                <a:cs typeface="Carlito"/>
              </a:rPr>
              <a:t>click on </a:t>
            </a:r>
            <a:r>
              <a:rPr sz="2000" dirty="0">
                <a:latin typeface="Carlito"/>
                <a:cs typeface="Carlito"/>
              </a:rPr>
              <a:t>the check  </a:t>
            </a:r>
            <a:r>
              <a:rPr sz="2000" spc="-15" dirty="0">
                <a:latin typeface="Carlito"/>
                <a:cs typeface="Carlito"/>
              </a:rPr>
              <a:t>box</a:t>
            </a:r>
            <a:r>
              <a:rPr sz="2000" i="1" spc="-15" dirty="0">
                <a:latin typeface="Carlito"/>
                <a:cs typeface="Carlito"/>
              </a:rPr>
              <a:t>(Presently, </a:t>
            </a:r>
            <a:r>
              <a:rPr sz="2000" i="1" dirty="0">
                <a:latin typeface="Carlito"/>
                <a:cs typeface="Carlito"/>
              </a:rPr>
              <a:t>we require web.xml </a:t>
            </a:r>
            <a:r>
              <a:rPr sz="2000" i="1" spc="-5" dirty="0">
                <a:latin typeface="Carlito"/>
                <a:cs typeface="Carlito"/>
              </a:rPr>
              <a:t>file so click </a:t>
            </a:r>
            <a:r>
              <a:rPr sz="2000" i="1" dirty="0">
                <a:latin typeface="Carlito"/>
                <a:cs typeface="Carlito"/>
              </a:rPr>
              <a:t>on the  </a:t>
            </a:r>
            <a:r>
              <a:rPr sz="2000" i="1" spc="-10" dirty="0">
                <a:latin typeface="Carlito"/>
                <a:cs typeface="Carlito"/>
              </a:rPr>
              <a:t>checkbox)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click on </a:t>
            </a:r>
            <a:r>
              <a:rPr sz="2000" b="1" dirty="0">
                <a:latin typeface="Carlito"/>
                <a:cs typeface="Carlito"/>
              </a:rPr>
              <a:t>Finish</a:t>
            </a:r>
            <a:r>
              <a:rPr sz="2000" b="1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button.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41819" y="545591"/>
            <a:ext cx="5049012" cy="5946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155" y="681227"/>
            <a:ext cx="12087225" cy="5908675"/>
          </a:xfrm>
          <a:custGeom>
            <a:avLst/>
            <a:gdLst/>
            <a:ahLst/>
            <a:cxnLst/>
            <a:rect l="l" t="t" r="r" b="b"/>
            <a:pathLst>
              <a:path w="12087225" h="5908675">
                <a:moveTo>
                  <a:pt x="12086844" y="0"/>
                </a:moveTo>
                <a:lnTo>
                  <a:pt x="0" y="0"/>
                </a:lnTo>
                <a:lnTo>
                  <a:pt x="0" y="5908548"/>
                </a:lnTo>
                <a:lnTo>
                  <a:pt x="12086844" y="5908548"/>
                </a:lnTo>
                <a:lnTo>
                  <a:pt x="12086844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183591" y="697484"/>
            <a:ext cx="11023600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8. </a:t>
            </a:r>
            <a:r>
              <a:rPr sz="1600" spc="-5" dirty="0">
                <a:latin typeface="Carlito"/>
                <a:cs typeface="Carlito"/>
              </a:rPr>
              <a:t>Open web.xml file,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dirty="0">
                <a:latin typeface="Carlito"/>
                <a:cs typeface="Carlito"/>
              </a:rPr>
              <a:t>will </a:t>
            </a:r>
            <a:r>
              <a:rPr sz="1600" spc="-5" dirty="0">
                <a:latin typeface="Carlito"/>
                <a:cs typeface="Carlito"/>
              </a:rPr>
              <a:t>see </a:t>
            </a:r>
            <a:r>
              <a:rPr sz="1600" spc="-25" dirty="0">
                <a:latin typeface="Carlito"/>
                <a:cs typeface="Carlito"/>
              </a:rPr>
              <a:t>few </a:t>
            </a:r>
            <a:r>
              <a:rPr sz="1600" spc="-10" dirty="0">
                <a:latin typeface="Carlito"/>
                <a:cs typeface="Carlito"/>
              </a:rPr>
              <a:t>welcome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files: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&lt;?xml </a:t>
            </a:r>
            <a:r>
              <a:rPr sz="1600" spc="-10" dirty="0">
                <a:latin typeface="Carlito"/>
                <a:cs typeface="Carlito"/>
              </a:rPr>
              <a:t>version=</a:t>
            </a:r>
            <a:r>
              <a:rPr sz="1600" i="1" spc="-10" dirty="0">
                <a:latin typeface="Carlito"/>
                <a:cs typeface="Carlito"/>
              </a:rPr>
              <a:t>"1.0"</a:t>
            </a:r>
            <a:r>
              <a:rPr sz="1600" i="1" spc="15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encoding="UTF-8"?&gt;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&lt;web-app </a:t>
            </a:r>
            <a:r>
              <a:rPr sz="1600" spc="-10" dirty="0">
                <a:latin typeface="Carlito"/>
                <a:cs typeface="Carlito"/>
              </a:rPr>
              <a:t>xmlns:xsi=</a:t>
            </a:r>
            <a:r>
              <a:rPr sz="1600" i="1" spc="-10" dirty="0">
                <a:latin typeface="Carlito"/>
                <a:cs typeface="Carlito"/>
                <a:hlinkClick r:id="rId2"/>
              </a:rPr>
              <a:t>"h</a:t>
            </a:r>
            <a:r>
              <a:rPr sz="1600" i="1" spc="-10" dirty="0">
                <a:latin typeface="Carlito"/>
                <a:cs typeface="Carlito"/>
              </a:rPr>
              <a:t>t</a:t>
            </a:r>
            <a:r>
              <a:rPr sz="1600" i="1" spc="-10" dirty="0">
                <a:latin typeface="Carlito"/>
                <a:cs typeface="Carlito"/>
                <a:hlinkClick r:id="rId2"/>
              </a:rPr>
              <a:t>tp://www.w3.org/2001/XMLSchema-instance" </a:t>
            </a:r>
            <a:r>
              <a:rPr sz="1600" i="1" spc="-10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xmlns</a:t>
            </a:r>
            <a:r>
              <a:rPr sz="1600" i="1" spc="-5" dirty="0">
                <a:latin typeface="Carlito"/>
                <a:cs typeface="Carlito"/>
                <a:hlinkClick r:id="rId3"/>
              </a:rPr>
              <a:t>="h</a:t>
            </a:r>
            <a:r>
              <a:rPr sz="1600" i="1" spc="-5" dirty="0">
                <a:latin typeface="Carlito"/>
                <a:cs typeface="Carlito"/>
              </a:rPr>
              <a:t>t</a:t>
            </a:r>
            <a:r>
              <a:rPr sz="1600" i="1" spc="-5" dirty="0">
                <a:latin typeface="Carlito"/>
                <a:cs typeface="Carlito"/>
                <a:hlinkClick r:id="rId3"/>
              </a:rPr>
              <a:t>tp://xmlns.jcp.org/xml/ns/javae</a:t>
            </a:r>
            <a:r>
              <a:rPr sz="1600" i="1" spc="-5" dirty="0">
                <a:latin typeface="Carlito"/>
                <a:cs typeface="Carlito"/>
              </a:rPr>
              <a:t>e" xsi:schemaLocation</a:t>
            </a:r>
            <a:r>
              <a:rPr sz="1600" i="1" spc="-5" dirty="0">
                <a:latin typeface="Carlito"/>
                <a:cs typeface="Carlito"/>
                <a:hlinkClick r:id="rId3"/>
              </a:rPr>
              <a:t>="h</a:t>
            </a:r>
            <a:r>
              <a:rPr sz="1600" i="1" spc="-5" dirty="0">
                <a:latin typeface="Carlito"/>
                <a:cs typeface="Carlito"/>
              </a:rPr>
              <a:t>t</a:t>
            </a:r>
            <a:r>
              <a:rPr sz="1600" i="1" spc="-5" dirty="0">
                <a:latin typeface="Carlito"/>
                <a:cs typeface="Carlito"/>
                <a:hlinkClick r:id="rId3"/>
              </a:rPr>
              <a:t>tp://xmlns.jcp.org/xml/ns/</a:t>
            </a:r>
            <a:r>
              <a:rPr sz="1600" i="1" spc="-5" dirty="0">
                <a:latin typeface="Carlito"/>
                <a:cs typeface="Carlito"/>
              </a:rPr>
              <a:t>j</a:t>
            </a:r>
            <a:r>
              <a:rPr sz="1600" i="1" spc="-5" dirty="0">
                <a:latin typeface="Carlito"/>
                <a:cs typeface="Carlito"/>
                <a:hlinkClick r:id="rId3"/>
              </a:rPr>
              <a:t>avaee </a:t>
            </a:r>
            <a:r>
              <a:rPr sz="1600" i="1" spc="-5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  <a:hlinkClick r:id="rId4"/>
              </a:rPr>
              <a:t>http://xmlns.jcp.org/xml/ns/javaee/web-app_3_1.xsd" </a:t>
            </a:r>
            <a:r>
              <a:rPr sz="1600" i="1" spc="-10" dirty="0">
                <a:latin typeface="Carlito"/>
                <a:cs typeface="Carlito"/>
              </a:rPr>
              <a:t>id="WebApp_ID"</a:t>
            </a:r>
            <a:r>
              <a:rPr sz="1600" i="1" spc="-65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version="3.1"&gt;</a:t>
            </a:r>
            <a:endParaRPr sz="1600">
              <a:latin typeface="Carlito"/>
              <a:cs typeface="Carlito"/>
            </a:endParaRPr>
          </a:p>
          <a:p>
            <a:pPr marL="132715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&lt;display-name&gt;MyFirstWebApp&lt;/display-name&gt;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987" y="2938398"/>
            <a:ext cx="20815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&lt;welcome-file-list&gt;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383" y="3258439"/>
            <a:ext cx="4610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&lt;welcome-file&gt;index.html&lt;/welcome-file&gt;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&lt;welcome-file&gt;index.htm&lt;/welcome-file&gt;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&lt;welcome-file&gt;index.jsp&lt;/welcome-file&gt;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83" y="4218813"/>
            <a:ext cx="47872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&lt;welcome-file&gt;default.html&lt;/welcome-file&gt;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591" y="4538853"/>
            <a:ext cx="496697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&lt;welcome-file&gt;default.htm&lt;/welcome-file&gt;</a:t>
            </a:r>
            <a:endParaRPr sz="1600">
              <a:latin typeface="Carlito"/>
              <a:cs typeface="Carlito"/>
            </a:endParaRPr>
          </a:p>
          <a:p>
            <a:pPr marL="253365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&lt;welcome-file&gt;default.jsp&lt;/welcome-file&gt;</a:t>
            </a:r>
            <a:endParaRPr sz="1600">
              <a:latin typeface="Carlito"/>
              <a:cs typeface="Carlito"/>
            </a:endParaRPr>
          </a:p>
          <a:p>
            <a:pPr marL="132715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&lt;/welcome-file-list&gt;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&lt;/web-app&gt;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591" y="6139383"/>
            <a:ext cx="84537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9. </a:t>
            </a:r>
            <a:r>
              <a:rPr sz="1600" spc="-15" dirty="0">
                <a:latin typeface="Carlito"/>
                <a:cs typeface="Carlito"/>
              </a:rPr>
              <a:t>Create </a:t>
            </a:r>
            <a:r>
              <a:rPr sz="1600" b="1" i="1" spc="-10" dirty="0">
                <a:latin typeface="Carlito"/>
                <a:cs typeface="Carlito"/>
              </a:rPr>
              <a:t>index.html </a:t>
            </a:r>
            <a:r>
              <a:rPr sz="1600" spc="-5" dirty="0">
                <a:latin typeface="Carlito"/>
                <a:cs typeface="Carlito"/>
              </a:rPr>
              <a:t>file under </a:t>
            </a:r>
            <a:r>
              <a:rPr sz="1600" b="1" i="1" spc="-20" dirty="0">
                <a:latin typeface="Carlito"/>
                <a:cs typeface="Carlito"/>
              </a:rPr>
              <a:t>WebContent </a:t>
            </a:r>
            <a:r>
              <a:rPr sz="1600" spc="-15" dirty="0">
                <a:latin typeface="Carlito"/>
                <a:cs typeface="Carlito"/>
              </a:rPr>
              <a:t>folder </a:t>
            </a:r>
            <a:r>
              <a:rPr sz="1600" dirty="0">
                <a:latin typeface="Carlito"/>
                <a:cs typeface="Carlito"/>
              </a:rPr>
              <a:t>as </a:t>
            </a:r>
            <a:r>
              <a:rPr sz="1600" spc="-10" dirty="0">
                <a:latin typeface="Carlito"/>
                <a:cs typeface="Carlito"/>
              </a:rPr>
              <a:t>shown </a:t>
            </a:r>
            <a:r>
              <a:rPr sz="1600" dirty="0">
                <a:latin typeface="Carlito"/>
                <a:cs typeface="Carlito"/>
              </a:rPr>
              <a:t>in the </a:t>
            </a:r>
            <a:r>
              <a:rPr sz="1600" spc="-15" dirty="0">
                <a:latin typeface="Carlito"/>
                <a:cs typeface="Carlito"/>
              </a:rPr>
              <a:t>next</a:t>
            </a:r>
            <a:r>
              <a:rPr sz="1600" spc="17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slide.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546100"/>
          </a:xfrm>
          <a:custGeom>
            <a:avLst/>
            <a:gdLst/>
            <a:ahLst/>
            <a:cxnLst/>
            <a:rect l="l" t="t" r="r" b="b"/>
            <a:pathLst>
              <a:path w="12192000" h="546100">
                <a:moveTo>
                  <a:pt x="12192000" y="0"/>
                </a:moveTo>
                <a:lnTo>
                  <a:pt x="0" y="0"/>
                </a:lnTo>
                <a:lnTo>
                  <a:pt x="0" y="545591"/>
                </a:lnTo>
                <a:lnTo>
                  <a:pt x="12192000" y="545591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76600" y="0"/>
            <a:ext cx="538530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sz="2800" spc="-250" dirty="0"/>
              <a:t>Creating </a:t>
            </a:r>
            <a:r>
              <a:rPr sz="2800" spc="-310" dirty="0"/>
              <a:t>Web</a:t>
            </a:r>
            <a:r>
              <a:rPr sz="2800" spc="-350" dirty="0"/>
              <a:t> </a:t>
            </a:r>
            <a:r>
              <a:rPr sz="2800" spc="-175" dirty="0"/>
              <a:t>Application</a:t>
            </a:r>
          </a:p>
        </p:txBody>
      </p:sp>
      <p:sp>
        <p:nvSpPr>
          <p:cNvPr id="11" name="object 11"/>
          <p:cNvSpPr/>
          <p:nvPr/>
        </p:nvSpPr>
        <p:spPr>
          <a:xfrm>
            <a:off x="5181600" y="4347971"/>
            <a:ext cx="7010400" cy="1446530"/>
          </a:xfrm>
          <a:custGeom>
            <a:avLst/>
            <a:gdLst/>
            <a:ahLst/>
            <a:cxnLst/>
            <a:rect l="l" t="t" r="r" b="b"/>
            <a:pathLst>
              <a:path w="7010400" h="1446529">
                <a:moveTo>
                  <a:pt x="7010400" y="0"/>
                </a:moveTo>
                <a:lnTo>
                  <a:pt x="0" y="0"/>
                </a:lnTo>
                <a:lnTo>
                  <a:pt x="0" y="1446275"/>
                </a:lnTo>
                <a:lnTo>
                  <a:pt x="7010400" y="1446275"/>
                </a:lnTo>
                <a:lnTo>
                  <a:pt x="701040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5718175" y="4365752"/>
            <a:ext cx="6091555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When the </a:t>
            </a:r>
            <a:r>
              <a:rPr sz="1600" spc="-10" dirty="0">
                <a:latin typeface="Carlito"/>
                <a:cs typeface="Carlito"/>
              </a:rPr>
              <a:t>web </a:t>
            </a:r>
            <a:r>
              <a:rPr sz="1600" spc="-5" dirty="0">
                <a:latin typeface="Carlito"/>
                <a:cs typeface="Carlito"/>
              </a:rPr>
              <a:t>server </a:t>
            </a:r>
            <a:r>
              <a:rPr sz="1600" spc="-10" dirty="0">
                <a:latin typeface="Carlito"/>
                <a:cs typeface="Carlito"/>
              </a:rPr>
              <a:t>receives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request </a:t>
            </a:r>
            <a:r>
              <a:rPr sz="1600" spc="-20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the  </a:t>
            </a:r>
            <a:r>
              <a:rPr sz="1600" spc="-10" dirty="0">
                <a:latin typeface="Carlito"/>
                <a:cs typeface="Carlito"/>
              </a:rPr>
              <a:t>application, </a:t>
            </a:r>
            <a:r>
              <a:rPr sz="1600" spc="-5" dirty="0">
                <a:latin typeface="Carlito"/>
                <a:cs typeface="Carlito"/>
              </a:rPr>
              <a:t>it uses the </a:t>
            </a:r>
            <a:r>
              <a:rPr sz="1600" spc="-10" dirty="0">
                <a:latin typeface="Carlito"/>
                <a:cs typeface="Carlito"/>
              </a:rPr>
              <a:t>deployment descriptor </a:t>
            </a:r>
            <a:r>
              <a:rPr sz="1600" spc="-2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map  the </a:t>
            </a:r>
            <a:r>
              <a:rPr sz="1600" spc="-10" dirty="0">
                <a:latin typeface="Carlito"/>
                <a:cs typeface="Carlito"/>
              </a:rPr>
              <a:t>URL </a:t>
            </a:r>
            <a:r>
              <a:rPr sz="1600" spc="-5" dirty="0">
                <a:latin typeface="Carlito"/>
                <a:cs typeface="Carlito"/>
              </a:rPr>
              <a:t>of the </a:t>
            </a:r>
            <a:r>
              <a:rPr sz="1600" spc="-10" dirty="0">
                <a:latin typeface="Carlito"/>
                <a:cs typeface="Carlito"/>
              </a:rPr>
              <a:t>request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the</a:t>
            </a:r>
            <a:r>
              <a:rPr sz="1600" spc="7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code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(servlet) </a:t>
            </a:r>
            <a:r>
              <a:rPr sz="1600" spc="-10" dirty="0">
                <a:latin typeface="Carlito"/>
                <a:cs typeface="Carlito"/>
              </a:rPr>
              <a:t>that </a:t>
            </a:r>
            <a:r>
              <a:rPr sz="1600" spc="-5" dirty="0">
                <a:latin typeface="Carlito"/>
                <a:cs typeface="Carlito"/>
              </a:rPr>
              <a:t>is supposed </a:t>
            </a:r>
            <a:r>
              <a:rPr sz="1600" spc="-2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handle </a:t>
            </a:r>
            <a:r>
              <a:rPr sz="1600" spc="-10" dirty="0">
                <a:latin typeface="Carlito"/>
                <a:cs typeface="Carlito"/>
              </a:rPr>
              <a:t>the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request.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81600" y="3105911"/>
            <a:ext cx="7010400" cy="1108075"/>
          </a:xfrm>
          <a:custGeom>
            <a:avLst/>
            <a:gdLst/>
            <a:ahLst/>
            <a:cxnLst/>
            <a:rect l="l" t="t" r="r" b="b"/>
            <a:pathLst>
              <a:path w="7010400" h="1108075">
                <a:moveTo>
                  <a:pt x="7010400" y="0"/>
                </a:moveTo>
                <a:lnTo>
                  <a:pt x="0" y="0"/>
                </a:lnTo>
                <a:lnTo>
                  <a:pt x="0" y="1107948"/>
                </a:lnTo>
                <a:lnTo>
                  <a:pt x="7010400" y="1107948"/>
                </a:lnTo>
                <a:lnTo>
                  <a:pt x="701040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5718175" y="3122422"/>
            <a:ext cx="628205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rlito"/>
                <a:cs typeface="Carlito"/>
              </a:rPr>
              <a:t>The deployment descriptor file, web.xml </a:t>
            </a:r>
            <a:r>
              <a:rPr sz="1600" spc="-5" dirty="0">
                <a:latin typeface="Carlito"/>
                <a:cs typeface="Carlito"/>
              </a:rPr>
              <a:t>is an </a:t>
            </a:r>
            <a:r>
              <a:rPr sz="1600" spc="-10" dirty="0">
                <a:latin typeface="Carlito"/>
                <a:cs typeface="Carlito"/>
              </a:rPr>
              <a:t>XML file  </a:t>
            </a:r>
            <a:r>
              <a:rPr sz="1600" spc="-5" dirty="0">
                <a:latin typeface="Carlito"/>
                <a:cs typeface="Carlito"/>
              </a:rPr>
              <a:t>whose </a:t>
            </a:r>
            <a:r>
              <a:rPr sz="1600" spc="-15" dirty="0">
                <a:latin typeface="Carlito"/>
                <a:cs typeface="Carlito"/>
              </a:rPr>
              <a:t>root </a:t>
            </a:r>
            <a:r>
              <a:rPr sz="1600" spc="-10" dirty="0">
                <a:latin typeface="Carlito"/>
                <a:cs typeface="Carlito"/>
              </a:rPr>
              <a:t>element </a:t>
            </a:r>
            <a:r>
              <a:rPr sz="1600" spc="-5" dirty="0">
                <a:latin typeface="Carlito"/>
                <a:cs typeface="Carlito"/>
              </a:rPr>
              <a:t>is </a:t>
            </a:r>
            <a:r>
              <a:rPr sz="1600" spc="-10" dirty="0">
                <a:latin typeface="Carlito"/>
                <a:cs typeface="Carlito"/>
              </a:rPr>
              <a:t>&lt;web-app&gt; resides </a:t>
            </a:r>
            <a:r>
              <a:rPr sz="1600" spc="-5" dirty="0">
                <a:latin typeface="Carlito"/>
                <a:cs typeface="Carlito"/>
              </a:rPr>
              <a:t>in WEB-  </a:t>
            </a:r>
            <a:r>
              <a:rPr sz="1600" spc="-25" dirty="0">
                <a:latin typeface="Carlito"/>
                <a:cs typeface="Carlito"/>
              </a:rPr>
              <a:t>INF/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directory.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104" y="1425092"/>
            <a:ext cx="3405504" cy="239616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pc="-5" dirty="0">
                <a:latin typeface="Carlito"/>
                <a:cs typeface="Carlito"/>
              </a:rPr>
              <a:t>&lt;!DOCTYPE</a:t>
            </a:r>
            <a:r>
              <a:rPr spc="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html&gt;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pc="-10" dirty="0">
                <a:latin typeface="Carlito"/>
                <a:cs typeface="Carlito"/>
              </a:rPr>
              <a:t>&lt;html&gt;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pc="-10" dirty="0">
                <a:latin typeface="Carlito"/>
                <a:cs typeface="Carlito"/>
              </a:rPr>
              <a:t>&lt;head&gt;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pc="-15" dirty="0">
                <a:latin typeface="Carlito"/>
                <a:cs typeface="Carlito"/>
              </a:rPr>
              <a:t>&lt;meta</a:t>
            </a:r>
            <a:r>
              <a:rPr spc="-4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charset=</a:t>
            </a:r>
            <a:r>
              <a:rPr i="1" spc="-5" dirty="0">
                <a:latin typeface="Carlito"/>
                <a:cs typeface="Carlito"/>
              </a:rPr>
              <a:t>"ISO-8859-1"&gt;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pc="-5" dirty="0">
                <a:latin typeface="Carlito"/>
                <a:cs typeface="Carlito"/>
              </a:rPr>
              <a:t>&lt;title&gt;Insert title</a:t>
            </a:r>
            <a:r>
              <a:rPr spc="3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here&lt;/title&gt;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pc="-10" dirty="0">
                <a:latin typeface="Carlito"/>
                <a:cs typeface="Carlito"/>
              </a:rPr>
              <a:t>&lt;/head&gt;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pc="-10" dirty="0">
                <a:latin typeface="Carlito"/>
                <a:cs typeface="Carlito"/>
              </a:rPr>
              <a:t>&lt;body&gt;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01040"/>
            <a:ext cx="12192000" cy="769620"/>
          </a:xfrm>
          <a:custGeom>
            <a:avLst/>
            <a:gdLst/>
            <a:ahLst/>
            <a:cxnLst/>
            <a:rect l="l" t="t" r="r" b="b"/>
            <a:pathLst>
              <a:path w="12192000" h="769619">
                <a:moveTo>
                  <a:pt x="12192000" y="0"/>
                </a:moveTo>
                <a:lnTo>
                  <a:pt x="0" y="0"/>
                </a:lnTo>
                <a:lnTo>
                  <a:pt x="0" y="769620"/>
                </a:lnTo>
                <a:lnTo>
                  <a:pt x="12192000" y="7696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640" y="718185"/>
            <a:ext cx="671766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arlito"/>
                <a:cs typeface="Carlito"/>
              </a:rPr>
              <a:t>Right-click </a:t>
            </a:r>
            <a:r>
              <a:rPr dirty="0">
                <a:latin typeface="Carlito"/>
                <a:cs typeface="Carlito"/>
              </a:rPr>
              <a:t>on </a:t>
            </a:r>
            <a:r>
              <a:rPr b="1" spc="-25" dirty="0">
                <a:latin typeface="Carlito"/>
                <a:cs typeface="Carlito"/>
              </a:rPr>
              <a:t>WebContent </a:t>
            </a:r>
            <a:r>
              <a:rPr spc="-35" dirty="0">
                <a:latin typeface="Carlito"/>
                <a:cs typeface="Carlito"/>
              </a:rPr>
              <a:t>folder, </a:t>
            </a:r>
            <a:r>
              <a:rPr spc="-5" dirty="0">
                <a:latin typeface="Carlito"/>
                <a:cs typeface="Carlito"/>
              </a:rPr>
              <a:t>click on </a:t>
            </a:r>
            <a:r>
              <a:rPr spc="-10" dirty="0">
                <a:latin typeface="Carlito"/>
                <a:cs typeface="Carlito"/>
              </a:rPr>
              <a:t>New-&gt;HTML</a:t>
            </a:r>
            <a:r>
              <a:rPr spc="204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file.</a:t>
            </a: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15" dirty="0">
                <a:latin typeface="Carlito"/>
                <a:cs typeface="Carlito"/>
              </a:rPr>
              <a:t>Enter </a:t>
            </a:r>
            <a:r>
              <a:rPr spc="-5" dirty="0">
                <a:latin typeface="Carlito"/>
                <a:cs typeface="Carlito"/>
              </a:rPr>
              <a:t>filename as </a:t>
            </a:r>
            <a:r>
              <a:rPr b="1" spc="-15" dirty="0">
                <a:latin typeface="Carlito"/>
                <a:cs typeface="Carlito"/>
              </a:rPr>
              <a:t>index.html </a:t>
            </a:r>
            <a:r>
              <a:rPr spc="-5" dirty="0">
                <a:latin typeface="Carlito"/>
                <a:cs typeface="Carlito"/>
              </a:rPr>
              <a:t>and </a:t>
            </a:r>
            <a:r>
              <a:rPr spc="-10" dirty="0">
                <a:latin typeface="Carlito"/>
                <a:cs typeface="Carlito"/>
              </a:rPr>
              <a:t>click </a:t>
            </a:r>
            <a:r>
              <a:rPr spc="-5" dirty="0">
                <a:latin typeface="Carlito"/>
                <a:cs typeface="Carlito"/>
              </a:rPr>
              <a:t>on </a:t>
            </a:r>
            <a:r>
              <a:rPr b="1" spc="-5" dirty="0">
                <a:latin typeface="Carlito"/>
                <a:cs typeface="Carlito"/>
              </a:rPr>
              <a:t>Finish</a:t>
            </a:r>
            <a:r>
              <a:rPr b="1" spc="90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button.</a:t>
            </a:r>
            <a:endParaRPr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4190136"/>
            <a:ext cx="10901680" cy="204414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92759">
              <a:lnSpc>
                <a:spcPct val="100000"/>
              </a:lnSpc>
              <a:spcBef>
                <a:spcPts val="580"/>
              </a:spcBef>
            </a:pPr>
            <a:r>
              <a:rPr spc="-15" dirty="0">
                <a:latin typeface="Carlito"/>
                <a:cs typeface="Carlito"/>
              </a:rPr>
              <a:t>&lt;h1&gt;&lt;font color=</a:t>
            </a:r>
            <a:r>
              <a:rPr i="1" spc="-15" dirty="0">
                <a:latin typeface="Carlito"/>
                <a:cs typeface="Carlito"/>
              </a:rPr>
              <a:t>"blue"&gt;Welcome </a:t>
            </a:r>
            <a:r>
              <a:rPr i="1" spc="-95" dirty="0">
                <a:latin typeface="Carlito"/>
                <a:cs typeface="Carlito"/>
              </a:rPr>
              <a:t>To </a:t>
            </a:r>
            <a:r>
              <a:rPr i="1" spc="-5" dirty="0">
                <a:latin typeface="Carlito"/>
                <a:cs typeface="Carlito"/>
              </a:rPr>
              <a:t>My </a:t>
            </a:r>
            <a:r>
              <a:rPr i="1" spc="-10" dirty="0">
                <a:latin typeface="Carlito"/>
                <a:cs typeface="Carlito"/>
              </a:rPr>
              <a:t>First </a:t>
            </a:r>
            <a:r>
              <a:rPr i="1" spc="-35" dirty="0">
                <a:latin typeface="Carlito"/>
                <a:cs typeface="Carlito"/>
              </a:rPr>
              <a:t>Web</a:t>
            </a:r>
            <a:r>
              <a:rPr i="1" spc="200" dirty="0">
                <a:latin typeface="Carlito"/>
                <a:cs typeface="Carlito"/>
              </a:rPr>
              <a:t> </a:t>
            </a:r>
            <a:r>
              <a:rPr i="1" spc="-10" dirty="0">
                <a:latin typeface="Carlito"/>
                <a:cs typeface="Carlito"/>
              </a:rPr>
              <a:t>Application&lt;/font&gt;&lt;/h1&gt;</a:t>
            </a:r>
            <a:endParaRPr>
              <a:latin typeface="Carlito"/>
              <a:cs typeface="Carlito"/>
            </a:endParaRPr>
          </a:p>
          <a:p>
            <a:pPr marL="492759">
              <a:lnSpc>
                <a:spcPct val="100000"/>
              </a:lnSpc>
              <a:spcBef>
                <a:spcPts val="480"/>
              </a:spcBef>
            </a:pPr>
            <a:r>
              <a:rPr spc="-10" dirty="0">
                <a:latin typeface="Carlito"/>
                <a:cs typeface="Carlito"/>
              </a:rPr>
              <a:t>&lt;/body&gt;</a:t>
            </a:r>
            <a:endParaRPr>
              <a:latin typeface="Carlito"/>
              <a:cs typeface="Carlito"/>
            </a:endParaRPr>
          </a:p>
          <a:p>
            <a:pPr marL="492759">
              <a:lnSpc>
                <a:spcPct val="100000"/>
              </a:lnSpc>
              <a:spcBef>
                <a:spcPts val="465"/>
              </a:spcBef>
            </a:pPr>
            <a:r>
              <a:rPr spc="-10" dirty="0">
                <a:latin typeface="Carlito"/>
                <a:cs typeface="Carlito"/>
              </a:rPr>
              <a:t>&lt;/html&gt;</a:t>
            </a:r>
            <a:endParaRPr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  <a:tabLst>
                <a:tab pos="7211059" algn="l"/>
              </a:tabLst>
            </a:pPr>
            <a:r>
              <a:rPr spc="-5" dirty="0">
                <a:latin typeface="Carlito"/>
                <a:cs typeface="Carlito"/>
              </a:rPr>
              <a:t>10. </a:t>
            </a:r>
            <a:r>
              <a:rPr spc="-10" dirty="0">
                <a:latin typeface="Carlito"/>
                <a:cs typeface="Carlito"/>
              </a:rPr>
              <a:t>Right-click </a:t>
            </a:r>
            <a:r>
              <a:rPr spc="-5" dirty="0">
                <a:latin typeface="Carlito"/>
                <a:cs typeface="Carlito"/>
              </a:rPr>
              <a:t>on the </a:t>
            </a:r>
            <a:r>
              <a:rPr spc="-10" dirty="0">
                <a:latin typeface="Carlito"/>
                <a:cs typeface="Carlito"/>
              </a:rPr>
              <a:t>project, </a:t>
            </a:r>
            <a:r>
              <a:rPr spc="-5" dirty="0">
                <a:latin typeface="Carlito"/>
                <a:cs typeface="Carlito"/>
              </a:rPr>
              <a:t>which is also </a:t>
            </a:r>
            <a:r>
              <a:rPr spc="-10" dirty="0">
                <a:latin typeface="Carlito"/>
                <a:cs typeface="Carlito"/>
              </a:rPr>
              <a:t>called</a:t>
            </a:r>
            <a:r>
              <a:rPr spc="175" dirty="0">
                <a:latin typeface="Carlito"/>
                <a:cs typeface="Carlito"/>
              </a:rPr>
              <a:t> </a:t>
            </a:r>
            <a:r>
              <a:rPr b="1" i="1" spc="-25" dirty="0">
                <a:latin typeface="Carlito"/>
                <a:cs typeface="Carlito"/>
              </a:rPr>
              <a:t>context</a:t>
            </a:r>
            <a:r>
              <a:rPr b="1" i="1" spc="20" dirty="0">
                <a:latin typeface="Carlito"/>
                <a:cs typeface="Carlito"/>
              </a:rPr>
              <a:t> </a:t>
            </a:r>
            <a:r>
              <a:rPr b="1" i="1" spc="-5" dirty="0">
                <a:latin typeface="Carlito"/>
                <a:cs typeface="Carlito"/>
              </a:rPr>
              <a:t>root,	</a:t>
            </a:r>
            <a:r>
              <a:rPr i="1" spc="-5" dirty="0">
                <a:latin typeface="Carlito"/>
                <a:cs typeface="Carlito"/>
              </a:rPr>
              <a:t>click on Run As -&gt; Run on </a:t>
            </a:r>
            <a:r>
              <a:rPr i="1" spc="-30" dirty="0">
                <a:latin typeface="Carlito"/>
                <a:cs typeface="Carlito"/>
              </a:rPr>
              <a:t>server.</a:t>
            </a:r>
            <a:endParaRPr>
              <a:latin typeface="Carlito"/>
              <a:cs typeface="Carlito"/>
            </a:endParaRPr>
          </a:p>
          <a:p>
            <a:pPr marL="4572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Select </a:t>
            </a:r>
            <a:r>
              <a:rPr spc="-45" dirty="0">
                <a:latin typeface="Carlito"/>
                <a:cs typeface="Carlito"/>
              </a:rPr>
              <a:t>Tomcat </a:t>
            </a:r>
            <a:r>
              <a:rPr spc="-5" dirty="0">
                <a:latin typeface="Carlito"/>
                <a:cs typeface="Carlito"/>
              </a:rPr>
              <a:t>v8.0 Server </a:t>
            </a:r>
            <a:r>
              <a:rPr spc="-15" dirty="0">
                <a:latin typeface="Carlito"/>
                <a:cs typeface="Carlito"/>
              </a:rPr>
              <a:t>at </a:t>
            </a:r>
            <a:r>
              <a:rPr spc="-10" dirty="0">
                <a:latin typeface="Carlito"/>
                <a:cs typeface="Carlito"/>
              </a:rPr>
              <a:t>localhost </a:t>
            </a:r>
            <a:r>
              <a:rPr spc="-5" dirty="0">
                <a:latin typeface="Carlito"/>
                <a:cs typeface="Carlito"/>
              </a:rPr>
              <a:t>as </a:t>
            </a:r>
            <a:r>
              <a:rPr spc="-10" dirty="0">
                <a:latin typeface="Carlito"/>
                <a:cs typeface="Carlito"/>
              </a:rPr>
              <a:t>your </a:t>
            </a:r>
            <a:r>
              <a:rPr spc="-15" dirty="0">
                <a:latin typeface="Carlito"/>
                <a:cs typeface="Carlito"/>
              </a:rPr>
              <a:t>web </a:t>
            </a:r>
            <a:r>
              <a:rPr spc="-30" dirty="0">
                <a:latin typeface="Carlito"/>
                <a:cs typeface="Carlito"/>
              </a:rPr>
              <a:t>server, </a:t>
            </a:r>
            <a:r>
              <a:rPr spc="-5" dirty="0">
                <a:latin typeface="Carlito"/>
                <a:cs typeface="Carlito"/>
              </a:rPr>
              <a:t>click on </a:t>
            </a:r>
            <a:r>
              <a:rPr spc="-10" dirty="0">
                <a:latin typeface="Carlito"/>
                <a:cs typeface="Carlito"/>
              </a:rPr>
              <a:t>Finish</a:t>
            </a:r>
            <a:r>
              <a:rPr spc="165" dirty="0">
                <a:latin typeface="Carlito"/>
                <a:cs typeface="Carlito"/>
              </a:rPr>
              <a:t> </a:t>
            </a:r>
            <a:r>
              <a:rPr spc="-20" dirty="0">
                <a:latin typeface="Carlito"/>
                <a:cs typeface="Carlito"/>
              </a:rPr>
              <a:t>button.</a:t>
            </a:r>
            <a:endParaRPr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2000" cy="546100"/>
          </a:xfrm>
          <a:custGeom>
            <a:avLst/>
            <a:gdLst/>
            <a:ahLst/>
            <a:cxnLst/>
            <a:rect l="l" t="t" r="r" b="b"/>
            <a:pathLst>
              <a:path w="12192000" h="546100">
                <a:moveTo>
                  <a:pt x="12192000" y="0"/>
                </a:moveTo>
                <a:lnTo>
                  <a:pt x="0" y="0"/>
                </a:lnTo>
                <a:lnTo>
                  <a:pt x="0" y="545591"/>
                </a:lnTo>
                <a:lnTo>
                  <a:pt x="12192000" y="545591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24200" y="0"/>
            <a:ext cx="538530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sz="2000" spc="-250" dirty="0"/>
              <a:t>Creating </a:t>
            </a:r>
            <a:r>
              <a:rPr sz="2000" spc="-310" dirty="0"/>
              <a:t>Web</a:t>
            </a:r>
            <a:r>
              <a:rPr sz="2000" spc="-350" dirty="0"/>
              <a:t> </a:t>
            </a:r>
            <a:r>
              <a:rPr sz="2000" spc="-175" dirty="0"/>
              <a:t>Application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82210" y="1863344"/>
            <a:ext cx="49009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http://localhost:8080/MyFirstWebApp/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729994"/>
            <a:ext cx="11553444" cy="6083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46100"/>
          </a:xfrm>
          <a:custGeom>
            <a:avLst/>
            <a:gdLst/>
            <a:ahLst/>
            <a:cxnLst/>
            <a:rect l="l" t="t" r="r" b="b"/>
            <a:pathLst>
              <a:path w="12192000" h="546100">
                <a:moveTo>
                  <a:pt x="12192000" y="0"/>
                </a:moveTo>
                <a:lnTo>
                  <a:pt x="0" y="0"/>
                </a:lnTo>
                <a:lnTo>
                  <a:pt x="0" y="545591"/>
                </a:lnTo>
                <a:lnTo>
                  <a:pt x="12192000" y="545591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Creating </a:t>
            </a:r>
            <a:r>
              <a:rPr spc="-310" dirty="0"/>
              <a:t>Web</a:t>
            </a:r>
            <a:r>
              <a:rPr spc="-350" dirty="0"/>
              <a:t> </a:t>
            </a:r>
            <a:r>
              <a:rPr spc="-175" dirty="0"/>
              <a:t>Application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151623" y="539421"/>
            <a:ext cx="4652010" cy="1464945"/>
            <a:chOff x="7151623" y="539421"/>
            <a:chExt cx="4652010" cy="1464945"/>
          </a:xfrm>
        </p:grpSpPr>
        <p:sp>
          <p:nvSpPr>
            <p:cNvPr id="6" name="object 6"/>
            <p:cNvSpPr/>
            <p:nvPr/>
          </p:nvSpPr>
          <p:spPr>
            <a:xfrm>
              <a:off x="7157719" y="545517"/>
              <a:ext cx="4639945" cy="1452880"/>
            </a:xfrm>
            <a:custGeom>
              <a:avLst/>
              <a:gdLst/>
              <a:ahLst/>
              <a:cxnLst/>
              <a:rect l="l" t="t" r="r" b="b"/>
              <a:pathLst>
                <a:path w="4639945" h="1452880">
                  <a:moveTo>
                    <a:pt x="3716315" y="0"/>
                  </a:moveTo>
                  <a:lnTo>
                    <a:pt x="3665189" y="815"/>
                  </a:lnTo>
                  <a:lnTo>
                    <a:pt x="3614595" y="3809"/>
                  </a:lnTo>
                  <a:lnTo>
                    <a:pt x="3564623" y="8932"/>
                  </a:lnTo>
                  <a:lnTo>
                    <a:pt x="3515364" y="16135"/>
                  </a:lnTo>
                  <a:lnTo>
                    <a:pt x="3466910" y="25368"/>
                  </a:lnTo>
                  <a:lnTo>
                    <a:pt x="3419350" y="36580"/>
                  </a:lnTo>
                  <a:lnTo>
                    <a:pt x="3372776" y="49723"/>
                  </a:lnTo>
                  <a:lnTo>
                    <a:pt x="3327278" y="64747"/>
                  </a:lnTo>
                  <a:lnTo>
                    <a:pt x="3282948" y="81602"/>
                  </a:lnTo>
                  <a:lnTo>
                    <a:pt x="3239876" y="100238"/>
                  </a:lnTo>
                  <a:lnTo>
                    <a:pt x="3198153" y="120606"/>
                  </a:lnTo>
                  <a:lnTo>
                    <a:pt x="3157869" y="142656"/>
                  </a:lnTo>
                  <a:lnTo>
                    <a:pt x="3119116" y="166338"/>
                  </a:lnTo>
                  <a:lnTo>
                    <a:pt x="3081984" y="191603"/>
                  </a:lnTo>
                  <a:lnTo>
                    <a:pt x="3046564" y="218401"/>
                  </a:lnTo>
                  <a:lnTo>
                    <a:pt x="3012947" y="246682"/>
                  </a:lnTo>
                  <a:lnTo>
                    <a:pt x="2981223" y="276397"/>
                  </a:lnTo>
                  <a:lnTo>
                    <a:pt x="2951484" y="307496"/>
                  </a:lnTo>
                  <a:lnTo>
                    <a:pt x="2923820" y="339929"/>
                  </a:lnTo>
                  <a:lnTo>
                    <a:pt x="2898322" y="373647"/>
                  </a:lnTo>
                  <a:lnTo>
                    <a:pt x="2875081" y="408600"/>
                  </a:lnTo>
                  <a:lnTo>
                    <a:pt x="2854187" y="444738"/>
                  </a:lnTo>
                  <a:lnTo>
                    <a:pt x="2835732" y="482012"/>
                  </a:lnTo>
                  <a:lnTo>
                    <a:pt x="2819806" y="520371"/>
                  </a:lnTo>
                  <a:lnTo>
                    <a:pt x="2806500" y="559767"/>
                  </a:lnTo>
                  <a:lnTo>
                    <a:pt x="2795904" y="600149"/>
                  </a:lnTo>
                  <a:lnTo>
                    <a:pt x="0" y="777060"/>
                  </a:lnTo>
                  <a:lnTo>
                    <a:pt x="2802128" y="877263"/>
                  </a:lnTo>
                  <a:lnTo>
                    <a:pt x="2814837" y="918166"/>
                  </a:lnTo>
                  <a:lnTo>
                    <a:pt x="2830406" y="958099"/>
                  </a:lnTo>
                  <a:lnTo>
                    <a:pt x="2848746" y="996993"/>
                  </a:lnTo>
                  <a:lnTo>
                    <a:pt x="2869766" y="1034780"/>
                  </a:lnTo>
                  <a:lnTo>
                    <a:pt x="2893375" y="1071391"/>
                  </a:lnTo>
                  <a:lnTo>
                    <a:pt x="2919483" y="1106758"/>
                  </a:lnTo>
                  <a:lnTo>
                    <a:pt x="2947999" y="1140812"/>
                  </a:lnTo>
                  <a:lnTo>
                    <a:pt x="2978832" y="1173484"/>
                  </a:lnTo>
                  <a:lnTo>
                    <a:pt x="3011893" y="1204708"/>
                  </a:lnTo>
                  <a:lnTo>
                    <a:pt x="3047090" y="1234413"/>
                  </a:lnTo>
                  <a:lnTo>
                    <a:pt x="3084334" y="1262531"/>
                  </a:lnTo>
                  <a:lnTo>
                    <a:pt x="3123533" y="1288995"/>
                  </a:lnTo>
                  <a:lnTo>
                    <a:pt x="3164597" y="1313735"/>
                  </a:lnTo>
                  <a:lnTo>
                    <a:pt x="3207436" y="1336683"/>
                  </a:lnTo>
                  <a:lnTo>
                    <a:pt x="3251959" y="1357771"/>
                  </a:lnTo>
                  <a:lnTo>
                    <a:pt x="3298076" y="1376930"/>
                  </a:lnTo>
                  <a:lnTo>
                    <a:pt x="3345696" y="1394092"/>
                  </a:lnTo>
                  <a:lnTo>
                    <a:pt x="3394728" y="1409188"/>
                  </a:lnTo>
                  <a:lnTo>
                    <a:pt x="3445082" y="1422150"/>
                  </a:lnTo>
                  <a:lnTo>
                    <a:pt x="3496668" y="1432909"/>
                  </a:lnTo>
                  <a:lnTo>
                    <a:pt x="3549396" y="1441397"/>
                  </a:lnTo>
                  <a:lnTo>
                    <a:pt x="3601572" y="1447416"/>
                  </a:lnTo>
                  <a:lnTo>
                    <a:pt x="3653489" y="1451107"/>
                  </a:lnTo>
                  <a:lnTo>
                    <a:pt x="3705056" y="1452521"/>
                  </a:lnTo>
                  <a:lnTo>
                    <a:pt x="3756182" y="1451705"/>
                  </a:lnTo>
                  <a:lnTo>
                    <a:pt x="3806776" y="1448711"/>
                  </a:lnTo>
                  <a:lnTo>
                    <a:pt x="3856748" y="1443588"/>
                  </a:lnTo>
                  <a:lnTo>
                    <a:pt x="3906007" y="1436385"/>
                  </a:lnTo>
                  <a:lnTo>
                    <a:pt x="3954461" y="1427152"/>
                  </a:lnTo>
                  <a:lnTo>
                    <a:pt x="4002021" y="1415940"/>
                  </a:lnTo>
                  <a:lnTo>
                    <a:pt x="4048595" y="1402797"/>
                  </a:lnTo>
                  <a:lnTo>
                    <a:pt x="4094093" y="1387773"/>
                  </a:lnTo>
                  <a:lnTo>
                    <a:pt x="4138423" y="1370918"/>
                  </a:lnTo>
                  <a:lnTo>
                    <a:pt x="4181495" y="1352282"/>
                  </a:lnTo>
                  <a:lnTo>
                    <a:pt x="4223218" y="1331914"/>
                  </a:lnTo>
                  <a:lnTo>
                    <a:pt x="4263502" y="1309864"/>
                  </a:lnTo>
                  <a:lnTo>
                    <a:pt x="4302255" y="1286182"/>
                  </a:lnTo>
                  <a:lnTo>
                    <a:pt x="4339387" y="1260917"/>
                  </a:lnTo>
                  <a:lnTo>
                    <a:pt x="4374807" y="1234119"/>
                  </a:lnTo>
                  <a:lnTo>
                    <a:pt x="4408424" y="1205838"/>
                  </a:lnTo>
                  <a:lnTo>
                    <a:pt x="4440148" y="1176123"/>
                  </a:lnTo>
                  <a:lnTo>
                    <a:pt x="4469887" y="1145024"/>
                  </a:lnTo>
                  <a:lnTo>
                    <a:pt x="4497551" y="1112591"/>
                  </a:lnTo>
                  <a:lnTo>
                    <a:pt x="4523049" y="1078873"/>
                  </a:lnTo>
                  <a:lnTo>
                    <a:pt x="4546290" y="1043920"/>
                  </a:lnTo>
                  <a:lnTo>
                    <a:pt x="4567184" y="1007782"/>
                  </a:lnTo>
                  <a:lnTo>
                    <a:pt x="4585639" y="970508"/>
                  </a:lnTo>
                  <a:lnTo>
                    <a:pt x="4601565" y="932149"/>
                  </a:lnTo>
                  <a:lnTo>
                    <a:pt x="4614871" y="892753"/>
                  </a:lnTo>
                  <a:lnTo>
                    <a:pt x="4625466" y="852371"/>
                  </a:lnTo>
                  <a:lnTo>
                    <a:pt x="4633385" y="810136"/>
                  </a:lnTo>
                  <a:lnTo>
                    <a:pt x="4638112" y="768120"/>
                  </a:lnTo>
                  <a:lnTo>
                    <a:pt x="4639718" y="726401"/>
                  </a:lnTo>
                  <a:lnTo>
                    <a:pt x="4638272" y="685060"/>
                  </a:lnTo>
                  <a:lnTo>
                    <a:pt x="4633846" y="644174"/>
                  </a:lnTo>
                  <a:lnTo>
                    <a:pt x="4626511" y="603823"/>
                  </a:lnTo>
                  <a:lnTo>
                    <a:pt x="4616336" y="564085"/>
                  </a:lnTo>
                  <a:lnTo>
                    <a:pt x="4603394" y="525040"/>
                  </a:lnTo>
                  <a:lnTo>
                    <a:pt x="4587753" y="486766"/>
                  </a:lnTo>
                  <a:lnTo>
                    <a:pt x="4569486" y="449343"/>
                  </a:lnTo>
                  <a:lnTo>
                    <a:pt x="4548662" y="412849"/>
                  </a:lnTo>
                  <a:lnTo>
                    <a:pt x="4525352" y="377363"/>
                  </a:lnTo>
                  <a:lnTo>
                    <a:pt x="4499628" y="342964"/>
                  </a:lnTo>
                  <a:lnTo>
                    <a:pt x="4471558" y="309732"/>
                  </a:lnTo>
                  <a:lnTo>
                    <a:pt x="4441215" y="277744"/>
                  </a:lnTo>
                  <a:lnTo>
                    <a:pt x="4408669" y="247081"/>
                  </a:lnTo>
                  <a:lnTo>
                    <a:pt x="4373990" y="217820"/>
                  </a:lnTo>
                  <a:lnTo>
                    <a:pt x="4337249" y="190042"/>
                  </a:lnTo>
                  <a:lnTo>
                    <a:pt x="4298517" y="163824"/>
                  </a:lnTo>
                  <a:lnTo>
                    <a:pt x="4257864" y="139246"/>
                  </a:lnTo>
                  <a:lnTo>
                    <a:pt x="4215362" y="116386"/>
                  </a:lnTo>
                  <a:lnTo>
                    <a:pt x="4171080" y="95324"/>
                  </a:lnTo>
                  <a:lnTo>
                    <a:pt x="4125089" y="76139"/>
                  </a:lnTo>
                  <a:lnTo>
                    <a:pt x="4077460" y="58909"/>
                  </a:lnTo>
                  <a:lnTo>
                    <a:pt x="4028263" y="43714"/>
                  </a:lnTo>
                  <a:lnTo>
                    <a:pt x="3977570" y="30631"/>
                  </a:lnTo>
                  <a:lnTo>
                    <a:pt x="3925450" y="19742"/>
                  </a:lnTo>
                  <a:lnTo>
                    <a:pt x="3871976" y="11123"/>
                  </a:lnTo>
                  <a:lnTo>
                    <a:pt x="3819799" y="5104"/>
                  </a:lnTo>
                  <a:lnTo>
                    <a:pt x="3767882" y="1413"/>
                  </a:lnTo>
                  <a:lnTo>
                    <a:pt x="3716315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57719" y="545517"/>
              <a:ext cx="4639945" cy="1452880"/>
            </a:xfrm>
            <a:custGeom>
              <a:avLst/>
              <a:gdLst/>
              <a:ahLst/>
              <a:cxnLst/>
              <a:rect l="l" t="t" r="r" b="b"/>
              <a:pathLst>
                <a:path w="4639945" h="1452880">
                  <a:moveTo>
                    <a:pt x="0" y="777060"/>
                  </a:moveTo>
                  <a:lnTo>
                    <a:pt x="2795904" y="600149"/>
                  </a:lnTo>
                  <a:lnTo>
                    <a:pt x="2806500" y="559767"/>
                  </a:lnTo>
                  <a:lnTo>
                    <a:pt x="2819806" y="520371"/>
                  </a:lnTo>
                  <a:lnTo>
                    <a:pt x="2835732" y="482012"/>
                  </a:lnTo>
                  <a:lnTo>
                    <a:pt x="2854187" y="444738"/>
                  </a:lnTo>
                  <a:lnTo>
                    <a:pt x="2875081" y="408600"/>
                  </a:lnTo>
                  <a:lnTo>
                    <a:pt x="2898322" y="373647"/>
                  </a:lnTo>
                  <a:lnTo>
                    <a:pt x="2923820" y="339929"/>
                  </a:lnTo>
                  <a:lnTo>
                    <a:pt x="2951484" y="307496"/>
                  </a:lnTo>
                  <a:lnTo>
                    <a:pt x="2981223" y="276397"/>
                  </a:lnTo>
                  <a:lnTo>
                    <a:pt x="3012947" y="246682"/>
                  </a:lnTo>
                  <a:lnTo>
                    <a:pt x="3046564" y="218401"/>
                  </a:lnTo>
                  <a:lnTo>
                    <a:pt x="3081984" y="191603"/>
                  </a:lnTo>
                  <a:lnTo>
                    <a:pt x="3119116" y="166338"/>
                  </a:lnTo>
                  <a:lnTo>
                    <a:pt x="3157869" y="142656"/>
                  </a:lnTo>
                  <a:lnTo>
                    <a:pt x="3198153" y="120606"/>
                  </a:lnTo>
                  <a:lnTo>
                    <a:pt x="3239876" y="100238"/>
                  </a:lnTo>
                  <a:lnTo>
                    <a:pt x="3282948" y="81602"/>
                  </a:lnTo>
                  <a:lnTo>
                    <a:pt x="3327278" y="64747"/>
                  </a:lnTo>
                  <a:lnTo>
                    <a:pt x="3372776" y="49723"/>
                  </a:lnTo>
                  <a:lnTo>
                    <a:pt x="3419350" y="36580"/>
                  </a:lnTo>
                  <a:lnTo>
                    <a:pt x="3466910" y="25368"/>
                  </a:lnTo>
                  <a:lnTo>
                    <a:pt x="3515364" y="16135"/>
                  </a:lnTo>
                  <a:lnTo>
                    <a:pt x="3564623" y="8932"/>
                  </a:lnTo>
                  <a:lnTo>
                    <a:pt x="3614595" y="3809"/>
                  </a:lnTo>
                  <a:lnTo>
                    <a:pt x="3665189" y="815"/>
                  </a:lnTo>
                  <a:lnTo>
                    <a:pt x="3716315" y="0"/>
                  </a:lnTo>
                  <a:lnTo>
                    <a:pt x="3767882" y="1413"/>
                  </a:lnTo>
                  <a:lnTo>
                    <a:pt x="3819799" y="5104"/>
                  </a:lnTo>
                  <a:lnTo>
                    <a:pt x="3871976" y="11123"/>
                  </a:lnTo>
                  <a:lnTo>
                    <a:pt x="3925450" y="19742"/>
                  </a:lnTo>
                  <a:lnTo>
                    <a:pt x="3977570" y="30631"/>
                  </a:lnTo>
                  <a:lnTo>
                    <a:pt x="4028263" y="43714"/>
                  </a:lnTo>
                  <a:lnTo>
                    <a:pt x="4077460" y="58909"/>
                  </a:lnTo>
                  <a:lnTo>
                    <a:pt x="4125089" y="76139"/>
                  </a:lnTo>
                  <a:lnTo>
                    <a:pt x="4171080" y="95324"/>
                  </a:lnTo>
                  <a:lnTo>
                    <a:pt x="4215362" y="116386"/>
                  </a:lnTo>
                  <a:lnTo>
                    <a:pt x="4257864" y="139246"/>
                  </a:lnTo>
                  <a:lnTo>
                    <a:pt x="4298517" y="163824"/>
                  </a:lnTo>
                  <a:lnTo>
                    <a:pt x="4337249" y="190042"/>
                  </a:lnTo>
                  <a:lnTo>
                    <a:pt x="4373990" y="217820"/>
                  </a:lnTo>
                  <a:lnTo>
                    <a:pt x="4408669" y="247081"/>
                  </a:lnTo>
                  <a:lnTo>
                    <a:pt x="4441215" y="277744"/>
                  </a:lnTo>
                  <a:lnTo>
                    <a:pt x="4471558" y="309732"/>
                  </a:lnTo>
                  <a:lnTo>
                    <a:pt x="4499628" y="342964"/>
                  </a:lnTo>
                  <a:lnTo>
                    <a:pt x="4525352" y="377363"/>
                  </a:lnTo>
                  <a:lnTo>
                    <a:pt x="4548662" y="412849"/>
                  </a:lnTo>
                  <a:lnTo>
                    <a:pt x="4569486" y="449343"/>
                  </a:lnTo>
                  <a:lnTo>
                    <a:pt x="4587753" y="486766"/>
                  </a:lnTo>
                  <a:lnTo>
                    <a:pt x="4603394" y="525040"/>
                  </a:lnTo>
                  <a:lnTo>
                    <a:pt x="4616336" y="564085"/>
                  </a:lnTo>
                  <a:lnTo>
                    <a:pt x="4626511" y="603823"/>
                  </a:lnTo>
                  <a:lnTo>
                    <a:pt x="4633846" y="644174"/>
                  </a:lnTo>
                  <a:lnTo>
                    <a:pt x="4638272" y="685060"/>
                  </a:lnTo>
                  <a:lnTo>
                    <a:pt x="4639718" y="726401"/>
                  </a:lnTo>
                  <a:lnTo>
                    <a:pt x="4638112" y="768120"/>
                  </a:lnTo>
                  <a:lnTo>
                    <a:pt x="4633385" y="810136"/>
                  </a:lnTo>
                  <a:lnTo>
                    <a:pt x="4625466" y="852371"/>
                  </a:lnTo>
                  <a:lnTo>
                    <a:pt x="4614871" y="892753"/>
                  </a:lnTo>
                  <a:lnTo>
                    <a:pt x="4601565" y="932149"/>
                  </a:lnTo>
                  <a:lnTo>
                    <a:pt x="4585639" y="970508"/>
                  </a:lnTo>
                  <a:lnTo>
                    <a:pt x="4567184" y="1007782"/>
                  </a:lnTo>
                  <a:lnTo>
                    <a:pt x="4546290" y="1043920"/>
                  </a:lnTo>
                  <a:lnTo>
                    <a:pt x="4523049" y="1078873"/>
                  </a:lnTo>
                  <a:lnTo>
                    <a:pt x="4497551" y="1112591"/>
                  </a:lnTo>
                  <a:lnTo>
                    <a:pt x="4469887" y="1145024"/>
                  </a:lnTo>
                  <a:lnTo>
                    <a:pt x="4440148" y="1176123"/>
                  </a:lnTo>
                  <a:lnTo>
                    <a:pt x="4408424" y="1205838"/>
                  </a:lnTo>
                  <a:lnTo>
                    <a:pt x="4374807" y="1234119"/>
                  </a:lnTo>
                  <a:lnTo>
                    <a:pt x="4339387" y="1260917"/>
                  </a:lnTo>
                  <a:lnTo>
                    <a:pt x="4302255" y="1286182"/>
                  </a:lnTo>
                  <a:lnTo>
                    <a:pt x="4263502" y="1309864"/>
                  </a:lnTo>
                  <a:lnTo>
                    <a:pt x="4223218" y="1331914"/>
                  </a:lnTo>
                  <a:lnTo>
                    <a:pt x="4181495" y="1352282"/>
                  </a:lnTo>
                  <a:lnTo>
                    <a:pt x="4138423" y="1370918"/>
                  </a:lnTo>
                  <a:lnTo>
                    <a:pt x="4094093" y="1387773"/>
                  </a:lnTo>
                  <a:lnTo>
                    <a:pt x="4048595" y="1402797"/>
                  </a:lnTo>
                  <a:lnTo>
                    <a:pt x="4002021" y="1415940"/>
                  </a:lnTo>
                  <a:lnTo>
                    <a:pt x="3954461" y="1427152"/>
                  </a:lnTo>
                  <a:lnTo>
                    <a:pt x="3906007" y="1436385"/>
                  </a:lnTo>
                  <a:lnTo>
                    <a:pt x="3856748" y="1443588"/>
                  </a:lnTo>
                  <a:lnTo>
                    <a:pt x="3806776" y="1448711"/>
                  </a:lnTo>
                  <a:lnTo>
                    <a:pt x="3756182" y="1451705"/>
                  </a:lnTo>
                  <a:lnTo>
                    <a:pt x="3705056" y="1452521"/>
                  </a:lnTo>
                  <a:lnTo>
                    <a:pt x="3653489" y="1451107"/>
                  </a:lnTo>
                  <a:lnTo>
                    <a:pt x="3601572" y="1447416"/>
                  </a:lnTo>
                  <a:lnTo>
                    <a:pt x="3549396" y="1441397"/>
                  </a:lnTo>
                  <a:lnTo>
                    <a:pt x="3496668" y="1432909"/>
                  </a:lnTo>
                  <a:lnTo>
                    <a:pt x="3445082" y="1422150"/>
                  </a:lnTo>
                  <a:lnTo>
                    <a:pt x="3394728" y="1409188"/>
                  </a:lnTo>
                  <a:lnTo>
                    <a:pt x="3345696" y="1394092"/>
                  </a:lnTo>
                  <a:lnTo>
                    <a:pt x="3298076" y="1376930"/>
                  </a:lnTo>
                  <a:lnTo>
                    <a:pt x="3251959" y="1357771"/>
                  </a:lnTo>
                  <a:lnTo>
                    <a:pt x="3207436" y="1336683"/>
                  </a:lnTo>
                  <a:lnTo>
                    <a:pt x="3164597" y="1313735"/>
                  </a:lnTo>
                  <a:lnTo>
                    <a:pt x="3123533" y="1288995"/>
                  </a:lnTo>
                  <a:lnTo>
                    <a:pt x="3084334" y="1262531"/>
                  </a:lnTo>
                  <a:lnTo>
                    <a:pt x="3047090" y="1234413"/>
                  </a:lnTo>
                  <a:lnTo>
                    <a:pt x="3011893" y="1204708"/>
                  </a:lnTo>
                  <a:lnTo>
                    <a:pt x="2978832" y="1173484"/>
                  </a:lnTo>
                  <a:lnTo>
                    <a:pt x="2947999" y="1140812"/>
                  </a:lnTo>
                  <a:lnTo>
                    <a:pt x="2919483" y="1106758"/>
                  </a:lnTo>
                  <a:lnTo>
                    <a:pt x="2893375" y="1071391"/>
                  </a:lnTo>
                  <a:lnTo>
                    <a:pt x="2869766" y="1034780"/>
                  </a:lnTo>
                  <a:lnTo>
                    <a:pt x="2848746" y="996993"/>
                  </a:lnTo>
                  <a:lnTo>
                    <a:pt x="2830406" y="958099"/>
                  </a:lnTo>
                  <a:lnTo>
                    <a:pt x="2814837" y="918166"/>
                  </a:lnTo>
                  <a:lnTo>
                    <a:pt x="2802128" y="877263"/>
                  </a:lnTo>
                  <a:lnTo>
                    <a:pt x="0" y="77706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91064" y="832180"/>
            <a:ext cx="107188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rlito"/>
                <a:cs typeface="Carlito"/>
              </a:rPr>
              <a:t>Tomcat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has 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built-in  </a:t>
            </a:r>
            <a:r>
              <a:rPr sz="1800" spc="-10" dirty="0">
                <a:latin typeface="Carlito"/>
                <a:cs typeface="Carlito"/>
              </a:rPr>
              <a:t>browser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46776" y="4020311"/>
            <a:ext cx="6643370" cy="769620"/>
          </a:xfrm>
          <a:custGeom>
            <a:avLst/>
            <a:gdLst/>
            <a:ahLst/>
            <a:cxnLst/>
            <a:rect l="l" t="t" r="r" b="b"/>
            <a:pathLst>
              <a:path w="6643370" h="769620">
                <a:moveTo>
                  <a:pt x="6643116" y="0"/>
                </a:moveTo>
                <a:lnTo>
                  <a:pt x="0" y="0"/>
                </a:lnTo>
                <a:lnTo>
                  <a:pt x="0" y="769619"/>
                </a:lnTo>
                <a:lnTo>
                  <a:pt x="6643116" y="769619"/>
                </a:lnTo>
                <a:lnTo>
                  <a:pt x="6643116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26150" y="4038091"/>
            <a:ext cx="567524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latin typeface="Carlito"/>
                <a:cs typeface="Carlito"/>
              </a:rPr>
              <a:t>Observe </a:t>
            </a:r>
            <a:r>
              <a:rPr sz="2200" i="1" spc="-10" dirty="0">
                <a:latin typeface="Carlito"/>
                <a:cs typeface="Carlito"/>
              </a:rPr>
              <a:t>the URL: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http://localhost:8080/MyFirstWebApp/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589915"/>
            <a:chOff x="-4572" y="0"/>
            <a:chExt cx="12201525" cy="5899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581025"/>
            </a:xfrm>
            <a:custGeom>
              <a:avLst/>
              <a:gdLst/>
              <a:ahLst/>
              <a:cxnLst/>
              <a:rect l="l" t="t" r="r" b="b"/>
              <a:pathLst>
                <a:path w="12192000" h="581025">
                  <a:moveTo>
                    <a:pt x="12192000" y="0"/>
                  </a:moveTo>
                  <a:lnTo>
                    <a:pt x="0" y="0"/>
                  </a:lnTo>
                  <a:lnTo>
                    <a:pt x="0" y="580644"/>
                  </a:lnTo>
                  <a:lnTo>
                    <a:pt x="12192000" y="58064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581025"/>
            </a:xfrm>
            <a:custGeom>
              <a:avLst/>
              <a:gdLst/>
              <a:ahLst/>
              <a:cxnLst/>
              <a:rect l="l" t="t" r="r" b="b"/>
              <a:pathLst>
                <a:path w="12192000" h="581025">
                  <a:moveTo>
                    <a:pt x="0" y="580644"/>
                  </a:moveTo>
                  <a:lnTo>
                    <a:pt x="12192000" y="58064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580644"/>
                  </a:lnTo>
                  <a:close/>
                </a:path>
              </a:pathLst>
            </a:custGeom>
            <a:ln w="9144">
              <a:solidFill>
                <a:srgbClr val="FF5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7005" y="0"/>
            <a:ext cx="52412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Multi-tiered</a:t>
            </a:r>
            <a:r>
              <a:rPr spc="-380" dirty="0"/>
              <a:t> </a:t>
            </a:r>
            <a:r>
              <a:rPr spc="-204" dirty="0"/>
              <a:t>Applications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1282" y="556971"/>
            <a:ext cx="11800205" cy="5219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30" dirty="0">
                <a:latin typeface="Carlito"/>
                <a:cs typeface="Carlito"/>
              </a:rPr>
              <a:t>Typically, </a:t>
            </a:r>
            <a:r>
              <a:rPr sz="2000" spc="-5" dirty="0">
                <a:latin typeface="Carlito"/>
                <a:cs typeface="Carlito"/>
              </a:rPr>
              <a:t>multi-tiered applications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client </a:t>
            </a:r>
            <a:r>
              <a:rPr sz="2000" spc="-40" dirty="0">
                <a:latin typeface="Carlito"/>
                <a:cs typeface="Carlito"/>
              </a:rPr>
              <a:t>tier, </a:t>
            </a:r>
            <a:r>
              <a:rPr sz="2000" dirty="0">
                <a:latin typeface="Carlito"/>
                <a:cs typeface="Carlito"/>
              </a:rPr>
              <a:t>a middle </a:t>
            </a:r>
            <a:r>
              <a:rPr sz="2000" spc="-45" dirty="0">
                <a:latin typeface="Carlito"/>
                <a:cs typeface="Carlito"/>
              </a:rPr>
              <a:t>tier, </a:t>
            </a:r>
            <a:r>
              <a:rPr sz="2000" dirty="0">
                <a:latin typeface="Carlito"/>
                <a:cs typeface="Carlito"/>
              </a:rPr>
              <a:t>and a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dirty="0">
                <a:latin typeface="Carlito"/>
                <a:cs typeface="Carlito"/>
              </a:rPr>
              <a:t>tier </a:t>
            </a:r>
            <a:r>
              <a:rPr sz="2000" spc="-10" dirty="0">
                <a:latin typeface="Carlito"/>
                <a:cs typeface="Carlito"/>
              </a:rPr>
              <a:t>(often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called</a:t>
            </a:r>
            <a:endParaRPr sz="2000" dirty="0">
              <a:latin typeface="Carlito"/>
              <a:cs typeface="Carlito"/>
            </a:endParaRPr>
          </a:p>
          <a:p>
            <a:pPr marL="241300">
              <a:lnSpc>
                <a:spcPts val="2735"/>
              </a:lnSpc>
            </a:pP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enterprise information </a:t>
            </a:r>
            <a:r>
              <a:rPr sz="2000" spc="-20" dirty="0">
                <a:latin typeface="Carlito"/>
                <a:cs typeface="Carlito"/>
              </a:rPr>
              <a:t>systems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tier).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The client </a:t>
            </a:r>
            <a:r>
              <a:rPr sz="2000" dirty="0">
                <a:latin typeface="Carlito"/>
                <a:cs typeface="Carlito"/>
              </a:rPr>
              <a:t>tier </a:t>
            </a:r>
            <a:r>
              <a:rPr sz="2000" spc="-10" dirty="0">
                <a:latin typeface="Carlito"/>
                <a:cs typeface="Carlito"/>
              </a:rPr>
              <a:t>consists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client </a:t>
            </a: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15" dirty="0">
                <a:latin typeface="Carlito"/>
                <a:cs typeface="Carlito"/>
              </a:rPr>
              <a:t>makes </a:t>
            </a:r>
            <a:r>
              <a:rPr sz="2000" spc="-10" dirty="0">
                <a:latin typeface="Carlito"/>
                <a:cs typeface="Carlito"/>
              </a:rPr>
              <a:t>requests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middle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50" dirty="0">
                <a:latin typeface="Carlito"/>
                <a:cs typeface="Carlito"/>
              </a:rPr>
              <a:t>tier.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241300" marR="363220" indent="-228600">
              <a:lnSpc>
                <a:spcPts val="2590"/>
              </a:lnSpc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Clients </a:t>
            </a:r>
            <a:r>
              <a:rPr sz="2000" spc="-10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web </a:t>
            </a:r>
            <a:r>
              <a:rPr sz="2000" spc="-40" dirty="0">
                <a:latin typeface="Carlito"/>
                <a:cs typeface="Carlito"/>
              </a:rPr>
              <a:t>browser,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standalone </a:t>
            </a:r>
            <a:r>
              <a:rPr sz="2000" spc="-5" dirty="0">
                <a:latin typeface="Carlito"/>
                <a:cs typeface="Carlito"/>
              </a:rPr>
              <a:t>application, or other </a:t>
            </a:r>
            <a:r>
              <a:rPr sz="2000" spc="-10" dirty="0">
                <a:latin typeface="Carlito"/>
                <a:cs typeface="Carlito"/>
              </a:rPr>
              <a:t>servers,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they </a:t>
            </a:r>
            <a:r>
              <a:rPr sz="2000" dirty="0">
                <a:latin typeface="Carlito"/>
                <a:cs typeface="Carlito"/>
              </a:rPr>
              <a:t>run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dirty="0">
                <a:latin typeface="Carlito"/>
                <a:cs typeface="Carlito"/>
              </a:rPr>
              <a:t>a  </a:t>
            </a:r>
            <a:r>
              <a:rPr sz="2000" spc="-20" dirty="0">
                <a:latin typeface="Carlito"/>
                <a:cs typeface="Carlito"/>
              </a:rPr>
              <a:t>different </a:t>
            </a:r>
            <a:r>
              <a:rPr sz="2000" dirty="0">
                <a:latin typeface="Carlito"/>
                <a:cs typeface="Carlito"/>
              </a:rPr>
              <a:t>machine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spc="-5" dirty="0">
                <a:latin typeface="Carlito"/>
                <a:cs typeface="Carlito"/>
              </a:rPr>
              <a:t>EE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server.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241300" marR="663575" indent="-228600">
              <a:lnSpc>
                <a:spcPts val="2590"/>
              </a:lnSpc>
              <a:spcBef>
                <a:spcPts val="166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middle tier's </a:t>
            </a:r>
            <a:r>
              <a:rPr sz="2000" spc="-5" dirty="0">
                <a:latin typeface="Carlito"/>
                <a:cs typeface="Carlito"/>
              </a:rPr>
              <a:t>business functions handle client </a:t>
            </a:r>
            <a:r>
              <a:rPr sz="2000" spc="-10" dirty="0">
                <a:latin typeface="Carlito"/>
                <a:cs typeface="Carlito"/>
              </a:rPr>
              <a:t>requests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spc="-5" dirty="0">
                <a:latin typeface="Carlito"/>
                <a:cs typeface="Carlito"/>
              </a:rPr>
              <a:t>application </a:t>
            </a:r>
            <a:r>
              <a:rPr sz="2000" spc="-15" dirty="0">
                <a:latin typeface="Carlito"/>
                <a:cs typeface="Carlito"/>
              </a:rPr>
              <a:t>data,  storing </a:t>
            </a:r>
            <a:r>
              <a:rPr sz="2000" dirty="0">
                <a:latin typeface="Carlito"/>
                <a:cs typeface="Carlito"/>
              </a:rPr>
              <a:t>it in a </a:t>
            </a:r>
            <a:r>
              <a:rPr sz="2000" spc="-5" dirty="0">
                <a:latin typeface="Carlito"/>
                <a:cs typeface="Carlito"/>
              </a:rPr>
              <a:t>permanent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20" dirty="0">
                <a:latin typeface="Carlito"/>
                <a:cs typeface="Carlito"/>
              </a:rPr>
              <a:t>store </a:t>
            </a:r>
            <a:r>
              <a:rPr sz="2000" dirty="0">
                <a:latin typeface="Carlito"/>
                <a:cs typeface="Carlito"/>
              </a:rPr>
              <a:t>in the </a:t>
            </a:r>
            <a:r>
              <a:rPr sz="2000" spc="-15" dirty="0">
                <a:latin typeface="Carlito"/>
                <a:cs typeface="Carlito"/>
              </a:rPr>
              <a:t>data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0" dirty="0">
                <a:latin typeface="Carlito"/>
                <a:cs typeface="Carlito"/>
              </a:rPr>
              <a:t>tier.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following </a:t>
            </a: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spc="-5" dirty="0">
                <a:latin typeface="Carlito"/>
                <a:cs typeface="Carlito"/>
              </a:rPr>
              <a:t>EE </a:t>
            </a:r>
            <a:r>
              <a:rPr sz="2000" spc="-25" dirty="0">
                <a:latin typeface="Carlito"/>
                <a:cs typeface="Carlito"/>
              </a:rPr>
              <a:t>Technologies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dirty="0">
                <a:latin typeface="Carlito"/>
                <a:cs typeface="Carlito"/>
              </a:rPr>
              <a:t>in the </a:t>
            </a:r>
            <a:r>
              <a:rPr sz="2000" spc="-5" dirty="0">
                <a:latin typeface="Carlito"/>
                <a:cs typeface="Carlito"/>
              </a:rPr>
              <a:t>business </a:t>
            </a:r>
            <a:r>
              <a:rPr sz="2000" dirty="0">
                <a:latin typeface="Carlito"/>
                <a:cs typeface="Carlito"/>
              </a:rPr>
              <a:t>tier in </a:t>
            </a: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spc="-5" dirty="0">
                <a:latin typeface="Carlito"/>
                <a:cs typeface="Carlito"/>
              </a:rPr>
              <a:t>EE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applications:</a:t>
            </a:r>
            <a:endParaRPr sz="20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000" spc="-5" dirty="0">
                <a:latin typeface="Carlito"/>
                <a:cs typeface="Carlito"/>
              </a:rPr>
              <a:t>Enterprise </a:t>
            </a:r>
            <a:r>
              <a:rPr sz="2000" spc="-10" dirty="0">
                <a:latin typeface="Carlito"/>
                <a:cs typeface="Carlito"/>
              </a:rPr>
              <a:t>JavaBeans </a:t>
            </a:r>
            <a:r>
              <a:rPr sz="2000" spc="-5" dirty="0">
                <a:latin typeface="Carlito"/>
                <a:cs typeface="Carlito"/>
              </a:rPr>
              <a:t>(enterprise </a:t>
            </a:r>
            <a:r>
              <a:rPr sz="2000" dirty="0">
                <a:latin typeface="Carlito"/>
                <a:cs typeface="Carlito"/>
              </a:rPr>
              <a:t>bean)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components</a:t>
            </a:r>
            <a:endParaRPr sz="20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98500" algn="l"/>
              </a:tabLst>
            </a:pPr>
            <a:r>
              <a:rPr sz="2000" spc="-15" dirty="0">
                <a:latin typeface="Carlito"/>
                <a:cs typeface="Carlito"/>
              </a:rPr>
              <a:t>JAX-RS </a:t>
            </a:r>
            <a:r>
              <a:rPr sz="2000" spc="-5" dirty="0">
                <a:latin typeface="Carlito"/>
                <a:cs typeface="Carlito"/>
              </a:rPr>
              <a:t>RESTful </a:t>
            </a:r>
            <a:r>
              <a:rPr sz="2000" spc="-10" dirty="0">
                <a:latin typeface="Carlito"/>
                <a:cs typeface="Carlito"/>
              </a:rPr>
              <a:t>web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services</a:t>
            </a: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000" spc="-10" dirty="0">
                <a:latin typeface="Carlito"/>
                <a:cs typeface="Carlito"/>
              </a:rPr>
              <a:t>JAX-WS web </a:t>
            </a:r>
            <a:r>
              <a:rPr sz="2000" dirty="0">
                <a:latin typeface="Carlito"/>
                <a:cs typeface="Carlito"/>
              </a:rPr>
              <a:t>service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endpoints</a:t>
            </a: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000" spc="-15" dirty="0">
                <a:latin typeface="Carlito"/>
                <a:cs typeface="Carlito"/>
              </a:rPr>
              <a:t>Java Persistence </a:t>
            </a:r>
            <a:r>
              <a:rPr sz="2000" dirty="0">
                <a:latin typeface="Carlito"/>
                <a:cs typeface="Carlito"/>
              </a:rPr>
              <a:t>API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entities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7023" y="2059620"/>
            <a:ext cx="3803730" cy="2068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427" y="4858969"/>
            <a:ext cx="2423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sz="4000" spc="-2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4000" spc="-10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474345"/>
            <a:chOff x="-4572" y="0"/>
            <a:chExt cx="12201525" cy="47434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464820"/>
            </a:xfrm>
            <a:custGeom>
              <a:avLst/>
              <a:gdLst/>
              <a:ahLst/>
              <a:cxnLst/>
              <a:rect l="l" t="t" r="r" b="b"/>
              <a:pathLst>
                <a:path w="12192000" h="464820">
                  <a:moveTo>
                    <a:pt x="12192000" y="0"/>
                  </a:moveTo>
                  <a:lnTo>
                    <a:pt x="0" y="0"/>
                  </a:lnTo>
                  <a:lnTo>
                    <a:pt x="0" y="464820"/>
                  </a:lnTo>
                  <a:lnTo>
                    <a:pt x="12192000" y="46482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464820"/>
            </a:xfrm>
            <a:custGeom>
              <a:avLst/>
              <a:gdLst/>
              <a:ahLst/>
              <a:cxnLst/>
              <a:rect l="l" t="t" r="r" b="b"/>
              <a:pathLst>
                <a:path w="12192000" h="464820">
                  <a:moveTo>
                    <a:pt x="0" y="464820"/>
                  </a:moveTo>
                  <a:lnTo>
                    <a:pt x="12192000" y="46482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464820"/>
                  </a:lnTo>
                  <a:close/>
                </a:path>
              </a:pathLst>
            </a:custGeom>
            <a:ln w="9143">
              <a:solidFill>
                <a:srgbClr val="FF5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7005" y="0"/>
            <a:ext cx="52406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/>
              <a:t>Multi-tiered</a:t>
            </a:r>
            <a:r>
              <a:rPr sz="3600" spc="-335" dirty="0"/>
              <a:t> </a:t>
            </a:r>
            <a:r>
              <a:rPr sz="3600" spc="-204" dirty="0"/>
              <a:t>Applications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673049"/>
            <a:ext cx="11345545" cy="543610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The enterprise </a:t>
            </a:r>
            <a:r>
              <a:rPr sz="2400" spc="-15" dirty="0">
                <a:latin typeface="Carlito"/>
                <a:cs typeface="Carlito"/>
              </a:rPr>
              <a:t>information </a:t>
            </a:r>
            <a:r>
              <a:rPr sz="2400" spc="-20" dirty="0">
                <a:latin typeface="Carlito"/>
                <a:cs typeface="Carlito"/>
              </a:rPr>
              <a:t>systems </a:t>
            </a:r>
            <a:r>
              <a:rPr sz="2400" spc="-5" dirty="0">
                <a:latin typeface="Carlito"/>
                <a:cs typeface="Carlito"/>
              </a:rPr>
              <a:t>(EIS) </a:t>
            </a:r>
            <a:r>
              <a:rPr sz="2400" dirty="0">
                <a:latin typeface="Carlito"/>
                <a:cs typeface="Carlito"/>
              </a:rPr>
              <a:t>tier also </a:t>
            </a:r>
            <a:r>
              <a:rPr sz="2400" spc="-5" dirty="0">
                <a:latin typeface="Carlito"/>
                <a:cs typeface="Carlito"/>
              </a:rPr>
              <a:t>called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dirty="0">
                <a:latin typeface="Carlito"/>
                <a:cs typeface="Carlito"/>
              </a:rPr>
              <a:t>tier </a:t>
            </a:r>
            <a:r>
              <a:rPr sz="2400" spc="-10" dirty="0">
                <a:latin typeface="Carlito"/>
                <a:cs typeface="Carlito"/>
              </a:rPr>
              <a:t>consists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database  servers, enterprise resource </a:t>
            </a:r>
            <a:r>
              <a:rPr sz="2400" spc="-5" dirty="0">
                <a:latin typeface="Carlito"/>
                <a:cs typeface="Carlito"/>
              </a:rPr>
              <a:t>planning </a:t>
            </a:r>
            <a:r>
              <a:rPr sz="2400" spc="-20" dirty="0">
                <a:latin typeface="Carlito"/>
                <a:cs typeface="Carlito"/>
              </a:rPr>
              <a:t>systems,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other </a:t>
            </a:r>
            <a:r>
              <a:rPr sz="2400" spc="-10" dirty="0">
                <a:latin typeface="Carlito"/>
                <a:cs typeface="Carlito"/>
              </a:rPr>
              <a:t>legacy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sources, </a:t>
            </a:r>
            <a:r>
              <a:rPr sz="2400" spc="-20" dirty="0">
                <a:latin typeface="Carlito"/>
                <a:cs typeface="Carlito"/>
              </a:rPr>
              <a:t>like  </a:t>
            </a:r>
            <a:r>
              <a:rPr sz="2400" spc="-10" dirty="0">
                <a:latin typeface="Carlito"/>
                <a:cs typeface="Carlito"/>
              </a:rPr>
              <a:t>mainframes. </a:t>
            </a:r>
            <a:r>
              <a:rPr sz="2400" spc="-5" dirty="0">
                <a:latin typeface="Carlito"/>
                <a:cs typeface="Carlito"/>
              </a:rPr>
              <a:t>These </a:t>
            </a:r>
            <a:r>
              <a:rPr sz="2400" spc="-10" dirty="0">
                <a:latin typeface="Carlito"/>
                <a:cs typeface="Carlito"/>
              </a:rPr>
              <a:t>resources </a:t>
            </a:r>
            <a:r>
              <a:rPr sz="2400" spc="-5" dirty="0">
                <a:latin typeface="Carlito"/>
                <a:cs typeface="Carlito"/>
              </a:rPr>
              <a:t>typically </a:t>
            </a:r>
            <a:r>
              <a:rPr sz="2400" spc="-15" dirty="0">
                <a:latin typeface="Carlito"/>
                <a:cs typeface="Carlito"/>
              </a:rPr>
              <a:t>are located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separate </a:t>
            </a:r>
            <a:r>
              <a:rPr sz="2400" spc="-5" dirty="0">
                <a:latin typeface="Carlito"/>
                <a:cs typeface="Carlito"/>
              </a:rPr>
              <a:t>machine </a:t>
            </a:r>
            <a:r>
              <a:rPr sz="2400" dirty="0">
                <a:latin typeface="Carlito"/>
                <a:cs typeface="Carlito"/>
              </a:rPr>
              <a:t>than the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5" dirty="0">
                <a:latin typeface="Carlito"/>
                <a:cs typeface="Carlito"/>
              </a:rPr>
              <a:t>EE  </a:t>
            </a:r>
            <a:r>
              <a:rPr sz="2400" spc="-35" dirty="0">
                <a:latin typeface="Carlito"/>
                <a:cs typeface="Carlito"/>
              </a:rPr>
              <a:t>server,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accessed </a:t>
            </a:r>
            <a:r>
              <a:rPr sz="2400" spc="-10" dirty="0">
                <a:latin typeface="Carlito"/>
                <a:cs typeface="Carlito"/>
              </a:rPr>
              <a:t>by components 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business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tier.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4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following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5" dirty="0">
                <a:latin typeface="Carlito"/>
                <a:cs typeface="Carlito"/>
              </a:rPr>
              <a:t>EE technologies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access the EIS tier in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5" dirty="0">
                <a:latin typeface="Carlito"/>
                <a:cs typeface="Carlito"/>
              </a:rPr>
              <a:t>EE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applications:</a:t>
            </a:r>
            <a:endParaRPr sz="24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10" dirty="0">
                <a:latin typeface="Carlito"/>
                <a:cs typeface="Carlito"/>
              </a:rPr>
              <a:t>Database </a:t>
            </a:r>
            <a:r>
              <a:rPr sz="2400" spc="-5" dirty="0">
                <a:latin typeface="Carlito"/>
                <a:cs typeface="Carlito"/>
              </a:rPr>
              <a:t>Connectivity </a:t>
            </a:r>
            <a:r>
              <a:rPr sz="2400" dirty="0">
                <a:latin typeface="Carlito"/>
                <a:cs typeface="Carlito"/>
              </a:rPr>
              <a:t>API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(JDBC)</a:t>
            </a:r>
            <a:endParaRPr sz="24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15" dirty="0">
                <a:latin typeface="Carlito"/>
                <a:cs typeface="Carlito"/>
              </a:rPr>
              <a:t>Persistence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API</a:t>
            </a:r>
            <a:endParaRPr sz="24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5" dirty="0">
                <a:latin typeface="Carlito"/>
                <a:cs typeface="Carlito"/>
              </a:rPr>
              <a:t>EE </a:t>
            </a:r>
            <a:r>
              <a:rPr sz="2400" spc="-10" dirty="0">
                <a:latin typeface="Carlito"/>
                <a:cs typeface="Carlito"/>
              </a:rPr>
              <a:t>Connector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Architecture</a:t>
            </a:r>
            <a:endParaRPr sz="24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Java Transaction </a:t>
            </a:r>
            <a:r>
              <a:rPr sz="2400" dirty="0">
                <a:latin typeface="Carlito"/>
                <a:cs typeface="Carlito"/>
              </a:rPr>
              <a:t>API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40" dirty="0">
                <a:latin typeface="Carlito"/>
                <a:cs typeface="Carlito"/>
              </a:rPr>
              <a:t>(JTA)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400" dirty="0">
              <a:latin typeface="Carlito"/>
              <a:cs typeface="Carlito"/>
            </a:endParaRPr>
          </a:p>
          <a:p>
            <a:pPr marL="241300" marR="732155" indent="-228600">
              <a:lnSpc>
                <a:spcPts val="2590"/>
              </a:lnSpc>
              <a:buFont typeface="Arial"/>
              <a:buChar char="•"/>
              <a:tabLst>
                <a:tab pos="241300" algn="l"/>
              </a:tabLst>
            </a:pPr>
            <a:r>
              <a:rPr sz="2400" i="1" dirty="0">
                <a:latin typeface="Carlito"/>
                <a:cs typeface="Carlito"/>
              </a:rPr>
              <a:t>Java EE </a:t>
            </a:r>
            <a:r>
              <a:rPr sz="2400" i="1" spc="-5" dirty="0">
                <a:latin typeface="Carlito"/>
                <a:cs typeface="Carlito"/>
              </a:rPr>
              <a:t>application development </a:t>
            </a:r>
            <a:r>
              <a:rPr sz="2400" i="1" spc="-10" dirty="0">
                <a:latin typeface="Carlito"/>
                <a:cs typeface="Carlito"/>
              </a:rPr>
              <a:t>concentrates </a:t>
            </a:r>
            <a:r>
              <a:rPr sz="2400" i="1" spc="-5" dirty="0">
                <a:latin typeface="Carlito"/>
                <a:cs typeface="Carlito"/>
              </a:rPr>
              <a:t>on </a:t>
            </a:r>
            <a:r>
              <a:rPr sz="2400" i="1" dirty="0">
                <a:latin typeface="Carlito"/>
                <a:cs typeface="Carlito"/>
              </a:rPr>
              <a:t>the middle tier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make </a:t>
            </a:r>
            <a:r>
              <a:rPr sz="2400" spc="-10" dirty="0">
                <a:latin typeface="Carlito"/>
                <a:cs typeface="Carlito"/>
              </a:rPr>
              <a:t>enterprise  </a:t>
            </a:r>
            <a:r>
              <a:rPr sz="2400" spc="-5" dirty="0">
                <a:latin typeface="Carlito"/>
                <a:cs typeface="Carlito"/>
              </a:rPr>
              <a:t>application management </a:t>
            </a:r>
            <a:r>
              <a:rPr sz="2400" spc="-30" dirty="0">
                <a:latin typeface="Carlito"/>
                <a:cs typeface="Carlito"/>
              </a:rPr>
              <a:t>easier, </a:t>
            </a:r>
            <a:r>
              <a:rPr sz="2400" spc="-10" dirty="0">
                <a:latin typeface="Carlito"/>
                <a:cs typeface="Carlito"/>
              </a:rPr>
              <a:t>more </a:t>
            </a:r>
            <a:r>
              <a:rPr sz="2400" spc="-15" dirty="0">
                <a:latin typeface="Carlito"/>
                <a:cs typeface="Carlito"/>
              </a:rPr>
              <a:t>robust,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more secure.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8838" y="0"/>
            <a:ext cx="3354704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The </a:t>
            </a:r>
            <a:r>
              <a:rPr b="1" spc="-30" dirty="0">
                <a:latin typeface="Arial"/>
                <a:cs typeface="Arial"/>
              </a:rPr>
              <a:t>Web</a:t>
            </a:r>
            <a:r>
              <a:rPr b="1" spc="-75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Tier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624332"/>
            <a:ext cx="5135880" cy="4803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15240">
              <a:lnSpc>
                <a:spcPts val="2480"/>
              </a:lnSpc>
              <a:spcBef>
                <a:spcPts val="420"/>
              </a:spcBef>
            </a:pPr>
            <a:r>
              <a:rPr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web </a:t>
            </a:r>
            <a:r>
              <a:rPr dirty="0">
                <a:latin typeface="Carlito"/>
                <a:cs typeface="Carlito"/>
              </a:rPr>
              <a:t>tier </a:t>
            </a:r>
            <a:r>
              <a:rPr spc="-10" dirty="0">
                <a:latin typeface="Carlito"/>
                <a:cs typeface="Carlito"/>
              </a:rPr>
              <a:t>consists </a:t>
            </a:r>
            <a:r>
              <a:rPr spc="-5" dirty="0">
                <a:latin typeface="Carlito"/>
                <a:cs typeface="Carlito"/>
              </a:rPr>
              <a:t>of </a:t>
            </a:r>
            <a:r>
              <a:rPr spc="-10" dirty="0">
                <a:latin typeface="Carlito"/>
                <a:cs typeface="Carlito"/>
              </a:rPr>
              <a:t>components that  </a:t>
            </a:r>
            <a:r>
              <a:rPr spc="-5" dirty="0">
                <a:latin typeface="Carlito"/>
                <a:cs typeface="Carlito"/>
              </a:rPr>
              <a:t>handle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interaction between </a:t>
            </a:r>
            <a:r>
              <a:rPr spc="-5" dirty="0">
                <a:latin typeface="Carlito"/>
                <a:cs typeface="Carlito"/>
              </a:rPr>
              <a:t>clients </a:t>
            </a:r>
            <a:r>
              <a:rPr dirty="0">
                <a:latin typeface="Carlito"/>
                <a:cs typeface="Carlito"/>
              </a:rPr>
              <a:t>and  the </a:t>
            </a:r>
            <a:r>
              <a:rPr spc="-5" dirty="0">
                <a:latin typeface="Carlito"/>
                <a:cs typeface="Carlito"/>
              </a:rPr>
              <a:t>business</a:t>
            </a:r>
            <a:r>
              <a:rPr spc="5" dirty="0">
                <a:latin typeface="Carlito"/>
                <a:cs typeface="Carlito"/>
              </a:rPr>
              <a:t> </a:t>
            </a:r>
            <a:r>
              <a:rPr spc="-45" dirty="0">
                <a:latin typeface="Carlito"/>
                <a:cs typeface="Carlito"/>
              </a:rPr>
              <a:t>tier.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i="1" dirty="0">
                <a:latin typeface="Carlito"/>
                <a:cs typeface="Carlito"/>
              </a:rPr>
              <a:t>Its </a:t>
            </a:r>
            <a:r>
              <a:rPr i="1" spc="-5" dirty="0">
                <a:latin typeface="Carlito"/>
                <a:cs typeface="Carlito"/>
              </a:rPr>
              <a:t>primary </a:t>
            </a:r>
            <a:r>
              <a:rPr i="1" spc="-15" dirty="0">
                <a:latin typeface="Carlito"/>
                <a:cs typeface="Carlito"/>
              </a:rPr>
              <a:t>tasks </a:t>
            </a:r>
            <a:r>
              <a:rPr i="1" spc="-5" dirty="0">
                <a:latin typeface="Carlito"/>
                <a:cs typeface="Carlito"/>
              </a:rPr>
              <a:t>are </a:t>
            </a:r>
            <a:r>
              <a:rPr i="1" dirty="0">
                <a:latin typeface="Carlito"/>
                <a:cs typeface="Carlito"/>
              </a:rPr>
              <a:t>the</a:t>
            </a:r>
            <a:r>
              <a:rPr i="1" spc="-10" dirty="0">
                <a:latin typeface="Carlito"/>
                <a:cs typeface="Carlito"/>
              </a:rPr>
              <a:t> following:</a:t>
            </a:r>
            <a:endParaRPr dirty="0">
              <a:latin typeface="Carlito"/>
              <a:cs typeface="Carlito"/>
            </a:endParaRPr>
          </a:p>
          <a:p>
            <a:pPr marL="469900" marR="528320" indent="-228600">
              <a:lnSpc>
                <a:spcPts val="2160"/>
              </a:lnSpc>
              <a:spcBef>
                <a:spcPts val="55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pc="-5" dirty="0">
                <a:latin typeface="Carlito"/>
                <a:cs typeface="Carlito"/>
              </a:rPr>
              <a:t>Dynamically </a:t>
            </a:r>
            <a:r>
              <a:rPr spc="-15" dirty="0">
                <a:latin typeface="Carlito"/>
                <a:cs typeface="Carlito"/>
              </a:rPr>
              <a:t>generate content </a:t>
            </a:r>
            <a:r>
              <a:rPr dirty="0">
                <a:latin typeface="Carlito"/>
                <a:cs typeface="Carlito"/>
              </a:rPr>
              <a:t>in </a:t>
            </a:r>
            <a:r>
              <a:rPr spc="-10" dirty="0">
                <a:latin typeface="Carlito"/>
                <a:cs typeface="Carlito"/>
              </a:rPr>
              <a:t>various  </a:t>
            </a:r>
            <a:r>
              <a:rPr spc="-15" dirty="0">
                <a:latin typeface="Carlito"/>
                <a:cs typeface="Carlito"/>
              </a:rPr>
              <a:t>formats for </a:t>
            </a:r>
            <a:r>
              <a:rPr dirty="0">
                <a:latin typeface="Carlito"/>
                <a:cs typeface="Carlito"/>
              </a:rPr>
              <a:t>the</a:t>
            </a:r>
            <a:r>
              <a:rPr spc="1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client.</a:t>
            </a:r>
            <a:endParaRPr dirty="0">
              <a:latin typeface="Carlito"/>
              <a:cs typeface="Carlito"/>
            </a:endParaRPr>
          </a:p>
          <a:p>
            <a:pPr marL="469900" marR="5080" indent="-228600">
              <a:lnSpc>
                <a:spcPct val="90100"/>
              </a:lnSpc>
              <a:spcBef>
                <a:spcPts val="47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pc="-5" dirty="0">
                <a:latin typeface="Carlito"/>
                <a:cs typeface="Carlito"/>
              </a:rPr>
              <a:t>Collect </a:t>
            </a:r>
            <a:r>
              <a:rPr dirty="0">
                <a:latin typeface="Carlito"/>
                <a:cs typeface="Carlito"/>
              </a:rPr>
              <a:t>input </a:t>
            </a:r>
            <a:r>
              <a:rPr spc="-15" dirty="0">
                <a:latin typeface="Carlito"/>
                <a:cs typeface="Carlito"/>
              </a:rPr>
              <a:t>from users </a:t>
            </a:r>
            <a:r>
              <a:rPr spc="-5" dirty="0">
                <a:latin typeface="Carlito"/>
                <a:cs typeface="Carlito"/>
              </a:rPr>
              <a:t>of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client  </a:t>
            </a:r>
            <a:r>
              <a:rPr spc="-10" dirty="0">
                <a:latin typeface="Carlito"/>
                <a:cs typeface="Carlito"/>
              </a:rPr>
              <a:t>interface </a:t>
            </a:r>
            <a:r>
              <a:rPr dirty="0">
                <a:latin typeface="Carlito"/>
                <a:cs typeface="Carlito"/>
              </a:rPr>
              <a:t>and </a:t>
            </a:r>
            <a:r>
              <a:rPr spc="-10" dirty="0">
                <a:latin typeface="Carlito"/>
                <a:cs typeface="Carlito"/>
              </a:rPr>
              <a:t>return appropriate results </a:t>
            </a:r>
            <a:r>
              <a:rPr spc="-15" dirty="0">
                <a:latin typeface="Carlito"/>
                <a:cs typeface="Carlito"/>
              </a:rPr>
              <a:t>from 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components </a:t>
            </a:r>
            <a:r>
              <a:rPr dirty="0">
                <a:latin typeface="Carlito"/>
                <a:cs typeface="Carlito"/>
              </a:rPr>
              <a:t>in the </a:t>
            </a:r>
            <a:r>
              <a:rPr spc="-5" dirty="0">
                <a:latin typeface="Carlito"/>
                <a:cs typeface="Carlito"/>
              </a:rPr>
              <a:t>business</a:t>
            </a:r>
            <a:r>
              <a:rPr spc="-30" dirty="0">
                <a:latin typeface="Carlito"/>
                <a:cs typeface="Carlito"/>
              </a:rPr>
              <a:t> </a:t>
            </a:r>
            <a:r>
              <a:rPr spc="-45" dirty="0">
                <a:latin typeface="Carlito"/>
                <a:cs typeface="Carlito"/>
              </a:rPr>
              <a:t>tier.</a:t>
            </a:r>
            <a:endParaRPr dirty="0">
              <a:latin typeface="Carlito"/>
              <a:cs typeface="Carlito"/>
            </a:endParaRPr>
          </a:p>
          <a:p>
            <a:pPr marL="469900" marR="217804" indent="-228600">
              <a:lnSpc>
                <a:spcPts val="2160"/>
              </a:lnSpc>
              <a:spcBef>
                <a:spcPts val="52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pc="-10" dirty="0">
                <a:latin typeface="Carlito"/>
                <a:cs typeface="Carlito"/>
              </a:rPr>
              <a:t>Control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flow of screens or pages on </a:t>
            </a:r>
            <a:r>
              <a:rPr dirty="0">
                <a:latin typeface="Carlito"/>
                <a:cs typeface="Carlito"/>
              </a:rPr>
              <a:t>the  </a:t>
            </a:r>
            <a:r>
              <a:rPr spc="-5" dirty="0">
                <a:latin typeface="Carlito"/>
                <a:cs typeface="Carlito"/>
              </a:rPr>
              <a:t>client.</a:t>
            </a:r>
            <a:endParaRPr dirty="0">
              <a:latin typeface="Carlito"/>
              <a:cs typeface="Carlito"/>
            </a:endParaRPr>
          </a:p>
          <a:p>
            <a:pPr marL="469900" indent="-228600">
              <a:lnSpc>
                <a:spcPts val="2280"/>
              </a:lnSpc>
              <a:spcBef>
                <a:spcPts val="229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pc="-10" dirty="0">
                <a:latin typeface="Carlito"/>
                <a:cs typeface="Carlito"/>
              </a:rPr>
              <a:t>Maintain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20" dirty="0">
                <a:latin typeface="Carlito"/>
                <a:cs typeface="Carlito"/>
              </a:rPr>
              <a:t>state </a:t>
            </a:r>
            <a:r>
              <a:rPr dirty="0">
                <a:latin typeface="Carlito"/>
                <a:cs typeface="Carlito"/>
              </a:rPr>
              <a:t>of </a:t>
            </a:r>
            <a:r>
              <a:rPr spc="-15" dirty="0">
                <a:latin typeface="Carlito"/>
                <a:cs typeface="Carlito"/>
              </a:rPr>
              <a:t>data for </a:t>
            </a:r>
            <a:r>
              <a:rPr dirty="0">
                <a:latin typeface="Carlito"/>
                <a:cs typeface="Carlito"/>
              </a:rPr>
              <a:t>a</a:t>
            </a:r>
            <a:r>
              <a:rPr spc="4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user's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ts val="2280"/>
              </a:lnSpc>
            </a:pPr>
            <a:r>
              <a:rPr spc="-10" dirty="0">
                <a:latin typeface="Carlito"/>
                <a:cs typeface="Carlito"/>
              </a:rPr>
              <a:t>session.</a:t>
            </a:r>
            <a:endParaRPr dirty="0">
              <a:latin typeface="Carlito"/>
              <a:cs typeface="Carlito"/>
            </a:endParaRPr>
          </a:p>
          <a:p>
            <a:pPr marL="469900" marR="167005" indent="-228600">
              <a:lnSpc>
                <a:spcPts val="2160"/>
              </a:lnSpc>
              <a:spcBef>
                <a:spcPts val="53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pc="-15" dirty="0">
                <a:latin typeface="Carlito"/>
                <a:cs typeface="Carlito"/>
              </a:rPr>
              <a:t>Perform </a:t>
            </a:r>
            <a:r>
              <a:rPr spc="-5" dirty="0">
                <a:latin typeface="Carlito"/>
                <a:cs typeface="Carlito"/>
              </a:rPr>
              <a:t>some basic </a:t>
            </a:r>
            <a:r>
              <a:rPr dirty="0">
                <a:latin typeface="Carlito"/>
                <a:cs typeface="Carlito"/>
              </a:rPr>
              <a:t>logic and </a:t>
            </a:r>
            <a:r>
              <a:rPr spc="-5" dirty="0">
                <a:latin typeface="Carlito"/>
                <a:cs typeface="Carlito"/>
              </a:rPr>
              <a:t>hold some  </a:t>
            </a:r>
            <a:r>
              <a:rPr spc="-15" dirty="0">
                <a:latin typeface="Carlito"/>
                <a:cs typeface="Carlito"/>
              </a:rPr>
              <a:t>data </a:t>
            </a:r>
            <a:r>
              <a:rPr spc="-10" dirty="0">
                <a:latin typeface="Carlito"/>
                <a:cs typeface="Carlito"/>
              </a:rPr>
              <a:t>temporarily </a:t>
            </a:r>
            <a:r>
              <a:rPr dirty="0">
                <a:latin typeface="Carlito"/>
                <a:cs typeface="Carlito"/>
              </a:rPr>
              <a:t>in </a:t>
            </a:r>
            <a:r>
              <a:rPr spc="-10" dirty="0">
                <a:latin typeface="Carlito"/>
                <a:cs typeface="Carlito"/>
              </a:rPr>
              <a:t>JavaBeans</a:t>
            </a:r>
            <a:r>
              <a:rPr spc="5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components.</a:t>
            </a:r>
            <a:endParaRPr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36691" y="646176"/>
            <a:ext cx="6655434" cy="6212205"/>
            <a:chOff x="5536691" y="646176"/>
            <a:chExt cx="6655434" cy="6212205"/>
          </a:xfrm>
        </p:grpSpPr>
        <p:sp>
          <p:nvSpPr>
            <p:cNvPr id="5" name="object 5"/>
            <p:cNvSpPr/>
            <p:nvPr/>
          </p:nvSpPr>
          <p:spPr>
            <a:xfrm>
              <a:off x="5536691" y="646176"/>
              <a:ext cx="6655434" cy="431800"/>
            </a:xfrm>
            <a:custGeom>
              <a:avLst/>
              <a:gdLst/>
              <a:ahLst/>
              <a:cxnLst/>
              <a:rect l="l" t="t" r="r" b="b"/>
              <a:pathLst>
                <a:path w="6655434" h="431800">
                  <a:moveTo>
                    <a:pt x="6655308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6655308" y="431291"/>
                  </a:lnTo>
                  <a:lnTo>
                    <a:pt x="6655308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50027" y="986281"/>
              <a:ext cx="6642100" cy="5871845"/>
            </a:xfrm>
            <a:custGeom>
              <a:avLst/>
              <a:gdLst/>
              <a:ahLst/>
              <a:cxnLst/>
              <a:rect l="l" t="t" r="r" b="b"/>
              <a:pathLst>
                <a:path w="6642100" h="5871845">
                  <a:moveTo>
                    <a:pt x="6641973" y="0"/>
                  </a:moveTo>
                  <a:lnTo>
                    <a:pt x="6635623" y="0"/>
                  </a:lnTo>
                  <a:lnTo>
                    <a:pt x="6635623" y="12700"/>
                  </a:lnTo>
                  <a:lnTo>
                    <a:pt x="6635623" y="288925"/>
                  </a:lnTo>
                  <a:lnTo>
                    <a:pt x="6635623" y="5865368"/>
                  </a:lnTo>
                  <a:lnTo>
                    <a:pt x="2054479" y="5865368"/>
                  </a:lnTo>
                  <a:lnTo>
                    <a:pt x="2054479" y="5301475"/>
                  </a:lnTo>
                  <a:lnTo>
                    <a:pt x="6635623" y="5301475"/>
                  </a:lnTo>
                  <a:lnTo>
                    <a:pt x="6635623" y="5288775"/>
                  </a:lnTo>
                  <a:lnTo>
                    <a:pt x="2054479" y="5288775"/>
                  </a:lnTo>
                  <a:lnTo>
                    <a:pt x="2054479" y="4568825"/>
                  </a:lnTo>
                  <a:lnTo>
                    <a:pt x="6635623" y="4568825"/>
                  </a:lnTo>
                  <a:lnTo>
                    <a:pt x="6635623" y="4556125"/>
                  </a:lnTo>
                  <a:lnTo>
                    <a:pt x="2054479" y="4556125"/>
                  </a:lnTo>
                  <a:lnTo>
                    <a:pt x="2054479" y="3809873"/>
                  </a:lnTo>
                  <a:lnTo>
                    <a:pt x="6635623" y="3809873"/>
                  </a:lnTo>
                  <a:lnTo>
                    <a:pt x="6635623" y="3797173"/>
                  </a:lnTo>
                  <a:lnTo>
                    <a:pt x="2054479" y="3797173"/>
                  </a:lnTo>
                  <a:lnTo>
                    <a:pt x="2054479" y="3233293"/>
                  </a:lnTo>
                  <a:lnTo>
                    <a:pt x="6635623" y="3233293"/>
                  </a:lnTo>
                  <a:lnTo>
                    <a:pt x="6635623" y="3220593"/>
                  </a:lnTo>
                  <a:lnTo>
                    <a:pt x="2054479" y="3220593"/>
                  </a:lnTo>
                  <a:lnTo>
                    <a:pt x="2054479" y="2500757"/>
                  </a:lnTo>
                  <a:lnTo>
                    <a:pt x="6635623" y="2500757"/>
                  </a:lnTo>
                  <a:lnTo>
                    <a:pt x="6635623" y="2488057"/>
                  </a:lnTo>
                  <a:lnTo>
                    <a:pt x="2054479" y="2488057"/>
                  </a:lnTo>
                  <a:lnTo>
                    <a:pt x="2054479" y="1034288"/>
                  </a:lnTo>
                  <a:lnTo>
                    <a:pt x="6635623" y="1034288"/>
                  </a:lnTo>
                  <a:lnTo>
                    <a:pt x="6635623" y="1021588"/>
                  </a:lnTo>
                  <a:lnTo>
                    <a:pt x="2054479" y="1021588"/>
                  </a:lnTo>
                  <a:lnTo>
                    <a:pt x="2054479" y="301625"/>
                  </a:lnTo>
                  <a:lnTo>
                    <a:pt x="6635623" y="301625"/>
                  </a:lnTo>
                  <a:lnTo>
                    <a:pt x="6635623" y="288925"/>
                  </a:lnTo>
                  <a:lnTo>
                    <a:pt x="2054479" y="288925"/>
                  </a:lnTo>
                  <a:lnTo>
                    <a:pt x="2054479" y="12700"/>
                  </a:lnTo>
                  <a:lnTo>
                    <a:pt x="6635623" y="12700"/>
                  </a:lnTo>
                  <a:lnTo>
                    <a:pt x="6635623" y="0"/>
                  </a:lnTo>
                  <a:lnTo>
                    <a:pt x="2054479" y="0"/>
                  </a:lnTo>
                  <a:lnTo>
                    <a:pt x="2041779" y="0"/>
                  </a:lnTo>
                  <a:lnTo>
                    <a:pt x="2041779" y="12700"/>
                  </a:lnTo>
                  <a:lnTo>
                    <a:pt x="2041779" y="5865368"/>
                  </a:lnTo>
                  <a:lnTo>
                    <a:pt x="12700" y="5865368"/>
                  </a:lnTo>
                  <a:lnTo>
                    <a:pt x="12700" y="5301475"/>
                  </a:lnTo>
                  <a:lnTo>
                    <a:pt x="2041779" y="5301475"/>
                  </a:lnTo>
                  <a:lnTo>
                    <a:pt x="2041779" y="5288775"/>
                  </a:lnTo>
                  <a:lnTo>
                    <a:pt x="12700" y="5288775"/>
                  </a:lnTo>
                  <a:lnTo>
                    <a:pt x="12700" y="4568825"/>
                  </a:lnTo>
                  <a:lnTo>
                    <a:pt x="2041779" y="4568825"/>
                  </a:lnTo>
                  <a:lnTo>
                    <a:pt x="2041779" y="4556125"/>
                  </a:lnTo>
                  <a:lnTo>
                    <a:pt x="12700" y="4556125"/>
                  </a:lnTo>
                  <a:lnTo>
                    <a:pt x="12700" y="3809873"/>
                  </a:lnTo>
                  <a:lnTo>
                    <a:pt x="2041779" y="3809873"/>
                  </a:lnTo>
                  <a:lnTo>
                    <a:pt x="2041779" y="3797173"/>
                  </a:lnTo>
                  <a:lnTo>
                    <a:pt x="12700" y="3797173"/>
                  </a:lnTo>
                  <a:lnTo>
                    <a:pt x="12700" y="3233293"/>
                  </a:lnTo>
                  <a:lnTo>
                    <a:pt x="2041779" y="3233293"/>
                  </a:lnTo>
                  <a:lnTo>
                    <a:pt x="2041779" y="3220593"/>
                  </a:lnTo>
                  <a:lnTo>
                    <a:pt x="12700" y="3220593"/>
                  </a:lnTo>
                  <a:lnTo>
                    <a:pt x="12700" y="2500757"/>
                  </a:lnTo>
                  <a:lnTo>
                    <a:pt x="2041779" y="2500757"/>
                  </a:lnTo>
                  <a:lnTo>
                    <a:pt x="2041779" y="2488057"/>
                  </a:lnTo>
                  <a:lnTo>
                    <a:pt x="12700" y="2488057"/>
                  </a:lnTo>
                  <a:lnTo>
                    <a:pt x="12700" y="1034288"/>
                  </a:lnTo>
                  <a:lnTo>
                    <a:pt x="2041779" y="1034288"/>
                  </a:lnTo>
                  <a:lnTo>
                    <a:pt x="2041779" y="1021588"/>
                  </a:lnTo>
                  <a:lnTo>
                    <a:pt x="12700" y="1021588"/>
                  </a:lnTo>
                  <a:lnTo>
                    <a:pt x="12700" y="301625"/>
                  </a:lnTo>
                  <a:lnTo>
                    <a:pt x="2041779" y="301625"/>
                  </a:lnTo>
                  <a:lnTo>
                    <a:pt x="2041779" y="288925"/>
                  </a:lnTo>
                  <a:lnTo>
                    <a:pt x="12700" y="288925"/>
                  </a:lnTo>
                  <a:lnTo>
                    <a:pt x="12700" y="12700"/>
                  </a:lnTo>
                  <a:lnTo>
                    <a:pt x="2041779" y="12700"/>
                  </a:lnTo>
                  <a:lnTo>
                    <a:pt x="2041779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5871718"/>
                  </a:lnTo>
                  <a:lnTo>
                    <a:pt x="12700" y="5871718"/>
                  </a:lnTo>
                  <a:lnTo>
                    <a:pt x="2041779" y="5871718"/>
                  </a:lnTo>
                  <a:lnTo>
                    <a:pt x="2054479" y="5871718"/>
                  </a:lnTo>
                  <a:lnTo>
                    <a:pt x="6635623" y="5871718"/>
                  </a:lnTo>
                  <a:lnTo>
                    <a:pt x="6641973" y="5871718"/>
                  </a:lnTo>
                  <a:lnTo>
                    <a:pt x="6641973" y="5865368"/>
                  </a:lnTo>
                  <a:lnTo>
                    <a:pt x="6641973" y="12700"/>
                  </a:lnTo>
                  <a:lnTo>
                    <a:pt x="6641973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45073" y="1260729"/>
            <a:ext cx="695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Se</a:t>
            </a:r>
            <a:r>
              <a:rPr sz="1600" b="1" spc="5" dirty="0">
                <a:latin typeface="Carlito"/>
                <a:cs typeface="Carlito"/>
              </a:rPr>
              <a:t>r</a:t>
            </a:r>
            <a:r>
              <a:rPr sz="1600" b="1" spc="-10" dirty="0">
                <a:latin typeface="Carlito"/>
                <a:cs typeface="Carlito"/>
              </a:rPr>
              <a:t>vl</a:t>
            </a:r>
            <a:r>
              <a:rPr sz="1600" b="1" spc="-15" dirty="0">
                <a:latin typeface="Carlito"/>
                <a:cs typeface="Carlito"/>
              </a:rPr>
              <a:t>e</a:t>
            </a:r>
            <a:r>
              <a:rPr sz="1600" b="1" spc="-5" dirty="0">
                <a:latin typeface="Carlito"/>
                <a:cs typeface="Carlito"/>
              </a:rPr>
              <a:t>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5073" y="1993518"/>
            <a:ext cx="190118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Java </a:t>
            </a:r>
            <a:r>
              <a:rPr sz="1600" b="1" spc="-5" dirty="0">
                <a:latin typeface="Carlito"/>
                <a:cs typeface="Carlito"/>
              </a:rPr>
              <a:t>Server </a:t>
            </a:r>
            <a:r>
              <a:rPr sz="1600" b="1" spc="-15" dirty="0">
                <a:latin typeface="Carlito"/>
                <a:cs typeface="Carlito"/>
              </a:rPr>
              <a:t>Faces </a:t>
            </a:r>
            <a:r>
              <a:rPr sz="1600" b="1" spc="-10" dirty="0">
                <a:latin typeface="Carlito"/>
                <a:cs typeface="Carlito"/>
              </a:rPr>
              <a:t>(JSF)  </a:t>
            </a:r>
            <a:r>
              <a:rPr sz="1600" b="1" spc="-20" dirty="0">
                <a:latin typeface="Carlito"/>
                <a:cs typeface="Carlito"/>
              </a:rPr>
              <a:t>Technology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5073" y="4192904"/>
            <a:ext cx="17697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rlito"/>
                <a:cs typeface="Carlito"/>
              </a:rPr>
              <a:t>Expression</a:t>
            </a:r>
            <a:r>
              <a:rPr sz="1600" b="1" spc="-4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Language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(EL)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5073" y="4769611"/>
            <a:ext cx="19405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Java </a:t>
            </a:r>
            <a:r>
              <a:rPr sz="1600" b="1" spc="-5" dirty="0">
                <a:latin typeface="Carlito"/>
                <a:cs typeface="Carlito"/>
              </a:rPr>
              <a:t>Server </a:t>
            </a:r>
            <a:r>
              <a:rPr sz="1600" b="1" spc="-15" dirty="0">
                <a:latin typeface="Carlito"/>
                <a:cs typeface="Carlito"/>
              </a:rPr>
              <a:t>Pages</a:t>
            </a:r>
            <a:r>
              <a:rPr sz="1600" b="1" spc="-10" dirty="0">
                <a:latin typeface="Carlito"/>
                <a:cs typeface="Carlito"/>
              </a:rPr>
              <a:t> (JSP)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5073" y="5528868"/>
            <a:ext cx="174371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rlito"/>
                <a:cs typeface="Carlito"/>
              </a:rPr>
              <a:t>JavaServer </a:t>
            </a:r>
            <a:r>
              <a:rPr sz="1600" b="1" spc="-15" dirty="0">
                <a:latin typeface="Carlito"/>
                <a:cs typeface="Carlito"/>
              </a:rPr>
              <a:t>Pages  </a:t>
            </a:r>
            <a:r>
              <a:rPr sz="1600" b="1" spc="-10" dirty="0">
                <a:latin typeface="Carlito"/>
                <a:cs typeface="Carlito"/>
              </a:rPr>
              <a:t>Standard </a:t>
            </a:r>
            <a:r>
              <a:rPr sz="1600" b="1" spc="-45" dirty="0">
                <a:latin typeface="Carlito"/>
                <a:cs typeface="Carlito"/>
              </a:rPr>
              <a:t>Tag </a:t>
            </a:r>
            <a:r>
              <a:rPr sz="1600" b="1" spc="-10" dirty="0">
                <a:latin typeface="Carlito"/>
                <a:cs typeface="Carlito"/>
              </a:rPr>
              <a:t>Library  (JSTL)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5073" y="643070"/>
            <a:ext cx="6657340" cy="613156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245"/>
              </a:spcBef>
            </a:pPr>
            <a:r>
              <a:rPr sz="2200" b="1" spc="-25" dirty="0">
                <a:latin typeface="Carlito"/>
                <a:cs typeface="Carlito"/>
              </a:rPr>
              <a:t>Java </a:t>
            </a:r>
            <a:r>
              <a:rPr sz="2200" b="1" spc="-5" dirty="0">
                <a:latin typeface="Carlito"/>
                <a:cs typeface="Carlito"/>
              </a:rPr>
              <a:t>EE </a:t>
            </a:r>
            <a:r>
              <a:rPr sz="2200" b="1" spc="-25" dirty="0">
                <a:latin typeface="Carlito"/>
                <a:cs typeface="Carlito"/>
              </a:rPr>
              <a:t>Technologies </a:t>
            </a:r>
            <a:r>
              <a:rPr sz="2200" b="1" spc="-5" dirty="0">
                <a:latin typeface="Carlito"/>
                <a:cs typeface="Carlito"/>
              </a:rPr>
              <a:t>Used in </a:t>
            </a:r>
            <a:r>
              <a:rPr sz="2200" b="1" spc="-10" dirty="0">
                <a:latin typeface="Carlito"/>
                <a:cs typeface="Carlito"/>
              </a:rPr>
              <a:t>the </a:t>
            </a:r>
            <a:r>
              <a:rPr sz="2200" b="1" spc="-35" dirty="0">
                <a:latin typeface="Carlito"/>
                <a:cs typeface="Carlito"/>
              </a:rPr>
              <a:t>Web</a:t>
            </a:r>
            <a:r>
              <a:rPr sz="2200" b="1" spc="14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Tier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54225" algn="l"/>
              </a:tabLst>
            </a:pPr>
            <a:r>
              <a:rPr sz="1600" spc="-20" dirty="0">
                <a:latin typeface="Carlito"/>
                <a:cs typeface="Carlito"/>
              </a:rPr>
              <a:t>Technology	</a:t>
            </a:r>
            <a:r>
              <a:rPr sz="1600" spc="-10" dirty="0">
                <a:latin typeface="Carlito"/>
                <a:cs typeface="Carlito"/>
              </a:rPr>
              <a:t>Purpose</a:t>
            </a:r>
            <a:endParaRPr sz="1600" dirty="0">
              <a:latin typeface="Carlito"/>
              <a:cs typeface="Carlito"/>
            </a:endParaRPr>
          </a:p>
          <a:p>
            <a:pPr marL="2054225" marR="206375">
              <a:lnSpc>
                <a:spcPct val="100000"/>
              </a:lnSpc>
              <a:spcBef>
                <a:spcPts val="45"/>
              </a:spcBef>
            </a:pPr>
            <a:r>
              <a:rPr sz="1600" spc="-20" dirty="0">
                <a:latin typeface="Carlito"/>
                <a:cs typeface="Carlito"/>
              </a:rPr>
              <a:t>Java </a:t>
            </a:r>
            <a:r>
              <a:rPr sz="1600" spc="-10" dirty="0">
                <a:latin typeface="Carlito"/>
                <a:cs typeface="Carlito"/>
              </a:rPr>
              <a:t>programming </a:t>
            </a:r>
            <a:r>
              <a:rPr sz="1600" spc="-5" dirty="0">
                <a:latin typeface="Carlito"/>
                <a:cs typeface="Carlito"/>
              </a:rPr>
              <a:t>language classes that dynamically  </a:t>
            </a:r>
            <a:r>
              <a:rPr sz="1600" spc="-15" dirty="0">
                <a:latin typeface="Carlito"/>
                <a:cs typeface="Carlito"/>
              </a:rPr>
              <a:t>process </a:t>
            </a:r>
            <a:r>
              <a:rPr sz="1600" spc="-10" dirty="0">
                <a:latin typeface="Carlito"/>
                <a:cs typeface="Carlito"/>
              </a:rPr>
              <a:t>requests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construct </a:t>
            </a:r>
            <a:r>
              <a:rPr sz="1600" spc="-5" dirty="0">
                <a:latin typeface="Carlito"/>
                <a:cs typeface="Carlito"/>
              </a:rPr>
              <a:t>responses, usually </a:t>
            </a:r>
            <a:r>
              <a:rPr sz="1600" spc="-20" dirty="0">
                <a:latin typeface="Carlito"/>
                <a:cs typeface="Carlito"/>
              </a:rPr>
              <a:t>for  </a:t>
            </a:r>
            <a:r>
              <a:rPr sz="1600" spc="-5" dirty="0">
                <a:latin typeface="Carlito"/>
                <a:cs typeface="Carlito"/>
              </a:rPr>
              <a:t>HTML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pages</a:t>
            </a:r>
            <a:endParaRPr sz="1600" dirty="0">
              <a:latin typeface="Carlito"/>
              <a:cs typeface="Carlito"/>
            </a:endParaRPr>
          </a:p>
          <a:p>
            <a:pPr marL="2054225" marR="508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user-interface component </a:t>
            </a:r>
            <a:r>
              <a:rPr sz="1600" spc="-15" dirty="0">
                <a:latin typeface="Carlito"/>
                <a:cs typeface="Carlito"/>
              </a:rPr>
              <a:t>framework for </a:t>
            </a:r>
            <a:r>
              <a:rPr sz="1600" spc="-10" dirty="0">
                <a:latin typeface="Carlito"/>
                <a:cs typeface="Carlito"/>
              </a:rPr>
              <a:t>web  applications that allows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include UI </a:t>
            </a:r>
            <a:r>
              <a:rPr sz="1600" spc="-10" dirty="0">
                <a:latin typeface="Carlito"/>
                <a:cs typeface="Carlito"/>
              </a:rPr>
              <a:t>components  (such </a:t>
            </a:r>
            <a:r>
              <a:rPr sz="1600" spc="-5" dirty="0">
                <a:latin typeface="Carlito"/>
                <a:cs typeface="Carlito"/>
              </a:rPr>
              <a:t>as fields and </a:t>
            </a:r>
            <a:r>
              <a:rPr sz="1600" spc="-10" dirty="0">
                <a:latin typeface="Carlito"/>
                <a:cs typeface="Carlito"/>
              </a:rPr>
              <a:t>buttons) </a:t>
            </a:r>
            <a:r>
              <a:rPr sz="1600" spc="-5" dirty="0">
                <a:latin typeface="Carlito"/>
                <a:cs typeface="Carlito"/>
              </a:rPr>
              <a:t>on a page, </a:t>
            </a:r>
            <a:r>
              <a:rPr sz="1600" spc="-15" dirty="0">
                <a:latin typeface="Carlito"/>
                <a:cs typeface="Carlito"/>
              </a:rPr>
              <a:t>convert </a:t>
            </a:r>
            <a:r>
              <a:rPr sz="1600" spc="-5" dirty="0">
                <a:latin typeface="Carlito"/>
                <a:cs typeface="Carlito"/>
              </a:rPr>
              <a:t>and  </a:t>
            </a:r>
            <a:r>
              <a:rPr sz="1600" spc="-10" dirty="0">
                <a:latin typeface="Carlito"/>
                <a:cs typeface="Carlito"/>
              </a:rPr>
              <a:t>validate </a:t>
            </a:r>
            <a:r>
              <a:rPr sz="1600" spc="-5" dirty="0">
                <a:latin typeface="Carlito"/>
                <a:cs typeface="Carlito"/>
              </a:rPr>
              <a:t>UI </a:t>
            </a:r>
            <a:r>
              <a:rPr sz="1600" spc="-10" dirty="0">
                <a:latin typeface="Carlito"/>
                <a:cs typeface="Carlito"/>
              </a:rPr>
              <a:t>component data, </a:t>
            </a:r>
            <a:r>
              <a:rPr sz="1600" spc="-15" dirty="0">
                <a:latin typeface="Carlito"/>
                <a:cs typeface="Carlito"/>
              </a:rPr>
              <a:t>save </a:t>
            </a:r>
            <a:r>
              <a:rPr sz="1600" spc="-10" dirty="0">
                <a:latin typeface="Carlito"/>
                <a:cs typeface="Carlito"/>
              </a:rPr>
              <a:t>UI component </a:t>
            </a:r>
            <a:r>
              <a:rPr sz="1600" spc="-15" dirty="0">
                <a:latin typeface="Carlito"/>
                <a:cs typeface="Carlito"/>
              </a:rPr>
              <a:t>data </a:t>
            </a:r>
            <a:r>
              <a:rPr sz="1600" spc="-10" dirty="0">
                <a:latin typeface="Carlito"/>
                <a:cs typeface="Carlito"/>
              </a:rPr>
              <a:t>to  server-side </a:t>
            </a:r>
            <a:r>
              <a:rPr sz="1600" spc="-15" dirty="0">
                <a:latin typeface="Carlito"/>
                <a:cs typeface="Carlito"/>
              </a:rPr>
              <a:t>data stores, </a:t>
            </a:r>
            <a:r>
              <a:rPr sz="1600" spc="-5" dirty="0">
                <a:latin typeface="Carlito"/>
                <a:cs typeface="Carlito"/>
              </a:rPr>
              <a:t>and maintain </a:t>
            </a:r>
            <a:r>
              <a:rPr sz="1600" spc="-10" dirty="0">
                <a:latin typeface="Carlito"/>
                <a:cs typeface="Carlito"/>
              </a:rPr>
              <a:t>component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state.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JSF </a:t>
            </a:r>
            <a:r>
              <a:rPr sz="1600" b="1" spc="-10" dirty="0">
                <a:latin typeface="Carlito"/>
                <a:cs typeface="Carlito"/>
              </a:rPr>
              <a:t>Facelets </a:t>
            </a:r>
            <a:r>
              <a:rPr sz="1600" b="1" spc="-20" dirty="0">
                <a:latin typeface="Carlito"/>
                <a:cs typeface="Carlito"/>
              </a:rPr>
              <a:t>Technology </a:t>
            </a:r>
            <a:r>
              <a:rPr sz="1600" spc="-10" dirty="0">
                <a:latin typeface="Carlito"/>
                <a:cs typeface="Carlito"/>
              </a:rPr>
              <a:t>Facelets applications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a type of </a:t>
            </a:r>
            <a:r>
              <a:rPr sz="1600" spc="-15" dirty="0">
                <a:latin typeface="Carlito"/>
                <a:cs typeface="Carlito"/>
              </a:rPr>
              <a:t>Java </a:t>
            </a:r>
            <a:r>
              <a:rPr sz="1600" spc="-10" dirty="0">
                <a:latin typeface="Carlito"/>
                <a:cs typeface="Carlito"/>
              </a:rPr>
              <a:t>Server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Faces</a:t>
            </a:r>
            <a:endParaRPr sz="1600" dirty="0">
              <a:latin typeface="Carlito"/>
              <a:cs typeface="Carlito"/>
            </a:endParaRPr>
          </a:p>
          <a:p>
            <a:pPr marL="2054225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applications that use </a:t>
            </a:r>
            <a:r>
              <a:rPr sz="1600" spc="-5" dirty="0">
                <a:latin typeface="Carlito"/>
                <a:cs typeface="Carlito"/>
              </a:rPr>
              <a:t>XHTML pages </a:t>
            </a:r>
            <a:r>
              <a:rPr sz="1600" spc="-15" dirty="0">
                <a:latin typeface="Carlito"/>
                <a:cs typeface="Carlito"/>
              </a:rPr>
              <a:t>rather </a:t>
            </a:r>
            <a:r>
              <a:rPr sz="1600" spc="-5" dirty="0">
                <a:latin typeface="Carlito"/>
                <a:cs typeface="Carlito"/>
              </a:rPr>
              <a:t>than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JSP</a:t>
            </a:r>
            <a:endParaRPr sz="1600" dirty="0">
              <a:latin typeface="Carlito"/>
              <a:cs typeface="Carlito"/>
            </a:endParaRPr>
          </a:p>
          <a:p>
            <a:pPr marL="2054225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pages.</a:t>
            </a:r>
            <a:endParaRPr sz="1600" dirty="0">
              <a:latin typeface="Carlito"/>
              <a:cs typeface="Carlito"/>
            </a:endParaRPr>
          </a:p>
          <a:p>
            <a:pPr marL="2054225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set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5" dirty="0">
                <a:latin typeface="Carlito"/>
                <a:cs typeface="Carlito"/>
              </a:rPr>
              <a:t>standard </a:t>
            </a:r>
            <a:r>
              <a:rPr sz="1600" spc="-10" dirty="0">
                <a:latin typeface="Carlito"/>
                <a:cs typeface="Carlito"/>
              </a:rPr>
              <a:t>tags used </a:t>
            </a: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JSP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Facelets </a:t>
            </a:r>
            <a:r>
              <a:rPr sz="1600" spc="-5" dirty="0">
                <a:latin typeface="Carlito"/>
                <a:cs typeface="Carlito"/>
              </a:rPr>
              <a:t>pages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to</a:t>
            </a:r>
            <a:endParaRPr sz="1600" dirty="0">
              <a:latin typeface="Carlito"/>
              <a:cs typeface="Carlito"/>
            </a:endParaRPr>
          </a:p>
          <a:p>
            <a:pPr marL="2054225">
              <a:lnSpc>
                <a:spcPct val="100000"/>
              </a:lnSpc>
            </a:pPr>
            <a:r>
              <a:rPr sz="1600" spc="-20" dirty="0">
                <a:latin typeface="Carlito"/>
                <a:cs typeface="Carlito"/>
              </a:rPr>
              <a:t>refer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20" dirty="0">
                <a:latin typeface="Carlito"/>
                <a:cs typeface="Carlito"/>
              </a:rPr>
              <a:t>Java </a:t>
            </a:r>
            <a:r>
              <a:rPr sz="1600" spc="-5" dirty="0">
                <a:latin typeface="Carlito"/>
                <a:cs typeface="Carlito"/>
              </a:rPr>
              <a:t>EE</a:t>
            </a:r>
            <a:r>
              <a:rPr sz="1600" spc="7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components.</a:t>
            </a:r>
            <a:endParaRPr sz="1600" dirty="0">
              <a:latin typeface="Carlito"/>
              <a:cs typeface="Carlito"/>
            </a:endParaRPr>
          </a:p>
          <a:p>
            <a:pPr marL="2054225" marR="33655">
              <a:lnSpc>
                <a:spcPct val="100000"/>
              </a:lnSpc>
              <a:spcBef>
                <a:spcPts val="700"/>
              </a:spcBef>
            </a:pPr>
            <a:r>
              <a:rPr sz="1600" spc="-25" dirty="0">
                <a:latin typeface="Carlito"/>
                <a:cs typeface="Carlito"/>
              </a:rPr>
              <a:t>Text-based </a:t>
            </a:r>
            <a:r>
              <a:rPr sz="1600" spc="-10" dirty="0">
                <a:latin typeface="Carlito"/>
                <a:cs typeface="Carlito"/>
              </a:rPr>
              <a:t>documents that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10" dirty="0">
                <a:latin typeface="Carlito"/>
                <a:cs typeface="Carlito"/>
              </a:rPr>
              <a:t>compiled into servlets 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define how dynamic </a:t>
            </a:r>
            <a:r>
              <a:rPr sz="1600" spc="-15" dirty="0">
                <a:latin typeface="Carlito"/>
                <a:cs typeface="Carlito"/>
              </a:rPr>
              <a:t>content </a:t>
            </a:r>
            <a:r>
              <a:rPr sz="1600" spc="-10" dirty="0">
                <a:latin typeface="Carlito"/>
                <a:cs typeface="Carlito"/>
              </a:rPr>
              <a:t>can </a:t>
            </a:r>
            <a:r>
              <a:rPr sz="1600" spc="-5" dirty="0">
                <a:latin typeface="Carlito"/>
                <a:cs typeface="Carlito"/>
              </a:rPr>
              <a:t>be added </a:t>
            </a:r>
            <a:r>
              <a:rPr sz="1600" spc="-10" dirty="0">
                <a:latin typeface="Carlito"/>
                <a:cs typeface="Carlito"/>
              </a:rPr>
              <a:t>to static  </a:t>
            </a:r>
            <a:r>
              <a:rPr sz="1600" spc="-5" dirty="0">
                <a:latin typeface="Carlito"/>
                <a:cs typeface="Carlito"/>
              </a:rPr>
              <a:t>pages, </a:t>
            </a:r>
            <a:r>
              <a:rPr sz="1600" spc="-10" dirty="0">
                <a:latin typeface="Carlito"/>
                <a:cs typeface="Carlito"/>
              </a:rPr>
              <a:t>such </a:t>
            </a:r>
            <a:r>
              <a:rPr sz="1600" spc="-5" dirty="0">
                <a:latin typeface="Carlito"/>
                <a:cs typeface="Carlito"/>
              </a:rPr>
              <a:t>as HTML pages.</a:t>
            </a:r>
            <a:endParaRPr sz="1600" dirty="0">
              <a:latin typeface="Carlito"/>
              <a:cs typeface="Carlito"/>
            </a:endParaRPr>
          </a:p>
          <a:p>
            <a:pPr marL="2054225" marR="607695">
              <a:lnSpc>
                <a:spcPct val="100000"/>
              </a:lnSpc>
              <a:spcBef>
                <a:spcPts val="219"/>
              </a:spcBef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tag library </a:t>
            </a:r>
            <a:r>
              <a:rPr sz="1600" spc="-5" dirty="0">
                <a:latin typeface="Carlito"/>
                <a:cs typeface="Carlito"/>
              </a:rPr>
              <a:t>that </a:t>
            </a:r>
            <a:r>
              <a:rPr sz="1600" spc="-10" dirty="0">
                <a:latin typeface="Carlito"/>
                <a:cs typeface="Carlito"/>
              </a:rPr>
              <a:t>encapsulates </a:t>
            </a:r>
            <a:r>
              <a:rPr sz="1600" spc="-20" dirty="0">
                <a:latin typeface="Carlito"/>
                <a:cs typeface="Carlito"/>
              </a:rPr>
              <a:t>core </a:t>
            </a:r>
            <a:r>
              <a:rPr sz="1600" spc="-5" dirty="0">
                <a:latin typeface="Carlito"/>
                <a:cs typeface="Carlito"/>
              </a:rPr>
              <a:t>functionality  </a:t>
            </a:r>
            <a:r>
              <a:rPr sz="1600" spc="-10" dirty="0">
                <a:latin typeface="Carlito"/>
                <a:cs typeface="Carlito"/>
              </a:rPr>
              <a:t>common to JSP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pages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latin typeface="Carlito"/>
                <a:cs typeface="Carlito"/>
              </a:rPr>
              <a:t>Java </a:t>
            </a:r>
            <a:r>
              <a:rPr sz="1600" b="1" spc="-5" dirty="0">
                <a:latin typeface="Carlito"/>
                <a:cs typeface="Carlito"/>
              </a:rPr>
              <a:t>Beans </a:t>
            </a:r>
            <a:r>
              <a:rPr sz="1600" b="1" spc="-10" dirty="0">
                <a:latin typeface="Carlito"/>
                <a:cs typeface="Carlito"/>
              </a:rPr>
              <a:t>Components </a:t>
            </a:r>
            <a:r>
              <a:rPr sz="1600" spc="-10" dirty="0">
                <a:latin typeface="Carlito"/>
                <a:cs typeface="Carlito"/>
              </a:rPr>
              <a:t>Objects that </a:t>
            </a:r>
            <a:r>
              <a:rPr sz="1600" spc="-5" dirty="0">
                <a:latin typeface="Carlito"/>
                <a:cs typeface="Carlito"/>
              </a:rPr>
              <a:t>act as </a:t>
            </a:r>
            <a:r>
              <a:rPr sz="1600" spc="-10" dirty="0">
                <a:latin typeface="Carlito"/>
                <a:cs typeface="Carlito"/>
              </a:rPr>
              <a:t>temporary </a:t>
            </a:r>
            <a:r>
              <a:rPr sz="1600" spc="-15" dirty="0">
                <a:latin typeface="Carlito"/>
                <a:cs typeface="Carlito"/>
              </a:rPr>
              <a:t>data stores for </a:t>
            </a:r>
            <a:r>
              <a:rPr sz="1600" spc="-5" dirty="0">
                <a:latin typeface="Carlito"/>
                <a:cs typeface="Carlito"/>
              </a:rPr>
              <a:t>the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pages</a:t>
            </a:r>
            <a:endParaRPr sz="1600" dirty="0">
              <a:latin typeface="Carlito"/>
              <a:cs typeface="Carlito"/>
            </a:endParaRPr>
          </a:p>
          <a:p>
            <a:pPr marL="2054225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of an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application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41045"/>
          </a:xfrm>
          <a:custGeom>
            <a:avLst/>
            <a:gdLst/>
            <a:ahLst/>
            <a:cxnLst/>
            <a:rect l="l" t="t" r="r" b="b"/>
            <a:pathLst>
              <a:path w="12192000" h="741045">
                <a:moveTo>
                  <a:pt x="12192000" y="0"/>
                </a:moveTo>
                <a:lnTo>
                  <a:pt x="0" y="0"/>
                </a:lnTo>
                <a:lnTo>
                  <a:pt x="0" y="740663"/>
                </a:lnTo>
                <a:lnTo>
                  <a:pt x="12192000" y="740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9848" y="43688"/>
            <a:ext cx="851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Java Application Server Vs </a:t>
            </a:r>
            <a:r>
              <a:rPr sz="3600" b="1" spc="-25" dirty="0">
                <a:latin typeface="Arial"/>
                <a:cs typeface="Arial"/>
              </a:rPr>
              <a:t>Web</a:t>
            </a:r>
            <a:r>
              <a:rPr sz="3600" b="1" spc="-10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Server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869391"/>
            <a:ext cx="11506200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latin typeface="Arial"/>
                <a:cs typeface="Arial"/>
              </a:rPr>
              <a:t>Application </a:t>
            </a:r>
            <a:r>
              <a:rPr sz="2000" spc="-155" dirty="0">
                <a:latin typeface="Arial"/>
                <a:cs typeface="Arial"/>
              </a:rPr>
              <a:t>servers </a:t>
            </a:r>
            <a:r>
              <a:rPr sz="2000" spc="-140" dirty="0">
                <a:latin typeface="Arial"/>
                <a:cs typeface="Arial"/>
              </a:rPr>
              <a:t>serve </a:t>
            </a:r>
            <a:r>
              <a:rPr sz="2000" spc="-85" dirty="0">
                <a:latin typeface="Arial"/>
                <a:cs typeface="Arial"/>
              </a:rPr>
              <a:t>application </a:t>
            </a:r>
            <a:r>
              <a:rPr sz="2000" spc="-110" dirty="0">
                <a:latin typeface="Arial"/>
                <a:cs typeface="Arial"/>
              </a:rPr>
              <a:t>data </a:t>
            </a:r>
            <a:r>
              <a:rPr sz="2000" spc="5" dirty="0">
                <a:latin typeface="Arial"/>
                <a:cs typeface="Arial"/>
              </a:rPr>
              <a:t>to </a:t>
            </a:r>
            <a:r>
              <a:rPr sz="2000" spc="-90" dirty="0">
                <a:latin typeface="Arial"/>
                <a:cs typeface="Arial"/>
              </a:rPr>
              <a:t>clients, </a:t>
            </a:r>
            <a:r>
              <a:rPr sz="2000" spc="-114" dirty="0">
                <a:latin typeface="Arial"/>
                <a:cs typeface="Arial"/>
              </a:rPr>
              <a:t>much </a:t>
            </a:r>
            <a:r>
              <a:rPr sz="2000" spc="-100" dirty="0">
                <a:latin typeface="Arial"/>
                <a:cs typeface="Arial"/>
              </a:rPr>
              <a:t>like </a:t>
            </a:r>
            <a:r>
              <a:rPr sz="2000" spc="-175" dirty="0">
                <a:latin typeface="Arial"/>
                <a:cs typeface="Arial"/>
              </a:rPr>
              <a:t>Web </a:t>
            </a:r>
            <a:r>
              <a:rPr sz="2000" spc="-155" dirty="0">
                <a:latin typeface="Arial"/>
                <a:cs typeface="Arial"/>
              </a:rPr>
              <a:t>servers </a:t>
            </a:r>
            <a:r>
              <a:rPr sz="2000" spc="-140" dirty="0">
                <a:latin typeface="Arial"/>
                <a:cs typeface="Arial"/>
              </a:rPr>
              <a:t>serve </a:t>
            </a:r>
            <a:r>
              <a:rPr sz="2000" spc="-110" dirty="0">
                <a:latin typeface="Arial"/>
                <a:cs typeface="Arial"/>
              </a:rPr>
              <a:t>web </a:t>
            </a:r>
            <a:r>
              <a:rPr sz="2000" spc="-190" dirty="0">
                <a:latin typeface="Arial"/>
                <a:cs typeface="Arial"/>
              </a:rPr>
              <a:t>pages</a:t>
            </a:r>
            <a:r>
              <a:rPr sz="2000" spc="-50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to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10" dirty="0">
                <a:latin typeface="Arial"/>
                <a:cs typeface="Arial"/>
              </a:rPr>
              <a:t>web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browsers.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application server </a:t>
            </a:r>
            <a:r>
              <a:rPr sz="2000" spc="-10" dirty="0">
                <a:latin typeface="Carlito"/>
                <a:cs typeface="Carlito"/>
              </a:rPr>
              <a:t>exposes </a:t>
            </a:r>
            <a:r>
              <a:rPr sz="2000" b="1" spc="-5" dirty="0">
                <a:latin typeface="Carlito"/>
                <a:cs typeface="Carlito"/>
              </a:rPr>
              <a:t>business </a:t>
            </a:r>
            <a:r>
              <a:rPr sz="2000" b="1" dirty="0">
                <a:latin typeface="Carlito"/>
                <a:cs typeface="Carlito"/>
              </a:rPr>
              <a:t>logic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client applications </a:t>
            </a:r>
            <a:r>
              <a:rPr sz="2000" spc="-10" dirty="0">
                <a:latin typeface="Carlito"/>
                <a:cs typeface="Carlito"/>
              </a:rPr>
              <a:t>through </a:t>
            </a:r>
            <a:r>
              <a:rPr sz="2000" spc="-5" dirty="0">
                <a:latin typeface="Carlito"/>
                <a:cs typeface="Carlito"/>
              </a:rPr>
              <a:t>various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protocols,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possibly </a:t>
            </a:r>
            <a:r>
              <a:rPr sz="2000" dirty="0">
                <a:latin typeface="Carlito"/>
                <a:cs typeface="Carlito"/>
              </a:rPr>
              <a:t>including </a:t>
            </a:r>
            <a:r>
              <a:rPr sz="2000" spc="-60" dirty="0">
                <a:latin typeface="Carlito"/>
                <a:cs typeface="Carlito"/>
              </a:rPr>
              <a:t>HTTP, </a:t>
            </a:r>
            <a:r>
              <a:rPr sz="2000" dirty="0">
                <a:latin typeface="Carlito"/>
                <a:cs typeface="Carlito"/>
              </a:rPr>
              <a:t>which means </a:t>
            </a:r>
            <a:r>
              <a:rPr sz="2000" spc="-10" dirty="0">
                <a:latin typeface="Carlito"/>
                <a:cs typeface="Carlito"/>
              </a:rPr>
              <a:t>web </a:t>
            </a:r>
            <a:r>
              <a:rPr sz="2000" spc="-5" dirty="0">
                <a:latin typeface="Carlito"/>
                <a:cs typeface="Carlito"/>
              </a:rPr>
              <a:t>server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part of </a:t>
            </a:r>
            <a:r>
              <a:rPr sz="2000" spc="-10" dirty="0">
                <a:latin typeface="Carlito"/>
                <a:cs typeface="Carlito"/>
              </a:rPr>
              <a:t>Application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Server.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132080">
              <a:lnSpc>
                <a:spcPct val="100000"/>
              </a:lnSpc>
              <a:tabLst>
                <a:tab pos="3199130" algn="l"/>
                <a:tab pos="4396105" algn="l"/>
              </a:tabLst>
            </a:pPr>
            <a:r>
              <a:rPr sz="2000" dirty="0">
                <a:latin typeface="Carlito"/>
                <a:cs typeface="Carlito"/>
              </a:rPr>
              <a:t>Also </a:t>
            </a:r>
            <a:r>
              <a:rPr sz="2000" spc="-5" dirty="0">
                <a:latin typeface="Carlito"/>
                <a:cs typeface="Carlito"/>
              </a:rPr>
              <a:t>called </a:t>
            </a:r>
            <a:r>
              <a:rPr sz="2000" dirty="0">
                <a:latin typeface="Carlito"/>
                <a:cs typeface="Carlito"/>
              </a:rPr>
              <a:t>as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b="1" i="1" dirty="0">
                <a:latin typeface="Carlito"/>
                <a:cs typeface="Carlito"/>
              </a:rPr>
              <a:t>app</a:t>
            </a:r>
            <a:r>
              <a:rPr sz="2000" b="1" i="1" spc="-30" dirty="0">
                <a:latin typeface="Carlito"/>
                <a:cs typeface="Carlito"/>
              </a:rPr>
              <a:t> </a:t>
            </a:r>
            <a:r>
              <a:rPr sz="2000" b="1" i="1" spc="-5" dirty="0">
                <a:latin typeface="Carlito"/>
                <a:cs typeface="Carlito"/>
              </a:rPr>
              <a:t>server	</a:t>
            </a:r>
            <a:r>
              <a:rPr sz="2000" spc="-10" dirty="0">
                <a:latin typeface="Carlito"/>
                <a:cs typeface="Carlito"/>
              </a:rPr>
              <a:t>provides	</a:t>
            </a:r>
            <a:r>
              <a:rPr sz="2000" spc="-5" dirty="0">
                <a:latin typeface="Carlito"/>
                <a:cs typeface="Carlito"/>
              </a:rPr>
              <a:t>applications </a:t>
            </a:r>
            <a:r>
              <a:rPr sz="2000" dirty="0">
                <a:latin typeface="Carlito"/>
                <a:cs typeface="Carlito"/>
              </a:rPr>
              <a:t>with services </a:t>
            </a:r>
            <a:r>
              <a:rPr sz="2000" spc="-5" dirty="0">
                <a:latin typeface="Carlito"/>
                <a:cs typeface="Carlito"/>
              </a:rPr>
              <a:t>such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i="1" spc="-20" dirty="0">
                <a:latin typeface="Carlito"/>
                <a:cs typeface="Carlito"/>
              </a:rPr>
              <a:t>security, </a:t>
            </a:r>
            <a:r>
              <a:rPr sz="2000" i="1" spc="-15" dirty="0">
                <a:latin typeface="Carlito"/>
                <a:cs typeface="Carlito"/>
              </a:rPr>
              <a:t>data </a:t>
            </a:r>
            <a:r>
              <a:rPr sz="2000" i="1" dirty="0">
                <a:latin typeface="Carlito"/>
                <a:cs typeface="Carlito"/>
              </a:rPr>
              <a:t>services,  </a:t>
            </a:r>
            <a:r>
              <a:rPr sz="2000" i="1" spc="-5" dirty="0">
                <a:latin typeface="Carlito"/>
                <a:cs typeface="Carlito"/>
              </a:rPr>
              <a:t>transaction support, </a:t>
            </a:r>
            <a:r>
              <a:rPr sz="2000" i="1" dirty="0">
                <a:latin typeface="Carlito"/>
                <a:cs typeface="Carlito"/>
              </a:rPr>
              <a:t>load </a:t>
            </a:r>
            <a:r>
              <a:rPr sz="2000" i="1" spc="-5" dirty="0">
                <a:latin typeface="Carlito"/>
                <a:cs typeface="Carlito"/>
              </a:rPr>
              <a:t>balancing, and management of </a:t>
            </a:r>
            <a:r>
              <a:rPr sz="2000" i="1" dirty="0">
                <a:latin typeface="Carlito"/>
                <a:cs typeface="Carlito"/>
              </a:rPr>
              <a:t>large </a:t>
            </a:r>
            <a:r>
              <a:rPr sz="2000" i="1" spc="-5" dirty="0">
                <a:latin typeface="Carlito"/>
                <a:cs typeface="Carlito"/>
              </a:rPr>
              <a:t>distributed</a:t>
            </a:r>
            <a:r>
              <a:rPr sz="2000" i="1" spc="45" dirty="0">
                <a:latin typeface="Carlito"/>
                <a:cs typeface="Carlito"/>
              </a:rPr>
              <a:t> </a:t>
            </a:r>
            <a:r>
              <a:rPr sz="2000" i="1" spc="-15" dirty="0">
                <a:latin typeface="Carlito"/>
                <a:cs typeface="Carlito"/>
              </a:rPr>
              <a:t>systems.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140398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Application </a:t>
            </a:r>
            <a:r>
              <a:rPr sz="2000" spc="-10" dirty="0">
                <a:latin typeface="Carlito"/>
                <a:cs typeface="Carlito"/>
              </a:rPr>
              <a:t>Servers </a:t>
            </a:r>
            <a:r>
              <a:rPr sz="2000" spc="-5" dirty="0">
                <a:latin typeface="Carlito"/>
                <a:cs typeface="Carlito"/>
              </a:rPr>
              <a:t>typically </a:t>
            </a:r>
            <a:r>
              <a:rPr sz="2000" spc="-15" dirty="0">
                <a:latin typeface="Carlito"/>
                <a:cs typeface="Carlito"/>
              </a:rPr>
              <a:t>contain </a:t>
            </a:r>
            <a:r>
              <a:rPr sz="2000" spc="-10" dirty="0">
                <a:latin typeface="Carlito"/>
                <a:cs typeface="Carlito"/>
              </a:rPr>
              <a:t>web </a:t>
            </a:r>
            <a:r>
              <a:rPr sz="2000" spc="-30" dirty="0">
                <a:latin typeface="Carlito"/>
                <a:cs typeface="Carlito"/>
              </a:rPr>
              <a:t>container, </a:t>
            </a:r>
            <a:r>
              <a:rPr sz="2000" spc="-5" dirty="0">
                <a:latin typeface="Carlito"/>
                <a:cs typeface="Carlito"/>
              </a:rPr>
              <a:t>EJB </a:t>
            </a:r>
            <a:r>
              <a:rPr sz="2000" spc="-30" dirty="0">
                <a:latin typeface="Carlito"/>
                <a:cs typeface="Carlito"/>
              </a:rPr>
              <a:t>container, </a:t>
            </a: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dirty="0">
                <a:latin typeface="Carlito"/>
                <a:cs typeface="Carlito"/>
              </a:rPr>
              <a:t>Messaging  Services(JMS), </a:t>
            </a:r>
            <a:r>
              <a:rPr sz="2000" spc="-30" dirty="0">
                <a:latin typeface="Carlito"/>
                <a:cs typeface="Carlito"/>
              </a:rPr>
              <a:t>Web </a:t>
            </a:r>
            <a:r>
              <a:rPr sz="2000" dirty="0">
                <a:latin typeface="Carlito"/>
                <a:cs typeface="Carlito"/>
              </a:rPr>
              <a:t>Services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etc.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215" dirty="0">
                <a:latin typeface="Arial"/>
                <a:cs typeface="Arial"/>
              </a:rPr>
              <a:t>Some </a:t>
            </a:r>
            <a:r>
              <a:rPr sz="2000" spc="-270" dirty="0">
                <a:latin typeface="Arial"/>
                <a:cs typeface="Arial"/>
              </a:rPr>
              <a:t>Java </a:t>
            </a:r>
            <a:r>
              <a:rPr sz="2000" spc="-90" dirty="0">
                <a:latin typeface="Arial"/>
                <a:cs typeface="Arial"/>
              </a:rPr>
              <a:t>Application </a:t>
            </a:r>
            <a:r>
              <a:rPr sz="2000" spc="-180" dirty="0">
                <a:latin typeface="Arial"/>
                <a:cs typeface="Arial"/>
              </a:rPr>
              <a:t>Servers </a:t>
            </a:r>
            <a:r>
              <a:rPr sz="2000" spc="-145" dirty="0">
                <a:latin typeface="Arial"/>
                <a:cs typeface="Arial"/>
              </a:rPr>
              <a:t>leave </a:t>
            </a:r>
            <a:r>
              <a:rPr sz="2000" spc="-10" dirty="0">
                <a:latin typeface="Arial"/>
                <a:cs typeface="Arial"/>
              </a:rPr>
              <a:t>off </a:t>
            </a:r>
            <a:r>
              <a:rPr sz="2000" spc="-150" dirty="0">
                <a:latin typeface="Arial"/>
                <a:cs typeface="Arial"/>
              </a:rPr>
              <a:t>many </a:t>
            </a:r>
            <a:r>
              <a:rPr sz="2000" spc="-275" dirty="0">
                <a:latin typeface="Arial"/>
                <a:cs typeface="Arial"/>
              </a:rPr>
              <a:t>Java </a:t>
            </a:r>
            <a:r>
              <a:rPr sz="2000" spc="-430" dirty="0">
                <a:latin typeface="Arial"/>
                <a:cs typeface="Arial"/>
              </a:rPr>
              <a:t>EE </a:t>
            </a:r>
            <a:r>
              <a:rPr sz="2000" spc="-105" dirty="0">
                <a:latin typeface="Arial"/>
                <a:cs typeface="Arial"/>
              </a:rPr>
              <a:t>features </a:t>
            </a:r>
            <a:r>
              <a:rPr sz="2000" spc="-100" dirty="0">
                <a:latin typeface="Arial"/>
                <a:cs typeface="Arial"/>
              </a:rPr>
              <a:t>like </a:t>
            </a:r>
            <a:r>
              <a:rPr sz="2000" spc="-400" dirty="0">
                <a:latin typeface="Arial"/>
                <a:cs typeface="Arial"/>
              </a:rPr>
              <a:t>EJB </a:t>
            </a:r>
            <a:r>
              <a:rPr sz="2000" spc="-130" dirty="0">
                <a:latin typeface="Arial"/>
                <a:cs typeface="Arial"/>
              </a:rPr>
              <a:t>and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spc="-315" dirty="0">
                <a:latin typeface="Arial"/>
                <a:cs typeface="Arial"/>
              </a:rPr>
              <a:t>JMS</a:t>
            </a:r>
            <a:endParaRPr sz="2000" dirty="0">
              <a:latin typeface="Arial"/>
              <a:cs typeface="Arial"/>
            </a:endParaRPr>
          </a:p>
          <a:p>
            <a:pPr marL="12700" marR="457834">
              <a:lnSpc>
                <a:spcPct val="100000"/>
              </a:lnSpc>
            </a:pPr>
            <a:r>
              <a:rPr sz="2000" spc="-85" dirty="0">
                <a:latin typeface="Arial"/>
                <a:cs typeface="Arial"/>
              </a:rPr>
              <a:t>including </a:t>
            </a:r>
            <a:r>
              <a:rPr sz="2000" spc="-175" dirty="0">
                <a:latin typeface="Arial"/>
                <a:cs typeface="Arial"/>
              </a:rPr>
              <a:t>Tomcat </a:t>
            </a:r>
            <a:r>
              <a:rPr sz="2000" spc="-45" dirty="0">
                <a:latin typeface="Arial"/>
                <a:cs typeface="Arial"/>
              </a:rPr>
              <a:t>from </a:t>
            </a:r>
            <a:r>
              <a:rPr sz="2000" spc="-155" dirty="0">
                <a:latin typeface="Arial"/>
                <a:cs typeface="Arial"/>
              </a:rPr>
              <a:t>Apache, </a:t>
            </a:r>
            <a:r>
              <a:rPr sz="2000" spc="-130" dirty="0">
                <a:latin typeface="Arial"/>
                <a:cs typeface="Arial"/>
              </a:rPr>
              <a:t>and </a:t>
            </a:r>
            <a:r>
              <a:rPr sz="2000" spc="-110" dirty="0">
                <a:latin typeface="Arial"/>
                <a:cs typeface="Arial"/>
              </a:rPr>
              <a:t>Jetty </a:t>
            </a:r>
            <a:r>
              <a:rPr sz="2000" spc="-45" dirty="0">
                <a:latin typeface="Arial"/>
                <a:cs typeface="Arial"/>
              </a:rPr>
              <a:t>from </a:t>
            </a:r>
            <a:r>
              <a:rPr sz="2000" spc="-175" dirty="0">
                <a:latin typeface="Arial"/>
                <a:cs typeface="Arial"/>
              </a:rPr>
              <a:t>Eclipse </a:t>
            </a:r>
            <a:r>
              <a:rPr sz="2000" spc="-105" dirty="0">
                <a:latin typeface="Arial"/>
                <a:cs typeface="Arial"/>
              </a:rPr>
              <a:t>Foundation. </a:t>
            </a:r>
            <a:r>
              <a:rPr sz="2000" i="1" spc="-160" dirty="0">
                <a:latin typeface="Trebuchet MS"/>
                <a:cs typeface="Trebuchet MS"/>
              </a:rPr>
              <a:t>These are called </a:t>
            </a:r>
            <a:r>
              <a:rPr sz="2000" i="1" spc="-50" dirty="0">
                <a:latin typeface="Trebuchet MS"/>
                <a:cs typeface="Trebuchet MS"/>
              </a:rPr>
              <a:t>as </a:t>
            </a:r>
            <a:r>
              <a:rPr sz="2000" i="1" spc="-145" dirty="0">
                <a:latin typeface="Trebuchet MS"/>
                <a:cs typeface="Trebuchet MS"/>
              </a:rPr>
              <a:t>web  containers </a:t>
            </a:r>
            <a:r>
              <a:rPr sz="2000" i="1" spc="-170" dirty="0">
                <a:latin typeface="Trebuchet MS"/>
                <a:cs typeface="Trebuchet MS"/>
              </a:rPr>
              <a:t>or </a:t>
            </a:r>
            <a:r>
              <a:rPr sz="2000" i="1" spc="-145" dirty="0">
                <a:latin typeface="Trebuchet MS"/>
                <a:cs typeface="Trebuchet MS"/>
              </a:rPr>
              <a:t>web </a:t>
            </a:r>
            <a:r>
              <a:rPr sz="2000" i="1" spc="-135" dirty="0">
                <a:latin typeface="Trebuchet MS"/>
                <a:cs typeface="Trebuchet MS"/>
              </a:rPr>
              <a:t>servers</a:t>
            </a:r>
            <a:r>
              <a:rPr sz="2000" spc="-135" dirty="0">
                <a:latin typeface="Arial"/>
                <a:cs typeface="Arial"/>
              </a:rPr>
              <a:t>. </a:t>
            </a:r>
            <a:r>
              <a:rPr sz="2000" spc="-110" dirty="0">
                <a:latin typeface="Arial"/>
                <a:cs typeface="Arial"/>
              </a:rPr>
              <a:t>Their </a:t>
            </a:r>
            <a:r>
              <a:rPr sz="2000" spc="-130" dirty="0">
                <a:latin typeface="Arial"/>
                <a:cs typeface="Arial"/>
              </a:rPr>
              <a:t>focus </a:t>
            </a:r>
            <a:r>
              <a:rPr sz="2000" spc="-140" dirty="0">
                <a:latin typeface="Arial"/>
                <a:cs typeface="Arial"/>
              </a:rPr>
              <a:t>is </a:t>
            </a:r>
            <a:r>
              <a:rPr sz="2000" spc="-90" dirty="0">
                <a:latin typeface="Arial"/>
                <a:cs typeface="Arial"/>
              </a:rPr>
              <a:t>more on </a:t>
            </a:r>
            <a:r>
              <a:rPr sz="2000" spc="-275" dirty="0">
                <a:latin typeface="Arial"/>
                <a:cs typeface="Arial"/>
              </a:rPr>
              <a:t>Java </a:t>
            </a:r>
            <a:r>
              <a:rPr sz="2000" spc="-145" dirty="0">
                <a:latin typeface="Arial"/>
                <a:cs typeface="Arial"/>
              </a:rPr>
              <a:t>Servlets </a:t>
            </a:r>
            <a:r>
              <a:rPr sz="2000" spc="-135" dirty="0">
                <a:latin typeface="Arial"/>
                <a:cs typeface="Arial"/>
              </a:rPr>
              <a:t>and </a:t>
            </a:r>
            <a:r>
              <a:rPr sz="2000" spc="-275" dirty="0">
                <a:latin typeface="Arial"/>
                <a:cs typeface="Arial"/>
              </a:rPr>
              <a:t>Java </a:t>
            </a:r>
            <a:r>
              <a:rPr sz="2000" spc="-165" dirty="0">
                <a:latin typeface="Arial"/>
                <a:cs typeface="Arial"/>
              </a:rPr>
              <a:t>Server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254" dirty="0">
                <a:latin typeface="Arial"/>
                <a:cs typeface="Arial"/>
              </a:rPr>
              <a:t>Pages.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440180" y="257554"/>
              <a:ext cx="8951976" cy="66004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121920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2192000" y="647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99865" y="0"/>
            <a:ext cx="519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Java Application</a:t>
            </a:r>
            <a:r>
              <a:rPr sz="3600" b="1" spc="-14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Server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088" y="838200"/>
            <a:ext cx="11244580" cy="4299585"/>
          </a:xfrm>
          <a:custGeom>
            <a:avLst/>
            <a:gdLst/>
            <a:ahLst/>
            <a:cxnLst/>
            <a:rect l="l" t="t" r="r" b="b"/>
            <a:pathLst>
              <a:path w="11244580" h="4299585">
                <a:moveTo>
                  <a:pt x="11244072" y="0"/>
                </a:moveTo>
                <a:lnTo>
                  <a:pt x="0" y="0"/>
                </a:lnTo>
                <a:lnTo>
                  <a:pt x="0" y="4299204"/>
                </a:lnTo>
                <a:lnTo>
                  <a:pt x="11244072" y="4299204"/>
                </a:lnTo>
                <a:lnTo>
                  <a:pt x="1124407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1827" y="733399"/>
            <a:ext cx="5607050" cy="183896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54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Commercial,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non-open </a:t>
            </a: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source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App</a:t>
            </a:r>
            <a:r>
              <a:rPr sz="2000" b="1" spc="1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Servers:</a:t>
            </a:r>
            <a:endParaRPr sz="2000" dirty="0">
              <a:latin typeface="Carlito"/>
              <a:cs typeface="Carlito"/>
            </a:endParaRPr>
          </a:p>
          <a:p>
            <a:pPr marL="508000" indent="-4953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2000" spc="-10" dirty="0">
                <a:latin typeface="Carlito"/>
                <a:cs typeface="Carlito"/>
              </a:rPr>
              <a:t>BEA Weblogic </a:t>
            </a:r>
            <a:r>
              <a:rPr sz="2000" dirty="0">
                <a:latin typeface="Carlito"/>
                <a:cs typeface="Carlito"/>
              </a:rPr>
              <a:t>( </a:t>
            </a:r>
            <a:r>
              <a:rPr sz="2000" spc="-25" dirty="0">
                <a:latin typeface="Carlito"/>
                <a:cs typeface="Carlito"/>
              </a:rPr>
              <a:t>taken </a:t>
            </a:r>
            <a:r>
              <a:rPr sz="2000" spc="-10" dirty="0">
                <a:latin typeface="Carlito"/>
                <a:cs typeface="Carlito"/>
              </a:rPr>
              <a:t>over by Oracle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Corp.)</a:t>
            </a:r>
            <a:endParaRPr sz="2000" dirty="0">
              <a:latin typeface="Carlito"/>
              <a:cs typeface="Carlito"/>
            </a:endParaRPr>
          </a:p>
          <a:p>
            <a:pPr marL="508000" indent="-4953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2000" spc="-5" dirty="0">
                <a:latin typeface="Carlito"/>
                <a:cs typeface="Carlito"/>
              </a:rPr>
              <a:t>IBM</a:t>
            </a:r>
            <a:r>
              <a:rPr sz="2000" spc="-15" dirty="0">
                <a:latin typeface="Carlito"/>
                <a:cs typeface="Carlito"/>
              </a:rPr>
              <a:t> Websphere</a:t>
            </a:r>
            <a:endParaRPr sz="2000" dirty="0">
              <a:latin typeface="Carlito"/>
              <a:cs typeface="Carlito"/>
            </a:endParaRPr>
          </a:p>
          <a:p>
            <a:pPr marL="508000" indent="-49530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2000" spc="-10" dirty="0">
                <a:latin typeface="Carlito"/>
                <a:cs typeface="Carlito"/>
              </a:rPr>
              <a:t>Microsoft </a:t>
            </a:r>
            <a:r>
              <a:rPr sz="2000" spc="-25" dirty="0">
                <a:latin typeface="Carlito"/>
                <a:cs typeface="Carlito"/>
              </a:rPr>
              <a:t>‘s </a:t>
            </a:r>
            <a:r>
              <a:rPr sz="2000" spc="-5" dirty="0">
                <a:latin typeface="Carlito"/>
                <a:cs typeface="Carlito"/>
              </a:rPr>
              <a:t>Windows </a:t>
            </a:r>
            <a:r>
              <a:rPr sz="2000" dirty="0">
                <a:latin typeface="Carlito"/>
                <a:cs typeface="Carlito"/>
              </a:rPr>
              <a:t>Server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2012</a:t>
            </a:r>
            <a:endParaRPr sz="2000" dirty="0">
              <a:latin typeface="Carlito"/>
              <a:cs typeface="Carlito"/>
            </a:endParaRPr>
          </a:p>
          <a:p>
            <a:pPr marL="508000" indent="-4953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2000" spc="-10" dirty="0">
                <a:latin typeface="Carlito"/>
                <a:cs typeface="Carlito"/>
              </a:rPr>
              <a:t>Oracle's Oracle </a:t>
            </a:r>
            <a:r>
              <a:rPr sz="2000" spc="-5" dirty="0">
                <a:latin typeface="Carlito"/>
                <a:cs typeface="Carlito"/>
              </a:rPr>
              <a:t>Application </a:t>
            </a:r>
            <a:r>
              <a:rPr sz="2000" dirty="0">
                <a:latin typeface="Carlito"/>
                <a:cs typeface="Carlito"/>
              </a:rPr>
              <a:t>Server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4.0,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827" y="3178530"/>
            <a:ext cx="6106160" cy="147989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540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Non-Commercial,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open </a:t>
            </a: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source </a:t>
            </a:r>
            <a:r>
              <a:rPr sz="2000" b="1" spc="-15" dirty="0">
                <a:solidFill>
                  <a:srgbClr val="C00000"/>
                </a:solidFill>
                <a:latin typeface="Carlito"/>
                <a:cs typeface="Carlito"/>
              </a:rPr>
              <a:t>App/Web</a:t>
            </a:r>
            <a:r>
              <a:rPr sz="2000" b="1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Servers:</a:t>
            </a:r>
            <a:endParaRPr sz="2000" dirty="0">
              <a:latin typeface="Carlito"/>
              <a:cs typeface="Carlito"/>
            </a:endParaRPr>
          </a:p>
          <a:p>
            <a:pPr marL="440690" indent="-428625">
              <a:lnSpc>
                <a:spcPct val="100000"/>
              </a:lnSpc>
              <a:spcBef>
                <a:spcPts val="445"/>
              </a:spcBef>
              <a:buClr>
                <a:srgbClr val="FF3399"/>
              </a:buClr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sz="2000" spc="-5" dirty="0">
                <a:latin typeface="Carlito"/>
                <a:cs typeface="Carlito"/>
              </a:rPr>
              <a:t>JBoss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10" dirty="0">
                <a:latin typeface="Carlito"/>
                <a:cs typeface="Carlito"/>
              </a:rPr>
              <a:t>from </a:t>
            </a:r>
            <a:r>
              <a:rPr sz="2000" spc="-5" dirty="0">
                <a:latin typeface="Carlito"/>
                <a:cs typeface="Carlito"/>
              </a:rPr>
              <a:t>JBoss(division of </a:t>
            </a:r>
            <a:r>
              <a:rPr sz="2000" spc="-15" dirty="0">
                <a:latin typeface="Carlito"/>
                <a:cs typeface="Carlito"/>
              </a:rPr>
              <a:t>Red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Hat)</a:t>
            </a:r>
            <a:endParaRPr sz="2000" dirty="0">
              <a:latin typeface="Carlito"/>
              <a:cs typeface="Carlito"/>
            </a:endParaRPr>
          </a:p>
          <a:p>
            <a:pPr marL="440690" indent="-42862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sz="2000" spc="-45" dirty="0">
                <a:latin typeface="Carlito"/>
                <a:cs typeface="Carlito"/>
              </a:rPr>
              <a:t>TomEE </a:t>
            </a:r>
            <a:r>
              <a:rPr sz="2000" spc="-10" dirty="0">
                <a:latin typeface="Carlito"/>
                <a:cs typeface="Carlito"/>
              </a:rPr>
              <a:t>from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Apache</a:t>
            </a:r>
          </a:p>
          <a:p>
            <a:pPr marL="440690" indent="-428625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sz="2000" dirty="0">
                <a:latin typeface="Carlito"/>
                <a:cs typeface="Carlito"/>
              </a:rPr>
              <a:t>GlassFish </a:t>
            </a:r>
            <a:r>
              <a:rPr sz="2000" spc="-10" dirty="0">
                <a:latin typeface="Carlito"/>
                <a:cs typeface="Carlito"/>
              </a:rPr>
              <a:t>from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Oracle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54050"/>
          </a:xfrm>
          <a:custGeom>
            <a:avLst/>
            <a:gdLst/>
            <a:ahLst/>
            <a:cxnLst/>
            <a:rect l="l" t="t" r="r" b="b"/>
            <a:pathLst>
              <a:path w="12192000" h="654050">
                <a:moveTo>
                  <a:pt x="12192000" y="0"/>
                </a:moveTo>
                <a:lnTo>
                  <a:pt x="0" y="0"/>
                </a:lnTo>
                <a:lnTo>
                  <a:pt x="0" y="653796"/>
                </a:lnTo>
                <a:lnTo>
                  <a:pt x="12192000" y="6537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4022" y="0"/>
            <a:ext cx="5746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60" dirty="0">
                <a:latin typeface="Trebuchet MS"/>
                <a:cs typeface="Trebuchet MS"/>
              </a:rPr>
              <a:t>Java </a:t>
            </a:r>
            <a:r>
              <a:rPr sz="4000" b="1" spc="25" dirty="0">
                <a:latin typeface="Trebuchet MS"/>
                <a:cs typeface="Trebuchet MS"/>
              </a:rPr>
              <a:t>Application</a:t>
            </a:r>
            <a:r>
              <a:rPr sz="4000" b="1" spc="-300" dirty="0">
                <a:latin typeface="Trebuchet MS"/>
                <a:cs typeface="Trebuchet MS"/>
              </a:rPr>
              <a:t> </a:t>
            </a:r>
            <a:r>
              <a:rPr sz="4000" b="1" spc="40" dirty="0">
                <a:latin typeface="Trebuchet MS"/>
                <a:cs typeface="Trebuchet MS"/>
              </a:rPr>
              <a:t>Servers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088" y="5620511"/>
            <a:ext cx="11244580" cy="842538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 marR="831215" indent="63500">
              <a:lnSpc>
                <a:spcPts val="2110"/>
              </a:lnSpc>
              <a:spcBef>
                <a:spcPts val="270"/>
              </a:spcBef>
            </a:pPr>
            <a:r>
              <a:rPr sz="2000" spc="-10" dirty="0">
                <a:latin typeface="Carlito"/>
                <a:cs typeface="Carlito"/>
              </a:rPr>
              <a:t>Note: </a:t>
            </a:r>
            <a:r>
              <a:rPr sz="2000" b="1" spc="-10" dirty="0">
                <a:latin typeface="Carlito"/>
                <a:cs typeface="Carlito"/>
              </a:rPr>
              <a:t>Microsoft Application </a:t>
            </a:r>
            <a:r>
              <a:rPr sz="2000" b="1" spc="-5" dirty="0">
                <a:latin typeface="Carlito"/>
                <a:cs typeface="Carlito"/>
              </a:rPr>
              <a:t>Server : </a:t>
            </a:r>
            <a:r>
              <a:rPr sz="2000" spc="-10" dirty="0">
                <a:latin typeface="Carlito"/>
                <a:cs typeface="Carlito"/>
              </a:rPr>
              <a:t>Microsoft positions their </a:t>
            </a:r>
            <a:r>
              <a:rPr sz="2000" spc="-5" dirty="0">
                <a:latin typeface="Carlito"/>
                <a:cs typeface="Carlito"/>
              </a:rPr>
              <a:t>middle-tier </a:t>
            </a:r>
            <a:r>
              <a:rPr sz="2000" spc="-10" dirty="0">
                <a:latin typeface="Carlito"/>
                <a:cs typeface="Carlito"/>
              </a:rPr>
              <a:t>applications </a:t>
            </a:r>
            <a:r>
              <a:rPr sz="2000" spc="-5" dirty="0">
                <a:latin typeface="Carlito"/>
                <a:cs typeface="Carlito"/>
              </a:rPr>
              <a:t>and  </a:t>
            </a:r>
            <a:r>
              <a:rPr sz="2000" dirty="0">
                <a:latin typeface="Carlito"/>
                <a:cs typeface="Carlito"/>
                <a:hlinkClick r:id="rId2"/>
              </a:rPr>
              <a:t>services </a:t>
            </a:r>
            <a:r>
              <a:rPr sz="2000" spc="-15" dirty="0">
                <a:latin typeface="Carlito"/>
                <a:cs typeface="Carlito"/>
                <a:hlinkClick r:id="rId2"/>
              </a:rPr>
              <a:t>infrastructure </a:t>
            </a:r>
            <a:r>
              <a:rPr sz="2000" spc="-10" dirty="0">
                <a:latin typeface="Carlito"/>
                <a:cs typeface="Carlito"/>
                <a:hlinkClick r:id="rId2"/>
              </a:rPr>
              <a:t>in the </a:t>
            </a:r>
            <a:r>
              <a:rPr sz="20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Windows </a:t>
            </a:r>
            <a:r>
              <a:rPr sz="20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Server</a:t>
            </a:r>
            <a:r>
              <a:rPr sz="2000" spc="-5" dirty="0">
                <a:solidFill>
                  <a:srgbClr val="0462C1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2000" spc="-15" dirty="0">
                <a:latin typeface="Carlito"/>
                <a:cs typeface="Carlito"/>
                <a:hlinkClick r:id="rId2"/>
              </a:rPr>
              <a:t>operating </a:t>
            </a:r>
            <a:r>
              <a:rPr sz="2000" spc="-25" dirty="0">
                <a:latin typeface="Carlito"/>
                <a:cs typeface="Carlito"/>
                <a:hlinkClick r:id="rId2"/>
              </a:rPr>
              <a:t>system </a:t>
            </a:r>
            <a:r>
              <a:rPr sz="2000" spc="-5" dirty="0">
                <a:latin typeface="Carlito"/>
                <a:cs typeface="Carlito"/>
                <a:hlinkClick r:id="rId2"/>
              </a:rPr>
              <a:t>and the</a:t>
            </a:r>
            <a:r>
              <a:rPr sz="2000" spc="155" dirty="0">
                <a:latin typeface="Carlito"/>
                <a:cs typeface="Carlito"/>
                <a:hlinkClick r:id="rId2"/>
              </a:rPr>
              <a:t> </a:t>
            </a:r>
            <a:r>
              <a:rPr sz="20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.NET</a:t>
            </a:r>
            <a:endParaRPr sz="2000" dirty="0">
              <a:latin typeface="Carlito"/>
              <a:cs typeface="Carlito"/>
            </a:endParaRPr>
          </a:p>
          <a:p>
            <a:pPr marL="90805">
              <a:lnSpc>
                <a:spcPts val="2130"/>
              </a:lnSpc>
            </a:pPr>
            <a:r>
              <a:rPr sz="20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Framework</a:t>
            </a:r>
            <a:r>
              <a:rPr sz="2000" spc="-15" dirty="0">
                <a:solidFill>
                  <a:srgbClr val="0462C1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2000" spc="-10" dirty="0">
                <a:latin typeface="Carlito"/>
                <a:cs typeface="Carlito"/>
                <a:hlinkClick r:id="rId2"/>
              </a:rPr>
              <a:t>technologies </a:t>
            </a:r>
            <a:r>
              <a:rPr sz="2000" spc="-5" dirty="0">
                <a:latin typeface="Carlito"/>
                <a:cs typeface="Carlito"/>
                <a:hlinkClick r:id="rId2"/>
              </a:rPr>
              <a:t>in </a:t>
            </a:r>
            <a:r>
              <a:rPr sz="2000" spc="-10" dirty="0">
                <a:latin typeface="Carlito"/>
                <a:cs typeface="Carlito"/>
                <a:hlinkClick r:id="rId2"/>
              </a:rPr>
              <a:t>the </a:t>
            </a:r>
            <a:r>
              <a:rPr sz="2000" spc="-15" dirty="0">
                <a:latin typeface="Carlito"/>
                <a:cs typeface="Carlito"/>
                <a:hlinkClick r:id="rId2"/>
              </a:rPr>
              <a:t>role </a:t>
            </a:r>
            <a:r>
              <a:rPr sz="2000" spc="-5" dirty="0">
                <a:latin typeface="Carlito"/>
                <a:cs typeface="Carlito"/>
                <a:hlinkClick r:id="rId2"/>
              </a:rPr>
              <a:t>of an </a:t>
            </a:r>
            <a:r>
              <a:rPr sz="2000" spc="-10" dirty="0">
                <a:latin typeface="Carlito"/>
                <a:cs typeface="Carlito"/>
                <a:hlinkClick r:id="rId2"/>
              </a:rPr>
              <a:t>application</a:t>
            </a:r>
            <a:r>
              <a:rPr sz="2000" spc="85" dirty="0">
                <a:latin typeface="Carlito"/>
                <a:cs typeface="Carlito"/>
                <a:hlinkClick r:id="rId2"/>
              </a:rPr>
              <a:t> </a:t>
            </a:r>
            <a:r>
              <a:rPr sz="2000" spc="-5" dirty="0">
                <a:latin typeface="Carlito"/>
                <a:cs typeface="Carlito"/>
                <a:hlinkClick r:id="rId2"/>
              </a:rPr>
              <a:t>server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2711" y="3133725"/>
            <a:ext cx="3712845" cy="1125373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Open </a:t>
            </a: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Source </a:t>
            </a:r>
            <a:r>
              <a:rPr sz="2000" b="1" spc="-35" dirty="0">
                <a:solidFill>
                  <a:srgbClr val="C00000"/>
                </a:solidFill>
                <a:latin typeface="Carlito"/>
                <a:cs typeface="Carlito"/>
              </a:rPr>
              <a:t>Web</a:t>
            </a:r>
            <a:r>
              <a:rPr sz="2000" b="1" spc="-6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Containers</a:t>
            </a:r>
            <a:endParaRPr sz="2000" dirty="0">
              <a:latin typeface="Carlito"/>
              <a:cs typeface="Carlito"/>
            </a:endParaRPr>
          </a:p>
          <a:p>
            <a:pPr marL="927100" indent="-914400">
              <a:lnSpc>
                <a:spcPts val="2750"/>
              </a:lnSpc>
              <a:spcBef>
                <a:spcPts val="520"/>
              </a:spcBef>
              <a:buClr>
                <a:srgbClr val="C00000"/>
              </a:buClr>
              <a:buSzPct val="104347"/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000" b="1" dirty="0">
                <a:latin typeface="Carlito"/>
                <a:cs typeface="Carlito"/>
              </a:rPr>
              <a:t>Apache</a:t>
            </a:r>
            <a:r>
              <a:rPr sz="2000" b="1" spc="-80" dirty="0">
                <a:latin typeface="Carlito"/>
                <a:cs typeface="Carlito"/>
              </a:rPr>
              <a:t> </a:t>
            </a:r>
            <a:r>
              <a:rPr sz="2000" b="1" spc="-45" dirty="0">
                <a:latin typeface="Carlito"/>
                <a:cs typeface="Carlito"/>
              </a:rPr>
              <a:t>Tomcat</a:t>
            </a:r>
            <a:endParaRPr sz="2000" dirty="0">
              <a:latin typeface="Carlito"/>
              <a:cs typeface="Carlito"/>
            </a:endParaRPr>
          </a:p>
          <a:p>
            <a:pPr marL="897890" lvl="1" indent="-428625">
              <a:lnSpc>
                <a:spcPts val="2750"/>
              </a:lnSpc>
              <a:buFont typeface="Arial"/>
              <a:buChar char="•"/>
              <a:tabLst>
                <a:tab pos="897890" algn="l"/>
                <a:tab pos="898525" algn="l"/>
              </a:tabLst>
            </a:pPr>
            <a:r>
              <a:rPr sz="2000" b="1" spc="-10" dirty="0">
                <a:latin typeface="Carlito"/>
                <a:cs typeface="Carlito"/>
              </a:rPr>
              <a:t>Jetty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98500"/>
          </a:xfrm>
          <a:custGeom>
            <a:avLst/>
            <a:gdLst/>
            <a:ahLst/>
            <a:cxnLst/>
            <a:rect l="l" t="t" r="r" b="b"/>
            <a:pathLst>
              <a:path w="12192000" h="698500">
                <a:moveTo>
                  <a:pt x="12192000" y="0"/>
                </a:moveTo>
                <a:lnTo>
                  <a:pt x="0" y="0"/>
                </a:lnTo>
                <a:lnTo>
                  <a:pt x="0" y="697991"/>
                </a:lnTo>
                <a:lnTo>
                  <a:pt x="12192000" y="697991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2953" y="46736"/>
            <a:ext cx="45466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dirty="0">
                <a:latin typeface="Arial"/>
                <a:cs typeface="Arial"/>
              </a:rPr>
              <a:t>How Internet</a:t>
            </a:r>
            <a:r>
              <a:rPr sz="3800" b="1" spc="-114" dirty="0">
                <a:latin typeface="Arial"/>
                <a:cs typeface="Arial"/>
              </a:rPr>
              <a:t> </a:t>
            </a:r>
            <a:r>
              <a:rPr sz="3800" b="1" spc="-15" dirty="0">
                <a:latin typeface="Arial"/>
                <a:cs typeface="Arial"/>
              </a:rPr>
              <a:t>Works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710895"/>
            <a:ext cx="11967210" cy="52584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45" dirty="0">
                <a:latin typeface="Arial"/>
                <a:cs typeface="Arial"/>
              </a:rPr>
              <a:t>Internet </a:t>
            </a:r>
            <a:r>
              <a:rPr sz="2000" spc="-185" dirty="0">
                <a:latin typeface="Arial"/>
                <a:cs typeface="Arial"/>
              </a:rPr>
              <a:t>uses </a:t>
            </a:r>
            <a:r>
              <a:rPr sz="2000" spc="-65" dirty="0">
                <a:latin typeface="Arial"/>
                <a:cs typeface="Arial"/>
              </a:rPr>
              <a:t>client/server </a:t>
            </a:r>
            <a:r>
              <a:rPr sz="2000" spc="-95" dirty="0">
                <a:latin typeface="Arial"/>
                <a:cs typeface="Arial"/>
              </a:rPr>
              <a:t>technology </a:t>
            </a:r>
            <a:r>
              <a:rPr sz="2000" spc="-25" dirty="0">
                <a:latin typeface="Arial"/>
                <a:cs typeface="Arial"/>
              </a:rPr>
              <a:t>for </a:t>
            </a:r>
            <a:r>
              <a:rPr sz="2000" spc="-55" dirty="0">
                <a:latin typeface="Arial"/>
                <a:cs typeface="Arial"/>
              </a:rPr>
              <a:t>its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working.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 dirty="0">
              <a:latin typeface="Arial"/>
              <a:cs typeface="Arial"/>
            </a:endParaRPr>
          </a:p>
          <a:p>
            <a:pPr marL="355600" marR="7112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World </a:t>
            </a:r>
            <a:r>
              <a:rPr sz="2000" spc="-95" dirty="0">
                <a:latin typeface="Arial"/>
                <a:cs typeface="Arial"/>
              </a:rPr>
              <a:t>Wide </a:t>
            </a:r>
            <a:r>
              <a:rPr sz="2000" spc="-155" dirty="0">
                <a:latin typeface="Arial"/>
                <a:cs typeface="Arial"/>
              </a:rPr>
              <a:t>Web </a:t>
            </a:r>
            <a:r>
              <a:rPr sz="2000" spc="-120" dirty="0">
                <a:latin typeface="Arial"/>
                <a:cs typeface="Arial"/>
              </a:rPr>
              <a:t>(WWW) </a:t>
            </a:r>
            <a:r>
              <a:rPr sz="2000" spc="-190" dirty="0">
                <a:latin typeface="Arial"/>
                <a:cs typeface="Arial"/>
              </a:rPr>
              <a:t>uses </a:t>
            </a:r>
            <a:r>
              <a:rPr sz="2000" spc="-35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browser </a:t>
            </a:r>
            <a:r>
              <a:rPr sz="2000" spc="-229" dirty="0">
                <a:latin typeface="Arial"/>
                <a:cs typeface="Arial"/>
              </a:rPr>
              <a:t>as </a:t>
            </a:r>
            <a:r>
              <a:rPr sz="2000" spc="-35" dirty="0">
                <a:latin typeface="Arial"/>
                <a:cs typeface="Arial"/>
              </a:rPr>
              <a:t>the </a:t>
            </a:r>
            <a:r>
              <a:rPr sz="2000" spc="-55" dirty="0">
                <a:latin typeface="Arial"/>
                <a:cs typeface="Arial"/>
              </a:rPr>
              <a:t>client </a:t>
            </a:r>
            <a:r>
              <a:rPr sz="2000" spc="-80" dirty="0">
                <a:latin typeface="Arial"/>
                <a:cs typeface="Arial"/>
              </a:rPr>
              <a:t>software </a:t>
            </a:r>
            <a:r>
              <a:rPr sz="2000" spc="-120" dirty="0">
                <a:latin typeface="Arial"/>
                <a:cs typeface="Arial"/>
              </a:rPr>
              <a:t>and </a:t>
            </a:r>
            <a:r>
              <a:rPr sz="2000" spc="-155" dirty="0">
                <a:latin typeface="Arial"/>
                <a:cs typeface="Arial"/>
              </a:rPr>
              <a:t>Web </a:t>
            </a:r>
            <a:r>
              <a:rPr sz="2000" spc="-145" dirty="0">
                <a:latin typeface="Arial"/>
                <a:cs typeface="Arial"/>
              </a:rPr>
              <a:t>Server </a:t>
            </a:r>
            <a:r>
              <a:rPr sz="2000" spc="-235" dirty="0">
                <a:latin typeface="Arial"/>
                <a:cs typeface="Arial"/>
              </a:rPr>
              <a:t>as </a:t>
            </a:r>
            <a:r>
              <a:rPr sz="2000" spc="-35" dirty="0">
                <a:latin typeface="Arial"/>
                <a:cs typeface="Arial"/>
              </a:rPr>
              <a:t>the  </a:t>
            </a:r>
            <a:r>
              <a:rPr sz="2000" spc="-110" dirty="0">
                <a:latin typeface="Arial"/>
                <a:cs typeface="Arial"/>
              </a:rPr>
              <a:t>server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software.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114" dirty="0">
                <a:latin typeface="Arial"/>
                <a:cs typeface="Arial"/>
              </a:rPr>
              <a:t>user </a:t>
            </a:r>
            <a:r>
              <a:rPr sz="2000" spc="-100" dirty="0">
                <a:latin typeface="Arial"/>
                <a:cs typeface="Arial"/>
              </a:rPr>
              <a:t>types </a:t>
            </a:r>
            <a:r>
              <a:rPr sz="2000" spc="-35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required </a:t>
            </a:r>
            <a:r>
              <a:rPr sz="2000" spc="-315" dirty="0">
                <a:latin typeface="Arial"/>
                <a:cs typeface="Arial"/>
              </a:rPr>
              <a:t>URL </a:t>
            </a:r>
            <a:r>
              <a:rPr sz="2000" spc="-50" dirty="0">
                <a:latin typeface="Arial"/>
                <a:cs typeface="Arial"/>
              </a:rPr>
              <a:t>in </a:t>
            </a:r>
            <a:r>
              <a:rPr sz="2000" spc="-35" dirty="0">
                <a:latin typeface="Arial"/>
                <a:cs typeface="Arial"/>
              </a:rPr>
              <a:t>the </a:t>
            </a:r>
            <a:r>
              <a:rPr sz="2000" spc="-125" dirty="0">
                <a:latin typeface="Arial"/>
                <a:cs typeface="Arial"/>
              </a:rPr>
              <a:t>browser. </a:t>
            </a:r>
            <a:r>
              <a:rPr sz="2000" spc="-170" dirty="0">
                <a:latin typeface="Arial"/>
                <a:cs typeface="Arial"/>
              </a:rPr>
              <a:t>The </a:t>
            </a:r>
            <a:r>
              <a:rPr sz="2000" spc="-225" dirty="0">
                <a:latin typeface="Arial"/>
                <a:cs typeface="Arial"/>
              </a:rPr>
              <a:t>IP </a:t>
            </a:r>
            <a:r>
              <a:rPr sz="2000" spc="-150" dirty="0">
                <a:latin typeface="Arial"/>
                <a:cs typeface="Arial"/>
              </a:rPr>
              <a:t>address </a:t>
            </a:r>
            <a:r>
              <a:rPr sz="2000" spc="-20" dirty="0">
                <a:latin typeface="Arial"/>
                <a:cs typeface="Arial"/>
              </a:rPr>
              <a:t>of </a:t>
            </a:r>
            <a:r>
              <a:rPr sz="2000" spc="-35" dirty="0">
                <a:latin typeface="Arial"/>
                <a:cs typeface="Arial"/>
              </a:rPr>
              <a:t>the </a:t>
            </a:r>
            <a:r>
              <a:rPr sz="2000" spc="-110" dirty="0">
                <a:latin typeface="Arial"/>
                <a:cs typeface="Arial"/>
              </a:rPr>
              <a:t>server </a:t>
            </a:r>
            <a:r>
              <a:rPr sz="2000" spc="-135" dirty="0">
                <a:latin typeface="Arial"/>
                <a:cs typeface="Arial"/>
              </a:rPr>
              <a:t>is </a:t>
            </a:r>
            <a:r>
              <a:rPr sz="2000" spc="-75" dirty="0">
                <a:latin typeface="Arial"/>
                <a:cs typeface="Arial"/>
              </a:rPr>
              <a:t>found </a:t>
            </a:r>
            <a:r>
              <a:rPr sz="2000" spc="-40" dirty="0">
                <a:latin typeface="Arial"/>
                <a:cs typeface="Arial"/>
              </a:rPr>
              <a:t>from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-260" dirty="0">
                <a:latin typeface="Arial"/>
                <a:cs typeface="Arial"/>
              </a:rPr>
              <a:t>URL.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Web </a:t>
            </a:r>
            <a:r>
              <a:rPr sz="2000" spc="-145" dirty="0">
                <a:latin typeface="Arial"/>
                <a:cs typeface="Arial"/>
              </a:rPr>
              <a:t>Server </a:t>
            </a:r>
            <a:r>
              <a:rPr sz="2000" spc="-20" dirty="0">
                <a:latin typeface="Arial"/>
                <a:cs typeface="Arial"/>
              </a:rPr>
              <a:t>will </a:t>
            </a:r>
            <a:r>
              <a:rPr sz="2000" spc="-114" dirty="0">
                <a:latin typeface="Arial"/>
                <a:cs typeface="Arial"/>
              </a:rPr>
              <a:t>be </a:t>
            </a:r>
            <a:r>
              <a:rPr sz="2000" spc="-85" dirty="0">
                <a:latin typeface="Arial"/>
                <a:cs typeface="Arial"/>
              </a:rPr>
              <a:t>listening </a:t>
            </a:r>
            <a:r>
              <a:rPr sz="2000" spc="-45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that </a:t>
            </a:r>
            <a:r>
              <a:rPr sz="2000" spc="-150" dirty="0">
                <a:latin typeface="Arial"/>
                <a:cs typeface="Arial"/>
              </a:rPr>
              <a:t>Server </a:t>
            </a:r>
            <a:r>
              <a:rPr sz="2000" spc="-60" dirty="0">
                <a:latin typeface="Arial"/>
                <a:cs typeface="Arial"/>
              </a:rPr>
              <a:t>at </a:t>
            </a:r>
            <a:r>
              <a:rPr sz="2000" spc="-90" dirty="0">
                <a:latin typeface="Arial"/>
                <a:cs typeface="Arial"/>
              </a:rPr>
              <a:t>Port </a:t>
            </a:r>
            <a:r>
              <a:rPr sz="2000" spc="-120" dirty="0">
                <a:latin typeface="Arial"/>
                <a:cs typeface="Arial"/>
              </a:rPr>
              <a:t>No.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80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browser </a:t>
            </a:r>
            <a:r>
              <a:rPr sz="2000" spc="-114" dirty="0">
                <a:latin typeface="Arial"/>
                <a:cs typeface="Arial"/>
              </a:rPr>
              <a:t>connects </a:t>
            </a:r>
            <a:r>
              <a:rPr sz="2000" spc="5" dirty="0">
                <a:latin typeface="Arial"/>
                <a:cs typeface="Arial"/>
              </a:rPr>
              <a:t>to </a:t>
            </a:r>
            <a:r>
              <a:rPr sz="2000" spc="-90" dirty="0">
                <a:latin typeface="Arial"/>
                <a:cs typeface="Arial"/>
              </a:rPr>
              <a:t>Port </a:t>
            </a:r>
            <a:r>
              <a:rPr sz="2000" spc="-130" dirty="0">
                <a:latin typeface="Arial"/>
                <a:cs typeface="Arial"/>
              </a:rPr>
              <a:t>N0. </a:t>
            </a:r>
            <a:r>
              <a:rPr sz="2000" spc="-120" dirty="0">
                <a:latin typeface="Arial"/>
                <a:cs typeface="Arial"/>
              </a:rPr>
              <a:t>80 </a:t>
            </a:r>
            <a:r>
              <a:rPr sz="2000" spc="-20" dirty="0">
                <a:latin typeface="Arial"/>
                <a:cs typeface="Arial"/>
              </a:rPr>
              <a:t>of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43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specified </a:t>
            </a:r>
            <a:r>
              <a:rPr sz="2000" spc="-175" dirty="0">
                <a:latin typeface="Arial"/>
                <a:cs typeface="Arial"/>
              </a:rPr>
              <a:t>Server.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spc="-100" dirty="0">
                <a:latin typeface="Trebuchet MS"/>
                <a:cs typeface="Trebuchet MS"/>
              </a:rPr>
              <a:t>Upon </a:t>
            </a:r>
            <a:r>
              <a:rPr sz="2000" i="1" spc="-150" dirty="0">
                <a:latin typeface="Trebuchet MS"/>
                <a:cs typeface="Trebuchet MS"/>
              </a:rPr>
              <a:t>receiving </a:t>
            </a:r>
            <a:r>
              <a:rPr sz="2000" i="1" spc="-165" dirty="0">
                <a:latin typeface="Trebuchet MS"/>
                <a:cs typeface="Trebuchet MS"/>
              </a:rPr>
              <a:t>the </a:t>
            </a:r>
            <a:r>
              <a:rPr sz="2000" i="1" spc="-160" dirty="0">
                <a:latin typeface="Trebuchet MS"/>
                <a:cs typeface="Trebuchet MS"/>
              </a:rPr>
              <a:t>request, </a:t>
            </a:r>
            <a:r>
              <a:rPr sz="2000" i="1" spc="-165" dirty="0">
                <a:latin typeface="Trebuchet MS"/>
                <a:cs typeface="Trebuchet MS"/>
              </a:rPr>
              <a:t>the </a:t>
            </a:r>
            <a:r>
              <a:rPr sz="2000" i="1" spc="-150" dirty="0">
                <a:latin typeface="Trebuchet MS"/>
                <a:cs typeface="Trebuchet MS"/>
              </a:rPr>
              <a:t>server </a:t>
            </a:r>
            <a:r>
              <a:rPr sz="2000" i="1" spc="-85" dirty="0">
                <a:latin typeface="Trebuchet MS"/>
                <a:cs typeface="Trebuchet MS"/>
              </a:rPr>
              <a:t>can </a:t>
            </a:r>
            <a:r>
              <a:rPr sz="2000" i="1" spc="-185" dirty="0">
                <a:latin typeface="Trebuchet MS"/>
                <a:cs typeface="Trebuchet MS"/>
              </a:rPr>
              <a:t>take </a:t>
            </a:r>
            <a:r>
              <a:rPr sz="2000" i="1" spc="-175" dirty="0">
                <a:latin typeface="Trebuchet MS"/>
                <a:cs typeface="Trebuchet MS"/>
              </a:rPr>
              <a:t>either </a:t>
            </a:r>
            <a:r>
              <a:rPr sz="2000" i="1" spc="-110" dirty="0">
                <a:latin typeface="Trebuchet MS"/>
                <a:cs typeface="Trebuchet MS"/>
              </a:rPr>
              <a:t>one </a:t>
            </a:r>
            <a:r>
              <a:rPr sz="2000" i="1" spc="-190" dirty="0">
                <a:latin typeface="Trebuchet MS"/>
                <a:cs typeface="Trebuchet MS"/>
              </a:rPr>
              <a:t>of </a:t>
            </a:r>
            <a:r>
              <a:rPr sz="2000" i="1" spc="-155" dirty="0">
                <a:latin typeface="Trebuchet MS"/>
                <a:cs typeface="Trebuchet MS"/>
              </a:rPr>
              <a:t>these</a:t>
            </a:r>
            <a:r>
              <a:rPr sz="2000" i="1" spc="-100" dirty="0">
                <a:latin typeface="Trebuchet MS"/>
                <a:cs typeface="Trebuchet MS"/>
              </a:rPr>
              <a:t> </a:t>
            </a:r>
            <a:r>
              <a:rPr sz="2000" i="1" spc="-130" dirty="0">
                <a:latin typeface="Trebuchet MS"/>
                <a:cs typeface="Trebuchet MS"/>
              </a:rPr>
              <a:t>actions:</a:t>
            </a:r>
            <a:endParaRPr sz="2000" dirty="0">
              <a:latin typeface="Trebuchet MS"/>
              <a:cs typeface="Trebuchet MS"/>
            </a:endParaRPr>
          </a:p>
          <a:p>
            <a:pPr marL="572770" lvl="1" indent="-103505">
              <a:lnSpc>
                <a:spcPct val="100000"/>
              </a:lnSpc>
              <a:buSzPct val="95652"/>
              <a:buChar char="•"/>
              <a:tabLst>
                <a:tab pos="573405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110" dirty="0">
                <a:latin typeface="Arial"/>
                <a:cs typeface="Arial"/>
              </a:rPr>
              <a:t>server </a:t>
            </a:r>
            <a:r>
              <a:rPr sz="2000" spc="-55" dirty="0">
                <a:latin typeface="Arial"/>
                <a:cs typeface="Arial"/>
              </a:rPr>
              <a:t>interprets </a:t>
            </a:r>
            <a:r>
              <a:rPr sz="2000" spc="-4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request </a:t>
            </a:r>
            <a:r>
              <a:rPr sz="2000" spc="-110" dirty="0">
                <a:latin typeface="Arial"/>
                <a:cs typeface="Arial"/>
              </a:rPr>
              <a:t>received, </a:t>
            </a:r>
            <a:r>
              <a:rPr sz="2000" spc="-165" dirty="0">
                <a:latin typeface="Arial"/>
                <a:cs typeface="Arial"/>
              </a:rPr>
              <a:t>maps </a:t>
            </a:r>
            <a:r>
              <a:rPr sz="2000" spc="-35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request </a:t>
            </a:r>
            <a:r>
              <a:rPr sz="2000" spc="-30" dirty="0">
                <a:latin typeface="Arial"/>
                <a:cs typeface="Arial"/>
              </a:rPr>
              <a:t>into </a:t>
            </a:r>
            <a:r>
              <a:rPr sz="2000" spc="-195" dirty="0">
                <a:latin typeface="Arial"/>
                <a:cs typeface="Arial"/>
              </a:rPr>
              <a:t>a </a:t>
            </a:r>
            <a:r>
              <a:rPr sz="2000" i="1" spc="-204" dirty="0">
                <a:latin typeface="Trebuchet MS"/>
                <a:cs typeface="Trebuchet MS"/>
              </a:rPr>
              <a:t>file </a:t>
            </a:r>
            <a:r>
              <a:rPr sz="2000" spc="-75" dirty="0">
                <a:latin typeface="Arial"/>
                <a:cs typeface="Arial"/>
              </a:rPr>
              <a:t>under </a:t>
            </a:r>
            <a:r>
              <a:rPr sz="2000" spc="-40" dirty="0">
                <a:latin typeface="Arial"/>
                <a:cs typeface="Arial"/>
              </a:rPr>
              <a:t>the</a:t>
            </a:r>
            <a:r>
              <a:rPr sz="2000" spc="-30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server's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-80" dirty="0">
                <a:latin typeface="Arial"/>
                <a:cs typeface="Arial"/>
              </a:rPr>
              <a:t>document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directory,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and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returns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file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requested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to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the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client.</a:t>
            </a:r>
            <a:endParaRPr sz="2000" dirty="0">
              <a:latin typeface="Arial"/>
              <a:cs typeface="Arial"/>
            </a:endParaRPr>
          </a:p>
          <a:p>
            <a:pPr marL="469900" marR="285115" lvl="1">
              <a:lnSpc>
                <a:spcPct val="100000"/>
              </a:lnSpc>
              <a:buSzPct val="95652"/>
              <a:buChar char="•"/>
              <a:tabLst>
                <a:tab pos="573405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110" dirty="0">
                <a:latin typeface="Arial"/>
                <a:cs typeface="Arial"/>
              </a:rPr>
              <a:t>server </a:t>
            </a:r>
            <a:r>
              <a:rPr sz="2000" spc="-55" dirty="0">
                <a:latin typeface="Arial"/>
                <a:cs typeface="Arial"/>
              </a:rPr>
              <a:t>interprets </a:t>
            </a:r>
            <a:r>
              <a:rPr sz="2000" spc="-35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request </a:t>
            </a:r>
            <a:r>
              <a:rPr sz="2000" spc="-110" dirty="0">
                <a:latin typeface="Arial"/>
                <a:cs typeface="Arial"/>
              </a:rPr>
              <a:t>received, </a:t>
            </a:r>
            <a:r>
              <a:rPr sz="2000" spc="-165" dirty="0">
                <a:latin typeface="Arial"/>
                <a:cs typeface="Arial"/>
              </a:rPr>
              <a:t>maps </a:t>
            </a:r>
            <a:r>
              <a:rPr sz="2000" spc="-35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request </a:t>
            </a:r>
            <a:r>
              <a:rPr sz="2000" spc="-25" dirty="0">
                <a:latin typeface="Arial"/>
                <a:cs typeface="Arial"/>
              </a:rPr>
              <a:t>into </a:t>
            </a:r>
            <a:r>
              <a:rPr sz="2000" spc="-195" dirty="0">
                <a:latin typeface="Arial"/>
                <a:cs typeface="Arial"/>
              </a:rPr>
              <a:t>a </a:t>
            </a:r>
            <a:r>
              <a:rPr sz="2000" i="1" spc="-100" dirty="0">
                <a:latin typeface="Trebuchet MS"/>
                <a:cs typeface="Trebuchet MS"/>
              </a:rPr>
              <a:t>program </a:t>
            </a:r>
            <a:r>
              <a:rPr sz="2000" spc="-85" dirty="0">
                <a:latin typeface="Arial"/>
                <a:cs typeface="Arial"/>
              </a:rPr>
              <a:t>kept </a:t>
            </a:r>
            <a:r>
              <a:rPr sz="2000" spc="-50" dirty="0">
                <a:latin typeface="Arial"/>
                <a:cs typeface="Arial"/>
              </a:rPr>
              <a:t>in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47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server,  </a:t>
            </a:r>
            <a:r>
              <a:rPr sz="2000" spc="-145" dirty="0">
                <a:latin typeface="Arial"/>
                <a:cs typeface="Arial"/>
              </a:rPr>
              <a:t>executes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program,</a:t>
            </a:r>
            <a:r>
              <a:rPr sz="2000" spc="-120" dirty="0">
                <a:latin typeface="Arial"/>
                <a:cs typeface="Arial"/>
              </a:rPr>
              <a:t> and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returns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output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of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program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to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the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client.</a:t>
            </a:r>
            <a:endParaRPr sz="2000" dirty="0">
              <a:latin typeface="Arial"/>
              <a:cs typeface="Arial"/>
            </a:endParaRPr>
          </a:p>
          <a:p>
            <a:pPr marL="572770" lvl="1" indent="-103505">
              <a:lnSpc>
                <a:spcPct val="100000"/>
              </a:lnSpc>
              <a:buSzPct val="95652"/>
              <a:buChar char="•"/>
              <a:tabLst>
                <a:tab pos="573405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request </a:t>
            </a:r>
            <a:r>
              <a:rPr sz="2000" spc="-90" dirty="0">
                <a:latin typeface="Arial"/>
                <a:cs typeface="Arial"/>
              </a:rPr>
              <a:t>cannot </a:t>
            </a:r>
            <a:r>
              <a:rPr sz="2000" spc="-114" dirty="0">
                <a:latin typeface="Arial"/>
                <a:cs typeface="Arial"/>
              </a:rPr>
              <a:t>be </a:t>
            </a:r>
            <a:r>
              <a:rPr sz="2000" spc="-95" dirty="0">
                <a:latin typeface="Arial"/>
                <a:cs typeface="Arial"/>
              </a:rPr>
              <a:t>satisfied, </a:t>
            </a:r>
            <a:r>
              <a:rPr sz="2000" spc="-35" dirty="0">
                <a:latin typeface="Arial"/>
                <a:cs typeface="Arial"/>
              </a:rPr>
              <a:t>the </a:t>
            </a:r>
            <a:r>
              <a:rPr sz="2000" spc="-110" dirty="0">
                <a:latin typeface="Arial"/>
                <a:cs typeface="Arial"/>
              </a:rPr>
              <a:t>server </a:t>
            </a:r>
            <a:r>
              <a:rPr sz="2000" spc="-65" dirty="0">
                <a:latin typeface="Arial"/>
                <a:cs typeface="Arial"/>
              </a:rPr>
              <a:t>returns </a:t>
            </a:r>
            <a:r>
              <a:rPr sz="2000" spc="-140" dirty="0">
                <a:latin typeface="Arial"/>
                <a:cs typeface="Arial"/>
              </a:rPr>
              <a:t>an </a:t>
            </a:r>
            <a:r>
              <a:rPr sz="2000" spc="-45" dirty="0">
                <a:latin typeface="Arial"/>
                <a:cs typeface="Arial"/>
              </a:rPr>
              <a:t>error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message.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2444</Words>
  <Application>Microsoft Office PowerPoint</Application>
  <PresentationFormat>Custom</PresentationFormat>
  <Paragraphs>310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Java EE</vt:lpstr>
      <vt:lpstr>Java EE Platform</vt:lpstr>
      <vt:lpstr>Multi-tiered Applications</vt:lpstr>
      <vt:lpstr>Multi-tiered Applications</vt:lpstr>
      <vt:lpstr>The Web Tier</vt:lpstr>
      <vt:lpstr>Java Application Server Vs Web Server</vt:lpstr>
      <vt:lpstr>Java Application Server</vt:lpstr>
      <vt:lpstr>Java Application Servers</vt:lpstr>
      <vt:lpstr>How Internet Works</vt:lpstr>
      <vt:lpstr>How Internet Works</vt:lpstr>
      <vt:lpstr>HTTP (Hyper Text Transfer Protocol)</vt:lpstr>
      <vt:lpstr>Slide 12</vt:lpstr>
      <vt:lpstr>HTTP Request and HTTP Response</vt:lpstr>
      <vt:lpstr>HTTP Request Header &amp; HTTP Response Header</vt:lpstr>
      <vt:lpstr>HTTP Request Header</vt:lpstr>
      <vt:lpstr>HTTP Response Header</vt:lpstr>
      <vt:lpstr>GET Request Method</vt:lpstr>
      <vt:lpstr>HTTP Request Methods</vt:lpstr>
      <vt:lpstr>Response Status Code</vt:lpstr>
      <vt:lpstr>Java EE</vt:lpstr>
      <vt:lpstr>Static and Dynamic Web Pages</vt:lpstr>
      <vt:lpstr>Server-side Web Development</vt:lpstr>
      <vt:lpstr>A Servlet’s Job</vt:lpstr>
      <vt:lpstr>Servlet Container</vt:lpstr>
      <vt:lpstr>Tomcat Server</vt:lpstr>
      <vt:lpstr>Creating Web Application</vt:lpstr>
      <vt:lpstr>Creating Web Application</vt:lpstr>
      <vt:lpstr>Creating Web Application</vt:lpstr>
      <vt:lpstr>Creating Web Application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- I</dc:title>
  <dc:creator>Srinivas Reddy</dc:creator>
  <cp:lastModifiedBy>admi</cp:lastModifiedBy>
  <cp:revision>10</cp:revision>
  <dcterms:created xsi:type="dcterms:W3CDTF">2021-06-23T07:10:44Z</dcterms:created>
  <dcterms:modified xsi:type="dcterms:W3CDTF">2021-06-24T08:37:33Z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2021-06-23T00:00:00Z</vt:filetime>
  </property>
</Properties>
</file>