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5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-74549"/>
            <a:ext cx="10662919" cy="68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1234" y="-30099"/>
            <a:ext cx="512953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68" y="1275333"/>
            <a:ext cx="7065009" cy="246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computernotes.com/fundamental/information-technology/what-do-you-mean-by-data-and-information" TargetMode="External"/><Relationship Id="rId2" Type="http://schemas.openxmlformats.org/officeDocument/2006/relationships/hyperlink" Target="http://ecomputernotes.com/servlet/intro/servle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form" TargetMode="External"/><Relationship Id="rId2" Type="http://schemas.openxmlformats.org/officeDocument/2006/relationships/hyperlink" Target="https://developer.mozilla.org/en-US/docs/HTML/Form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o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HTTP" TargetMode="External"/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st.com/hello?key1=value1&amp;key2=value2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ootsnipp.com/snippets/featured/clean-modal-login-for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ee/overview/index.html" TargetMode="External"/><Relationship Id="rId2" Type="http://schemas.openxmlformats.org/officeDocument/2006/relationships/hyperlink" Target="http://www.oracle.com/technetwork/java/index-jsp-137536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7/api/javax/servlet/ServletConfig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0"/>
            <a:ext cx="4264660" cy="673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0" spc="-5" dirty="0">
                <a:latin typeface="Carlito"/>
                <a:cs typeface="Carlito"/>
              </a:rPr>
              <a:t>Java</a:t>
            </a:r>
            <a:r>
              <a:rPr sz="4300" b="0" spc="-70" dirty="0">
                <a:latin typeface="Carlito"/>
                <a:cs typeface="Carlito"/>
              </a:rPr>
              <a:t> </a:t>
            </a:r>
            <a:r>
              <a:rPr sz="4300" b="0" spc="-10" dirty="0">
                <a:latin typeface="Carlito"/>
                <a:cs typeface="Carlito"/>
              </a:rPr>
              <a:t>EE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2267" y="1924811"/>
            <a:ext cx="9427845" cy="3754120"/>
          </a:xfrm>
          <a:custGeom>
            <a:avLst/>
            <a:gdLst/>
            <a:ahLst/>
            <a:cxnLst/>
            <a:rect l="l" t="t" r="r" b="b"/>
            <a:pathLst>
              <a:path w="9427845" h="3754120">
                <a:moveTo>
                  <a:pt x="9427464" y="0"/>
                </a:moveTo>
                <a:lnTo>
                  <a:pt x="0" y="0"/>
                </a:lnTo>
                <a:lnTo>
                  <a:pt x="0" y="3753612"/>
                </a:lnTo>
                <a:lnTo>
                  <a:pt x="9427464" y="3753612"/>
                </a:lnTo>
                <a:lnTo>
                  <a:pt x="9427464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33242" y="1934972"/>
            <a:ext cx="7233920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Carlito"/>
                <a:cs typeface="Carlito"/>
              </a:rPr>
              <a:t>Servlet overview </a:t>
            </a:r>
            <a:r>
              <a:rPr sz="2400" b="1" spc="-5" dirty="0">
                <a:latin typeface="Carlito"/>
                <a:cs typeface="Carlito"/>
              </a:rPr>
              <a:t>&amp; </a:t>
            </a:r>
            <a:r>
              <a:rPr sz="2400" b="1" spc="-10" dirty="0">
                <a:latin typeface="Carlito"/>
                <a:cs typeface="Carlito"/>
              </a:rPr>
              <a:t>Servlet </a:t>
            </a:r>
            <a:r>
              <a:rPr sz="2400" b="1" spc="-15" dirty="0">
                <a:latin typeface="Carlito"/>
                <a:cs typeface="Carlito"/>
              </a:rPr>
              <a:t>Life</a:t>
            </a:r>
            <a:r>
              <a:rPr sz="2400" b="1" spc="175" dirty="0">
                <a:latin typeface="Carlito"/>
                <a:cs typeface="Carlito"/>
              </a:rPr>
              <a:t> </a:t>
            </a:r>
            <a:r>
              <a:rPr sz="2400" b="1" spc="-20" dirty="0">
                <a:latin typeface="Carlito"/>
                <a:cs typeface="Carlito"/>
              </a:rPr>
              <a:t>Cycle</a:t>
            </a:r>
            <a:endParaRPr sz="24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Carlito"/>
                <a:cs typeface="Carlito"/>
              </a:rPr>
              <a:t>Servlet</a:t>
            </a:r>
            <a:r>
              <a:rPr sz="2400" b="1" spc="45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Interface</a:t>
            </a:r>
            <a:endParaRPr sz="2400" dirty="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400" b="1" spc="-5" dirty="0">
                <a:latin typeface="Carlito"/>
                <a:cs typeface="Carlito"/>
              </a:rPr>
              <a:t>Implementations:</a:t>
            </a:r>
            <a:endParaRPr sz="2400" dirty="0">
              <a:latin typeface="Carlito"/>
              <a:cs typeface="Carlito"/>
            </a:endParaRPr>
          </a:p>
          <a:p>
            <a:pPr marL="1384300" lvl="2" indent="-457834">
              <a:lnSpc>
                <a:spcPct val="100000"/>
              </a:lnSpc>
              <a:buFont typeface="Arial"/>
              <a:buChar char="•"/>
              <a:tabLst>
                <a:tab pos="1383665" algn="l"/>
                <a:tab pos="1384300" algn="l"/>
              </a:tabLst>
            </a:pPr>
            <a:r>
              <a:rPr sz="2400" b="1" spc="-5" dirty="0">
                <a:latin typeface="Carlito"/>
                <a:cs typeface="Carlito"/>
              </a:rPr>
              <a:t>GenericServlet </a:t>
            </a:r>
            <a:r>
              <a:rPr sz="2400" b="1" dirty="0">
                <a:latin typeface="Carlito"/>
                <a:cs typeface="Carlito"/>
              </a:rPr>
              <a:t>&amp; </a:t>
            </a:r>
            <a:r>
              <a:rPr sz="2400" b="1" spc="-5" dirty="0">
                <a:latin typeface="Carlito"/>
                <a:cs typeface="Carlito"/>
              </a:rPr>
              <a:t>HttpServlet</a:t>
            </a:r>
            <a:endParaRPr sz="24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b="1" dirty="0">
                <a:latin typeface="Carlito"/>
                <a:cs typeface="Carlito"/>
              </a:rPr>
              <a:t>MIME</a:t>
            </a:r>
            <a:r>
              <a:rPr sz="2400" b="1" spc="-30" dirty="0">
                <a:latin typeface="Carlito"/>
                <a:cs typeface="Carlito"/>
              </a:rPr>
              <a:t> </a:t>
            </a:r>
            <a:r>
              <a:rPr sz="2400" b="1" spc="-20" dirty="0">
                <a:latin typeface="Carlito"/>
                <a:cs typeface="Carlito"/>
              </a:rPr>
              <a:t>Types</a:t>
            </a:r>
            <a:endParaRPr sz="24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Carlito"/>
                <a:cs typeface="Carlito"/>
              </a:rPr>
              <a:t>Creating </a:t>
            </a:r>
            <a:r>
              <a:rPr sz="2400" b="1" spc="-40" dirty="0">
                <a:latin typeface="Carlito"/>
                <a:cs typeface="Carlito"/>
              </a:rPr>
              <a:t>WAR</a:t>
            </a:r>
            <a:r>
              <a:rPr sz="2400" b="1" spc="-1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file</a:t>
            </a:r>
            <a:endParaRPr sz="24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Carlito"/>
                <a:cs typeface="Carlito"/>
              </a:rPr>
              <a:t>Processing </a:t>
            </a:r>
            <a:r>
              <a:rPr sz="2400" b="1" spc="-15" dirty="0">
                <a:latin typeface="Carlito"/>
                <a:cs typeface="Carlito"/>
              </a:rPr>
              <a:t>HttpRequest </a:t>
            </a:r>
            <a:r>
              <a:rPr sz="2400" b="1" dirty="0">
                <a:latin typeface="Carlito"/>
                <a:cs typeface="Carlito"/>
              </a:rPr>
              <a:t>&amp; </a:t>
            </a:r>
            <a:r>
              <a:rPr sz="2400" b="1" spc="-10" dirty="0">
                <a:latin typeface="Carlito"/>
                <a:cs typeface="Carlito"/>
              </a:rPr>
              <a:t>HttpResponse</a:t>
            </a:r>
            <a:r>
              <a:rPr sz="2400" b="1" spc="5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Headers</a:t>
            </a:r>
            <a:endParaRPr sz="24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Carlito"/>
                <a:cs typeface="Carlito"/>
              </a:rPr>
              <a:t>Handling </a:t>
            </a:r>
            <a:r>
              <a:rPr sz="2400" b="1" spc="-10" dirty="0">
                <a:latin typeface="Carlito"/>
                <a:cs typeface="Carlito"/>
              </a:rPr>
              <a:t>form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data</a:t>
            </a:r>
            <a:endParaRPr sz="24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Carlito"/>
                <a:cs typeface="Carlito"/>
              </a:rPr>
              <a:t>ServletContext </a:t>
            </a:r>
            <a:r>
              <a:rPr sz="2400" b="1" dirty="0">
                <a:latin typeface="Carlito"/>
                <a:cs typeface="Carlito"/>
              </a:rPr>
              <a:t>&amp; </a:t>
            </a:r>
            <a:r>
              <a:rPr sz="2400" b="1" spc="-5" dirty="0">
                <a:latin typeface="Carlito"/>
                <a:cs typeface="Carlito"/>
              </a:rPr>
              <a:t>ServletConfig</a:t>
            </a:r>
            <a:r>
              <a:rPr sz="2400" b="1" spc="-3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objects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54990"/>
          </a:xfrm>
          <a:custGeom>
            <a:avLst/>
            <a:gdLst/>
            <a:ahLst/>
            <a:cxnLst/>
            <a:rect l="l" t="t" r="r" b="b"/>
            <a:pathLst>
              <a:path w="12192000" h="554990">
                <a:moveTo>
                  <a:pt x="12192000" y="0"/>
                </a:moveTo>
                <a:lnTo>
                  <a:pt x="0" y="0"/>
                </a:lnTo>
                <a:lnTo>
                  <a:pt x="0" y="554736"/>
                </a:lnTo>
                <a:lnTo>
                  <a:pt x="12192000" y="5547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469" y="0"/>
            <a:ext cx="116389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0" spc="-150" dirty="0">
                <a:latin typeface="Arial"/>
                <a:cs typeface="Arial"/>
              </a:rPr>
              <a:t>What </a:t>
            </a:r>
            <a:r>
              <a:rPr sz="3400" b="0" spc="-190" dirty="0">
                <a:latin typeface="Arial"/>
                <a:cs typeface="Arial"/>
              </a:rPr>
              <a:t>HttpServletRequest </a:t>
            </a:r>
            <a:r>
              <a:rPr sz="3400" b="0" spc="-200" dirty="0">
                <a:latin typeface="Arial"/>
                <a:cs typeface="Arial"/>
              </a:rPr>
              <a:t>and </a:t>
            </a:r>
            <a:r>
              <a:rPr sz="3400" b="0" spc="-215" dirty="0">
                <a:latin typeface="Arial"/>
                <a:cs typeface="Arial"/>
              </a:rPr>
              <a:t>HttpServletResponse </a:t>
            </a:r>
            <a:r>
              <a:rPr sz="3400" b="0" spc="-150" dirty="0">
                <a:latin typeface="Arial"/>
                <a:cs typeface="Arial"/>
              </a:rPr>
              <a:t>objects</a:t>
            </a:r>
            <a:r>
              <a:rPr sz="3400" b="0" spc="-535" dirty="0">
                <a:latin typeface="Arial"/>
                <a:cs typeface="Arial"/>
              </a:rPr>
              <a:t> </a:t>
            </a:r>
            <a:r>
              <a:rPr sz="3400" b="0" spc="-165" dirty="0">
                <a:latin typeface="Arial"/>
                <a:cs typeface="Arial"/>
              </a:rPr>
              <a:t>contain?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4215" y="694944"/>
            <a:ext cx="11988165" cy="5930265"/>
            <a:chOff x="204215" y="694944"/>
            <a:chExt cx="11988165" cy="5930265"/>
          </a:xfrm>
        </p:grpSpPr>
        <p:sp>
          <p:nvSpPr>
            <p:cNvPr id="5" name="object 5"/>
            <p:cNvSpPr/>
            <p:nvPr/>
          </p:nvSpPr>
          <p:spPr>
            <a:xfrm>
              <a:off x="204215" y="694944"/>
              <a:ext cx="11988165" cy="3278504"/>
            </a:xfrm>
            <a:custGeom>
              <a:avLst/>
              <a:gdLst/>
              <a:ahLst/>
              <a:cxnLst/>
              <a:rect l="l" t="t" r="r" b="b"/>
              <a:pathLst>
                <a:path w="11988165" h="3278504">
                  <a:moveTo>
                    <a:pt x="11987784" y="0"/>
                  </a:moveTo>
                  <a:lnTo>
                    <a:pt x="0" y="0"/>
                  </a:lnTo>
                  <a:lnTo>
                    <a:pt x="0" y="3278124"/>
                  </a:lnTo>
                  <a:lnTo>
                    <a:pt x="11987784" y="3278124"/>
                  </a:lnTo>
                  <a:lnTo>
                    <a:pt x="1198778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215" y="4014215"/>
              <a:ext cx="11988165" cy="1861185"/>
            </a:xfrm>
            <a:custGeom>
              <a:avLst/>
              <a:gdLst/>
              <a:ahLst/>
              <a:cxnLst/>
              <a:rect l="l" t="t" r="r" b="b"/>
              <a:pathLst>
                <a:path w="11988165" h="1861185">
                  <a:moveTo>
                    <a:pt x="11987784" y="0"/>
                  </a:moveTo>
                  <a:lnTo>
                    <a:pt x="0" y="0"/>
                  </a:lnTo>
                  <a:lnTo>
                    <a:pt x="0" y="1860804"/>
                  </a:lnTo>
                  <a:lnTo>
                    <a:pt x="11987784" y="1860804"/>
                  </a:lnTo>
                  <a:lnTo>
                    <a:pt x="1198778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7931" y="5916167"/>
              <a:ext cx="11974195" cy="708660"/>
            </a:xfrm>
            <a:custGeom>
              <a:avLst/>
              <a:gdLst/>
              <a:ahLst/>
              <a:cxnLst/>
              <a:rect l="l" t="t" r="r" b="b"/>
              <a:pathLst>
                <a:path w="11974195" h="708659">
                  <a:moveTo>
                    <a:pt x="11974068" y="0"/>
                  </a:moveTo>
                  <a:lnTo>
                    <a:pt x="0" y="0"/>
                  </a:lnTo>
                  <a:lnTo>
                    <a:pt x="0" y="708659"/>
                  </a:lnTo>
                  <a:lnTo>
                    <a:pt x="11974068" y="708659"/>
                  </a:lnTo>
                  <a:lnTo>
                    <a:pt x="11974068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3565" y="708101"/>
            <a:ext cx="11494770" cy="47788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pc="-175" dirty="0">
                <a:latin typeface="Arial"/>
                <a:cs typeface="Arial"/>
              </a:rPr>
              <a:t>The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290" dirty="0">
                <a:latin typeface="Arial"/>
                <a:cs typeface="Arial"/>
              </a:rPr>
              <a:t>HTTP</a:t>
            </a:r>
            <a:r>
              <a:rPr spc="-130" dirty="0">
                <a:latin typeface="Arial"/>
                <a:cs typeface="Arial"/>
              </a:rPr>
              <a:t> </a:t>
            </a:r>
            <a:r>
              <a:rPr spc="-95" dirty="0">
                <a:latin typeface="Arial"/>
                <a:cs typeface="Arial"/>
              </a:rPr>
              <a:t>request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i="1" spc="-150" dirty="0">
                <a:latin typeface="Trebuchet MS"/>
                <a:cs typeface="Trebuchet MS"/>
              </a:rPr>
              <a:t>received</a:t>
            </a:r>
            <a:r>
              <a:rPr i="1" spc="-185" dirty="0">
                <a:latin typeface="Trebuchet MS"/>
                <a:cs typeface="Trebuchet MS"/>
              </a:rPr>
              <a:t> </a:t>
            </a:r>
            <a:r>
              <a:rPr spc="-114" dirty="0">
                <a:latin typeface="Arial"/>
                <a:cs typeface="Arial"/>
              </a:rPr>
              <a:t>by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the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-155" dirty="0">
                <a:latin typeface="Arial"/>
                <a:cs typeface="Arial"/>
              </a:rPr>
              <a:t>Web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-150" dirty="0">
                <a:latin typeface="Arial"/>
                <a:cs typeface="Arial"/>
              </a:rPr>
              <a:t>Server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will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114" dirty="0">
                <a:latin typeface="Arial"/>
                <a:cs typeface="Arial"/>
              </a:rPr>
              <a:t>be </a:t>
            </a:r>
            <a:r>
              <a:rPr spc="-50" dirty="0">
                <a:latin typeface="Arial"/>
                <a:cs typeface="Arial"/>
              </a:rPr>
              <a:t>in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the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form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of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plain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text.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It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will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114" dirty="0">
                <a:latin typeface="Arial"/>
                <a:cs typeface="Arial"/>
              </a:rPr>
              <a:t>be </a:t>
            </a:r>
            <a:r>
              <a:rPr spc="-25" dirty="0">
                <a:latin typeface="Arial"/>
                <a:cs typeface="Arial"/>
              </a:rPr>
              <a:t>difficult</a:t>
            </a:r>
            <a:endParaRPr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pc="-25" dirty="0">
                <a:latin typeface="Arial"/>
                <a:cs typeface="Arial"/>
              </a:rPr>
              <a:t>for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the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95" dirty="0">
                <a:latin typeface="Arial"/>
                <a:cs typeface="Arial"/>
              </a:rPr>
              <a:t>programmer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to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145" dirty="0">
                <a:latin typeface="Arial"/>
                <a:cs typeface="Arial"/>
              </a:rPr>
              <a:t>parse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this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text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125" dirty="0">
                <a:latin typeface="Arial"/>
                <a:cs typeface="Arial"/>
              </a:rPr>
              <a:t>and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85" dirty="0">
                <a:latin typeface="Arial"/>
                <a:cs typeface="Arial"/>
              </a:rPr>
              <a:t>get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the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details.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pc="-235" dirty="0">
                <a:latin typeface="Arial"/>
                <a:cs typeface="Arial"/>
              </a:rPr>
              <a:t>So, </a:t>
            </a:r>
            <a:r>
              <a:rPr spc="-40" dirty="0">
                <a:latin typeface="Arial"/>
                <a:cs typeface="Arial"/>
              </a:rPr>
              <a:t>the </a:t>
            </a:r>
            <a:r>
              <a:rPr spc="-110" dirty="0">
                <a:latin typeface="Arial"/>
                <a:cs typeface="Arial"/>
              </a:rPr>
              <a:t>Servlet Container </a:t>
            </a:r>
            <a:r>
              <a:rPr spc="-130" dirty="0">
                <a:latin typeface="Arial"/>
                <a:cs typeface="Arial"/>
              </a:rPr>
              <a:t>wraps </a:t>
            </a:r>
            <a:r>
              <a:rPr spc="-70" dirty="0">
                <a:latin typeface="Arial"/>
                <a:cs typeface="Arial"/>
              </a:rPr>
              <a:t>all </a:t>
            </a:r>
            <a:r>
              <a:rPr spc="-35" dirty="0">
                <a:latin typeface="Arial"/>
                <a:cs typeface="Arial"/>
              </a:rPr>
              <a:t>the </a:t>
            </a:r>
            <a:r>
              <a:rPr spc="-55" dirty="0">
                <a:latin typeface="Arial"/>
                <a:cs typeface="Arial"/>
              </a:rPr>
              <a:t>information </a:t>
            </a:r>
            <a:r>
              <a:rPr spc="-45" dirty="0">
                <a:latin typeface="Arial"/>
                <a:cs typeface="Arial"/>
              </a:rPr>
              <a:t>in </a:t>
            </a:r>
            <a:r>
              <a:rPr spc="-35" dirty="0">
                <a:latin typeface="Arial"/>
                <a:cs typeface="Arial"/>
              </a:rPr>
              <a:t>the </a:t>
            </a:r>
            <a:r>
              <a:rPr spc="-114" dirty="0">
                <a:latin typeface="Arial"/>
                <a:cs typeface="Arial"/>
              </a:rPr>
              <a:t>HttpServletRequest</a:t>
            </a:r>
            <a:r>
              <a:rPr spc="-385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object.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pc="-175" dirty="0">
                <a:latin typeface="Arial"/>
                <a:cs typeface="Arial"/>
              </a:rPr>
              <a:t>The </a:t>
            </a:r>
            <a:r>
              <a:rPr spc="-80" dirty="0">
                <a:latin typeface="Arial"/>
                <a:cs typeface="Arial"/>
              </a:rPr>
              <a:t>servlet container </a:t>
            </a:r>
            <a:r>
              <a:rPr spc="-125" dirty="0">
                <a:latin typeface="Arial"/>
                <a:cs typeface="Arial"/>
              </a:rPr>
              <a:t>creates </a:t>
            </a:r>
            <a:r>
              <a:rPr spc="-150" dirty="0">
                <a:latin typeface="Arial"/>
                <a:cs typeface="Arial"/>
              </a:rPr>
              <a:t>an </a:t>
            </a:r>
            <a:r>
              <a:rPr spc="-114" dirty="0">
                <a:latin typeface="Arial"/>
                <a:cs typeface="Arial"/>
              </a:rPr>
              <a:t>HttpServletRequest </a:t>
            </a:r>
            <a:r>
              <a:rPr spc="-60" dirty="0">
                <a:latin typeface="Arial"/>
                <a:cs typeface="Arial"/>
              </a:rPr>
              <a:t>object </a:t>
            </a:r>
            <a:r>
              <a:rPr spc="-120" dirty="0">
                <a:latin typeface="Arial"/>
                <a:cs typeface="Arial"/>
              </a:rPr>
              <a:t>and </a:t>
            </a:r>
            <a:r>
              <a:rPr spc="-200" dirty="0">
                <a:latin typeface="Arial"/>
                <a:cs typeface="Arial"/>
              </a:rPr>
              <a:t>passes </a:t>
            </a:r>
            <a:r>
              <a:rPr spc="55" dirty="0">
                <a:latin typeface="Arial"/>
                <a:cs typeface="Arial"/>
              </a:rPr>
              <a:t>it </a:t>
            </a:r>
            <a:r>
              <a:rPr spc="-229" dirty="0">
                <a:latin typeface="Arial"/>
                <a:cs typeface="Arial"/>
              </a:rPr>
              <a:t>as </a:t>
            </a:r>
            <a:r>
              <a:rPr spc="-140" dirty="0">
                <a:latin typeface="Arial"/>
                <a:cs typeface="Arial"/>
              </a:rPr>
              <a:t>an </a:t>
            </a:r>
            <a:r>
              <a:rPr spc="-90" dirty="0">
                <a:latin typeface="Arial"/>
                <a:cs typeface="Arial"/>
              </a:rPr>
              <a:t>argument </a:t>
            </a:r>
            <a:r>
              <a:rPr dirty="0">
                <a:latin typeface="Arial"/>
                <a:cs typeface="Arial"/>
              </a:rPr>
              <a:t>to </a:t>
            </a:r>
            <a:r>
              <a:rPr spc="-40" dirty="0">
                <a:latin typeface="Arial"/>
                <a:cs typeface="Arial"/>
              </a:rPr>
              <a:t>the  </a:t>
            </a:r>
            <a:r>
              <a:rPr spc="-85" dirty="0">
                <a:latin typeface="Arial"/>
                <a:cs typeface="Arial"/>
              </a:rPr>
              <a:t>servlet's </a:t>
            </a:r>
            <a:r>
              <a:rPr spc="-120" dirty="0">
                <a:latin typeface="Arial"/>
                <a:cs typeface="Arial"/>
              </a:rPr>
              <a:t>service </a:t>
            </a:r>
            <a:r>
              <a:rPr spc="-90" dirty="0">
                <a:latin typeface="Arial"/>
                <a:cs typeface="Arial"/>
              </a:rPr>
              <a:t>methods </a:t>
            </a:r>
            <a:r>
              <a:rPr spc="-105" dirty="0">
                <a:latin typeface="Arial"/>
                <a:cs typeface="Arial"/>
              </a:rPr>
              <a:t>(doGet, </a:t>
            </a:r>
            <a:r>
              <a:rPr spc="-130" dirty="0">
                <a:latin typeface="Arial"/>
                <a:cs typeface="Arial"/>
              </a:rPr>
              <a:t>doPost,</a:t>
            </a:r>
            <a:r>
              <a:rPr spc="-235" dirty="0">
                <a:latin typeface="Arial"/>
                <a:cs typeface="Arial"/>
              </a:rPr>
              <a:t> </a:t>
            </a:r>
            <a:r>
              <a:rPr spc="-80" dirty="0">
                <a:latin typeface="Arial"/>
                <a:cs typeface="Arial"/>
              </a:rPr>
              <a:t>etc).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pc="-175" dirty="0">
                <a:latin typeface="Arial"/>
                <a:cs typeface="Arial"/>
              </a:rPr>
              <a:t>The</a:t>
            </a:r>
            <a:r>
              <a:rPr spc="-114" dirty="0">
                <a:latin typeface="Arial"/>
                <a:cs typeface="Arial"/>
              </a:rPr>
              <a:t> Servlet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160" dirty="0">
                <a:latin typeface="Arial"/>
                <a:cs typeface="Arial"/>
              </a:rPr>
              <a:t>can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85" dirty="0">
                <a:latin typeface="Arial"/>
                <a:cs typeface="Arial"/>
              </a:rPr>
              <a:t>get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70" dirty="0">
                <a:latin typeface="Arial"/>
                <a:cs typeface="Arial"/>
              </a:rPr>
              <a:t>all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the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details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of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the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95" dirty="0">
                <a:latin typeface="Arial"/>
                <a:cs typeface="Arial"/>
              </a:rPr>
              <a:t>request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114" dirty="0">
                <a:latin typeface="Arial"/>
                <a:cs typeface="Arial"/>
              </a:rPr>
              <a:t>by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100" dirty="0">
                <a:latin typeface="Arial"/>
                <a:cs typeface="Arial"/>
              </a:rPr>
              <a:t>calling </a:t>
            </a:r>
            <a:r>
              <a:rPr spc="-35" dirty="0">
                <a:latin typeface="Arial"/>
                <a:cs typeface="Arial"/>
              </a:rPr>
              <a:t>the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methods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of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this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object.</a:t>
            </a:r>
            <a:endParaRPr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20" dirty="0">
                <a:latin typeface="Carlito"/>
                <a:cs typeface="Carlito"/>
              </a:rPr>
              <a:t>Similarly,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10" dirty="0">
                <a:latin typeface="Carlito"/>
                <a:cs typeface="Carlito"/>
              </a:rPr>
              <a:t>HTTP </a:t>
            </a:r>
            <a:r>
              <a:rPr spc="-5" dirty="0">
                <a:latin typeface="Carlito"/>
                <a:cs typeface="Carlito"/>
              </a:rPr>
              <a:t>response </a:t>
            </a:r>
            <a:r>
              <a:rPr dirty="0">
                <a:latin typeface="Carlito"/>
                <a:cs typeface="Carlito"/>
              </a:rPr>
              <a:t>is also in the </a:t>
            </a:r>
            <a:r>
              <a:rPr spc="-10" dirty="0">
                <a:latin typeface="Carlito"/>
                <a:cs typeface="Carlito"/>
              </a:rPr>
              <a:t>form </a:t>
            </a:r>
            <a:r>
              <a:rPr spc="-5" dirty="0">
                <a:latin typeface="Carlito"/>
                <a:cs typeface="Carlito"/>
              </a:rPr>
              <a:t>of plain</a:t>
            </a:r>
            <a:r>
              <a:rPr spc="-2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text.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HttpServletResponse object methods </a:t>
            </a:r>
            <a:r>
              <a:rPr spc="-10" dirty="0">
                <a:latin typeface="Carlito"/>
                <a:cs typeface="Carlito"/>
              </a:rPr>
              <a:t>can </a:t>
            </a:r>
            <a:r>
              <a:rPr spc="-5" dirty="0">
                <a:latin typeface="Carlito"/>
                <a:cs typeface="Carlito"/>
              </a:rPr>
              <a:t>be used </a:t>
            </a:r>
            <a:r>
              <a:rPr spc="-10" dirty="0">
                <a:latin typeface="Carlito"/>
                <a:cs typeface="Carlito"/>
              </a:rPr>
              <a:t>by </a:t>
            </a:r>
            <a:r>
              <a:rPr spc="-5" dirty="0">
                <a:latin typeface="Carlito"/>
                <a:cs typeface="Carlito"/>
              </a:rPr>
              <a:t>our </a:t>
            </a:r>
            <a:r>
              <a:rPr dirty="0">
                <a:latin typeface="Carlito"/>
                <a:cs typeface="Carlito"/>
              </a:rPr>
              <a:t>servlets </a:t>
            </a:r>
            <a:r>
              <a:rPr spc="-20" dirty="0">
                <a:latin typeface="Carlito"/>
                <a:cs typeface="Carlito"/>
              </a:rPr>
              <a:t>for </a:t>
            </a:r>
            <a:r>
              <a:rPr spc="-10" dirty="0">
                <a:latin typeface="Carlito"/>
                <a:cs typeface="Carlito"/>
              </a:rPr>
              <a:t>creating</a:t>
            </a:r>
            <a:r>
              <a:rPr spc="21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responses.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8939530" algn="l"/>
              </a:tabLst>
            </a:pPr>
            <a:r>
              <a:rPr spc="-5" dirty="0">
                <a:latin typeface="Carlito"/>
                <a:cs typeface="Carlito"/>
              </a:rPr>
              <a:t>The </a:t>
            </a:r>
            <a:r>
              <a:rPr dirty="0">
                <a:latin typeface="Carlito"/>
                <a:cs typeface="Carlito"/>
              </a:rPr>
              <a:t>Servlet </a:t>
            </a:r>
            <a:r>
              <a:rPr spc="-10" dirty="0">
                <a:latin typeface="Carlito"/>
                <a:cs typeface="Carlito"/>
              </a:rPr>
              <a:t>Container </a:t>
            </a:r>
            <a:r>
              <a:rPr spc="-5" dirty="0">
                <a:latin typeface="Carlito"/>
                <a:cs typeface="Carlito"/>
              </a:rPr>
              <a:t>will </a:t>
            </a:r>
            <a:r>
              <a:rPr spc="-15" dirty="0">
                <a:latin typeface="Carlito"/>
                <a:cs typeface="Carlito"/>
              </a:rPr>
              <a:t>convert </a:t>
            </a:r>
            <a:r>
              <a:rPr dirty="0">
                <a:latin typeface="Carlito"/>
                <a:cs typeface="Carlito"/>
              </a:rPr>
              <a:t>this </a:t>
            </a:r>
            <a:r>
              <a:rPr spc="-15" dirty="0">
                <a:latin typeface="Carlito"/>
                <a:cs typeface="Carlito"/>
              </a:rPr>
              <a:t>data into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15" dirty="0">
                <a:latin typeface="Carlito"/>
                <a:cs typeface="Carlito"/>
              </a:rPr>
              <a:t>format</a:t>
            </a:r>
            <a:r>
              <a:rPr spc="22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specified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by	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10" dirty="0">
                <a:latin typeface="Carlito"/>
                <a:cs typeface="Carlito"/>
              </a:rPr>
              <a:t>HTTP</a:t>
            </a:r>
            <a:r>
              <a:rPr spc="-20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protocol</a:t>
            </a:r>
            <a:endParaRPr dirty="0">
              <a:latin typeface="Carlito"/>
              <a:cs typeface="Carlito"/>
            </a:endParaRPr>
          </a:p>
          <a:p>
            <a:pPr marL="26034" marR="107950">
              <a:lnSpc>
                <a:spcPct val="100000"/>
              </a:lnSpc>
              <a:spcBef>
                <a:spcPts val="1205"/>
              </a:spcBef>
            </a:pPr>
            <a:r>
              <a:rPr b="1" spc="-5" dirty="0">
                <a:latin typeface="Carlito"/>
                <a:cs typeface="Carlito"/>
              </a:rPr>
              <a:t>Note HttpServletRequest </a:t>
            </a:r>
            <a:r>
              <a:rPr b="1" dirty="0">
                <a:latin typeface="Carlito"/>
                <a:cs typeface="Carlito"/>
              </a:rPr>
              <a:t>and </a:t>
            </a:r>
            <a:r>
              <a:rPr b="1" spc="-5" dirty="0">
                <a:latin typeface="Carlito"/>
                <a:cs typeface="Carlito"/>
              </a:rPr>
              <a:t>HttpServletResponse </a:t>
            </a:r>
            <a:r>
              <a:rPr b="1" spc="-10" dirty="0">
                <a:latin typeface="Carlito"/>
                <a:cs typeface="Carlito"/>
              </a:rPr>
              <a:t>are interfaces. </a:t>
            </a:r>
            <a:r>
              <a:rPr b="1" dirty="0">
                <a:latin typeface="Carlito"/>
                <a:cs typeface="Carlito"/>
              </a:rPr>
              <a:t>The </a:t>
            </a:r>
            <a:r>
              <a:rPr b="1" spc="-5" dirty="0">
                <a:latin typeface="Carlito"/>
                <a:cs typeface="Carlito"/>
              </a:rPr>
              <a:t>Servlet </a:t>
            </a:r>
            <a:r>
              <a:rPr b="1" spc="-10" dirty="0">
                <a:latin typeface="Carlito"/>
                <a:cs typeface="Carlito"/>
              </a:rPr>
              <a:t>Container </a:t>
            </a:r>
            <a:r>
              <a:rPr b="1" spc="-15" dirty="0">
                <a:latin typeface="Carlito"/>
                <a:cs typeface="Carlito"/>
              </a:rPr>
              <a:t>creates </a:t>
            </a:r>
            <a:r>
              <a:rPr b="1" dirty="0">
                <a:latin typeface="Carlito"/>
                <a:cs typeface="Carlito"/>
              </a:rPr>
              <a:t>objects and  passes them </a:t>
            </a:r>
            <a:r>
              <a:rPr b="1" spc="-15" dirty="0">
                <a:latin typeface="Carlito"/>
                <a:cs typeface="Carlito"/>
              </a:rPr>
              <a:t>to </a:t>
            </a:r>
            <a:r>
              <a:rPr b="1" dirty="0">
                <a:latin typeface="Carlito"/>
                <a:cs typeface="Carlito"/>
              </a:rPr>
              <a:t>service</a:t>
            </a:r>
            <a:r>
              <a:rPr b="1" spc="-2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methods.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835"/>
          </a:xfrm>
          <a:custGeom>
            <a:avLst/>
            <a:gdLst/>
            <a:ahLst/>
            <a:cxnLst/>
            <a:rect l="l" t="t" r="r" b="b"/>
            <a:pathLst>
              <a:path w="12192000" h="711835">
                <a:moveTo>
                  <a:pt x="12192000" y="0"/>
                </a:moveTo>
                <a:lnTo>
                  <a:pt x="0" y="0"/>
                </a:lnTo>
                <a:lnTo>
                  <a:pt x="0" y="711708"/>
                </a:lnTo>
                <a:lnTo>
                  <a:pt x="12192000" y="711708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4665" y="0"/>
            <a:ext cx="45853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0" spc="-260" dirty="0">
                <a:latin typeface="Arial"/>
                <a:cs typeface="Arial"/>
              </a:rPr>
              <a:t>Creating </a:t>
            </a:r>
            <a:r>
              <a:rPr sz="1800" b="0" spc="-225" dirty="0">
                <a:latin typeface="Arial"/>
                <a:cs typeface="Arial"/>
              </a:rPr>
              <a:t>First</a:t>
            </a:r>
            <a:r>
              <a:rPr sz="1800" b="0" spc="-430" dirty="0">
                <a:latin typeface="Arial"/>
                <a:cs typeface="Arial"/>
              </a:rPr>
              <a:t> </a:t>
            </a:r>
            <a:r>
              <a:rPr sz="1800" b="0" spc="-240" dirty="0">
                <a:latin typeface="Arial"/>
                <a:cs typeface="Arial"/>
              </a:rPr>
              <a:t>Servlet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912" y="845312"/>
            <a:ext cx="784733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0" dirty="0">
                <a:solidFill>
                  <a:srgbClr val="636363"/>
                </a:solidFill>
                <a:latin typeface="Arial"/>
                <a:cs typeface="Arial"/>
              </a:rPr>
              <a:t>@WebServlet</a:t>
            </a:r>
            <a:r>
              <a:rPr spc="180" dirty="0">
                <a:latin typeface="Arial"/>
                <a:cs typeface="Arial"/>
              </a:rPr>
              <a:t>(name=</a:t>
            </a:r>
            <a:r>
              <a:rPr spc="180" dirty="0">
                <a:solidFill>
                  <a:srgbClr val="2A00FF"/>
                </a:solidFill>
                <a:latin typeface="Arial"/>
                <a:cs typeface="Arial"/>
              </a:rPr>
              <a:t>"/MyFirstServlet"</a:t>
            </a:r>
            <a:r>
              <a:rPr spc="180" dirty="0">
                <a:latin typeface="Arial"/>
                <a:cs typeface="Arial"/>
              </a:rPr>
              <a:t>,urlPatterns=</a:t>
            </a:r>
            <a:r>
              <a:rPr spc="180" dirty="0">
                <a:solidFill>
                  <a:srgbClr val="2A00FF"/>
                </a:solidFill>
                <a:latin typeface="Arial"/>
                <a:cs typeface="Arial"/>
              </a:rPr>
              <a:t>"/first"</a:t>
            </a:r>
            <a:r>
              <a:rPr spc="180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912" y="1149807"/>
            <a:ext cx="68707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0600" algn="l"/>
                <a:tab pos="1829435" algn="l"/>
                <a:tab pos="3924935" algn="l"/>
                <a:tab pos="5041900" algn="l"/>
                <a:tab pos="6717030" algn="l"/>
              </a:tabLst>
            </a:pPr>
            <a:r>
              <a:rPr b="1" spc="55" dirty="0">
                <a:solidFill>
                  <a:srgbClr val="7E0054"/>
                </a:solidFill>
                <a:latin typeface="Arial"/>
                <a:cs typeface="Arial"/>
              </a:rPr>
              <a:t>pub</a:t>
            </a:r>
            <a:r>
              <a:rPr b="1" spc="15" dirty="0">
                <a:solidFill>
                  <a:srgbClr val="7E0054"/>
                </a:solidFill>
                <a:latin typeface="Arial"/>
                <a:cs typeface="Arial"/>
              </a:rPr>
              <a:t>l</a:t>
            </a:r>
            <a:r>
              <a:rPr b="1" spc="265" dirty="0">
                <a:solidFill>
                  <a:srgbClr val="7E0054"/>
                </a:solidFill>
                <a:latin typeface="Arial"/>
                <a:cs typeface="Arial"/>
              </a:rPr>
              <a:t>ic</a:t>
            </a:r>
            <a:r>
              <a:rPr b="1" dirty="0">
                <a:solidFill>
                  <a:srgbClr val="7E0054"/>
                </a:solidFill>
                <a:latin typeface="Arial"/>
                <a:cs typeface="Arial"/>
              </a:rPr>
              <a:t>	</a:t>
            </a:r>
            <a:r>
              <a:rPr b="1" spc="155" dirty="0">
                <a:solidFill>
                  <a:srgbClr val="7E0054"/>
                </a:solidFill>
                <a:latin typeface="Arial"/>
                <a:cs typeface="Arial"/>
              </a:rPr>
              <a:t>cl</a:t>
            </a:r>
            <a:r>
              <a:rPr b="1" spc="200" dirty="0">
                <a:solidFill>
                  <a:srgbClr val="7E0054"/>
                </a:solidFill>
                <a:latin typeface="Arial"/>
                <a:cs typeface="Arial"/>
              </a:rPr>
              <a:t>a</a:t>
            </a:r>
            <a:r>
              <a:rPr b="1" spc="-25" dirty="0">
                <a:solidFill>
                  <a:srgbClr val="7E0054"/>
                </a:solidFill>
                <a:latin typeface="Arial"/>
                <a:cs typeface="Arial"/>
              </a:rPr>
              <a:t>s</a:t>
            </a:r>
            <a:r>
              <a:rPr b="1" spc="-10" dirty="0">
                <a:solidFill>
                  <a:srgbClr val="7E0054"/>
                </a:solidFill>
                <a:latin typeface="Arial"/>
                <a:cs typeface="Arial"/>
              </a:rPr>
              <a:t>s</a:t>
            </a:r>
            <a:r>
              <a:rPr b="1" dirty="0">
                <a:solidFill>
                  <a:srgbClr val="7E0054"/>
                </a:solidFill>
                <a:latin typeface="Arial"/>
                <a:cs typeface="Arial"/>
              </a:rPr>
              <a:t>	</a:t>
            </a:r>
            <a:r>
              <a:rPr b="1" spc="-345" dirty="0">
                <a:latin typeface="Arial"/>
                <a:cs typeface="Arial"/>
              </a:rPr>
              <a:t>M</a:t>
            </a:r>
            <a:r>
              <a:rPr b="1" spc="-245" dirty="0">
                <a:latin typeface="Arial"/>
                <a:cs typeface="Arial"/>
              </a:rPr>
              <a:t>y</a:t>
            </a:r>
            <a:r>
              <a:rPr b="1" spc="260" dirty="0">
                <a:latin typeface="Arial"/>
                <a:cs typeface="Arial"/>
              </a:rPr>
              <a:t>Fi</a:t>
            </a:r>
            <a:r>
              <a:rPr b="1" spc="215" dirty="0">
                <a:latin typeface="Arial"/>
                <a:cs typeface="Arial"/>
              </a:rPr>
              <a:t>r</a:t>
            </a:r>
            <a:r>
              <a:rPr b="1" spc="55" dirty="0">
                <a:latin typeface="Arial"/>
                <a:cs typeface="Arial"/>
              </a:rPr>
              <a:t>st</a:t>
            </a:r>
            <a:r>
              <a:rPr b="1" spc="70" dirty="0">
                <a:latin typeface="Arial"/>
                <a:cs typeface="Arial"/>
              </a:rPr>
              <a:t>S</a:t>
            </a:r>
            <a:r>
              <a:rPr b="1" spc="-25" dirty="0">
                <a:latin typeface="Arial"/>
                <a:cs typeface="Arial"/>
              </a:rPr>
              <a:t>e</a:t>
            </a:r>
            <a:r>
              <a:rPr b="1" spc="195" dirty="0">
                <a:latin typeface="Arial"/>
                <a:cs typeface="Arial"/>
              </a:rPr>
              <a:t>rvl</a:t>
            </a:r>
            <a:r>
              <a:rPr b="1" spc="254" dirty="0">
                <a:latin typeface="Arial"/>
                <a:cs typeface="Arial"/>
              </a:rPr>
              <a:t>e</a:t>
            </a:r>
            <a:r>
              <a:rPr b="1" spc="434" dirty="0">
                <a:latin typeface="Arial"/>
                <a:cs typeface="Arial"/>
              </a:rPr>
              <a:t>t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-25" dirty="0">
                <a:solidFill>
                  <a:srgbClr val="7E0054"/>
                </a:solidFill>
                <a:latin typeface="Arial"/>
                <a:cs typeface="Arial"/>
              </a:rPr>
              <a:t>e</a:t>
            </a:r>
            <a:r>
              <a:rPr b="1" spc="125" dirty="0">
                <a:solidFill>
                  <a:srgbClr val="7E0054"/>
                </a:solidFill>
                <a:latin typeface="Arial"/>
                <a:cs typeface="Arial"/>
              </a:rPr>
              <a:t>xt</a:t>
            </a:r>
            <a:r>
              <a:rPr b="1" spc="150" dirty="0">
                <a:solidFill>
                  <a:srgbClr val="7E0054"/>
                </a:solidFill>
                <a:latin typeface="Arial"/>
                <a:cs typeface="Arial"/>
              </a:rPr>
              <a:t>e</a:t>
            </a:r>
            <a:r>
              <a:rPr b="1" spc="-135" dirty="0">
                <a:solidFill>
                  <a:srgbClr val="7E0054"/>
                </a:solidFill>
                <a:latin typeface="Arial"/>
                <a:cs typeface="Arial"/>
              </a:rPr>
              <a:t>n</a:t>
            </a:r>
            <a:r>
              <a:rPr b="1" spc="-65" dirty="0">
                <a:solidFill>
                  <a:srgbClr val="7E0054"/>
                </a:solidFill>
                <a:latin typeface="Arial"/>
                <a:cs typeface="Arial"/>
              </a:rPr>
              <a:t>ds</a:t>
            </a:r>
            <a:r>
              <a:rPr b="1" dirty="0">
                <a:solidFill>
                  <a:srgbClr val="7E0054"/>
                </a:solidFill>
                <a:latin typeface="Arial"/>
                <a:cs typeface="Arial"/>
              </a:rPr>
              <a:t>	</a:t>
            </a:r>
            <a:r>
              <a:rPr b="1" spc="-360" dirty="0">
                <a:latin typeface="Arial"/>
                <a:cs typeface="Arial"/>
              </a:rPr>
              <a:t>H</a:t>
            </a:r>
            <a:r>
              <a:rPr b="1" spc="195" dirty="0">
                <a:latin typeface="Arial"/>
                <a:cs typeface="Arial"/>
              </a:rPr>
              <a:t>tt</a:t>
            </a:r>
            <a:r>
              <a:rPr b="1" spc="350" dirty="0">
                <a:latin typeface="Arial"/>
                <a:cs typeface="Arial"/>
              </a:rPr>
              <a:t>p</a:t>
            </a:r>
            <a:r>
              <a:rPr b="1" spc="30" dirty="0">
                <a:latin typeface="Arial"/>
                <a:cs typeface="Arial"/>
              </a:rPr>
              <a:t>Se</a:t>
            </a:r>
            <a:r>
              <a:rPr b="1" spc="10" dirty="0">
                <a:latin typeface="Arial"/>
                <a:cs typeface="Arial"/>
              </a:rPr>
              <a:t>r</a:t>
            </a:r>
            <a:r>
              <a:rPr b="1" spc="-25" dirty="0">
                <a:latin typeface="Arial"/>
                <a:cs typeface="Arial"/>
              </a:rPr>
              <a:t>v</a:t>
            </a:r>
            <a:r>
              <a:rPr b="1" spc="325" dirty="0">
                <a:latin typeface="Arial"/>
                <a:cs typeface="Arial"/>
              </a:rPr>
              <a:t>let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320" dirty="0">
                <a:latin typeface="Arial"/>
                <a:cs typeface="Arial"/>
              </a:rPr>
              <a:t>{</a:t>
            </a:r>
            <a:endParaRPr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130935" algn="l"/>
                <a:tab pos="2108200" algn="l"/>
                <a:tab pos="2946400" algn="l"/>
                <a:tab pos="3644265" algn="l"/>
              </a:tabLst>
            </a:pPr>
            <a:r>
              <a:rPr b="1" spc="160" dirty="0">
                <a:solidFill>
                  <a:srgbClr val="7E0054"/>
                </a:solidFill>
                <a:latin typeface="Arial"/>
                <a:cs typeface="Arial"/>
              </a:rPr>
              <a:t>private	</a:t>
            </a:r>
            <a:r>
              <a:rPr b="1" spc="225" dirty="0">
                <a:solidFill>
                  <a:srgbClr val="7E0054"/>
                </a:solidFill>
                <a:latin typeface="Arial"/>
                <a:cs typeface="Arial"/>
              </a:rPr>
              <a:t>static	</a:t>
            </a:r>
            <a:r>
              <a:rPr b="1" spc="275" dirty="0">
                <a:solidFill>
                  <a:srgbClr val="7E0054"/>
                </a:solidFill>
                <a:latin typeface="Arial"/>
                <a:cs typeface="Arial"/>
              </a:rPr>
              <a:t>final	</a:t>
            </a:r>
            <a:r>
              <a:rPr b="1" spc="40" dirty="0">
                <a:solidFill>
                  <a:srgbClr val="7E0054"/>
                </a:solidFill>
                <a:latin typeface="Arial"/>
                <a:cs typeface="Arial"/>
              </a:rPr>
              <a:t>long	</a:t>
            </a:r>
            <a:r>
              <a:rPr b="1" i="1" spc="-105" dirty="0">
                <a:solidFill>
                  <a:srgbClr val="0000C0"/>
                </a:solidFill>
                <a:latin typeface="Courier New"/>
                <a:cs typeface="Courier New"/>
              </a:rPr>
              <a:t>serialVersionUID </a:t>
            </a:r>
            <a:r>
              <a:rPr b="1" i="1" spc="-100" dirty="0">
                <a:latin typeface="Courier New"/>
                <a:cs typeface="Courier New"/>
              </a:rPr>
              <a:t>=</a:t>
            </a:r>
            <a:r>
              <a:rPr b="1" i="1" spc="-135" dirty="0">
                <a:latin typeface="Courier New"/>
                <a:cs typeface="Courier New"/>
              </a:rPr>
              <a:t> </a:t>
            </a:r>
            <a:r>
              <a:rPr b="1" i="1" spc="-100" dirty="0">
                <a:latin typeface="Courier New"/>
                <a:cs typeface="Courier New"/>
              </a:rPr>
              <a:t>1L;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912" y="2369566"/>
            <a:ext cx="118986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409700" algn="l"/>
                <a:tab pos="2108200" algn="l"/>
                <a:tab pos="2527300" algn="l"/>
                <a:tab pos="4203065" algn="l"/>
                <a:tab pos="5600065" algn="l"/>
                <a:tab pos="6857365" algn="l"/>
                <a:tab pos="9651365" algn="l"/>
                <a:tab pos="11047095" algn="l"/>
              </a:tabLst>
            </a:pPr>
            <a:r>
              <a:rPr b="1" spc="140" dirty="0">
                <a:solidFill>
                  <a:srgbClr val="7E0054"/>
                </a:solidFill>
                <a:latin typeface="Arial"/>
                <a:cs typeface="Arial"/>
              </a:rPr>
              <a:t>protec</a:t>
            </a:r>
            <a:r>
              <a:rPr b="1" spc="75" dirty="0">
                <a:solidFill>
                  <a:srgbClr val="7E0054"/>
                </a:solidFill>
                <a:latin typeface="Arial"/>
                <a:cs typeface="Arial"/>
              </a:rPr>
              <a:t>t</a:t>
            </a:r>
            <a:r>
              <a:rPr b="1" spc="-70" dirty="0">
                <a:solidFill>
                  <a:srgbClr val="7E0054"/>
                </a:solidFill>
                <a:latin typeface="Arial"/>
                <a:cs typeface="Arial"/>
              </a:rPr>
              <a:t>ed</a:t>
            </a:r>
            <a:r>
              <a:rPr b="1" dirty="0">
                <a:solidFill>
                  <a:srgbClr val="7E0054"/>
                </a:solidFill>
                <a:latin typeface="Arial"/>
                <a:cs typeface="Arial"/>
              </a:rPr>
              <a:t>	</a:t>
            </a:r>
            <a:r>
              <a:rPr b="1" spc="-25" dirty="0">
                <a:solidFill>
                  <a:srgbClr val="7E0054"/>
                </a:solidFill>
                <a:latin typeface="Arial"/>
                <a:cs typeface="Arial"/>
              </a:rPr>
              <a:t>v</a:t>
            </a:r>
            <a:r>
              <a:rPr b="1" spc="100" dirty="0">
                <a:solidFill>
                  <a:srgbClr val="7E0054"/>
                </a:solidFill>
                <a:latin typeface="Arial"/>
                <a:cs typeface="Arial"/>
              </a:rPr>
              <a:t>oid</a:t>
            </a:r>
            <a:r>
              <a:rPr b="1" dirty="0">
                <a:solidFill>
                  <a:srgbClr val="7E0054"/>
                </a:solidFill>
                <a:latin typeface="Arial"/>
                <a:cs typeface="Arial"/>
              </a:rPr>
              <a:t>	</a:t>
            </a:r>
            <a:r>
              <a:rPr b="1" spc="-215" dirty="0">
                <a:latin typeface="Arial"/>
                <a:cs typeface="Arial"/>
              </a:rPr>
              <a:t>do</a:t>
            </a:r>
            <a:r>
              <a:rPr b="1" spc="-280" dirty="0">
                <a:latin typeface="Arial"/>
                <a:cs typeface="Arial"/>
              </a:rPr>
              <a:t>G</a:t>
            </a:r>
            <a:r>
              <a:rPr b="1" spc="310" dirty="0">
                <a:latin typeface="Arial"/>
                <a:cs typeface="Arial"/>
              </a:rPr>
              <a:t>et</a:t>
            </a:r>
            <a:r>
              <a:rPr b="1" spc="220" dirty="0">
                <a:latin typeface="Arial"/>
                <a:cs typeface="Arial"/>
              </a:rPr>
              <a:t>(</a:t>
            </a:r>
            <a:r>
              <a:rPr b="1" spc="-355" dirty="0">
                <a:latin typeface="Arial"/>
                <a:cs typeface="Arial"/>
              </a:rPr>
              <a:t>H</a:t>
            </a:r>
            <a:r>
              <a:rPr b="1" spc="110" dirty="0">
                <a:latin typeface="Arial"/>
                <a:cs typeface="Arial"/>
              </a:rPr>
              <a:t>ttpSer</a:t>
            </a:r>
            <a:r>
              <a:rPr b="1" spc="114" dirty="0">
                <a:latin typeface="Arial"/>
                <a:cs typeface="Arial"/>
              </a:rPr>
              <a:t>v</a:t>
            </a:r>
            <a:r>
              <a:rPr b="1" spc="345" dirty="0">
                <a:latin typeface="Arial"/>
                <a:cs typeface="Arial"/>
              </a:rPr>
              <a:t>le</a:t>
            </a:r>
            <a:r>
              <a:rPr b="1" spc="265" dirty="0">
                <a:latin typeface="Arial"/>
                <a:cs typeface="Arial"/>
              </a:rPr>
              <a:t>t</a:t>
            </a:r>
            <a:r>
              <a:rPr b="1" spc="-355" dirty="0">
                <a:latin typeface="Arial"/>
                <a:cs typeface="Arial"/>
              </a:rPr>
              <a:t>R</a:t>
            </a:r>
            <a:r>
              <a:rPr b="1" spc="25" dirty="0">
                <a:latin typeface="Arial"/>
                <a:cs typeface="Arial"/>
              </a:rPr>
              <a:t>equest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55" dirty="0">
                <a:solidFill>
                  <a:srgbClr val="6A3D3D"/>
                </a:solidFill>
                <a:latin typeface="Arial"/>
                <a:cs typeface="Arial"/>
              </a:rPr>
              <a:t>re</a:t>
            </a:r>
            <a:r>
              <a:rPr b="1" spc="65" dirty="0">
                <a:solidFill>
                  <a:srgbClr val="6A3D3D"/>
                </a:solidFill>
                <a:latin typeface="Arial"/>
                <a:cs typeface="Arial"/>
              </a:rPr>
              <a:t>q</a:t>
            </a:r>
            <a:r>
              <a:rPr b="1" spc="-130" dirty="0">
                <a:solidFill>
                  <a:srgbClr val="6A3D3D"/>
                </a:solidFill>
                <a:latin typeface="Arial"/>
                <a:cs typeface="Arial"/>
              </a:rPr>
              <a:t>u</a:t>
            </a:r>
            <a:r>
              <a:rPr b="1" spc="155" dirty="0">
                <a:solidFill>
                  <a:srgbClr val="6A3D3D"/>
                </a:solidFill>
                <a:latin typeface="Arial"/>
                <a:cs typeface="Arial"/>
              </a:rPr>
              <a:t>es</a:t>
            </a:r>
            <a:r>
              <a:rPr b="1" spc="100" dirty="0">
                <a:solidFill>
                  <a:srgbClr val="6A3D3D"/>
                </a:solidFill>
                <a:latin typeface="Arial"/>
                <a:cs typeface="Arial"/>
              </a:rPr>
              <a:t>t</a:t>
            </a:r>
            <a:r>
              <a:rPr b="1" spc="545" dirty="0">
                <a:latin typeface="Arial"/>
                <a:cs typeface="Arial"/>
              </a:rPr>
              <a:t>,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-340" dirty="0">
                <a:latin typeface="Arial"/>
                <a:cs typeface="Arial"/>
              </a:rPr>
              <a:t>H</a:t>
            </a:r>
            <a:r>
              <a:rPr b="1" spc="425" dirty="0">
                <a:latin typeface="Arial"/>
                <a:cs typeface="Arial"/>
              </a:rPr>
              <a:t>t</a:t>
            </a:r>
            <a:r>
              <a:rPr b="1" spc="110" dirty="0">
                <a:latin typeface="Arial"/>
                <a:cs typeface="Arial"/>
              </a:rPr>
              <a:t>t</a:t>
            </a:r>
            <a:r>
              <a:rPr b="1" spc="204" dirty="0">
                <a:latin typeface="Arial"/>
                <a:cs typeface="Arial"/>
              </a:rPr>
              <a:t>p</a:t>
            </a:r>
            <a:r>
              <a:rPr b="1" spc="-245" dirty="0">
                <a:latin typeface="Arial"/>
                <a:cs typeface="Arial"/>
              </a:rPr>
              <a:t>S</a:t>
            </a:r>
            <a:r>
              <a:rPr b="1" spc="-25" dirty="0">
                <a:latin typeface="Arial"/>
                <a:cs typeface="Arial"/>
              </a:rPr>
              <a:t>e</a:t>
            </a:r>
            <a:r>
              <a:rPr b="1" spc="125" dirty="0">
                <a:latin typeface="Arial"/>
                <a:cs typeface="Arial"/>
              </a:rPr>
              <a:t>r</a:t>
            </a:r>
            <a:r>
              <a:rPr b="1" spc="185" dirty="0">
                <a:latin typeface="Arial"/>
                <a:cs typeface="Arial"/>
              </a:rPr>
              <a:t>v</a:t>
            </a:r>
            <a:r>
              <a:rPr b="1" spc="25" dirty="0">
                <a:latin typeface="Arial"/>
                <a:cs typeface="Arial"/>
              </a:rPr>
              <a:t>letRespo</a:t>
            </a:r>
            <a:r>
              <a:rPr b="1" spc="20" dirty="0">
                <a:latin typeface="Arial"/>
                <a:cs typeface="Arial"/>
              </a:rPr>
              <a:t>n</a:t>
            </a:r>
            <a:r>
              <a:rPr b="1" spc="-15" dirty="0">
                <a:latin typeface="Arial"/>
                <a:cs typeface="Arial"/>
              </a:rPr>
              <a:t>se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310" dirty="0">
                <a:solidFill>
                  <a:srgbClr val="6A3D3D"/>
                </a:solidFill>
                <a:latin typeface="Arial"/>
                <a:cs typeface="Arial"/>
              </a:rPr>
              <a:t>r</a:t>
            </a:r>
            <a:r>
              <a:rPr b="1" spc="-50" dirty="0">
                <a:solidFill>
                  <a:srgbClr val="6A3D3D"/>
                </a:solidFill>
                <a:latin typeface="Arial"/>
                <a:cs typeface="Arial"/>
              </a:rPr>
              <a:t>es</a:t>
            </a:r>
            <a:r>
              <a:rPr b="1" spc="-60" dirty="0">
                <a:solidFill>
                  <a:srgbClr val="6A3D3D"/>
                </a:solidFill>
                <a:latin typeface="Arial"/>
                <a:cs typeface="Arial"/>
              </a:rPr>
              <a:t>p</a:t>
            </a:r>
            <a:r>
              <a:rPr b="1" spc="-90" dirty="0">
                <a:solidFill>
                  <a:srgbClr val="6A3D3D"/>
                </a:solidFill>
                <a:latin typeface="Arial"/>
                <a:cs typeface="Arial"/>
              </a:rPr>
              <a:t>ons</a:t>
            </a:r>
            <a:r>
              <a:rPr b="1" spc="-30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b="1" spc="434" dirty="0">
                <a:latin typeface="Arial"/>
                <a:cs typeface="Arial"/>
              </a:rPr>
              <a:t>)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110" dirty="0">
                <a:solidFill>
                  <a:srgbClr val="7E0054"/>
                </a:solidFill>
                <a:latin typeface="Arial"/>
                <a:cs typeface="Arial"/>
              </a:rPr>
              <a:t>t</a:t>
            </a:r>
            <a:r>
              <a:rPr b="1" spc="190" dirty="0">
                <a:solidFill>
                  <a:srgbClr val="7E0054"/>
                </a:solidFill>
                <a:latin typeface="Arial"/>
                <a:cs typeface="Arial"/>
              </a:rPr>
              <a:t>h</a:t>
            </a:r>
            <a:r>
              <a:rPr b="1" spc="-75" dirty="0">
                <a:solidFill>
                  <a:srgbClr val="7E0054"/>
                </a:solidFill>
                <a:latin typeface="Arial"/>
                <a:cs typeface="Arial"/>
              </a:rPr>
              <a:t>ro</a:t>
            </a:r>
            <a:r>
              <a:rPr b="1" spc="-120" dirty="0">
                <a:solidFill>
                  <a:srgbClr val="7E0054"/>
                </a:solidFill>
                <a:latin typeface="Arial"/>
                <a:cs typeface="Arial"/>
              </a:rPr>
              <a:t>w</a:t>
            </a:r>
            <a:r>
              <a:rPr b="1" spc="-10" dirty="0">
                <a:solidFill>
                  <a:srgbClr val="7E0054"/>
                </a:solidFill>
                <a:latin typeface="Arial"/>
                <a:cs typeface="Arial"/>
              </a:rPr>
              <a:t>s  </a:t>
            </a:r>
            <a:r>
              <a:rPr b="1" spc="110" dirty="0">
                <a:latin typeface="Arial"/>
                <a:cs typeface="Arial"/>
              </a:rPr>
              <a:t>ServletException,	</a:t>
            </a:r>
            <a:r>
              <a:rPr b="1" spc="35" dirty="0">
                <a:latin typeface="Arial"/>
                <a:cs typeface="Arial"/>
              </a:rPr>
              <a:t>IOException	</a:t>
            </a:r>
            <a:r>
              <a:rPr b="1" spc="320" dirty="0">
                <a:latin typeface="Arial"/>
                <a:cs typeface="Arial"/>
              </a:rPr>
              <a:t>{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912" y="2979547"/>
            <a:ext cx="51949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688464" algn="l"/>
              </a:tabLst>
            </a:pPr>
            <a:r>
              <a:rPr spc="240" dirty="0">
                <a:latin typeface="Arial"/>
                <a:cs typeface="Arial"/>
              </a:rPr>
              <a:t>PrintWriter	</a:t>
            </a:r>
            <a:r>
              <a:rPr spc="185" dirty="0">
                <a:solidFill>
                  <a:srgbClr val="6A3D3D"/>
                </a:solidFill>
                <a:latin typeface="Arial"/>
                <a:cs typeface="Arial"/>
              </a:rPr>
              <a:t>out</a:t>
            </a:r>
            <a:r>
              <a:rPr spc="185" dirty="0">
                <a:latin typeface="Arial"/>
                <a:cs typeface="Arial"/>
              </a:rPr>
              <a:t>=</a:t>
            </a:r>
            <a:r>
              <a:rPr spc="185" dirty="0">
                <a:solidFill>
                  <a:srgbClr val="6A3D3D"/>
                </a:solidFill>
                <a:latin typeface="Arial"/>
                <a:cs typeface="Arial"/>
              </a:rPr>
              <a:t>response</a:t>
            </a:r>
            <a:r>
              <a:rPr spc="185" dirty="0">
                <a:latin typeface="Arial"/>
                <a:cs typeface="Arial"/>
              </a:rPr>
              <a:t>.getWriter();  </a:t>
            </a:r>
            <a:r>
              <a:rPr spc="85" dirty="0">
                <a:latin typeface="Arial"/>
                <a:cs typeface="Arial"/>
              </a:rPr>
              <a:t>respon</a:t>
            </a:r>
            <a:r>
              <a:rPr spc="65" dirty="0">
                <a:latin typeface="Arial"/>
                <a:cs typeface="Arial"/>
              </a:rPr>
              <a:t>s</a:t>
            </a:r>
            <a:r>
              <a:rPr spc="195" dirty="0">
                <a:latin typeface="Arial"/>
                <a:cs typeface="Arial"/>
              </a:rPr>
              <a:t>e.</a:t>
            </a:r>
            <a:r>
              <a:rPr spc="225" dirty="0">
                <a:latin typeface="Arial"/>
                <a:cs typeface="Arial"/>
              </a:rPr>
              <a:t>s</a:t>
            </a:r>
            <a:r>
              <a:rPr spc="-25" dirty="0">
                <a:latin typeface="Arial"/>
                <a:cs typeface="Arial"/>
              </a:rPr>
              <a:t>e</a:t>
            </a:r>
            <a:r>
              <a:rPr spc="95" dirty="0">
                <a:latin typeface="Arial"/>
                <a:cs typeface="Arial"/>
              </a:rPr>
              <a:t>tConten</a:t>
            </a:r>
            <a:r>
              <a:rPr spc="165" dirty="0">
                <a:latin typeface="Arial"/>
                <a:cs typeface="Arial"/>
              </a:rPr>
              <a:t>tT</a:t>
            </a:r>
            <a:r>
              <a:rPr spc="180" dirty="0">
                <a:latin typeface="Arial"/>
                <a:cs typeface="Arial"/>
              </a:rPr>
              <a:t>y</a:t>
            </a:r>
            <a:r>
              <a:rPr spc="-25" dirty="0">
                <a:latin typeface="Arial"/>
                <a:cs typeface="Arial"/>
              </a:rPr>
              <a:t>p</a:t>
            </a:r>
            <a:r>
              <a:rPr spc="300" dirty="0">
                <a:latin typeface="Arial"/>
                <a:cs typeface="Arial"/>
              </a:rPr>
              <a:t>e("tex</a:t>
            </a:r>
            <a:r>
              <a:rPr spc="175" dirty="0">
                <a:latin typeface="Arial"/>
                <a:cs typeface="Arial"/>
              </a:rPr>
              <a:t>t</a:t>
            </a:r>
            <a:r>
              <a:rPr spc="405" dirty="0">
                <a:latin typeface="Arial"/>
                <a:cs typeface="Arial"/>
              </a:rPr>
              <a:t>/h</a:t>
            </a:r>
            <a:r>
              <a:rPr spc="260" dirty="0">
                <a:latin typeface="Arial"/>
                <a:cs typeface="Arial"/>
              </a:rPr>
              <a:t>t</a:t>
            </a:r>
            <a:r>
              <a:rPr spc="-575" dirty="0">
                <a:latin typeface="Arial"/>
                <a:cs typeface="Arial"/>
              </a:rPr>
              <a:t>m</a:t>
            </a:r>
            <a:r>
              <a:rPr spc="505" dirty="0">
                <a:latin typeface="Arial"/>
                <a:cs typeface="Arial"/>
              </a:rPr>
              <a:t>l");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912" y="3589146"/>
            <a:ext cx="924496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63365" algn="l"/>
                <a:tab pos="7694295" algn="l"/>
                <a:tab pos="8114030" algn="l"/>
                <a:tab pos="8534400" algn="l"/>
              </a:tabLst>
            </a:pPr>
            <a:r>
              <a:rPr spc="175" dirty="0">
                <a:solidFill>
                  <a:srgbClr val="6A3D3D"/>
                </a:solidFill>
                <a:latin typeface="Arial"/>
                <a:cs typeface="Arial"/>
              </a:rPr>
              <a:t>out</a:t>
            </a:r>
            <a:r>
              <a:rPr spc="535" dirty="0">
                <a:latin typeface="Arial"/>
                <a:cs typeface="Arial"/>
              </a:rPr>
              <a:t>.</a:t>
            </a:r>
            <a:r>
              <a:rPr spc="430" dirty="0">
                <a:latin typeface="Arial"/>
                <a:cs typeface="Arial"/>
              </a:rPr>
              <a:t>pr</a:t>
            </a:r>
            <a:r>
              <a:rPr spc="204" dirty="0">
                <a:latin typeface="Arial"/>
                <a:cs typeface="Arial"/>
              </a:rPr>
              <a:t>i</a:t>
            </a:r>
            <a:r>
              <a:rPr spc="470" dirty="0">
                <a:latin typeface="Arial"/>
                <a:cs typeface="Arial"/>
              </a:rPr>
              <a:t>nt</a:t>
            </a:r>
            <a:r>
              <a:rPr spc="240" dirty="0">
                <a:latin typeface="Arial"/>
                <a:cs typeface="Arial"/>
              </a:rPr>
              <a:t>l</a:t>
            </a:r>
            <a:r>
              <a:rPr spc="-30" dirty="0">
                <a:latin typeface="Arial"/>
                <a:cs typeface="Arial"/>
              </a:rPr>
              <a:t>n</a:t>
            </a:r>
            <a:r>
              <a:rPr spc="434" dirty="0">
                <a:latin typeface="Arial"/>
                <a:cs typeface="Arial"/>
              </a:rPr>
              <a:t>(</a:t>
            </a:r>
            <a:r>
              <a:rPr spc="12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pc="204" dirty="0">
                <a:solidFill>
                  <a:srgbClr val="2A00FF"/>
                </a:solidFill>
                <a:latin typeface="Arial"/>
                <a:cs typeface="Arial"/>
              </a:rPr>
              <a:t>&lt;</a:t>
            </a:r>
            <a:r>
              <a:rPr spc="-25" dirty="0">
                <a:solidFill>
                  <a:srgbClr val="2A00FF"/>
                </a:solidFill>
                <a:latin typeface="Arial"/>
                <a:cs typeface="Arial"/>
              </a:rPr>
              <a:t>h</a:t>
            </a:r>
            <a:r>
              <a:rPr spc="-5" dirty="0">
                <a:solidFill>
                  <a:srgbClr val="2A00FF"/>
                </a:solidFill>
                <a:latin typeface="Arial"/>
                <a:cs typeface="Arial"/>
              </a:rPr>
              <a:t>t</a:t>
            </a:r>
            <a:r>
              <a:rPr spc="-10" dirty="0">
                <a:solidFill>
                  <a:srgbClr val="2A00FF"/>
                </a:solidFill>
                <a:latin typeface="Arial"/>
                <a:cs typeface="Arial"/>
              </a:rPr>
              <a:t>m</a:t>
            </a:r>
            <a:r>
              <a:rPr spc="645" dirty="0">
                <a:solidFill>
                  <a:srgbClr val="2A00FF"/>
                </a:solidFill>
                <a:latin typeface="Arial"/>
                <a:cs typeface="Arial"/>
              </a:rPr>
              <a:t>l</a:t>
            </a:r>
            <a:r>
              <a:rPr spc="-70" dirty="0">
                <a:solidFill>
                  <a:srgbClr val="2A00FF"/>
                </a:solidFill>
                <a:latin typeface="Arial"/>
                <a:cs typeface="Arial"/>
              </a:rPr>
              <a:t>&gt;</a:t>
            </a:r>
            <a:r>
              <a:rPr spc="-65" dirty="0">
                <a:solidFill>
                  <a:srgbClr val="2A00FF"/>
                </a:solidFill>
                <a:latin typeface="Arial"/>
                <a:cs typeface="Arial"/>
              </a:rPr>
              <a:t>&lt;</a:t>
            </a:r>
            <a:r>
              <a:rPr spc="-25" dirty="0">
                <a:solidFill>
                  <a:srgbClr val="2A00FF"/>
                </a:solidFill>
                <a:latin typeface="Arial"/>
                <a:cs typeface="Arial"/>
              </a:rPr>
              <a:t>h1</a:t>
            </a:r>
            <a:r>
              <a:rPr spc="-70" dirty="0">
                <a:solidFill>
                  <a:srgbClr val="2A00FF"/>
                </a:solidFill>
                <a:latin typeface="Arial"/>
                <a:cs typeface="Arial"/>
              </a:rPr>
              <a:t>&gt;</a:t>
            </a:r>
            <a:r>
              <a:rPr spc="-65" dirty="0">
                <a:solidFill>
                  <a:srgbClr val="2A00FF"/>
                </a:solidFill>
                <a:latin typeface="Arial"/>
                <a:cs typeface="Arial"/>
              </a:rPr>
              <a:t>&lt;</a:t>
            </a:r>
            <a:r>
              <a:rPr spc="265" dirty="0">
                <a:solidFill>
                  <a:srgbClr val="2A00FF"/>
                </a:solidFill>
                <a:latin typeface="Arial"/>
                <a:cs typeface="Arial"/>
              </a:rPr>
              <a:t>font</a:t>
            </a:r>
            <a:r>
              <a:rPr dirty="0">
                <a:solidFill>
                  <a:srgbClr val="2A00FF"/>
                </a:solidFill>
                <a:latin typeface="Arial"/>
                <a:cs typeface="Arial"/>
              </a:rPr>
              <a:t>	</a:t>
            </a:r>
            <a:r>
              <a:rPr spc="305" dirty="0">
                <a:solidFill>
                  <a:srgbClr val="2A00FF"/>
                </a:solidFill>
                <a:latin typeface="Arial"/>
                <a:cs typeface="Arial"/>
              </a:rPr>
              <a:t>co</a:t>
            </a:r>
            <a:r>
              <a:rPr spc="120" dirty="0">
                <a:solidFill>
                  <a:srgbClr val="2A00FF"/>
                </a:solidFill>
                <a:latin typeface="Arial"/>
                <a:cs typeface="Arial"/>
              </a:rPr>
              <a:t>l</a:t>
            </a:r>
            <a:r>
              <a:rPr spc="-25" dirty="0">
                <a:solidFill>
                  <a:srgbClr val="2A00FF"/>
                </a:solidFill>
                <a:latin typeface="Arial"/>
                <a:cs typeface="Arial"/>
              </a:rPr>
              <a:t>o</a:t>
            </a:r>
            <a:r>
              <a:rPr spc="434" dirty="0">
                <a:solidFill>
                  <a:srgbClr val="2A00FF"/>
                </a:solidFill>
                <a:latin typeface="Arial"/>
                <a:cs typeface="Arial"/>
              </a:rPr>
              <a:t>r</a:t>
            </a:r>
            <a:r>
              <a:rPr spc="-70" dirty="0">
                <a:solidFill>
                  <a:srgbClr val="2A00FF"/>
                </a:solidFill>
                <a:latin typeface="Arial"/>
                <a:cs typeface="Arial"/>
              </a:rPr>
              <a:t>=</a:t>
            </a:r>
            <a:r>
              <a:rPr spc="545" dirty="0">
                <a:solidFill>
                  <a:srgbClr val="2A00FF"/>
                </a:solidFill>
                <a:latin typeface="Arial"/>
                <a:cs typeface="Arial"/>
              </a:rPr>
              <a:t>\</a:t>
            </a:r>
            <a:r>
              <a:rPr spc="38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pc="185" dirty="0">
                <a:solidFill>
                  <a:srgbClr val="2A00FF"/>
                </a:solidFill>
                <a:latin typeface="Arial"/>
                <a:cs typeface="Arial"/>
              </a:rPr>
              <a:t>bl</a:t>
            </a:r>
            <a:r>
              <a:rPr spc="254" dirty="0">
                <a:solidFill>
                  <a:srgbClr val="2A00FF"/>
                </a:solidFill>
                <a:latin typeface="Arial"/>
                <a:cs typeface="Arial"/>
              </a:rPr>
              <a:t>u</a:t>
            </a:r>
            <a:r>
              <a:rPr spc="-15" dirty="0">
                <a:solidFill>
                  <a:srgbClr val="2A00FF"/>
                </a:solidFill>
                <a:latin typeface="Arial"/>
                <a:cs typeface="Arial"/>
              </a:rPr>
              <a:t>e</a:t>
            </a:r>
            <a:r>
              <a:rPr spc="545" dirty="0">
                <a:solidFill>
                  <a:srgbClr val="2A00FF"/>
                </a:solidFill>
                <a:latin typeface="Arial"/>
                <a:cs typeface="Arial"/>
              </a:rPr>
              <a:t>\</a:t>
            </a:r>
            <a:r>
              <a:rPr spc="250" dirty="0">
                <a:solidFill>
                  <a:srgbClr val="2A00FF"/>
                </a:solidFill>
                <a:latin typeface="Arial"/>
                <a:cs typeface="Arial"/>
              </a:rPr>
              <a:t>"&gt;</a:t>
            </a:r>
            <a:r>
              <a:rPr spc="19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pc="-70" dirty="0">
                <a:latin typeface="Arial"/>
                <a:cs typeface="Arial"/>
              </a:rPr>
              <a:t>+</a:t>
            </a:r>
            <a:r>
              <a:rPr spc="-11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pc="-300" dirty="0">
                <a:solidFill>
                  <a:srgbClr val="2A00FF"/>
                </a:solidFill>
                <a:latin typeface="Arial"/>
                <a:cs typeface="Arial"/>
              </a:rPr>
              <a:t>W</a:t>
            </a:r>
            <a:r>
              <a:rPr spc="225" dirty="0">
                <a:solidFill>
                  <a:srgbClr val="2A00FF"/>
                </a:solidFill>
                <a:latin typeface="Arial"/>
                <a:cs typeface="Arial"/>
              </a:rPr>
              <a:t>el</a:t>
            </a:r>
            <a:r>
              <a:rPr spc="280" dirty="0">
                <a:solidFill>
                  <a:srgbClr val="2A00FF"/>
                </a:solidFill>
                <a:latin typeface="Arial"/>
                <a:cs typeface="Arial"/>
              </a:rPr>
              <a:t>c</a:t>
            </a:r>
            <a:r>
              <a:rPr spc="-200" dirty="0">
                <a:solidFill>
                  <a:srgbClr val="2A00FF"/>
                </a:solidFill>
                <a:latin typeface="Arial"/>
                <a:cs typeface="Arial"/>
              </a:rPr>
              <a:t>ome</a:t>
            </a:r>
            <a:r>
              <a:rPr dirty="0">
                <a:solidFill>
                  <a:srgbClr val="2A00FF"/>
                </a:solidFill>
                <a:latin typeface="Arial"/>
                <a:cs typeface="Arial"/>
              </a:rPr>
              <a:t>	</a:t>
            </a:r>
            <a:r>
              <a:rPr spc="-70" dirty="0">
                <a:solidFill>
                  <a:srgbClr val="2A00FF"/>
                </a:solidFill>
                <a:latin typeface="Arial"/>
                <a:cs typeface="Arial"/>
              </a:rPr>
              <a:t>To</a:t>
            </a:r>
            <a:r>
              <a:rPr dirty="0">
                <a:solidFill>
                  <a:srgbClr val="2A00FF"/>
                </a:solidFill>
                <a:latin typeface="Arial"/>
                <a:cs typeface="Arial"/>
              </a:rPr>
              <a:t>	</a:t>
            </a:r>
            <a:r>
              <a:rPr spc="-235" dirty="0">
                <a:solidFill>
                  <a:srgbClr val="2A00FF"/>
                </a:solidFill>
                <a:latin typeface="Arial"/>
                <a:cs typeface="Arial"/>
              </a:rPr>
              <a:t>My</a:t>
            </a:r>
            <a:r>
              <a:rPr dirty="0">
                <a:solidFill>
                  <a:srgbClr val="2A00FF"/>
                </a:solidFill>
                <a:latin typeface="Arial"/>
                <a:cs typeface="Arial"/>
              </a:rPr>
              <a:t>	</a:t>
            </a:r>
            <a:r>
              <a:rPr spc="-135" dirty="0">
                <a:solidFill>
                  <a:srgbClr val="2A00FF"/>
                </a:solidFill>
                <a:latin typeface="Arial"/>
                <a:cs typeface="Arial"/>
              </a:rPr>
              <a:t>F</a:t>
            </a:r>
            <a:r>
              <a:rPr spc="310" dirty="0">
                <a:solidFill>
                  <a:srgbClr val="2A00FF"/>
                </a:solidFill>
                <a:latin typeface="Arial"/>
                <a:cs typeface="Arial"/>
              </a:rPr>
              <a:t>ir</a:t>
            </a:r>
            <a:r>
              <a:rPr spc="555" dirty="0">
                <a:solidFill>
                  <a:srgbClr val="2A00FF"/>
                </a:solidFill>
                <a:latin typeface="Arial"/>
                <a:cs typeface="Arial"/>
              </a:rPr>
              <a:t>s</a:t>
            </a:r>
            <a:r>
              <a:rPr spc="545" dirty="0">
                <a:solidFill>
                  <a:srgbClr val="2A00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912" y="3893642"/>
            <a:ext cx="449834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0" dirty="0">
                <a:solidFill>
                  <a:srgbClr val="2A00FF"/>
                </a:solidFill>
                <a:latin typeface="Arial"/>
                <a:cs typeface="Arial"/>
              </a:rPr>
              <a:t>Servlet"</a:t>
            </a:r>
            <a:r>
              <a:rPr spc="200" dirty="0">
                <a:latin typeface="Arial"/>
                <a:cs typeface="Arial"/>
              </a:rPr>
              <a:t>+</a:t>
            </a:r>
            <a:r>
              <a:rPr spc="200" dirty="0">
                <a:solidFill>
                  <a:srgbClr val="2A00FF"/>
                </a:solidFill>
                <a:latin typeface="Arial"/>
                <a:cs typeface="Arial"/>
              </a:rPr>
              <a:t>"&lt;/font&gt;&lt;/h1&gt;&lt;/html&gt;"</a:t>
            </a:r>
            <a:r>
              <a:rPr spc="200" dirty="0">
                <a:latin typeface="Arial"/>
                <a:cs typeface="Arial"/>
              </a:rPr>
              <a:t>);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pc="430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912" y="5113096"/>
            <a:ext cx="11060430" cy="1460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09700" algn="l"/>
                <a:tab pos="2108200" algn="l"/>
                <a:tab pos="5740400" algn="l"/>
                <a:tab pos="6997065" algn="l"/>
                <a:tab pos="9789795" algn="l"/>
              </a:tabLst>
            </a:pPr>
            <a:r>
              <a:rPr b="1" spc="145" dirty="0">
                <a:solidFill>
                  <a:srgbClr val="7E0054"/>
                </a:solidFill>
                <a:latin typeface="Arial"/>
                <a:cs typeface="Arial"/>
              </a:rPr>
              <a:t>pro</a:t>
            </a:r>
            <a:r>
              <a:rPr b="1" spc="75" dirty="0">
                <a:solidFill>
                  <a:srgbClr val="7E0054"/>
                </a:solidFill>
                <a:latin typeface="Arial"/>
                <a:cs typeface="Arial"/>
              </a:rPr>
              <a:t>t</a:t>
            </a:r>
            <a:r>
              <a:rPr b="1" spc="160" dirty="0">
                <a:solidFill>
                  <a:srgbClr val="7E0054"/>
                </a:solidFill>
                <a:latin typeface="Arial"/>
                <a:cs typeface="Arial"/>
              </a:rPr>
              <a:t>ec</a:t>
            </a:r>
            <a:r>
              <a:rPr b="1" spc="85" dirty="0">
                <a:solidFill>
                  <a:srgbClr val="7E0054"/>
                </a:solidFill>
                <a:latin typeface="Arial"/>
                <a:cs typeface="Arial"/>
              </a:rPr>
              <a:t>t</a:t>
            </a:r>
            <a:r>
              <a:rPr b="1" spc="-65" dirty="0">
                <a:solidFill>
                  <a:srgbClr val="7E0054"/>
                </a:solidFill>
                <a:latin typeface="Arial"/>
                <a:cs typeface="Arial"/>
              </a:rPr>
              <a:t>ed</a:t>
            </a:r>
            <a:r>
              <a:rPr b="1" dirty="0">
                <a:solidFill>
                  <a:srgbClr val="7E0054"/>
                </a:solidFill>
                <a:latin typeface="Arial"/>
                <a:cs typeface="Arial"/>
              </a:rPr>
              <a:t>	</a:t>
            </a:r>
            <a:r>
              <a:rPr b="1" spc="-25" dirty="0">
                <a:solidFill>
                  <a:srgbClr val="7E0054"/>
                </a:solidFill>
                <a:latin typeface="Arial"/>
                <a:cs typeface="Arial"/>
              </a:rPr>
              <a:t>v</a:t>
            </a:r>
            <a:r>
              <a:rPr b="1" spc="100" dirty="0">
                <a:solidFill>
                  <a:srgbClr val="7E0054"/>
                </a:solidFill>
                <a:latin typeface="Arial"/>
                <a:cs typeface="Arial"/>
              </a:rPr>
              <a:t>oid</a:t>
            </a:r>
            <a:r>
              <a:rPr b="1" dirty="0">
                <a:solidFill>
                  <a:srgbClr val="7E0054"/>
                </a:solidFill>
                <a:latin typeface="Arial"/>
                <a:cs typeface="Arial"/>
              </a:rPr>
              <a:t>	</a:t>
            </a:r>
            <a:r>
              <a:rPr b="1" spc="-155" dirty="0">
                <a:latin typeface="Arial"/>
                <a:cs typeface="Arial"/>
              </a:rPr>
              <a:t>do</a:t>
            </a:r>
            <a:r>
              <a:rPr b="1" spc="-180" dirty="0">
                <a:latin typeface="Arial"/>
                <a:cs typeface="Arial"/>
              </a:rPr>
              <a:t>P</a:t>
            </a:r>
            <a:r>
              <a:rPr b="1" spc="120" dirty="0">
                <a:latin typeface="Arial"/>
                <a:cs typeface="Arial"/>
              </a:rPr>
              <a:t>os</a:t>
            </a:r>
            <a:r>
              <a:rPr b="1" spc="55" dirty="0">
                <a:latin typeface="Arial"/>
                <a:cs typeface="Arial"/>
              </a:rPr>
              <a:t>t</a:t>
            </a:r>
            <a:r>
              <a:rPr b="1" spc="420" dirty="0">
                <a:latin typeface="Arial"/>
                <a:cs typeface="Arial"/>
              </a:rPr>
              <a:t>(</a:t>
            </a:r>
            <a:r>
              <a:rPr b="1" spc="95" dirty="0">
                <a:latin typeface="Arial"/>
                <a:cs typeface="Arial"/>
              </a:rPr>
              <a:t>Htt</a:t>
            </a:r>
            <a:r>
              <a:rPr b="1" spc="114" dirty="0">
                <a:latin typeface="Arial"/>
                <a:cs typeface="Arial"/>
              </a:rPr>
              <a:t>p</a:t>
            </a:r>
            <a:r>
              <a:rPr b="1" spc="30" dirty="0">
                <a:latin typeface="Arial"/>
                <a:cs typeface="Arial"/>
              </a:rPr>
              <a:t>Se</a:t>
            </a:r>
            <a:r>
              <a:rPr b="1" spc="10" dirty="0">
                <a:latin typeface="Arial"/>
                <a:cs typeface="Arial"/>
              </a:rPr>
              <a:t>r</a:t>
            </a:r>
            <a:r>
              <a:rPr b="1" spc="155" dirty="0">
                <a:latin typeface="Arial"/>
                <a:cs typeface="Arial"/>
              </a:rPr>
              <a:t>vl</a:t>
            </a:r>
            <a:r>
              <a:rPr b="1" spc="200" dirty="0">
                <a:latin typeface="Arial"/>
                <a:cs typeface="Arial"/>
              </a:rPr>
              <a:t>e</a:t>
            </a:r>
            <a:r>
              <a:rPr b="1" spc="420" dirty="0">
                <a:latin typeface="Arial"/>
                <a:cs typeface="Arial"/>
              </a:rPr>
              <a:t>t</a:t>
            </a:r>
            <a:r>
              <a:rPr b="1" spc="-150" dirty="0">
                <a:latin typeface="Arial"/>
                <a:cs typeface="Arial"/>
              </a:rPr>
              <a:t>Req</a:t>
            </a:r>
            <a:r>
              <a:rPr b="1" spc="-155" dirty="0">
                <a:latin typeface="Arial"/>
                <a:cs typeface="Arial"/>
              </a:rPr>
              <a:t>u</a:t>
            </a:r>
            <a:r>
              <a:rPr b="1" spc="135" dirty="0">
                <a:latin typeface="Arial"/>
                <a:cs typeface="Arial"/>
              </a:rPr>
              <a:t>est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125" dirty="0">
                <a:solidFill>
                  <a:srgbClr val="6A3D3D"/>
                </a:solidFill>
                <a:latin typeface="Arial"/>
                <a:cs typeface="Arial"/>
              </a:rPr>
              <a:t>r</a:t>
            </a:r>
            <a:r>
              <a:rPr b="1" spc="170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b="1" spc="-135" dirty="0">
                <a:solidFill>
                  <a:srgbClr val="6A3D3D"/>
                </a:solidFill>
                <a:latin typeface="Arial"/>
                <a:cs typeface="Arial"/>
              </a:rPr>
              <a:t>q</a:t>
            </a:r>
            <a:r>
              <a:rPr b="1" spc="80" dirty="0">
                <a:solidFill>
                  <a:srgbClr val="6A3D3D"/>
                </a:solidFill>
                <a:latin typeface="Arial"/>
                <a:cs typeface="Arial"/>
              </a:rPr>
              <a:t>ues</a:t>
            </a:r>
            <a:r>
              <a:rPr b="1" spc="35" dirty="0">
                <a:solidFill>
                  <a:srgbClr val="6A3D3D"/>
                </a:solidFill>
                <a:latin typeface="Arial"/>
                <a:cs typeface="Arial"/>
              </a:rPr>
              <a:t>t</a:t>
            </a:r>
            <a:r>
              <a:rPr b="1" spc="545" dirty="0">
                <a:latin typeface="Arial"/>
                <a:cs typeface="Arial"/>
              </a:rPr>
              <a:t>,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95" dirty="0">
                <a:latin typeface="Arial"/>
                <a:cs typeface="Arial"/>
              </a:rPr>
              <a:t>Htt</a:t>
            </a:r>
            <a:r>
              <a:rPr b="1" spc="114" dirty="0">
                <a:latin typeface="Arial"/>
                <a:cs typeface="Arial"/>
              </a:rPr>
              <a:t>p</a:t>
            </a:r>
            <a:r>
              <a:rPr b="1" spc="-245" dirty="0">
                <a:latin typeface="Arial"/>
                <a:cs typeface="Arial"/>
              </a:rPr>
              <a:t>S</a:t>
            </a:r>
            <a:r>
              <a:rPr b="1" spc="95" dirty="0">
                <a:latin typeface="Arial"/>
                <a:cs typeface="Arial"/>
              </a:rPr>
              <a:t>er</a:t>
            </a:r>
            <a:r>
              <a:rPr b="1" spc="114" dirty="0">
                <a:latin typeface="Arial"/>
                <a:cs typeface="Arial"/>
              </a:rPr>
              <a:t>v</a:t>
            </a:r>
            <a:r>
              <a:rPr b="1" spc="535" dirty="0">
                <a:latin typeface="Arial"/>
                <a:cs typeface="Arial"/>
              </a:rPr>
              <a:t>l</a:t>
            </a:r>
            <a:r>
              <a:rPr b="1" spc="-10" dirty="0">
                <a:latin typeface="Arial"/>
                <a:cs typeface="Arial"/>
              </a:rPr>
              <a:t>etRes</a:t>
            </a:r>
            <a:r>
              <a:rPr b="1" spc="-20" dirty="0">
                <a:latin typeface="Arial"/>
                <a:cs typeface="Arial"/>
              </a:rPr>
              <a:t>p</a:t>
            </a:r>
            <a:r>
              <a:rPr b="1" spc="-130" dirty="0">
                <a:latin typeface="Arial"/>
                <a:cs typeface="Arial"/>
              </a:rPr>
              <a:t>o</a:t>
            </a:r>
            <a:r>
              <a:rPr b="1" spc="-50" dirty="0">
                <a:latin typeface="Arial"/>
                <a:cs typeface="Arial"/>
              </a:rPr>
              <a:t>nse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95" dirty="0">
                <a:solidFill>
                  <a:srgbClr val="6A3D3D"/>
                </a:solidFill>
                <a:latin typeface="Arial"/>
                <a:cs typeface="Arial"/>
              </a:rPr>
              <a:t>re</a:t>
            </a:r>
            <a:r>
              <a:rPr b="1" spc="100" dirty="0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b="1" spc="-120" dirty="0">
                <a:solidFill>
                  <a:srgbClr val="6A3D3D"/>
                </a:solidFill>
                <a:latin typeface="Arial"/>
                <a:cs typeface="Arial"/>
              </a:rPr>
              <a:t>po</a:t>
            </a:r>
            <a:r>
              <a:rPr b="1" spc="-130" dirty="0">
                <a:solidFill>
                  <a:srgbClr val="6A3D3D"/>
                </a:solidFill>
                <a:latin typeface="Arial"/>
                <a:cs typeface="Arial"/>
              </a:rPr>
              <a:t>n</a:t>
            </a:r>
            <a:r>
              <a:rPr b="1" spc="-25" dirty="0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b="1" spc="-10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b="1" spc="434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90600" algn="l"/>
                <a:tab pos="3504565" algn="l"/>
                <a:tab pos="5180965" algn="l"/>
              </a:tabLst>
            </a:pPr>
            <a:r>
              <a:rPr b="1" spc="5" dirty="0">
                <a:solidFill>
                  <a:srgbClr val="7E0054"/>
                </a:solidFill>
                <a:latin typeface="Arial"/>
                <a:cs typeface="Arial"/>
              </a:rPr>
              <a:t>throws	</a:t>
            </a:r>
            <a:r>
              <a:rPr b="1" spc="110" dirty="0">
                <a:latin typeface="Arial"/>
                <a:cs typeface="Arial"/>
              </a:rPr>
              <a:t>ServletException,	</a:t>
            </a:r>
            <a:r>
              <a:rPr b="1" spc="35" dirty="0">
                <a:latin typeface="Arial"/>
                <a:cs typeface="Arial"/>
              </a:rPr>
              <a:t>IOException	</a:t>
            </a:r>
            <a:r>
              <a:rPr b="1" spc="320" dirty="0">
                <a:latin typeface="Arial"/>
                <a:cs typeface="Arial"/>
              </a:rPr>
              <a:t>{</a:t>
            </a:r>
            <a:endParaRPr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108200" algn="l"/>
              </a:tabLst>
            </a:pPr>
            <a:r>
              <a:rPr spc="145" dirty="0">
                <a:latin typeface="Arial"/>
                <a:cs typeface="Arial"/>
              </a:rPr>
              <a:t>doGet(</a:t>
            </a:r>
            <a:r>
              <a:rPr spc="145" dirty="0">
                <a:solidFill>
                  <a:srgbClr val="6A3D3D"/>
                </a:solidFill>
                <a:latin typeface="Arial"/>
                <a:cs typeface="Arial"/>
              </a:rPr>
              <a:t>request</a:t>
            </a:r>
            <a:r>
              <a:rPr spc="145" dirty="0">
                <a:latin typeface="Arial"/>
                <a:cs typeface="Arial"/>
              </a:rPr>
              <a:t>,	</a:t>
            </a:r>
            <a:r>
              <a:rPr spc="150" dirty="0">
                <a:solidFill>
                  <a:srgbClr val="6A3D3D"/>
                </a:solidFill>
                <a:latin typeface="Arial"/>
                <a:cs typeface="Arial"/>
              </a:rPr>
              <a:t>response</a:t>
            </a:r>
            <a:r>
              <a:rPr spc="150" dirty="0">
                <a:latin typeface="Arial"/>
                <a:cs typeface="Arial"/>
              </a:rPr>
              <a:t>);</a:t>
            </a:r>
            <a:endParaRPr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pc="430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pc="430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99376" y="1147572"/>
            <a:ext cx="4993005" cy="1188720"/>
          </a:xfrm>
          <a:custGeom>
            <a:avLst/>
            <a:gdLst/>
            <a:ahLst/>
            <a:cxnLst/>
            <a:rect l="l" t="t" r="r" b="b"/>
            <a:pathLst>
              <a:path w="4993005" h="1188720">
                <a:moveTo>
                  <a:pt x="4992624" y="0"/>
                </a:moveTo>
                <a:lnTo>
                  <a:pt x="0" y="0"/>
                </a:lnTo>
                <a:lnTo>
                  <a:pt x="0" y="1188719"/>
                </a:lnTo>
                <a:lnTo>
                  <a:pt x="4992624" y="1188719"/>
                </a:lnTo>
                <a:lnTo>
                  <a:pt x="4992624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78751" y="1108709"/>
            <a:ext cx="4450715" cy="1189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16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Carlito"/>
                <a:cs typeface="Carlito"/>
              </a:rPr>
              <a:t>Servlet </a:t>
            </a:r>
            <a:r>
              <a:rPr dirty="0">
                <a:latin typeface="Carlito"/>
                <a:cs typeface="Carlito"/>
              </a:rPr>
              <a:t>3.x</a:t>
            </a:r>
            <a:r>
              <a:rPr spc="-1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provides</a:t>
            </a:r>
            <a:endParaRPr>
              <a:latin typeface="Carlito"/>
              <a:cs typeface="Carlito"/>
            </a:endParaRPr>
          </a:p>
          <a:p>
            <a:pPr marL="241300">
              <a:lnSpc>
                <a:spcPts val="1920"/>
              </a:lnSpc>
            </a:pPr>
            <a:r>
              <a:rPr dirty="0">
                <a:latin typeface="Carlito"/>
                <a:cs typeface="Carlito"/>
              </a:rPr>
              <a:t>the </a:t>
            </a:r>
            <a:r>
              <a:rPr b="1" i="1" spc="-10" dirty="0">
                <a:latin typeface="Carlito"/>
                <a:cs typeface="Carlito"/>
              </a:rPr>
              <a:t>@WebServlet </a:t>
            </a:r>
            <a:r>
              <a:rPr spc="-5" dirty="0">
                <a:latin typeface="Carlito"/>
                <a:cs typeface="Carlito"/>
              </a:rPr>
              <a:t>annotation </a:t>
            </a:r>
            <a:r>
              <a:rPr spc="-10" dirty="0">
                <a:latin typeface="Carlito"/>
                <a:cs typeface="Carlito"/>
              </a:rPr>
              <a:t>to </a:t>
            </a:r>
            <a:r>
              <a:rPr spc="-5" dirty="0">
                <a:latin typeface="Carlito"/>
                <a:cs typeface="Carlito"/>
              </a:rPr>
              <a:t>define</a:t>
            </a:r>
            <a:r>
              <a:rPr spc="-7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a</a:t>
            </a:r>
            <a:endParaRPr>
              <a:latin typeface="Carlito"/>
              <a:cs typeface="Carlito"/>
            </a:endParaRPr>
          </a:p>
          <a:p>
            <a:pPr marL="241300">
              <a:lnSpc>
                <a:spcPts val="2160"/>
              </a:lnSpc>
            </a:pPr>
            <a:r>
              <a:rPr spc="-5" dirty="0">
                <a:latin typeface="Carlito"/>
                <a:cs typeface="Carlito"/>
              </a:rPr>
              <a:t>servlet.</a:t>
            </a:r>
            <a:endParaRPr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b="1" i="1" spc="-5" dirty="0">
                <a:latin typeface="Carlito"/>
                <a:cs typeface="Carlito"/>
              </a:rPr>
              <a:t>No need of entries </a:t>
            </a:r>
            <a:r>
              <a:rPr b="1" i="1" dirty="0">
                <a:latin typeface="Carlito"/>
                <a:cs typeface="Carlito"/>
              </a:rPr>
              <a:t>in </a:t>
            </a:r>
            <a:r>
              <a:rPr b="1" i="1" spc="-5" dirty="0">
                <a:latin typeface="Carlito"/>
                <a:cs typeface="Carlito"/>
              </a:rPr>
              <a:t>web.xml</a:t>
            </a:r>
            <a:r>
              <a:rPr b="1" i="1" spc="-75" dirty="0">
                <a:latin typeface="Carlito"/>
                <a:cs typeface="Carlito"/>
              </a:rPr>
              <a:t> </a:t>
            </a:r>
            <a:r>
              <a:rPr b="1" i="1" spc="-5" dirty="0">
                <a:latin typeface="Carlito"/>
                <a:cs typeface="Carlito"/>
              </a:rPr>
              <a:t>file.</a:t>
            </a:r>
            <a:endParaRPr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3332" y="4337303"/>
            <a:ext cx="5137785" cy="305853"/>
          </a:xfrm>
          <a:prstGeom prst="rect">
            <a:avLst/>
          </a:prstGeom>
          <a:solidFill>
            <a:srgbClr val="9DC3E6"/>
          </a:solidFill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pc="-10" dirty="0">
                <a:latin typeface="Carlito"/>
                <a:cs typeface="Carlito"/>
              </a:rPr>
              <a:t>http://localhost:8080/MyFirstWebApp/</a:t>
            </a:r>
            <a:r>
              <a:rPr spc="-10" dirty="0">
                <a:solidFill>
                  <a:srgbClr val="C00000"/>
                </a:solidFill>
                <a:latin typeface="Carlito"/>
                <a:cs typeface="Carlito"/>
              </a:rPr>
              <a:t>first</a:t>
            </a:r>
            <a:endParaRPr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23332" y="3966971"/>
            <a:ext cx="554990" cy="309059"/>
          </a:xfrm>
          <a:prstGeom prst="rect">
            <a:avLst/>
          </a:prstGeom>
          <a:solidFill>
            <a:srgbClr val="F8CAAC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pc="-5" dirty="0">
                <a:latin typeface="Carlito"/>
                <a:cs typeface="Carlito"/>
              </a:rPr>
              <a:t>URL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421121" y="2939923"/>
            <a:ext cx="4512310" cy="608330"/>
            <a:chOff x="5421121" y="2939923"/>
            <a:chExt cx="4512310" cy="608330"/>
          </a:xfrm>
        </p:grpSpPr>
        <p:sp>
          <p:nvSpPr>
            <p:cNvPr id="16" name="object 16"/>
            <p:cNvSpPr/>
            <p:nvPr/>
          </p:nvSpPr>
          <p:spPr>
            <a:xfrm>
              <a:off x="5427217" y="2946019"/>
              <a:ext cx="4499610" cy="596265"/>
            </a:xfrm>
            <a:custGeom>
              <a:avLst/>
              <a:gdLst/>
              <a:ahLst/>
              <a:cxnLst/>
              <a:rect l="l" t="t" r="r" b="b"/>
              <a:pathLst>
                <a:path w="4499609" h="596264">
                  <a:moveTo>
                    <a:pt x="3407888" y="47"/>
                  </a:moveTo>
                  <a:lnTo>
                    <a:pt x="3336290" y="0"/>
                  </a:lnTo>
                  <a:lnTo>
                    <a:pt x="3264818" y="1124"/>
                  </a:lnTo>
                  <a:lnTo>
                    <a:pt x="3194653" y="3387"/>
                  </a:lnTo>
                  <a:lnTo>
                    <a:pt x="3125923" y="6755"/>
                  </a:lnTo>
                  <a:lnTo>
                    <a:pt x="3058757" y="11191"/>
                  </a:lnTo>
                  <a:lnTo>
                    <a:pt x="2993285" y="16659"/>
                  </a:lnTo>
                  <a:lnTo>
                    <a:pt x="2929634" y="23123"/>
                  </a:lnTo>
                  <a:lnTo>
                    <a:pt x="2867934" y="30547"/>
                  </a:lnTo>
                  <a:lnTo>
                    <a:pt x="2808313" y="38896"/>
                  </a:lnTo>
                  <a:lnTo>
                    <a:pt x="2750901" y="48133"/>
                  </a:lnTo>
                  <a:lnTo>
                    <a:pt x="2695825" y="58223"/>
                  </a:lnTo>
                  <a:lnTo>
                    <a:pt x="2643214" y="69130"/>
                  </a:lnTo>
                  <a:lnTo>
                    <a:pt x="2593198" y="80817"/>
                  </a:lnTo>
                  <a:lnTo>
                    <a:pt x="2545905" y="93249"/>
                  </a:lnTo>
                  <a:lnTo>
                    <a:pt x="2501464" y="106391"/>
                  </a:lnTo>
                  <a:lnTo>
                    <a:pt x="2460003" y="120205"/>
                  </a:lnTo>
                  <a:lnTo>
                    <a:pt x="2421652" y="134657"/>
                  </a:lnTo>
                  <a:lnTo>
                    <a:pt x="2386539" y="149710"/>
                  </a:lnTo>
                  <a:lnTo>
                    <a:pt x="2326543" y="181476"/>
                  </a:lnTo>
                  <a:lnTo>
                    <a:pt x="2281044" y="215217"/>
                  </a:lnTo>
                  <a:lnTo>
                    <a:pt x="2251074" y="250645"/>
                  </a:lnTo>
                  <a:lnTo>
                    <a:pt x="2237661" y="287474"/>
                  </a:lnTo>
                  <a:lnTo>
                    <a:pt x="2237486" y="306323"/>
                  </a:lnTo>
                  <a:lnTo>
                    <a:pt x="0" y="496569"/>
                  </a:lnTo>
                  <a:lnTo>
                    <a:pt x="2331847" y="417194"/>
                  </a:lnTo>
                  <a:lnTo>
                    <a:pt x="2358518" y="432126"/>
                  </a:lnTo>
                  <a:lnTo>
                    <a:pt x="2388028" y="446532"/>
                  </a:lnTo>
                  <a:lnTo>
                    <a:pt x="2455110" y="473693"/>
                  </a:lnTo>
                  <a:lnTo>
                    <a:pt x="2492458" y="486410"/>
                  </a:lnTo>
                  <a:lnTo>
                    <a:pt x="2532193" y="498528"/>
                  </a:lnTo>
                  <a:lnTo>
                    <a:pt x="2574203" y="510027"/>
                  </a:lnTo>
                  <a:lnTo>
                    <a:pt x="2618375" y="520889"/>
                  </a:lnTo>
                  <a:lnTo>
                    <a:pt x="2664598" y="531095"/>
                  </a:lnTo>
                  <a:lnTo>
                    <a:pt x="2712757" y="540626"/>
                  </a:lnTo>
                  <a:lnTo>
                    <a:pt x="2762742" y="549465"/>
                  </a:lnTo>
                  <a:lnTo>
                    <a:pt x="2814438" y="557592"/>
                  </a:lnTo>
                  <a:lnTo>
                    <a:pt x="2867734" y="564989"/>
                  </a:lnTo>
                  <a:lnTo>
                    <a:pt x="2922517" y="571637"/>
                  </a:lnTo>
                  <a:lnTo>
                    <a:pt x="2978675" y="577517"/>
                  </a:lnTo>
                  <a:lnTo>
                    <a:pt x="3036094" y="582612"/>
                  </a:lnTo>
                  <a:lnTo>
                    <a:pt x="3094663" y="586901"/>
                  </a:lnTo>
                  <a:lnTo>
                    <a:pt x="3154268" y="590368"/>
                  </a:lnTo>
                  <a:lnTo>
                    <a:pt x="3214798" y="592993"/>
                  </a:lnTo>
                  <a:lnTo>
                    <a:pt x="3276139" y="594757"/>
                  </a:lnTo>
                  <a:lnTo>
                    <a:pt x="3338179" y="595642"/>
                  </a:lnTo>
                  <a:lnTo>
                    <a:pt x="3400806" y="595629"/>
                  </a:lnTo>
                  <a:lnTo>
                    <a:pt x="3472277" y="594505"/>
                  </a:lnTo>
                  <a:lnTo>
                    <a:pt x="3542442" y="592242"/>
                  </a:lnTo>
                  <a:lnTo>
                    <a:pt x="3611172" y="588874"/>
                  </a:lnTo>
                  <a:lnTo>
                    <a:pt x="3678338" y="584438"/>
                  </a:lnTo>
                  <a:lnTo>
                    <a:pt x="3743810" y="578970"/>
                  </a:lnTo>
                  <a:lnTo>
                    <a:pt x="3807461" y="572506"/>
                  </a:lnTo>
                  <a:lnTo>
                    <a:pt x="3869161" y="565082"/>
                  </a:lnTo>
                  <a:lnTo>
                    <a:pt x="3928782" y="556733"/>
                  </a:lnTo>
                  <a:lnTo>
                    <a:pt x="3986194" y="547496"/>
                  </a:lnTo>
                  <a:lnTo>
                    <a:pt x="4041270" y="537406"/>
                  </a:lnTo>
                  <a:lnTo>
                    <a:pt x="4093881" y="526499"/>
                  </a:lnTo>
                  <a:lnTo>
                    <a:pt x="4143897" y="514812"/>
                  </a:lnTo>
                  <a:lnTo>
                    <a:pt x="4191190" y="502380"/>
                  </a:lnTo>
                  <a:lnTo>
                    <a:pt x="4235631" y="489238"/>
                  </a:lnTo>
                  <a:lnTo>
                    <a:pt x="4277092" y="475424"/>
                  </a:lnTo>
                  <a:lnTo>
                    <a:pt x="4315443" y="460972"/>
                  </a:lnTo>
                  <a:lnTo>
                    <a:pt x="4350556" y="445919"/>
                  </a:lnTo>
                  <a:lnTo>
                    <a:pt x="4410552" y="414153"/>
                  </a:lnTo>
                  <a:lnTo>
                    <a:pt x="4456051" y="380412"/>
                  </a:lnTo>
                  <a:lnTo>
                    <a:pt x="4486021" y="344984"/>
                  </a:lnTo>
                  <a:lnTo>
                    <a:pt x="4499434" y="308155"/>
                  </a:lnTo>
                  <a:lnTo>
                    <a:pt x="4499610" y="289305"/>
                  </a:lnTo>
                  <a:lnTo>
                    <a:pt x="4495348" y="270489"/>
                  </a:lnTo>
                  <a:lnTo>
                    <a:pt x="4473976" y="233923"/>
                  </a:lnTo>
                  <a:lnTo>
                    <a:pt x="4436379" y="199003"/>
                  </a:lnTo>
                  <a:lnTo>
                    <a:pt x="4383648" y="166001"/>
                  </a:lnTo>
                  <a:lnTo>
                    <a:pt x="4316873" y="135189"/>
                  </a:lnTo>
                  <a:lnTo>
                    <a:pt x="4278559" y="120688"/>
                  </a:lnTo>
                  <a:lnTo>
                    <a:pt x="4237143" y="106836"/>
                  </a:lnTo>
                  <a:lnTo>
                    <a:pt x="4192761" y="93668"/>
                  </a:lnTo>
                  <a:lnTo>
                    <a:pt x="4145549" y="81216"/>
                  </a:lnTo>
                  <a:lnTo>
                    <a:pt x="4095644" y="69515"/>
                  </a:lnTo>
                  <a:lnTo>
                    <a:pt x="4043182" y="58598"/>
                  </a:lnTo>
                  <a:lnTo>
                    <a:pt x="3988298" y="48501"/>
                  </a:lnTo>
                  <a:lnTo>
                    <a:pt x="3931130" y="39255"/>
                  </a:lnTo>
                  <a:lnTo>
                    <a:pt x="3871814" y="30896"/>
                  </a:lnTo>
                  <a:lnTo>
                    <a:pt x="3810485" y="23457"/>
                  </a:lnTo>
                  <a:lnTo>
                    <a:pt x="3747280" y="16972"/>
                  </a:lnTo>
                  <a:lnTo>
                    <a:pt x="3682336" y="11476"/>
                  </a:lnTo>
                  <a:lnTo>
                    <a:pt x="3615789" y="7001"/>
                  </a:lnTo>
                  <a:lnTo>
                    <a:pt x="3547774" y="3582"/>
                  </a:lnTo>
                  <a:lnTo>
                    <a:pt x="3478428" y="1253"/>
                  </a:lnTo>
                  <a:lnTo>
                    <a:pt x="3407888" y="4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27217" y="2946019"/>
              <a:ext cx="4499610" cy="596265"/>
            </a:xfrm>
            <a:custGeom>
              <a:avLst/>
              <a:gdLst/>
              <a:ahLst/>
              <a:cxnLst/>
              <a:rect l="l" t="t" r="r" b="b"/>
              <a:pathLst>
                <a:path w="4499609" h="596264">
                  <a:moveTo>
                    <a:pt x="0" y="496569"/>
                  </a:moveTo>
                  <a:lnTo>
                    <a:pt x="2237486" y="306323"/>
                  </a:lnTo>
                  <a:lnTo>
                    <a:pt x="2237661" y="287474"/>
                  </a:lnTo>
                  <a:lnTo>
                    <a:pt x="2242233" y="268903"/>
                  </a:lnTo>
                  <a:lnTo>
                    <a:pt x="2264054" y="232738"/>
                  </a:lnTo>
                  <a:lnTo>
                    <a:pt x="2301917" y="198118"/>
                  </a:lnTo>
                  <a:lnTo>
                    <a:pt x="2354793" y="165328"/>
                  </a:lnTo>
                  <a:lnTo>
                    <a:pt x="2421652" y="134657"/>
                  </a:lnTo>
                  <a:lnTo>
                    <a:pt x="2460003" y="120205"/>
                  </a:lnTo>
                  <a:lnTo>
                    <a:pt x="2501464" y="106391"/>
                  </a:lnTo>
                  <a:lnTo>
                    <a:pt x="2545905" y="93249"/>
                  </a:lnTo>
                  <a:lnTo>
                    <a:pt x="2593198" y="80817"/>
                  </a:lnTo>
                  <a:lnTo>
                    <a:pt x="2643214" y="69130"/>
                  </a:lnTo>
                  <a:lnTo>
                    <a:pt x="2695825" y="58223"/>
                  </a:lnTo>
                  <a:lnTo>
                    <a:pt x="2750901" y="48133"/>
                  </a:lnTo>
                  <a:lnTo>
                    <a:pt x="2808313" y="38896"/>
                  </a:lnTo>
                  <a:lnTo>
                    <a:pt x="2867934" y="30547"/>
                  </a:lnTo>
                  <a:lnTo>
                    <a:pt x="2929634" y="23123"/>
                  </a:lnTo>
                  <a:lnTo>
                    <a:pt x="2993285" y="16659"/>
                  </a:lnTo>
                  <a:lnTo>
                    <a:pt x="3058757" y="11191"/>
                  </a:lnTo>
                  <a:lnTo>
                    <a:pt x="3125923" y="6755"/>
                  </a:lnTo>
                  <a:lnTo>
                    <a:pt x="3194653" y="3387"/>
                  </a:lnTo>
                  <a:lnTo>
                    <a:pt x="3264818" y="1124"/>
                  </a:lnTo>
                  <a:lnTo>
                    <a:pt x="3336290" y="0"/>
                  </a:lnTo>
                  <a:lnTo>
                    <a:pt x="3407888" y="47"/>
                  </a:lnTo>
                  <a:lnTo>
                    <a:pt x="3478428" y="1253"/>
                  </a:lnTo>
                  <a:lnTo>
                    <a:pt x="3547774" y="3582"/>
                  </a:lnTo>
                  <a:lnTo>
                    <a:pt x="3615789" y="7001"/>
                  </a:lnTo>
                  <a:lnTo>
                    <a:pt x="3682336" y="11476"/>
                  </a:lnTo>
                  <a:lnTo>
                    <a:pt x="3747280" y="16972"/>
                  </a:lnTo>
                  <a:lnTo>
                    <a:pt x="3810485" y="23457"/>
                  </a:lnTo>
                  <a:lnTo>
                    <a:pt x="3871814" y="30896"/>
                  </a:lnTo>
                  <a:lnTo>
                    <a:pt x="3931130" y="39255"/>
                  </a:lnTo>
                  <a:lnTo>
                    <a:pt x="3988298" y="48501"/>
                  </a:lnTo>
                  <a:lnTo>
                    <a:pt x="4043182" y="58598"/>
                  </a:lnTo>
                  <a:lnTo>
                    <a:pt x="4095644" y="69515"/>
                  </a:lnTo>
                  <a:lnTo>
                    <a:pt x="4145549" y="81216"/>
                  </a:lnTo>
                  <a:lnTo>
                    <a:pt x="4192761" y="93668"/>
                  </a:lnTo>
                  <a:lnTo>
                    <a:pt x="4237143" y="106836"/>
                  </a:lnTo>
                  <a:lnTo>
                    <a:pt x="4278559" y="120688"/>
                  </a:lnTo>
                  <a:lnTo>
                    <a:pt x="4316873" y="135189"/>
                  </a:lnTo>
                  <a:lnTo>
                    <a:pt x="4351948" y="150304"/>
                  </a:lnTo>
                  <a:lnTo>
                    <a:pt x="4411837" y="182245"/>
                  </a:lnTo>
                  <a:lnTo>
                    <a:pt x="4457138" y="216240"/>
                  </a:lnTo>
                  <a:lnTo>
                    <a:pt x="4486758" y="252017"/>
                  </a:lnTo>
                  <a:lnTo>
                    <a:pt x="4499610" y="289305"/>
                  </a:lnTo>
                  <a:lnTo>
                    <a:pt x="4499434" y="308155"/>
                  </a:lnTo>
                  <a:lnTo>
                    <a:pt x="4486021" y="344984"/>
                  </a:lnTo>
                  <a:lnTo>
                    <a:pt x="4456051" y="380412"/>
                  </a:lnTo>
                  <a:lnTo>
                    <a:pt x="4410552" y="414153"/>
                  </a:lnTo>
                  <a:lnTo>
                    <a:pt x="4350556" y="445919"/>
                  </a:lnTo>
                  <a:lnTo>
                    <a:pt x="4315443" y="460972"/>
                  </a:lnTo>
                  <a:lnTo>
                    <a:pt x="4277092" y="475424"/>
                  </a:lnTo>
                  <a:lnTo>
                    <a:pt x="4235631" y="489238"/>
                  </a:lnTo>
                  <a:lnTo>
                    <a:pt x="4191190" y="502380"/>
                  </a:lnTo>
                  <a:lnTo>
                    <a:pt x="4143897" y="514812"/>
                  </a:lnTo>
                  <a:lnTo>
                    <a:pt x="4093881" y="526499"/>
                  </a:lnTo>
                  <a:lnTo>
                    <a:pt x="4041270" y="537406"/>
                  </a:lnTo>
                  <a:lnTo>
                    <a:pt x="3986194" y="547496"/>
                  </a:lnTo>
                  <a:lnTo>
                    <a:pt x="3928782" y="556733"/>
                  </a:lnTo>
                  <a:lnTo>
                    <a:pt x="3869161" y="565082"/>
                  </a:lnTo>
                  <a:lnTo>
                    <a:pt x="3807461" y="572506"/>
                  </a:lnTo>
                  <a:lnTo>
                    <a:pt x="3743810" y="578970"/>
                  </a:lnTo>
                  <a:lnTo>
                    <a:pt x="3678338" y="584438"/>
                  </a:lnTo>
                  <a:lnTo>
                    <a:pt x="3611172" y="588874"/>
                  </a:lnTo>
                  <a:lnTo>
                    <a:pt x="3542442" y="592242"/>
                  </a:lnTo>
                  <a:lnTo>
                    <a:pt x="3472277" y="594505"/>
                  </a:lnTo>
                  <a:lnTo>
                    <a:pt x="3400806" y="595629"/>
                  </a:lnTo>
                  <a:lnTo>
                    <a:pt x="3338179" y="595642"/>
                  </a:lnTo>
                  <a:lnTo>
                    <a:pt x="3276139" y="594757"/>
                  </a:lnTo>
                  <a:lnTo>
                    <a:pt x="3214798" y="592993"/>
                  </a:lnTo>
                  <a:lnTo>
                    <a:pt x="3154268" y="590368"/>
                  </a:lnTo>
                  <a:lnTo>
                    <a:pt x="3094663" y="586901"/>
                  </a:lnTo>
                  <a:lnTo>
                    <a:pt x="3036094" y="582612"/>
                  </a:lnTo>
                  <a:lnTo>
                    <a:pt x="2978675" y="577517"/>
                  </a:lnTo>
                  <a:lnTo>
                    <a:pt x="2922517" y="571637"/>
                  </a:lnTo>
                  <a:lnTo>
                    <a:pt x="2867734" y="564989"/>
                  </a:lnTo>
                  <a:lnTo>
                    <a:pt x="2814438" y="557592"/>
                  </a:lnTo>
                  <a:lnTo>
                    <a:pt x="2762742" y="549465"/>
                  </a:lnTo>
                  <a:lnTo>
                    <a:pt x="2712757" y="540626"/>
                  </a:lnTo>
                  <a:lnTo>
                    <a:pt x="2664598" y="531095"/>
                  </a:lnTo>
                  <a:lnTo>
                    <a:pt x="2618375" y="520889"/>
                  </a:lnTo>
                  <a:lnTo>
                    <a:pt x="2574203" y="510027"/>
                  </a:lnTo>
                  <a:lnTo>
                    <a:pt x="2532193" y="498528"/>
                  </a:lnTo>
                  <a:lnTo>
                    <a:pt x="2492458" y="486410"/>
                  </a:lnTo>
                  <a:lnTo>
                    <a:pt x="2455110" y="473693"/>
                  </a:lnTo>
                  <a:lnTo>
                    <a:pt x="2388028" y="446532"/>
                  </a:lnTo>
                  <a:lnTo>
                    <a:pt x="2331847" y="417194"/>
                  </a:lnTo>
                  <a:lnTo>
                    <a:pt x="0" y="49656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258047" y="3079191"/>
            <a:ext cx="10750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00000"/>
                </a:solidFill>
                <a:latin typeface="Carlito"/>
                <a:cs typeface="Carlito"/>
              </a:rPr>
              <a:t>MIME</a:t>
            </a:r>
            <a:r>
              <a:rPr spc="-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pc="-25" dirty="0">
                <a:solidFill>
                  <a:srgbClr val="C00000"/>
                </a:solidFill>
                <a:latin typeface="Carlito"/>
                <a:cs typeface="Carlito"/>
              </a:rPr>
              <a:t>Type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284" y="1003554"/>
            <a:ext cx="11683365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browser can </a:t>
            </a:r>
            <a:r>
              <a:rPr sz="2200" spc="-10" dirty="0">
                <a:latin typeface="Carlito"/>
                <a:cs typeface="Carlito"/>
              </a:rPr>
              <a:t>accept </a:t>
            </a:r>
            <a:r>
              <a:rPr sz="2200" spc="-15" dirty="0">
                <a:latin typeface="Carlito"/>
                <a:cs typeface="Carlito"/>
              </a:rPr>
              <a:t>many </a:t>
            </a:r>
            <a:r>
              <a:rPr sz="2200" spc="-5" dirty="0">
                <a:latin typeface="Carlito"/>
                <a:cs typeface="Carlito"/>
              </a:rPr>
              <a:t>types of </a:t>
            </a:r>
            <a:r>
              <a:rPr sz="2200" spc="-10" dirty="0">
                <a:latin typeface="Carlito"/>
                <a:cs typeface="Carlito"/>
              </a:rPr>
              <a:t>files </a:t>
            </a:r>
            <a:r>
              <a:rPr sz="2200" spc="-25" dirty="0">
                <a:latin typeface="Carlito"/>
                <a:cs typeface="Carlito"/>
              </a:rPr>
              <a:t>like </a:t>
            </a:r>
            <a:r>
              <a:rPr sz="2200" spc="-10" dirty="0">
                <a:latin typeface="Carlito"/>
                <a:cs typeface="Carlito"/>
              </a:rPr>
              <a:t>html, </a:t>
            </a:r>
            <a:r>
              <a:rPr sz="2200" spc="-20" dirty="0">
                <a:latin typeface="Carlito"/>
                <a:cs typeface="Carlito"/>
              </a:rPr>
              <a:t>text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20" dirty="0">
                <a:latin typeface="Carlito"/>
                <a:cs typeface="Carlito"/>
              </a:rPr>
              <a:t>different </a:t>
            </a:r>
            <a:r>
              <a:rPr sz="2200" spc="-5" dirty="0">
                <a:latin typeface="Carlito"/>
                <a:cs typeface="Carlito"/>
              </a:rPr>
              <a:t>kinds of </a:t>
            </a:r>
            <a:r>
              <a:rPr sz="2200" spc="-10" dirty="0">
                <a:latin typeface="Carlito"/>
                <a:cs typeface="Carlito"/>
              </a:rPr>
              <a:t>images. </a:t>
            </a:r>
            <a:r>
              <a:rPr sz="2200" spc="-20" dirty="0">
                <a:latin typeface="Carlito"/>
                <a:cs typeface="Carlito"/>
              </a:rPr>
              <a:t>Before</a:t>
            </a:r>
            <a:r>
              <a:rPr sz="2200" spc="434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sending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latin typeface="Carlito"/>
                <a:cs typeface="Carlito"/>
              </a:rPr>
              <a:t>data 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40" dirty="0">
                <a:latin typeface="Carlito"/>
                <a:cs typeface="Carlito"/>
              </a:rPr>
              <a:t>browser, </a:t>
            </a:r>
            <a:r>
              <a:rPr sz="2200" spc="-5" dirty="0">
                <a:latin typeface="Carlito"/>
                <a:cs typeface="Carlito"/>
              </a:rPr>
              <a:t>specify the type of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so </a:t>
            </a:r>
            <a:r>
              <a:rPr sz="2200" spc="-15" dirty="0">
                <a:latin typeface="Carlito"/>
                <a:cs typeface="Carlito"/>
              </a:rPr>
              <a:t>that browser can </a:t>
            </a:r>
            <a:r>
              <a:rPr sz="2200" spc="-10" dirty="0">
                <a:latin typeface="Carlito"/>
                <a:cs typeface="Carlito"/>
              </a:rPr>
              <a:t>display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content</a:t>
            </a:r>
            <a:r>
              <a:rPr sz="2200" spc="305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properly.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69215">
              <a:lnSpc>
                <a:spcPct val="100000"/>
              </a:lnSpc>
            </a:pPr>
            <a:r>
              <a:rPr sz="2200" spc="-5" dirty="0">
                <a:solidFill>
                  <a:srgbClr val="C00000"/>
                </a:solidFill>
                <a:latin typeface="Carlito"/>
                <a:cs typeface="Carlito"/>
              </a:rPr>
              <a:t>Multipurpose </a:t>
            </a:r>
            <a:r>
              <a:rPr sz="2200" spc="-15" dirty="0">
                <a:solidFill>
                  <a:srgbClr val="C00000"/>
                </a:solidFill>
                <a:latin typeface="Carlito"/>
                <a:cs typeface="Carlito"/>
              </a:rPr>
              <a:t>Internet </a:t>
            </a:r>
            <a:r>
              <a:rPr sz="2200" spc="-5" dirty="0">
                <a:solidFill>
                  <a:srgbClr val="C00000"/>
                </a:solidFill>
                <a:latin typeface="Carlito"/>
                <a:cs typeface="Carlito"/>
              </a:rPr>
              <a:t>Mail </a:t>
            </a:r>
            <a:r>
              <a:rPr sz="2200" spc="-10" dirty="0">
                <a:solidFill>
                  <a:srgbClr val="C00000"/>
                </a:solidFill>
                <a:latin typeface="Carlito"/>
                <a:cs typeface="Carlito"/>
              </a:rPr>
              <a:t>Extension (MIME</a:t>
            </a:r>
            <a:r>
              <a:rPr sz="2200" spc="-10" dirty="0">
                <a:latin typeface="Carlito"/>
                <a:cs typeface="Carlito"/>
              </a:rPr>
              <a:t>) </a:t>
            </a:r>
            <a:r>
              <a:rPr sz="2200" spc="-5" dirty="0">
                <a:latin typeface="Carlito"/>
                <a:cs typeface="Carlito"/>
              </a:rPr>
              <a:t>is the </a:t>
            </a:r>
            <a:r>
              <a:rPr sz="2200" spc="-15" dirty="0">
                <a:latin typeface="Carlito"/>
                <a:cs typeface="Carlito"/>
              </a:rPr>
              <a:t>standard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specify the type of </a:t>
            </a:r>
            <a:r>
              <a:rPr sz="2200" spc="-20" dirty="0">
                <a:latin typeface="Carlito"/>
                <a:cs typeface="Carlito"/>
              </a:rPr>
              <a:t>data to 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40" dirty="0">
                <a:latin typeface="Carlito"/>
                <a:cs typeface="Carlito"/>
              </a:rPr>
              <a:t>browser.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MIME </a:t>
            </a:r>
            <a:r>
              <a:rPr sz="2200" spc="-15" dirty="0">
                <a:latin typeface="Carlito"/>
                <a:cs typeface="Carlito"/>
              </a:rPr>
              <a:t>standard </a:t>
            </a:r>
            <a:r>
              <a:rPr sz="2200" spc="-10" dirty="0">
                <a:latin typeface="Carlito"/>
                <a:cs typeface="Carlito"/>
              </a:rPr>
              <a:t>specifies </a:t>
            </a:r>
            <a:r>
              <a:rPr sz="2200" spc="-5" dirty="0">
                <a:latin typeface="Carlito"/>
                <a:cs typeface="Carlito"/>
              </a:rPr>
              <a:t>a string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each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type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–</a:t>
            </a:r>
            <a:endParaRPr sz="2200">
              <a:latin typeface="Carlito"/>
              <a:cs typeface="Carlito"/>
            </a:endParaRPr>
          </a:p>
          <a:p>
            <a:pPr marL="990600" indent="-521334">
              <a:lnSpc>
                <a:spcPts val="2880"/>
              </a:lnSpc>
              <a:spcBef>
                <a:spcPts val="5"/>
              </a:spcBef>
              <a:buSzPct val="110000"/>
              <a:buChar char="•"/>
              <a:tabLst>
                <a:tab pos="990600" algn="l"/>
                <a:tab pos="991235" algn="l"/>
              </a:tabLst>
            </a:pPr>
            <a:r>
              <a:rPr sz="2000" spc="65" dirty="0">
                <a:latin typeface="Arial"/>
                <a:cs typeface="Arial"/>
              </a:rPr>
              <a:t>"</a:t>
            </a:r>
            <a:r>
              <a:rPr sz="2200" spc="65" dirty="0">
                <a:latin typeface="Carlito"/>
                <a:cs typeface="Carlito"/>
              </a:rPr>
              <a:t>text/html</a:t>
            </a:r>
            <a:r>
              <a:rPr sz="2400" spc="65" dirty="0">
                <a:latin typeface="Arial"/>
                <a:cs typeface="Arial"/>
              </a:rPr>
              <a:t>"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HTML</a:t>
            </a:r>
            <a:r>
              <a:rPr sz="2200" spc="-16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data,</a:t>
            </a:r>
            <a:endParaRPr sz="2200">
              <a:latin typeface="Carlito"/>
              <a:cs typeface="Carlito"/>
            </a:endParaRPr>
          </a:p>
          <a:p>
            <a:pPr marL="1066800" indent="-597535">
              <a:lnSpc>
                <a:spcPts val="2640"/>
              </a:lnSpc>
              <a:buSzPct val="110000"/>
              <a:buChar char="•"/>
              <a:tabLst>
                <a:tab pos="1066800" algn="l"/>
                <a:tab pos="1067435" algn="l"/>
              </a:tabLst>
            </a:pPr>
            <a:r>
              <a:rPr sz="2000" spc="55" dirty="0">
                <a:latin typeface="Arial"/>
                <a:cs typeface="Arial"/>
              </a:rPr>
              <a:t>"</a:t>
            </a:r>
            <a:r>
              <a:rPr sz="2200" spc="55" dirty="0">
                <a:latin typeface="Carlito"/>
                <a:cs typeface="Carlito"/>
              </a:rPr>
              <a:t>text/plain</a:t>
            </a:r>
            <a:r>
              <a:rPr sz="2000" spc="55" dirty="0">
                <a:latin typeface="Arial"/>
                <a:cs typeface="Arial"/>
              </a:rPr>
              <a:t>"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plain </a:t>
            </a:r>
            <a:r>
              <a:rPr sz="2200" spc="-20" dirty="0">
                <a:latin typeface="Carlito"/>
                <a:cs typeface="Carlito"/>
              </a:rPr>
              <a:t>text</a:t>
            </a:r>
            <a:r>
              <a:rPr sz="2200" spc="-11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data</a:t>
            </a:r>
            <a:endParaRPr sz="2200">
              <a:latin typeface="Carlito"/>
              <a:cs typeface="Carlito"/>
            </a:endParaRPr>
          </a:p>
          <a:p>
            <a:pPr marL="990600" indent="-521334">
              <a:lnSpc>
                <a:spcPct val="100000"/>
              </a:lnSpc>
              <a:buSzPct val="110000"/>
              <a:buChar char="•"/>
              <a:tabLst>
                <a:tab pos="990600" algn="l"/>
                <a:tab pos="991235" algn="l"/>
                <a:tab pos="2482850" algn="l"/>
              </a:tabLst>
            </a:pPr>
            <a:r>
              <a:rPr sz="2000" spc="60" dirty="0">
                <a:latin typeface="Arial"/>
                <a:cs typeface="Arial"/>
              </a:rPr>
              <a:t>"</a:t>
            </a:r>
            <a:r>
              <a:rPr sz="2200" spc="60" dirty="0">
                <a:latin typeface="Carlito"/>
                <a:cs typeface="Carlito"/>
              </a:rPr>
              <a:t>image/gif</a:t>
            </a:r>
            <a:r>
              <a:rPr sz="2000" spc="60" dirty="0">
                <a:latin typeface="Arial"/>
                <a:cs typeface="Arial"/>
              </a:rPr>
              <a:t>"	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gif </a:t>
            </a:r>
            <a:r>
              <a:rPr sz="2200" spc="-10" dirty="0">
                <a:latin typeface="Carlito"/>
                <a:cs typeface="Carlito"/>
              </a:rPr>
              <a:t>images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etc.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method </a:t>
            </a:r>
            <a:r>
              <a:rPr sz="2200" b="1" i="1" spc="-10" dirty="0">
                <a:latin typeface="Carlito"/>
                <a:cs typeface="Carlito"/>
              </a:rPr>
              <a:t>setContentType(String </a:t>
            </a:r>
            <a:r>
              <a:rPr sz="2200" b="1" i="1" spc="-5" dirty="0">
                <a:latin typeface="Carlito"/>
                <a:cs typeface="Carlito"/>
              </a:rPr>
              <a:t>mime)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 used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sending </a:t>
            </a:r>
            <a:r>
              <a:rPr sz="2200" spc="-5" dirty="0">
                <a:latin typeface="Carlito"/>
                <a:cs typeface="Carlito"/>
              </a:rPr>
              <a:t>the MIME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140" dirty="0">
                <a:latin typeface="Carlito"/>
                <a:cs typeface="Carlito"/>
              </a:rPr>
              <a:t> </a:t>
            </a:r>
            <a:r>
              <a:rPr sz="2200" spc="-40" dirty="0">
                <a:latin typeface="Carlito"/>
                <a:cs typeface="Carlito"/>
              </a:rPr>
              <a:t>browser.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i="1" spc="-20" dirty="0">
                <a:latin typeface="Carlito"/>
                <a:cs typeface="Carlito"/>
              </a:rPr>
              <a:t>For </a:t>
            </a:r>
            <a:r>
              <a:rPr sz="2200" i="1" spc="-25" dirty="0">
                <a:latin typeface="Carlito"/>
                <a:cs typeface="Carlito"/>
              </a:rPr>
              <a:t>e</a:t>
            </a:r>
            <a:r>
              <a:rPr sz="2200" i="1" spc="-25" dirty="0">
                <a:solidFill>
                  <a:srgbClr val="538235"/>
                </a:solidFill>
                <a:latin typeface="Carlito"/>
                <a:cs typeface="Carlito"/>
              </a:rPr>
              <a:t>x.</a:t>
            </a:r>
            <a:r>
              <a:rPr sz="2200" i="1" spc="25" dirty="0">
                <a:solidFill>
                  <a:srgbClr val="538235"/>
                </a:solidFill>
                <a:latin typeface="Carlito"/>
                <a:cs typeface="Carlito"/>
              </a:rPr>
              <a:t> </a:t>
            </a:r>
            <a:r>
              <a:rPr sz="2200" b="1" i="1" spc="-15" dirty="0">
                <a:solidFill>
                  <a:srgbClr val="538235"/>
                </a:solidFill>
                <a:latin typeface="Carlito"/>
                <a:cs typeface="Carlito"/>
              </a:rPr>
              <a:t>response.setContentType("text/html");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96595"/>
          </a:xfrm>
          <a:custGeom>
            <a:avLst/>
            <a:gdLst/>
            <a:ahLst/>
            <a:cxnLst/>
            <a:rect l="l" t="t" r="r" b="b"/>
            <a:pathLst>
              <a:path w="12192000" h="696595">
                <a:moveTo>
                  <a:pt x="12192000" y="0"/>
                </a:moveTo>
                <a:lnTo>
                  <a:pt x="0" y="0"/>
                </a:lnTo>
                <a:lnTo>
                  <a:pt x="0" y="696467"/>
                </a:lnTo>
                <a:lnTo>
                  <a:pt x="12192000" y="6964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5697" y="0"/>
            <a:ext cx="94234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5" dirty="0">
                <a:latin typeface="Carlito"/>
                <a:cs typeface="Carlito"/>
              </a:rPr>
              <a:t>Multipurpose </a:t>
            </a:r>
            <a:r>
              <a:rPr sz="3200" b="0" spc="-15" dirty="0">
                <a:latin typeface="Carlito"/>
                <a:cs typeface="Carlito"/>
              </a:rPr>
              <a:t>Internet </a:t>
            </a:r>
            <a:r>
              <a:rPr sz="3200" b="0" spc="-5" dirty="0">
                <a:latin typeface="Carlito"/>
                <a:cs typeface="Carlito"/>
              </a:rPr>
              <a:t>Mail </a:t>
            </a:r>
            <a:r>
              <a:rPr sz="3200" b="0" spc="-10" dirty="0">
                <a:latin typeface="Carlito"/>
                <a:cs typeface="Carlito"/>
              </a:rPr>
              <a:t>Extension</a:t>
            </a:r>
            <a:r>
              <a:rPr sz="3200" b="0" spc="30" dirty="0">
                <a:latin typeface="Carlito"/>
                <a:cs typeface="Carlito"/>
              </a:rPr>
              <a:t> </a:t>
            </a:r>
            <a:r>
              <a:rPr sz="3200" b="0" spc="-10" dirty="0">
                <a:latin typeface="Carlito"/>
                <a:cs typeface="Carlito"/>
              </a:rPr>
              <a:t>(MIME)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06120"/>
          </a:xfrm>
          <a:custGeom>
            <a:avLst/>
            <a:gdLst/>
            <a:ahLst/>
            <a:cxnLst/>
            <a:rect l="l" t="t" r="r" b="b"/>
            <a:pathLst>
              <a:path w="12192000" h="706120">
                <a:moveTo>
                  <a:pt x="12192000" y="0"/>
                </a:moveTo>
                <a:lnTo>
                  <a:pt x="0" y="0"/>
                </a:lnTo>
                <a:lnTo>
                  <a:pt x="0" y="705612"/>
                </a:lnTo>
                <a:lnTo>
                  <a:pt x="12192000" y="7056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5317" y="0"/>
            <a:ext cx="78816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210" dirty="0">
                <a:latin typeface="Arial"/>
                <a:cs typeface="Arial"/>
              </a:rPr>
              <a:t>Deployment </a:t>
            </a:r>
            <a:r>
              <a:rPr sz="4200" b="0" spc="-190" dirty="0">
                <a:latin typeface="Arial"/>
                <a:cs typeface="Arial"/>
              </a:rPr>
              <a:t>Descriptor </a:t>
            </a:r>
            <a:r>
              <a:rPr sz="4200" b="0" spc="-55" dirty="0">
                <a:latin typeface="Arial"/>
                <a:cs typeface="Arial"/>
              </a:rPr>
              <a:t>file</a:t>
            </a:r>
            <a:r>
              <a:rPr sz="4200" b="0" spc="-500" dirty="0">
                <a:latin typeface="Arial"/>
                <a:cs typeface="Arial"/>
              </a:rPr>
              <a:t> </a:t>
            </a:r>
            <a:r>
              <a:rPr sz="4200" b="0" spc="-200" dirty="0">
                <a:latin typeface="Arial"/>
                <a:cs typeface="Arial"/>
              </a:rPr>
              <a:t>(web.xml)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53539"/>
            <a:ext cx="12050395" cy="3866515"/>
          </a:xfrm>
          <a:custGeom>
            <a:avLst/>
            <a:gdLst/>
            <a:ahLst/>
            <a:cxnLst/>
            <a:rect l="l" t="t" r="r" b="b"/>
            <a:pathLst>
              <a:path w="12050395" h="3866515">
                <a:moveTo>
                  <a:pt x="12050268" y="0"/>
                </a:moveTo>
                <a:lnTo>
                  <a:pt x="0" y="0"/>
                </a:lnTo>
                <a:lnTo>
                  <a:pt x="0" y="3866388"/>
                </a:lnTo>
                <a:lnTo>
                  <a:pt x="12050268" y="3866388"/>
                </a:lnTo>
                <a:lnTo>
                  <a:pt x="12050268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2700" y="4899786"/>
            <a:ext cx="409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000087"/>
                </a:solidFill>
                <a:latin typeface="Carlito"/>
                <a:cs typeface="Carlito"/>
              </a:rPr>
              <a:t>……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0576" y="4812791"/>
            <a:ext cx="5328285" cy="707390"/>
          </a:xfrm>
          <a:custGeom>
            <a:avLst/>
            <a:gdLst/>
            <a:ahLst/>
            <a:cxnLst/>
            <a:rect l="l" t="t" r="r" b="b"/>
            <a:pathLst>
              <a:path w="5328284" h="707389">
                <a:moveTo>
                  <a:pt x="5327904" y="0"/>
                </a:moveTo>
                <a:lnTo>
                  <a:pt x="0" y="0"/>
                </a:lnTo>
                <a:lnTo>
                  <a:pt x="0" y="707135"/>
                </a:lnTo>
                <a:lnTo>
                  <a:pt x="5327904" y="707135"/>
                </a:lnTo>
                <a:lnTo>
                  <a:pt x="5327904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49570" y="4830521"/>
            <a:ext cx="5113655" cy="63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66"/>
                </a:solidFill>
                <a:latin typeface="Carlito"/>
                <a:cs typeface="Carlito"/>
              </a:rPr>
              <a:t>URI: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635"/>
              </a:lnSpc>
            </a:pPr>
            <a:r>
              <a:rPr sz="2200" b="1" spc="-10" dirty="0">
                <a:latin typeface="Carlito"/>
                <a:cs typeface="Carlito"/>
              </a:rPr>
              <a:t>http://localhost:8080/context_root/</a:t>
            </a:r>
            <a:r>
              <a:rPr sz="2200" b="1" spc="-10" dirty="0">
                <a:solidFill>
                  <a:srgbClr val="C00000"/>
                </a:solidFill>
                <a:latin typeface="Carlito"/>
                <a:cs typeface="Carlito"/>
              </a:rPr>
              <a:t>pattern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987552"/>
            <a:ext cx="12192000" cy="431800"/>
          </a:xfrm>
          <a:custGeom>
            <a:avLst/>
            <a:gdLst/>
            <a:ahLst/>
            <a:cxnLst/>
            <a:rect l="l" t="t" r="r" b="b"/>
            <a:pathLst>
              <a:path w="12192000" h="431800">
                <a:moveTo>
                  <a:pt x="12192000" y="0"/>
                </a:moveTo>
                <a:lnTo>
                  <a:pt x="0" y="0"/>
                </a:lnTo>
                <a:lnTo>
                  <a:pt x="0" y="431291"/>
                </a:lnTo>
                <a:lnTo>
                  <a:pt x="12192000" y="4312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-12700" y="1004442"/>
            <a:ext cx="7108825" cy="3919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rlito"/>
                <a:cs typeface="Carlito"/>
              </a:rPr>
              <a:t>Without </a:t>
            </a:r>
            <a:r>
              <a:rPr sz="2200" b="1" spc="-15" dirty="0">
                <a:latin typeface="Carlito"/>
                <a:cs typeface="Carlito"/>
              </a:rPr>
              <a:t>Annotation </a:t>
            </a:r>
            <a:r>
              <a:rPr sz="2200" b="1" spc="-5" dirty="0">
                <a:latin typeface="Carlito"/>
                <a:cs typeface="Carlito"/>
              </a:rPr>
              <a:t>( </a:t>
            </a:r>
            <a:r>
              <a:rPr sz="2200" b="1" spc="-15" dirty="0">
                <a:latin typeface="Carlito"/>
                <a:cs typeface="Carlito"/>
              </a:rPr>
              <a:t>@WebServlet</a:t>
            </a:r>
            <a:r>
              <a:rPr sz="2200" b="1" spc="12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)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200" spc="-10" dirty="0">
                <a:latin typeface="Carlito"/>
                <a:cs typeface="Carlito"/>
              </a:rPr>
              <a:t>….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</a:pPr>
            <a:r>
              <a:rPr sz="2200" b="1" spc="-5" dirty="0">
                <a:solidFill>
                  <a:srgbClr val="000087"/>
                </a:solidFill>
                <a:latin typeface="Carlito"/>
                <a:cs typeface="Carlito"/>
              </a:rPr>
              <a:t>&lt;servlet&gt;</a:t>
            </a:r>
            <a:endParaRPr sz="2200">
              <a:latin typeface="Carlito"/>
              <a:cs typeface="Carlito"/>
            </a:endParaRPr>
          </a:p>
          <a:p>
            <a:pPr marL="520065">
              <a:lnSpc>
                <a:spcPct val="100000"/>
              </a:lnSpc>
            </a:pPr>
            <a:r>
              <a:rPr sz="2200" spc="-10" dirty="0">
                <a:solidFill>
                  <a:srgbClr val="000087"/>
                </a:solidFill>
                <a:latin typeface="Carlito"/>
                <a:cs typeface="Carlito"/>
              </a:rPr>
              <a:t>&lt;servlet-name&gt;</a:t>
            </a:r>
            <a:r>
              <a:rPr sz="2200" spc="-10" dirty="0">
                <a:latin typeface="Carlito"/>
                <a:cs typeface="Carlito"/>
              </a:rPr>
              <a:t>comingsoon</a:t>
            </a:r>
            <a:r>
              <a:rPr sz="2200" spc="-10" dirty="0">
                <a:solidFill>
                  <a:srgbClr val="000087"/>
                </a:solidFill>
                <a:latin typeface="Carlito"/>
                <a:cs typeface="Carlito"/>
              </a:rPr>
              <a:t>&lt;/servlet-name&gt;</a:t>
            </a:r>
            <a:endParaRPr sz="2200">
              <a:latin typeface="Carlito"/>
              <a:cs typeface="Carlito"/>
            </a:endParaRPr>
          </a:p>
          <a:p>
            <a:pPr marL="520065">
              <a:lnSpc>
                <a:spcPct val="100000"/>
              </a:lnSpc>
            </a:pPr>
            <a:r>
              <a:rPr sz="2200" spc="-5" dirty="0">
                <a:solidFill>
                  <a:srgbClr val="000087"/>
                </a:solidFill>
                <a:latin typeface="Carlito"/>
                <a:cs typeface="Carlito"/>
              </a:rPr>
              <a:t>&lt;servlet-class&gt;</a:t>
            </a:r>
            <a:r>
              <a:rPr sz="2200" b="1" i="1" spc="-5" dirty="0">
                <a:latin typeface="Carlito"/>
                <a:cs typeface="Carlito"/>
              </a:rPr>
              <a:t>packagename.servletname</a:t>
            </a:r>
            <a:r>
              <a:rPr sz="2200" spc="-5" dirty="0">
                <a:solidFill>
                  <a:srgbClr val="000087"/>
                </a:solidFill>
                <a:latin typeface="Carlito"/>
                <a:cs typeface="Carlito"/>
              </a:rPr>
              <a:t>&lt;/servlet-class&gt;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</a:pPr>
            <a:r>
              <a:rPr sz="2200" b="1" spc="-10" dirty="0">
                <a:solidFill>
                  <a:srgbClr val="000087"/>
                </a:solidFill>
                <a:latin typeface="Carlito"/>
                <a:cs typeface="Carlito"/>
              </a:rPr>
              <a:t>&lt;/servlet&gt;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sz="2200" b="1" spc="-10" dirty="0">
                <a:solidFill>
                  <a:srgbClr val="000087"/>
                </a:solidFill>
                <a:latin typeface="Carlito"/>
                <a:cs typeface="Carlito"/>
              </a:rPr>
              <a:t>&lt;servlet-mapping&gt;</a:t>
            </a:r>
            <a:endParaRPr sz="2200">
              <a:latin typeface="Carlito"/>
              <a:cs typeface="Carlito"/>
            </a:endParaRPr>
          </a:p>
          <a:p>
            <a:pPr marL="520065">
              <a:lnSpc>
                <a:spcPct val="100000"/>
              </a:lnSpc>
            </a:pPr>
            <a:r>
              <a:rPr sz="2200" spc="-10" dirty="0">
                <a:solidFill>
                  <a:srgbClr val="000087"/>
                </a:solidFill>
                <a:latin typeface="Carlito"/>
                <a:cs typeface="Carlito"/>
              </a:rPr>
              <a:t>&lt;servlet-name&gt;</a:t>
            </a:r>
            <a:r>
              <a:rPr sz="2200" spc="-10" dirty="0">
                <a:latin typeface="Carlito"/>
                <a:cs typeface="Carlito"/>
              </a:rPr>
              <a:t>comingsoon</a:t>
            </a:r>
            <a:r>
              <a:rPr sz="2200" spc="-10" dirty="0">
                <a:solidFill>
                  <a:srgbClr val="000087"/>
                </a:solidFill>
                <a:latin typeface="Carlito"/>
                <a:cs typeface="Carlito"/>
              </a:rPr>
              <a:t>&lt;/servlet-name&gt;</a:t>
            </a:r>
            <a:endParaRPr sz="2200">
              <a:latin typeface="Carlito"/>
              <a:cs typeface="Carlito"/>
            </a:endParaRPr>
          </a:p>
          <a:p>
            <a:pPr marL="520065">
              <a:lnSpc>
                <a:spcPct val="100000"/>
              </a:lnSpc>
            </a:pPr>
            <a:r>
              <a:rPr sz="2200" spc="-15" dirty="0">
                <a:solidFill>
                  <a:srgbClr val="000087"/>
                </a:solidFill>
                <a:latin typeface="Carlito"/>
                <a:cs typeface="Carlito"/>
              </a:rPr>
              <a:t>&lt;url-pattern&gt;</a:t>
            </a:r>
            <a:r>
              <a:rPr sz="2200" i="1" spc="-15" dirty="0">
                <a:solidFill>
                  <a:srgbClr val="C00000"/>
                </a:solidFill>
                <a:latin typeface="Carlito"/>
                <a:cs typeface="Carlito"/>
              </a:rPr>
              <a:t>/pattern</a:t>
            </a:r>
            <a:r>
              <a:rPr sz="2200" spc="-15" dirty="0">
                <a:solidFill>
                  <a:srgbClr val="000087"/>
                </a:solidFill>
                <a:latin typeface="Carlito"/>
                <a:cs typeface="Carlito"/>
              </a:rPr>
              <a:t>&lt;/url-pattern&gt;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</a:pPr>
            <a:r>
              <a:rPr sz="2200" b="1" spc="-10" dirty="0">
                <a:solidFill>
                  <a:srgbClr val="000087"/>
                </a:solidFill>
                <a:latin typeface="Carlito"/>
                <a:cs typeface="Carlito"/>
              </a:rPr>
              <a:t>&lt;/servlet-mapping&gt;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79388" y="2801747"/>
            <a:ext cx="314325" cy="1292225"/>
          </a:xfrm>
          <a:custGeom>
            <a:avLst/>
            <a:gdLst/>
            <a:ahLst/>
            <a:cxnLst/>
            <a:rect l="l" t="t" r="r" b="b"/>
            <a:pathLst>
              <a:path w="314325" h="1292225">
                <a:moveTo>
                  <a:pt x="85121" y="75654"/>
                </a:moveTo>
                <a:lnTo>
                  <a:pt x="66923" y="107317"/>
                </a:lnTo>
                <a:lnTo>
                  <a:pt x="67214" y="121157"/>
                </a:lnTo>
                <a:lnTo>
                  <a:pt x="69246" y="180466"/>
                </a:lnTo>
                <a:lnTo>
                  <a:pt x="71786" y="238251"/>
                </a:lnTo>
                <a:lnTo>
                  <a:pt x="75088" y="294258"/>
                </a:lnTo>
                <a:lnTo>
                  <a:pt x="78771" y="343788"/>
                </a:lnTo>
                <a:lnTo>
                  <a:pt x="116744" y="340867"/>
                </a:lnTo>
                <a:lnTo>
                  <a:pt x="115084" y="318642"/>
                </a:lnTo>
                <a:lnTo>
                  <a:pt x="113180" y="291718"/>
                </a:lnTo>
                <a:lnTo>
                  <a:pt x="109875" y="236219"/>
                </a:lnTo>
                <a:lnTo>
                  <a:pt x="107211" y="178815"/>
                </a:lnTo>
                <a:lnTo>
                  <a:pt x="105309" y="120014"/>
                </a:lnTo>
                <a:lnTo>
                  <a:pt x="105085" y="109443"/>
                </a:lnTo>
                <a:lnTo>
                  <a:pt x="85121" y="75654"/>
                </a:lnTo>
                <a:close/>
              </a:path>
              <a:path w="314325" h="1292225">
                <a:moveTo>
                  <a:pt x="109886" y="236219"/>
                </a:moveTo>
                <a:lnTo>
                  <a:pt x="109886" y="236474"/>
                </a:lnTo>
                <a:lnTo>
                  <a:pt x="109886" y="236219"/>
                </a:lnTo>
                <a:close/>
              </a:path>
              <a:path w="314325" h="1292225">
                <a:moveTo>
                  <a:pt x="84613" y="0"/>
                </a:moveTo>
                <a:lnTo>
                  <a:pt x="2444" y="143128"/>
                </a:lnTo>
                <a:lnTo>
                  <a:pt x="0" y="150248"/>
                </a:lnTo>
                <a:lnTo>
                  <a:pt x="507" y="157511"/>
                </a:lnTo>
                <a:lnTo>
                  <a:pt x="3730" y="164060"/>
                </a:lnTo>
                <a:lnTo>
                  <a:pt x="9429" y="169037"/>
                </a:lnTo>
                <a:lnTo>
                  <a:pt x="16605" y="171481"/>
                </a:lnTo>
                <a:lnTo>
                  <a:pt x="23875" y="170973"/>
                </a:lnTo>
                <a:lnTo>
                  <a:pt x="30432" y="167751"/>
                </a:lnTo>
                <a:lnTo>
                  <a:pt x="35464" y="162051"/>
                </a:lnTo>
                <a:lnTo>
                  <a:pt x="66923" y="107317"/>
                </a:lnTo>
                <a:lnTo>
                  <a:pt x="65944" y="60832"/>
                </a:lnTo>
                <a:lnTo>
                  <a:pt x="65817" y="37973"/>
                </a:lnTo>
                <a:lnTo>
                  <a:pt x="106948" y="37718"/>
                </a:lnTo>
                <a:lnTo>
                  <a:pt x="84613" y="0"/>
                </a:lnTo>
                <a:close/>
              </a:path>
              <a:path w="314325" h="1292225">
                <a:moveTo>
                  <a:pt x="120258" y="60198"/>
                </a:moveTo>
                <a:lnTo>
                  <a:pt x="104044" y="60198"/>
                </a:lnTo>
                <a:lnTo>
                  <a:pt x="105085" y="109443"/>
                </a:lnTo>
                <a:lnTo>
                  <a:pt x="135794" y="161416"/>
                </a:lnTo>
                <a:lnTo>
                  <a:pt x="140918" y="167022"/>
                </a:lnTo>
                <a:lnTo>
                  <a:pt x="147542" y="170164"/>
                </a:lnTo>
                <a:lnTo>
                  <a:pt x="154832" y="170614"/>
                </a:lnTo>
                <a:lnTo>
                  <a:pt x="161956" y="168148"/>
                </a:lnTo>
                <a:lnTo>
                  <a:pt x="167562" y="163095"/>
                </a:lnTo>
                <a:lnTo>
                  <a:pt x="170703" y="156495"/>
                </a:lnTo>
                <a:lnTo>
                  <a:pt x="171154" y="149181"/>
                </a:lnTo>
                <a:lnTo>
                  <a:pt x="168687" y="141986"/>
                </a:lnTo>
                <a:lnTo>
                  <a:pt x="120258" y="60198"/>
                </a:lnTo>
                <a:close/>
              </a:path>
              <a:path w="314325" h="1292225">
                <a:moveTo>
                  <a:pt x="103971" y="47370"/>
                </a:moveTo>
                <a:lnTo>
                  <a:pt x="101377" y="47370"/>
                </a:lnTo>
                <a:lnTo>
                  <a:pt x="85121" y="75654"/>
                </a:lnTo>
                <a:lnTo>
                  <a:pt x="105085" y="109443"/>
                </a:lnTo>
                <a:lnTo>
                  <a:pt x="104044" y="60451"/>
                </a:lnTo>
                <a:lnTo>
                  <a:pt x="103971" y="47370"/>
                </a:lnTo>
                <a:close/>
              </a:path>
              <a:path w="314325" h="1292225">
                <a:moveTo>
                  <a:pt x="103917" y="37718"/>
                </a:moveTo>
                <a:lnTo>
                  <a:pt x="65817" y="37973"/>
                </a:lnTo>
                <a:lnTo>
                  <a:pt x="65944" y="60832"/>
                </a:lnTo>
                <a:lnTo>
                  <a:pt x="66923" y="107317"/>
                </a:lnTo>
                <a:lnTo>
                  <a:pt x="85121" y="75654"/>
                </a:lnTo>
                <a:lnTo>
                  <a:pt x="68484" y="47498"/>
                </a:lnTo>
                <a:lnTo>
                  <a:pt x="103971" y="47370"/>
                </a:lnTo>
                <a:lnTo>
                  <a:pt x="103917" y="37718"/>
                </a:lnTo>
                <a:close/>
              </a:path>
              <a:path w="314325" h="1292225">
                <a:moveTo>
                  <a:pt x="101377" y="47370"/>
                </a:moveTo>
                <a:lnTo>
                  <a:pt x="68484" y="47498"/>
                </a:lnTo>
                <a:lnTo>
                  <a:pt x="85121" y="75654"/>
                </a:lnTo>
                <a:lnTo>
                  <a:pt x="101377" y="47370"/>
                </a:lnTo>
                <a:close/>
              </a:path>
              <a:path w="314325" h="1292225">
                <a:moveTo>
                  <a:pt x="106948" y="37718"/>
                </a:moveTo>
                <a:lnTo>
                  <a:pt x="103917" y="37718"/>
                </a:lnTo>
                <a:lnTo>
                  <a:pt x="104044" y="60451"/>
                </a:lnTo>
                <a:lnTo>
                  <a:pt x="104044" y="60198"/>
                </a:lnTo>
                <a:lnTo>
                  <a:pt x="120258" y="60198"/>
                </a:lnTo>
                <a:lnTo>
                  <a:pt x="106948" y="37718"/>
                </a:lnTo>
                <a:close/>
              </a:path>
              <a:path w="314325" h="1292225">
                <a:moveTo>
                  <a:pt x="204329" y="705738"/>
                </a:moveTo>
                <a:lnTo>
                  <a:pt x="165258" y="705738"/>
                </a:lnTo>
                <a:lnTo>
                  <a:pt x="165385" y="706247"/>
                </a:lnTo>
                <a:lnTo>
                  <a:pt x="168433" y="719708"/>
                </a:lnTo>
                <a:lnTo>
                  <a:pt x="171481" y="734567"/>
                </a:lnTo>
                <a:lnTo>
                  <a:pt x="173386" y="744981"/>
                </a:lnTo>
                <a:lnTo>
                  <a:pt x="210851" y="738251"/>
                </a:lnTo>
                <a:lnTo>
                  <a:pt x="208819" y="727201"/>
                </a:lnTo>
                <a:lnTo>
                  <a:pt x="205644" y="711453"/>
                </a:lnTo>
                <a:lnTo>
                  <a:pt x="204329" y="705738"/>
                </a:lnTo>
                <a:close/>
              </a:path>
              <a:path w="314325" h="1292225">
                <a:moveTo>
                  <a:pt x="171354" y="734187"/>
                </a:moveTo>
                <a:lnTo>
                  <a:pt x="171426" y="734567"/>
                </a:lnTo>
                <a:lnTo>
                  <a:pt x="171354" y="734187"/>
                </a:lnTo>
                <a:close/>
              </a:path>
              <a:path w="314325" h="1292225">
                <a:moveTo>
                  <a:pt x="168306" y="719327"/>
                </a:moveTo>
                <a:lnTo>
                  <a:pt x="168386" y="719708"/>
                </a:lnTo>
                <a:lnTo>
                  <a:pt x="168306" y="719327"/>
                </a:lnTo>
                <a:close/>
              </a:path>
              <a:path w="314325" h="1292225">
                <a:moveTo>
                  <a:pt x="165270" y="705789"/>
                </a:moveTo>
                <a:lnTo>
                  <a:pt x="165374" y="706247"/>
                </a:lnTo>
                <a:lnTo>
                  <a:pt x="165270" y="705789"/>
                </a:lnTo>
                <a:close/>
              </a:path>
              <a:path w="314325" h="1292225">
                <a:moveTo>
                  <a:pt x="201485" y="693674"/>
                </a:moveTo>
                <a:lnTo>
                  <a:pt x="162210" y="693674"/>
                </a:lnTo>
                <a:lnTo>
                  <a:pt x="165270" y="705789"/>
                </a:lnTo>
                <a:lnTo>
                  <a:pt x="204329" y="705738"/>
                </a:lnTo>
                <a:lnTo>
                  <a:pt x="202342" y="697102"/>
                </a:lnTo>
                <a:lnTo>
                  <a:pt x="201485" y="693674"/>
                </a:lnTo>
                <a:close/>
              </a:path>
              <a:path w="314325" h="1292225">
                <a:moveTo>
                  <a:pt x="198849" y="683260"/>
                </a:moveTo>
                <a:lnTo>
                  <a:pt x="159162" y="683260"/>
                </a:lnTo>
                <a:lnTo>
                  <a:pt x="162337" y="694308"/>
                </a:lnTo>
                <a:lnTo>
                  <a:pt x="162210" y="693674"/>
                </a:lnTo>
                <a:lnTo>
                  <a:pt x="201485" y="693674"/>
                </a:lnTo>
                <a:lnTo>
                  <a:pt x="199040" y="683894"/>
                </a:lnTo>
                <a:lnTo>
                  <a:pt x="198849" y="683260"/>
                </a:lnTo>
                <a:close/>
              </a:path>
              <a:path w="314325" h="1292225">
                <a:moveTo>
                  <a:pt x="196287" y="674751"/>
                </a:moveTo>
                <a:lnTo>
                  <a:pt x="156114" y="674751"/>
                </a:lnTo>
                <a:lnTo>
                  <a:pt x="156495" y="675766"/>
                </a:lnTo>
                <a:lnTo>
                  <a:pt x="159416" y="684276"/>
                </a:lnTo>
                <a:lnTo>
                  <a:pt x="159162" y="683260"/>
                </a:lnTo>
                <a:lnTo>
                  <a:pt x="198849" y="683260"/>
                </a:lnTo>
                <a:lnTo>
                  <a:pt x="196287" y="674751"/>
                </a:lnTo>
                <a:close/>
              </a:path>
              <a:path w="314325" h="1292225">
                <a:moveTo>
                  <a:pt x="156329" y="675370"/>
                </a:moveTo>
                <a:lnTo>
                  <a:pt x="156466" y="675766"/>
                </a:lnTo>
                <a:lnTo>
                  <a:pt x="156329" y="675370"/>
                </a:lnTo>
                <a:close/>
              </a:path>
              <a:path w="314325" h="1292225">
                <a:moveTo>
                  <a:pt x="156114" y="674751"/>
                </a:moveTo>
                <a:lnTo>
                  <a:pt x="156329" y="675370"/>
                </a:lnTo>
                <a:lnTo>
                  <a:pt x="156495" y="675766"/>
                </a:lnTo>
                <a:lnTo>
                  <a:pt x="156114" y="674751"/>
                </a:lnTo>
                <a:close/>
              </a:path>
              <a:path w="314325" h="1292225">
                <a:moveTo>
                  <a:pt x="194020" y="667892"/>
                </a:moveTo>
                <a:lnTo>
                  <a:pt x="153193" y="667892"/>
                </a:lnTo>
                <a:lnTo>
                  <a:pt x="153955" y="669543"/>
                </a:lnTo>
                <a:lnTo>
                  <a:pt x="156329" y="675370"/>
                </a:lnTo>
                <a:lnTo>
                  <a:pt x="156114" y="674751"/>
                </a:lnTo>
                <a:lnTo>
                  <a:pt x="196287" y="674751"/>
                </a:lnTo>
                <a:lnTo>
                  <a:pt x="195484" y="672083"/>
                </a:lnTo>
                <a:lnTo>
                  <a:pt x="194020" y="667892"/>
                </a:lnTo>
                <a:close/>
              </a:path>
              <a:path w="314325" h="1292225">
                <a:moveTo>
                  <a:pt x="153623" y="668918"/>
                </a:moveTo>
                <a:lnTo>
                  <a:pt x="153886" y="669543"/>
                </a:lnTo>
                <a:lnTo>
                  <a:pt x="153623" y="668918"/>
                </a:lnTo>
                <a:close/>
              </a:path>
              <a:path w="314325" h="1292225">
                <a:moveTo>
                  <a:pt x="153193" y="667892"/>
                </a:moveTo>
                <a:lnTo>
                  <a:pt x="153623" y="668918"/>
                </a:lnTo>
                <a:lnTo>
                  <a:pt x="153955" y="669543"/>
                </a:lnTo>
                <a:lnTo>
                  <a:pt x="153193" y="667892"/>
                </a:lnTo>
                <a:close/>
              </a:path>
              <a:path w="314325" h="1292225">
                <a:moveTo>
                  <a:pt x="151344" y="664623"/>
                </a:moveTo>
                <a:lnTo>
                  <a:pt x="153623" y="668918"/>
                </a:lnTo>
                <a:lnTo>
                  <a:pt x="153193" y="667892"/>
                </a:lnTo>
                <a:lnTo>
                  <a:pt x="194020" y="667892"/>
                </a:lnTo>
                <a:lnTo>
                  <a:pt x="193266" y="665733"/>
                </a:lnTo>
                <a:lnTo>
                  <a:pt x="152177" y="665733"/>
                </a:lnTo>
                <a:lnTo>
                  <a:pt x="151344" y="664623"/>
                </a:lnTo>
                <a:close/>
              </a:path>
              <a:path w="314325" h="1292225">
                <a:moveTo>
                  <a:pt x="151045" y="664059"/>
                </a:moveTo>
                <a:lnTo>
                  <a:pt x="151344" y="664623"/>
                </a:lnTo>
                <a:lnTo>
                  <a:pt x="152177" y="665733"/>
                </a:lnTo>
                <a:lnTo>
                  <a:pt x="151136" y="664084"/>
                </a:lnTo>
                <a:close/>
              </a:path>
              <a:path w="314325" h="1292225">
                <a:moveTo>
                  <a:pt x="151136" y="664084"/>
                </a:moveTo>
                <a:lnTo>
                  <a:pt x="152177" y="665733"/>
                </a:lnTo>
                <a:lnTo>
                  <a:pt x="193266" y="665733"/>
                </a:lnTo>
                <a:lnTo>
                  <a:pt x="193132" y="665352"/>
                </a:lnTo>
                <a:lnTo>
                  <a:pt x="155479" y="665352"/>
                </a:lnTo>
                <a:lnTo>
                  <a:pt x="152479" y="664463"/>
                </a:lnTo>
                <a:lnTo>
                  <a:pt x="151796" y="664463"/>
                </a:lnTo>
                <a:lnTo>
                  <a:pt x="151451" y="664171"/>
                </a:lnTo>
                <a:lnTo>
                  <a:pt x="151136" y="664084"/>
                </a:lnTo>
                <a:close/>
              </a:path>
              <a:path w="314325" h="1292225">
                <a:moveTo>
                  <a:pt x="149903" y="662412"/>
                </a:moveTo>
                <a:lnTo>
                  <a:pt x="151552" y="664199"/>
                </a:lnTo>
                <a:lnTo>
                  <a:pt x="155479" y="665352"/>
                </a:lnTo>
                <a:lnTo>
                  <a:pt x="149903" y="662412"/>
                </a:lnTo>
                <a:close/>
              </a:path>
              <a:path w="314325" h="1292225">
                <a:moveTo>
                  <a:pt x="191639" y="661162"/>
                </a:moveTo>
                <a:lnTo>
                  <a:pt x="148748" y="661162"/>
                </a:lnTo>
                <a:lnTo>
                  <a:pt x="149903" y="662412"/>
                </a:lnTo>
                <a:lnTo>
                  <a:pt x="155479" y="665352"/>
                </a:lnTo>
                <a:lnTo>
                  <a:pt x="193132" y="665352"/>
                </a:lnTo>
                <a:lnTo>
                  <a:pt x="191801" y="661542"/>
                </a:lnTo>
                <a:lnTo>
                  <a:pt x="191639" y="661162"/>
                </a:lnTo>
                <a:close/>
              </a:path>
              <a:path w="314325" h="1292225">
                <a:moveTo>
                  <a:pt x="150889" y="664016"/>
                </a:moveTo>
                <a:lnTo>
                  <a:pt x="151344" y="664623"/>
                </a:lnTo>
                <a:lnTo>
                  <a:pt x="151045" y="664059"/>
                </a:lnTo>
                <a:lnTo>
                  <a:pt x="150889" y="664016"/>
                </a:lnTo>
                <a:close/>
              </a:path>
              <a:path w="314325" h="1292225">
                <a:moveTo>
                  <a:pt x="151451" y="664171"/>
                </a:moveTo>
                <a:lnTo>
                  <a:pt x="151796" y="664463"/>
                </a:lnTo>
                <a:lnTo>
                  <a:pt x="151552" y="664199"/>
                </a:lnTo>
                <a:close/>
              </a:path>
              <a:path w="314325" h="1292225">
                <a:moveTo>
                  <a:pt x="151552" y="664199"/>
                </a:moveTo>
                <a:lnTo>
                  <a:pt x="151796" y="664463"/>
                </a:lnTo>
                <a:lnTo>
                  <a:pt x="152479" y="664463"/>
                </a:lnTo>
                <a:lnTo>
                  <a:pt x="151552" y="664199"/>
                </a:lnTo>
                <a:close/>
              </a:path>
              <a:path w="314325" h="1292225">
                <a:moveTo>
                  <a:pt x="150741" y="663320"/>
                </a:moveTo>
                <a:lnTo>
                  <a:pt x="150892" y="663698"/>
                </a:lnTo>
                <a:lnTo>
                  <a:pt x="151451" y="664171"/>
                </a:lnTo>
                <a:lnTo>
                  <a:pt x="150741" y="663320"/>
                </a:lnTo>
                <a:close/>
              </a:path>
              <a:path w="314325" h="1292225">
                <a:moveTo>
                  <a:pt x="150892" y="663698"/>
                </a:moveTo>
                <a:lnTo>
                  <a:pt x="151136" y="664084"/>
                </a:lnTo>
                <a:lnTo>
                  <a:pt x="151451" y="664171"/>
                </a:lnTo>
                <a:lnTo>
                  <a:pt x="150892" y="663698"/>
                </a:lnTo>
                <a:close/>
              </a:path>
              <a:path w="314325" h="1292225">
                <a:moveTo>
                  <a:pt x="150823" y="663640"/>
                </a:moveTo>
                <a:lnTo>
                  <a:pt x="151022" y="664016"/>
                </a:lnTo>
                <a:lnTo>
                  <a:pt x="150892" y="663698"/>
                </a:lnTo>
                <a:close/>
              </a:path>
              <a:path w="314325" h="1292225">
                <a:moveTo>
                  <a:pt x="150232" y="663140"/>
                </a:moveTo>
                <a:lnTo>
                  <a:pt x="150889" y="664016"/>
                </a:lnTo>
                <a:lnTo>
                  <a:pt x="151045" y="664059"/>
                </a:lnTo>
                <a:lnTo>
                  <a:pt x="150823" y="663640"/>
                </a:lnTo>
                <a:lnTo>
                  <a:pt x="150232" y="663140"/>
                </a:lnTo>
                <a:close/>
              </a:path>
              <a:path w="314325" h="1292225">
                <a:moveTo>
                  <a:pt x="127539" y="453898"/>
                </a:moveTo>
                <a:lnTo>
                  <a:pt x="89693" y="458215"/>
                </a:lnTo>
                <a:lnTo>
                  <a:pt x="90963" y="468756"/>
                </a:lnTo>
                <a:lnTo>
                  <a:pt x="93757" y="490092"/>
                </a:lnTo>
                <a:lnTo>
                  <a:pt x="99472" y="529843"/>
                </a:lnTo>
                <a:lnTo>
                  <a:pt x="108743" y="580643"/>
                </a:lnTo>
                <a:lnTo>
                  <a:pt x="118903" y="619887"/>
                </a:lnTo>
                <a:lnTo>
                  <a:pt x="136556" y="655574"/>
                </a:lnTo>
                <a:lnTo>
                  <a:pt x="150889" y="664016"/>
                </a:lnTo>
                <a:lnTo>
                  <a:pt x="150232" y="663140"/>
                </a:lnTo>
                <a:lnTo>
                  <a:pt x="148494" y="661669"/>
                </a:lnTo>
                <a:lnTo>
                  <a:pt x="149129" y="661669"/>
                </a:lnTo>
                <a:lnTo>
                  <a:pt x="148748" y="661162"/>
                </a:lnTo>
                <a:lnTo>
                  <a:pt x="191639" y="661162"/>
                </a:lnTo>
                <a:lnTo>
                  <a:pt x="187864" y="652272"/>
                </a:lnTo>
                <a:lnTo>
                  <a:pt x="183419" y="644016"/>
                </a:lnTo>
                <a:lnTo>
                  <a:pt x="177831" y="636524"/>
                </a:lnTo>
                <a:lnTo>
                  <a:pt x="171058" y="630808"/>
                </a:lnTo>
                <a:lnTo>
                  <a:pt x="165639" y="630808"/>
                </a:lnTo>
                <a:lnTo>
                  <a:pt x="164638" y="629766"/>
                </a:lnTo>
                <a:lnTo>
                  <a:pt x="158908" y="626744"/>
                </a:lnTo>
                <a:lnTo>
                  <a:pt x="162464" y="626744"/>
                </a:lnTo>
                <a:lnTo>
                  <a:pt x="162210" y="626363"/>
                </a:lnTo>
                <a:lnTo>
                  <a:pt x="162496" y="626363"/>
                </a:lnTo>
                <a:lnTo>
                  <a:pt x="161258" y="624077"/>
                </a:lnTo>
                <a:lnTo>
                  <a:pt x="160432" y="622553"/>
                </a:lnTo>
                <a:lnTo>
                  <a:pt x="158372" y="617347"/>
                </a:lnTo>
                <a:lnTo>
                  <a:pt x="155279" y="608711"/>
                </a:lnTo>
                <a:lnTo>
                  <a:pt x="152233" y="598297"/>
                </a:lnTo>
                <a:lnTo>
                  <a:pt x="149013" y="585724"/>
                </a:lnTo>
                <a:lnTo>
                  <a:pt x="146042" y="572769"/>
                </a:lnTo>
                <a:lnTo>
                  <a:pt x="146003" y="572388"/>
                </a:lnTo>
                <a:lnTo>
                  <a:pt x="143011" y="557911"/>
                </a:lnTo>
                <a:lnTo>
                  <a:pt x="142940" y="557402"/>
                </a:lnTo>
                <a:lnTo>
                  <a:pt x="140009" y="541401"/>
                </a:lnTo>
                <a:lnTo>
                  <a:pt x="137130" y="524001"/>
                </a:lnTo>
                <a:lnTo>
                  <a:pt x="134308" y="505205"/>
                </a:lnTo>
                <a:lnTo>
                  <a:pt x="131494" y="485139"/>
                </a:lnTo>
                <a:lnTo>
                  <a:pt x="128716" y="464185"/>
                </a:lnTo>
                <a:lnTo>
                  <a:pt x="128778" y="463930"/>
                </a:lnTo>
                <a:lnTo>
                  <a:pt x="127539" y="453898"/>
                </a:lnTo>
                <a:close/>
              </a:path>
              <a:path w="314325" h="1292225">
                <a:moveTo>
                  <a:pt x="150653" y="663320"/>
                </a:moveTo>
                <a:lnTo>
                  <a:pt x="150823" y="663640"/>
                </a:lnTo>
                <a:lnTo>
                  <a:pt x="150653" y="663320"/>
                </a:lnTo>
                <a:close/>
              </a:path>
              <a:path w="314325" h="1292225">
                <a:moveTo>
                  <a:pt x="149545" y="662223"/>
                </a:moveTo>
                <a:lnTo>
                  <a:pt x="150232" y="663140"/>
                </a:lnTo>
                <a:lnTo>
                  <a:pt x="150823" y="663640"/>
                </a:lnTo>
                <a:lnTo>
                  <a:pt x="150741" y="663320"/>
                </a:lnTo>
                <a:lnTo>
                  <a:pt x="149903" y="662412"/>
                </a:lnTo>
                <a:lnTo>
                  <a:pt x="149545" y="662223"/>
                </a:lnTo>
                <a:close/>
              </a:path>
              <a:path w="314325" h="1292225">
                <a:moveTo>
                  <a:pt x="148494" y="661669"/>
                </a:moveTo>
                <a:lnTo>
                  <a:pt x="150232" y="663140"/>
                </a:lnTo>
                <a:lnTo>
                  <a:pt x="149545" y="662223"/>
                </a:lnTo>
                <a:lnTo>
                  <a:pt x="148494" y="661669"/>
                </a:lnTo>
                <a:close/>
              </a:path>
              <a:path w="314325" h="1292225">
                <a:moveTo>
                  <a:pt x="148748" y="661162"/>
                </a:moveTo>
                <a:lnTo>
                  <a:pt x="149545" y="662223"/>
                </a:lnTo>
                <a:lnTo>
                  <a:pt x="149903" y="662412"/>
                </a:lnTo>
                <a:lnTo>
                  <a:pt x="148748" y="661162"/>
                </a:lnTo>
                <a:close/>
              </a:path>
              <a:path w="314325" h="1292225">
                <a:moveTo>
                  <a:pt x="149129" y="661669"/>
                </a:moveTo>
                <a:lnTo>
                  <a:pt x="148494" y="661669"/>
                </a:lnTo>
                <a:lnTo>
                  <a:pt x="149545" y="662223"/>
                </a:lnTo>
                <a:lnTo>
                  <a:pt x="149129" y="661669"/>
                </a:lnTo>
                <a:close/>
              </a:path>
              <a:path w="314325" h="1292225">
                <a:moveTo>
                  <a:pt x="164638" y="629766"/>
                </a:moveTo>
                <a:lnTo>
                  <a:pt x="165639" y="630808"/>
                </a:lnTo>
                <a:lnTo>
                  <a:pt x="164970" y="629941"/>
                </a:lnTo>
                <a:lnTo>
                  <a:pt x="164638" y="629766"/>
                </a:lnTo>
                <a:close/>
              </a:path>
              <a:path w="314325" h="1292225">
                <a:moveTo>
                  <a:pt x="164970" y="629941"/>
                </a:moveTo>
                <a:lnTo>
                  <a:pt x="165639" y="630808"/>
                </a:lnTo>
                <a:lnTo>
                  <a:pt x="171058" y="630808"/>
                </a:lnTo>
                <a:lnTo>
                  <a:pt x="170606" y="630427"/>
                </a:lnTo>
                <a:lnTo>
                  <a:pt x="165893" y="630427"/>
                </a:lnTo>
                <a:lnTo>
                  <a:pt x="164970" y="629941"/>
                </a:lnTo>
                <a:close/>
              </a:path>
              <a:path w="314325" h="1292225">
                <a:moveTo>
                  <a:pt x="164315" y="629092"/>
                </a:moveTo>
                <a:lnTo>
                  <a:pt x="164970" y="629941"/>
                </a:lnTo>
                <a:lnTo>
                  <a:pt x="165893" y="630427"/>
                </a:lnTo>
                <a:lnTo>
                  <a:pt x="164315" y="629092"/>
                </a:lnTo>
                <a:close/>
              </a:path>
              <a:path w="314325" h="1292225">
                <a:moveTo>
                  <a:pt x="163420" y="627932"/>
                </a:moveTo>
                <a:lnTo>
                  <a:pt x="164315" y="629092"/>
                </a:lnTo>
                <a:lnTo>
                  <a:pt x="165893" y="630427"/>
                </a:lnTo>
                <a:lnTo>
                  <a:pt x="170606" y="630427"/>
                </a:lnTo>
                <a:lnTo>
                  <a:pt x="169703" y="629665"/>
                </a:lnTo>
                <a:lnTo>
                  <a:pt x="163420" y="627932"/>
                </a:lnTo>
                <a:close/>
              </a:path>
              <a:path w="314325" h="1292225">
                <a:moveTo>
                  <a:pt x="162683" y="627729"/>
                </a:moveTo>
                <a:lnTo>
                  <a:pt x="164638" y="629766"/>
                </a:lnTo>
                <a:lnTo>
                  <a:pt x="164970" y="629941"/>
                </a:lnTo>
                <a:lnTo>
                  <a:pt x="164315" y="629092"/>
                </a:lnTo>
                <a:lnTo>
                  <a:pt x="163792" y="628650"/>
                </a:lnTo>
                <a:lnTo>
                  <a:pt x="163660" y="628537"/>
                </a:lnTo>
                <a:lnTo>
                  <a:pt x="162714" y="627737"/>
                </a:lnTo>
                <a:close/>
              </a:path>
              <a:path w="314325" h="1292225">
                <a:moveTo>
                  <a:pt x="158908" y="626744"/>
                </a:moveTo>
                <a:lnTo>
                  <a:pt x="164638" y="629766"/>
                </a:lnTo>
                <a:lnTo>
                  <a:pt x="162683" y="627729"/>
                </a:lnTo>
                <a:lnTo>
                  <a:pt x="158908" y="626744"/>
                </a:lnTo>
                <a:close/>
              </a:path>
              <a:path w="314325" h="1292225">
                <a:moveTo>
                  <a:pt x="163333" y="627908"/>
                </a:moveTo>
                <a:lnTo>
                  <a:pt x="163674" y="628537"/>
                </a:lnTo>
                <a:lnTo>
                  <a:pt x="164315" y="629092"/>
                </a:lnTo>
                <a:lnTo>
                  <a:pt x="163420" y="627932"/>
                </a:lnTo>
                <a:close/>
              </a:path>
              <a:path w="314325" h="1292225">
                <a:moveTo>
                  <a:pt x="163685" y="628559"/>
                </a:moveTo>
                <a:close/>
              </a:path>
              <a:path w="314325" h="1292225">
                <a:moveTo>
                  <a:pt x="163219" y="627877"/>
                </a:moveTo>
                <a:lnTo>
                  <a:pt x="163685" y="628559"/>
                </a:lnTo>
                <a:lnTo>
                  <a:pt x="163346" y="627932"/>
                </a:lnTo>
                <a:close/>
              </a:path>
              <a:path w="314325" h="1292225">
                <a:moveTo>
                  <a:pt x="162714" y="627737"/>
                </a:moveTo>
                <a:lnTo>
                  <a:pt x="163660" y="628537"/>
                </a:lnTo>
                <a:lnTo>
                  <a:pt x="163219" y="627877"/>
                </a:lnTo>
                <a:lnTo>
                  <a:pt x="162714" y="627737"/>
                </a:lnTo>
                <a:close/>
              </a:path>
              <a:path w="314325" h="1292225">
                <a:moveTo>
                  <a:pt x="163170" y="627607"/>
                </a:moveTo>
                <a:lnTo>
                  <a:pt x="163316" y="627877"/>
                </a:lnTo>
                <a:lnTo>
                  <a:pt x="163170" y="627607"/>
                </a:lnTo>
                <a:close/>
              </a:path>
              <a:path w="314325" h="1292225">
                <a:moveTo>
                  <a:pt x="162210" y="626363"/>
                </a:moveTo>
                <a:lnTo>
                  <a:pt x="163219" y="627877"/>
                </a:lnTo>
                <a:lnTo>
                  <a:pt x="163170" y="627607"/>
                </a:lnTo>
                <a:lnTo>
                  <a:pt x="162210" y="626363"/>
                </a:lnTo>
                <a:close/>
              </a:path>
              <a:path w="314325" h="1292225">
                <a:moveTo>
                  <a:pt x="163057" y="627633"/>
                </a:moveTo>
                <a:lnTo>
                  <a:pt x="162591" y="627633"/>
                </a:lnTo>
                <a:lnTo>
                  <a:pt x="163219" y="627877"/>
                </a:lnTo>
                <a:lnTo>
                  <a:pt x="163057" y="627633"/>
                </a:lnTo>
                <a:close/>
              </a:path>
              <a:path w="314325" h="1292225">
                <a:moveTo>
                  <a:pt x="162464" y="626744"/>
                </a:moveTo>
                <a:lnTo>
                  <a:pt x="158908" y="626744"/>
                </a:lnTo>
                <a:lnTo>
                  <a:pt x="162683" y="627729"/>
                </a:lnTo>
                <a:lnTo>
                  <a:pt x="163057" y="627633"/>
                </a:lnTo>
                <a:lnTo>
                  <a:pt x="162464" y="626744"/>
                </a:lnTo>
                <a:close/>
              </a:path>
              <a:path w="314325" h="1292225">
                <a:moveTo>
                  <a:pt x="162496" y="626363"/>
                </a:moveTo>
                <a:lnTo>
                  <a:pt x="162210" y="626363"/>
                </a:lnTo>
                <a:lnTo>
                  <a:pt x="163170" y="627607"/>
                </a:lnTo>
                <a:lnTo>
                  <a:pt x="162496" y="626363"/>
                </a:lnTo>
                <a:close/>
              </a:path>
              <a:path w="314325" h="1292225">
                <a:moveTo>
                  <a:pt x="160432" y="622553"/>
                </a:moveTo>
                <a:lnTo>
                  <a:pt x="161194" y="624077"/>
                </a:lnTo>
                <a:lnTo>
                  <a:pt x="160977" y="623558"/>
                </a:lnTo>
                <a:lnTo>
                  <a:pt x="160432" y="622553"/>
                </a:lnTo>
                <a:close/>
              </a:path>
              <a:path w="314325" h="1292225">
                <a:moveTo>
                  <a:pt x="160977" y="623558"/>
                </a:moveTo>
                <a:lnTo>
                  <a:pt x="161194" y="624077"/>
                </a:lnTo>
                <a:lnTo>
                  <a:pt x="160977" y="623558"/>
                </a:lnTo>
                <a:close/>
              </a:path>
              <a:path w="314325" h="1292225">
                <a:moveTo>
                  <a:pt x="160555" y="622553"/>
                </a:moveTo>
                <a:lnTo>
                  <a:pt x="160977" y="623558"/>
                </a:lnTo>
                <a:lnTo>
                  <a:pt x="160555" y="622553"/>
                </a:lnTo>
                <a:close/>
              </a:path>
              <a:path w="314325" h="1292225">
                <a:moveTo>
                  <a:pt x="157892" y="616203"/>
                </a:moveTo>
                <a:lnTo>
                  <a:pt x="158273" y="617347"/>
                </a:lnTo>
                <a:lnTo>
                  <a:pt x="157892" y="616203"/>
                </a:lnTo>
                <a:close/>
              </a:path>
              <a:path w="314325" h="1292225">
                <a:moveTo>
                  <a:pt x="154971" y="607822"/>
                </a:moveTo>
                <a:lnTo>
                  <a:pt x="155225" y="608711"/>
                </a:lnTo>
                <a:lnTo>
                  <a:pt x="154971" y="607822"/>
                </a:lnTo>
                <a:close/>
              </a:path>
              <a:path w="314325" h="1292225">
                <a:moveTo>
                  <a:pt x="152050" y="597662"/>
                </a:moveTo>
                <a:lnTo>
                  <a:pt x="152177" y="598297"/>
                </a:lnTo>
                <a:lnTo>
                  <a:pt x="152050" y="597662"/>
                </a:lnTo>
                <a:close/>
              </a:path>
              <a:path w="314325" h="1292225">
                <a:moveTo>
                  <a:pt x="149117" y="586176"/>
                </a:moveTo>
                <a:close/>
              </a:path>
              <a:path w="314325" h="1292225">
                <a:moveTo>
                  <a:pt x="149013" y="585724"/>
                </a:moveTo>
                <a:lnTo>
                  <a:pt x="149117" y="586176"/>
                </a:lnTo>
                <a:lnTo>
                  <a:pt x="149013" y="585724"/>
                </a:lnTo>
                <a:close/>
              </a:path>
              <a:path w="314325" h="1292225">
                <a:moveTo>
                  <a:pt x="146003" y="572388"/>
                </a:moveTo>
                <a:lnTo>
                  <a:pt x="146081" y="572769"/>
                </a:lnTo>
                <a:lnTo>
                  <a:pt x="146003" y="572388"/>
                </a:lnTo>
                <a:close/>
              </a:path>
              <a:path w="314325" h="1292225">
                <a:moveTo>
                  <a:pt x="142940" y="557402"/>
                </a:moveTo>
                <a:lnTo>
                  <a:pt x="143033" y="557911"/>
                </a:lnTo>
                <a:lnTo>
                  <a:pt x="142940" y="557402"/>
                </a:lnTo>
                <a:close/>
              </a:path>
              <a:path w="314325" h="1292225">
                <a:moveTo>
                  <a:pt x="140090" y="541274"/>
                </a:moveTo>
                <a:close/>
              </a:path>
              <a:path w="314325" h="1292225">
                <a:moveTo>
                  <a:pt x="137064" y="523620"/>
                </a:moveTo>
                <a:lnTo>
                  <a:pt x="137064" y="524001"/>
                </a:lnTo>
                <a:lnTo>
                  <a:pt x="137064" y="523620"/>
                </a:lnTo>
                <a:close/>
              </a:path>
              <a:path w="314325" h="1292225">
                <a:moveTo>
                  <a:pt x="134270" y="504951"/>
                </a:moveTo>
                <a:lnTo>
                  <a:pt x="134270" y="505205"/>
                </a:lnTo>
                <a:lnTo>
                  <a:pt x="134270" y="504951"/>
                </a:lnTo>
                <a:close/>
              </a:path>
              <a:path w="314325" h="1292225">
                <a:moveTo>
                  <a:pt x="131476" y="485013"/>
                </a:moveTo>
                <a:close/>
              </a:path>
              <a:path w="314325" h="1292225">
                <a:moveTo>
                  <a:pt x="128778" y="463930"/>
                </a:moveTo>
                <a:lnTo>
                  <a:pt x="128809" y="464185"/>
                </a:lnTo>
                <a:lnTo>
                  <a:pt x="128778" y="463930"/>
                </a:lnTo>
                <a:close/>
              </a:path>
              <a:path w="314325" h="1292225">
                <a:moveTo>
                  <a:pt x="159301" y="1121536"/>
                </a:moveTo>
                <a:lnTo>
                  <a:pt x="152177" y="1124077"/>
                </a:lnTo>
                <a:lnTo>
                  <a:pt x="146573" y="1129127"/>
                </a:lnTo>
                <a:lnTo>
                  <a:pt x="143446" y="1135713"/>
                </a:lnTo>
                <a:lnTo>
                  <a:pt x="143033" y="1142990"/>
                </a:lnTo>
                <a:lnTo>
                  <a:pt x="145573" y="1150111"/>
                </a:lnTo>
                <a:lnTo>
                  <a:pt x="229774" y="1291970"/>
                </a:lnTo>
                <a:lnTo>
                  <a:pt x="256855" y="1244727"/>
                </a:lnTo>
                <a:lnTo>
                  <a:pt x="213010" y="1244727"/>
                </a:lnTo>
                <a:lnTo>
                  <a:pt x="229222" y="1216379"/>
                </a:lnTo>
                <a:lnTo>
                  <a:pt x="178339" y="1130680"/>
                </a:lnTo>
                <a:lnTo>
                  <a:pt x="173216" y="1125077"/>
                </a:lnTo>
                <a:lnTo>
                  <a:pt x="166592" y="1121949"/>
                </a:lnTo>
                <a:lnTo>
                  <a:pt x="159301" y="1121536"/>
                </a:lnTo>
                <a:close/>
              </a:path>
              <a:path w="314325" h="1292225">
                <a:moveTo>
                  <a:pt x="229222" y="1216379"/>
                </a:moveTo>
                <a:lnTo>
                  <a:pt x="213010" y="1244727"/>
                </a:lnTo>
                <a:lnTo>
                  <a:pt x="245903" y="1244472"/>
                </a:lnTo>
                <a:lnTo>
                  <a:pt x="229222" y="1216379"/>
                </a:lnTo>
                <a:close/>
              </a:path>
              <a:path w="314325" h="1292225">
                <a:moveTo>
                  <a:pt x="297529" y="1120435"/>
                </a:moveTo>
                <a:lnTo>
                  <a:pt x="290258" y="1120981"/>
                </a:lnTo>
                <a:lnTo>
                  <a:pt x="283702" y="1124217"/>
                </a:lnTo>
                <a:lnTo>
                  <a:pt x="278669" y="1129919"/>
                </a:lnTo>
                <a:lnTo>
                  <a:pt x="229222" y="1216379"/>
                </a:lnTo>
                <a:lnTo>
                  <a:pt x="245903" y="1244472"/>
                </a:lnTo>
                <a:lnTo>
                  <a:pt x="213010" y="1244727"/>
                </a:lnTo>
                <a:lnTo>
                  <a:pt x="256855" y="1244727"/>
                </a:lnTo>
                <a:lnTo>
                  <a:pt x="311816" y="1148841"/>
                </a:lnTo>
                <a:lnTo>
                  <a:pt x="314188" y="1141648"/>
                </a:lnTo>
                <a:lnTo>
                  <a:pt x="313642" y="1134348"/>
                </a:lnTo>
                <a:lnTo>
                  <a:pt x="310405" y="1127785"/>
                </a:lnTo>
                <a:lnTo>
                  <a:pt x="304704" y="1122807"/>
                </a:lnTo>
                <a:lnTo>
                  <a:pt x="297529" y="1120435"/>
                </a:lnTo>
                <a:close/>
              </a:path>
              <a:path w="314325" h="1292225">
                <a:moveTo>
                  <a:pt x="245191" y="1113027"/>
                </a:moveTo>
                <a:lnTo>
                  <a:pt x="207168" y="1113027"/>
                </a:lnTo>
                <a:lnTo>
                  <a:pt x="208692" y="1159509"/>
                </a:lnTo>
                <a:lnTo>
                  <a:pt x="246792" y="1158239"/>
                </a:lnTo>
                <a:lnTo>
                  <a:pt x="245191" y="1113027"/>
                </a:lnTo>
                <a:close/>
              </a:path>
              <a:path w="314325" h="1292225">
                <a:moveTo>
                  <a:pt x="242562" y="1055623"/>
                </a:moveTo>
                <a:lnTo>
                  <a:pt x="204501" y="1055623"/>
                </a:lnTo>
                <a:lnTo>
                  <a:pt x="207168" y="1113282"/>
                </a:lnTo>
                <a:lnTo>
                  <a:pt x="207168" y="1113027"/>
                </a:lnTo>
                <a:lnTo>
                  <a:pt x="245191" y="1113027"/>
                </a:lnTo>
                <a:lnTo>
                  <a:pt x="245141" y="1111630"/>
                </a:lnTo>
                <a:lnTo>
                  <a:pt x="242562" y="1055623"/>
                </a:lnTo>
                <a:close/>
              </a:path>
              <a:path w="314325" h="1292225">
                <a:moveTo>
                  <a:pt x="241067" y="1027683"/>
                </a:moveTo>
                <a:lnTo>
                  <a:pt x="202977" y="1027683"/>
                </a:lnTo>
                <a:lnTo>
                  <a:pt x="204501" y="1055751"/>
                </a:lnTo>
                <a:lnTo>
                  <a:pt x="204501" y="1055623"/>
                </a:lnTo>
                <a:lnTo>
                  <a:pt x="242562" y="1055623"/>
                </a:lnTo>
                <a:lnTo>
                  <a:pt x="242474" y="1053719"/>
                </a:lnTo>
                <a:lnTo>
                  <a:pt x="241067" y="1027683"/>
                </a:lnTo>
                <a:close/>
              </a:path>
              <a:path w="314325" h="1292225">
                <a:moveTo>
                  <a:pt x="239450" y="1000251"/>
                </a:moveTo>
                <a:lnTo>
                  <a:pt x="201199" y="1000251"/>
                </a:lnTo>
                <a:lnTo>
                  <a:pt x="202977" y="1027810"/>
                </a:lnTo>
                <a:lnTo>
                  <a:pt x="241067" y="1027683"/>
                </a:lnTo>
                <a:lnTo>
                  <a:pt x="239450" y="1000251"/>
                </a:lnTo>
                <a:close/>
              </a:path>
              <a:path w="314325" h="1292225">
                <a:moveTo>
                  <a:pt x="237590" y="973327"/>
                </a:moveTo>
                <a:lnTo>
                  <a:pt x="199294" y="973327"/>
                </a:lnTo>
                <a:lnTo>
                  <a:pt x="201199" y="1000378"/>
                </a:lnTo>
                <a:lnTo>
                  <a:pt x="239450" y="1000251"/>
                </a:lnTo>
                <a:lnTo>
                  <a:pt x="239299" y="997711"/>
                </a:lnTo>
                <a:lnTo>
                  <a:pt x="237590" y="973327"/>
                </a:lnTo>
                <a:close/>
              </a:path>
              <a:path w="314325" h="1292225">
                <a:moveTo>
                  <a:pt x="233469" y="921511"/>
                </a:moveTo>
                <a:lnTo>
                  <a:pt x="195230" y="921511"/>
                </a:lnTo>
                <a:lnTo>
                  <a:pt x="197389" y="947165"/>
                </a:lnTo>
                <a:lnTo>
                  <a:pt x="199294" y="973454"/>
                </a:lnTo>
                <a:lnTo>
                  <a:pt x="237590" y="973327"/>
                </a:lnTo>
                <a:lnTo>
                  <a:pt x="237394" y="970533"/>
                </a:lnTo>
                <a:lnTo>
                  <a:pt x="235362" y="944117"/>
                </a:lnTo>
                <a:lnTo>
                  <a:pt x="233469" y="921511"/>
                </a:lnTo>
                <a:close/>
              </a:path>
              <a:path w="314325" h="1292225">
                <a:moveTo>
                  <a:pt x="231242" y="896873"/>
                </a:moveTo>
                <a:lnTo>
                  <a:pt x="192944" y="896873"/>
                </a:lnTo>
                <a:lnTo>
                  <a:pt x="195230" y="921638"/>
                </a:lnTo>
                <a:lnTo>
                  <a:pt x="195230" y="921511"/>
                </a:lnTo>
                <a:lnTo>
                  <a:pt x="233469" y="921511"/>
                </a:lnTo>
                <a:lnTo>
                  <a:pt x="233203" y="918336"/>
                </a:lnTo>
                <a:lnTo>
                  <a:pt x="231242" y="896873"/>
                </a:lnTo>
                <a:close/>
              </a:path>
              <a:path w="314325" h="1292225">
                <a:moveTo>
                  <a:pt x="228879" y="872997"/>
                </a:moveTo>
                <a:lnTo>
                  <a:pt x="190658" y="872997"/>
                </a:lnTo>
                <a:lnTo>
                  <a:pt x="192944" y="897001"/>
                </a:lnTo>
                <a:lnTo>
                  <a:pt x="192944" y="896873"/>
                </a:lnTo>
                <a:lnTo>
                  <a:pt x="231242" y="896873"/>
                </a:lnTo>
                <a:lnTo>
                  <a:pt x="230917" y="893317"/>
                </a:lnTo>
                <a:lnTo>
                  <a:pt x="228879" y="872997"/>
                </a:lnTo>
                <a:close/>
              </a:path>
              <a:path w="314325" h="1292225">
                <a:moveTo>
                  <a:pt x="226853" y="852804"/>
                </a:moveTo>
                <a:lnTo>
                  <a:pt x="188880" y="856869"/>
                </a:lnTo>
                <a:lnTo>
                  <a:pt x="190658" y="873125"/>
                </a:lnTo>
                <a:lnTo>
                  <a:pt x="190658" y="872997"/>
                </a:lnTo>
                <a:lnTo>
                  <a:pt x="228879" y="872997"/>
                </a:lnTo>
                <a:lnTo>
                  <a:pt x="226853" y="852804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01747" y="4492519"/>
            <a:ext cx="7432040" cy="758825"/>
          </a:xfrm>
          <a:custGeom>
            <a:avLst/>
            <a:gdLst/>
            <a:ahLst/>
            <a:cxnLst/>
            <a:rect l="l" t="t" r="r" b="b"/>
            <a:pathLst>
              <a:path w="7432040" h="758825">
                <a:moveTo>
                  <a:pt x="7323149" y="692283"/>
                </a:moveTo>
                <a:lnTo>
                  <a:pt x="7269607" y="723116"/>
                </a:lnTo>
                <a:lnTo>
                  <a:pt x="7263979" y="728166"/>
                </a:lnTo>
                <a:lnTo>
                  <a:pt x="7260780" y="734752"/>
                </a:lnTo>
                <a:lnTo>
                  <a:pt x="7260248" y="742029"/>
                </a:lnTo>
                <a:lnTo>
                  <a:pt x="7262622" y="749151"/>
                </a:lnTo>
                <a:lnTo>
                  <a:pt x="7267672" y="754850"/>
                </a:lnTo>
                <a:lnTo>
                  <a:pt x="7274258" y="758072"/>
                </a:lnTo>
                <a:lnTo>
                  <a:pt x="7281535" y="758580"/>
                </a:lnTo>
                <a:lnTo>
                  <a:pt x="7288657" y="756136"/>
                </a:lnTo>
                <a:lnTo>
                  <a:pt x="7398828" y="692636"/>
                </a:lnTo>
                <a:lnTo>
                  <a:pt x="7393685" y="692636"/>
                </a:lnTo>
                <a:lnTo>
                  <a:pt x="7323149" y="692283"/>
                </a:lnTo>
                <a:close/>
              </a:path>
              <a:path w="7432040" h="758825">
                <a:moveTo>
                  <a:pt x="7355988" y="673372"/>
                </a:moveTo>
                <a:lnTo>
                  <a:pt x="7323149" y="692283"/>
                </a:lnTo>
                <a:lnTo>
                  <a:pt x="7393685" y="692636"/>
                </a:lnTo>
                <a:lnTo>
                  <a:pt x="7393703" y="689969"/>
                </a:lnTo>
                <a:lnTo>
                  <a:pt x="7384160" y="689969"/>
                </a:lnTo>
                <a:lnTo>
                  <a:pt x="7355988" y="673372"/>
                </a:lnTo>
                <a:close/>
              </a:path>
              <a:path w="7432040" h="758825">
                <a:moveTo>
                  <a:pt x="7282368" y="587426"/>
                </a:moveTo>
                <a:lnTo>
                  <a:pt x="7275083" y="587877"/>
                </a:lnTo>
                <a:lnTo>
                  <a:pt x="7268489" y="591018"/>
                </a:lnTo>
                <a:lnTo>
                  <a:pt x="7263383" y="596624"/>
                </a:lnTo>
                <a:lnTo>
                  <a:pt x="7260917" y="603748"/>
                </a:lnTo>
                <a:lnTo>
                  <a:pt x="7261367" y="611038"/>
                </a:lnTo>
                <a:lnTo>
                  <a:pt x="7264509" y="617662"/>
                </a:lnTo>
                <a:lnTo>
                  <a:pt x="7270114" y="622786"/>
                </a:lnTo>
                <a:lnTo>
                  <a:pt x="7323413" y="654183"/>
                </a:lnTo>
                <a:lnTo>
                  <a:pt x="7393939" y="654536"/>
                </a:lnTo>
                <a:lnTo>
                  <a:pt x="7393685" y="692636"/>
                </a:lnTo>
                <a:lnTo>
                  <a:pt x="7398828" y="692636"/>
                </a:lnTo>
                <a:lnTo>
                  <a:pt x="7431658" y="673713"/>
                </a:lnTo>
                <a:lnTo>
                  <a:pt x="7289546" y="589893"/>
                </a:lnTo>
                <a:lnTo>
                  <a:pt x="7282368" y="587426"/>
                </a:lnTo>
                <a:close/>
              </a:path>
              <a:path w="7432040" h="758825">
                <a:moveTo>
                  <a:pt x="7089139" y="653012"/>
                </a:moveTo>
                <a:lnTo>
                  <a:pt x="7088885" y="691112"/>
                </a:lnTo>
                <a:lnTo>
                  <a:pt x="7323149" y="692283"/>
                </a:lnTo>
                <a:lnTo>
                  <a:pt x="7355988" y="673372"/>
                </a:lnTo>
                <a:lnTo>
                  <a:pt x="7323413" y="654183"/>
                </a:lnTo>
                <a:lnTo>
                  <a:pt x="7089139" y="653012"/>
                </a:lnTo>
                <a:close/>
              </a:path>
              <a:path w="7432040" h="758825">
                <a:moveTo>
                  <a:pt x="7384287" y="657076"/>
                </a:moveTo>
                <a:lnTo>
                  <a:pt x="7355988" y="673372"/>
                </a:lnTo>
                <a:lnTo>
                  <a:pt x="7384160" y="689969"/>
                </a:lnTo>
                <a:lnTo>
                  <a:pt x="7384287" y="657076"/>
                </a:lnTo>
                <a:close/>
              </a:path>
              <a:path w="7432040" h="758825">
                <a:moveTo>
                  <a:pt x="7393923" y="657076"/>
                </a:moveTo>
                <a:lnTo>
                  <a:pt x="7384287" y="657076"/>
                </a:lnTo>
                <a:lnTo>
                  <a:pt x="7384160" y="689969"/>
                </a:lnTo>
                <a:lnTo>
                  <a:pt x="7393703" y="689969"/>
                </a:lnTo>
                <a:lnTo>
                  <a:pt x="7393923" y="657076"/>
                </a:lnTo>
                <a:close/>
              </a:path>
              <a:path w="7432040" h="758825">
                <a:moveTo>
                  <a:pt x="7323413" y="654183"/>
                </a:moveTo>
                <a:lnTo>
                  <a:pt x="7355988" y="673372"/>
                </a:lnTo>
                <a:lnTo>
                  <a:pt x="7384287" y="657076"/>
                </a:lnTo>
                <a:lnTo>
                  <a:pt x="7393923" y="657076"/>
                </a:lnTo>
                <a:lnTo>
                  <a:pt x="7393939" y="654536"/>
                </a:lnTo>
                <a:lnTo>
                  <a:pt x="7323413" y="654183"/>
                </a:lnTo>
                <a:close/>
              </a:path>
              <a:path w="7432040" h="758825">
                <a:moveTo>
                  <a:pt x="6670421" y="646662"/>
                </a:moveTo>
                <a:lnTo>
                  <a:pt x="6669532" y="684762"/>
                </a:lnTo>
                <a:lnTo>
                  <a:pt x="6974458" y="689588"/>
                </a:lnTo>
                <a:lnTo>
                  <a:pt x="6974967" y="651488"/>
                </a:lnTo>
                <a:lnTo>
                  <a:pt x="6738747" y="648186"/>
                </a:lnTo>
                <a:lnTo>
                  <a:pt x="6670421" y="646662"/>
                </a:lnTo>
                <a:close/>
              </a:path>
              <a:path w="7432040" h="758825">
                <a:moveTo>
                  <a:pt x="6251575" y="635613"/>
                </a:moveTo>
                <a:lnTo>
                  <a:pt x="6250432" y="673713"/>
                </a:lnTo>
                <a:lnTo>
                  <a:pt x="6555232" y="682222"/>
                </a:lnTo>
                <a:lnTo>
                  <a:pt x="6556248" y="644249"/>
                </a:lnTo>
                <a:lnTo>
                  <a:pt x="6251575" y="635613"/>
                </a:lnTo>
                <a:close/>
              </a:path>
              <a:path w="7432040" h="758825">
                <a:moveTo>
                  <a:pt x="5833109" y="619865"/>
                </a:moveTo>
                <a:lnTo>
                  <a:pt x="5831332" y="657965"/>
                </a:lnTo>
                <a:lnTo>
                  <a:pt x="6136132" y="669903"/>
                </a:lnTo>
                <a:lnTo>
                  <a:pt x="6137402" y="631803"/>
                </a:lnTo>
                <a:lnTo>
                  <a:pt x="6067806" y="629390"/>
                </a:lnTo>
                <a:lnTo>
                  <a:pt x="5833109" y="619865"/>
                </a:lnTo>
                <a:close/>
              </a:path>
              <a:path w="7432040" h="758825">
                <a:moveTo>
                  <a:pt x="5414772" y="598910"/>
                </a:moveTo>
                <a:lnTo>
                  <a:pt x="5412485" y="637010"/>
                </a:lnTo>
                <a:lnTo>
                  <a:pt x="5717158" y="652758"/>
                </a:lnTo>
                <a:lnTo>
                  <a:pt x="5718936" y="614658"/>
                </a:lnTo>
                <a:lnTo>
                  <a:pt x="5592063" y="608562"/>
                </a:lnTo>
                <a:lnTo>
                  <a:pt x="5592191" y="608562"/>
                </a:lnTo>
                <a:lnTo>
                  <a:pt x="5440426" y="600434"/>
                </a:lnTo>
                <a:lnTo>
                  <a:pt x="5414772" y="598910"/>
                </a:lnTo>
                <a:close/>
              </a:path>
              <a:path w="7432040" h="758825">
                <a:moveTo>
                  <a:pt x="4996942" y="571732"/>
                </a:moveTo>
                <a:lnTo>
                  <a:pt x="4994021" y="609832"/>
                </a:lnTo>
                <a:lnTo>
                  <a:pt x="5008880" y="610975"/>
                </a:lnTo>
                <a:lnTo>
                  <a:pt x="5298439" y="630279"/>
                </a:lnTo>
                <a:lnTo>
                  <a:pt x="5300599" y="592179"/>
                </a:lnTo>
                <a:lnTo>
                  <a:pt x="5292979" y="591798"/>
                </a:lnTo>
                <a:lnTo>
                  <a:pt x="5149850" y="582527"/>
                </a:lnTo>
                <a:lnTo>
                  <a:pt x="5011547" y="572875"/>
                </a:lnTo>
                <a:lnTo>
                  <a:pt x="4996942" y="571732"/>
                </a:lnTo>
                <a:close/>
              </a:path>
              <a:path w="7432040" h="758825">
                <a:moveTo>
                  <a:pt x="4579620" y="536553"/>
                </a:moveTo>
                <a:lnTo>
                  <a:pt x="4576063" y="574399"/>
                </a:lnTo>
                <a:lnTo>
                  <a:pt x="4625339" y="579225"/>
                </a:lnTo>
                <a:lnTo>
                  <a:pt x="4879975" y="601069"/>
                </a:lnTo>
                <a:lnTo>
                  <a:pt x="4882896" y="563096"/>
                </a:lnTo>
                <a:lnTo>
                  <a:pt x="4878451" y="562715"/>
                </a:lnTo>
                <a:lnTo>
                  <a:pt x="4750688" y="552174"/>
                </a:lnTo>
                <a:lnTo>
                  <a:pt x="4750816" y="552174"/>
                </a:lnTo>
                <a:lnTo>
                  <a:pt x="4628769" y="541252"/>
                </a:lnTo>
                <a:lnTo>
                  <a:pt x="4579620" y="536553"/>
                </a:lnTo>
                <a:close/>
              </a:path>
              <a:path w="7432040" h="758825">
                <a:moveTo>
                  <a:pt x="4164203" y="488166"/>
                </a:moveTo>
                <a:lnTo>
                  <a:pt x="4158996" y="525885"/>
                </a:lnTo>
                <a:lnTo>
                  <a:pt x="4200906" y="531727"/>
                </a:lnTo>
                <a:lnTo>
                  <a:pt x="4347209" y="550142"/>
                </a:lnTo>
                <a:lnTo>
                  <a:pt x="4462145" y="562842"/>
                </a:lnTo>
                <a:lnTo>
                  <a:pt x="4466082" y="524996"/>
                </a:lnTo>
                <a:lnTo>
                  <a:pt x="4351528" y="512296"/>
                </a:lnTo>
                <a:lnTo>
                  <a:pt x="4351782" y="512296"/>
                </a:lnTo>
                <a:lnTo>
                  <a:pt x="4301235" y="506200"/>
                </a:lnTo>
                <a:lnTo>
                  <a:pt x="4253610" y="500231"/>
                </a:lnTo>
                <a:lnTo>
                  <a:pt x="4252722" y="500231"/>
                </a:lnTo>
                <a:lnTo>
                  <a:pt x="4205858" y="494008"/>
                </a:lnTo>
                <a:lnTo>
                  <a:pt x="4206112" y="494008"/>
                </a:lnTo>
                <a:lnTo>
                  <a:pt x="4164203" y="488166"/>
                </a:lnTo>
                <a:close/>
              </a:path>
              <a:path w="7432040" h="758825">
                <a:moveTo>
                  <a:pt x="4252595" y="500104"/>
                </a:moveTo>
                <a:lnTo>
                  <a:pt x="4253610" y="500231"/>
                </a:lnTo>
                <a:lnTo>
                  <a:pt x="4252595" y="500104"/>
                </a:lnTo>
                <a:close/>
              </a:path>
              <a:path w="7432040" h="758825">
                <a:moveTo>
                  <a:pt x="3761867" y="398885"/>
                </a:moveTo>
                <a:lnTo>
                  <a:pt x="3745356" y="433175"/>
                </a:lnTo>
                <a:lnTo>
                  <a:pt x="3755517" y="438128"/>
                </a:lnTo>
                <a:lnTo>
                  <a:pt x="3773297" y="445240"/>
                </a:lnTo>
                <a:lnTo>
                  <a:pt x="3815460" y="459337"/>
                </a:lnTo>
                <a:lnTo>
                  <a:pt x="3866514" y="472926"/>
                </a:lnTo>
                <a:lnTo>
                  <a:pt x="3926331" y="486515"/>
                </a:lnTo>
                <a:lnTo>
                  <a:pt x="3994657" y="499723"/>
                </a:lnTo>
                <a:lnTo>
                  <a:pt x="4045457" y="508486"/>
                </a:lnTo>
                <a:lnTo>
                  <a:pt x="4051680" y="470894"/>
                </a:lnTo>
                <a:lnTo>
                  <a:pt x="4038219" y="468608"/>
                </a:lnTo>
                <a:lnTo>
                  <a:pt x="4002113" y="462258"/>
                </a:lnTo>
                <a:lnTo>
                  <a:pt x="4001516" y="462258"/>
                </a:lnTo>
                <a:lnTo>
                  <a:pt x="3966591" y="455654"/>
                </a:lnTo>
                <a:lnTo>
                  <a:pt x="3966845" y="455654"/>
                </a:lnTo>
                <a:lnTo>
                  <a:pt x="3933952" y="449177"/>
                </a:lnTo>
                <a:lnTo>
                  <a:pt x="3934332" y="449177"/>
                </a:lnTo>
                <a:lnTo>
                  <a:pt x="3903599" y="442573"/>
                </a:lnTo>
                <a:lnTo>
                  <a:pt x="3903853" y="442573"/>
                </a:lnTo>
                <a:lnTo>
                  <a:pt x="3875404" y="435969"/>
                </a:lnTo>
                <a:lnTo>
                  <a:pt x="3875785" y="435969"/>
                </a:lnTo>
                <a:lnTo>
                  <a:pt x="3849497" y="429365"/>
                </a:lnTo>
                <a:lnTo>
                  <a:pt x="3826129" y="422761"/>
                </a:lnTo>
                <a:lnTo>
                  <a:pt x="3804920" y="416157"/>
                </a:lnTo>
                <a:lnTo>
                  <a:pt x="3805324" y="416157"/>
                </a:lnTo>
                <a:lnTo>
                  <a:pt x="3787450" y="409807"/>
                </a:lnTo>
                <a:lnTo>
                  <a:pt x="3787139" y="409807"/>
                </a:lnTo>
                <a:lnTo>
                  <a:pt x="3771617" y="403457"/>
                </a:lnTo>
                <a:lnTo>
                  <a:pt x="3770376" y="402949"/>
                </a:lnTo>
                <a:lnTo>
                  <a:pt x="3761867" y="398885"/>
                </a:lnTo>
                <a:close/>
              </a:path>
              <a:path w="7432040" h="758825">
                <a:moveTo>
                  <a:pt x="4001388" y="462131"/>
                </a:moveTo>
                <a:lnTo>
                  <a:pt x="4001516" y="462258"/>
                </a:lnTo>
                <a:lnTo>
                  <a:pt x="4002113" y="462258"/>
                </a:lnTo>
                <a:lnTo>
                  <a:pt x="4001388" y="462131"/>
                </a:lnTo>
                <a:close/>
              </a:path>
              <a:path w="7432040" h="758825">
                <a:moveTo>
                  <a:pt x="3849554" y="429365"/>
                </a:moveTo>
                <a:lnTo>
                  <a:pt x="3850004" y="429492"/>
                </a:lnTo>
                <a:lnTo>
                  <a:pt x="3849554" y="429365"/>
                </a:lnTo>
                <a:close/>
              </a:path>
              <a:path w="7432040" h="758825">
                <a:moveTo>
                  <a:pt x="3826227" y="422761"/>
                </a:moveTo>
                <a:lnTo>
                  <a:pt x="3826636" y="422888"/>
                </a:lnTo>
                <a:lnTo>
                  <a:pt x="3826227" y="422761"/>
                </a:lnTo>
                <a:close/>
              </a:path>
              <a:path w="7432040" h="758825">
                <a:moveTo>
                  <a:pt x="3805324" y="416157"/>
                </a:moveTo>
                <a:lnTo>
                  <a:pt x="3804920" y="416157"/>
                </a:lnTo>
                <a:lnTo>
                  <a:pt x="3805681" y="416284"/>
                </a:lnTo>
                <a:lnTo>
                  <a:pt x="3805324" y="416157"/>
                </a:lnTo>
                <a:close/>
              </a:path>
              <a:path w="7432040" h="758825">
                <a:moveTo>
                  <a:pt x="3786378" y="409426"/>
                </a:moveTo>
                <a:lnTo>
                  <a:pt x="3787139" y="409807"/>
                </a:lnTo>
                <a:lnTo>
                  <a:pt x="3787450" y="409807"/>
                </a:lnTo>
                <a:lnTo>
                  <a:pt x="3786378" y="409426"/>
                </a:lnTo>
                <a:close/>
              </a:path>
              <a:path w="7432040" h="758825">
                <a:moveTo>
                  <a:pt x="3770376" y="402949"/>
                </a:moveTo>
                <a:lnTo>
                  <a:pt x="3771519" y="403457"/>
                </a:lnTo>
                <a:lnTo>
                  <a:pt x="3770893" y="403160"/>
                </a:lnTo>
                <a:lnTo>
                  <a:pt x="3770376" y="402949"/>
                </a:lnTo>
                <a:close/>
              </a:path>
              <a:path w="7432040" h="758825">
                <a:moveTo>
                  <a:pt x="3770893" y="403160"/>
                </a:moveTo>
                <a:lnTo>
                  <a:pt x="3771519" y="403457"/>
                </a:lnTo>
                <a:lnTo>
                  <a:pt x="3770893" y="403160"/>
                </a:lnTo>
                <a:close/>
              </a:path>
              <a:path w="7432040" h="758825">
                <a:moveTo>
                  <a:pt x="3770446" y="402949"/>
                </a:moveTo>
                <a:lnTo>
                  <a:pt x="3770893" y="403160"/>
                </a:lnTo>
                <a:lnTo>
                  <a:pt x="3770446" y="402949"/>
                </a:lnTo>
                <a:close/>
              </a:path>
              <a:path w="7432040" h="758825">
                <a:moveTo>
                  <a:pt x="3667311" y="355197"/>
                </a:moveTo>
                <a:lnTo>
                  <a:pt x="3660140" y="355197"/>
                </a:lnTo>
                <a:lnTo>
                  <a:pt x="3661282" y="355705"/>
                </a:lnTo>
                <a:lnTo>
                  <a:pt x="3665981" y="357991"/>
                </a:lnTo>
                <a:lnTo>
                  <a:pt x="3667311" y="355197"/>
                </a:lnTo>
                <a:close/>
              </a:path>
              <a:path w="7432040" h="758825">
                <a:moveTo>
                  <a:pt x="3660724" y="355476"/>
                </a:moveTo>
                <a:lnTo>
                  <a:pt x="3661202" y="355705"/>
                </a:lnTo>
                <a:lnTo>
                  <a:pt x="3660724" y="355476"/>
                </a:lnTo>
                <a:close/>
              </a:path>
              <a:path w="7432040" h="758825">
                <a:moveTo>
                  <a:pt x="3660140" y="355197"/>
                </a:moveTo>
                <a:lnTo>
                  <a:pt x="3660724" y="355476"/>
                </a:lnTo>
                <a:lnTo>
                  <a:pt x="3661282" y="355705"/>
                </a:lnTo>
                <a:lnTo>
                  <a:pt x="3660140" y="355197"/>
                </a:lnTo>
                <a:close/>
              </a:path>
              <a:path w="7432040" h="758825">
                <a:moveTo>
                  <a:pt x="3670334" y="348847"/>
                </a:moveTo>
                <a:lnTo>
                  <a:pt x="3644518" y="348847"/>
                </a:lnTo>
                <a:lnTo>
                  <a:pt x="3660724" y="355476"/>
                </a:lnTo>
                <a:lnTo>
                  <a:pt x="3660140" y="355197"/>
                </a:lnTo>
                <a:lnTo>
                  <a:pt x="3667311" y="355197"/>
                </a:lnTo>
                <a:lnTo>
                  <a:pt x="3670334" y="348847"/>
                </a:lnTo>
                <a:close/>
              </a:path>
              <a:path w="7432040" h="758825">
                <a:moveTo>
                  <a:pt x="3625977" y="342370"/>
                </a:moveTo>
                <a:lnTo>
                  <a:pt x="3645280" y="349228"/>
                </a:lnTo>
                <a:lnTo>
                  <a:pt x="3644518" y="348847"/>
                </a:lnTo>
                <a:lnTo>
                  <a:pt x="3670334" y="348847"/>
                </a:lnTo>
                <a:lnTo>
                  <a:pt x="3673357" y="342497"/>
                </a:lnTo>
                <a:lnTo>
                  <a:pt x="3626739" y="342497"/>
                </a:lnTo>
                <a:lnTo>
                  <a:pt x="3625977" y="342370"/>
                </a:lnTo>
                <a:close/>
              </a:path>
              <a:path w="7432040" h="758825">
                <a:moveTo>
                  <a:pt x="3605812" y="296396"/>
                </a:moveTo>
                <a:lnTo>
                  <a:pt x="3430142" y="296396"/>
                </a:lnTo>
                <a:lnTo>
                  <a:pt x="3465067" y="303000"/>
                </a:lnTo>
                <a:lnTo>
                  <a:pt x="3464814" y="303000"/>
                </a:lnTo>
                <a:lnTo>
                  <a:pt x="3497706" y="309477"/>
                </a:lnTo>
                <a:lnTo>
                  <a:pt x="3497326" y="309477"/>
                </a:lnTo>
                <a:lnTo>
                  <a:pt x="3528060" y="316081"/>
                </a:lnTo>
                <a:lnTo>
                  <a:pt x="3527805" y="316081"/>
                </a:lnTo>
                <a:lnTo>
                  <a:pt x="3556254" y="322685"/>
                </a:lnTo>
                <a:lnTo>
                  <a:pt x="3555873" y="322685"/>
                </a:lnTo>
                <a:lnTo>
                  <a:pt x="3582162" y="329289"/>
                </a:lnTo>
                <a:lnTo>
                  <a:pt x="3605529" y="335893"/>
                </a:lnTo>
                <a:lnTo>
                  <a:pt x="3626739" y="342497"/>
                </a:lnTo>
                <a:lnTo>
                  <a:pt x="3673357" y="342497"/>
                </a:lnTo>
                <a:lnTo>
                  <a:pt x="3682365" y="323574"/>
                </a:lnTo>
                <a:lnTo>
                  <a:pt x="3676141" y="320526"/>
                </a:lnTo>
                <a:lnTo>
                  <a:pt x="3658362" y="313414"/>
                </a:lnTo>
                <a:lnTo>
                  <a:pt x="3638423" y="306302"/>
                </a:lnTo>
                <a:lnTo>
                  <a:pt x="3616198" y="299317"/>
                </a:lnTo>
                <a:lnTo>
                  <a:pt x="3605812" y="296396"/>
                </a:lnTo>
                <a:close/>
              </a:path>
              <a:path w="7432040" h="758825">
                <a:moveTo>
                  <a:pt x="3605022" y="335766"/>
                </a:moveTo>
                <a:lnTo>
                  <a:pt x="3605431" y="335893"/>
                </a:lnTo>
                <a:lnTo>
                  <a:pt x="3605022" y="335766"/>
                </a:lnTo>
                <a:close/>
              </a:path>
              <a:path w="7432040" h="758825">
                <a:moveTo>
                  <a:pt x="3581654" y="329162"/>
                </a:moveTo>
                <a:lnTo>
                  <a:pt x="3582104" y="329289"/>
                </a:lnTo>
                <a:lnTo>
                  <a:pt x="3581654" y="329162"/>
                </a:lnTo>
                <a:close/>
              </a:path>
              <a:path w="7432040" h="758825">
                <a:moveTo>
                  <a:pt x="3382010" y="249533"/>
                </a:moveTo>
                <a:lnTo>
                  <a:pt x="3375787" y="287125"/>
                </a:lnTo>
                <a:lnTo>
                  <a:pt x="3393440" y="290046"/>
                </a:lnTo>
                <a:lnTo>
                  <a:pt x="3430269" y="296523"/>
                </a:lnTo>
                <a:lnTo>
                  <a:pt x="3605812" y="296396"/>
                </a:lnTo>
                <a:lnTo>
                  <a:pt x="3565143" y="285728"/>
                </a:lnTo>
                <a:lnTo>
                  <a:pt x="3505327" y="272139"/>
                </a:lnTo>
                <a:lnTo>
                  <a:pt x="3437001" y="258931"/>
                </a:lnTo>
                <a:lnTo>
                  <a:pt x="3382010" y="249533"/>
                </a:lnTo>
                <a:close/>
              </a:path>
              <a:path w="7432040" h="758825">
                <a:moveTo>
                  <a:pt x="3264842" y="258423"/>
                </a:moveTo>
                <a:lnTo>
                  <a:pt x="3178937" y="258423"/>
                </a:lnTo>
                <a:lnTo>
                  <a:pt x="3225800" y="264646"/>
                </a:lnTo>
                <a:lnTo>
                  <a:pt x="3225545" y="264646"/>
                </a:lnTo>
                <a:lnTo>
                  <a:pt x="3263265" y="269853"/>
                </a:lnTo>
                <a:lnTo>
                  <a:pt x="3264842" y="258423"/>
                </a:lnTo>
                <a:close/>
              </a:path>
              <a:path w="7432040" h="758825">
                <a:moveTo>
                  <a:pt x="2965323" y="195177"/>
                </a:moveTo>
                <a:lnTo>
                  <a:pt x="2961386" y="233150"/>
                </a:lnTo>
                <a:lnTo>
                  <a:pt x="2974086" y="234420"/>
                </a:lnTo>
                <a:lnTo>
                  <a:pt x="3027933" y="240389"/>
                </a:lnTo>
                <a:lnTo>
                  <a:pt x="3130423" y="252327"/>
                </a:lnTo>
                <a:lnTo>
                  <a:pt x="3130295" y="252327"/>
                </a:lnTo>
                <a:lnTo>
                  <a:pt x="3178937" y="258550"/>
                </a:lnTo>
                <a:lnTo>
                  <a:pt x="3264842" y="258423"/>
                </a:lnTo>
                <a:lnTo>
                  <a:pt x="3268472" y="232134"/>
                </a:lnTo>
                <a:lnTo>
                  <a:pt x="3134994" y="214481"/>
                </a:lnTo>
                <a:lnTo>
                  <a:pt x="2965323" y="195177"/>
                </a:lnTo>
                <a:close/>
              </a:path>
              <a:path w="7432040" h="758825">
                <a:moveTo>
                  <a:pt x="2547366" y="157204"/>
                </a:moveTo>
                <a:lnTo>
                  <a:pt x="2544572" y="195177"/>
                </a:lnTo>
                <a:lnTo>
                  <a:pt x="2553207" y="195812"/>
                </a:lnTo>
                <a:lnTo>
                  <a:pt x="2680969" y="206353"/>
                </a:lnTo>
                <a:lnTo>
                  <a:pt x="2802890" y="217275"/>
                </a:lnTo>
                <a:lnTo>
                  <a:pt x="2847720" y="221593"/>
                </a:lnTo>
                <a:lnTo>
                  <a:pt x="2851404" y="183747"/>
                </a:lnTo>
                <a:lnTo>
                  <a:pt x="2556129" y="157839"/>
                </a:lnTo>
                <a:lnTo>
                  <a:pt x="2547366" y="157204"/>
                </a:lnTo>
                <a:close/>
              </a:path>
              <a:path w="7432040" h="758825">
                <a:moveTo>
                  <a:pt x="2129028" y="128121"/>
                </a:moveTo>
                <a:lnTo>
                  <a:pt x="2126741" y="166221"/>
                </a:lnTo>
                <a:lnTo>
                  <a:pt x="2138679" y="166856"/>
                </a:lnTo>
                <a:lnTo>
                  <a:pt x="2281808" y="176000"/>
                </a:lnTo>
                <a:lnTo>
                  <a:pt x="2420112" y="185779"/>
                </a:lnTo>
                <a:lnTo>
                  <a:pt x="2430526" y="186541"/>
                </a:lnTo>
                <a:lnTo>
                  <a:pt x="2433447" y="148568"/>
                </a:lnTo>
                <a:lnTo>
                  <a:pt x="2422779" y="147679"/>
                </a:lnTo>
                <a:lnTo>
                  <a:pt x="2129028" y="128121"/>
                </a:lnTo>
                <a:close/>
              </a:path>
              <a:path w="7432040" h="758825">
                <a:moveTo>
                  <a:pt x="1710308" y="105642"/>
                </a:moveTo>
                <a:lnTo>
                  <a:pt x="1708403" y="143742"/>
                </a:lnTo>
                <a:lnTo>
                  <a:pt x="1839594" y="150092"/>
                </a:lnTo>
                <a:lnTo>
                  <a:pt x="1991232" y="158220"/>
                </a:lnTo>
                <a:lnTo>
                  <a:pt x="2012695" y="159490"/>
                </a:lnTo>
                <a:lnTo>
                  <a:pt x="2014854" y="121390"/>
                </a:lnTo>
                <a:lnTo>
                  <a:pt x="1710308" y="105642"/>
                </a:lnTo>
                <a:close/>
              </a:path>
              <a:path w="7432040" h="758825">
                <a:moveTo>
                  <a:pt x="1291336" y="88497"/>
                </a:moveTo>
                <a:lnTo>
                  <a:pt x="1289939" y="126597"/>
                </a:lnTo>
                <a:lnTo>
                  <a:pt x="1363852" y="129137"/>
                </a:lnTo>
                <a:lnTo>
                  <a:pt x="1594357" y="138535"/>
                </a:lnTo>
                <a:lnTo>
                  <a:pt x="1596008" y="100435"/>
                </a:lnTo>
                <a:lnTo>
                  <a:pt x="1291336" y="88497"/>
                </a:lnTo>
                <a:close/>
              </a:path>
              <a:path w="7432040" h="758825">
                <a:moveTo>
                  <a:pt x="872236" y="76178"/>
                </a:moveTo>
                <a:lnTo>
                  <a:pt x="871219" y="114278"/>
                </a:lnTo>
                <a:lnTo>
                  <a:pt x="1175765" y="122787"/>
                </a:lnTo>
                <a:lnTo>
                  <a:pt x="1176908" y="84687"/>
                </a:lnTo>
                <a:lnTo>
                  <a:pt x="872236" y="76178"/>
                </a:lnTo>
                <a:close/>
              </a:path>
              <a:path w="7432040" h="758825">
                <a:moveTo>
                  <a:pt x="452881" y="68939"/>
                </a:moveTo>
                <a:lnTo>
                  <a:pt x="452374" y="107039"/>
                </a:lnTo>
                <a:lnTo>
                  <a:pt x="692912" y="110468"/>
                </a:lnTo>
                <a:lnTo>
                  <a:pt x="757047" y="111738"/>
                </a:lnTo>
                <a:lnTo>
                  <a:pt x="757808" y="73765"/>
                </a:lnTo>
                <a:lnTo>
                  <a:pt x="452881" y="68939"/>
                </a:lnTo>
                <a:close/>
              </a:path>
              <a:path w="7432040" h="758825">
                <a:moveTo>
                  <a:pt x="150123" y="0"/>
                </a:moveTo>
                <a:lnTo>
                  <a:pt x="143001" y="2391"/>
                </a:lnTo>
                <a:lnTo>
                  <a:pt x="0" y="84814"/>
                </a:lnTo>
                <a:lnTo>
                  <a:pt x="142112" y="168634"/>
                </a:lnTo>
                <a:lnTo>
                  <a:pt x="149308" y="171100"/>
                </a:lnTo>
                <a:lnTo>
                  <a:pt x="156622" y="170650"/>
                </a:lnTo>
                <a:lnTo>
                  <a:pt x="163222" y="167509"/>
                </a:lnTo>
                <a:lnTo>
                  <a:pt x="168275" y="161903"/>
                </a:lnTo>
                <a:lnTo>
                  <a:pt x="170741" y="154781"/>
                </a:lnTo>
                <a:lnTo>
                  <a:pt x="170291" y="147504"/>
                </a:lnTo>
                <a:lnTo>
                  <a:pt x="167149" y="140918"/>
                </a:lnTo>
                <a:lnTo>
                  <a:pt x="161544" y="135868"/>
                </a:lnTo>
                <a:lnTo>
                  <a:pt x="108138" y="104348"/>
                </a:lnTo>
                <a:lnTo>
                  <a:pt x="37718" y="103991"/>
                </a:lnTo>
                <a:lnTo>
                  <a:pt x="37972" y="65891"/>
                </a:lnTo>
                <a:lnTo>
                  <a:pt x="109122" y="65891"/>
                </a:lnTo>
                <a:lnTo>
                  <a:pt x="162051" y="35411"/>
                </a:lnTo>
                <a:lnTo>
                  <a:pt x="167679" y="30378"/>
                </a:lnTo>
                <a:lnTo>
                  <a:pt x="170878" y="23822"/>
                </a:lnTo>
                <a:lnTo>
                  <a:pt x="171410" y="16551"/>
                </a:lnTo>
                <a:lnTo>
                  <a:pt x="169036" y="9376"/>
                </a:lnTo>
                <a:lnTo>
                  <a:pt x="163986" y="3694"/>
                </a:lnTo>
                <a:lnTo>
                  <a:pt x="157400" y="502"/>
                </a:lnTo>
                <a:lnTo>
                  <a:pt x="150123" y="0"/>
                </a:lnTo>
                <a:close/>
              </a:path>
              <a:path w="7432040" h="758825">
                <a:moveTo>
                  <a:pt x="108501" y="66248"/>
                </a:moveTo>
                <a:lnTo>
                  <a:pt x="75643" y="85169"/>
                </a:lnTo>
                <a:lnTo>
                  <a:pt x="108138" y="104348"/>
                </a:lnTo>
                <a:lnTo>
                  <a:pt x="338327" y="105515"/>
                </a:lnTo>
                <a:lnTo>
                  <a:pt x="338454" y="67415"/>
                </a:lnTo>
                <a:lnTo>
                  <a:pt x="108501" y="66248"/>
                </a:lnTo>
                <a:close/>
              </a:path>
              <a:path w="7432040" h="758825">
                <a:moveTo>
                  <a:pt x="37972" y="65891"/>
                </a:moveTo>
                <a:lnTo>
                  <a:pt x="37718" y="103991"/>
                </a:lnTo>
                <a:lnTo>
                  <a:pt x="108138" y="104348"/>
                </a:lnTo>
                <a:lnTo>
                  <a:pt x="103229" y="101451"/>
                </a:lnTo>
                <a:lnTo>
                  <a:pt x="47370" y="101451"/>
                </a:lnTo>
                <a:lnTo>
                  <a:pt x="47497" y="68558"/>
                </a:lnTo>
                <a:lnTo>
                  <a:pt x="104490" y="68558"/>
                </a:lnTo>
                <a:lnTo>
                  <a:pt x="108501" y="66248"/>
                </a:lnTo>
                <a:lnTo>
                  <a:pt x="37972" y="65891"/>
                </a:lnTo>
                <a:close/>
              </a:path>
              <a:path w="7432040" h="758825">
                <a:moveTo>
                  <a:pt x="47497" y="68558"/>
                </a:moveTo>
                <a:lnTo>
                  <a:pt x="47370" y="101451"/>
                </a:lnTo>
                <a:lnTo>
                  <a:pt x="75643" y="85169"/>
                </a:lnTo>
                <a:lnTo>
                  <a:pt x="47497" y="68558"/>
                </a:lnTo>
                <a:close/>
              </a:path>
              <a:path w="7432040" h="758825">
                <a:moveTo>
                  <a:pt x="75643" y="85169"/>
                </a:moveTo>
                <a:lnTo>
                  <a:pt x="47370" y="101451"/>
                </a:lnTo>
                <a:lnTo>
                  <a:pt x="103229" y="101451"/>
                </a:lnTo>
                <a:lnTo>
                  <a:pt x="75643" y="85169"/>
                </a:lnTo>
                <a:close/>
              </a:path>
              <a:path w="7432040" h="758825">
                <a:moveTo>
                  <a:pt x="104490" y="68558"/>
                </a:moveTo>
                <a:lnTo>
                  <a:pt x="47497" y="68558"/>
                </a:lnTo>
                <a:lnTo>
                  <a:pt x="75643" y="85169"/>
                </a:lnTo>
                <a:lnTo>
                  <a:pt x="104490" y="68558"/>
                </a:lnTo>
                <a:close/>
              </a:path>
              <a:path w="7432040" h="758825">
                <a:moveTo>
                  <a:pt x="109122" y="65891"/>
                </a:moveTo>
                <a:lnTo>
                  <a:pt x="37972" y="65891"/>
                </a:lnTo>
                <a:lnTo>
                  <a:pt x="108501" y="66248"/>
                </a:lnTo>
                <a:lnTo>
                  <a:pt x="109122" y="65891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0092" y="0"/>
            <a:ext cx="613727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spc="-515" dirty="0">
                <a:latin typeface="Arial"/>
                <a:cs typeface="Arial"/>
              </a:rPr>
              <a:t>HTTP </a:t>
            </a:r>
            <a:r>
              <a:rPr sz="3900" b="0" spc="-320" dirty="0">
                <a:latin typeface="Arial"/>
                <a:cs typeface="Arial"/>
              </a:rPr>
              <a:t>Request-Response</a:t>
            </a:r>
            <a:r>
              <a:rPr sz="3900" b="0" spc="-640" dirty="0">
                <a:latin typeface="Arial"/>
                <a:cs typeface="Arial"/>
              </a:rPr>
              <a:t> </a:t>
            </a:r>
            <a:r>
              <a:rPr sz="3900" b="0" spc="-125" dirty="0">
                <a:latin typeface="Arial"/>
                <a:cs typeface="Arial"/>
              </a:rPr>
              <a:t>Model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75894"/>
            <a:ext cx="117208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latin typeface="Arial"/>
                <a:cs typeface="Arial"/>
              </a:rPr>
              <a:t>1. </a:t>
            </a:r>
            <a:r>
              <a:rPr sz="2000" spc="-100" dirty="0">
                <a:latin typeface="Arial"/>
                <a:cs typeface="Arial"/>
              </a:rPr>
              <a:t>When </a:t>
            </a:r>
            <a:r>
              <a:rPr sz="2000" spc="-170" dirty="0">
                <a:latin typeface="Arial"/>
                <a:cs typeface="Arial"/>
              </a:rPr>
              <a:t>a </a:t>
            </a:r>
            <a:r>
              <a:rPr sz="2000" spc="-254" dirty="0">
                <a:latin typeface="Arial"/>
                <a:cs typeface="Arial"/>
              </a:rPr>
              <a:t>HTTP </a:t>
            </a:r>
            <a:r>
              <a:rPr sz="2000" spc="-50" dirty="0">
                <a:latin typeface="Arial"/>
                <a:cs typeface="Arial"/>
              </a:rPr>
              <a:t>client </a:t>
            </a:r>
            <a:r>
              <a:rPr sz="2000" spc="-95" dirty="0">
                <a:latin typeface="Arial"/>
                <a:cs typeface="Arial"/>
              </a:rPr>
              <a:t>requests </a:t>
            </a:r>
            <a:r>
              <a:rPr sz="2000" spc="-20" dirty="0">
                <a:latin typeface="Arial"/>
                <a:cs typeface="Arial"/>
              </a:rPr>
              <a:t>for </a:t>
            </a:r>
            <a:r>
              <a:rPr sz="2000" spc="-170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resource, </a:t>
            </a:r>
            <a:r>
              <a:rPr sz="2000" spc="-35" dirty="0">
                <a:latin typeface="Arial"/>
                <a:cs typeface="Arial"/>
              </a:rPr>
              <a:t>the </a:t>
            </a:r>
            <a:r>
              <a:rPr sz="2000" spc="-254" dirty="0">
                <a:latin typeface="Arial"/>
                <a:cs typeface="Arial"/>
              </a:rPr>
              <a:t>HTTP </a:t>
            </a:r>
            <a:r>
              <a:rPr sz="2000" spc="-125" dirty="0">
                <a:latin typeface="Arial"/>
                <a:cs typeface="Arial"/>
              </a:rPr>
              <a:t>Server </a:t>
            </a:r>
            <a:r>
              <a:rPr sz="2000" spc="-15" dirty="0">
                <a:latin typeface="Arial"/>
                <a:cs typeface="Arial"/>
              </a:rPr>
              <a:t>will </a:t>
            </a:r>
            <a:r>
              <a:rPr sz="2000" spc="-125" dirty="0">
                <a:latin typeface="Arial"/>
                <a:cs typeface="Arial"/>
              </a:rPr>
              <a:t>check </a:t>
            </a:r>
            <a:r>
              <a:rPr sz="2000" spc="-45" dirty="0">
                <a:latin typeface="Arial"/>
                <a:cs typeface="Arial"/>
              </a:rPr>
              <a:t>whether </a:t>
            </a:r>
            <a:r>
              <a:rPr sz="2000" spc="-35" dirty="0">
                <a:latin typeface="Arial"/>
                <a:cs typeface="Arial"/>
              </a:rPr>
              <a:t>the </a:t>
            </a:r>
            <a:r>
              <a:rPr sz="2000" i="1" spc="-150" dirty="0">
                <a:latin typeface="Trebuchet MS"/>
                <a:cs typeface="Trebuchet MS"/>
              </a:rPr>
              <a:t>context </a:t>
            </a:r>
            <a:r>
              <a:rPr sz="2000" i="1" spc="-130" dirty="0">
                <a:latin typeface="Trebuchet MS"/>
                <a:cs typeface="Trebuchet MS"/>
              </a:rPr>
              <a:t>root </a:t>
            </a:r>
            <a:r>
              <a:rPr sz="2000" spc="-85" dirty="0">
                <a:latin typeface="Arial"/>
                <a:cs typeface="Arial"/>
              </a:rPr>
              <a:t>specified </a:t>
            </a:r>
            <a:r>
              <a:rPr sz="2000" spc="-40" dirty="0">
                <a:latin typeface="Arial"/>
                <a:cs typeface="Arial"/>
              </a:rPr>
              <a:t>in</a:t>
            </a:r>
            <a:r>
              <a:rPr sz="2000" spc="-409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  </a:t>
            </a:r>
            <a:r>
              <a:rPr sz="2000" spc="-275" dirty="0">
                <a:latin typeface="Arial"/>
                <a:cs typeface="Arial"/>
              </a:rPr>
              <a:t>URL </a:t>
            </a:r>
            <a:r>
              <a:rPr sz="2000" spc="-114" dirty="0">
                <a:latin typeface="Arial"/>
                <a:cs typeface="Arial"/>
              </a:rPr>
              <a:t>is </a:t>
            </a:r>
            <a:r>
              <a:rPr sz="2000" spc="-50" dirty="0">
                <a:latin typeface="Arial"/>
                <a:cs typeface="Arial"/>
              </a:rPr>
              <a:t>currently </a:t>
            </a:r>
            <a:r>
              <a:rPr sz="2000" spc="-85" dirty="0">
                <a:latin typeface="Arial"/>
                <a:cs typeface="Arial"/>
              </a:rPr>
              <a:t>deployed </a:t>
            </a:r>
            <a:r>
              <a:rPr sz="2000" spc="-40" dirty="0">
                <a:latin typeface="Arial"/>
                <a:cs typeface="Arial"/>
              </a:rPr>
              <a:t>in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server.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200148"/>
            <a:ext cx="114617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latin typeface="Arial"/>
                <a:cs typeface="Arial"/>
              </a:rPr>
              <a:t>2.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If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found,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then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it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will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look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web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component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application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with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i="1" spc="-140" dirty="0">
                <a:latin typeface="Trebuchet MS"/>
                <a:cs typeface="Trebuchet MS"/>
              </a:rPr>
              <a:t>urlPattern</a:t>
            </a:r>
            <a:r>
              <a:rPr sz="2000" i="1" spc="-1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Arial"/>
                <a:cs typeface="Arial"/>
              </a:rPr>
              <a:t>matching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with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pattern  </a:t>
            </a:r>
            <a:r>
              <a:rPr sz="2000" spc="-70" dirty="0">
                <a:latin typeface="Arial"/>
                <a:cs typeface="Arial"/>
              </a:rPr>
              <a:t>provided </a:t>
            </a:r>
            <a:r>
              <a:rPr sz="2000" spc="-40" dirty="0">
                <a:latin typeface="Arial"/>
                <a:cs typeface="Arial"/>
              </a:rPr>
              <a:t>in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225" dirty="0">
                <a:latin typeface="Arial"/>
                <a:cs typeface="Arial"/>
              </a:rPr>
              <a:t>URL.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724402"/>
            <a:ext cx="11950065" cy="307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40" dirty="0">
                <a:latin typeface="Trebuchet MS"/>
                <a:cs typeface="Trebuchet MS"/>
              </a:rPr>
              <a:t>3. </a:t>
            </a:r>
            <a:r>
              <a:rPr sz="2000" i="1" spc="-160" dirty="0">
                <a:latin typeface="Trebuchet MS"/>
                <a:cs typeface="Trebuchet MS"/>
              </a:rPr>
              <a:t>The </a:t>
            </a:r>
            <a:r>
              <a:rPr sz="2000" i="1" spc="-140" dirty="0">
                <a:latin typeface="Trebuchet MS"/>
                <a:cs typeface="Trebuchet MS"/>
              </a:rPr>
              <a:t>servlet </a:t>
            </a:r>
            <a:r>
              <a:rPr sz="2000" i="1" spc="-120" dirty="0">
                <a:latin typeface="Trebuchet MS"/>
                <a:cs typeface="Trebuchet MS"/>
              </a:rPr>
              <a:t>container </a:t>
            </a:r>
            <a:r>
              <a:rPr sz="2000" i="1" spc="-135" dirty="0">
                <a:latin typeface="Trebuchet MS"/>
                <a:cs typeface="Trebuchet MS"/>
              </a:rPr>
              <a:t>performs </a:t>
            </a:r>
            <a:r>
              <a:rPr sz="2000" i="1" spc="-175" dirty="0">
                <a:latin typeface="Trebuchet MS"/>
                <a:cs typeface="Trebuchet MS"/>
              </a:rPr>
              <a:t>the </a:t>
            </a:r>
            <a:r>
              <a:rPr sz="2000" i="1" spc="-130" dirty="0">
                <a:latin typeface="Trebuchet MS"/>
                <a:cs typeface="Trebuchet MS"/>
              </a:rPr>
              <a:t>following</a:t>
            </a:r>
            <a:r>
              <a:rPr sz="2000" i="1" spc="-30" dirty="0">
                <a:latin typeface="Trebuchet MS"/>
                <a:cs typeface="Trebuchet MS"/>
              </a:rPr>
              <a:t> </a:t>
            </a:r>
            <a:r>
              <a:rPr sz="2000" i="1" spc="-110" dirty="0">
                <a:latin typeface="Trebuchet MS"/>
                <a:cs typeface="Trebuchet MS"/>
              </a:rPr>
              <a:t>tasks:</a:t>
            </a:r>
            <a:endParaRPr sz="2000">
              <a:latin typeface="Trebuchet MS"/>
              <a:cs typeface="Trebuchet MS"/>
            </a:endParaRPr>
          </a:p>
          <a:p>
            <a:pPr marL="139700" indent="-127635">
              <a:lnSpc>
                <a:spcPct val="100000"/>
              </a:lnSpc>
              <a:buSzPct val="95000"/>
              <a:buChar char="•"/>
              <a:tabLst>
                <a:tab pos="140335" algn="l"/>
              </a:tabLst>
            </a:pPr>
            <a:r>
              <a:rPr sz="2000" spc="15" dirty="0">
                <a:latin typeface="Arial"/>
                <a:cs typeface="Arial"/>
              </a:rPr>
              <a:t>It</a:t>
            </a:r>
            <a:r>
              <a:rPr sz="2000" spc="-105" dirty="0">
                <a:latin typeface="Arial"/>
                <a:cs typeface="Arial"/>
              </a:rPr>
              <a:t> creates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an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instance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servlet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and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calls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its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6699"/>
                </a:solidFill>
                <a:latin typeface="Arial"/>
                <a:cs typeface="Arial"/>
              </a:rPr>
              <a:t>init()</a:t>
            </a:r>
            <a:r>
              <a:rPr sz="2000" spc="-15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method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to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initialize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  <a:p>
            <a:pPr marL="139700" indent="-127635">
              <a:lnSpc>
                <a:spcPct val="100000"/>
              </a:lnSpc>
              <a:buSzPct val="95000"/>
              <a:buChar char="•"/>
              <a:tabLst>
                <a:tab pos="140335" algn="l"/>
              </a:tabLst>
            </a:pPr>
            <a:r>
              <a:rPr sz="2000" spc="15" dirty="0">
                <a:latin typeface="Arial"/>
                <a:cs typeface="Arial"/>
              </a:rPr>
              <a:t>It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constructs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a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request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object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that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passed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to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servlet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via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service()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method.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The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request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includes,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among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other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70" dirty="0">
                <a:latin typeface="Arial"/>
                <a:cs typeface="Arial"/>
              </a:rPr>
              <a:t>things:</a:t>
            </a:r>
            <a:endParaRPr sz="2000">
              <a:latin typeface="Arial"/>
              <a:cs typeface="Arial"/>
            </a:endParaRPr>
          </a:p>
          <a:p>
            <a:pPr marL="559435" lvl="1" indent="-90170">
              <a:lnSpc>
                <a:spcPct val="100000"/>
              </a:lnSpc>
              <a:spcBef>
                <a:spcPts val="5"/>
              </a:spcBef>
              <a:buSzPct val="95000"/>
              <a:buChar char="•"/>
              <a:tabLst>
                <a:tab pos="560070" algn="l"/>
              </a:tabLst>
            </a:pPr>
            <a:r>
              <a:rPr sz="2000" spc="-145" dirty="0">
                <a:latin typeface="Arial"/>
                <a:cs typeface="Arial"/>
              </a:rPr>
              <a:t>Any </a:t>
            </a:r>
            <a:r>
              <a:rPr sz="2000" spc="-254" dirty="0">
                <a:latin typeface="Arial"/>
                <a:cs typeface="Arial"/>
              </a:rPr>
              <a:t>HTTP </a:t>
            </a:r>
            <a:r>
              <a:rPr sz="2000" spc="-114" dirty="0">
                <a:latin typeface="Arial"/>
                <a:cs typeface="Arial"/>
              </a:rPr>
              <a:t>headers </a:t>
            </a:r>
            <a:r>
              <a:rPr sz="2000" spc="-30" dirty="0">
                <a:latin typeface="Arial"/>
                <a:cs typeface="Arial"/>
              </a:rPr>
              <a:t>from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client.</a:t>
            </a:r>
            <a:endParaRPr sz="2000">
              <a:latin typeface="Arial"/>
              <a:cs typeface="Arial"/>
            </a:endParaRPr>
          </a:p>
          <a:p>
            <a:pPr marL="559435" lvl="1" indent="-90170">
              <a:lnSpc>
                <a:spcPct val="100000"/>
              </a:lnSpc>
              <a:buSzPct val="95000"/>
              <a:buChar char="•"/>
              <a:tabLst>
                <a:tab pos="560070" algn="l"/>
              </a:tabLst>
            </a:pPr>
            <a:r>
              <a:rPr sz="2000" spc="-125" dirty="0">
                <a:latin typeface="Arial"/>
                <a:cs typeface="Arial"/>
              </a:rPr>
              <a:t>Parameters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and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values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passed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from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client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(for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example,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names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and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values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query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strings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in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25" dirty="0">
                <a:latin typeface="Arial"/>
                <a:cs typeface="Arial"/>
              </a:rPr>
              <a:t>URL)</a:t>
            </a:r>
            <a:endParaRPr sz="2000">
              <a:latin typeface="Arial"/>
              <a:cs typeface="Arial"/>
            </a:endParaRPr>
          </a:p>
          <a:p>
            <a:pPr marL="559435" lvl="1" indent="-90170">
              <a:lnSpc>
                <a:spcPct val="100000"/>
              </a:lnSpc>
              <a:buSzPct val="95000"/>
              <a:buChar char="•"/>
              <a:tabLst>
                <a:tab pos="560070" algn="l"/>
              </a:tabLst>
            </a:pPr>
            <a:r>
              <a:rPr sz="2000" spc="-155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complete </a:t>
            </a:r>
            <a:r>
              <a:rPr sz="2000" spc="-204" dirty="0">
                <a:latin typeface="Arial"/>
                <a:cs typeface="Arial"/>
              </a:rPr>
              <a:t>URI </a:t>
            </a:r>
            <a:r>
              <a:rPr sz="2000" spc="-15" dirty="0">
                <a:latin typeface="Arial"/>
                <a:cs typeface="Arial"/>
              </a:rPr>
              <a:t>of </a:t>
            </a:r>
            <a:r>
              <a:rPr sz="2000" spc="-35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servlet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request.</a:t>
            </a:r>
            <a:endParaRPr sz="2000">
              <a:latin typeface="Arial"/>
              <a:cs typeface="Arial"/>
            </a:endParaRPr>
          </a:p>
          <a:p>
            <a:pPr marL="139700" indent="-127635">
              <a:lnSpc>
                <a:spcPct val="100000"/>
              </a:lnSpc>
              <a:buSzPct val="95000"/>
              <a:buChar char="•"/>
              <a:tabLst>
                <a:tab pos="140335" algn="l"/>
              </a:tabLst>
            </a:pPr>
            <a:r>
              <a:rPr sz="2000" spc="15" dirty="0">
                <a:latin typeface="Arial"/>
                <a:cs typeface="Arial"/>
              </a:rPr>
              <a:t>It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constructs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a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response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object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for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servlet.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5000"/>
              <a:buChar char="•"/>
              <a:tabLst>
                <a:tab pos="140335" algn="l"/>
              </a:tabLst>
            </a:pPr>
            <a:r>
              <a:rPr sz="2000" spc="15" dirty="0">
                <a:latin typeface="Arial"/>
                <a:cs typeface="Arial"/>
              </a:rPr>
              <a:t>It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invokes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servlet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336699"/>
                </a:solidFill>
                <a:latin typeface="Arial"/>
                <a:cs typeface="Arial"/>
              </a:rPr>
              <a:t>service()</a:t>
            </a:r>
            <a:r>
              <a:rPr sz="2000" spc="-15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method.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Note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that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for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4" dirty="0">
                <a:latin typeface="Arial"/>
                <a:cs typeface="Arial"/>
              </a:rPr>
              <a:t>HTTP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servlets,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generic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service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method</a:t>
            </a:r>
            <a:r>
              <a:rPr sz="2000" spc="-114" dirty="0">
                <a:latin typeface="Arial"/>
                <a:cs typeface="Arial"/>
              </a:rPr>
              <a:t> is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usually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overridden  </a:t>
            </a:r>
            <a:r>
              <a:rPr sz="2000" spc="-40" dirty="0">
                <a:latin typeface="Arial"/>
                <a:cs typeface="Arial"/>
              </a:rPr>
              <a:t>in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336699"/>
                </a:solidFill>
                <a:latin typeface="Arial"/>
                <a:cs typeface="Arial"/>
              </a:rPr>
              <a:t>HttpServlet</a:t>
            </a:r>
            <a:r>
              <a:rPr sz="2000" spc="-13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class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methods,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336699"/>
                </a:solidFill>
                <a:latin typeface="Arial"/>
                <a:cs typeface="Arial"/>
              </a:rPr>
              <a:t>doGet()</a:t>
            </a:r>
            <a:r>
              <a:rPr sz="2000" spc="-13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336699"/>
                </a:solidFill>
                <a:latin typeface="Arial"/>
                <a:cs typeface="Arial"/>
              </a:rPr>
              <a:t>doPost()</a:t>
            </a:r>
            <a:r>
              <a:rPr sz="2000" spc="-15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methods,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depending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on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54" dirty="0">
                <a:latin typeface="Arial"/>
                <a:cs typeface="Arial"/>
              </a:rPr>
              <a:t>HTTP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request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type.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40" dirty="0">
                <a:latin typeface="Arial"/>
                <a:cs typeface="Arial"/>
              </a:rPr>
              <a:t>(</a:t>
            </a:r>
            <a:r>
              <a:rPr sz="2000" spc="-240" dirty="0">
                <a:solidFill>
                  <a:srgbClr val="336699"/>
                </a:solidFill>
                <a:latin typeface="Arial"/>
                <a:cs typeface="Arial"/>
              </a:rPr>
              <a:t>GET</a:t>
            </a:r>
            <a:r>
              <a:rPr sz="2000" spc="-11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65" dirty="0">
                <a:solidFill>
                  <a:srgbClr val="336699"/>
                </a:solidFill>
                <a:latin typeface="Arial"/>
                <a:cs typeface="Arial"/>
              </a:rPr>
              <a:t>POST</a:t>
            </a:r>
            <a:r>
              <a:rPr sz="2000" spc="-26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484" y="1345691"/>
            <a:ext cx="6138672" cy="93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2596" y="1184147"/>
            <a:ext cx="5899403" cy="1056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84" y="2801111"/>
            <a:ext cx="6658356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00316" y="2761839"/>
            <a:ext cx="4789932" cy="804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12192000" y="0"/>
                </a:moveTo>
                <a:lnTo>
                  <a:pt x="0" y="0"/>
                </a:lnTo>
                <a:lnTo>
                  <a:pt x="0" y="685800"/>
                </a:lnTo>
                <a:lnTo>
                  <a:pt x="12192000" y="6858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81" y="0"/>
            <a:ext cx="1092009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19910" algn="l"/>
              </a:tabLst>
            </a:pPr>
            <a:r>
              <a:rPr sz="3800" b="0" spc="-225" dirty="0">
                <a:latin typeface="Arial"/>
                <a:cs typeface="Arial"/>
              </a:rPr>
              <a:t>Creating	</a:t>
            </a:r>
            <a:r>
              <a:rPr sz="3800" b="0" spc="15" dirty="0">
                <a:latin typeface="Arial"/>
                <a:cs typeface="Arial"/>
              </a:rPr>
              <a:t>&amp; </a:t>
            </a:r>
            <a:r>
              <a:rPr sz="3800" b="0" spc="-210" dirty="0">
                <a:latin typeface="Arial"/>
                <a:cs typeface="Arial"/>
              </a:rPr>
              <a:t>Deploying </a:t>
            </a:r>
            <a:r>
              <a:rPr sz="3800" b="0" spc="-275" dirty="0">
                <a:latin typeface="Arial"/>
                <a:cs typeface="Arial"/>
              </a:rPr>
              <a:t>Web </a:t>
            </a:r>
            <a:r>
              <a:rPr sz="3800" b="0" spc="-160" dirty="0">
                <a:latin typeface="Arial"/>
                <a:cs typeface="Arial"/>
              </a:rPr>
              <a:t>Application </a:t>
            </a:r>
            <a:r>
              <a:rPr sz="3800" b="0" spc="-215" dirty="0">
                <a:latin typeface="Arial"/>
                <a:cs typeface="Arial"/>
              </a:rPr>
              <a:t>Archive </a:t>
            </a:r>
            <a:r>
              <a:rPr sz="3800" b="0" spc="-385" dirty="0">
                <a:latin typeface="Arial"/>
                <a:cs typeface="Arial"/>
              </a:rPr>
              <a:t>(WAR)</a:t>
            </a:r>
            <a:r>
              <a:rPr sz="3800" b="0" spc="-810" dirty="0">
                <a:latin typeface="Arial"/>
                <a:cs typeface="Arial"/>
              </a:rPr>
              <a:t> </a:t>
            </a:r>
            <a:r>
              <a:rPr sz="3800" b="0" spc="-50" dirty="0">
                <a:latin typeface="Arial"/>
                <a:cs typeface="Arial"/>
              </a:rPr>
              <a:t>file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06195"/>
            <a:ext cx="8686800" cy="401320"/>
          </a:xfrm>
          <a:custGeom>
            <a:avLst/>
            <a:gdLst/>
            <a:ahLst/>
            <a:cxnLst/>
            <a:rect l="l" t="t" r="r" b="b"/>
            <a:pathLst>
              <a:path w="8686800" h="401319">
                <a:moveTo>
                  <a:pt x="8686800" y="0"/>
                </a:moveTo>
                <a:lnTo>
                  <a:pt x="0" y="0"/>
                </a:lnTo>
                <a:lnTo>
                  <a:pt x="0" y="400812"/>
                </a:lnTo>
                <a:lnTo>
                  <a:pt x="8686800" y="400812"/>
                </a:lnTo>
                <a:lnTo>
                  <a:pt x="86868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264919"/>
            <a:ext cx="12192000" cy="707390"/>
          </a:xfrm>
          <a:custGeom>
            <a:avLst/>
            <a:gdLst/>
            <a:ahLst/>
            <a:cxnLst/>
            <a:rect l="l" t="t" r="r" b="b"/>
            <a:pathLst>
              <a:path w="12192000" h="707389">
                <a:moveTo>
                  <a:pt x="12192000" y="0"/>
                </a:moveTo>
                <a:lnTo>
                  <a:pt x="0" y="0"/>
                </a:lnTo>
                <a:lnTo>
                  <a:pt x="0" y="707136"/>
                </a:lnTo>
                <a:lnTo>
                  <a:pt x="12192000" y="7071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031491"/>
            <a:ext cx="12192000" cy="4185285"/>
          </a:xfrm>
          <a:custGeom>
            <a:avLst/>
            <a:gdLst/>
            <a:ahLst/>
            <a:cxnLst/>
            <a:rect l="l" t="t" r="r" b="b"/>
            <a:pathLst>
              <a:path w="12192000" h="4185285">
                <a:moveTo>
                  <a:pt x="12031980" y="0"/>
                </a:moveTo>
                <a:lnTo>
                  <a:pt x="0" y="0"/>
                </a:lnTo>
                <a:lnTo>
                  <a:pt x="0" y="707136"/>
                </a:lnTo>
                <a:lnTo>
                  <a:pt x="12031980" y="707136"/>
                </a:lnTo>
                <a:lnTo>
                  <a:pt x="12031980" y="0"/>
                </a:lnTo>
                <a:close/>
              </a:path>
              <a:path w="12192000" h="4185285">
                <a:moveTo>
                  <a:pt x="12192000" y="707148"/>
                </a:moveTo>
                <a:lnTo>
                  <a:pt x="0" y="707148"/>
                </a:lnTo>
                <a:lnTo>
                  <a:pt x="0" y="4184904"/>
                </a:lnTo>
                <a:lnTo>
                  <a:pt x="12192000" y="4184904"/>
                </a:lnTo>
                <a:lnTo>
                  <a:pt x="12192000" y="70714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669391"/>
            <a:ext cx="11788140" cy="546671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Right-Click </a:t>
            </a:r>
            <a:r>
              <a:rPr sz="2000" b="1" dirty="0">
                <a:latin typeface="Carlito"/>
                <a:cs typeface="Carlito"/>
              </a:rPr>
              <a:t>on the </a:t>
            </a:r>
            <a:r>
              <a:rPr sz="2000" b="1" spc="-5" dirty="0">
                <a:latin typeface="Carlito"/>
                <a:cs typeface="Carlito"/>
              </a:rPr>
              <a:t>project </a:t>
            </a:r>
            <a:r>
              <a:rPr sz="2000" b="1" spc="-10" dirty="0">
                <a:latin typeface="Carlito"/>
                <a:cs typeface="Carlito"/>
              </a:rPr>
              <a:t>name(context-root) </a:t>
            </a:r>
            <a:r>
              <a:rPr sz="2000" b="1" dirty="0">
                <a:latin typeface="Carlito"/>
                <a:cs typeface="Carlito"/>
              </a:rPr>
              <a:t>, </a:t>
            </a:r>
            <a:r>
              <a:rPr sz="2000" b="1" spc="-5" dirty="0">
                <a:latin typeface="Carlito"/>
                <a:cs typeface="Carlito"/>
              </a:rPr>
              <a:t>Click </a:t>
            </a:r>
            <a:r>
              <a:rPr sz="2000" b="1" dirty="0">
                <a:latin typeface="Carlito"/>
                <a:cs typeface="Carlito"/>
              </a:rPr>
              <a:t>on </a:t>
            </a:r>
            <a:r>
              <a:rPr sz="2000" b="1" spc="-10" dirty="0">
                <a:latin typeface="Carlito"/>
                <a:cs typeface="Carlito"/>
              </a:rPr>
              <a:t>Export-&gt;WAR</a:t>
            </a:r>
            <a:r>
              <a:rPr sz="2000" b="1" spc="-9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file</a:t>
            </a:r>
            <a:endParaRPr sz="2000">
              <a:latin typeface="Carlito"/>
              <a:cs typeface="Carlito"/>
            </a:endParaRPr>
          </a:p>
          <a:p>
            <a:pPr marL="321310" marR="5080" indent="-321310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321310" algn="l"/>
              </a:tabLst>
            </a:pPr>
            <a:r>
              <a:rPr sz="2000" spc="-25" dirty="0">
                <a:latin typeface="Carlito"/>
                <a:cs typeface="Carlito"/>
              </a:rPr>
              <a:t>Type </a:t>
            </a:r>
            <a:r>
              <a:rPr sz="2000" spc="-10" dirty="0">
                <a:latin typeface="Carlito"/>
                <a:cs typeface="Carlito"/>
              </a:rPr>
              <a:t>war </a:t>
            </a:r>
            <a:r>
              <a:rPr sz="2000" spc="-5" dirty="0">
                <a:latin typeface="Carlito"/>
                <a:cs typeface="Carlito"/>
              </a:rPr>
              <a:t>file name, </a:t>
            </a:r>
            <a:r>
              <a:rPr sz="2000" i="1" spc="-15" dirty="0">
                <a:latin typeface="Carlito"/>
                <a:cs typeface="Carlito"/>
              </a:rPr>
              <a:t>ex. </a:t>
            </a:r>
            <a:r>
              <a:rPr sz="2000" i="1" spc="-10" dirty="0">
                <a:latin typeface="Carlito"/>
                <a:cs typeface="Carlito"/>
              </a:rPr>
              <a:t>sample.war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store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your </a:t>
            </a:r>
            <a:r>
              <a:rPr sz="2000" spc="-5" dirty="0">
                <a:latin typeface="Carlito"/>
                <a:cs typeface="Carlito"/>
              </a:rPr>
              <a:t>file </a:t>
            </a:r>
            <a:r>
              <a:rPr sz="2000" spc="-10" dirty="0">
                <a:latin typeface="Carlito"/>
                <a:cs typeface="Carlito"/>
              </a:rPr>
              <a:t>system.(Select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folder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clicking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b="1" spc="-10" dirty="0">
                <a:latin typeface="Carlito"/>
                <a:cs typeface="Carlito"/>
              </a:rPr>
              <a:t>Browse </a:t>
            </a:r>
            <a:r>
              <a:rPr sz="2000" spc="-10" dirty="0">
                <a:latin typeface="Carlito"/>
                <a:cs typeface="Carlito"/>
              </a:rPr>
              <a:t>button  </a:t>
            </a:r>
            <a:r>
              <a:rPr sz="2000" dirty="0">
                <a:latin typeface="Carlito"/>
                <a:cs typeface="Carlito"/>
              </a:rPr>
              <a:t>and click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b="1" dirty="0">
                <a:latin typeface="Carlito"/>
                <a:cs typeface="Carlito"/>
              </a:rPr>
              <a:t>Finish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button.</a:t>
            </a:r>
            <a:endParaRPr sz="2000">
              <a:latin typeface="Carlito"/>
              <a:cs typeface="Carlito"/>
            </a:endParaRPr>
          </a:p>
          <a:p>
            <a:pPr marL="264160" marR="570865" indent="-264160">
              <a:lnSpc>
                <a:spcPct val="100000"/>
              </a:lnSpc>
              <a:spcBef>
                <a:spcPts val="1240"/>
              </a:spcBef>
              <a:buAutoNum type="arabicPeriod"/>
              <a:tabLst>
                <a:tab pos="264160" algn="l"/>
              </a:tabLst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10" dirty="0">
                <a:latin typeface="Carlito"/>
                <a:cs typeface="Carlito"/>
              </a:rPr>
              <a:t>war </a:t>
            </a:r>
            <a:r>
              <a:rPr sz="2000" spc="-5" dirty="0">
                <a:latin typeface="Carlito"/>
                <a:cs typeface="Carlito"/>
              </a:rPr>
              <a:t>file can be deployed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15" dirty="0">
                <a:latin typeface="Carlito"/>
                <a:cs typeface="Carlito"/>
              </a:rPr>
              <a:t>any </a:t>
            </a:r>
            <a:r>
              <a:rPr sz="2000" spc="-5" dirty="0">
                <a:latin typeface="Carlito"/>
                <a:cs typeface="Carlito"/>
              </a:rPr>
              <a:t>other </a:t>
            </a:r>
            <a:r>
              <a:rPr sz="2000" spc="-40" dirty="0">
                <a:latin typeface="Carlito"/>
                <a:cs typeface="Carlito"/>
              </a:rPr>
              <a:t>Tomcat </a:t>
            </a:r>
            <a:r>
              <a:rPr sz="2000" spc="-35" dirty="0">
                <a:latin typeface="Carlito"/>
                <a:cs typeface="Carlito"/>
              </a:rPr>
              <a:t>Server. We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spc="-20" dirty="0">
                <a:latin typeface="Carlito"/>
                <a:cs typeface="Carlito"/>
              </a:rPr>
              <a:t>make </a:t>
            </a:r>
            <a:r>
              <a:rPr sz="2000" spc="-5" dirty="0">
                <a:latin typeface="Carlito"/>
                <a:cs typeface="Carlito"/>
              </a:rPr>
              <a:t>use of </a:t>
            </a:r>
            <a:r>
              <a:rPr sz="2000" spc="-40" dirty="0">
                <a:latin typeface="Carlito"/>
                <a:cs typeface="Carlito"/>
              </a:rPr>
              <a:t>Tomcat </a:t>
            </a:r>
            <a:r>
              <a:rPr sz="2000" dirty="0">
                <a:latin typeface="Carlito"/>
                <a:cs typeface="Carlito"/>
              </a:rPr>
              <a:t>Manager </a:t>
            </a:r>
            <a:r>
              <a:rPr sz="2000" spc="-5" dirty="0">
                <a:latin typeface="Carlito"/>
                <a:cs typeface="Carlito"/>
              </a:rPr>
              <a:t>console </a:t>
            </a:r>
            <a:r>
              <a:rPr sz="2000" spc="-15" dirty="0">
                <a:latin typeface="Carlito"/>
                <a:cs typeface="Carlito"/>
              </a:rPr>
              <a:t>to  </a:t>
            </a:r>
            <a:r>
              <a:rPr sz="2000" spc="-5" dirty="0">
                <a:latin typeface="Carlito"/>
                <a:cs typeface="Carlito"/>
              </a:rPr>
              <a:t>deploy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web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application).</a:t>
            </a:r>
            <a:endParaRPr sz="2000">
              <a:latin typeface="Carlito"/>
              <a:cs typeface="Carlito"/>
            </a:endParaRPr>
          </a:p>
          <a:p>
            <a:pPr marL="263525" indent="-25146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264160" algn="l"/>
              </a:tabLst>
            </a:pPr>
            <a:r>
              <a:rPr sz="2000" spc="-5" dirty="0">
                <a:latin typeface="Carlito"/>
                <a:cs typeface="Carlito"/>
              </a:rPr>
              <a:t>Click on </a:t>
            </a:r>
            <a:r>
              <a:rPr sz="2000" b="1" spc="-5" dirty="0">
                <a:latin typeface="Carlito"/>
                <a:cs typeface="Carlito"/>
              </a:rPr>
              <a:t>Manager </a:t>
            </a:r>
            <a:r>
              <a:rPr sz="2000" b="1" dirty="0">
                <a:latin typeface="Carlito"/>
                <a:cs typeface="Carlito"/>
              </a:rPr>
              <a:t>App </a:t>
            </a:r>
            <a:r>
              <a:rPr sz="2000" spc="-10" dirty="0">
                <a:latin typeface="Carlito"/>
                <a:cs typeface="Carlito"/>
              </a:rPr>
              <a:t>button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see 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40" dirty="0">
                <a:latin typeface="Carlito"/>
                <a:cs typeface="Carlito"/>
              </a:rPr>
              <a:t>Tomcat </a:t>
            </a:r>
            <a:r>
              <a:rPr sz="2000" spc="-5" dirty="0">
                <a:latin typeface="Carlito"/>
                <a:cs typeface="Carlito"/>
              </a:rPr>
              <a:t>Home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Page.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rlito"/>
                <a:cs typeface="Carlito"/>
              </a:rPr>
              <a:t>Enter </a:t>
            </a:r>
            <a:r>
              <a:rPr sz="2000" spc="-5" dirty="0">
                <a:latin typeface="Carlito"/>
                <a:cs typeface="Carlito"/>
              </a:rPr>
              <a:t>user-id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password. </a:t>
            </a:r>
            <a:r>
              <a:rPr sz="2000" spc="-55" dirty="0">
                <a:latin typeface="Carlito"/>
                <a:cs typeface="Carlito"/>
              </a:rPr>
              <a:t>You </a:t>
            </a:r>
            <a:r>
              <a:rPr sz="2000" spc="-10" dirty="0">
                <a:latin typeface="Carlito"/>
                <a:cs typeface="Carlito"/>
              </a:rPr>
              <a:t>require </a:t>
            </a:r>
            <a:r>
              <a:rPr sz="2000" i="1" dirty="0">
                <a:latin typeface="Carlito"/>
                <a:cs typeface="Carlito"/>
              </a:rPr>
              <a:t>manager-gui role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access this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rlito"/>
                <a:cs typeface="Carlito"/>
              </a:rPr>
              <a:t>Edit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file, </a:t>
            </a:r>
            <a:r>
              <a:rPr sz="2000" i="1" spc="-5" dirty="0">
                <a:latin typeface="Carlito"/>
                <a:cs typeface="Carlito"/>
              </a:rPr>
              <a:t>tomcat-users </a:t>
            </a:r>
            <a:r>
              <a:rPr sz="2000" dirty="0">
                <a:latin typeface="Carlito"/>
                <a:cs typeface="Carlito"/>
              </a:rPr>
              <a:t>which is </a:t>
            </a:r>
            <a:r>
              <a:rPr sz="2000" spc="-10" dirty="0">
                <a:latin typeface="Carlito"/>
                <a:cs typeface="Carlito"/>
              </a:rPr>
              <a:t>located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i="1" spc="-10" dirty="0">
                <a:latin typeface="Carlito"/>
                <a:cs typeface="Carlito"/>
              </a:rPr>
              <a:t>conf </a:t>
            </a:r>
            <a:r>
              <a:rPr sz="2000" spc="-10" dirty="0">
                <a:latin typeface="Carlito"/>
                <a:cs typeface="Carlito"/>
              </a:rPr>
              <a:t>folder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tomcat </a:t>
            </a:r>
            <a:r>
              <a:rPr sz="2000" spc="-10" dirty="0">
                <a:latin typeface="Carlito"/>
                <a:cs typeface="Carlito"/>
              </a:rPr>
              <a:t>installation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directory: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i="1" spc="-5" dirty="0">
                <a:latin typeface="Carlito"/>
                <a:cs typeface="Carlito"/>
              </a:rPr>
              <a:t>Ex. C:\Program</a:t>
            </a:r>
            <a:r>
              <a:rPr sz="2000" i="1" spc="-30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Files\apache-tomcat-8.0.24\conf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Carlito"/>
                <a:cs typeface="Carlito"/>
              </a:rPr>
              <a:t>Remove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comments surrounding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i="1" dirty="0">
                <a:latin typeface="Carlito"/>
                <a:cs typeface="Carlito"/>
              </a:rPr>
              <a:t>roles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enter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following:</a:t>
            </a:r>
            <a:endParaRPr sz="200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&lt;role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rolename="tomcat"/&gt;</a:t>
            </a:r>
            <a:endParaRPr sz="2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&lt;role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rolename="role1"/&gt;</a:t>
            </a:r>
            <a:endParaRPr sz="2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</a:pP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&lt;role</a:t>
            </a:r>
            <a:r>
              <a:rPr sz="2000" spc="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rolename="manager-gui"/&gt;</a:t>
            </a:r>
            <a:endParaRPr sz="2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&lt;user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username="tomcat" password=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"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tomcat"</a:t>
            </a:r>
            <a:r>
              <a:rPr sz="2000" spc="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roles="manager-gui"/&gt;</a:t>
            </a:r>
            <a:endParaRPr sz="2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&lt;user username="both" </a:t>
            </a:r>
            <a:r>
              <a:rPr sz="2000" spc="-10" dirty="0">
                <a:latin typeface="Carlito"/>
                <a:cs typeface="Carlito"/>
              </a:rPr>
              <a:t>password="tomcat"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roles="tomcat,role1"/&gt;</a:t>
            </a:r>
            <a:endParaRPr sz="2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&lt;user username="role1" </a:t>
            </a:r>
            <a:r>
              <a:rPr sz="2000" spc="-10" dirty="0">
                <a:latin typeface="Carlito"/>
                <a:cs typeface="Carlito"/>
              </a:rPr>
              <a:t>password="tomcat"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roles="role1"/&gt;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94904" y="3703318"/>
            <a:ext cx="3761232" cy="3142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0"/>
            <a:ext cx="243586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rlito"/>
                <a:cs typeface="Carlito"/>
              </a:rPr>
              <a:t>Java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EE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1032" y="3095244"/>
            <a:ext cx="8399145" cy="428002"/>
          </a:xfrm>
          <a:prstGeom prst="rect">
            <a:avLst/>
          </a:prstGeom>
          <a:solidFill>
            <a:srgbClr val="9DC3E6"/>
          </a:solidFill>
        </p:spPr>
        <p:txBody>
          <a:bodyPr vert="horz" wrap="square" lIns="0" tIns="0" rIns="0" bIns="0" rtlCol="0">
            <a:spAutoFit/>
          </a:bodyPr>
          <a:lstStyle/>
          <a:p>
            <a:pPr marL="524510">
              <a:lnSpc>
                <a:spcPts val="3620"/>
              </a:lnSpc>
            </a:pPr>
            <a:r>
              <a:rPr sz="2800" b="1" spc="5" dirty="0">
                <a:latin typeface="Carlito"/>
                <a:cs typeface="Carlito"/>
              </a:rPr>
              <a:t>HTTP </a:t>
            </a:r>
            <a:r>
              <a:rPr sz="2800" b="1" spc="-15" dirty="0">
                <a:latin typeface="Carlito"/>
                <a:cs typeface="Carlito"/>
              </a:rPr>
              <a:t>Request </a:t>
            </a:r>
            <a:r>
              <a:rPr sz="2800" b="1" dirty="0">
                <a:latin typeface="Carlito"/>
                <a:cs typeface="Carlito"/>
              </a:rPr>
              <a:t>&amp; </a:t>
            </a:r>
            <a:r>
              <a:rPr sz="2800" b="1" spc="-10" dirty="0">
                <a:latin typeface="Carlito"/>
                <a:cs typeface="Carlito"/>
              </a:rPr>
              <a:t>Response </a:t>
            </a:r>
            <a:r>
              <a:rPr sz="2800" b="1" spc="-5" dirty="0">
                <a:latin typeface="Carlito"/>
                <a:cs typeface="Carlito"/>
              </a:rPr>
              <a:t>Header</a:t>
            </a:r>
            <a:r>
              <a:rPr sz="2800" b="1" spc="-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Methods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5805"/>
          </a:xfrm>
          <a:custGeom>
            <a:avLst/>
            <a:gdLst/>
            <a:ahLst/>
            <a:cxnLst/>
            <a:rect l="l" t="t" r="r" b="b"/>
            <a:pathLst>
              <a:path w="12192000" h="725805">
                <a:moveTo>
                  <a:pt x="12192000" y="0"/>
                </a:moveTo>
                <a:lnTo>
                  <a:pt x="0" y="0"/>
                </a:lnTo>
                <a:lnTo>
                  <a:pt x="0" y="725424"/>
                </a:lnTo>
                <a:lnTo>
                  <a:pt x="12192000" y="7254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6273" y="0"/>
            <a:ext cx="6305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30" dirty="0">
                <a:latin typeface="Arial"/>
                <a:cs typeface="Arial"/>
              </a:rPr>
              <a:t>HTTP </a:t>
            </a:r>
            <a:r>
              <a:rPr b="0" spc="-305" dirty="0">
                <a:latin typeface="Arial"/>
                <a:cs typeface="Arial"/>
              </a:rPr>
              <a:t>Request </a:t>
            </a:r>
            <a:r>
              <a:rPr b="0" spc="-254" dirty="0">
                <a:latin typeface="Arial"/>
                <a:cs typeface="Arial"/>
              </a:rPr>
              <a:t>Header</a:t>
            </a:r>
            <a:r>
              <a:rPr b="0" spc="-660" dirty="0">
                <a:latin typeface="Arial"/>
                <a:cs typeface="Arial"/>
              </a:rPr>
              <a:t> </a:t>
            </a:r>
            <a:r>
              <a:rPr b="0" spc="-165" dirty="0">
                <a:latin typeface="Arial"/>
                <a:cs typeface="Arial"/>
              </a:rPr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1777" y="909320"/>
            <a:ext cx="8020684" cy="5270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5555" algn="ctr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Reading </a:t>
            </a:r>
            <a:r>
              <a:rPr sz="2000" b="1" spc="-15" dirty="0">
                <a:solidFill>
                  <a:srgbClr val="C00000"/>
                </a:solidFill>
                <a:latin typeface="Carlito"/>
                <a:cs typeface="Carlito"/>
              </a:rPr>
              <a:t>Request</a:t>
            </a:r>
            <a:r>
              <a:rPr sz="2000" b="1" spc="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Headers</a:t>
            </a:r>
            <a:endParaRPr sz="2000" dirty="0">
              <a:latin typeface="Carlito"/>
              <a:cs typeface="Carlito"/>
            </a:endParaRPr>
          </a:p>
          <a:p>
            <a:pPr marL="1267460" algn="ctr">
              <a:lnSpc>
                <a:spcPct val="100000"/>
              </a:lnSpc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(Important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methods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HttpServletRequest</a:t>
            </a:r>
            <a:r>
              <a:rPr sz="2000" b="1" spc="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interface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)</a:t>
            </a:r>
            <a:endParaRPr sz="2000" dirty="0">
              <a:latin typeface="Carlito"/>
              <a:cs typeface="Carlito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000" b="1" spc="-10" dirty="0">
                <a:solidFill>
                  <a:srgbClr val="000099"/>
                </a:solidFill>
                <a:latin typeface="Carlito"/>
                <a:cs typeface="Carlito"/>
              </a:rPr>
              <a:t>General</a:t>
            </a:r>
            <a:endParaRPr sz="2000" dirty="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latin typeface="Carlito"/>
                <a:cs typeface="Carlito"/>
              </a:rPr>
              <a:t>– </a:t>
            </a:r>
            <a:r>
              <a:rPr sz="2000" b="1" spc="-10" dirty="0">
                <a:latin typeface="Carlito"/>
                <a:cs typeface="Carlito"/>
              </a:rPr>
              <a:t>getHeader </a:t>
            </a:r>
            <a:r>
              <a:rPr sz="2000" b="1" spc="-15" dirty="0">
                <a:latin typeface="Carlito"/>
                <a:cs typeface="Carlito"/>
              </a:rPr>
              <a:t>(parameter</a:t>
            </a:r>
            <a:r>
              <a:rPr sz="2000" b="1" spc="5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name)</a:t>
            </a:r>
            <a:endParaRPr sz="2000" dirty="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–</a:t>
            </a:r>
            <a:r>
              <a:rPr sz="2000" b="1" spc="-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getHeaderNames()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rlito"/>
              <a:cs typeface="Carlito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000" b="1" spc="-5" dirty="0">
                <a:solidFill>
                  <a:srgbClr val="000099"/>
                </a:solidFill>
                <a:latin typeface="Carlito"/>
                <a:cs typeface="Carlito"/>
              </a:rPr>
              <a:t>Specialized</a:t>
            </a:r>
            <a:endParaRPr sz="2000" dirty="0">
              <a:latin typeface="Carlito"/>
              <a:cs typeface="Carlito"/>
            </a:endParaRPr>
          </a:p>
          <a:p>
            <a:pPr marL="926465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latin typeface="Carlito"/>
                <a:cs typeface="Carlito"/>
              </a:rPr>
              <a:t>–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getCookies()</a:t>
            </a:r>
            <a:endParaRPr sz="2000" dirty="0">
              <a:latin typeface="Carlito"/>
              <a:cs typeface="Carlito"/>
            </a:endParaRPr>
          </a:p>
          <a:p>
            <a:pPr marL="1120140" indent="-194310">
              <a:lnSpc>
                <a:spcPct val="100000"/>
              </a:lnSpc>
              <a:buChar char="–"/>
              <a:tabLst>
                <a:tab pos="1120775" algn="l"/>
              </a:tabLst>
            </a:pPr>
            <a:r>
              <a:rPr sz="2000" b="1" spc="-10" dirty="0">
                <a:latin typeface="Carlito"/>
                <a:cs typeface="Carlito"/>
              </a:rPr>
              <a:t>getAuthType() </a:t>
            </a:r>
            <a:r>
              <a:rPr sz="2000" b="1" dirty="0">
                <a:latin typeface="Carlito"/>
                <a:cs typeface="Carlito"/>
              </a:rPr>
              <a:t>and</a:t>
            </a:r>
            <a:r>
              <a:rPr sz="2000" b="1" spc="-2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getRemoteUser()</a:t>
            </a:r>
            <a:endParaRPr sz="2000" dirty="0">
              <a:latin typeface="Carlito"/>
              <a:cs typeface="Carlito"/>
            </a:endParaRPr>
          </a:p>
          <a:p>
            <a:pPr marL="1120140" indent="-194310">
              <a:lnSpc>
                <a:spcPct val="100000"/>
              </a:lnSpc>
              <a:buChar char="–"/>
              <a:tabLst>
                <a:tab pos="1120775" algn="l"/>
              </a:tabLst>
            </a:pPr>
            <a:r>
              <a:rPr sz="2000" b="1" spc="-10" dirty="0">
                <a:latin typeface="Carlito"/>
                <a:cs typeface="Carlito"/>
              </a:rPr>
              <a:t>getContentLength()</a:t>
            </a:r>
            <a:endParaRPr sz="2000" dirty="0">
              <a:latin typeface="Carlito"/>
              <a:cs typeface="Carlito"/>
            </a:endParaRPr>
          </a:p>
          <a:p>
            <a:pPr marL="1120140" indent="-194310">
              <a:lnSpc>
                <a:spcPct val="100000"/>
              </a:lnSpc>
              <a:spcBef>
                <a:spcPts val="5"/>
              </a:spcBef>
              <a:buChar char="–"/>
              <a:tabLst>
                <a:tab pos="1120775" algn="l"/>
              </a:tabLst>
            </a:pPr>
            <a:r>
              <a:rPr sz="2000" b="1" spc="-15" dirty="0">
                <a:latin typeface="Carlito"/>
                <a:cs typeface="Carlito"/>
              </a:rPr>
              <a:t>getContentType()</a:t>
            </a:r>
            <a:endParaRPr sz="2000" dirty="0">
              <a:latin typeface="Carlito"/>
              <a:cs typeface="Carlito"/>
            </a:endParaRPr>
          </a:p>
          <a:p>
            <a:pPr marL="1120140" indent="-194310">
              <a:lnSpc>
                <a:spcPct val="100000"/>
              </a:lnSpc>
              <a:buChar char="–"/>
              <a:tabLst>
                <a:tab pos="1120775" algn="l"/>
              </a:tabLst>
            </a:pPr>
            <a:r>
              <a:rPr sz="2000" b="1" spc="-10" dirty="0">
                <a:latin typeface="Carlito"/>
                <a:cs typeface="Carlito"/>
              </a:rPr>
              <a:t>getDateHeader()</a:t>
            </a:r>
            <a:endParaRPr sz="2000" dirty="0">
              <a:latin typeface="Carlito"/>
              <a:cs typeface="Carlito"/>
            </a:endParaRPr>
          </a:p>
          <a:p>
            <a:pPr marL="1120140" indent="-194310">
              <a:lnSpc>
                <a:spcPct val="100000"/>
              </a:lnSpc>
              <a:buChar char="–"/>
              <a:tabLst>
                <a:tab pos="1120775" algn="l"/>
              </a:tabLst>
            </a:pPr>
            <a:r>
              <a:rPr sz="2000" b="1" spc="-10" dirty="0">
                <a:latin typeface="Carlito"/>
                <a:cs typeface="Carlito"/>
              </a:rPr>
              <a:t>getIntHeader()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rlito"/>
              <a:cs typeface="Carlito"/>
            </a:endParaRPr>
          </a:p>
          <a:p>
            <a:pPr marL="233045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000" b="1" spc="-15" dirty="0">
                <a:solidFill>
                  <a:srgbClr val="000099"/>
                </a:solidFill>
                <a:latin typeface="Carlito"/>
                <a:cs typeface="Carlito"/>
              </a:rPr>
              <a:t>Related</a:t>
            </a:r>
            <a:r>
              <a:rPr sz="2000" b="1" spc="-10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000099"/>
                </a:solidFill>
                <a:latin typeface="Carlito"/>
                <a:cs typeface="Carlito"/>
              </a:rPr>
              <a:t>info</a:t>
            </a:r>
            <a:endParaRPr sz="2000" dirty="0">
              <a:latin typeface="Carlito"/>
              <a:cs typeface="Carlito"/>
            </a:endParaRPr>
          </a:p>
          <a:p>
            <a:pPr marL="662940" lvl="1" indent="-194310">
              <a:lnSpc>
                <a:spcPct val="100000"/>
              </a:lnSpc>
              <a:spcBef>
                <a:spcPts val="25"/>
              </a:spcBef>
              <a:buChar char="–"/>
              <a:tabLst>
                <a:tab pos="663575" algn="l"/>
              </a:tabLst>
            </a:pPr>
            <a:r>
              <a:rPr sz="2000" b="1" spc="-5" dirty="0">
                <a:latin typeface="Carlito"/>
                <a:cs typeface="Carlito"/>
              </a:rPr>
              <a:t>getMethod(), </a:t>
            </a:r>
            <a:r>
              <a:rPr sz="2000" b="1" spc="-10" dirty="0">
                <a:latin typeface="Carlito"/>
                <a:cs typeface="Carlito"/>
              </a:rPr>
              <a:t>getRequestURI()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,</a:t>
            </a:r>
            <a:endParaRPr sz="2000" dirty="0">
              <a:latin typeface="Carlito"/>
              <a:cs typeface="Carlito"/>
            </a:endParaRPr>
          </a:p>
          <a:p>
            <a:pPr marL="662940" lvl="1" indent="-194310">
              <a:lnSpc>
                <a:spcPct val="100000"/>
              </a:lnSpc>
              <a:buChar char="–"/>
              <a:tabLst>
                <a:tab pos="663575" algn="l"/>
              </a:tabLst>
            </a:pPr>
            <a:r>
              <a:rPr sz="2000" b="1" spc="-5" dirty="0">
                <a:latin typeface="Carlito"/>
                <a:cs typeface="Carlito"/>
              </a:rPr>
              <a:t>getQueryString(),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getProtocol()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5805"/>
          </a:xfrm>
          <a:custGeom>
            <a:avLst/>
            <a:gdLst/>
            <a:ahLst/>
            <a:cxnLst/>
            <a:rect l="l" t="t" r="r" b="b"/>
            <a:pathLst>
              <a:path w="12192000" h="725805">
                <a:moveTo>
                  <a:pt x="12192000" y="0"/>
                </a:moveTo>
                <a:lnTo>
                  <a:pt x="0" y="0"/>
                </a:lnTo>
                <a:lnTo>
                  <a:pt x="0" y="725424"/>
                </a:lnTo>
                <a:lnTo>
                  <a:pt x="12192000" y="7254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6920" y="0"/>
            <a:ext cx="6598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30" dirty="0">
                <a:latin typeface="Arial"/>
                <a:cs typeface="Arial"/>
              </a:rPr>
              <a:t>HTTP </a:t>
            </a:r>
            <a:r>
              <a:rPr b="0" spc="-365" dirty="0">
                <a:latin typeface="Arial"/>
                <a:cs typeface="Arial"/>
              </a:rPr>
              <a:t>Response </a:t>
            </a:r>
            <a:r>
              <a:rPr b="0" spc="-260" dirty="0">
                <a:latin typeface="Arial"/>
                <a:cs typeface="Arial"/>
              </a:rPr>
              <a:t>Header</a:t>
            </a:r>
            <a:r>
              <a:rPr b="0" spc="-570" dirty="0">
                <a:latin typeface="Arial"/>
                <a:cs typeface="Arial"/>
              </a:rPr>
              <a:t> </a:t>
            </a:r>
            <a:r>
              <a:rPr b="0" spc="-165" dirty="0">
                <a:latin typeface="Arial"/>
                <a:cs typeface="Arial"/>
              </a:rPr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898648"/>
            <a:ext cx="12192000" cy="3477895"/>
          </a:xfrm>
          <a:custGeom>
            <a:avLst/>
            <a:gdLst/>
            <a:ahLst/>
            <a:cxnLst/>
            <a:rect l="l" t="t" r="r" b="b"/>
            <a:pathLst>
              <a:path w="12192000" h="3477895">
                <a:moveTo>
                  <a:pt x="12192000" y="0"/>
                </a:moveTo>
                <a:lnTo>
                  <a:pt x="0" y="0"/>
                </a:lnTo>
                <a:lnTo>
                  <a:pt x="0" y="3477767"/>
                </a:lnTo>
                <a:lnTo>
                  <a:pt x="12192000" y="34777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742315"/>
            <a:ext cx="11988800" cy="5288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pc="-120" dirty="0">
                <a:latin typeface="Arial"/>
                <a:cs typeface="Arial"/>
              </a:rPr>
              <a:t>HttpServletResponse </a:t>
            </a:r>
            <a:r>
              <a:rPr spc="-125" dirty="0">
                <a:latin typeface="Arial"/>
                <a:cs typeface="Arial"/>
              </a:rPr>
              <a:t>is </a:t>
            </a:r>
            <a:r>
              <a:rPr spc="-180" dirty="0">
                <a:latin typeface="Arial"/>
                <a:cs typeface="Arial"/>
              </a:rPr>
              <a:t>a </a:t>
            </a:r>
            <a:r>
              <a:rPr spc="-75" dirty="0">
                <a:latin typeface="Arial"/>
                <a:cs typeface="Arial"/>
              </a:rPr>
              <a:t>predefined interface </a:t>
            </a:r>
            <a:r>
              <a:rPr spc="-90" dirty="0">
                <a:latin typeface="Arial"/>
                <a:cs typeface="Arial"/>
              </a:rPr>
              <a:t>present </a:t>
            </a:r>
            <a:r>
              <a:rPr spc="-40" dirty="0">
                <a:latin typeface="Arial"/>
                <a:cs typeface="Arial"/>
              </a:rPr>
              <a:t>in </a:t>
            </a:r>
            <a:r>
              <a:rPr spc="-80" dirty="0">
                <a:latin typeface="Arial"/>
                <a:cs typeface="Arial"/>
              </a:rPr>
              <a:t>javax.</a:t>
            </a:r>
            <a:r>
              <a:rPr u="heavy" spc="-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servlet</a:t>
            </a:r>
            <a:r>
              <a:rPr spc="-80" dirty="0">
                <a:latin typeface="Arial"/>
                <a:cs typeface="Arial"/>
              </a:rPr>
              <a:t>.http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150" dirty="0">
                <a:latin typeface="Arial"/>
                <a:cs typeface="Arial"/>
              </a:rPr>
              <a:t>package.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pc="-165" dirty="0">
                <a:latin typeface="Arial"/>
                <a:cs typeface="Arial"/>
              </a:rPr>
              <a:t>The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130" dirty="0">
                <a:latin typeface="Arial"/>
                <a:cs typeface="Arial"/>
              </a:rPr>
              <a:t>response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object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-120" dirty="0">
                <a:latin typeface="Arial"/>
                <a:cs typeface="Arial"/>
              </a:rPr>
              <a:t>is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85" dirty="0">
                <a:latin typeface="Arial"/>
                <a:cs typeface="Arial"/>
              </a:rPr>
              <a:t>where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the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servlet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50" dirty="0">
                <a:latin typeface="Arial"/>
                <a:cs typeface="Arial"/>
              </a:rPr>
              <a:t>can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write</a:t>
            </a:r>
            <a:r>
              <a:rPr spc="-100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u="heavy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information</a:t>
            </a:r>
            <a:r>
              <a:rPr spc="-10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 </a:t>
            </a:r>
            <a:r>
              <a:rPr spc="-65" dirty="0">
                <a:latin typeface="Arial"/>
                <a:cs typeface="Arial"/>
              </a:rPr>
              <a:t>about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the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100" dirty="0">
                <a:latin typeface="Arial"/>
                <a:cs typeface="Arial"/>
              </a:rPr>
              <a:t>data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50" dirty="0">
                <a:latin typeface="Arial"/>
                <a:cs typeface="Arial"/>
              </a:rPr>
              <a:t>it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will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spc="-135" dirty="0">
                <a:latin typeface="Arial"/>
                <a:cs typeface="Arial"/>
              </a:rPr>
              <a:t>send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-125" dirty="0">
                <a:latin typeface="Arial"/>
                <a:cs typeface="Arial"/>
              </a:rPr>
              <a:t>back.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dirty="0">
              <a:latin typeface="Arial"/>
              <a:cs typeface="Arial"/>
            </a:endParaRPr>
          </a:p>
          <a:p>
            <a:pPr marL="355600" marR="35433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pc="-165" dirty="0">
                <a:latin typeface="Arial"/>
                <a:cs typeface="Arial"/>
              </a:rPr>
              <a:t>The </a:t>
            </a:r>
            <a:r>
              <a:rPr spc="-45" dirty="0">
                <a:latin typeface="Arial"/>
                <a:cs typeface="Arial"/>
              </a:rPr>
              <a:t>majority </a:t>
            </a:r>
            <a:r>
              <a:rPr spc="-20" dirty="0">
                <a:latin typeface="Arial"/>
                <a:cs typeface="Arial"/>
              </a:rPr>
              <a:t>of </a:t>
            </a:r>
            <a:r>
              <a:rPr spc="-35" dirty="0">
                <a:latin typeface="Arial"/>
                <a:cs typeface="Arial"/>
              </a:rPr>
              <a:t>the </a:t>
            </a:r>
            <a:r>
              <a:rPr spc="-90" dirty="0">
                <a:latin typeface="Arial"/>
                <a:cs typeface="Arial"/>
              </a:rPr>
              <a:t>methods </a:t>
            </a:r>
            <a:r>
              <a:rPr spc="-40" dirty="0">
                <a:latin typeface="Arial"/>
                <a:cs typeface="Arial"/>
              </a:rPr>
              <a:t>in </a:t>
            </a:r>
            <a:r>
              <a:rPr spc="-35" dirty="0">
                <a:latin typeface="Arial"/>
                <a:cs typeface="Arial"/>
              </a:rPr>
              <a:t>the </a:t>
            </a:r>
            <a:r>
              <a:rPr spc="-90" dirty="0">
                <a:latin typeface="Arial"/>
                <a:cs typeface="Arial"/>
              </a:rPr>
              <a:t>request </a:t>
            </a:r>
            <a:r>
              <a:rPr spc="-60" dirty="0">
                <a:latin typeface="Arial"/>
                <a:cs typeface="Arial"/>
              </a:rPr>
              <a:t>object </a:t>
            </a:r>
            <a:r>
              <a:rPr spc="-50" dirty="0">
                <a:latin typeface="Arial"/>
                <a:cs typeface="Arial"/>
              </a:rPr>
              <a:t>start </a:t>
            </a:r>
            <a:r>
              <a:rPr spc="-10" dirty="0">
                <a:latin typeface="Arial"/>
                <a:cs typeface="Arial"/>
              </a:rPr>
              <a:t>with</a:t>
            </a:r>
            <a:r>
              <a:rPr spc="-445" dirty="0">
                <a:latin typeface="Arial"/>
                <a:cs typeface="Arial"/>
              </a:rPr>
              <a:t> </a:t>
            </a:r>
            <a:r>
              <a:rPr spc="-315" dirty="0">
                <a:latin typeface="Arial"/>
                <a:cs typeface="Arial"/>
              </a:rPr>
              <a:t>GET, </a:t>
            </a:r>
            <a:r>
              <a:rPr spc="-75" dirty="0">
                <a:latin typeface="Arial"/>
                <a:cs typeface="Arial"/>
              </a:rPr>
              <a:t>indicating </a:t>
            </a:r>
            <a:r>
              <a:rPr spc="-20" dirty="0">
                <a:latin typeface="Arial"/>
                <a:cs typeface="Arial"/>
              </a:rPr>
              <a:t>that </a:t>
            </a:r>
            <a:r>
              <a:rPr spc="-60" dirty="0">
                <a:latin typeface="Arial"/>
                <a:cs typeface="Arial"/>
              </a:rPr>
              <a:t>they </a:t>
            </a:r>
            <a:r>
              <a:rPr spc="-85" dirty="0">
                <a:latin typeface="Arial"/>
                <a:cs typeface="Arial"/>
              </a:rPr>
              <a:t>get </a:t>
            </a:r>
            <a:r>
              <a:rPr spc="-180" dirty="0">
                <a:latin typeface="Arial"/>
                <a:cs typeface="Arial"/>
              </a:rPr>
              <a:t>a </a:t>
            </a:r>
            <a:r>
              <a:rPr spc="-110" dirty="0">
                <a:latin typeface="Arial"/>
                <a:cs typeface="Arial"/>
              </a:rPr>
              <a:t>value, </a:t>
            </a:r>
            <a:r>
              <a:rPr spc="-130" dirty="0">
                <a:latin typeface="Arial"/>
                <a:cs typeface="Arial"/>
              </a:rPr>
              <a:t>many </a:t>
            </a:r>
            <a:r>
              <a:rPr spc="-20" dirty="0">
                <a:latin typeface="Arial"/>
                <a:cs typeface="Arial"/>
              </a:rPr>
              <a:t>of  </a:t>
            </a:r>
            <a:r>
              <a:rPr spc="-35" dirty="0">
                <a:latin typeface="Arial"/>
                <a:cs typeface="Arial"/>
              </a:rPr>
              <a:t>the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important</a:t>
            </a:r>
            <a:r>
              <a:rPr spc="-90" dirty="0">
                <a:latin typeface="Arial"/>
                <a:cs typeface="Arial"/>
              </a:rPr>
              <a:t> methods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in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the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130" dirty="0">
                <a:latin typeface="Arial"/>
                <a:cs typeface="Arial"/>
              </a:rPr>
              <a:t>response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object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start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with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-350" dirty="0">
                <a:latin typeface="Arial"/>
                <a:cs typeface="Arial"/>
              </a:rPr>
              <a:t>SET, </a:t>
            </a:r>
            <a:r>
              <a:rPr spc="-75" dirty="0">
                <a:latin typeface="Arial"/>
                <a:cs typeface="Arial"/>
              </a:rPr>
              <a:t>indicating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that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they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145" dirty="0">
                <a:latin typeface="Arial"/>
                <a:cs typeface="Arial"/>
              </a:rPr>
              <a:t>change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135" dirty="0">
                <a:latin typeface="Arial"/>
                <a:cs typeface="Arial"/>
              </a:rPr>
              <a:t>some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70" dirty="0">
                <a:latin typeface="Arial"/>
                <a:cs typeface="Arial"/>
              </a:rPr>
              <a:t>property.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dirty="0">
              <a:latin typeface="Arial"/>
              <a:cs typeface="Arial"/>
            </a:endParaRPr>
          </a:p>
          <a:p>
            <a:pPr marL="12700" marR="173990">
              <a:lnSpc>
                <a:spcPct val="100000"/>
              </a:lnSpc>
              <a:buAutoNum type="romanLcPeriod"/>
              <a:tabLst>
                <a:tab pos="201295" algn="l"/>
              </a:tabLst>
            </a:pPr>
            <a:r>
              <a:rPr b="1" dirty="0">
                <a:latin typeface="Carlito"/>
                <a:cs typeface="Carlito"/>
              </a:rPr>
              <a:t>public String </a:t>
            </a:r>
            <a:r>
              <a:rPr b="1" spc="-5" dirty="0">
                <a:latin typeface="Carlito"/>
                <a:cs typeface="Carlito"/>
              </a:rPr>
              <a:t>encodeRedirectURL(String </a:t>
            </a:r>
            <a:r>
              <a:rPr b="1" dirty="0">
                <a:latin typeface="Carlito"/>
                <a:cs typeface="Carlito"/>
              </a:rPr>
              <a:t>url) </a:t>
            </a:r>
            <a:r>
              <a:rPr spc="-5" dirty="0">
                <a:latin typeface="Carlito"/>
                <a:cs typeface="Carlito"/>
              </a:rPr>
              <a:t>:Encodes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specified </a:t>
            </a:r>
            <a:r>
              <a:rPr dirty="0">
                <a:latin typeface="Carlito"/>
                <a:cs typeface="Carlito"/>
              </a:rPr>
              <a:t>URL </a:t>
            </a:r>
            <a:r>
              <a:rPr spc="-15" dirty="0">
                <a:latin typeface="Carlito"/>
                <a:cs typeface="Carlito"/>
              </a:rPr>
              <a:t>for </a:t>
            </a:r>
            <a:r>
              <a:rPr spc="-5" dirty="0">
                <a:latin typeface="Carlito"/>
                <a:cs typeface="Carlito"/>
              </a:rPr>
              <a:t>use </a:t>
            </a:r>
            <a:r>
              <a:rPr dirty="0">
                <a:latin typeface="Carlito"/>
                <a:cs typeface="Carlito"/>
              </a:rPr>
              <a:t>in the </a:t>
            </a:r>
            <a:r>
              <a:rPr spc="-5" dirty="0">
                <a:latin typeface="Carlito"/>
                <a:cs typeface="Carlito"/>
              </a:rPr>
              <a:t>sendRedirect method </a:t>
            </a:r>
            <a:r>
              <a:rPr spc="-60" dirty="0">
                <a:latin typeface="Carlito"/>
                <a:cs typeface="Carlito"/>
              </a:rPr>
              <a:t>or, </a:t>
            </a:r>
            <a:r>
              <a:rPr spc="-5" dirty="0">
                <a:latin typeface="Carlito"/>
                <a:cs typeface="Carlito"/>
              </a:rPr>
              <a:t>if  </a:t>
            </a:r>
            <a:r>
              <a:rPr dirty="0">
                <a:latin typeface="Carlito"/>
                <a:cs typeface="Carlito"/>
              </a:rPr>
              <a:t>encoding is </a:t>
            </a:r>
            <a:r>
              <a:rPr spc="-5" dirty="0">
                <a:latin typeface="Carlito"/>
                <a:cs typeface="Carlito"/>
              </a:rPr>
              <a:t>not needed, returns </a:t>
            </a:r>
            <a:r>
              <a:rPr dirty="0">
                <a:latin typeface="Carlito"/>
                <a:cs typeface="Carlito"/>
              </a:rPr>
              <a:t>the URL</a:t>
            </a:r>
            <a:r>
              <a:rPr spc="-5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unchanged.</a:t>
            </a:r>
          </a:p>
          <a:p>
            <a:pPr marL="262890" indent="-250825">
              <a:lnSpc>
                <a:spcPct val="100000"/>
              </a:lnSpc>
              <a:buAutoNum type="romanLcPeriod"/>
              <a:tabLst>
                <a:tab pos="263525" algn="l"/>
              </a:tabLst>
            </a:pPr>
            <a:r>
              <a:rPr b="1" dirty="0">
                <a:latin typeface="Carlito"/>
                <a:cs typeface="Carlito"/>
              </a:rPr>
              <a:t>public String encodeURL(String url) </a:t>
            </a:r>
            <a:r>
              <a:rPr spc="-5" dirty="0">
                <a:latin typeface="Carlito"/>
                <a:cs typeface="Carlito"/>
              </a:rPr>
              <a:t>:Encodes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specified </a:t>
            </a:r>
            <a:r>
              <a:rPr dirty="0">
                <a:latin typeface="Carlito"/>
                <a:cs typeface="Carlito"/>
              </a:rPr>
              <a:t>URL </a:t>
            </a:r>
            <a:r>
              <a:rPr spc="-5" dirty="0">
                <a:latin typeface="Carlito"/>
                <a:cs typeface="Carlito"/>
              </a:rPr>
              <a:t>by </a:t>
            </a:r>
            <a:r>
              <a:rPr dirty="0">
                <a:latin typeface="Carlito"/>
                <a:cs typeface="Carlito"/>
              </a:rPr>
              <a:t>including the </a:t>
            </a:r>
            <a:r>
              <a:rPr spc="-5" dirty="0">
                <a:latin typeface="Carlito"/>
                <a:cs typeface="Carlito"/>
              </a:rPr>
              <a:t>session </a:t>
            </a:r>
            <a:r>
              <a:rPr dirty="0">
                <a:latin typeface="Carlito"/>
                <a:cs typeface="Carlito"/>
              </a:rPr>
              <a:t>ID in it, </a:t>
            </a:r>
            <a:r>
              <a:rPr spc="-60" dirty="0">
                <a:latin typeface="Carlito"/>
                <a:cs typeface="Carlito"/>
              </a:rPr>
              <a:t>or, </a:t>
            </a:r>
            <a:r>
              <a:rPr dirty="0">
                <a:latin typeface="Carlito"/>
                <a:cs typeface="Carlito"/>
              </a:rPr>
              <a:t>if </a:t>
            </a:r>
            <a:r>
              <a:rPr spc="-5" dirty="0">
                <a:latin typeface="Carlito"/>
                <a:cs typeface="Carlito"/>
              </a:rPr>
              <a:t>encoding</a:t>
            </a:r>
            <a:r>
              <a:rPr spc="-7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is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not needed, returns </a:t>
            </a:r>
            <a:r>
              <a:rPr dirty="0">
                <a:latin typeface="Carlito"/>
                <a:cs typeface="Carlito"/>
              </a:rPr>
              <a:t>the URL</a:t>
            </a:r>
            <a:r>
              <a:rPr spc="-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unchanged.</a:t>
            </a:r>
            <a:endParaRPr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AutoNum type="romanLcPeriod" startAt="3"/>
              <a:tabLst>
                <a:tab pos="324485" algn="l"/>
              </a:tabLst>
            </a:pPr>
            <a:r>
              <a:rPr b="1" dirty="0">
                <a:latin typeface="Carlito"/>
                <a:cs typeface="Carlito"/>
              </a:rPr>
              <a:t>public </a:t>
            </a:r>
            <a:r>
              <a:rPr b="1" spc="-5" dirty="0">
                <a:latin typeface="Carlito"/>
                <a:cs typeface="Carlito"/>
              </a:rPr>
              <a:t>void sendError(int </a:t>
            </a:r>
            <a:r>
              <a:rPr b="1" i="1" spc="-5" dirty="0">
                <a:latin typeface="Carlito"/>
                <a:cs typeface="Carlito"/>
              </a:rPr>
              <a:t>sc) </a:t>
            </a:r>
            <a:r>
              <a:rPr b="1" spc="-10" dirty="0">
                <a:latin typeface="Carlito"/>
                <a:cs typeface="Carlito"/>
              </a:rPr>
              <a:t>throws IOException </a:t>
            </a:r>
            <a:r>
              <a:rPr dirty="0">
                <a:latin typeface="Carlito"/>
                <a:cs typeface="Carlito"/>
              </a:rPr>
              <a:t>:Sends an </a:t>
            </a:r>
            <a:r>
              <a:rPr spc="-10" dirty="0">
                <a:latin typeface="Carlito"/>
                <a:cs typeface="Carlito"/>
              </a:rPr>
              <a:t>error </a:t>
            </a:r>
            <a:r>
              <a:rPr spc="-5" dirty="0">
                <a:latin typeface="Carlito"/>
                <a:cs typeface="Carlito"/>
              </a:rPr>
              <a:t>response </a:t>
            </a:r>
            <a:r>
              <a:rPr spc="-15" dirty="0">
                <a:latin typeface="Carlito"/>
                <a:cs typeface="Carlito"/>
              </a:rPr>
              <a:t>to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client using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specified </a:t>
            </a:r>
            <a:r>
              <a:rPr spc="-15" dirty="0">
                <a:latin typeface="Carlito"/>
                <a:cs typeface="Carlito"/>
              </a:rPr>
              <a:t>status  </a:t>
            </a:r>
            <a:r>
              <a:rPr spc="-5" dirty="0">
                <a:latin typeface="Carlito"/>
                <a:cs typeface="Carlito"/>
              </a:rPr>
              <a:t>code </a:t>
            </a:r>
            <a:r>
              <a:rPr dirty="0">
                <a:latin typeface="Carlito"/>
                <a:cs typeface="Carlito"/>
              </a:rPr>
              <a:t>and </a:t>
            </a:r>
            <a:r>
              <a:rPr spc="-5" dirty="0">
                <a:latin typeface="Carlito"/>
                <a:cs typeface="Carlito"/>
              </a:rPr>
              <a:t>clearing </a:t>
            </a:r>
            <a:r>
              <a:rPr dirty="0">
                <a:latin typeface="Carlito"/>
                <a:cs typeface="Carlito"/>
              </a:rPr>
              <a:t>the</a:t>
            </a:r>
            <a:r>
              <a:rPr spc="-20" dirty="0">
                <a:latin typeface="Carlito"/>
                <a:cs typeface="Carlito"/>
              </a:rPr>
              <a:t> </a:t>
            </a:r>
            <a:r>
              <a:rPr spc="-40" dirty="0">
                <a:latin typeface="Carlito"/>
                <a:cs typeface="Carlito"/>
              </a:rPr>
              <a:t>buffer.</a:t>
            </a:r>
            <a:endParaRPr dirty="0">
              <a:latin typeface="Carlito"/>
              <a:cs typeface="Carlito"/>
            </a:endParaRPr>
          </a:p>
          <a:p>
            <a:pPr marL="302895" indent="-290830">
              <a:lnSpc>
                <a:spcPct val="100000"/>
              </a:lnSpc>
              <a:buAutoNum type="romanLcPeriod" startAt="3"/>
              <a:tabLst>
                <a:tab pos="303530" algn="l"/>
              </a:tabLst>
            </a:pPr>
            <a:r>
              <a:rPr b="1" dirty="0">
                <a:latin typeface="Carlito"/>
                <a:cs typeface="Carlito"/>
              </a:rPr>
              <a:t>public </a:t>
            </a:r>
            <a:r>
              <a:rPr b="1" spc="-5" dirty="0">
                <a:latin typeface="Carlito"/>
                <a:cs typeface="Carlito"/>
              </a:rPr>
              <a:t>void sendRedirect(string location) </a:t>
            </a:r>
            <a:r>
              <a:rPr b="1" spc="-10" dirty="0">
                <a:latin typeface="Carlito"/>
                <a:cs typeface="Carlito"/>
              </a:rPr>
              <a:t>throws </a:t>
            </a:r>
            <a:r>
              <a:rPr b="1" spc="-5" dirty="0">
                <a:latin typeface="Carlito"/>
                <a:cs typeface="Carlito"/>
              </a:rPr>
              <a:t>IOException </a:t>
            </a:r>
            <a:r>
              <a:rPr dirty="0">
                <a:latin typeface="Carlito"/>
                <a:cs typeface="Carlito"/>
              </a:rPr>
              <a:t>: Sends a </a:t>
            </a:r>
            <a:r>
              <a:rPr spc="-10" dirty="0">
                <a:latin typeface="Carlito"/>
                <a:cs typeface="Carlito"/>
              </a:rPr>
              <a:t>temporary redirect </a:t>
            </a:r>
            <a:r>
              <a:rPr spc="-5" dirty="0">
                <a:latin typeface="Carlito"/>
                <a:cs typeface="Carlito"/>
              </a:rPr>
              <a:t>response </a:t>
            </a:r>
            <a:r>
              <a:rPr spc="-15" dirty="0">
                <a:latin typeface="Carlito"/>
                <a:cs typeface="Carlito"/>
              </a:rPr>
              <a:t>to </a:t>
            </a:r>
            <a:r>
              <a:rPr dirty="0">
                <a:latin typeface="Carlito"/>
                <a:cs typeface="Carlito"/>
              </a:rPr>
              <a:t>the</a:t>
            </a:r>
            <a:r>
              <a:rPr spc="-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client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latin typeface="Carlito"/>
                <a:cs typeface="Carlito"/>
              </a:rPr>
              <a:t>using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specified </a:t>
            </a:r>
            <a:r>
              <a:rPr spc="-10" dirty="0">
                <a:latin typeface="Carlito"/>
                <a:cs typeface="Carlito"/>
              </a:rPr>
              <a:t>redirect </a:t>
            </a:r>
            <a:r>
              <a:rPr spc="-5" dirty="0">
                <a:latin typeface="Carlito"/>
                <a:cs typeface="Carlito"/>
              </a:rPr>
              <a:t>location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URL.</a:t>
            </a:r>
          </a:p>
          <a:p>
            <a:pPr marL="240665" indent="-228600">
              <a:lnSpc>
                <a:spcPct val="100000"/>
              </a:lnSpc>
              <a:buAutoNum type="romanLcPeriod" startAt="5"/>
              <a:tabLst>
                <a:tab pos="241300" algn="l"/>
              </a:tabLst>
            </a:pPr>
            <a:r>
              <a:rPr b="1" dirty="0">
                <a:latin typeface="Carlito"/>
                <a:cs typeface="Carlito"/>
              </a:rPr>
              <a:t>public </a:t>
            </a:r>
            <a:r>
              <a:rPr b="1" spc="-5" dirty="0">
                <a:latin typeface="Carlito"/>
                <a:cs typeface="Carlito"/>
              </a:rPr>
              <a:t>void </a:t>
            </a:r>
            <a:r>
              <a:rPr b="1" dirty="0">
                <a:latin typeface="Carlito"/>
                <a:cs typeface="Carlito"/>
              </a:rPr>
              <a:t>setHeader(String name, String </a:t>
            </a:r>
            <a:r>
              <a:rPr b="1" spc="-5" dirty="0">
                <a:latin typeface="Carlito"/>
                <a:cs typeface="Carlito"/>
              </a:rPr>
              <a:t>value) </a:t>
            </a:r>
            <a:r>
              <a:rPr dirty="0">
                <a:latin typeface="Carlito"/>
                <a:cs typeface="Carlito"/>
              </a:rPr>
              <a:t>: </a:t>
            </a:r>
            <a:r>
              <a:rPr spc="-5" dirty="0">
                <a:latin typeface="Carlito"/>
                <a:cs typeface="Carlito"/>
              </a:rPr>
              <a:t>Sets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5" dirty="0">
                <a:latin typeface="Carlito"/>
                <a:cs typeface="Carlito"/>
              </a:rPr>
              <a:t>response header with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given </a:t>
            </a:r>
            <a:r>
              <a:rPr dirty="0">
                <a:latin typeface="Carlito"/>
                <a:cs typeface="Carlito"/>
              </a:rPr>
              <a:t>name and</a:t>
            </a:r>
            <a:r>
              <a:rPr spc="-6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value.</a:t>
            </a:r>
            <a:endParaRPr dirty="0">
              <a:latin typeface="Carlito"/>
              <a:cs typeface="Carlito"/>
            </a:endParaRPr>
          </a:p>
          <a:p>
            <a:pPr marL="320675" indent="-308610">
              <a:lnSpc>
                <a:spcPct val="100000"/>
              </a:lnSpc>
              <a:buAutoNum type="romanLcPeriod" startAt="5"/>
              <a:tabLst>
                <a:tab pos="321310" algn="l"/>
              </a:tabLst>
            </a:pPr>
            <a:r>
              <a:rPr b="1" dirty="0">
                <a:latin typeface="Carlito"/>
                <a:cs typeface="Carlito"/>
              </a:rPr>
              <a:t>public </a:t>
            </a:r>
            <a:r>
              <a:rPr b="1" spc="-5" dirty="0">
                <a:latin typeface="Carlito"/>
                <a:cs typeface="Carlito"/>
              </a:rPr>
              <a:t>void setlntHeader </a:t>
            </a:r>
            <a:r>
              <a:rPr b="1" dirty="0">
                <a:latin typeface="Carlito"/>
                <a:cs typeface="Carlito"/>
              </a:rPr>
              <a:t>(String </a:t>
            </a:r>
            <a:r>
              <a:rPr b="1" spc="-5" dirty="0">
                <a:latin typeface="Carlito"/>
                <a:cs typeface="Carlito"/>
              </a:rPr>
              <a:t>name,int value) </a:t>
            </a:r>
            <a:r>
              <a:rPr spc="-5" dirty="0">
                <a:latin typeface="Carlito"/>
                <a:cs typeface="Carlito"/>
              </a:rPr>
              <a:t>:Sets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5" dirty="0">
                <a:latin typeface="Carlito"/>
                <a:cs typeface="Carlito"/>
              </a:rPr>
              <a:t>response header with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given </a:t>
            </a:r>
            <a:r>
              <a:rPr dirty="0">
                <a:latin typeface="Carlito"/>
                <a:cs typeface="Carlito"/>
              </a:rPr>
              <a:t>name and </a:t>
            </a:r>
            <a:r>
              <a:rPr spc="-10" dirty="0">
                <a:latin typeface="Carlito"/>
                <a:cs typeface="Carlito"/>
              </a:rPr>
              <a:t>integer</a:t>
            </a:r>
            <a:r>
              <a:rPr spc="3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value.</a:t>
            </a:r>
            <a:endParaRPr dirty="0">
              <a:latin typeface="Carlito"/>
              <a:cs typeface="Carlito"/>
            </a:endParaRPr>
          </a:p>
          <a:p>
            <a:pPr marL="382905" indent="-370840">
              <a:lnSpc>
                <a:spcPct val="100000"/>
              </a:lnSpc>
              <a:buAutoNum type="romanLcPeriod" startAt="5"/>
              <a:tabLst>
                <a:tab pos="383540" algn="l"/>
              </a:tabLst>
            </a:pPr>
            <a:r>
              <a:rPr b="1" dirty="0">
                <a:latin typeface="Carlito"/>
                <a:cs typeface="Carlito"/>
              </a:rPr>
              <a:t>public </a:t>
            </a:r>
            <a:r>
              <a:rPr b="1" spc="-5" dirty="0">
                <a:latin typeface="Carlito"/>
                <a:cs typeface="Carlito"/>
              </a:rPr>
              <a:t>void </a:t>
            </a:r>
            <a:r>
              <a:rPr b="1" spc="-10" dirty="0">
                <a:latin typeface="Carlito"/>
                <a:cs typeface="Carlito"/>
              </a:rPr>
              <a:t>setStatus(int </a:t>
            </a:r>
            <a:r>
              <a:rPr b="1" dirty="0">
                <a:latin typeface="Carlito"/>
                <a:cs typeface="Carlito"/>
              </a:rPr>
              <a:t>sc) </a:t>
            </a:r>
            <a:r>
              <a:rPr spc="-5" dirty="0">
                <a:latin typeface="Carlito"/>
                <a:cs typeface="Carlito"/>
              </a:rPr>
              <a:t>:Sets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15" dirty="0">
                <a:latin typeface="Carlito"/>
                <a:cs typeface="Carlito"/>
              </a:rPr>
              <a:t>status </a:t>
            </a:r>
            <a:r>
              <a:rPr spc="-5" dirty="0">
                <a:latin typeface="Carlito"/>
                <a:cs typeface="Carlito"/>
              </a:rPr>
              <a:t>code </a:t>
            </a:r>
            <a:r>
              <a:rPr spc="-15" dirty="0">
                <a:latin typeface="Carlito"/>
                <a:cs typeface="Carlito"/>
              </a:rPr>
              <a:t>for </a:t>
            </a:r>
            <a:r>
              <a:rPr dirty="0">
                <a:latin typeface="Carlito"/>
                <a:cs typeface="Carlito"/>
              </a:rPr>
              <a:t>this</a:t>
            </a:r>
            <a:r>
              <a:rPr spc="-2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response.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0"/>
            <a:ext cx="38836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Java</a:t>
            </a:r>
            <a:r>
              <a:rPr sz="4300" spc="-70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EE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1864" y="3345179"/>
            <a:ext cx="7496809" cy="486409"/>
          </a:xfrm>
          <a:prstGeom prst="rect">
            <a:avLst/>
          </a:prstGeom>
          <a:solidFill>
            <a:srgbClr val="9DC3E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25"/>
              </a:lnSpc>
            </a:pPr>
            <a:r>
              <a:rPr sz="3200" spc="-5" dirty="0">
                <a:latin typeface="Carlito"/>
                <a:cs typeface="Carlito"/>
              </a:rPr>
              <a:t>Handling </a:t>
            </a:r>
            <a:r>
              <a:rPr sz="3200" spc="-15" dirty="0">
                <a:latin typeface="Carlito"/>
                <a:cs typeface="Carlito"/>
              </a:rPr>
              <a:t>Form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Data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73734"/>
            <a:ext cx="9618345" cy="5275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4894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Although servlets can </a:t>
            </a:r>
            <a:r>
              <a:rPr spc="-10" dirty="0">
                <a:latin typeface="Carlito"/>
                <a:cs typeface="Carlito"/>
              </a:rPr>
              <a:t>respond to any </a:t>
            </a:r>
            <a:r>
              <a:rPr dirty="0">
                <a:latin typeface="Carlito"/>
                <a:cs typeface="Carlito"/>
              </a:rPr>
              <a:t>type </a:t>
            </a:r>
            <a:r>
              <a:rPr spc="-5" dirty="0">
                <a:latin typeface="Carlito"/>
                <a:cs typeface="Carlito"/>
              </a:rPr>
              <a:t>of </a:t>
            </a:r>
            <a:r>
              <a:rPr spc="-10" dirty="0">
                <a:latin typeface="Carlito"/>
                <a:cs typeface="Carlito"/>
              </a:rPr>
              <a:t>request, </a:t>
            </a:r>
            <a:r>
              <a:rPr spc="-5" dirty="0">
                <a:latin typeface="Carlito"/>
                <a:cs typeface="Carlito"/>
              </a:rPr>
              <a:t>they </a:t>
            </a:r>
            <a:r>
              <a:rPr spc="-10" dirty="0">
                <a:latin typeface="Carlito"/>
                <a:cs typeface="Carlito"/>
              </a:rPr>
              <a:t>are commonly </a:t>
            </a:r>
            <a:r>
              <a:rPr spc="-5" dirty="0">
                <a:latin typeface="Carlito"/>
                <a:cs typeface="Carlito"/>
              </a:rPr>
              <a:t>used </a:t>
            </a:r>
            <a:r>
              <a:rPr spc="-10" dirty="0">
                <a:latin typeface="Carlito"/>
                <a:cs typeface="Carlito"/>
              </a:rPr>
              <a:t>to  </a:t>
            </a:r>
            <a:r>
              <a:rPr spc="-15" dirty="0">
                <a:latin typeface="Carlito"/>
                <a:cs typeface="Carlito"/>
              </a:rPr>
              <a:t>extend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applications </a:t>
            </a:r>
            <a:r>
              <a:rPr spc="-15" dirty="0">
                <a:latin typeface="Carlito"/>
                <a:cs typeface="Carlito"/>
              </a:rPr>
              <a:t>hosted </a:t>
            </a:r>
            <a:r>
              <a:rPr spc="-10" dirty="0">
                <a:latin typeface="Carlito"/>
                <a:cs typeface="Carlito"/>
              </a:rPr>
              <a:t>by web</a:t>
            </a:r>
            <a:r>
              <a:rPr spc="5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servers.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5" dirty="0">
                <a:latin typeface="Carlito"/>
                <a:cs typeface="Carlito"/>
              </a:rPr>
              <a:t>For </a:t>
            </a:r>
            <a:r>
              <a:rPr spc="-5" dirty="0">
                <a:latin typeface="Carlito"/>
                <a:cs typeface="Carlito"/>
              </a:rPr>
              <a:t>such applications, </a:t>
            </a:r>
            <a:r>
              <a:rPr spc="-20" dirty="0">
                <a:latin typeface="Carlito"/>
                <a:cs typeface="Carlito"/>
              </a:rPr>
              <a:t>Java </a:t>
            </a:r>
            <a:r>
              <a:rPr spc="-5" dirty="0">
                <a:latin typeface="Carlito"/>
                <a:cs typeface="Carlito"/>
              </a:rPr>
              <a:t>Servlet technology </a:t>
            </a:r>
            <a:r>
              <a:rPr spc="-10" dirty="0">
                <a:latin typeface="Carlito"/>
                <a:cs typeface="Carlito"/>
              </a:rPr>
              <a:t>defines </a:t>
            </a:r>
            <a:r>
              <a:rPr b="1" dirty="0">
                <a:latin typeface="Carlito"/>
                <a:cs typeface="Carlito"/>
              </a:rPr>
              <a:t>HTTP-specific </a:t>
            </a:r>
            <a:r>
              <a:rPr b="1" spc="-5" dirty="0">
                <a:latin typeface="Carlito"/>
                <a:cs typeface="Carlito"/>
              </a:rPr>
              <a:t>servlet</a:t>
            </a:r>
            <a:r>
              <a:rPr b="1" spc="12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classes.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The </a:t>
            </a:r>
            <a:r>
              <a:rPr b="1" i="1" spc="-5" dirty="0">
                <a:latin typeface="Carlito"/>
                <a:cs typeface="Carlito"/>
              </a:rPr>
              <a:t>javax.servlet </a:t>
            </a:r>
            <a:r>
              <a:rPr dirty="0">
                <a:latin typeface="Carlito"/>
                <a:cs typeface="Carlito"/>
              </a:rPr>
              <a:t>and </a:t>
            </a:r>
            <a:r>
              <a:rPr b="1" i="1" spc="-5" dirty="0">
                <a:latin typeface="Carlito"/>
                <a:cs typeface="Carlito"/>
              </a:rPr>
              <a:t>javax.servlet.http </a:t>
            </a:r>
            <a:r>
              <a:rPr spc="-10" dirty="0">
                <a:latin typeface="Carlito"/>
                <a:cs typeface="Carlito"/>
              </a:rPr>
              <a:t>packages provide interfaces </a:t>
            </a:r>
            <a:r>
              <a:rPr dirty="0">
                <a:latin typeface="Carlito"/>
                <a:cs typeface="Carlito"/>
              </a:rPr>
              <a:t>and </a:t>
            </a:r>
            <a:r>
              <a:rPr spc="-5" dirty="0">
                <a:latin typeface="Carlito"/>
                <a:cs typeface="Carlito"/>
              </a:rPr>
              <a:t>classes</a:t>
            </a:r>
            <a:r>
              <a:rPr spc="60" dirty="0">
                <a:latin typeface="Carlito"/>
                <a:cs typeface="Carlito"/>
              </a:rPr>
              <a:t> </a:t>
            </a:r>
            <a:r>
              <a:rPr spc="-25" dirty="0">
                <a:latin typeface="Carlito"/>
                <a:cs typeface="Carlito"/>
              </a:rPr>
              <a:t>for</a:t>
            </a:r>
            <a:endParaRPr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writing</a:t>
            </a:r>
            <a:r>
              <a:rPr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servlets.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All servlets </a:t>
            </a:r>
            <a:r>
              <a:rPr spc="-10" dirty="0">
                <a:latin typeface="Carlito"/>
                <a:cs typeface="Carlito"/>
              </a:rPr>
              <a:t>must </a:t>
            </a:r>
            <a:r>
              <a:rPr spc="-5" dirty="0">
                <a:latin typeface="Carlito"/>
                <a:cs typeface="Carlito"/>
              </a:rPr>
              <a:t>implement </a:t>
            </a:r>
            <a:r>
              <a:rPr dirty="0">
                <a:latin typeface="Carlito"/>
                <a:cs typeface="Carlito"/>
              </a:rPr>
              <a:t>the </a:t>
            </a:r>
            <a:r>
              <a:rPr b="1" i="1" spc="-5" dirty="0">
                <a:latin typeface="Carlito"/>
                <a:cs typeface="Carlito"/>
              </a:rPr>
              <a:t>Servlet </a:t>
            </a:r>
            <a:r>
              <a:rPr spc="-10" dirty="0">
                <a:latin typeface="Carlito"/>
                <a:cs typeface="Carlito"/>
              </a:rPr>
              <a:t>interface, </a:t>
            </a:r>
            <a:r>
              <a:rPr dirty="0">
                <a:latin typeface="Carlito"/>
                <a:cs typeface="Carlito"/>
              </a:rPr>
              <a:t>which </a:t>
            </a:r>
            <a:r>
              <a:rPr spc="-10" dirty="0">
                <a:latin typeface="Carlito"/>
                <a:cs typeface="Carlito"/>
              </a:rPr>
              <a:t>defines lifecycle</a:t>
            </a:r>
            <a:r>
              <a:rPr spc="14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methods.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rlito"/>
                <a:cs typeface="Carlito"/>
              </a:rPr>
              <a:t>When </a:t>
            </a:r>
            <a:r>
              <a:rPr spc="-5" dirty="0">
                <a:latin typeface="Carlito"/>
                <a:cs typeface="Carlito"/>
              </a:rPr>
              <a:t>implementing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5" dirty="0">
                <a:latin typeface="Carlito"/>
                <a:cs typeface="Carlito"/>
              </a:rPr>
              <a:t>generic service, </a:t>
            </a:r>
            <a:r>
              <a:rPr spc="-15" dirty="0">
                <a:latin typeface="Carlito"/>
                <a:cs typeface="Carlito"/>
              </a:rPr>
              <a:t>you </a:t>
            </a:r>
            <a:r>
              <a:rPr spc="-5" dirty="0">
                <a:latin typeface="Carlito"/>
                <a:cs typeface="Carlito"/>
              </a:rPr>
              <a:t>can use or </a:t>
            </a:r>
            <a:r>
              <a:rPr spc="-15" dirty="0">
                <a:latin typeface="Carlito"/>
                <a:cs typeface="Carlito"/>
              </a:rPr>
              <a:t>extend </a:t>
            </a:r>
            <a:r>
              <a:rPr dirty="0">
                <a:latin typeface="Carlito"/>
                <a:cs typeface="Carlito"/>
              </a:rPr>
              <a:t>the </a:t>
            </a:r>
            <a:r>
              <a:rPr b="1" i="1" spc="-5" dirty="0">
                <a:latin typeface="Carlito"/>
                <a:cs typeface="Carlito"/>
              </a:rPr>
              <a:t>GenericServlet </a:t>
            </a:r>
            <a:r>
              <a:rPr spc="-5" dirty="0">
                <a:latin typeface="Carlito"/>
                <a:cs typeface="Carlito"/>
              </a:rPr>
              <a:t>class  </a:t>
            </a:r>
            <a:r>
              <a:rPr spc="-10" dirty="0">
                <a:latin typeface="Carlito"/>
                <a:cs typeface="Carlito"/>
              </a:rPr>
              <a:t>provided </a:t>
            </a:r>
            <a:r>
              <a:rPr dirty="0">
                <a:latin typeface="Carlito"/>
                <a:cs typeface="Carlito"/>
              </a:rPr>
              <a:t>with the </a:t>
            </a:r>
            <a:r>
              <a:rPr spc="-20" dirty="0">
                <a:latin typeface="Carlito"/>
                <a:cs typeface="Carlito"/>
              </a:rPr>
              <a:t>Java </a:t>
            </a:r>
            <a:r>
              <a:rPr spc="-5" dirty="0">
                <a:latin typeface="Carlito"/>
                <a:cs typeface="Carlito"/>
              </a:rPr>
              <a:t>Servlet</a:t>
            </a:r>
            <a:r>
              <a:rPr spc="4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API.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dirty="0">
              <a:latin typeface="Carlito"/>
              <a:cs typeface="Carlito"/>
            </a:endParaRPr>
          </a:p>
          <a:p>
            <a:pPr marL="355600" marR="1955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The </a:t>
            </a:r>
            <a:r>
              <a:rPr b="1" i="1" spc="-5" dirty="0">
                <a:latin typeface="Carlito"/>
                <a:cs typeface="Carlito"/>
              </a:rPr>
              <a:t>HttpServlet </a:t>
            </a:r>
            <a:r>
              <a:rPr spc="-5" dirty="0">
                <a:latin typeface="Carlito"/>
                <a:cs typeface="Carlito"/>
              </a:rPr>
              <a:t>class </a:t>
            </a:r>
            <a:r>
              <a:rPr spc="-10" dirty="0">
                <a:latin typeface="Carlito"/>
                <a:cs typeface="Carlito"/>
              </a:rPr>
              <a:t>provides </a:t>
            </a:r>
            <a:r>
              <a:rPr spc="-5" dirty="0">
                <a:latin typeface="Carlito"/>
                <a:cs typeface="Carlito"/>
              </a:rPr>
              <a:t>methods, such </a:t>
            </a:r>
            <a:r>
              <a:rPr dirty="0">
                <a:latin typeface="Carlito"/>
                <a:cs typeface="Carlito"/>
              </a:rPr>
              <a:t>as </a:t>
            </a:r>
            <a:r>
              <a:rPr b="1" i="1" spc="-5" dirty="0">
                <a:latin typeface="Carlito"/>
                <a:cs typeface="Carlito"/>
              </a:rPr>
              <a:t>doGet() </a:t>
            </a:r>
            <a:r>
              <a:rPr dirty="0">
                <a:latin typeface="Carlito"/>
                <a:cs typeface="Carlito"/>
              </a:rPr>
              <a:t>and </a:t>
            </a:r>
            <a:r>
              <a:rPr b="1" i="1" spc="-10" dirty="0">
                <a:latin typeface="Carlito"/>
                <a:cs typeface="Carlito"/>
              </a:rPr>
              <a:t>doPost() </a:t>
            </a:r>
            <a:r>
              <a:rPr dirty="0">
                <a:latin typeface="Carlito"/>
                <a:cs typeface="Carlito"/>
              </a:rPr>
              <a:t>, </a:t>
            </a:r>
            <a:r>
              <a:rPr spc="-20" dirty="0">
                <a:latin typeface="Carlito"/>
                <a:cs typeface="Carlito"/>
              </a:rPr>
              <a:t>for </a:t>
            </a:r>
            <a:r>
              <a:rPr spc="-5" dirty="0">
                <a:latin typeface="Carlito"/>
                <a:cs typeface="Carlito"/>
              </a:rPr>
              <a:t>handling  HTTP-specific</a:t>
            </a:r>
            <a:r>
              <a:rPr spc="3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services.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rlito"/>
                <a:cs typeface="Carlito"/>
              </a:rPr>
              <a:t>A </a:t>
            </a:r>
            <a:r>
              <a:rPr spc="-5" dirty="0">
                <a:latin typeface="Carlito"/>
                <a:cs typeface="Carlito"/>
              </a:rPr>
              <a:t>Servlet </a:t>
            </a:r>
            <a:r>
              <a:rPr dirty="0">
                <a:latin typeface="Carlito"/>
                <a:cs typeface="Carlito"/>
              </a:rPr>
              <a:t>is </a:t>
            </a:r>
            <a:r>
              <a:rPr spc="-5" dirty="0">
                <a:latin typeface="Carlito"/>
                <a:cs typeface="Carlito"/>
              </a:rPr>
              <a:t>one of </a:t>
            </a:r>
            <a:r>
              <a:rPr dirty="0">
                <a:latin typeface="Carlito"/>
                <a:cs typeface="Carlito"/>
              </a:rPr>
              <a:t>the main </a:t>
            </a:r>
            <a:r>
              <a:rPr spc="-10" dirty="0">
                <a:latin typeface="Carlito"/>
                <a:cs typeface="Carlito"/>
              </a:rPr>
              <a:t>web components </a:t>
            </a:r>
            <a:r>
              <a:rPr spc="-5" dirty="0">
                <a:latin typeface="Carlito"/>
                <a:cs typeface="Carlito"/>
              </a:rPr>
              <a:t>of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20" dirty="0">
                <a:latin typeface="Carlito"/>
                <a:cs typeface="Carlito"/>
              </a:rPr>
              <a:t>Java </a:t>
            </a:r>
            <a:r>
              <a:rPr spc="-10" dirty="0">
                <a:latin typeface="Carlito"/>
                <a:cs typeface="Carlito"/>
              </a:rPr>
              <a:t>web</a:t>
            </a:r>
            <a:r>
              <a:rPr spc="6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application.</a:t>
            </a:r>
            <a:endParaRPr dirty="0">
              <a:latin typeface="Carlito"/>
              <a:cs typeface="Carlito"/>
            </a:endParaRPr>
          </a:p>
          <a:p>
            <a:pPr marL="355600" marR="628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rlito"/>
                <a:cs typeface="Carlito"/>
              </a:rPr>
              <a:t>A </a:t>
            </a:r>
            <a:r>
              <a:rPr spc="-5" dirty="0">
                <a:latin typeface="Carlito"/>
                <a:cs typeface="Carlito"/>
              </a:rPr>
              <a:t>Servlet </a:t>
            </a:r>
            <a:r>
              <a:rPr spc="-10" dirty="0">
                <a:latin typeface="Carlito"/>
                <a:cs typeface="Carlito"/>
              </a:rPr>
              <a:t>container </a:t>
            </a:r>
            <a:r>
              <a:rPr spc="-15" dirty="0">
                <a:latin typeface="Carlito"/>
                <a:cs typeface="Carlito"/>
              </a:rPr>
              <a:t>may </a:t>
            </a:r>
            <a:r>
              <a:rPr dirty="0">
                <a:latin typeface="Carlito"/>
                <a:cs typeface="Carlito"/>
              </a:rPr>
              <a:t>run multiple </a:t>
            </a:r>
            <a:r>
              <a:rPr spc="-10" dirty="0">
                <a:latin typeface="Carlito"/>
                <a:cs typeface="Carlito"/>
              </a:rPr>
              <a:t>web </a:t>
            </a:r>
            <a:r>
              <a:rPr spc="-5" dirty="0">
                <a:latin typeface="Carlito"/>
                <a:cs typeface="Carlito"/>
              </a:rPr>
              <a:t>applications </a:t>
            </a:r>
            <a:r>
              <a:rPr dirty="0">
                <a:latin typeface="Carlito"/>
                <a:cs typeface="Carlito"/>
              </a:rPr>
              <a:t>and each </a:t>
            </a:r>
            <a:r>
              <a:rPr spc="-10" dirty="0">
                <a:latin typeface="Carlito"/>
                <a:cs typeface="Carlito"/>
              </a:rPr>
              <a:t>web application </a:t>
            </a:r>
            <a:r>
              <a:rPr spc="-15" dirty="0">
                <a:latin typeface="Carlito"/>
                <a:cs typeface="Carlito"/>
              </a:rPr>
              <a:t>may  </a:t>
            </a:r>
            <a:r>
              <a:rPr spc="-20" dirty="0">
                <a:latin typeface="Carlito"/>
                <a:cs typeface="Carlito"/>
              </a:rPr>
              <a:t>have </a:t>
            </a:r>
            <a:r>
              <a:rPr dirty="0">
                <a:latin typeface="Carlito"/>
                <a:cs typeface="Carlito"/>
              </a:rPr>
              <a:t>multiple </a:t>
            </a:r>
            <a:r>
              <a:rPr spc="-5" dirty="0">
                <a:latin typeface="Carlito"/>
                <a:cs typeface="Carlito"/>
              </a:rPr>
              <a:t>servlets </a:t>
            </a:r>
            <a:r>
              <a:rPr dirty="0">
                <a:latin typeface="Carlito"/>
                <a:cs typeface="Carlito"/>
              </a:rPr>
              <a:t>running</a:t>
            </a:r>
            <a:r>
              <a:rPr spc="4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inside.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12192000" cy="620395"/>
          </a:xfrm>
          <a:custGeom>
            <a:avLst/>
            <a:gdLst/>
            <a:ahLst/>
            <a:cxnLst/>
            <a:rect l="l" t="t" r="r" b="b"/>
            <a:pathLst>
              <a:path w="12192000" h="620395">
                <a:moveTo>
                  <a:pt x="12192000" y="0"/>
                </a:moveTo>
                <a:lnTo>
                  <a:pt x="0" y="0"/>
                </a:lnTo>
                <a:lnTo>
                  <a:pt x="0" y="620267"/>
                </a:lnTo>
                <a:lnTo>
                  <a:pt x="12192000" y="6202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4538" y="0"/>
            <a:ext cx="35909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229" dirty="0">
                <a:latin typeface="Arial"/>
                <a:cs typeface="Arial"/>
              </a:rPr>
              <a:t>Servlet</a:t>
            </a:r>
            <a:r>
              <a:rPr sz="4200" b="0" spc="-350" dirty="0">
                <a:latin typeface="Arial"/>
                <a:cs typeface="Arial"/>
              </a:rPr>
              <a:t> </a:t>
            </a:r>
            <a:r>
              <a:rPr sz="4200" b="0" spc="-229" dirty="0">
                <a:latin typeface="Arial"/>
                <a:cs typeface="Arial"/>
              </a:rPr>
              <a:t>Overview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67462" y="1818385"/>
            <a:ext cx="2079458" cy="3322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65785"/>
          </a:xfrm>
          <a:custGeom>
            <a:avLst/>
            <a:gdLst/>
            <a:ahLst/>
            <a:cxnLst/>
            <a:rect l="l" t="t" r="r" b="b"/>
            <a:pathLst>
              <a:path w="12192000" h="565785">
                <a:moveTo>
                  <a:pt x="12192000" y="0"/>
                </a:moveTo>
                <a:lnTo>
                  <a:pt x="0" y="0"/>
                </a:lnTo>
                <a:lnTo>
                  <a:pt x="0" y="565403"/>
                </a:lnTo>
                <a:lnTo>
                  <a:pt x="12192000" y="565403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1" y="0"/>
            <a:ext cx="5771006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Sending </a:t>
            </a:r>
            <a:r>
              <a:rPr sz="3900" spc="-15" dirty="0"/>
              <a:t>Form</a:t>
            </a:r>
            <a:r>
              <a:rPr sz="3900" spc="-60" dirty="0"/>
              <a:t> </a:t>
            </a:r>
            <a:r>
              <a:rPr sz="3900" spc="-20" dirty="0"/>
              <a:t>Data</a:t>
            </a:r>
            <a:endParaRPr sz="3900" dirty="0"/>
          </a:p>
        </p:txBody>
      </p:sp>
      <p:sp>
        <p:nvSpPr>
          <p:cNvPr id="4" name="object 4"/>
          <p:cNvSpPr/>
          <p:nvPr/>
        </p:nvSpPr>
        <p:spPr>
          <a:xfrm>
            <a:off x="86868" y="1367027"/>
            <a:ext cx="12018645" cy="5489575"/>
          </a:xfrm>
          <a:custGeom>
            <a:avLst/>
            <a:gdLst/>
            <a:ahLst/>
            <a:cxnLst/>
            <a:rect l="l" t="t" r="r" b="b"/>
            <a:pathLst>
              <a:path w="12018645" h="5489575">
                <a:moveTo>
                  <a:pt x="12018264" y="0"/>
                </a:moveTo>
                <a:lnTo>
                  <a:pt x="0" y="0"/>
                </a:lnTo>
                <a:lnTo>
                  <a:pt x="0" y="5489448"/>
                </a:lnTo>
                <a:lnTo>
                  <a:pt x="12018264" y="5489448"/>
                </a:lnTo>
                <a:lnTo>
                  <a:pt x="12018264" y="0"/>
                </a:lnTo>
                <a:close/>
              </a:path>
            </a:pathLst>
          </a:custGeom>
          <a:solidFill>
            <a:srgbClr val="F4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023" y="579501"/>
            <a:ext cx="12024360" cy="6259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3030" marR="338201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Carlito"/>
                <a:cs typeface="Carlito"/>
              </a:rPr>
              <a:t>In </a:t>
            </a:r>
            <a:r>
              <a:rPr sz="2300" spc="-15" dirty="0">
                <a:latin typeface="Carlito"/>
                <a:cs typeface="Carlito"/>
              </a:rPr>
              <a:t>many </a:t>
            </a:r>
            <a:r>
              <a:rPr sz="2300" spc="-5" dirty="0">
                <a:latin typeface="Carlito"/>
                <a:cs typeface="Carlito"/>
              </a:rPr>
              <a:t>cases,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5" dirty="0">
                <a:latin typeface="Carlito"/>
                <a:cs typeface="Carlito"/>
              </a:rPr>
              <a:t>purpose of </a:t>
            </a:r>
            <a:r>
              <a:rPr sz="2300" dirty="0">
                <a:latin typeface="Carlito"/>
                <a:cs typeface="Carlito"/>
              </a:rPr>
              <a:t>an </a:t>
            </a:r>
            <a:r>
              <a:rPr sz="23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HTML </a:t>
            </a:r>
            <a:r>
              <a:rPr sz="23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Form</a:t>
            </a:r>
            <a:r>
              <a:rPr sz="2300" spc="-15" dirty="0">
                <a:solidFill>
                  <a:srgbClr val="0462C1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2300" dirty="0">
                <a:latin typeface="Carlito"/>
                <a:cs typeface="Carlito"/>
              </a:rPr>
              <a:t>is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spc="-5" dirty="0">
                <a:latin typeface="Carlito"/>
                <a:cs typeface="Carlito"/>
              </a:rPr>
              <a:t>send </a:t>
            </a:r>
            <a:r>
              <a:rPr sz="2300" spc="-15" dirty="0">
                <a:latin typeface="Carlito"/>
                <a:cs typeface="Carlito"/>
              </a:rPr>
              <a:t>data to </a:t>
            </a:r>
            <a:r>
              <a:rPr sz="2300" dirty="0">
                <a:latin typeface="Carlito"/>
                <a:cs typeface="Carlito"/>
              </a:rPr>
              <a:t>a </a:t>
            </a:r>
            <a:r>
              <a:rPr sz="2300" spc="-35" dirty="0">
                <a:latin typeface="Carlito"/>
                <a:cs typeface="Carlito"/>
              </a:rPr>
              <a:t>server.  </a:t>
            </a:r>
            <a:r>
              <a:rPr sz="2300" dirty="0">
                <a:latin typeface="Carlito"/>
                <a:cs typeface="Carlito"/>
              </a:rPr>
              <a:t>The server </a:t>
            </a:r>
            <a:r>
              <a:rPr sz="2300" spc="-10" dirty="0">
                <a:latin typeface="Carlito"/>
                <a:cs typeface="Carlito"/>
              </a:rPr>
              <a:t>processes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15" dirty="0">
                <a:latin typeface="Carlito"/>
                <a:cs typeface="Carlito"/>
              </a:rPr>
              <a:t>data </a:t>
            </a:r>
            <a:r>
              <a:rPr sz="2300" dirty="0">
                <a:latin typeface="Carlito"/>
                <a:cs typeface="Carlito"/>
              </a:rPr>
              <a:t>and then </a:t>
            </a:r>
            <a:r>
              <a:rPr sz="2300" spc="-5" dirty="0">
                <a:latin typeface="Carlito"/>
                <a:cs typeface="Carlito"/>
              </a:rPr>
              <a:t>sends </a:t>
            </a:r>
            <a:r>
              <a:rPr sz="2300" dirty="0">
                <a:latin typeface="Carlito"/>
                <a:cs typeface="Carlito"/>
              </a:rPr>
              <a:t>a </a:t>
            </a:r>
            <a:r>
              <a:rPr sz="2300" spc="-5" dirty="0">
                <a:latin typeface="Carlito"/>
                <a:cs typeface="Carlito"/>
              </a:rPr>
              <a:t>response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dirty="0">
                <a:latin typeface="Carlito"/>
                <a:cs typeface="Carlito"/>
              </a:rPr>
              <a:t>the</a:t>
            </a:r>
            <a:r>
              <a:rPr sz="2300" spc="125" dirty="0">
                <a:latin typeface="Carlito"/>
                <a:cs typeface="Carlito"/>
              </a:rPr>
              <a:t> </a:t>
            </a:r>
            <a:r>
              <a:rPr sz="2300" spc="-50" dirty="0">
                <a:latin typeface="Carlito"/>
                <a:cs typeface="Carlito"/>
              </a:rPr>
              <a:t>user.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300" b="1" dirty="0">
                <a:latin typeface="Arial"/>
                <a:cs typeface="Arial"/>
              </a:rPr>
              <a:t>On </a:t>
            </a:r>
            <a:r>
              <a:rPr sz="2300" b="1" spc="-5" dirty="0">
                <a:latin typeface="Arial"/>
                <a:cs typeface="Arial"/>
              </a:rPr>
              <a:t>the </a:t>
            </a:r>
            <a:r>
              <a:rPr sz="2300" b="1" dirty="0">
                <a:latin typeface="Arial"/>
                <a:cs typeface="Arial"/>
              </a:rPr>
              <a:t>client side: </a:t>
            </a:r>
            <a:r>
              <a:rPr sz="2300" b="1" spc="-5" dirty="0">
                <a:latin typeface="Arial"/>
                <a:cs typeface="Arial"/>
              </a:rPr>
              <a:t>defining how </a:t>
            </a:r>
            <a:r>
              <a:rPr sz="2300" b="1" dirty="0">
                <a:latin typeface="Arial"/>
                <a:cs typeface="Arial"/>
              </a:rPr>
              <a:t>to send the</a:t>
            </a:r>
            <a:r>
              <a:rPr sz="2300" b="1" spc="-19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data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200" spc="-5" dirty="0">
                <a:latin typeface="Arial"/>
                <a:cs typeface="Arial"/>
              </a:rPr>
              <a:t>The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&lt;form&gt;</a:t>
            </a:r>
            <a:r>
              <a:rPr sz="2200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 </a:t>
            </a:r>
            <a:r>
              <a:rPr sz="2200" spc="-5" dirty="0">
                <a:latin typeface="Arial"/>
                <a:cs typeface="Arial"/>
              </a:rPr>
              <a:t>element defines how the data will be sent. All of its attributes are designed to let</a:t>
            </a:r>
            <a:r>
              <a:rPr sz="2200" spc="1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you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configure </a:t>
            </a:r>
            <a:r>
              <a:rPr sz="2200" spc="-5" dirty="0">
                <a:latin typeface="Arial"/>
                <a:cs typeface="Arial"/>
              </a:rPr>
              <a:t>the request to be </a:t>
            </a:r>
            <a:r>
              <a:rPr sz="2200" dirty="0">
                <a:latin typeface="Arial"/>
                <a:cs typeface="Arial"/>
              </a:rPr>
              <a:t>sent </a:t>
            </a:r>
            <a:r>
              <a:rPr sz="2200" spc="-5" dirty="0">
                <a:latin typeface="Arial"/>
                <a:cs typeface="Arial"/>
              </a:rPr>
              <a:t>when a </a:t>
            </a:r>
            <a:r>
              <a:rPr sz="2200" dirty="0">
                <a:latin typeface="Arial"/>
                <a:cs typeface="Arial"/>
              </a:rPr>
              <a:t>user hits </a:t>
            </a:r>
            <a:r>
              <a:rPr sz="2200" spc="-5" dirty="0">
                <a:latin typeface="Arial"/>
                <a:cs typeface="Arial"/>
              </a:rPr>
              <a:t>a submit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button.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The </a:t>
            </a:r>
            <a:r>
              <a:rPr sz="2200" b="1" dirty="0">
                <a:latin typeface="Arial"/>
                <a:cs typeface="Arial"/>
              </a:rPr>
              <a:t>two </a:t>
            </a:r>
            <a:r>
              <a:rPr sz="2200" b="1" spc="-5" dirty="0">
                <a:latin typeface="Arial"/>
                <a:cs typeface="Arial"/>
              </a:rPr>
              <a:t>most important attributes are </a:t>
            </a:r>
            <a:r>
              <a:rPr sz="22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action</a:t>
            </a:r>
            <a:r>
              <a:rPr sz="2200" b="1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175" dirty="0"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method</a:t>
            </a:r>
            <a:r>
              <a:rPr sz="2200" b="1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1. The</a:t>
            </a:r>
            <a:r>
              <a:rPr sz="2200" b="1" spc="-5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action</a:t>
            </a:r>
            <a:r>
              <a:rPr sz="2200" b="1" spc="4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 </a:t>
            </a:r>
            <a:r>
              <a:rPr sz="2200" b="1" spc="-5" dirty="0">
                <a:latin typeface="Arial"/>
                <a:cs typeface="Arial"/>
              </a:rPr>
              <a:t>attribute: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This attribute defines where the data gets sent. Its value must be a valid URL. If this attribute isn't  provided, the data will be sent to the URL of the page containing the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form.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Examples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latin typeface="Arial"/>
                <a:cs typeface="Arial"/>
              </a:rPr>
              <a:t>In this example, the data is sent to</a:t>
            </a:r>
            <a:r>
              <a:rPr sz="2000" i="1" spc="-14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  <a:hlinkClick r:id="rId4"/>
              </a:rPr>
              <a:t>http://foo.com: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&lt;form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</a:t>
            </a:r>
            <a:r>
              <a:rPr sz="2000" spc="-5" dirty="0">
                <a:latin typeface="Arial"/>
                <a:cs typeface="Arial"/>
                <a:hlinkClick r:id="rId4"/>
              </a:rPr>
              <a:t>tion="htt</a:t>
            </a:r>
            <a:r>
              <a:rPr sz="2000" spc="-5" dirty="0">
                <a:latin typeface="Arial"/>
                <a:cs typeface="Arial"/>
              </a:rPr>
              <a:t>p://f</a:t>
            </a:r>
            <a:r>
              <a:rPr sz="2000" spc="-5" dirty="0">
                <a:latin typeface="Arial"/>
                <a:cs typeface="Arial"/>
                <a:hlinkClick r:id="rId4"/>
              </a:rPr>
              <a:t>oo.com</a:t>
            </a:r>
            <a:r>
              <a:rPr sz="2000" spc="-5" dirty="0">
                <a:latin typeface="Arial"/>
                <a:cs typeface="Arial"/>
              </a:rPr>
              <a:t>"&gt;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latin typeface="Arial"/>
                <a:cs typeface="Arial"/>
              </a:rPr>
              <a:t>Here, the data is sent to the </a:t>
            </a:r>
            <a:r>
              <a:rPr sz="2000" i="1" spc="-5" dirty="0">
                <a:latin typeface="Arial"/>
                <a:cs typeface="Arial"/>
              </a:rPr>
              <a:t>same </a:t>
            </a:r>
            <a:r>
              <a:rPr sz="2000" i="1" dirty="0">
                <a:latin typeface="Arial"/>
                <a:cs typeface="Arial"/>
              </a:rPr>
              <a:t>server that hosts the </a:t>
            </a:r>
            <a:r>
              <a:rPr sz="2000" i="1" spc="-5" dirty="0">
                <a:latin typeface="Arial"/>
                <a:cs typeface="Arial"/>
              </a:rPr>
              <a:t>form's </a:t>
            </a:r>
            <a:r>
              <a:rPr sz="2000" i="1" dirty="0">
                <a:latin typeface="Arial"/>
                <a:cs typeface="Arial"/>
              </a:rPr>
              <a:t>page, but to a different URL on the</a:t>
            </a:r>
            <a:r>
              <a:rPr sz="2000" i="1" spc="-38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server: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&lt;form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action="/somewhere_else"&gt;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65785"/>
          </a:xfrm>
          <a:custGeom>
            <a:avLst/>
            <a:gdLst/>
            <a:ahLst/>
            <a:cxnLst/>
            <a:rect l="l" t="t" r="r" b="b"/>
            <a:pathLst>
              <a:path w="12192000" h="565785">
                <a:moveTo>
                  <a:pt x="12192000" y="0"/>
                </a:moveTo>
                <a:lnTo>
                  <a:pt x="0" y="0"/>
                </a:lnTo>
                <a:lnTo>
                  <a:pt x="0" y="565403"/>
                </a:lnTo>
                <a:lnTo>
                  <a:pt x="12192000" y="565403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201" y="0"/>
            <a:ext cx="5313806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Sending </a:t>
            </a:r>
            <a:r>
              <a:rPr sz="3900" spc="-15" dirty="0"/>
              <a:t>Form</a:t>
            </a:r>
            <a:r>
              <a:rPr sz="3900" spc="-60" dirty="0"/>
              <a:t> </a:t>
            </a:r>
            <a:r>
              <a:rPr sz="3900" spc="-20" dirty="0"/>
              <a:t>Data</a:t>
            </a:r>
            <a:endParaRPr sz="3900" dirty="0"/>
          </a:p>
        </p:txBody>
      </p:sp>
      <p:sp>
        <p:nvSpPr>
          <p:cNvPr id="4" name="object 4"/>
          <p:cNvSpPr/>
          <p:nvPr/>
        </p:nvSpPr>
        <p:spPr>
          <a:xfrm>
            <a:off x="0" y="2682239"/>
            <a:ext cx="12192000" cy="3755390"/>
          </a:xfrm>
          <a:custGeom>
            <a:avLst/>
            <a:gdLst/>
            <a:ahLst/>
            <a:cxnLst/>
            <a:rect l="l" t="t" r="r" b="b"/>
            <a:pathLst>
              <a:path w="12192000" h="3755390">
                <a:moveTo>
                  <a:pt x="12192000" y="0"/>
                </a:moveTo>
                <a:lnTo>
                  <a:pt x="0" y="0"/>
                </a:lnTo>
                <a:lnTo>
                  <a:pt x="0" y="3755136"/>
                </a:lnTo>
                <a:lnTo>
                  <a:pt x="12192000" y="37551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2700" y="725804"/>
            <a:ext cx="12218035" cy="5690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sz="2200" spc="-100" dirty="0">
                <a:latin typeface="Arial"/>
                <a:cs typeface="Arial"/>
              </a:rPr>
              <a:t>2. </a:t>
            </a:r>
            <a:r>
              <a:rPr sz="2200" spc="-175" dirty="0">
                <a:latin typeface="Arial"/>
                <a:cs typeface="Arial"/>
              </a:rPr>
              <a:t>The</a:t>
            </a:r>
            <a:r>
              <a:rPr sz="2200" spc="-175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200" u="heavy" spc="-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method</a:t>
            </a:r>
            <a:r>
              <a:rPr sz="2200" spc="-225" dirty="0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sz="2200" spc="-35" dirty="0">
                <a:latin typeface="Arial"/>
                <a:cs typeface="Arial"/>
              </a:rPr>
              <a:t>attribute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2200" spc="-160" dirty="0">
                <a:latin typeface="Arial"/>
                <a:cs typeface="Arial"/>
              </a:rPr>
              <a:t>This </a:t>
            </a:r>
            <a:r>
              <a:rPr sz="2200" spc="-30" dirty="0">
                <a:latin typeface="Arial"/>
                <a:cs typeface="Arial"/>
              </a:rPr>
              <a:t>attribute </a:t>
            </a:r>
            <a:r>
              <a:rPr sz="2200" spc="-100" dirty="0">
                <a:latin typeface="Arial"/>
                <a:cs typeface="Arial"/>
              </a:rPr>
              <a:t>defines </a:t>
            </a:r>
            <a:r>
              <a:rPr sz="2200" spc="-80" dirty="0">
                <a:latin typeface="Arial"/>
                <a:cs typeface="Arial"/>
              </a:rPr>
              <a:t>how </a:t>
            </a:r>
            <a:r>
              <a:rPr sz="2200" spc="-110" dirty="0">
                <a:latin typeface="Arial"/>
                <a:cs typeface="Arial"/>
              </a:rPr>
              <a:t>data </a:t>
            </a:r>
            <a:r>
              <a:rPr sz="2200" spc="-130" dirty="0">
                <a:latin typeface="Arial"/>
                <a:cs typeface="Arial"/>
              </a:rPr>
              <a:t>is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sent.</a:t>
            </a:r>
            <a:endParaRPr sz="2200">
              <a:latin typeface="Arial"/>
              <a:cs typeface="Arial"/>
            </a:endParaRPr>
          </a:p>
          <a:p>
            <a:pPr marL="104139" marR="506730">
              <a:lnSpc>
                <a:spcPct val="100000"/>
              </a:lnSpc>
            </a:pPr>
            <a:r>
              <a:rPr sz="2200" spc="-175" dirty="0">
                <a:latin typeface="Arial"/>
                <a:cs typeface="Arial"/>
              </a:rPr>
              <a:t>The </a:t>
            </a:r>
            <a:r>
              <a:rPr sz="2200" u="heavy" spc="-2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HTTP </a:t>
            </a:r>
            <a:r>
              <a:rPr sz="2200" u="heavy" spc="-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protocol</a:t>
            </a:r>
            <a:r>
              <a:rPr sz="2200" spc="-6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 </a:t>
            </a:r>
            <a:r>
              <a:rPr sz="2200" spc="-105" dirty="0">
                <a:latin typeface="Arial"/>
                <a:cs typeface="Arial"/>
              </a:rPr>
              <a:t>provides </a:t>
            </a:r>
            <a:r>
              <a:rPr sz="2200" spc="-135" dirty="0">
                <a:latin typeface="Arial"/>
                <a:cs typeface="Arial"/>
              </a:rPr>
              <a:t>several </a:t>
            </a:r>
            <a:r>
              <a:rPr sz="2200" spc="-185" dirty="0">
                <a:latin typeface="Arial"/>
                <a:cs typeface="Arial"/>
              </a:rPr>
              <a:t>ways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5" dirty="0">
                <a:latin typeface="Arial"/>
                <a:cs typeface="Arial"/>
              </a:rPr>
              <a:t>perform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85" dirty="0">
                <a:latin typeface="Arial"/>
                <a:cs typeface="Arial"/>
              </a:rPr>
              <a:t>request; </a:t>
            </a:r>
            <a:r>
              <a:rPr sz="2200" spc="-204" dirty="0">
                <a:latin typeface="Arial"/>
                <a:cs typeface="Arial"/>
              </a:rPr>
              <a:t>HTML </a:t>
            </a:r>
            <a:r>
              <a:rPr sz="2200" spc="-85" dirty="0">
                <a:latin typeface="Arial"/>
                <a:cs typeface="Arial"/>
              </a:rPr>
              <a:t>forms </a:t>
            </a:r>
            <a:r>
              <a:rPr sz="2200" spc="-110" dirty="0">
                <a:latin typeface="Arial"/>
                <a:cs typeface="Arial"/>
              </a:rPr>
              <a:t>data </a:t>
            </a:r>
            <a:r>
              <a:rPr sz="2200" spc="-155" dirty="0">
                <a:latin typeface="Arial"/>
                <a:cs typeface="Arial"/>
              </a:rPr>
              <a:t>can </a:t>
            </a:r>
            <a:r>
              <a:rPr sz="2200" spc="-114" dirty="0">
                <a:latin typeface="Arial"/>
                <a:cs typeface="Arial"/>
              </a:rPr>
              <a:t>be </a:t>
            </a:r>
            <a:r>
              <a:rPr sz="2200" spc="-100" dirty="0">
                <a:latin typeface="Arial"/>
                <a:cs typeface="Arial"/>
              </a:rPr>
              <a:t>sent </a:t>
            </a:r>
            <a:r>
              <a:rPr sz="2200" spc="-70" dirty="0">
                <a:latin typeface="Arial"/>
                <a:cs typeface="Arial"/>
              </a:rPr>
              <a:t>through </a:t>
            </a:r>
            <a:r>
              <a:rPr sz="2200" spc="-55" dirty="0">
                <a:latin typeface="Arial"/>
                <a:cs typeface="Arial"/>
              </a:rPr>
              <a:t>at  </a:t>
            </a:r>
            <a:r>
              <a:rPr sz="2200" spc="-105" dirty="0">
                <a:latin typeface="Arial"/>
                <a:cs typeface="Arial"/>
              </a:rPr>
              <a:t>least </a:t>
            </a:r>
            <a:r>
              <a:rPr sz="2200" spc="-20" dirty="0">
                <a:latin typeface="Arial"/>
                <a:cs typeface="Arial"/>
              </a:rPr>
              <a:t>two of </a:t>
            </a:r>
            <a:r>
              <a:rPr sz="2200" spc="-55" dirty="0">
                <a:latin typeface="Arial"/>
                <a:cs typeface="Arial"/>
              </a:rPr>
              <a:t>them: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340" dirty="0">
                <a:latin typeface="Arial"/>
                <a:cs typeface="Arial"/>
              </a:rPr>
              <a:t>GET </a:t>
            </a:r>
            <a:r>
              <a:rPr sz="2200" spc="-75" dirty="0">
                <a:latin typeface="Arial"/>
                <a:cs typeface="Arial"/>
              </a:rPr>
              <a:t>method </a:t>
            </a:r>
            <a:r>
              <a:rPr sz="2200" spc="-125" dirty="0">
                <a:latin typeface="Arial"/>
                <a:cs typeface="Arial"/>
              </a:rPr>
              <a:t>and </a:t>
            </a:r>
            <a:r>
              <a:rPr sz="2200" spc="-40" dirty="0">
                <a:latin typeface="Arial"/>
                <a:cs typeface="Arial"/>
              </a:rPr>
              <a:t>the</a:t>
            </a:r>
            <a:r>
              <a:rPr sz="2200" spc="-305" dirty="0">
                <a:latin typeface="Arial"/>
                <a:cs typeface="Arial"/>
              </a:rPr>
              <a:t> </a:t>
            </a:r>
            <a:r>
              <a:rPr sz="2200" spc="-360" dirty="0">
                <a:latin typeface="Arial"/>
                <a:cs typeface="Arial"/>
              </a:rPr>
              <a:t>POST </a:t>
            </a:r>
            <a:r>
              <a:rPr sz="2200" spc="-80" dirty="0">
                <a:latin typeface="Arial"/>
                <a:cs typeface="Arial"/>
              </a:rPr>
              <a:t>method.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GET</a:t>
            </a:r>
            <a:r>
              <a:rPr sz="24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method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75" dirty="0">
                <a:latin typeface="Arial"/>
                <a:cs typeface="Arial"/>
              </a:rPr>
              <a:t>The </a:t>
            </a:r>
            <a:r>
              <a:rPr sz="2200" spc="-340" dirty="0">
                <a:latin typeface="Arial"/>
                <a:cs typeface="Arial"/>
              </a:rPr>
              <a:t>GET </a:t>
            </a:r>
            <a:r>
              <a:rPr sz="2200" spc="-70" dirty="0">
                <a:latin typeface="Arial"/>
                <a:cs typeface="Arial"/>
              </a:rPr>
              <a:t>method </a:t>
            </a:r>
            <a:r>
              <a:rPr sz="2200" spc="-165" dirty="0">
                <a:latin typeface="Arial"/>
                <a:cs typeface="Arial"/>
              </a:rPr>
              <a:t>sends </a:t>
            </a:r>
            <a:r>
              <a:rPr sz="2200" spc="-45" dirty="0">
                <a:latin typeface="Arial"/>
                <a:cs typeface="Arial"/>
              </a:rPr>
              <a:t>the </a:t>
            </a:r>
            <a:r>
              <a:rPr sz="2200" spc="-120" dirty="0">
                <a:latin typeface="Arial"/>
                <a:cs typeface="Arial"/>
              </a:rPr>
              <a:t>encoded </a:t>
            </a:r>
            <a:r>
              <a:rPr sz="2200" spc="-114" dirty="0">
                <a:latin typeface="Arial"/>
                <a:cs typeface="Arial"/>
              </a:rPr>
              <a:t>user </a:t>
            </a:r>
            <a:r>
              <a:rPr sz="2200" spc="-55" dirty="0">
                <a:latin typeface="Arial"/>
                <a:cs typeface="Arial"/>
              </a:rPr>
              <a:t>information </a:t>
            </a:r>
            <a:r>
              <a:rPr sz="2200" spc="-110" dirty="0">
                <a:latin typeface="Arial"/>
                <a:cs typeface="Arial"/>
              </a:rPr>
              <a:t>appended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45" dirty="0">
                <a:latin typeface="Arial"/>
                <a:cs typeface="Arial"/>
              </a:rPr>
              <a:t>the </a:t>
            </a:r>
            <a:r>
              <a:rPr sz="2200" spc="-155" dirty="0">
                <a:latin typeface="Arial"/>
                <a:cs typeface="Arial"/>
              </a:rPr>
              <a:t>page</a:t>
            </a:r>
            <a:r>
              <a:rPr sz="2200" spc="-27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request.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75" dirty="0">
                <a:latin typeface="Arial"/>
                <a:cs typeface="Arial"/>
              </a:rPr>
              <a:t>The </a:t>
            </a:r>
            <a:r>
              <a:rPr sz="2200" spc="-160" dirty="0">
                <a:latin typeface="Arial"/>
                <a:cs typeface="Arial"/>
              </a:rPr>
              <a:t>page </a:t>
            </a:r>
            <a:r>
              <a:rPr sz="2200" spc="-125" dirty="0">
                <a:latin typeface="Arial"/>
                <a:cs typeface="Arial"/>
              </a:rPr>
              <a:t>and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120" dirty="0">
                <a:latin typeface="Arial"/>
                <a:cs typeface="Arial"/>
              </a:rPr>
              <a:t>encoded </a:t>
            </a:r>
            <a:r>
              <a:rPr sz="2200" spc="-55" dirty="0">
                <a:latin typeface="Arial"/>
                <a:cs typeface="Arial"/>
              </a:rPr>
              <a:t>information </a:t>
            </a:r>
            <a:r>
              <a:rPr sz="2200" spc="-120" dirty="0">
                <a:latin typeface="Arial"/>
                <a:cs typeface="Arial"/>
              </a:rPr>
              <a:t>are separated </a:t>
            </a:r>
            <a:r>
              <a:rPr sz="2200" spc="-114" dirty="0">
                <a:latin typeface="Arial"/>
                <a:cs typeface="Arial"/>
              </a:rPr>
              <a:t>by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204" dirty="0">
                <a:latin typeface="Arial"/>
                <a:cs typeface="Arial"/>
              </a:rPr>
              <a:t>? </a:t>
            </a:r>
            <a:r>
              <a:rPr sz="2200" spc="-100" dirty="0">
                <a:latin typeface="Arial"/>
                <a:cs typeface="Arial"/>
              </a:rPr>
              <a:t>character </a:t>
            </a:r>
            <a:r>
              <a:rPr sz="2200" spc="-225" dirty="0">
                <a:latin typeface="Arial"/>
                <a:cs typeface="Arial"/>
              </a:rPr>
              <a:t>as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follows: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200" spc="-100" dirty="0">
                <a:latin typeface="Arial"/>
                <a:cs typeface="Arial"/>
                <a:hlinkClick r:id="rId4"/>
              </a:rPr>
              <a:t>http</a:t>
            </a:r>
            <a:r>
              <a:rPr sz="2200" spc="-100" dirty="0">
                <a:solidFill>
                  <a:srgbClr val="666600"/>
                </a:solidFill>
                <a:latin typeface="Arial"/>
                <a:cs typeface="Arial"/>
                <a:hlinkClick r:id="rId4"/>
              </a:rPr>
              <a:t>:</a:t>
            </a:r>
            <a:r>
              <a:rPr sz="2200" spc="-100" dirty="0">
                <a:solidFill>
                  <a:srgbClr val="870000"/>
                </a:solidFill>
                <a:latin typeface="Arial"/>
                <a:cs typeface="Arial"/>
                <a:hlinkClick r:id="rId4"/>
              </a:rPr>
              <a:t>//www.test.com/hello?key1=value1&amp;key2=value2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75" dirty="0">
                <a:latin typeface="Arial"/>
                <a:cs typeface="Arial"/>
              </a:rPr>
              <a:t>The </a:t>
            </a:r>
            <a:r>
              <a:rPr sz="2200" spc="-340" dirty="0">
                <a:latin typeface="Arial"/>
                <a:cs typeface="Arial"/>
              </a:rPr>
              <a:t>GET </a:t>
            </a:r>
            <a:r>
              <a:rPr sz="2200" spc="-65" dirty="0">
                <a:latin typeface="Arial"/>
                <a:cs typeface="Arial"/>
              </a:rPr>
              <a:t>method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45" dirty="0">
                <a:latin typeface="Arial"/>
                <a:cs typeface="Arial"/>
              </a:rPr>
              <a:t>the </a:t>
            </a:r>
            <a:r>
              <a:rPr sz="2200" spc="-60" dirty="0">
                <a:latin typeface="Arial"/>
                <a:cs typeface="Arial"/>
              </a:rPr>
              <a:t>default </a:t>
            </a:r>
            <a:r>
              <a:rPr sz="2200" spc="-65" dirty="0">
                <a:latin typeface="Arial"/>
                <a:cs typeface="Arial"/>
              </a:rPr>
              <a:t>method </a:t>
            </a:r>
            <a:r>
              <a:rPr sz="2200" spc="5" dirty="0">
                <a:latin typeface="Arial"/>
                <a:cs typeface="Arial"/>
              </a:rPr>
              <a:t>to </a:t>
            </a:r>
            <a:r>
              <a:rPr sz="2200" spc="-195" dirty="0">
                <a:latin typeface="Arial"/>
                <a:cs typeface="Arial"/>
              </a:rPr>
              <a:t>pass </a:t>
            </a:r>
            <a:r>
              <a:rPr sz="2200" spc="-50" dirty="0">
                <a:latin typeface="Arial"/>
                <a:cs typeface="Arial"/>
              </a:rPr>
              <a:t>information </a:t>
            </a:r>
            <a:r>
              <a:rPr sz="2200" spc="-35" dirty="0">
                <a:latin typeface="Arial"/>
                <a:cs typeface="Arial"/>
              </a:rPr>
              <a:t>from </a:t>
            </a:r>
            <a:r>
              <a:rPr sz="2200" spc="-95" dirty="0">
                <a:latin typeface="Arial"/>
                <a:cs typeface="Arial"/>
              </a:rPr>
              <a:t>browser </a:t>
            </a:r>
            <a:r>
              <a:rPr sz="2200" spc="5" dirty="0">
                <a:latin typeface="Arial"/>
                <a:cs typeface="Arial"/>
              </a:rPr>
              <a:t>to </a:t>
            </a:r>
            <a:r>
              <a:rPr sz="2200" spc="-100" dirty="0">
                <a:latin typeface="Arial"/>
                <a:cs typeface="Arial"/>
              </a:rPr>
              <a:t>web </a:t>
            </a:r>
            <a:r>
              <a:rPr sz="2200" spc="-105" dirty="0">
                <a:latin typeface="Arial"/>
                <a:cs typeface="Arial"/>
              </a:rPr>
              <a:t>server </a:t>
            </a:r>
            <a:r>
              <a:rPr sz="2200" spc="-125" dirty="0">
                <a:latin typeface="Arial"/>
                <a:cs typeface="Arial"/>
              </a:rPr>
              <a:t>and </a:t>
            </a:r>
            <a:r>
              <a:rPr sz="2200" spc="50" dirty="0">
                <a:latin typeface="Arial"/>
                <a:cs typeface="Arial"/>
              </a:rPr>
              <a:t>it </a:t>
            </a:r>
            <a:r>
              <a:rPr sz="2200" spc="-120" dirty="0">
                <a:latin typeface="Arial"/>
                <a:cs typeface="Arial"/>
              </a:rPr>
              <a:t>produces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190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95" dirty="0">
                <a:latin typeface="Arial"/>
                <a:cs typeface="Arial"/>
              </a:rPr>
              <a:t>long </a:t>
            </a:r>
            <a:r>
              <a:rPr sz="2200" spc="-75" dirty="0">
                <a:latin typeface="Arial"/>
                <a:cs typeface="Arial"/>
              </a:rPr>
              <a:t>string </a:t>
            </a:r>
            <a:r>
              <a:rPr sz="2200" spc="-25" dirty="0">
                <a:latin typeface="Arial"/>
                <a:cs typeface="Arial"/>
              </a:rPr>
              <a:t>that </a:t>
            </a:r>
            <a:r>
              <a:rPr sz="2200" spc="-140" dirty="0">
                <a:latin typeface="Arial"/>
                <a:cs typeface="Arial"/>
              </a:rPr>
              <a:t>appears </a:t>
            </a:r>
            <a:r>
              <a:rPr sz="2200" spc="-50" dirty="0">
                <a:latin typeface="Arial"/>
                <a:cs typeface="Arial"/>
              </a:rPr>
              <a:t>in </a:t>
            </a:r>
            <a:r>
              <a:rPr sz="2200" spc="-80" dirty="0">
                <a:latin typeface="Arial"/>
                <a:cs typeface="Arial"/>
              </a:rPr>
              <a:t>your </a:t>
            </a:r>
            <a:r>
              <a:rPr sz="2200" spc="-95" dirty="0">
                <a:latin typeface="Arial"/>
                <a:cs typeface="Arial"/>
              </a:rPr>
              <a:t>browser's </a:t>
            </a:r>
            <a:r>
              <a:rPr sz="2200" spc="-75" dirty="0">
                <a:latin typeface="Arial"/>
                <a:cs typeface="Arial"/>
              </a:rPr>
              <a:t>location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box.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10" dirty="0">
                <a:latin typeface="Arial"/>
                <a:cs typeface="Arial"/>
              </a:rPr>
              <a:t>Servlet </a:t>
            </a:r>
            <a:r>
              <a:rPr sz="2200" spc="-125" dirty="0">
                <a:latin typeface="Arial"/>
                <a:cs typeface="Arial"/>
              </a:rPr>
              <a:t>handles </a:t>
            </a:r>
            <a:r>
              <a:rPr sz="2200" spc="-60" dirty="0">
                <a:latin typeface="Arial"/>
                <a:cs typeface="Arial"/>
              </a:rPr>
              <a:t>this </a:t>
            </a:r>
            <a:r>
              <a:rPr sz="2200" spc="-65" dirty="0">
                <a:latin typeface="Arial"/>
                <a:cs typeface="Arial"/>
              </a:rPr>
              <a:t>type </a:t>
            </a:r>
            <a:r>
              <a:rPr sz="2200" spc="-25" dirty="0">
                <a:latin typeface="Arial"/>
                <a:cs typeface="Arial"/>
              </a:rPr>
              <a:t>of </a:t>
            </a:r>
            <a:r>
              <a:rPr sz="2200" spc="-114" dirty="0">
                <a:latin typeface="Arial"/>
                <a:cs typeface="Arial"/>
              </a:rPr>
              <a:t>requests </a:t>
            </a:r>
            <a:r>
              <a:rPr sz="2200" spc="-125" dirty="0">
                <a:latin typeface="Arial"/>
                <a:cs typeface="Arial"/>
              </a:rPr>
              <a:t>using </a:t>
            </a:r>
            <a:r>
              <a:rPr sz="2200" spc="-110" dirty="0">
                <a:latin typeface="Arial"/>
                <a:cs typeface="Arial"/>
              </a:rPr>
              <a:t>doGet()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method.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20395"/>
          </a:xfrm>
          <a:custGeom>
            <a:avLst/>
            <a:gdLst/>
            <a:ahLst/>
            <a:cxnLst/>
            <a:rect l="l" t="t" r="r" b="b"/>
            <a:pathLst>
              <a:path w="12192000" h="620395">
                <a:moveTo>
                  <a:pt x="12192000" y="0"/>
                </a:moveTo>
                <a:lnTo>
                  <a:pt x="0" y="0"/>
                </a:lnTo>
                <a:lnTo>
                  <a:pt x="0" y="620267"/>
                </a:lnTo>
                <a:lnTo>
                  <a:pt x="12192000" y="6202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200" y="0"/>
            <a:ext cx="478409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0" dirty="0"/>
              <a:t>POST</a:t>
            </a:r>
            <a:r>
              <a:rPr sz="3900" spc="-105" dirty="0"/>
              <a:t> </a:t>
            </a:r>
            <a:r>
              <a:rPr sz="3900" spc="-5" dirty="0"/>
              <a:t>Method</a:t>
            </a:r>
            <a:endParaRPr sz="3900" dirty="0"/>
          </a:p>
        </p:txBody>
      </p:sp>
      <p:sp>
        <p:nvSpPr>
          <p:cNvPr id="4" name="object 4"/>
          <p:cNvSpPr/>
          <p:nvPr/>
        </p:nvSpPr>
        <p:spPr>
          <a:xfrm>
            <a:off x="173736" y="4562855"/>
            <a:ext cx="12018645" cy="1847214"/>
          </a:xfrm>
          <a:custGeom>
            <a:avLst/>
            <a:gdLst/>
            <a:ahLst/>
            <a:cxnLst/>
            <a:rect l="l" t="t" r="r" b="b"/>
            <a:pathLst>
              <a:path w="12018645" h="1847214">
                <a:moveTo>
                  <a:pt x="12018264" y="0"/>
                </a:moveTo>
                <a:lnTo>
                  <a:pt x="0" y="0"/>
                </a:lnTo>
                <a:lnTo>
                  <a:pt x="0" y="1847088"/>
                </a:lnTo>
                <a:lnTo>
                  <a:pt x="12018264" y="1847088"/>
                </a:lnTo>
                <a:lnTo>
                  <a:pt x="12018264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085" y="705104"/>
            <a:ext cx="11792585" cy="564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120" algn="ctr">
              <a:lnSpc>
                <a:spcPct val="100000"/>
              </a:lnSpc>
              <a:spcBef>
                <a:spcPts val="95"/>
              </a:spcBef>
            </a:pPr>
            <a:r>
              <a:rPr sz="2200" u="heavy" spc="-3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POST</a:t>
            </a:r>
            <a:r>
              <a:rPr sz="2200" u="heavy" spc="-1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2200" u="heavy" spc="-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method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229" dirty="0">
                <a:latin typeface="Arial"/>
                <a:cs typeface="Arial"/>
              </a:rPr>
              <a:t>A </a:t>
            </a:r>
            <a:r>
              <a:rPr sz="2200" spc="-110" dirty="0">
                <a:latin typeface="Arial"/>
                <a:cs typeface="Arial"/>
              </a:rPr>
              <a:t>generally </a:t>
            </a:r>
            <a:r>
              <a:rPr sz="2200" spc="-85" dirty="0">
                <a:latin typeface="Arial"/>
                <a:cs typeface="Arial"/>
              </a:rPr>
              <a:t>more </a:t>
            </a:r>
            <a:r>
              <a:rPr sz="2200" spc="-80" dirty="0">
                <a:latin typeface="Arial"/>
                <a:cs typeface="Arial"/>
              </a:rPr>
              <a:t>reliable </a:t>
            </a:r>
            <a:r>
              <a:rPr sz="2200" spc="-70" dirty="0">
                <a:latin typeface="Arial"/>
                <a:cs typeface="Arial"/>
              </a:rPr>
              <a:t>method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155" dirty="0">
                <a:latin typeface="Arial"/>
                <a:cs typeface="Arial"/>
              </a:rPr>
              <a:t>passing </a:t>
            </a:r>
            <a:r>
              <a:rPr sz="2200" spc="-55" dirty="0">
                <a:latin typeface="Arial"/>
                <a:cs typeface="Arial"/>
              </a:rPr>
              <a:t>information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140" dirty="0">
                <a:latin typeface="Arial"/>
                <a:cs typeface="Arial"/>
              </a:rPr>
              <a:t>backend </a:t>
            </a:r>
            <a:r>
              <a:rPr sz="2200" spc="-105" dirty="0">
                <a:latin typeface="Arial"/>
                <a:cs typeface="Arial"/>
              </a:rPr>
              <a:t>program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350" dirty="0">
                <a:latin typeface="Arial"/>
                <a:cs typeface="Arial"/>
              </a:rPr>
              <a:t>POST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method.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200" spc="-160" dirty="0">
                <a:latin typeface="Arial"/>
                <a:cs typeface="Arial"/>
              </a:rPr>
              <a:t>This </a:t>
            </a:r>
            <a:r>
              <a:rPr sz="2200" spc="-180" dirty="0">
                <a:latin typeface="Arial"/>
                <a:cs typeface="Arial"/>
              </a:rPr>
              <a:t>packages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55" dirty="0">
                <a:latin typeface="Arial"/>
                <a:cs typeface="Arial"/>
              </a:rPr>
              <a:t>information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114" dirty="0">
                <a:latin typeface="Arial"/>
                <a:cs typeface="Arial"/>
              </a:rPr>
              <a:t>exactly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170" dirty="0">
                <a:latin typeface="Arial"/>
                <a:cs typeface="Arial"/>
              </a:rPr>
              <a:t>same </a:t>
            </a:r>
            <a:r>
              <a:rPr sz="2200" spc="-150" dirty="0">
                <a:latin typeface="Arial"/>
                <a:cs typeface="Arial"/>
              </a:rPr>
              <a:t>way </a:t>
            </a:r>
            <a:r>
              <a:rPr sz="2200" spc="-225" dirty="0">
                <a:latin typeface="Arial"/>
                <a:cs typeface="Arial"/>
              </a:rPr>
              <a:t>as </a:t>
            </a:r>
            <a:r>
              <a:rPr sz="2200" spc="-340" dirty="0">
                <a:latin typeface="Arial"/>
                <a:cs typeface="Arial"/>
              </a:rPr>
              <a:t>GET </a:t>
            </a:r>
            <a:r>
              <a:rPr sz="2200" spc="-90" dirty="0">
                <a:latin typeface="Arial"/>
                <a:cs typeface="Arial"/>
              </a:rPr>
              <a:t>methods, </a:t>
            </a:r>
            <a:r>
              <a:rPr sz="2200" spc="-20" dirty="0">
                <a:latin typeface="Arial"/>
                <a:cs typeface="Arial"/>
              </a:rPr>
              <a:t>but </a:t>
            </a:r>
            <a:r>
              <a:rPr sz="2200" spc="-105" dirty="0">
                <a:latin typeface="Arial"/>
                <a:cs typeface="Arial"/>
              </a:rPr>
              <a:t>instead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125" dirty="0">
                <a:latin typeface="Arial"/>
                <a:cs typeface="Arial"/>
              </a:rPr>
              <a:t>sending </a:t>
            </a:r>
            <a:r>
              <a:rPr sz="2200" spc="50" dirty="0">
                <a:latin typeface="Arial"/>
                <a:cs typeface="Arial"/>
              </a:rPr>
              <a:t>it </a:t>
            </a:r>
            <a:r>
              <a:rPr sz="2200" spc="-225" dirty="0">
                <a:latin typeface="Arial"/>
                <a:cs typeface="Arial"/>
              </a:rPr>
              <a:t>as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40" dirty="0">
                <a:latin typeface="Arial"/>
                <a:cs typeface="Arial"/>
              </a:rPr>
              <a:t>text  </a:t>
            </a:r>
            <a:r>
              <a:rPr sz="2200" spc="-75" dirty="0">
                <a:latin typeface="Arial"/>
                <a:cs typeface="Arial"/>
              </a:rPr>
              <a:t>string </a:t>
            </a:r>
            <a:r>
              <a:rPr sz="2200" spc="-40" dirty="0">
                <a:latin typeface="Arial"/>
                <a:cs typeface="Arial"/>
              </a:rPr>
              <a:t>after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210" dirty="0">
                <a:latin typeface="Arial"/>
                <a:cs typeface="Arial"/>
              </a:rPr>
              <a:t>?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250" dirty="0">
                <a:latin typeface="Arial"/>
                <a:cs typeface="Arial"/>
              </a:rPr>
              <a:t>URL,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110" dirty="0">
                <a:latin typeface="Arial"/>
                <a:cs typeface="Arial"/>
              </a:rPr>
              <a:t>data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114" dirty="0">
                <a:latin typeface="Arial"/>
                <a:cs typeface="Arial"/>
              </a:rPr>
              <a:t>appended </a:t>
            </a:r>
            <a:r>
              <a:rPr sz="2200" spc="5" dirty="0">
                <a:latin typeface="Arial"/>
                <a:cs typeface="Arial"/>
              </a:rPr>
              <a:t>to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100" dirty="0">
                <a:latin typeface="Arial"/>
                <a:cs typeface="Arial"/>
              </a:rPr>
              <a:t>body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285" dirty="0">
                <a:latin typeface="Arial"/>
                <a:cs typeface="Arial"/>
              </a:rPr>
              <a:t>HTTP</a:t>
            </a:r>
            <a:r>
              <a:rPr sz="2200" spc="-37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request.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176530">
              <a:lnSpc>
                <a:spcPct val="100000"/>
              </a:lnSpc>
            </a:pPr>
            <a:r>
              <a:rPr sz="2200" spc="-160" dirty="0">
                <a:latin typeface="Arial"/>
                <a:cs typeface="Arial"/>
              </a:rPr>
              <a:t>This </a:t>
            </a:r>
            <a:r>
              <a:rPr sz="2200" spc="-185" dirty="0">
                <a:latin typeface="Arial"/>
                <a:cs typeface="Arial"/>
              </a:rPr>
              <a:t>message </a:t>
            </a:r>
            <a:r>
              <a:rPr sz="2200" spc="-155" dirty="0">
                <a:latin typeface="Arial"/>
                <a:cs typeface="Arial"/>
              </a:rPr>
              <a:t>comes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140" dirty="0">
                <a:latin typeface="Arial"/>
                <a:cs typeface="Arial"/>
              </a:rPr>
              <a:t>backend </a:t>
            </a:r>
            <a:r>
              <a:rPr sz="2200" spc="-105" dirty="0">
                <a:latin typeface="Arial"/>
                <a:cs typeface="Arial"/>
              </a:rPr>
              <a:t>program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40" dirty="0">
                <a:latin typeface="Arial"/>
                <a:cs typeface="Arial"/>
              </a:rPr>
              <a:t>the form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110" dirty="0">
                <a:latin typeface="Arial"/>
                <a:cs typeface="Arial"/>
              </a:rPr>
              <a:t>standard </a:t>
            </a:r>
            <a:r>
              <a:rPr sz="2200" spc="-35" dirty="0">
                <a:latin typeface="Arial"/>
                <a:cs typeface="Arial"/>
              </a:rPr>
              <a:t>input </a:t>
            </a:r>
            <a:r>
              <a:rPr sz="2200" spc="-80" dirty="0">
                <a:latin typeface="Arial"/>
                <a:cs typeface="Arial"/>
              </a:rPr>
              <a:t>which </a:t>
            </a:r>
            <a:r>
              <a:rPr sz="2200" spc="-110" dirty="0">
                <a:latin typeface="Arial"/>
                <a:cs typeface="Arial"/>
              </a:rPr>
              <a:t>you </a:t>
            </a:r>
            <a:r>
              <a:rPr sz="2200" spc="-155" dirty="0">
                <a:latin typeface="Arial"/>
                <a:cs typeface="Arial"/>
              </a:rPr>
              <a:t>can </a:t>
            </a:r>
            <a:r>
              <a:rPr sz="2200" spc="-140" dirty="0">
                <a:latin typeface="Arial"/>
                <a:cs typeface="Arial"/>
              </a:rPr>
              <a:t>parse</a:t>
            </a:r>
            <a:r>
              <a:rPr sz="2200" spc="-40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and  </a:t>
            </a:r>
            <a:r>
              <a:rPr sz="2200" spc="-160" dirty="0">
                <a:latin typeface="Arial"/>
                <a:cs typeface="Arial"/>
              </a:rPr>
              <a:t>use </a:t>
            </a:r>
            <a:r>
              <a:rPr sz="2200" spc="-20" dirty="0">
                <a:latin typeface="Arial"/>
                <a:cs typeface="Arial"/>
              </a:rPr>
              <a:t>for </a:t>
            </a:r>
            <a:r>
              <a:rPr sz="2200" spc="-75" dirty="0">
                <a:latin typeface="Arial"/>
                <a:cs typeface="Arial"/>
              </a:rPr>
              <a:t>your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processing.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10" dirty="0">
                <a:latin typeface="Arial"/>
                <a:cs typeface="Arial"/>
              </a:rPr>
              <a:t>Servlet </a:t>
            </a:r>
            <a:r>
              <a:rPr sz="2200" spc="-125" dirty="0">
                <a:latin typeface="Arial"/>
                <a:cs typeface="Arial"/>
              </a:rPr>
              <a:t>handles </a:t>
            </a:r>
            <a:r>
              <a:rPr sz="2200" spc="-60" dirty="0">
                <a:latin typeface="Arial"/>
                <a:cs typeface="Arial"/>
              </a:rPr>
              <a:t>this </a:t>
            </a:r>
            <a:r>
              <a:rPr sz="2200" spc="-65" dirty="0">
                <a:latin typeface="Arial"/>
                <a:cs typeface="Arial"/>
              </a:rPr>
              <a:t>type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114" dirty="0">
                <a:latin typeface="Arial"/>
                <a:cs typeface="Arial"/>
              </a:rPr>
              <a:t>requests </a:t>
            </a:r>
            <a:r>
              <a:rPr sz="2200" spc="-125" dirty="0">
                <a:latin typeface="Arial"/>
                <a:cs typeface="Arial"/>
              </a:rPr>
              <a:t>using </a:t>
            </a:r>
            <a:r>
              <a:rPr sz="2200" spc="-130" dirty="0">
                <a:latin typeface="Arial"/>
                <a:cs typeface="Arial"/>
              </a:rPr>
              <a:t>doPost()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method.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900" spc="-250" dirty="0">
                <a:solidFill>
                  <a:srgbClr val="C00000"/>
                </a:solidFill>
                <a:latin typeface="Arial"/>
                <a:cs typeface="Arial"/>
              </a:rPr>
              <a:t>HTTP </a:t>
            </a:r>
            <a:r>
              <a:rPr sz="1900" spc="-155" dirty="0">
                <a:solidFill>
                  <a:srgbClr val="C00000"/>
                </a:solidFill>
                <a:latin typeface="Arial"/>
                <a:cs typeface="Arial"/>
              </a:rPr>
              <a:t>has </a:t>
            </a:r>
            <a:r>
              <a:rPr sz="1900" spc="-95" dirty="0">
                <a:solidFill>
                  <a:srgbClr val="C00000"/>
                </a:solidFill>
                <a:latin typeface="Arial"/>
                <a:cs typeface="Arial"/>
              </a:rPr>
              <a:t>8 </a:t>
            </a:r>
            <a:r>
              <a:rPr sz="1900" spc="-90" dirty="0">
                <a:solidFill>
                  <a:srgbClr val="C00000"/>
                </a:solidFill>
                <a:latin typeface="Arial"/>
                <a:cs typeface="Arial"/>
              </a:rPr>
              <a:t>methods </a:t>
            </a:r>
            <a:r>
              <a:rPr sz="1900" spc="-114" dirty="0">
                <a:solidFill>
                  <a:srgbClr val="C00000"/>
                </a:solidFill>
                <a:latin typeface="Arial"/>
                <a:cs typeface="Arial"/>
              </a:rPr>
              <a:t>– </a:t>
            </a:r>
            <a:r>
              <a:rPr sz="1900" spc="-290" dirty="0">
                <a:solidFill>
                  <a:srgbClr val="C00000"/>
                </a:solidFill>
                <a:latin typeface="Arial"/>
                <a:cs typeface="Arial"/>
              </a:rPr>
              <a:t>GET, </a:t>
            </a:r>
            <a:r>
              <a:rPr sz="1900" spc="-305" dirty="0">
                <a:solidFill>
                  <a:srgbClr val="C00000"/>
                </a:solidFill>
                <a:latin typeface="Arial"/>
                <a:cs typeface="Arial"/>
              </a:rPr>
              <a:t>POST, </a:t>
            </a:r>
            <a:r>
              <a:rPr sz="1900" spc="-250" dirty="0">
                <a:solidFill>
                  <a:srgbClr val="C00000"/>
                </a:solidFill>
                <a:latin typeface="Arial"/>
                <a:cs typeface="Arial"/>
              </a:rPr>
              <a:t>PUT, </a:t>
            </a:r>
            <a:r>
              <a:rPr sz="1900" spc="-229" dirty="0">
                <a:solidFill>
                  <a:srgbClr val="C00000"/>
                </a:solidFill>
                <a:latin typeface="Arial"/>
                <a:cs typeface="Arial"/>
              </a:rPr>
              <a:t>HEAD, </a:t>
            </a:r>
            <a:r>
              <a:rPr sz="1900" spc="-300" dirty="0">
                <a:solidFill>
                  <a:srgbClr val="C00000"/>
                </a:solidFill>
                <a:latin typeface="Arial"/>
                <a:cs typeface="Arial"/>
              </a:rPr>
              <a:t>DELETE </a:t>
            </a:r>
            <a:r>
              <a:rPr sz="1900" spc="-229" dirty="0">
                <a:solidFill>
                  <a:srgbClr val="C00000"/>
                </a:solidFill>
                <a:latin typeface="Arial"/>
                <a:cs typeface="Arial"/>
              </a:rPr>
              <a:t>,OPTIONS </a:t>
            </a:r>
            <a:r>
              <a:rPr sz="1900" spc="-65" dirty="0">
                <a:solidFill>
                  <a:srgbClr val="C00000"/>
                </a:solidFill>
                <a:latin typeface="Arial"/>
                <a:cs typeface="Arial"/>
              </a:rPr>
              <a:t>, </a:t>
            </a:r>
            <a:r>
              <a:rPr sz="1900" spc="-310" dirty="0">
                <a:solidFill>
                  <a:srgbClr val="C00000"/>
                </a:solidFill>
                <a:latin typeface="Arial"/>
                <a:cs typeface="Arial"/>
              </a:rPr>
              <a:t>TRACE </a:t>
            </a:r>
            <a:r>
              <a:rPr sz="1900" spc="-105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1900" spc="-1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00" spc="-285" dirty="0">
                <a:solidFill>
                  <a:srgbClr val="C00000"/>
                </a:solidFill>
                <a:latin typeface="Arial"/>
                <a:cs typeface="Arial"/>
              </a:rPr>
              <a:t>CONNECT.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00" spc="-70" dirty="0">
                <a:latin typeface="Arial"/>
                <a:cs typeface="Arial"/>
              </a:rPr>
              <a:t>HttpServlet </a:t>
            </a:r>
            <a:r>
              <a:rPr sz="1900" spc="-155" dirty="0">
                <a:latin typeface="Arial"/>
                <a:cs typeface="Arial"/>
              </a:rPr>
              <a:t>has </a:t>
            </a:r>
            <a:r>
              <a:rPr sz="1900" spc="-85" dirty="0">
                <a:latin typeface="Arial"/>
                <a:cs typeface="Arial"/>
              </a:rPr>
              <a:t>methods </a:t>
            </a:r>
            <a:r>
              <a:rPr sz="1900" spc="-90" dirty="0">
                <a:latin typeface="Arial"/>
                <a:cs typeface="Arial"/>
              </a:rPr>
              <a:t>corresponding </a:t>
            </a:r>
            <a:r>
              <a:rPr sz="1900" dirty="0">
                <a:latin typeface="Arial"/>
                <a:cs typeface="Arial"/>
              </a:rPr>
              <a:t>to </a:t>
            </a:r>
            <a:r>
              <a:rPr sz="1900" spc="-60" dirty="0">
                <a:latin typeface="Arial"/>
                <a:cs typeface="Arial"/>
              </a:rPr>
              <a:t>all </a:t>
            </a:r>
            <a:r>
              <a:rPr sz="1900" spc="-90" dirty="0">
                <a:latin typeface="Arial"/>
                <a:cs typeface="Arial"/>
              </a:rPr>
              <a:t>these </a:t>
            </a:r>
            <a:r>
              <a:rPr sz="1900" spc="-85" dirty="0">
                <a:latin typeface="Arial"/>
                <a:cs typeface="Arial"/>
              </a:rPr>
              <a:t>methods </a:t>
            </a:r>
            <a:r>
              <a:rPr sz="1900" spc="-114" dirty="0">
                <a:latin typeface="Arial"/>
                <a:cs typeface="Arial"/>
              </a:rPr>
              <a:t>– </a:t>
            </a:r>
            <a:r>
              <a:rPr sz="1900" spc="-95" dirty="0">
                <a:latin typeface="Arial"/>
                <a:cs typeface="Arial"/>
              </a:rPr>
              <a:t>doGet, </a:t>
            </a:r>
            <a:r>
              <a:rPr sz="1900" spc="-114" dirty="0">
                <a:latin typeface="Arial"/>
                <a:cs typeface="Arial"/>
              </a:rPr>
              <a:t>doPost, doHead, </a:t>
            </a:r>
            <a:r>
              <a:rPr sz="1900" spc="-85" dirty="0">
                <a:latin typeface="Arial"/>
                <a:cs typeface="Arial"/>
              </a:rPr>
              <a:t>doDelete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75" dirty="0">
                <a:latin typeface="Arial"/>
                <a:cs typeface="Arial"/>
              </a:rPr>
              <a:t>etc.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00" spc="-150" dirty="0">
                <a:latin typeface="Arial"/>
                <a:cs typeface="Arial"/>
              </a:rPr>
              <a:t>The </a:t>
            </a:r>
            <a:r>
              <a:rPr sz="1900" spc="-95" dirty="0">
                <a:latin typeface="Arial"/>
                <a:cs typeface="Arial"/>
              </a:rPr>
              <a:t>doGet() </a:t>
            </a:r>
            <a:r>
              <a:rPr sz="1900" spc="-105" dirty="0">
                <a:latin typeface="Arial"/>
                <a:cs typeface="Arial"/>
              </a:rPr>
              <a:t>and </a:t>
            </a:r>
            <a:r>
              <a:rPr sz="1900" spc="-114" dirty="0">
                <a:latin typeface="Arial"/>
                <a:cs typeface="Arial"/>
              </a:rPr>
              <a:t>doPost() </a:t>
            </a:r>
            <a:r>
              <a:rPr sz="1900" spc="-80" dirty="0">
                <a:latin typeface="Arial"/>
                <a:cs typeface="Arial"/>
              </a:rPr>
              <a:t>methods </a:t>
            </a:r>
            <a:r>
              <a:rPr sz="1900" spc="-100" dirty="0">
                <a:latin typeface="Arial"/>
                <a:cs typeface="Arial"/>
              </a:rPr>
              <a:t>are </a:t>
            </a:r>
            <a:r>
              <a:rPr sz="1900" spc="-35" dirty="0">
                <a:latin typeface="Arial"/>
                <a:cs typeface="Arial"/>
              </a:rPr>
              <a:t>the </a:t>
            </a:r>
            <a:r>
              <a:rPr sz="1900" spc="-80" dirty="0">
                <a:latin typeface="Arial"/>
                <a:cs typeface="Arial"/>
              </a:rPr>
              <a:t>most </a:t>
            </a:r>
            <a:r>
              <a:rPr sz="1900" spc="-85" dirty="0">
                <a:latin typeface="Arial"/>
                <a:cs typeface="Arial"/>
              </a:rPr>
              <a:t>commonly </a:t>
            </a:r>
            <a:r>
              <a:rPr sz="1900" spc="-125" dirty="0">
                <a:latin typeface="Arial"/>
                <a:cs typeface="Arial"/>
              </a:rPr>
              <a:t>used </a:t>
            </a:r>
            <a:r>
              <a:rPr sz="1900" spc="-80" dirty="0">
                <a:latin typeface="Arial"/>
                <a:cs typeface="Arial"/>
              </a:rPr>
              <a:t>methods </a:t>
            </a:r>
            <a:r>
              <a:rPr sz="1900" spc="-195" dirty="0">
                <a:latin typeface="Arial"/>
                <a:cs typeface="Arial"/>
              </a:rPr>
              <a:t>as </a:t>
            </a:r>
            <a:r>
              <a:rPr sz="1900" spc="-295" dirty="0">
                <a:latin typeface="Arial"/>
                <a:cs typeface="Arial"/>
              </a:rPr>
              <a:t>GET </a:t>
            </a:r>
            <a:r>
              <a:rPr sz="1900" spc="-105" dirty="0">
                <a:latin typeface="Arial"/>
                <a:cs typeface="Arial"/>
              </a:rPr>
              <a:t>and </a:t>
            </a:r>
            <a:r>
              <a:rPr sz="1900" spc="-305" dirty="0">
                <a:latin typeface="Arial"/>
                <a:cs typeface="Arial"/>
              </a:rPr>
              <a:t>POST </a:t>
            </a:r>
            <a:r>
              <a:rPr sz="1900" spc="-100" dirty="0">
                <a:latin typeface="Arial"/>
                <a:cs typeface="Arial"/>
              </a:rPr>
              <a:t>are </a:t>
            </a:r>
            <a:r>
              <a:rPr sz="1900" spc="-35" dirty="0">
                <a:latin typeface="Arial"/>
                <a:cs typeface="Arial"/>
              </a:rPr>
              <a:t>the </a:t>
            </a:r>
            <a:r>
              <a:rPr sz="1900" spc="-85" dirty="0">
                <a:latin typeface="Arial"/>
                <a:cs typeface="Arial"/>
              </a:rPr>
              <a:t>commonly </a:t>
            </a:r>
            <a:r>
              <a:rPr sz="1900" spc="-125" dirty="0">
                <a:latin typeface="Arial"/>
                <a:cs typeface="Arial"/>
              </a:rPr>
              <a:t>used</a:t>
            </a:r>
            <a:r>
              <a:rPr sz="1900" spc="-155" dirty="0">
                <a:latin typeface="Arial"/>
                <a:cs typeface="Arial"/>
              </a:rPr>
              <a:t> </a:t>
            </a:r>
            <a:r>
              <a:rPr sz="1900" spc="-250" dirty="0">
                <a:latin typeface="Arial"/>
                <a:cs typeface="Arial"/>
              </a:rPr>
              <a:t>HTTP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85" dirty="0">
                <a:latin typeface="Arial"/>
                <a:cs typeface="Arial"/>
              </a:rPr>
              <a:t>methods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0"/>
            <a:ext cx="61617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GET </a:t>
            </a:r>
            <a:r>
              <a:rPr sz="3900" spc="-10" dirty="0"/>
              <a:t>and </a:t>
            </a:r>
            <a:r>
              <a:rPr sz="3900" spc="-15" dirty="0"/>
              <a:t>POST</a:t>
            </a:r>
            <a:r>
              <a:rPr sz="3900" spc="-45" dirty="0"/>
              <a:t> </a:t>
            </a:r>
            <a:r>
              <a:rPr sz="3900" spc="-10" dirty="0"/>
              <a:t>Methods</a:t>
            </a:r>
            <a:endParaRPr sz="390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6933" y="749300"/>
          <a:ext cx="11709399" cy="5389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4715"/>
                <a:gridCol w="4427854"/>
                <a:gridCol w="5116830"/>
              </a:tblGrid>
              <a:tr h="6153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31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GET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(HTTP)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28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POST(HTTP)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</a:tr>
              <a:tr h="612394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History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534670">
                        <a:lnSpc>
                          <a:spcPts val="2400"/>
                        </a:lnSpc>
                      </a:pPr>
                      <a:r>
                        <a:rPr sz="2000" spc="-20" dirty="0">
                          <a:latin typeface="Carlito"/>
                          <a:cs typeface="Carlito"/>
                        </a:rPr>
                        <a:t>Parameters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remain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browser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history 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because they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part of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URL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325"/>
                        </a:lnSpc>
                      </a:pPr>
                      <a:r>
                        <a:rPr sz="2000" spc="-20" dirty="0">
                          <a:latin typeface="Carlito"/>
                          <a:cs typeface="Carlito"/>
                        </a:rPr>
                        <a:t>Parameters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saved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browser</a:t>
                      </a:r>
                      <a:r>
                        <a:rPr sz="20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history.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</a:tr>
              <a:tr h="321055">
                <a:tc>
                  <a:txBody>
                    <a:bodyPr/>
                    <a:lstStyle/>
                    <a:p>
                      <a:pPr marL="1905">
                        <a:lnSpc>
                          <a:spcPts val="234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Bookmarked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232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Can be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bookmarked.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32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Can not be</a:t>
                      </a:r>
                      <a:r>
                        <a:rPr sz="20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bookmarked.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</a:tr>
              <a:tr h="959485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BACK</a:t>
                      </a:r>
                      <a:r>
                        <a:rPr sz="20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button/re-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submit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 behaviour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73660">
                        <a:lnSpc>
                          <a:spcPts val="24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GET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requests are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re-executed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but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may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not  be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re-submitted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server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if the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 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stored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 the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browser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cache.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marR="83185">
                        <a:lnSpc>
                          <a:spcPts val="24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browser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usually alerts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user that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will  need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be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re-submitted.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</a:tr>
              <a:tr h="917194">
                <a:tc>
                  <a:txBody>
                    <a:bodyPr/>
                    <a:lstStyle/>
                    <a:p>
                      <a:pPr marL="1905" marR="205104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Encoding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type  (enctype</a:t>
                      </a:r>
                      <a:r>
                        <a:rPr sz="2000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attribute)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232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application/x-www-form-urlencoded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marR="35560">
                        <a:lnSpc>
                          <a:spcPts val="24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multipart/form-data or application/x-www-form-  urlencoded. Use multipart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encoding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binary 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data.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</a:tr>
              <a:tr h="15266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20" dirty="0">
                          <a:latin typeface="Carlito"/>
                          <a:cs typeface="Carlito"/>
                        </a:rPr>
                        <a:t>Parameters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232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can send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parameters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but the</a:t>
                      </a:r>
                      <a:r>
                        <a:rPr sz="20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parameter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2540" marR="296545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limited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what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we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stuff into 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request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line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(URL).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Safest to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use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less 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than 2K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parameters,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some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servers 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handle up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64K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32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Can send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parameters,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including uploading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 files,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server.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0491" y="808862"/>
          <a:ext cx="12075159" cy="6083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9030"/>
                <a:gridCol w="6350000"/>
                <a:gridCol w="3326129"/>
              </a:tblGrid>
              <a:tr h="6153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31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GET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(HTTP)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28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POST(HTTP)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</a:tr>
              <a:tr h="612394">
                <a:tc>
                  <a:txBody>
                    <a:bodyPr/>
                    <a:lstStyle/>
                    <a:p>
                      <a:pPr marL="2540">
                        <a:lnSpc>
                          <a:spcPts val="228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Restrictions on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form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data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type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320"/>
                        </a:lnSpc>
                      </a:pPr>
                      <a:r>
                        <a:rPr sz="2000" spc="-40" dirty="0">
                          <a:latin typeface="Carlito"/>
                          <a:cs typeface="Carlito"/>
                        </a:rPr>
                        <a:t>Yes,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only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ASCII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characters</a:t>
                      </a:r>
                      <a:r>
                        <a:rPr sz="20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allowed.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32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restrictions.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Binary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381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also allowed.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</a:tr>
              <a:tr h="12218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Security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marR="332105">
                        <a:lnSpc>
                          <a:spcPts val="24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GET is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less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secure compared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POST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because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sent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 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part of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URL.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So it's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saved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browser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history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server 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logs in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plaintext.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marR="20955">
                        <a:lnSpc>
                          <a:spcPts val="24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POST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 a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little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safer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than GET 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because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parameters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not 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stored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browser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history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 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web server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 logs.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</a:tr>
              <a:tr h="917194">
                <a:tc>
                  <a:txBody>
                    <a:bodyPr/>
                    <a:lstStyle/>
                    <a:p>
                      <a:pPr marL="2540" marR="29845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Restrictions on</a:t>
                      </a:r>
                      <a:r>
                        <a:rPr sz="20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form  data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 length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325"/>
                        </a:lnSpc>
                      </a:pPr>
                      <a:r>
                        <a:rPr sz="2000" spc="-40" dirty="0">
                          <a:latin typeface="Carlito"/>
                          <a:cs typeface="Carlito"/>
                        </a:rPr>
                        <a:t>Yes,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since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form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 in the URL and URL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length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2000" spc="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restricted.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3175" marR="1092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safe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URL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length limit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often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2048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characters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but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varies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by 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browser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web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server.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32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No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restrictions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</a:tr>
              <a:tr h="9170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Usability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marR="118745">
                        <a:lnSpc>
                          <a:spcPts val="24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GET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method should not be used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when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sending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passwords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or  other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sensitive</a:t>
                      </a:r>
                      <a:r>
                        <a:rPr sz="20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information.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marR="464820">
                        <a:lnSpc>
                          <a:spcPts val="24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POST method used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when 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sending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passwords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or other 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sensitive</a:t>
                      </a:r>
                      <a:r>
                        <a:rPr sz="20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information.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</a:tr>
              <a:tr h="9171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Visibility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marR="152400">
                        <a:lnSpc>
                          <a:spcPts val="24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GET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method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visible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everyone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(it will be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displayed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 the 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browser's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address bar)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has limits on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amount of 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information to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 send.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marR="122555">
                        <a:lnSpc>
                          <a:spcPts val="2400"/>
                        </a:lnSpc>
                        <a:spcBef>
                          <a:spcPts val="1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POST method variables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not 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displayed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 the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URL.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0" y="0"/>
            <a:ext cx="62379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GET </a:t>
            </a:r>
            <a:r>
              <a:rPr sz="3900" spc="-10" dirty="0"/>
              <a:t>and </a:t>
            </a:r>
            <a:r>
              <a:rPr sz="3900" spc="-15" dirty="0"/>
              <a:t>POST</a:t>
            </a:r>
            <a:r>
              <a:rPr sz="3900" spc="-45" dirty="0"/>
              <a:t> </a:t>
            </a:r>
            <a:r>
              <a:rPr sz="3900" spc="-10" dirty="0"/>
              <a:t>Methods</a:t>
            </a:r>
            <a:endParaRPr sz="3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1" y="0"/>
            <a:ext cx="905078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Creating </a:t>
            </a:r>
            <a:r>
              <a:rPr sz="3200" dirty="0"/>
              <a:t>and </a:t>
            </a:r>
            <a:r>
              <a:rPr sz="3200" spc="-10" dirty="0"/>
              <a:t>Processing </a:t>
            </a:r>
            <a:r>
              <a:rPr sz="3200" spc="-5" dirty="0"/>
              <a:t>HTML</a:t>
            </a:r>
            <a:r>
              <a:rPr sz="3200" spc="-25" dirty="0"/>
              <a:t> </a:t>
            </a:r>
            <a:r>
              <a:rPr sz="3200" spc="-10" dirty="0"/>
              <a:t>Forms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361899" y="656920"/>
            <a:ext cx="11238230" cy="609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7335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80035" algn="l"/>
              </a:tabLst>
            </a:pPr>
            <a:r>
              <a:rPr sz="2100" b="1" i="1" spc="-5" dirty="0">
                <a:latin typeface="Carlito"/>
                <a:cs typeface="Carlito"/>
              </a:rPr>
              <a:t>Use the </a:t>
            </a:r>
            <a:r>
              <a:rPr sz="2100" b="1" i="1" spc="-10" dirty="0">
                <a:latin typeface="Carlito"/>
                <a:cs typeface="Carlito"/>
              </a:rPr>
              <a:t>FORM element </a:t>
            </a:r>
            <a:r>
              <a:rPr sz="2100" b="1" i="1" spc="-15" dirty="0">
                <a:latin typeface="Carlito"/>
                <a:cs typeface="Carlito"/>
              </a:rPr>
              <a:t>to </a:t>
            </a:r>
            <a:r>
              <a:rPr sz="2100" b="1" i="1" spc="-5" dirty="0">
                <a:latin typeface="Carlito"/>
                <a:cs typeface="Carlito"/>
              </a:rPr>
              <a:t>create </a:t>
            </a:r>
            <a:r>
              <a:rPr sz="2100" b="1" i="1" dirty="0">
                <a:latin typeface="Carlito"/>
                <a:cs typeface="Carlito"/>
              </a:rPr>
              <a:t>an </a:t>
            </a:r>
            <a:r>
              <a:rPr sz="2100" b="1" i="1" spc="-5" dirty="0">
                <a:latin typeface="Carlito"/>
                <a:cs typeface="Carlito"/>
              </a:rPr>
              <a:t>HTML </a:t>
            </a:r>
            <a:r>
              <a:rPr sz="2100" b="1" i="1" spc="-10" dirty="0">
                <a:latin typeface="Carlito"/>
                <a:cs typeface="Carlito"/>
              </a:rPr>
              <a:t>form. </a:t>
            </a:r>
            <a:r>
              <a:rPr sz="2100" b="1" i="1" dirty="0">
                <a:latin typeface="Carlito"/>
                <a:cs typeface="Carlito"/>
              </a:rPr>
              <a:t>Use</a:t>
            </a:r>
            <a:r>
              <a:rPr sz="2100" b="1" i="1" spc="70" dirty="0">
                <a:latin typeface="Carlito"/>
                <a:cs typeface="Carlito"/>
              </a:rPr>
              <a:t> </a:t>
            </a:r>
            <a:r>
              <a:rPr sz="2100" b="1" i="1" dirty="0">
                <a:latin typeface="Carlito"/>
                <a:cs typeface="Carlito"/>
              </a:rPr>
              <a:t>the</a:t>
            </a:r>
            <a:endParaRPr sz="2100">
              <a:latin typeface="Carlito"/>
              <a:cs typeface="Carlito"/>
            </a:endParaRPr>
          </a:p>
          <a:p>
            <a:pPr marL="12700" marR="3799840" algn="just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latin typeface="Carlito"/>
                <a:cs typeface="Carlito"/>
              </a:rPr>
              <a:t>ACTION </a:t>
            </a:r>
            <a:r>
              <a:rPr sz="2100" spc="-10" dirty="0">
                <a:latin typeface="Carlito"/>
                <a:cs typeface="Carlito"/>
              </a:rPr>
              <a:t>attribute to designate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address of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servlet or </a:t>
            </a:r>
            <a:r>
              <a:rPr sz="2100" dirty="0">
                <a:latin typeface="Carlito"/>
                <a:cs typeface="Carlito"/>
              </a:rPr>
              <a:t>JSP </a:t>
            </a:r>
            <a:r>
              <a:rPr sz="2100" spc="-10" dirty="0">
                <a:latin typeface="Carlito"/>
                <a:cs typeface="Carlito"/>
              </a:rPr>
              <a:t>page  </a:t>
            </a:r>
            <a:r>
              <a:rPr sz="2100" spc="-5" dirty="0">
                <a:latin typeface="Carlito"/>
                <a:cs typeface="Carlito"/>
              </a:rPr>
              <a:t>that will </a:t>
            </a:r>
            <a:r>
              <a:rPr sz="2100" spc="-15" dirty="0">
                <a:latin typeface="Carlito"/>
                <a:cs typeface="Carlito"/>
              </a:rPr>
              <a:t>process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results; </a:t>
            </a:r>
            <a:r>
              <a:rPr sz="2100" spc="-15" dirty="0">
                <a:latin typeface="Carlito"/>
                <a:cs typeface="Carlito"/>
              </a:rPr>
              <a:t>you </a:t>
            </a:r>
            <a:r>
              <a:rPr sz="2100" spc="-5" dirty="0">
                <a:latin typeface="Carlito"/>
                <a:cs typeface="Carlito"/>
              </a:rPr>
              <a:t>can use </a:t>
            </a:r>
            <a:r>
              <a:rPr sz="2100" dirty="0">
                <a:latin typeface="Carlito"/>
                <a:cs typeface="Carlito"/>
              </a:rPr>
              <a:t>an </a:t>
            </a:r>
            <a:r>
              <a:rPr sz="2100" spc="-10" dirty="0">
                <a:latin typeface="Carlito"/>
                <a:cs typeface="Carlito"/>
              </a:rPr>
              <a:t>absolute </a:t>
            </a:r>
            <a:r>
              <a:rPr sz="2100" spc="-5" dirty="0">
                <a:latin typeface="Carlito"/>
                <a:cs typeface="Carlito"/>
              </a:rPr>
              <a:t>or </a:t>
            </a:r>
            <a:r>
              <a:rPr sz="2100" spc="-10" dirty="0">
                <a:latin typeface="Carlito"/>
                <a:cs typeface="Carlito"/>
              </a:rPr>
              <a:t>relative </a:t>
            </a:r>
            <a:r>
              <a:rPr sz="2100" dirty="0">
                <a:latin typeface="Carlito"/>
                <a:cs typeface="Carlito"/>
              </a:rPr>
              <a:t>URL.  </a:t>
            </a:r>
            <a:r>
              <a:rPr sz="2100" i="1" spc="-20" dirty="0">
                <a:latin typeface="Carlito"/>
                <a:cs typeface="Carlito"/>
              </a:rPr>
              <a:t>For</a:t>
            </a:r>
            <a:r>
              <a:rPr sz="2100" i="1" dirty="0">
                <a:latin typeface="Carlito"/>
                <a:cs typeface="Carlito"/>
              </a:rPr>
              <a:t> </a:t>
            </a:r>
            <a:r>
              <a:rPr sz="2100" i="1" spc="-15" dirty="0">
                <a:latin typeface="Carlito"/>
                <a:cs typeface="Carlito"/>
              </a:rPr>
              <a:t>example:</a:t>
            </a:r>
            <a:endParaRPr sz="21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2100" spc="-10" dirty="0">
                <a:latin typeface="Carlito"/>
                <a:cs typeface="Carlito"/>
              </a:rPr>
              <a:t>&lt;FORM</a:t>
            </a:r>
            <a:r>
              <a:rPr sz="2100" spc="-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ACTION="..."&gt;...&lt;/FORM&gt;</a:t>
            </a:r>
            <a:endParaRPr sz="2100">
              <a:latin typeface="Carlito"/>
              <a:cs typeface="Carlito"/>
            </a:endParaRPr>
          </a:p>
          <a:p>
            <a:pPr marL="12700" marR="3846195" algn="just">
              <a:lnSpc>
                <a:spcPct val="100000"/>
              </a:lnSpc>
            </a:pPr>
            <a:r>
              <a:rPr sz="2100" dirty="0">
                <a:latin typeface="Carlito"/>
                <a:cs typeface="Carlito"/>
              </a:rPr>
              <a:t>If </a:t>
            </a:r>
            <a:r>
              <a:rPr sz="2100" spc="-5" dirty="0">
                <a:latin typeface="Carlito"/>
                <a:cs typeface="Carlito"/>
              </a:rPr>
              <a:t>ACTION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0" dirty="0">
                <a:latin typeface="Carlito"/>
                <a:cs typeface="Carlito"/>
              </a:rPr>
              <a:t>omitted,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data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0" dirty="0">
                <a:latin typeface="Carlito"/>
                <a:cs typeface="Carlito"/>
              </a:rPr>
              <a:t>submitted to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dirty="0">
                <a:latin typeface="Carlito"/>
                <a:cs typeface="Carlito"/>
              </a:rPr>
              <a:t>URL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current  </a:t>
            </a:r>
            <a:r>
              <a:rPr sz="2100" spc="-5" dirty="0">
                <a:latin typeface="Carlito"/>
                <a:cs typeface="Carlito"/>
              </a:rPr>
              <a:t>page.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Carlito"/>
              <a:cs typeface="Carlito"/>
            </a:endParaRPr>
          </a:p>
          <a:p>
            <a:pPr marL="279400" indent="-267335" algn="just">
              <a:lnSpc>
                <a:spcPct val="100000"/>
              </a:lnSpc>
              <a:buAutoNum type="arabicPeriod" startAt="2"/>
              <a:tabLst>
                <a:tab pos="280035" algn="l"/>
              </a:tabLst>
            </a:pPr>
            <a:r>
              <a:rPr sz="2100" b="1" i="1" spc="-5" dirty="0">
                <a:latin typeface="Carlito"/>
                <a:cs typeface="Carlito"/>
              </a:rPr>
              <a:t>Use input </a:t>
            </a:r>
            <a:r>
              <a:rPr sz="2100" b="1" i="1" spc="-10" dirty="0">
                <a:latin typeface="Carlito"/>
                <a:cs typeface="Carlito"/>
              </a:rPr>
              <a:t>elements </a:t>
            </a:r>
            <a:r>
              <a:rPr sz="2100" b="1" i="1" spc="-15" dirty="0">
                <a:latin typeface="Carlito"/>
                <a:cs typeface="Carlito"/>
              </a:rPr>
              <a:t>to </a:t>
            </a:r>
            <a:r>
              <a:rPr sz="2100" b="1" i="1" spc="-10" dirty="0">
                <a:latin typeface="Carlito"/>
                <a:cs typeface="Carlito"/>
              </a:rPr>
              <a:t>collect </a:t>
            </a:r>
            <a:r>
              <a:rPr sz="2100" b="1" i="1" spc="-5" dirty="0">
                <a:latin typeface="Carlito"/>
                <a:cs typeface="Carlito"/>
              </a:rPr>
              <a:t>user</a:t>
            </a:r>
            <a:r>
              <a:rPr sz="2100" b="1" i="1" spc="50" dirty="0">
                <a:latin typeface="Carlito"/>
                <a:cs typeface="Carlito"/>
              </a:rPr>
              <a:t> </a:t>
            </a:r>
            <a:r>
              <a:rPr sz="2100" b="1" i="1" spc="-10" dirty="0">
                <a:latin typeface="Carlito"/>
                <a:cs typeface="Carlito"/>
              </a:rPr>
              <a:t>data.</a:t>
            </a:r>
            <a:endParaRPr sz="21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100" spc="-5" dirty="0">
                <a:latin typeface="Carlito"/>
                <a:cs typeface="Carlito"/>
              </a:rPr>
              <a:t>Place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elements </a:t>
            </a:r>
            <a:r>
              <a:rPr sz="2100" spc="-10" dirty="0">
                <a:latin typeface="Carlito"/>
                <a:cs typeface="Carlito"/>
              </a:rPr>
              <a:t>between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start </a:t>
            </a:r>
            <a:r>
              <a:rPr sz="2100" dirty="0">
                <a:latin typeface="Carlito"/>
                <a:cs typeface="Carlito"/>
              </a:rPr>
              <a:t>and end </a:t>
            </a:r>
            <a:r>
              <a:rPr sz="2100" spc="-5" dirty="0">
                <a:latin typeface="Carlito"/>
                <a:cs typeface="Carlito"/>
              </a:rPr>
              <a:t>tags of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FORM </a:t>
            </a:r>
            <a:r>
              <a:rPr sz="2100" spc="-5" dirty="0">
                <a:latin typeface="Carlito"/>
                <a:cs typeface="Carlito"/>
              </a:rPr>
              <a:t>element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10" dirty="0">
                <a:latin typeface="Carlito"/>
                <a:cs typeface="Carlito"/>
              </a:rPr>
              <a:t>give </a:t>
            </a:r>
            <a:r>
              <a:rPr sz="2100" dirty="0">
                <a:latin typeface="Carlito"/>
                <a:cs typeface="Carlito"/>
              </a:rPr>
              <a:t>each </a:t>
            </a:r>
            <a:r>
              <a:rPr sz="2100" spc="-5" dirty="0">
                <a:latin typeface="Carlito"/>
                <a:cs typeface="Carlito"/>
              </a:rPr>
              <a:t>input element </a:t>
            </a:r>
            <a:r>
              <a:rPr sz="2100" dirty="0">
                <a:latin typeface="Carlito"/>
                <a:cs typeface="Carlito"/>
              </a:rPr>
              <a:t>a  NAME.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100" spc="-65" dirty="0">
                <a:latin typeface="Carlito"/>
                <a:cs typeface="Carlito"/>
              </a:rPr>
              <a:t>Text </a:t>
            </a:r>
            <a:r>
              <a:rPr sz="2100" spc="-5" dirty="0">
                <a:latin typeface="Carlito"/>
                <a:cs typeface="Carlito"/>
              </a:rPr>
              <a:t>fields </a:t>
            </a:r>
            <a:r>
              <a:rPr sz="2100" spc="-10" dirty="0">
                <a:latin typeface="Carlito"/>
                <a:cs typeface="Carlito"/>
              </a:rPr>
              <a:t>are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most common </a:t>
            </a:r>
            <a:r>
              <a:rPr sz="2100" dirty="0">
                <a:latin typeface="Carlito"/>
                <a:cs typeface="Carlito"/>
              </a:rPr>
              <a:t>input</a:t>
            </a:r>
            <a:r>
              <a:rPr sz="2100" spc="13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element;</a:t>
            </a:r>
            <a:endParaRPr sz="21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2100" spc="-5" dirty="0">
                <a:latin typeface="Carlito"/>
                <a:cs typeface="Carlito"/>
              </a:rPr>
              <a:t>they </a:t>
            </a:r>
            <a:r>
              <a:rPr sz="2100" spc="-10" dirty="0">
                <a:latin typeface="Carlito"/>
                <a:cs typeface="Carlito"/>
              </a:rPr>
              <a:t>are created </a:t>
            </a:r>
            <a:r>
              <a:rPr sz="2100" dirty="0">
                <a:latin typeface="Carlito"/>
                <a:cs typeface="Carlito"/>
              </a:rPr>
              <a:t>with the</a:t>
            </a:r>
            <a:r>
              <a:rPr sz="2100" spc="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following.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latin typeface="Carlito"/>
                <a:cs typeface="Carlito"/>
              </a:rPr>
              <a:t>&lt;INPUT </a:t>
            </a:r>
            <a:r>
              <a:rPr sz="2100" spc="-10" dirty="0">
                <a:latin typeface="Carlito"/>
                <a:cs typeface="Carlito"/>
              </a:rPr>
              <a:t>TYPE="TEXT"</a:t>
            </a:r>
            <a:r>
              <a:rPr sz="2100" spc="25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NAME="...“&gt;</a:t>
            </a:r>
            <a:endParaRPr sz="2100">
              <a:latin typeface="Carlito"/>
              <a:cs typeface="Carlito"/>
            </a:endParaRPr>
          </a:p>
          <a:p>
            <a:pPr marL="278765" indent="-266700" algn="just">
              <a:lnSpc>
                <a:spcPct val="100000"/>
              </a:lnSpc>
              <a:buAutoNum type="arabicPeriod" startAt="3"/>
              <a:tabLst>
                <a:tab pos="279400" algn="l"/>
              </a:tabLst>
            </a:pPr>
            <a:r>
              <a:rPr sz="2100" b="1" i="1" spc="-10" dirty="0">
                <a:latin typeface="Carlito"/>
                <a:cs typeface="Carlito"/>
              </a:rPr>
              <a:t>Place </a:t>
            </a:r>
            <a:r>
              <a:rPr sz="2100" b="1" i="1" dirty="0">
                <a:latin typeface="Carlito"/>
                <a:cs typeface="Carlito"/>
              </a:rPr>
              <a:t>a </a:t>
            </a:r>
            <a:r>
              <a:rPr sz="2100" b="1" i="1" spc="-5" dirty="0">
                <a:latin typeface="Carlito"/>
                <a:cs typeface="Carlito"/>
              </a:rPr>
              <a:t>submit </a:t>
            </a:r>
            <a:r>
              <a:rPr sz="2100" b="1" i="1" spc="-10" dirty="0">
                <a:latin typeface="Carlito"/>
                <a:cs typeface="Carlito"/>
              </a:rPr>
              <a:t>button </a:t>
            </a:r>
            <a:r>
              <a:rPr sz="2100" b="1" i="1" spc="-5" dirty="0">
                <a:latin typeface="Carlito"/>
                <a:cs typeface="Carlito"/>
              </a:rPr>
              <a:t>near </a:t>
            </a:r>
            <a:r>
              <a:rPr sz="2100" b="1" i="1" dirty="0">
                <a:latin typeface="Carlito"/>
                <a:cs typeface="Carlito"/>
              </a:rPr>
              <a:t>the </a:t>
            </a:r>
            <a:r>
              <a:rPr sz="2100" b="1" i="1" spc="-10" dirty="0">
                <a:latin typeface="Carlito"/>
                <a:cs typeface="Carlito"/>
              </a:rPr>
              <a:t>bottom </a:t>
            </a:r>
            <a:r>
              <a:rPr sz="2100" b="1" i="1" spc="-5" dirty="0">
                <a:latin typeface="Carlito"/>
                <a:cs typeface="Carlito"/>
              </a:rPr>
              <a:t>of </a:t>
            </a:r>
            <a:r>
              <a:rPr sz="2100" b="1" i="1" dirty="0">
                <a:latin typeface="Carlito"/>
                <a:cs typeface="Carlito"/>
              </a:rPr>
              <a:t>the</a:t>
            </a:r>
            <a:r>
              <a:rPr sz="2100" b="1" i="1" spc="90" dirty="0">
                <a:latin typeface="Carlito"/>
                <a:cs typeface="Carlito"/>
              </a:rPr>
              <a:t> </a:t>
            </a:r>
            <a:r>
              <a:rPr sz="2100" b="1" i="1" spc="-10" dirty="0">
                <a:latin typeface="Carlito"/>
                <a:cs typeface="Carlito"/>
              </a:rPr>
              <a:t>form.</a:t>
            </a:r>
            <a:endParaRPr sz="21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2100" spc="-15" dirty="0">
                <a:latin typeface="Carlito"/>
                <a:cs typeface="Carlito"/>
              </a:rPr>
              <a:t>For</a:t>
            </a:r>
            <a:r>
              <a:rPr sz="2100" spc="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example: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latin typeface="Carlito"/>
                <a:cs typeface="Carlito"/>
              </a:rPr>
              <a:t>&lt;INPUT</a:t>
            </a:r>
            <a:r>
              <a:rPr sz="210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TYPE="SUBMIT"&gt;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When </a:t>
            </a:r>
            <a:r>
              <a:rPr sz="2000" spc="-10" dirty="0">
                <a:latin typeface="Carlito"/>
                <a:cs typeface="Carlito"/>
              </a:rPr>
              <a:t>button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pressed, </a:t>
            </a:r>
            <a:r>
              <a:rPr sz="2000" dirty="0">
                <a:latin typeface="Carlito"/>
                <a:cs typeface="Carlito"/>
              </a:rPr>
              <a:t>the URL </a:t>
            </a:r>
            <a:r>
              <a:rPr sz="2000" spc="-10" dirty="0">
                <a:latin typeface="Carlito"/>
                <a:cs typeface="Carlito"/>
              </a:rPr>
              <a:t>designated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30" dirty="0">
                <a:latin typeface="Carlito"/>
                <a:cs typeface="Carlito"/>
              </a:rPr>
              <a:t>form’s </a:t>
            </a:r>
            <a:r>
              <a:rPr sz="2000" spc="-5" dirty="0">
                <a:latin typeface="Carlito"/>
                <a:cs typeface="Carlito"/>
              </a:rPr>
              <a:t>ACTION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invoked.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AEABAB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4830"/>
              </a:lnSpc>
            </a:pPr>
            <a:r>
              <a:rPr sz="4400" dirty="0"/>
              <a:t>On the </a:t>
            </a:r>
            <a:r>
              <a:rPr sz="4400" spc="-5" dirty="0"/>
              <a:t>server side: </a:t>
            </a:r>
            <a:r>
              <a:rPr sz="4400" spc="-15" dirty="0"/>
              <a:t>retrieving </a:t>
            </a:r>
            <a:r>
              <a:rPr sz="4400" dirty="0"/>
              <a:t>the</a:t>
            </a:r>
            <a:r>
              <a:rPr sz="4400" spc="-35" dirty="0"/>
              <a:t> </a:t>
            </a:r>
            <a:r>
              <a:rPr sz="4400" spc="-25" dirty="0"/>
              <a:t>data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6134100"/>
            <a:ext cx="12192000" cy="431800"/>
          </a:xfrm>
          <a:custGeom>
            <a:avLst/>
            <a:gdLst/>
            <a:ahLst/>
            <a:cxnLst/>
            <a:rect l="l" t="t" r="r" b="b"/>
            <a:pathLst>
              <a:path w="12192000" h="431800">
                <a:moveTo>
                  <a:pt x="12192000" y="0"/>
                </a:moveTo>
                <a:lnTo>
                  <a:pt x="0" y="0"/>
                </a:lnTo>
                <a:lnTo>
                  <a:pt x="0" y="431292"/>
                </a:lnTo>
                <a:lnTo>
                  <a:pt x="12192000" y="43129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1272666"/>
            <a:ext cx="11972925" cy="523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Servlets handles </a:t>
            </a:r>
            <a:r>
              <a:rPr sz="2000" spc="-15" dirty="0">
                <a:latin typeface="Carlito"/>
                <a:cs typeface="Carlito"/>
              </a:rPr>
              <a:t>form data </a:t>
            </a:r>
            <a:r>
              <a:rPr sz="2000" spc="-10" dirty="0">
                <a:latin typeface="Carlito"/>
                <a:cs typeface="Carlito"/>
              </a:rPr>
              <a:t>parsing automatically </a:t>
            </a:r>
            <a:r>
              <a:rPr sz="2000" spc="-5" dirty="0">
                <a:latin typeface="Carlito"/>
                <a:cs typeface="Carlito"/>
              </a:rPr>
              <a:t>using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following </a:t>
            </a:r>
            <a:r>
              <a:rPr sz="2000" spc="-5" dirty="0">
                <a:latin typeface="Carlito"/>
                <a:cs typeface="Carlito"/>
              </a:rPr>
              <a:t>methods depending on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situation: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</a:pPr>
            <a:r>
              <a:rPr sz="2000" b="1" spc="-10" dirty="0">
                <a:latin typeface="Carlito"/>
                <a:cs typeface="Carlito"/>
              </a:rPr>
              <a:t>request.getParameter() </a:t>
            </a:r>
            <a:r>
              <a:rPr sz="2000" b="1" dirty="0"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Call </a:t>
            </a:r>
            <a:r>
              <a:rPr sz="2000" i="1" spc="-5" dirty="0">
                <a:latin typeface="Carlito"/>
                <a:cs typeface="Carlito"/>
              </a:rPr>
              <a:t>request.getParameter() </a:t>
            </a:r>
            <a:r>
              <a:rPr sz="2000" spc="-5" dirty="0">
                <a:latin typeface="Carlito"/>
                <a:cs typeface="Carlito"/>
              </a:rPr>
              <a:t>method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get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value 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form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parameter.</a:t>
            </a:r>
            <a:endParaRPr sz="2000">
              <a:latin typeface="Carlito"/>
              <a:cs typeface="Carlito"/>
            </a:endParaRPr>
          </a:p>
          <a:p>
            <a:pPr marL="3002915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Note: </a:t>
            </a:r>
            <a:r>
              <a:rPr sz="2000" b="1" i="1" spc="-5" dirty="0">
                <a:latin typeface="Carlito"/>
                <a:cs typeface="Carlito"/>
              </a:rPr>
              <a:t>The getParameter() </a:t>
            </a:r>
            <a:r>
              <a:rPr sz="2000" b="1" i="1" dirty="0">
                <a:latin typeface="Carlito"/>
                <a:cs typeface="Carlito"/>
              </a:rPr>
              <a:t>method </a:t>
            </a:r>
            <a:r>
              <a:rPr sz="2000" b="1" i="1" spc="-5" dirty="0">
                <a:latin typeface="Carlito"/>
                <a:cs typeface="Carlito"/>
              </a:rPr>
              <a:t>return </a:t>
            </a:r>
            <a:r>
              <a:rPr sz="2000" b="1" i="1" dirty="0">
                <a:latin typeface="Carlito"/>
                <a:cs typeface="Carlito"/>
              </a:rPr>
              <a:t>a </a:t>
            </a:r>
            <a:r>
              <a:rPr sz="2000" b="1" i="1" spc="-5" dirty="0">
                <a:latin typeface="Carlito"/>
                <a:cs typeface="Carlito"/>
              </a:rPr>
              <a:t>value </a:t>
            </a:r>
            <a:r>
              <a:rPr sz="2000" b="1" i="1" dirty="0">
                <a:latin typeface="Carlito"/>
                <a:cs typeface="Carlito"/>
              </a:rPr>
              <a:t>of type,</a:t>
            </a:r>
            <a:r>
              <a:rPr sz="2000" b="1" i="1" spc="-210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String.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rlito"/>
              <a:cs typeface="Carlito"/>
            </a:endParaRPr>
          </a:p>
          <a:p>
            <a:pPr marL="259079" marR="191135">
              <a:lnSpc>
                <a:spcPct val="100000"/>
              </a:lnSpc>
            </a:pPr>
            <a:r>
              <a:rPr sz="2000" b="1" spc="-15" dirty="0">
                <a:latin typeface="Carlito"/>
                <a:cs typeface="Carlito"/>
              </a:rPr>
              <a:t>request.getParameterValues() </a:t>
            </a:r>
            <a:r>
              <a:rPr sz="2000" b="1" dirty="0"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Call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method </a:t>
            </a:r>
            <a:r>
              <a:rPr sz="2000" dirty="0">
                <a:latin typeface="Carlito"/>
                <a:cs typeface="Carlito"/>
              </a:rPr>
              <a:t>if the </a:t>
            </a:r>
            <a:r>
              <a:rPr sz="2000" spc="-10" dirty="0">
                <a:latin typeface="Carlito"/>
                <a:cs typeface="Carlito"/>
              </a:rPr>
              <a:t>parameter </a:t>
            </a:r>
            <a:r>
              <a:rPr sz="2000" spc="-5" dirty="0">
                <a:latin typeface="Carlito"/>
                <a:cs typeface="Carlito"/>
              </a:rPr>
              <a:t>appears </a:t>
            </a:r>
            <a:r>
              <a:rPr sz="2000" spc="-10" dirty="0">
                <a:latin typeface="Carlito"/>
                <a:cs typeface="Carlito"/>
              </a:rPr>
              <a:t>more </a:t>
            </a:r>
            <a:r>
              <a:rPr sz="2000" dirty="0">
                <a:latin typeface="Carlito"/>
                <a:cs typeface="Carlito"/>
              </a:rPr>
              <a:t>than once and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multiple  </a:t>
            </a:r>
            <a:r>
              <a:rPr sz="2000" spc="-5" dirty="0">
                <a:latin typeface="Carlito"/>
                <a:cs typeface="Carlito"/>
              </a:rPr>
              <a:t>values, </a:t>
            </a:r>
            <a:r>
              <a:rPr sz="2000" spc="-15" dirty="0">
                <a:latin typeface="Carlito"/>
                <a:cs typeface="Carlito"/>
              </a:rPr>
              <a:t>for example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checkbox.</a:t>
            </a:r>
            <a:endParaRPr sz="20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</a:pPr>
            <a:r>
              <a:rPr sz="2000" i="1" spc="-5" dirty="0">
                <a:latin typeface="Carlito"/>
                <a:cs typeface="Carlito"/>
              </a:rPr>
              <a:t>Note </a:t>
            </a:r>
            <a:r>
              <a:rPr sz="2000" i="1" dirty="0">
                <a:latin typeface="Carlito"/>
                <a:cs typeface="Carlito"/>
              </a:rPr>
              <a:t>: </a:t>
            </a:r>
            <a:r>
              <a:rPr sz="2000" i="1" spc="-5" dirty="0">
                <a:latin typeface="Carlito"/>
                <a:cs typeface="Carlito"/>
              </a:rPr>
              <a:t>This </a:t>
            </a:r>
            <a:r>
              <a:rPr sz="2000" i="1" dirty="0">
                <a:latin typeface="Carlito"/>
                <a:cs typeface="Carlito"/>
              </a:rPr>
              <a:t>method </a:t>
            </a:r>
            <a:r>
              <a:rPr sz="2000" i="1" spc="-5" dirty="0">
                <a:latin typeface="Carlito"/>
                <a:cs typeface="Carlito"/>
              </a:rPr>
              <a:t>returns all </a:t>
            </a:r>
            <a:r>
              <a:rPr sz="2000" i="1" dirty="0">
                <a:latin typeface="Carlito"/>
                <a:cs typeface="Carlito"/>
              </a:rPr>
              <a:t>the </a:t>
            </a:r>
            <a:r>
              <a:rPr sz="2000" i="1" spc="-5" dirty="0">
                <a:latin typeface="Carlito"/>
                <a:cs typeface="Carlito"/>
              </a:rPr>
              <a:t>values of </a:t>
            </a:r>
            <a:r>
              <a:rPr sz="2000" i="1" dirty="0">
                <a:latin typeface="Carlito"/>
                <a:cs typeface="Carlito"/>
              </a:rPr>
              <a:t>the </a:t>
            </a:r>
            <a:r>
              <a:rPr sz="2000" i="1" spc="-5" dirty="0">
                <a:latin typeface="Carlito"/>
                <a:cs typeface="Carlito"/>
              </a:rPr>
              <a:t>named parameter as an </a:t>
            </a:r>
            <a:r>
              <a:rPr sz="2000" b="1" i="1" dirty="0">
                <a:latin typeface="Carlito"/>
                <a:cs typeface="Carlito"/>
              </a:rPr>
              <a:t>array </a:t>
            </a:r>
            <a:r>
              <a:rPr sz="2000" b="1" i="1" spc="-5" dirty="0">
                <a:latin typeface="Carlito"/>
                <a:cs typeface="Carlito"/>
              </a:rPr>
              <a:t>of</a:t>
            </a:r>
            <a:r>
              <a:rPr sz="2000" b="1" i="1" spc="-180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String.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259079" marR="5080">
              <a:lnSpc>
                <a:spcPct val="100000"/>
              </a:lnSpc>
            </a:pPr>
            <a:r>
              <a:rPr sz="2000" b="1" spc="-10" dirty="0">
                <a:latin typeface="Carlito"/>
                <a:cs typeface="Carlito"/>
              </a:rPr>
              <a:t>request.getParameterNames() </a:t>
            </a:r>
            <a:r>
              <a:rPr sz="2000" b="1" dirty="0"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Call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method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read </a:t>
            </a:r>
            <a:r>
              <a:rPr sz="2000" spc="-10" dirty="0">
                <a:latin typeface="Carlito"/>
                <a:cs typeface="Carlito"/>
              </a:rPr>
              <a:t>complete list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15" dirty="0">
                <a:latin typeface="Carlito"/>
                <a:cs typeface="Carlito"/>
              </a:rPr>
              <a:t>parameters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spc="-10" dirty="0">
                <a:latin typeface="Carlito"/>
                <a:cs typeface="Carlito"/>
              </a:rPr>
              <a:t>current </a:t>
            </a:r>
            <a:r>
              <a:rPr sz="2000" spc="-5" dirty="0">
                <a:latin typeface="Carlito"/>
                <a:cs typeface="Carlito"/>
              </a:rPr>
              <a:t>request.  </a:t>
            </a:r>
            <a:r>
              <a:rPr sz="2000" i="1" spc="-5" dirty="0">
                <a:latin typeface="Carlito"/>
                <a:cs typeface="Carlito"/>
              </a:rPr>
              <a:t>Note :The method </a:t>
            </a:r>
            <a:r>
              <a:rPr sz="2000" i="1" spc="-5" dirty="0">
                <a:solidFill>
                  <a:srgbClr val="C00000"/>
                </a:solidFill>
                <a:latin typeface="Carlito"/>
                <a:cs typeface="Carlito"/>
              </a:rPr>
              <a:t>getParameterNames() </a:t>
            </a:r>
            <a:r>
              <a:rPr sz="2000" i="1" spc="-5" dirty="0">
                <a:latin typeface="Carlito"/>
                <a:cs typeface="Carlito"/>
              </a:rPr>
              <a:t>of </a:t>
            </a:r>
            <a:r>
              <a:rPr sz="2000" i="1" spc="-10" dirty="0">
                <a:latin typeface="Carlito"/>
                <a:cs typeface="Carlito"/>
              </a:rPr>
              <a:t>ServletRequest </a:t>
            </a:r>
            <a:r>
              <a:rPr sz="2000" i="1" spc="-5" dirty="0">
                <a:latin typeface="Carlito"/>
                <a:cs typeface="Carlito"/>
              </a:rPr>
              <a:t>returns </a:t>
            </a:r>
            <a:r>
              <a:rPr sz="2000" i="1" dirty="0">
                <a:latin typeface="Carlito"/>
                <a:cs typeface="Carlito"/>
              </a:rPr>
              <a:t>the </a:t>
            </a:r>
            <a:r>
              <a:rPr sz="2000" i="1" spc="-5" dirty="0">
                <a:latin typeface="Carlito"/>
                <a:cs typeface="Carlito"/>
              </a:rPr>
              <a:t>names of all parameters </a:t>
            </a:r>
            <a:r>
              <a:rPr sz="2000" i="1" dirty="0">
                <a:latin typeface="Carlito"/>
                <a:cs typeface="Carlito"/>
              </a:rPr>
              <a:t>that </a:t>
            </a:r>
            <a:r>
              <a:rPr sz="2000" i="1" spc="-5" dirty="0">
                <a:latin typeface="Carlito"/>
                <a:cs typeface="Carlito"/>
              </a:rPr>
              <a:t>are passed </a:t>
            </a:r>
            <a:r>
              <a:rPr sz="2000" i="1" spc="-15" dirty="0">
                <a:latin typeface="Carlito"/>
                <a:cs typeface="Carlito"/>
              </a:rPr>
              <a:t>to  </a:t>
            </a:r>
            <a:r>
              <a:rPr sz="2000" i="1" dirty="0">
                <a:latin typeface="Carlito"/>
                <a:cs typeface="Carlito"/>
              </a:rPr>
              <a:t>the Servlet </a:t>
            </a:r>
            <a:r>
              <a:rPr sz="2000" i="1" spc="-5" dirty="0">
                <a:latin typeface="Carlito"/>
                <a:cs typeface="Carlito"/>
              </a:rPr>
              <a:t>as an </a:t>
            </a:r>
            <a:r>
              <a:rPr sz="2000" b="1" i="1" spc="-5" dirty="0">
                <a:latin typeface="Carlito"/>
                <a:cs typeface="Carlito"/>
              </a:rPr>
              <a:t>Enumeration of </a:t>
            </a:r>
            <a:r>
              <a:rPr sz="2000" b="1" i="1" dirty="0">
                <a:latin typeface="Carlito"/>
                <a:cs typeface="Carlito"/>
              </a:rPr>
              <a:t>String</a:t>
            </a:r>
            <a:r>
              <a:rPr sz="2000" b="1" i="1" spc="-155" dirty="0">
                <a:latin typeface="Carlito"/>
                <a:cs typeface="Carlito"/>
              </a:rPr>
              <a:t> </a:t>
            </a:r>
            <a:r>
              <a:rPr sz="2000" b="1" i="1" dirty="0">
                <a:latin typeface="Carlito"/>
                <a:cs typeface="Carlito"/>
              </a:rPr>
              <a:t>objects</a:t>
            </a:r>
            <a:r>
              <a:rPr sz="2000" i="1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Carlito"/>
                <a:cs typeface="Carlito"/>
              </a:rPr>
              <a:t>request.getParameterMap()</a:t>
            </a:r>
            <a:endParaRPr sz="2000">
              <a:latin typeface="Carlito"/>
              <a:cs typeface="Carlito"/>
            </a:endParaRPr>
          </a:p>
          <a:p>
            <a:pPr marL="60198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– </a:t>
            </a:r>
            <a:r>
              <a:rPr sz="2000" spc="-10" dirty="0"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request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parameters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Note </a:t>
            </a:r>
            <a:r>
              <a:rPr sz="2200" spc="-5" dirty="0">
                <a:latin typeface="Carlito"/>
                <a:cs typeface="Carlito"/>
              </a:rPr>
              <a:t>: </a:t>
            </a:r>
            <a:r>
              <a:rPr sz="2200" spc="-10" dirty="0">
                <a:latin typeface="Carlito"/>
                <a:cs typeface="Carlito"/>
              </a:rPr>
              <a:t>The arguments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i="1" spc="-15" dirty="0">
                <a:latin typeface="Carlito"/>
                <a:cs typeface="Carlito"/>
              </a:rPr>
              <a:t>getParameter()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i="1" spc="-20" dirty="0">
                <a:latin typeface="Carlito"/>
                <a:cs typeface="Carlito"/>
              </a:rPr>
              <a:t>getParameterValues() </a:t>
            </a:r>
            <a:r>
              <a:rPr sz="2200" spc="-10" dirty="0">
                <a:latin typeface="Carlito"/>
                <a:cs typeface="Carlito"/>
              </a:rPr>
              <a:t>are case</a:t>
            </a:r>
            <a:r>
              <a:rPr sz="2200" spc="18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sensitive.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624840"/>
            <a:ext cx="4790440" cy="462280"/>
          </a:xfrm>
          <a:prstGeom prst="rect">
            <a:avLst/>
          </a:prstGeom>
          <a:solidFill>
            <a:srgbClr val="9DC3E6"/>
          </a:solidFill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2400" spc="-10" dirty="0">
                <a:latin typeface="Carlito"/>
                <a:cs typeface="Carlito"/>
              </a:rPr>
              <a:t>Reading </a:t>
            </a:r>
            <a:r>
              <a:rPr sz="2400" spc="-15" dirty="0">
                <a:latin typeface="Carlito"/>
                <a:cs typeface="Carlito"/>
              </a:rPr>
              <a:t>form data </a:t>
            </a:r>
            <a:r>
              <a:rPr sz="2400" dirty="0">
                <a:latin typeface="Carlito"/>
                <a:cs typeface="Carlito"/>
              </a:rPr>
              <a:t>in a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Servlet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835"/>
          </a:xfrm>
          <a:custGeom>
            <a:avLst/>
            <a:gdLst/>
            <a:ahLst/>
            <a:cxnLst/>
            <a:rect l="l" t="t" r="r" b="b"/>
            <a:pathLst>
              <a:path w="12192000" h="711835">
                <a:moveTo>
                  <a:pt x="12192000" y="0"/>
                </a:moveTo>
                <a:lnTo>
                  <a:pt x="0" y="0"/>
                </a:lnTo>
                <a:lnTo>
                  <a:pt x="0" y="711708"/>
                </a:lnTo>
                <a:lnTo>
                  <a:pt x="12192000" y="711708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2685" y="0"/>
            <a:ext cx="5793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6880" algn="l"/>
              </a:tabLst>
            </a:pPr>
            <a:r>
              <a:rPr sz="4200" b="0" spc="-225" dirty="0">
                <a:latin typeface="Arial"/>
                <a:cs typeface="Arial"/>
              </a:rPr>
              <a:t>Servlet	</a:t>
            </a:r>
            <a:r>
              <a:rPr sz="4200" b="0" spc="-210" dirty="0">
                <a:latin typeface="Arial"/>
                <a:cs typeface="Arial"/>
              </a:rPr>
              <a:t>receiving </a:t>
            </a:r>
            <a:r>
              <a:rPr sz="4200" b="0" spc="-85" dirty="0">
                <a:latin typeface="Arial"/>
                <a:cs typeface="Arial"/>
              </a:rPr>
              <a:t>form</a:t>
            </a:r>
            <a:r>
              <a:rPr sz="4200" b="0" spc="-484" dirty="0">
                <a:latin typeface="Arial"/>
                <a:cs typeface="Arial"/>
              </a:rPr>
              <a:t> </a:t>
            </a:r>
            <a:r>
              <a:rPr sz="4200" b="0" spc="-215" dirty="0">
                <a:latin typeface="Arial"/>
                <a:cs typeface="Arial"/>
              </a:rPr>
              <a:t>data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6759" y="1456944"/>
            <a:ext cx="10400030" cy="4494530"/>
          </a:xfrm>
          <a:custGeom>
            <a:avLst/>
            <a:gdLst/>
            <a:ahLst/>
            <a:cxnLst/>
            <a:rect l="l" t="t" r="r" b="b"/>
            <a:pathLst>
              <a:path w="10400030" h="4494530">
                <a:moveTo>
                  <a:pt x="10399776" y="0"/>
                </a:moveTo>
                <a:lnTo>
                  <a:pt x="0" y="0"/>
                </a:lnTo>
                <a:lnTo>
                  <a:pt x="0" y="4494276"/>
                </a:lnTo>
                <a:lnTo>
                  <a:pt x="10399776" y="4494276"/>
                </a:lnTo>
                <a:lnTo>
                  <a:pt x="10399776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68680"/>
            <a:ext cx="1495425" cy="431800"/>
          </a:xfrm>
          <a:custGeom>
            <a:avLst/>
            <a:gdLst/>
            <a:ahLst/>
            <a:cxnLst/>
            <a:rect l="l" t="t" r="r" b="b"/>
            <a:pathLst>
              <a:path w="1495425" h="431800">
                <a:moveTo>
                  <a:pt x="1495044" y="0"/>
                </a:moveTo>
                <a:lnTo>
                  <a:pt x="0" y="0"/>
                </a:lnTo>
                <a:lnTo>
                  <a:pt x="0" y="431291"/>
                </a:lnTo>
                <a:lnTo>
                  <a:pt x="1495044" y="431291"/>
                </a:lnTo>
                <a:lnTo>
                  <a:pt x="149504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885571"/>
            <a:ext cx="8451215" cy="497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Example: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rlito"/>
              <a:cs typeface="Carlito"/>
            </a:endParaRPr>
          </a:p>
          <a:p>
            <a:pPr marL="760095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Enumeration </a:t>
            </a:r>
            <a:r>
              <a:rPr sz="2200" spc="-10" dirty="0">
                <a:latin typeface="Carlito"/>
                <a:cs typeface="Carlito"/>
              </a:rPr>
              <a:t>paramNames </a:t>
            </a:r>
            <a:r>
              <a:rPr sz="2200" spc="-5" dirty="0">
                <a:latin typeface="Carlito"/>
                <a:cs typeface="Carlito"/>
              </a:rPr>
              <a:t>=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request.getParameterNames();</a:t>
            </a:r>
            <a:endParaRPr sz="2200">
              <a:latin typeface="Carlito"/>
              <a:cs typeface="Carlito"/>
            </a:endParaRPr>
          </a:p>
          <a:p>
            <a:pPr marL="760095">
              <a:lnSpc>
                <a:spcPct val="100000"/>
              </a:lnSpc>
            </a:pPr>
            <a:r>
              <a:rPr sz="2200" b="1" spc="-10" dirty="0">
                <a:latin typeface="Carlito"/>
                <a:cs typeface="Carlito"/>
              </a:rPr>
              <a:t>while(paramNames.hasMoreElements())</a:t>
            </a:r>
            <a:r>
              <a:rPr sz="2200" b="1" spc="6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950594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rlito"/>
                <a:cs typeface="Carlito"/>
              </a:rPr>
              <a:t>String paramName </a:t>
            </a:r>
            <a:r>
              <a:rPr sz="2200" spc="-5" dirty="0">
                <a:latin typeface="Carlito"/>
                <a:cs typeface="Carlito"/>
              </a:rPr>
              <a:t>=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(String)paramNames.nextElement();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950594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String[] </a:t>
            </a:r>
            <a:r>
              <a:rPr sz="2200" spc="-20" dirty="0">
                <a:latin typeface="Carlito"/>
                <a:cs typeface="Carlito"/>
              </a:rPr>
              <a:t>paramValues </a:t>
            </a:r>
            <a:r>
              <a:rPr sz="2200" spc="-5" dirty="0">
                <a:latin typeface="Carlito"/>
                <a:cs typeface="Carlito"/>
              </a:rPr>
              <a:t>=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request.getParameterValues(paramName);</a:t>
            </a:r>
            <a:endParaRPr sz="2200">
              <a:latin typeface="Carlito"/>
              <a:cs typeface="Carlito"/>
            </a:endParaRPr>
          </a:p>
          <a:p>
            <a:pPr marL="950594">
              <a:lnSpc>
                <a:spcPct val="100000"/>
              </a:lnSpc>
            </a:pPr>
            <a:r>
              <a:rPr sz="2200" b="1" spc="-5" dirty="0">
                <a:latin typeface="Carlito"/>
                <a:cs typeface="Carlito"/>
              </a:rPr>
              <a:t>if </a:t>
            </a:r>
            <a:r>
              <a:rPr sz="2200" b="1" spc="-15" dirty="0">
                <a:latin typeface="Carlito"/>
                <a:cs typeface="Carlito"/>
              </a:rPr>
              <a:t>(paramValues.length </a:t>
            </a:r>
            <a:r>
              <a:rPr sz="2200" b="1" spc="-5" dirty="0">
                <a:latin typeface="Carlito"/>
                <a:cs typeface="Carlito"/>
              </a:rPr>
              <a:t>== 1)</a:t>
            </a:r>
            <a:r>
              <a:rPr sz="2200" b="1" spc="7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1674495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out.println(paramValues[0]);</a:t>
            </a:r>
            <a:endParaRPr sz="2200">
              <a:latin typeface="Carlito"/>
              <a:cs typeface="Carlito"/>
            </a:endParaRPr>
          </a:p>
          <a:p>
            <a:pPr marL="950594">
              <a:lnSpc>
                <a:spcPct val="100000"/>
              </a:lnSpc>
            </a:pPr>
            <a:r>
              <a:rPr sz="2200" b="1" spc="-5" dirty="0">
                <a:latin typeface="Carlito"/>
                <a:cs typeface="Carlito"/>
              </a:rPr>
              <a:t>} </a:t>
            </a:r>
            <a:r>
              <a:rPr sz="2200" b="1" spc="-10" dirty="0">
                <a:latin typeface="Carlito"/>
                <a:cs typeface="Carlito"/>
              </a:rPr>
              <a:t>else</a:t>
            </a:r>
            <a:r>
              <a:rPr sz="2200" b="1" spc="1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1648460">
              <a:lnSpc>
                <a:spcPct val="100000"/>
              </a:lnSpc>
            </a:pPr>
            <a:r>
              <a:rPr sz="2200" b="1" spc="-15" dirty="0">
                <a:latin typeface="Carlito"/>
                <a:cs typeface="Carlito"/>
              </a:rPr>
              <a:t>for(int </a:t>
            </a:r>
            <a:r>
              <a:rPr sz="2200" b="1" spc="-5" dirty="0">
                <a:latin typeface="Carlito"/>
                <a:cs typeface="Carlito"/>
              </a:rPr>
              <a:t>i=0; i &lt; </a:t>
            </a:r>
            <a:r>
              <a:rPr sz="2200" b="1" spc="-15" dirty="0">
                <a:latin typeface="Carlito"/>
                <a:cs typeface="Carlito"/>
              </a:rPr>
              <a:t>paramValues.length; </a:t>
            </a:r>
            <a:r>
              <a:rPr sz="2200" b="1" dirty="0">
                <a:latin typeface="Carlito"/>
                <a:cs typeface="Carlito"/>
              </a:rPr>
              <a:t>i++)</a:t>
            </a:r>
            <a:r>
              <a:rPr sz="2200" b="1" spc="14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1864995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out.println(paramValues[i]);</a:t>
            </a:r>
            <a:endParaRPr sz="2200">
              <a:latin typeface="Carlito"/>
              <a:cs typeface="Carlito"/>
            </a:endParaRPr>
          </a:p>
          <a:p>
            <a:pPr marL="173863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674495">
              <a:lnSpc>
                <a:spcPct val="100000"/>
              </a:lnSpc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760095">
              <a:lnSpc>
                <a:spcPct val="100000"/>
              </a:lnSpc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061190" cy="581025"/>
          </a:xfrm>
          <a:custGeom>
            <a:avLst/>
            <a:gdLst/>
            <a:ahLst/>
            <a:cxnLst/>
            <a:rect l="l" t="t" r="r" b="b"/>
            <a:pathLst>
              <a:path w="12061190" h="581025">
                <a:moveTo>
                  <a:pt x="12060936" y="0"/>
                </a:moveTo>
                <a:lnTo>
                  <a:pt x="0" y="0"/>
                </a:lnTo>
                <a:lnTo>
                  <a:pt x="0" y="580644"/>
                </a:lnTo>
                <a:lnTo>
                  <a:pt x="12060936" y="580644"/>
                </a:lnTo>
                <a:lnTo>
                  <a:pt x="1206093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2910" y="0"/>
            <a:ext cx="7135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15" dirty="0">
                <a:latin typeface="Arial"/>
                <a:cs typeface="Arial"/>
              </a:rPr>
              <a:t>Login </a:t>
            </a:r>
            <a:r>
              <a:rPr sz="3600" b="0" spc="-195" dirty="0">
                <a:latin typeface="Arial"/>
                <a:cs typeface="Arial"/>
              </a:rPr>
              <a:t>and </a:t>
            </a:r>
            <a:r>
              <a:rPr sz="3600" b="0" spc="-175" dirty="0">
                <a:latin typeface="Arial"/>
                <a:cs typeface="Arial"/>
              </a:rPr>
              <a:t>Registration</a:t>
            </a:r>
            <a:r>
              <a:rPr sz="3600" b="0" spc="-140" dirty="0">
                <a:latin typeface="Arial"/>
                <a:cs typeface="Arial"/>
              </a:rPr>
              <a:t> </a:t>
            </a:r>
            <a:r>
              <a:rPr sz="3600" b="0" spc="-110" dirty="0">
                <a:latin typeface="Arial"/>
                <a:cs typeface="Arial"/>
              </a:rPr>
              <a:t>Implementation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9223" y="595882"/>
            <a:ext cx="3404616" cy="6150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40" y="1801367"/>
            <a:ext cx="7198359" cy="147701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spc="-55" dirty="0">
                <a:latin typeface="Carlito"/>
                <a:cs typeface="Carlito"/>
              </a:rPr>
              <a:t>Take </a:t>
            </a:r>
            <a:r>
              <a:rPr sz="1800" dirty="0">
                <a:latin typeface="Carlito"/>
                <a:cs typeface="Carlito"/>
              </a:rPr>
              <a:t>help </a:t>
            </a:r>
            <a:r>
              <a:rPr sz="1800" spc="-5" dirty="0">
                <a:latin typeface="Carlito"/>
                <a:cs typeface="Carlito"/>
              </a:rPr>
              <a:t>of built-in login </a:t>
            </a:r>
            <a:r>
              <a:rPr sz="1800" spc="-10" dirty="0">
                <a:latin typeface="Carlito"/>
                <a:cs typeface="Carlito"/>
              </a:rPr>
              <a:t>screens </a:t>
            </a:r>
            <a:r>
              <a:rPr sz="1800" spc="-5" dirty="0">
                <a:latin typeface="Carlito"/>
                <a:cs typeface="Carlito"/>
              </a:rPr>
              <a:t>that use </a:t>
            </a:r>
            <a:r>
              <a:rPr sz="1800" spc="-10" dirty="0">
                <a:latin typeface="Carlito"/>
                <a:cs typeface="Carlito"/>
              </a:rPr>
              <a:t>bootstrap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1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css.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Link:</a:t>
            </a:r>
            <a:endParaRPr sz="1800">
              <a:latin typeface="Carlito"/>
              <a:cs typeface="Carlito"/>
            </a:endParaRPr>
          </a:p>
          <a:p>
            <a:pPr marL="143510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  <a:hlinkClick r:id="rId3"/>
              </a:rPr>
              <a:t>http://bootsnipp.com/snippets/featured/clean-modal-login-form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96595"/>
          </a:xfrm>
          <a:custGeom>
            <a:avLst/>
            <a:gdLst/>
            <a:ahLst/>
            <a:cxnLst/>
            <a:rect l="l" t="t" r="r" b="b"/>
            <a:pathLst>
              <a:path w="12192000" h="696595">
                <a:moveTo>
                  <a:pt x="12192000" y="0"/>
                </a:moveTo>
                <a:lnTo>
                  <a:pt x="0" y="0"/>
                </a:lnTo>
                <a:lnTo>
                  <a:pt x="0" y="696467"/>
                </a:lnTo>
                <a:lnTo>
                  <a:pt x="12192000" y="6964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6152" y="0"/>
            <a:ext cx="8218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0" dirty="0">
                <a:latin typeface="Arial"/>
                <a:cs typeface="Arial"/>
              </a:rPr>
              <a:t>Setting </a:t>
            </a:r>
            <a:r>
              <a:rPr sz="4400" b="0" spc="-160" dirty="0">
                <a:latin typeface="Arial"/>
                <a:cs typeface="Arial"/>
              </a:rPr>
              <a:t>up </a:t>
            </a:r>
            <a:r>
              <a:rPr sz="4400" b="0" spc="-260" dirty="0">
                <a:latin typeface="Arial"/>
                <a:cs typeface="Arial"/>
              </a:rPr>
              <a:t>database </a:t>
            </a:r>
            <a:r>
              <a:rPr sz="4400" b="0" spc="-160" dirty="0">
                <a:latin typeface="Arial"/>
                <a:cs typeface="Arial"/>
              </a:rPr>
              <a:t>connection</a:t>
            </a:r>
            <a:r>
              <a:rPr sz="4400" b="0" spc="-350" dirty="0">
                <a:latin typeface="Arial"/>
                <a:cs typeface="Arial"/>
              </a:rPr>
              <a:t> </a:t>
            </a:r>
            <a:r>
              <a:rPr sz="4400" b="0" spc="-120" dirty="0">
                <a:latin typeface="Arial"/>
                <a:cs typeface="Arial"/>
              </a:rPr>
              <a:t>pool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69" y="789178"/>
            <a:ext cx="11790680" cy="570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u="heavy" spc="-2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JNDI </a:t>
            </a:r>
            <a:r>
              <a:rPr sz="2100" u="heavy" spc="-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stands </a:t>
            </a:r>
            <a:r>
              <a:rPr sz="2100" u="heavy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for </a:t>
            </a:r>
            <a:r>
              <a:rPr sz="2100" u="heavy" spc="-2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Java </a:t>
            </a:r>
            <a:r>
              <a:rPr sz="2100" u="heavy" spc="-1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Naming </a:t>
            </a:r>
            <a:r>
              <a:rPr sz="2100" u="heavy" spc="-11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and </a:t>
            </a:r>
            <a:r>
              <a:rPr sz="2100" u="heavy" spc="-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Directory</a:t>
            </a:r>
            <a:r>
              <a:rPr sz="2100" u="heavy" spc="-2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100" u="heavy" spc="-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Interface</a:t>
            </a:r>
            <a:r>
              <a:rPr sz="2100" spc="-85" dirty="0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220" dirty="0">
                <a:latin typeface="Arial"/>
                <a:cs typeface="Arial"/>
              </a:rPr>
              <a:t>JNDI </a:t>
            </a:r>
            <a:r>
              <a:rPr sz="2100" spc="-100" dirty="0">
                <a:latin typeface="Arial"/>
                <a:cs typeface="Arial"/>
              </a:rPr>
              <a:t>allows </a:t>
            </a:r>
            <a:r>
              <a:rPr sz="2100" spc="-45" dirty="0">
                <a:latin typeface="Arial"/>
                <a:cs typeface="Arial"/>
              </a:rPr>
              <a:t>distributed </a:t>
            </a:r>
            <a:r>
              <a:rPr sz="2100" spc="-85" dirty="0">
                <a:latin typeface="Arial"/>
                <a:cs typeface="Arial"/>
              </a:rPr>
              <a:t>applications </a:t>
            </a:r>
            <a:r>
              <a:rPr sz="2100" spc="5" dirty="0">
                <a:latin typeface="Arial"/>
                <a:cs typeface="Arial"/>
              </a:rPr>
              <a:t>to </a:t>
            </a:r>
            <a:r>
              <a:rPr sz="2100" spc="-70" dirty="0">
                <a:latin typeface="Arial"/>
                <a:cs typeface="Arial"/>
              </a:rPr>
              <a:t>look </a:t>
            </a:r>
            <a:r>
              <a:rPr sz="2100" spc="-80" dirty="0">
                <a:latin typeface="Arial"/>
                <a:cs typeface="Arial"/>
              </a:rPr>
              <a:t>up </a:t>
            </a:r>
            <a:r>
              <a:rPr sz="2100" spc="-125" dirty="0">
                <a:latin typeface="Arial"/>
                <a:cs typeface="Arial"/>
              </a:rPr>
              <a:t>services </a:t>
            </a:r>
            <a:r>
              <a:rPr sz="2100" spc="-40" dirty="0">
                <a:latin typeface="Arial"/>
                <a:cs typeface="Arial"/>
              </a:rPr>
              <a:t>in </a:t>
            </a:r>
            <a:r>
              <a:rPr sz="2100" spc="-135" dirty="0">
                <a:latin typeface="Arial"/>
                <a:cs typeface="Arial"/>
              </a:rPr>
              <a:t>an </a:t>
            </a:r>
            <a:r>
              <a:rPr sz="2100" spc="-85" dirty="0">
                <a:latin typeface="Arial"/>
                <a:cs typeface="Arial"/>
              </a:rPr>
              <a:t>abstract, </a:t>
            </a:r>
            <a:r>
              <a:rPr sz="2100" spc="-95" dirty="0">
                <a:latin typeface="Arial"/>
                <a:cs typeface="Arial"/>
              </a:rPr>
              <a:t>resource-independent</a:t>
            </a:r>
            <a:r>
              <a:rPr sz="2100" spc="-355" dirty="0">
                <a:latin typeface="Arial"/>
                <a:cs typeface="Arial"/>
              </a:rPr>
              <a:t> </a:t>
            </a:r>
            <a:r>
              <a:rPr sz="2100" spc="-165" dirty="0">
                <a:latin typeface="Arial"/>
                <a:cs typeface="Arial"/>
              </a:rPr>
              <a:t>way.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12700" marR="174625">
              <a:lnSpc>
                <a:spcPct val="100000"/>
              </a:lnSpc>
            </a:pPr>
            <a:r>
              <a:rPr sz="2100" spc="-160" dirty="0">
                <a:latin typeface="Arial"/>
                <a:cs typeface="Arial"/>
              </a:rPr>
              <a:t>The </a:t>
            </a:r>
            <a:r>
              <a:rPr sz="2100" spc="-80" dirty="0">
                <a:latin typeface="Arial"/>
                <a:cs typeface="Arial"/>
              </a:rPr>
              <a:t>most </a:t>
            </a:r>
            <a:r>
              <a:rPr sz="2100" spc="-105" dirty="0">
                <a:latin typeface="Arial"/>
                <a:cs typeface="Arial"/>
              </a:rPr>
              <a:t>common </a:t>
            </a:r>
            <a:r>
              <a:rPr sz="2100" spc="-150" dirty="0">
                <a:latin typeface="Arial"/>
                <a:cs typeface="Arial"/>
              </a:rPr>
              <a:t>use </a:t>
            </a:r>
            <a:r>
              <a:rPr sz="2100" spc="-185" dirty="0">
                <a:latin typeface="Arial"/>
                <a:cs typeface="Arial"/>
              </a:rPr>
              <a:t>case </a:t>
            </a:r>
            <a:r>
              <a:rPr sz="2100" spc="-120" dirty="0">
                <a:latin typeface="Arial"/>
                <a:cs typeface="Arial"/>
              </a:rPr>
              <a:t>is </a:t>
            </a:r>
            <a:r>
              <a:rPr sz="2100" spc="5" dirty="0">
                <a:latin typeface="Arial"/>
                <a:cs typeface="Arial"/>
              </a:rPr>
              <a:t>to </a:t>
            </a:r>
            <a:r>
              <a:rPr sz="2100" spc="-95" dirty="0">
                <a:latin typeface="Arial"/>
                <a:cs typeface="Arial"/>
              </a:rPr>
              <a:t>set </a:t>
            </a:r>
            <a:r>
              <a:rPr sz="2100" spc="-80" dirty="0">
                <a:latin typeface="Arial"/>
                <a:cs typeface="Arial"/>
              </a:rPr>
              <a:t>up </a:t>
            </a:r>
            <a:r>
              <a:rPr sz="2100" spc="-180" dirty="0">
                <a:latin typeface="Arial"/>
                <a:cs typeface="Arial"/>
              </a:rPr>
              <a:t>a </a:t>
            </a:r>
            <a:r>
              <a:rPr sz="2100" spc="-130" dirty="0">
                <a:latin typeface="Arial"/>
                <a:cs typeface="Arial"/>
              </a:rPr>
              <a:t>database </a:t>
            </a:r>
            <a:r>
              <a:rPr sz="2100" spc="-80" dirty="0">
                <a:latin typeface="Arial"/>
                <a:cs typeface="Arial"/>
              </a:rPr>
              <a:t>connection </a:t>
            </a:r>
            <a:r>
              <a:rPr sz="2100" spc="-60" dirty="0">
                <a:latin typeface="Arial"/>
                <a:cs typeface="Arial"/>
              </a:rPr>
              <a:t>pool </a:t>
            </a:r>
            <a:r>
              <a:rPr sz="2100" spc="-80" dirty="0">
                <a:latin typeface="Arial"/>
                <a:cs typeface="Arial"/>
              </a:rPr>
              <a:t>on </a:t>
            </a:r>
            <a:r>
              <a:rPr sz="2100" spc="-180" dirty="0">
                <a:latin typeface="Arial"/>
                <a:cs typeface="Arial"/>
              </a:rPr>
              <a:t>a </a:t>
            </a:r>
            <a:r>
              <a:rPr sz="2100" spc="-240" dirty="0">
                <a:latin typeface="Arial"/>
                <a:cs typeface="Arial"/>
              </a:rPr>
              <a:t>Java </a:t>
            </a:r>
            <a:r>
              <a:rPr sz="2100" spc="-375" dirty="0">
                <a:latin typeface="Arial"/>
                <a:cs typeface="Arial"/>
              </a:rPr>
              <a:t>EE </a:t>
            </a:r>
            <a:r>
              <a:rPr sz="2100" spc="-75" dirty="0">
                <a:latin typeface="Arial"/>
                <a:cs typeface="Arial"/>
              </a:rPr>
              <a:t>application </a:t>
            </a:r>
            <a:r>
              <a:rPr sz="2100" spc="-130" dirty="0">
                <a:latin typeface="Arial"/>
                <a:cs typeface="Arial"/>
              </a:rPr>
              <a:t>server. </a:t>
            </a:r>
            <a:r>
              <a:rPr sz="2100" spc="-150" dirty="0">
                <a:latin typeface="Arial"/>
                <a:cs typeface="Arial"/>
              </a:rPr>
              <a:t>Any  </a:t>
            </a:r>
            <a:r>
              <a:rPr sz="2100" spc="-70" dirty="0">
                <a:latin typeface="Arial"/>
                <a:cs typeface="Arial"/>
              </a:rPr>
              <a:t>application </a:t>
            </a:r>
            <a:r>
              <a:rPr sz="2100" spc="-45" dirty="0">
                <a:latin typeface="Arial"/>
                <a:cs typeface="Arial"/>
              </a:rPr>
              <a:t>that's </a:t>
            </a:r>
            <a:r>
              <a:rPr sz="2100" spc="-95" dirty="0">
                <a:latin typeface="Arial"/>
                <a:cs typeface="Arial"/>
              </a:rPr>
              <a:t>deployed </a:t>
            </a:r>
            <a:r>
              <a:rPr sz="2100" spc="-80" dirty="0">
                <a:latin typeface="Arial"/>
                <a:cs typeface="Arial"/>
              </a:rPr>
              <a:t>on </a:t>
            </a:r>
            <a:r>
              <a:rPr sz="2100" spc="-15" dirty="0">
                <a:latin typeface="Arial"/>
                <a:cs typeface="Arial"/>
              </a:rPr>
              <a:t>that </a:t>
            </a:r>
            <a:r>
              <a:rPr sz="2100" spc="-100" dirty="0">
                <a:latin typeface="Arial"/>
                <a:cs typeface="Arial"/>
              </a:rPr>
              <a:t>server </a:t>
            </a:r>
            <a:r>
              <a:rPr sz="2100" spc="-150" dirty="0">
                <a:latin typeface="Arial"/>
                <a:cs typeface="Arial"/>
              </a:rPr>
              <a:t>can </a:t>
            </a:r>
            <a:r>
              <a:rPr sz="2100" spc="-120" dirty="0">
                <a:latin typeface="Arial"/>
                <a:cs typeface="Arial"/>
              </a:rPr>
              <a:t>gain </a:t>
            </a:r>
            <a:r>
              <a:rPr sz="2100" spc="-190" dirty="0">
                <a:latin typeface="Arial"/>
                <a:cs typeface="Arial"/>
              </a:rPr>
              <a:t>access </a:t>
            </a:r>
            <a:r>
              <a:rPr sz="2100" spc="10" dirty="0">
                <a:latin typeface="Arial"/>
                <a:cs typeface="Arial"/>
              </a:rPr>
              <a:t>to </a:t>
            </a:r>
            <a:r>
              <a:rPr sz="2100" spc="-35" dirty="0">
                <a:latin typeface="Arial"/>
                <a:cs typeface="Arial"/>
              </a:rPr>
              <a:t>the </a:t>
            </a:r>
            <a:r>
              <a:rPr sz="2100" spc="-95" dirty="0">
                <a:latin typeface="Arial"/>
                <a:cs typeface="Arial"/>
              </a:rPr>
              <a:t>connections </a:t>
            </a:r>
            <a:r>
              <a:rPr sz="2100" spc="-60" dirty="0">
                <a:latin typeface="Arial"/>
                <a:cs typeface="Arial"/>
              </a:rPr>
              <a:t>they </a:t>
            </a:r>
            <a:r>
              <a:rPr sz="2100" spc="-105" dirty="0">
                <a:latin typeface="Arial"/>
                <a:cs typeface="Arial"/>
              </a:rPr>
              <a:t>need </a:t>
            </a:r>
            <a:r>
              <a:rPr sz="2100" spc="-114" dirty="0">
                <a:latin typeface="Arial"/>
                <a:cs typeface="Arial"/>
              </a:rPr>
              <a:t>using </a:t>
            </a:r>
            <a:r>
              <a:rPr sz="2100" spc="-35" dirty="0">
                <a:latin typeface="Arial"/>
                <a:cs typeface="Arial"/>
              </a:rPr>
              <a:t>the</a:t>
            </a:r>
            <a:r>
              <a:rPr sz="2100" spc="-375" dirty="0">
                <a:latin typeface="Arial"/>
                <a:cs typeface="Arial"/>
              </a:rPr>
              <a:t> </a:t>
            </a:r>
            <a:r>
              <a:rPr sz="2100" spc="-220" dirty="0">
                <a:latin typeface="Arial"/>
                <a:cs typeface="Arial"/>
              </a:rPr>
              <a:t>JNDI </a:t>
            </a:r>
            <a:r>
              <a:rPr sz="2100" spc="-120" dirty="0">
                <a:latin typeface="Arial"/>
                <a:cs typeface="Arial"/>
              </a:rPr>
              <a:t>name  </a:t>
            </a:r>
            <a:r>
              <a:rPr sz="2100" spc="-85" dirty="0">
                <a:latin typeface="Arial"/>
                <a:cs typeface="Arial"/>
              </a:rPr>
              <a:t>java:comp/env/</a:t>
            </a:r>
            <a:r>
              <a:rPr sz="2100" i="1" spc="-85" dirty="0">
                <a:latin typeface="Trebuchet MS"/>
                <a:cs typeface="Trebuchet MS"/>
              </a:rPr>
              <a:t>&lt;databasename&gt; </a:t>
            </a:r>
            <a:r>
              <a:rPr sz="2100" spc="-10" dirty="0">
                <a:latin typeface="Arial"/>
                <a:cs typeface="Arial"/>
              </a:rPr>
              <a:t>without </a:t>
            </a:r>
            <a:r>
              <a:rPr sz="2100" spc="-120" dirty="0">
                <a:latin typeface="Arial"/>
                <a:cs typeface="Arial"/>
              </a:rPr>
              <a:t>having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85" dirty="0">
                <a:latin typeface="Arial"/>
                <a:cs typeface="Arial"/>
              </a:rPr>
              <a:t>know </a:t>
            </a:r>
            <a:r>
              <a:rPr sz="2100" spc="-35" dirty="0">
                <a:latin typeface="Arial"/>
                <a:cs typeface="Arial"/>
              </a:rPr>
              <a:t>the </a:t>
            </a:r>
            <a:r>
              <a:rPr sz="2100" spc="-85" dirty="0">
                <a:latin typeface="Arial"/>
                <a:cs typeface="Arial"/>
              </a:rPr>
              <a:t>details </a:t>
            </a:r>
            <a:r>
              <a:rPr sz="2100" spc="-65" dirty="0">
                <a:latin typeface="Arial"/>
                <a:cs typeface="Arial"/>
              </a:rPr>
              <a:t>about </a:t>
            </a:r>
            <a:r>
              <a:rPr sz="2100" spc="-35" dirty="0">
                <a:latin typeface="Arial"/>
                <a:cs typeface="Arial"/>
              </a:rPr>
              <a:t>the</a:t>
            </a:r>
            <a:r>
              <a:rPr sz="2100" spc="-8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connection.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100" spc="-155" dirty="0">
                <a:latin typeface="Arial"/>
                <a:cs typeface="Arial"/>
              </a:rPr>
              <a:t>This </a:t>
            </a:r>
            <a:r>
              <a:rPr sz="2100" spc="-170" dirty="0">
                <a:latin typeface="Arial"/>
                <a:cs typeface="Arial"/>
              </a:rPr>
              <a:t>has </a:t>
            </a:r>
            <a:r>
              <a:rPr sz="2100" spc="-135" dirty="0">
                <a:latin typeface="Arial"/>
                <a:cs typeface="Arial"/>
              </a:rPr>
              <a:t>several</a:t>
            </a:r>
            <a:r>
              <a:rPr sz="2100" spc="-145" dirty="0">
                <a:latin typeface="Arial"/>
                <a:cs typeface="Arial"/>
              </a:rPr>
              <a:t> </a:t>
            </a:r>
            <a:r>
              <a:rPr sz="2100" spc="-140" dirty="0">
                <a:latin typeface="Arial"/>
                <a:cs typeface="Arial"/>
              </a:rPr>
              <a:t>advantages:</a:t>
            </a:r>
            <a:endParaRPr sz="2100">
              <a:latin typeface="Arial"/>
              <a:cs typeface="Arial"/>
            </a:endParaRPr>
          </a:p>
          <a:p>
            <a:pPr marL="469900" marR="5080" algn="just">
              <a:lnSpc>
                <a:spcPct val="100000"/>
              </a:lnSpc>
              <a:buSzPct val="95238"/>
              <a:buAutoNum type="arabicPeriod"/>
              <a:tabLst>
                <a:tab pos="671830" algn="l"/>
              </a:tabLst>
            </a:pPr>
            <a:r>
              <a:rPr sz="2100" spc="-20" dirty="0">
                <a:latin typeface="Arial"/>
                <a:cs typeface="Arial"/>
              </a:rPr>
              <a:t>If </a:t>
            </a:r>
            <a:r>
              <a:rPr sz="2100" spc="-105" dirty="0">
                <a:latin typeface="Arial"/>
                <a:cs typeface="Arial"/>
              </a:rPr>
              <a:t>you </a:t>
            </a:r>
            <a:r>
              <a:rPr sz="2100" spc="-145" dirty="0">
                <a:latin typeface="Arial"/>
                <a:cs typeface="Arial"/>
              </a:rPr>
              <a:t>have </a:t>
            </a:r>
            <a:r>
              <a:rPr sz="2100" spc="-180" dirty="0">
                <a:latin typeface="Arial"/>
                <a:cs typeface="Arial"/>
              </a:rPr>
              <a:t>a </a:t>
            </a:r>
            <a:r>
              <a:rPr sz="2100" spc="-75" dirty="0">
                <a:latin typeface="Arial"/>
                <a:cs typeface="Arial"/>
              </a:rPr>
              <a:t>deployment </a:t>
            </a:r>
            <a:r>
              <a:rPr sz="2100" spc="-130" dirty="0">
                <a:latin typeface="Arial"/>
                <a:cs typeface="Arial"/>
              </a:rPr>
              <a:t>sequence </a:t>
            </a:r>
            <a:r>
              <a:rPr sz="2100" spc="-85" dirty="0">
                <a:latin typeface="Arial"/>
                <a:cs typeface="Arial"/>
              </a:rPr>
              <a:t>where </a:t>
            </a:r>
            <a:r>
              <a:rPr sz="2100" spc="-150" dirty="0">
                <a:latin typeface="Arial"/>
                <a:cs typeface="Arial"/>
              </a:rPr>
              <a:t>apps </a:t>
            </a:r>
            <a:r>
              <a:rPr sz="2100" spc="-120" dirty="0">
                <a:latin typeface="Arial"/>
                <a:cs typeface="Arial"/>
              </a:rPr>
              <a:t>move </a:t>
            </a:r>
            <a:r>
              <a:rPr sz="2100" spc="-40" dirty="0">
                <a:latin typeface="Arial"/>
                <a:cs typeface="Arial"/>
              </a:rPr>
              <a:t>from </a:t>
            </a:r>
            <a:r>
              <a:rPr sz="2100" spc="-80" dirty="0">
                <a:latin typeface="Arial"/>
                <a:cs typeface="Arial"/>
              </a:rPr>
              <a:t>dev-&gt;int-&gt;test-&gt;prod </a:t>
            </a:r>
            <a:r>
              <a:rPr sz="2100" spc="-85" dirty="0">
                <a:latin typeface="Arial"/>
                <a:cs typeface="Arial"/>
              </a:rPr>
              <a:t>environments, </a:t>
            </a:r>
            <a:r>
              <a:rPr sz="2100" spc="-105" dirty="0">
                <a:latin typeface="Arial"/>
                <a:cs typeface="Arial"/>
              </a:rPr>
              <a:t>you </a:t>
            </a:r>
            <a:r>
              <a:rPr sz="2100" spc="-150" dirty="0">
                <a:latin typeface="Arial"/>
                <a:cs typeface="Arial"/>
              </a:rPr>
              <a:t>can  use </a:t>
            </a:r>
            <a:r>
              <a:rPr sz="2100" spc="-35" dirty="0">
                <a:latin typeface="Arial"/>
                <a:cs typeface="Arial"/>
              </a:rPr>
              <a:t>the </a:t>
            </a:r>
            <a:r>
              <a:rPr sz="2100" spc="-165" dirty="0">
                <a:latin typeface="Arial"/>
                <a:cs typeface="Arial"/>
              </a:rPr>
              <a:t>same </a:t>
            </a:r>
            <a:r>
              <a:rPr sz="2100" spc="-220" dirty="0">
                <a:latin typeface="Arial"/>
                <a:cs typeface="Arial"/>
              </a:rPr>
              <a:t>JNDI </a:t>
            </a:r>
            <a:r>
              <a:rPr sz="2100" spc="-125" dirty="0">
                <a:latin typeface="Arial"/>
                <a:cs typeface="Arial"/>
              </a:rPr>
              <a:t>name </a:t>
            </a:r>
            <a:r>
              <a:rPr sz="2100" spc="-40" dirty="0">
                <a:latin typeface="Arial"/>
                <a:cs typeface="Arial"/>
              </a:rPr>
              <a:t>in </a:t>
            </a:r>
            <a:r>
              <a:rPr sz="2100" spc="-145" dirty="0">
                <a:latin typeface="Arial"/>
                <a:cs typeface="Arial"/>
              </a:rPr>
              <a:t>each </a:t>
            </a:r>
            <a:r>
              <a:rPr sz="2100" spc="-75" dirty="0">
                <a:latin typeface="Arial"/>
                <a:cs typeface="Arial"/>
              </a:rPr>
              <a:t>environment </a:t>
            </a:r>
            <a:r>
              <a:rPr sz="2100" spc="-114" dirty="0">
                <a:latin typeface="Arial"/>
                <a:cs typeface="Arial"/>
              </a:rPr>
              <a:t>and </a:t>
            </a:r>
            <a:r>
              <a:rPr sz="2100" spc="-75" dirty="0">
                <a:latin typeface="Arial"/>
                <a:cs typeface="Arial"/>
              </a:rPr>
              <a:t>hide </a:t>
            </a:r>
            <a:r>
              <a:rPr sz="2100" spc="-35" dirty="0">
                <a:latin typeface="Arial"/>
                <a:cs typeface="Arial"/>
              </a:rPr>
              <a:t>the </a:t>
            </a:r>
            <a:r>
              <a:rPr sz="2100" spc="-85" dirty="0">
                <a:latin typeface="Arial"/>
                <a:cs typeface="Arial"/>
              </a:rPr>
              <a:t>actual </a:t>
            </a:r>
            <a:r>
              <a:rPr sz="2100" spc="-130" dirty="0">
                <a:latin typeface="Arial"/>
                <a:cs typeface="Arial"/>
              </a:rPr>
              <a:t>database </a:t>
            </a:r>
            <a:r>
              <a:rPr sz="2100" spc="-95" dirty="0">
                <a:latin typeface="Arial"/>
                <a:cs typeface="Arial"/>
              </a:rPr>
              <a:t>being </a:t>
            </a:r>
            <a:r>
              <a:rPr sz="2100" spc="-120" dirty="0">
                <a:latin typeface="Arial"/>
                <a:cs typeface="Arial"/>
              </a:rPr>
              <a:t>used. </a:t>
            </a:r>
            <a:r>
              <a:rPr sz="2100" spc="-90" dirty="0">
                <a:latin typeface="Arial"/>
                <a:cs typeface="Arial"/>
              </a:rPr>
              <a:t>Applications </a:t>
            </a:r>
            <a:r>
              <a:rPr sz="2100" spc="-20" dirty="0">
                <a:latin typeface="Arial"/>
                <a:cs typeface="Arial"/>
              </a:rPr>
              <a:t>don't  </a:t>
            </a:r>
            <a:r>
              <a:rPr sz="2100" spc="-150" dirty="0">
                <a:latin typeface="Arial"/>
                <a:cs typeface="Arial"/>
              </a:rPr>
              <a:t>have </a:t>
            </a:r>
            <a:r>
              <a:rPr sz="2100" spc="5" dirty="0">
                <a:latin typeface="Arial"/>
                <a:cs typeface="Arial"/>
              </a:rPr>
              <a:t>to </a:t>
            </a:r>
            <a:r>
              <a:rPr sz="2100" spc="-140" dirty="0">
                <a:latin typeface="Arial"/>
                <a:cs typeface="Arial"/>
              </a:rPr>
              <a:t>change </a:t>
            </a:r>
            <a:r>
              <a:rPr sz="2100" spc="-210" dirty="0">
                <a:latin typeface="Arial"/>
                <a:cs typeface="Arial"/>
              </a:rPr>
              <a:t>as </a:t>
            </a:r>
            <a:r>
              <a:rPr sz="2100" spc="-60" dirty="0">
                <a:latin typeface="Arial"/>
                <a:cs typeface="Arial"/>
              </a:rPr>
              <a:t>they </a:t>
            </a:r>
            <a:r>
              <a:rPr sz="2100" spc="-80" dirty="0">
                <a:latin typeface="Arial"/>
                <a:cs typeface="Arial"/>
              </a:rPr>
              <a:t>migrate between</a:t>
            </a:r>
            <a:r>
              <a:rPr sz="2100" spc="-15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environments.</a:t>
            </a:r>
            <a:endParaRPr sz="2100">
              <a:latin typeface="Arial"/>
              <a:cs typeface="Arial"/>
            </a:endParaRPr>
          </a:p>
          <a:p>
            <a:pPr marL="469900" marR="553085" algn="just">
              <a:lnSpc>
                <a:spcPct val="100000"/>
              </a:lnSpc>
              <a:spcBef>
                <a:spcPts val="5"/>
              </a:spcBef>
              <a:buSzPct val="95238"/>
              <a:buAutoNum type="arabicPeriod"/>
              <a:tabLst>
                <a:tab pos="671830" algn="l"/>
              </a:tabLst>
            </a:pPr>
            <a:r>
              <a:rPr sz="2100" spc="-240" dirty="0">
                <a:latin typeface="Arial"/>
                <a:cs typeface="Arial"/>
              </a:rPr>
              <a:t>You </a:t>
            </a:r>
            <a:r>
              <a:rPr sz="2100" spc="-150" dirty="0">
                <a:latin typeface="Arial"/>
                <a:cs typeface="Arial"/>
              </a:rPr>
              <a:t>can </a:t>
            </a:r>
            <a:r>
              <a:rPr sz="2100" spc="-85" dirty="0">
                <a:latin typeface="Arial"/>
                <a:cs typeface="Arial"/>
              </a:rPr>
              <a:t>minimize </a:t>
            </a:r>
            <a:r>
              <a:rPr sz="2100" spc="-35" dirty="0">
                <a:latin typeface="Arial"/>
                <a:cs typeface="Arial"/>
              </a:rPr>
              <a:t>the </a:t>
            </a:r>
            <a:r>
              <a:rPr sz="2100" spc="-75" dirty="0">
                <a:latin typeface="Arial"/>
                <a:cs typeface="Arial"/>
              </a:rPr>
              <a:t>number </a:t>
            </a:r>
            <a:r>
              <a:rPr sz="2100" spc="-20" dirty="0">
                <a:latin typeface="Arial"/>
                <a:cs typeface="Arial"/>
              </a:rPr>
              <a:t>of </a:t>
            </a:r>
            <a:r>
              <a:rPr sz="2100" spc="-100" dirty="0">
                <a:latin typeface="Arial"/>
                <a:cs typeface="Arial"/>
              </a:rPr>
              <a:t>folks </a:t>
            </a:r>
            <a:r>
              <a:rPr sz="2100" spc="-70" dirty="0">
                <a:latin typeface="Arial"/>
                <a:cs typeface="Arial"/>
              </a:rPr>
              <a:t>who </a:t>
            </a:r>
            <a:r>
              <a:rPr sz="2100" spc="-110" dirty="0">
                <a:latin typeface="Arial"/>
                <a:cs typeface="Arial"/>
              </a:rPr>
              <a:t>need </a:t>
            </a:r>
            <a:r>
              <a:rPr sz="2100" spc="5" dirty="0">
                <a:latin typeface="Arial"/>
                <a:cs typeface="Arial"/>
              </a:rPr>
              <a:t>to </a:t>
            </a:r>
            <a:r>
              <a:rPr sz="2100" spc="-85" dirty="0">
                <a:latin typeface="Arial"/>
                <a:cs typeface="Arial"/>
              </a:rPr>
              <a:t>know </a:t>
            </a:r>
            <a:r>
              <a:rPr sz="2100" spc="-35" dirty="0">
                <a:latin typeface="Arial"/>
                <a:cs typeface="Arial"/>
              </a:rPr>
              <a:t>the </a:t>
            </a:r>
            <a:r>
              <a:rPr sz="2100" spc="-90" dirty="0">
                <a:latin typeface="Arial"/>
                <a:cs typeface="Arial"/>
              </a:rPr>
              <a:t>credentials </a:t>
            </a:r>
            <a:r>
              <a:rPr sz="2100" spc="-25" dirty="0">
                <a:latin typeface="Arial"/>
                <a:cs typeface="Arial"/>
              </a:rPr>
              <a:t>for</a:t>
            </a:r>
            <a:r>
              <a:rPr sz="2100" spc="-320" dirty="0">
                <a:latin typeface="Arial"/>
                <a:cs typeface="Arial"/>
              </a:rPr>
              <a:t> </a:t>
            </a:r>
            <a:r>
              <a:rPr sz="2100" spc="-160" dirty="0">
                <a:latin typeface="Arial"/>
                <a:cs typeface="Arial"/>
              </a:rPr>
              <a:t>accessing </a:t>
            </a:r>
            <a:r>
              <a:rPr sz="2100" spc="-180" dirty="0">
                <a:latin typeface="Arial"/>
                <a:cs typeface="Arial"/>
              </a:rPr>
              <a:t>a </a:t>
            </a:r>
            <a:r>
              <a:rPr sz="2100" spc="-55" dirty="0">
                <a:latin typeface="Arial"/>
                <a:cs typeface="Arial"/>
              </a:rPr>
              <a:t>production  </a:t>
            </a:r>
            <a:r>
              <a:rPr sz="2100" spc="-125" dirty="0">
                <a:latin typeface="Arial"/>
                <a:cs typeface="Arial"/>
              </a:rPr>
              <a:t>database. </a:t>
            </a:r>
            <a:r>
              <a:rPr sz="2100" spc="-114" dirty="0">
                <a:latin typeface="Arial"/>
                <a:cs typeface="Arial"/>
              </a:rPr>
              <a:t>Only </a:t>
            </a:r>
            <a:r>
              <a:rPr sz="2100" spc="-35" dirty="0">
                <a:latin typeface="Arial"/>
                <a:cs typeface="Arial"/>
              </a:rPr>
              <a:t>the </a:t>
            </a:r>
            <a:r>
              <a:rPr sz="2100" spc="-240" dirty="0">
                <a:latin typeface="Arial"/>
                <a:cs typeface="Arial"/>
              </a:rPr>
              <a:t>Java </a:t>
            </a:r>
            <a:r>
              <a:rPr sz="2100" spc="-375" dirty="0">
                <a:latin typeface="Arial"/>
                <a:cs typeface="Arial"/>
              </a:rPr>
              <a:t>EE </a:t>
            </a:r>
            <a:r>
              <a:rPr sz="2100" spc="-114" dirty="0">
                <a:latin typeface="Arial"/>
                <a:cs typeface="Arial"/>
              </a:rPr>
              <a:t>app </a:t>
            </a:r>
            <a:r>
              <a:rPr sz="2100" spc="-100" dirty="0">
                <a:latin typeface="Arial"/>
                <a:cs typeface="Arial"/>
              </a:rPr>
              <a:t>server </a:t>
            </a:r>
            <a:r>
              <a:rPr sz="2100" spc="-135" dirty="0">
                <a:latin typeface="Arial"/>
                <a:cs typeface="Arial"/>
              </a:rPr>
              <a:t>needs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85" dirty="0">
                <a:latin typeface="Arial"/>
                <a:cs typeface="Arial"/>
              </a:rPr>
              <a:t>know </a:t>
            </a:r>
            <a:r>
              <a:rPr sz="2100" spc="20" dirty="0">
                <a:latin typeface="Arial"/>
                <a:cs typeface="Arial"/>
              </a:rPr>
              <a:t>if </a:t>
            </a:r>
            <a:r>
              <a:rPr sz="2100" spc="-105" dirty="0">
                <a:latin typeface="Arial"/>
                <a:cs typeface="Arial"/>
              </a:rPr>
              <a:t>you </a:t>
            </a:r>
            <a:r>
              <a:rPr sz="2100" spc="-150" dirty="0">
                <a:latin typeface="Arial"/>
                <a:cs typeface="Arial"/>
              </a:rPr>
              <a:t>use</a:t>
            </a:r>
            <a:r>
              <a:rPr sz="2100" spc="-275" dirty="0">
                <a:latin typeface="Arial"/>
                <a:cs typeface="Arial"/>
              </a:rPr>
              <a:t> </a:t>
            </a:r>
            <a:r>
              <a:rPr sz="2100" spc="-190" dirty="0">
                <a:latin typeface="Arial"/>
                <a:cs typeface="Arial"/>
              </a:rPr>
              <a:t>JNDI.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12700" marR="99695" algn="just">
              <a:lnSpc>
                <a:spcPct val="100000"/>
              </a:lnSpc>
              <a:spcBef>
                <a:spcPts val="1714"/>
              </a:spcBef>
            </a:pPr>
            <a:r>
              <a:rPr sz="2200" spc="-45" dirty="0">
                <a:latin typeface="Carlito"/>
                <a:cs typeface="Carlito"/>
              </a:rPr>
              <a:t>Tomcat </a:t>
            </a:r>
            <a:r>
              <a:rPr sz="2200" spc="-10" dirty="0">
                <a:latin typeface="Carlito"/>
                <a:cs typeface="Carlito"/>
              </a:rPr>
              <a:t>provides </a:t>
            </a:r>
            <a:r>
              <a:rPr sz="2200" spc="-5" dirty="0">
                <a:latin typeface="Carlito"/>
                <a:cs typeface="Carlito"/>
              </a:rPr>
              <a:t>a JNDI </a:t>
            </a:r>
            <a:r>
              <a:rPr sz="2200" b="1" spc="-15" dirty="0">
                <a:latin typeface="Carlito"/>
                <a:cs typeface="Carlito"/>
              </a:rPr>
              <a:t>InitialContext </a:t>
            </a:r>
            <a:r>
              <a:rPr sz="2200" spc="-10" dirty="0">
                <a:latin typeface="Carlito"/>
                <a:cs typeface="Carlito"/>
              </a:rPr>
              <a:t>implementation instance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each </a:t>
            </a:r>
            <a:r>
              <a:rPr sz="2200" spc="-10" dirty="0">
                <a:latin typeface="Carlito"/>
                <a:cs typeface="Carlito"/>
              </a:rPr>
              <a:t>web application </a:t>
            </a:r>
            <a:r>
              <a:rPr sz="2200" spc="-5" dirty="0">
                <a:latin typeface="Carlito"/>
                <a:cs typeface="Carlito"/>
              </a:rPr>
              <a:t>running </a:t>
            </a:r>
            <a:r>
              <a:rPr sz="2200" spc="-10" dirty="0">
                <a:latin typeface="Carlito"/>
                <a:cs typeface="Carlito"/>
              </a:rPr>
              <a:t>under  </a:t>
            </a:r>
            <a:r>
              <a:rPr sz="2200" spc="-5" dirty="0">
                <a:latin typeface="Carlito"/>
                <a:cs typeface="Carlito"/>
              </a:rPr>
              <a:t>it, in a manner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compatible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dirty="0">
                <a:latin typeface="Carlito"/>
                <a:cs typeface="Carlito"/>
              </a:rPr>
              <a:t>those </a:t>
            </a:r>
            <a:r>
              <a:rPr sz="2200" spc="-10" dirty="0">
                <a:latin typeface="Carlito"/>
                <a:cs typeface="Carlito"/>
              </a:rPr>
              <a:t>provided by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u="heavy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Java </a:t>
            </a:r>
            <a:r>
              <a:rPr sz="2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Enterprise </a:t>
            </a:r>
            <a:r>
              <a:rPr sz="22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Edition</a:t>
            </a:r>
            <a:r>
              <a:rPr sz="2200" spc="-15" dirty="0">
                <a:solidFill>
                  <a:srgbClr val="0462C1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200" spc="-10" dirty="0">
                <a:latin typeface="Carlito"/>
                <a:cs typeface="Carlito"/>
              </a:rPr>
              <a:t>application</a:t>
            </a:r>
            <a:r>
              <a:rPr sz="2200" spc="180" dirty="0"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server.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061190" cy="553720"/>
          </a:xfrm>
          <a:custGeom>
            <a:avLst/>
            <a:gdLst/>
            <a:ahLst/>
            <a:cxnLst/>
            <a:rect l="l" t="t" r="r" b="b"/>
            <a:pathLst>
              <a:path w="12061190" h="553720">
                <a:moveTo>
                  <a:pt x="0" y="553212"/>
                </a:moveTo>
                <a:lnTo>
                  <a:pt x="12060936" y="553212"/>
                </a:lnTo>
                <a:lnTo>
                  <a:pt x="12060936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9209" y="0"/>
            <a:ext cx="33870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225" dirty="0">
                <a:latin typeface="Arial"/>
                <a:cs typeface="Arial"/>
              </a:rPr>
              <a:t>Servlet</a:t>
            </a:r>
            <a:r>
              <a:rPr sz="4200" b="0" spc="-370" dirty="0">
                <a:latin typeface="Arial"/>
                <a:cs typeface="Arial"/>
              </a:rPr>
              <a:t> </a:t>
            </a:r>
            <a:r>
              <a:rPr sz="4200" b="0" spc="-254" dirty="0">
                <a:latin typeface="Arial"/>
                <a:cs typeface="Arial"/>
              </a:rPr>
              <a:t>Lifecycle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72" y="599948"/>
            <a:ext cx="1067054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lifecycle </a:t>
            </a:r>
            <a:r>
              <a:rPr sz="2200" spc="-5" dirty="0">
                <a:latin typeface="Carlito"/>
                <a:cs typeface="Carlito"/>
              </a:rPr>
              <a:t>of a servlet is </a:t>
            </a:r>
            <a:r>
              <a:rPr sz="2200" spc="-15" dirty="0">
                <a:latin typeface="Carlito"/>
                <a:cs typeface="Carlito"/>
              </a:rPr>
              <a:t>controlled 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container </a:t>
            </a:r>
            <a:r>
              <a:rPr sz="2200" spc="-5" dirty="0">
                <a:latin typeface="Carlito"/>
                <a:cs typeface="Carlito"/>
              </a:rPr>
              <a:t>in which the servlet </a:t>
            </a:r>
            <a:r>
              <a:rPr sz="2200" spc="-10" dirty="0">
                <a:latin typeface="Carlito"/>
                <a:cs typeface="Carlito"/>
              </a:rPr>
              <a:t>has been</a:t>
            </a:r>
            <a:r>
              <a:rPr sz="2200" spc="3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deployed.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When a </a:t>
            </a:r>
            <a:r>
              <a:rPr sz="2200" spc="-10" dirty="0">
                <a:latin typeface="Carlito"/>
                <a:cs typeface="Carlito"/>
              </a:rPr>
              <a:t>request </a:t>
            </a:r>
            <a:r>
              <a:rPr sz="2200" spc="-5" dirty="0">
                <a:latin typeface="Carlito"/>
                <a:cs typeface="Carlito"/>
              </a:rPr>
              <a:t>is mapped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 servlet,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container</a:t>
            </a:r>
            <a:r>
              <a:rPr sz="2200" spc="9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performs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following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steps.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72" y="2946857"/>
            <a:ext cx="11370945" cy="3714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5425" indent="-213360">
              <a:lnSpc>
                <a:spcPct val="100000"/>
              </a:lnSpc>
              <a:spcBef>
                <a:spcPts val="95"/>
              </a:spcBef>
              <a:buSzPct val="95454"/>
              <a:buAutoNum type="arabicPeriod"/>
              <a:tabLst>
                <a:tab pos="226060" algn="l"/>
              </a:tabLst>
            </a:pPr>
            <a:r>
              <a:rPr sz="2200" i="1" spc="-5" dirty="0">
                <a:latin typeface="Carlito"/>
                <a:cs typeface="Carlito"/>
              </a:rPr>
              <a:t>If an </a:t>
            </a:r>
            <a:r>
              <a:rPr sz="2200" i="1" spc="-15" dirty="0">
                <a:latin typeface="Carlito"/>
                <a:cs typeface="Carlito"/>
              </a:rPr>
              <a:t>instance </a:t>
            </a:r>
            <a:r>
              <a:rPr sz="2200" i="1" spc="-5" dirty="0">
                <a:latin typeface="Carlito"/>
                <a:cs typeface="Carlito"/>
              </a:rPr>
              <a:t>of the servlet </a:t>
            </a:r>
            <a:r>
              <a:rPr sz="2200" i="1" spc="-10" dirty="0">
                <a:latin typeface="Carlito"/>
                <a:cs typeface="Carlito"/>
              </a:rPr>
              <a:t>does </a:t>
            </a:r>
            <a:r>
              <a:rPr sz="2200" i="1" spc="-5" dirty="0">
                <a:latin typeface="Carlito"/>
                <a:cs typeface="Carlito"/>
              </a:rPr>
              <a:t>not </a:t>
            </a:r>
            <a:r>
              <a:rPr sz="2200" i="1" spc="-20" dirty="0">
                <a:latin typeface="Carlito"/>
                <a:cs typeface="Carlito"/>
              </a:rPr>
              <a:t>exist, </a:t>
            </a:r>
            <a:r>
              <a:rPr sz="2200" i="1" spc="-5" dirty="0">
                <a:latin typeface="Carlito"/>
                <a:cs typeface="Carlito"/>
              </a:rPr>
              <a:t>the web</a:t>
            </a:r>
            <a:r>
              <a:rPr sz="2200" i="1" spc="15" dirty="0">
                <a:latin typeface="Carlito"/>
                <a:cs typeface="Carlito"/>
              </a:rPr>
              <a:t> </a:t>
            </a:r>
            <a:r>
              <a:rPr sz="2200" i="1" spc="-15" dirty="0">
                <a:latin typeface="Carlito"/>
                <a:cs typeface="Carlito"/>
              </a:rPr>
              <a:t>container</a:t>
            </a:r>
            <a:endParaRPr sz="2200" dirty="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200" spc="-5" dirty="0">
                <a:latin typeface="Carlito"/>
                <a:cs typeface="Carlito"/>
              </a:rPr>
              <a:t>Loads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servlet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class.</a:t>
            </a:r>
            <a:endParaRPr sz="2200" dirty="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200" spc="-15" dirty="0">
                <a:latin typeface="Carlito"/>
                <a:cs typeface="Carlito"/>
              </a:rPr>
              <a:t>Creates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servlet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class.</a:t>
            </a:r>
            <a:endParaRPr sz="2200" dirty="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200" spc="-10" dirty="0">
                <a:latin typeface="Carlito"/>
                <a:cs typeface="Carlito"/>
              </a:rPr>
              <a:t>Initializes </a:t>
            </a:r>
            <a:r>
              <a:rPr sz="2200" spc="-5" dirty="0">
                <a:latin typeface="Carlito"/>
                <a:cs typeface="Carlito"/>
              </a:rPr>
              <a:t>the servlet </a:t>
            </a:r>
            <a:r>
              <a:rPr sz="2200" spc="-10" dirty="0">
                <a:latin typeface="Carlito"/>
                <a:cs typeface="Carlito"/>
              </a:rPr>
              <a:t>instance by calling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i="1" spc="-5" dirty="0">
                <a:latin typeface="Carlito"/>
                <a:cs typeface="Carlito"/>
              </a:rPr>
              <a:t>init()</a:t>
            </a:r>
            <a:r>
              <a:rPr sz="2200" i="1" spc="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method.</a:t>
            </a:r>
            <a:endParaRPr sz="2200" dirty="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200" spc="-5" dirty="0">
                <a:latin typeface="Carlito"/>
                <a:cs typeface="Carlito"/>
              </a:rPr>
              <a:t>Spawns a </a:t>
            </a:r>
            <a:r>
              <a:rPr sz="2200" spc="-15" dirty="0">
                <a:latin typeface="Carlito"/>
                <a:cs typeface="Carlito"/>
              </a:rPr>
              <a:t>new </a:t>
            </a:r>
            <a:r>
              <a:rPr sz="2200" spc="-10" dirty="0">
                <a:latin typeface="Carlito"/>
                <a:cs typeface="Carlito"/>
              </a:rPr>
              <a:t>thread </a:t>
            </a:r>
            <a:r>
              <a:rPr sz="2200" spc="-5" dirty="0">
                <a:latin typeface="Carlito"/>
                <a:cs typeface="Carlito"/>
              </a:rPr>
              <a:t>, hands </a:t>
            </a:r>
            <a:r>
              <a:rPr sz="2200" spc="-15" dirty="0">
                <a:latin typeface="Carlito"/>
                <a:cs typeface="Carlito"/>
              </a:rPr>
              <a:t>over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control to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thread</a:t>
            </a:r>
            <a:endParaRPr sz="2200" dirty="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200" spc="-10" dirty="0">
                <a:latin typeface="Carlito"/>
                <a:cs typeface="Carlito"/>
              </a:rPr>
              <a:t>This thread </a:t>
            </a:r>
            <a:r>
              <a:rPr sz="2200" spc="-25" dirty="0">
                <a:latin typeface="Carlito"/>
                <a:cs typeface="Carlito"/>
              </a:rPr>
              <a:t>invokes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service </a:t>
            </a:r>
            <a:r>
              <a:rPr sz="2200" spc="-5" dirty="0">
                <a:latin typeface="Carlito"/>
                <a:cs typeface="Carlito"/>
              </a:rPr>
              <a:t>method, passing </a:t>
            </a:r>
            <a:r>
              <a:rPr sz="2200" spc="-10" dirty="0">
                <a:latin typeface="Carlito"/>
                <a:cs typeface="Carlito"/>
              </a:rPr>
              <a:t>request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response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objects.</a:t>
            </a:r>
            <a:endParaRPr sz="2200" dirty="0">
              <a:latin typeface="Carlito"/>
              <a:cs typeface="Carlito"/>
            </a:endParaRPr>
          </a:p>
          <a:p>
            <a:pPr marL="812800" marR="5080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case your </a:t>
            </a:r>
            <a:r>
              <a:rPr sz="2200" spc="-5" dirty="0">
                <a:latin typeface="Carlito"/>
                <a:cs typeface="Carlito"/>
              </a:rPr>
              <a:t>servlet </a:t>
            </a:r>
            <a:r>
              <a:rPr sz="2200" spc="-15" dirty="0">
                <a:latin typeface="Carlito"/>
                <a:cs typeface="Carlito"/>
              </a:rPr>
              <a:t>extends </a:t>
            </a:r>
            <a:r>
              <a:rPr sz="2200" spc="-10" dirty="0">
                <a:latin typeface="Carlito"/>
                <a:cs typeface="Carlito"/>
              </a:rPr>
              <a:t>HttpServlet, </a:t>
            </a:r>
            <a:r>
              <a:rPr sz="2200" spc="-5" dirty="0">
                <a:latin typeface="Carlito"/>
                <a:cs typeface="Carlito"/>
              </a:rPr>
              <a:t>the service() method which </a:t>
            </a:r>
            <a:r>
              <a:rPr sz="2200" spc="-10" dirty="0">
                <a:latin typeface="Carlito"/>
                <a:cs typeface="Carlito"/>
              </a:rPr>
              <a:t>receives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request </a:t>
            </a:r>
            <a:r>
              <a:rPr sz="2200" spc="-5" dirty="0">
                <a:latin typeface="Carlito"/>
                <a:cs typeface="Carlito"/>
              </a:rPr>
              <a:t>will  pass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i="1" spc="-10" dirty="0">
                <a:latin typeface="Carlito"/>
                <a:cs typeface="Carlito"/>
              </a:rPr>
              <a:t>doGet() </a:t>
            </a:r>
            <a:r>
              <a:rPr sz="2200" i="1" spc="-5" dirty="0">
                <a:latin typeface="Carlito"/>
                <a:cs typeface="Carlito"/>
              </a:rPr>
              <a:t>or </a:t>
            </a:r>
            <a:r>
              <a:rPr sz="2200" i="1" spc="-15" dirty="0">
                <a:latin typeface="Carlito"/>
                <a:cs typeface="Carlito"/>
              </a:rPr>
              <a:t>doPost() </a:t>
            </a:r>
            <a:r>
              <a:rPr sz="2200" spc="-5" dirty="0">
                <a:latin typeface="Carlito"/>
                <a:cs typeface="Carlito"/>
              </a:rPr>
              <a:t>methods </a:t>
            </a:r>
            <a:r>
              <a:rPr sz="2200" spc="-10" dirty="0">
                <a:latin typeface="Carlito"/>
                <a:cs typeface="Carlito"/>
              </a:rPr>
              <a:t>depending </a:t>
            </a:r>
            <a:r>
              <a:rPr sz="2200" spc="-5" dirty="0">
                <a:latin typeface="Carlito"/>
                <a:cs typeface="Carlito"/>
              </a:rPr>
              <a:t>on </a:t>
            </a:r>
            <a:r>
              <a:rPr sz="2200" spc="-10" dirty="0">
                <a:latin typeface="Carlito"/>
                <a:cs typeface="Carlito"/>
              </a:rPr>
              <a:t>method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type.</a:t>
            </a:r>
            <a:endParaRPr sz="22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150" dirty="0">
              <a:latin typeface="Carlito"/>
              <a:cs typeface="Carlito"/>
            </a:endParaRPr>
          </a:p>
          <a:p>
            <a:pPr marL="12700" marR="1993900">
              <a:lnSpc>
                <a:spcPct val="100000"/>
              </a:lnSpc>
              <a:buAutoNum type="arabicPeriod"/>
              <a:tabLst>
                <a:tab pos="288290" algn="l"/>
              </a:tabLst>
            </a:pPr>
            <a:r>
              <a:rPr sz="2200" spc="-5" dirty="0">
                <a:latin typeface="Carlito"/>
                <a:cs typeface="Carlito"/>
              </a:rPr>
              <a:t>If it </a:t>
            </a:r>
            <a:r>
              <a:rPr sz="2200" spc="-10" dirty="0">
                <a:latin typeface="Carlito"/>
                <a:cs typeface="Carlito"/>
              </a:rPr>
              <a:t>needs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remove </a:t>
            </a:r>
            <a:r>
              <a:rPr sz="2200" spc="-5" dirty="0">
                <a:latin typeface="Carlito"/>
                <a:cs typeface="Carlito"/>
              </a:rPr>
              <a:t>the servlet,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container finalizes </a:t>
            </a:r>
            <a:r>
              <a:rPr sz="2200" spc="-5" dirty="0">
                <a:latin typeface="Carlito"/>
                <a:cs typeface="Carlito"/>
              </a:rPr>
              <a:t>the servlet </a:t>
            </a:r>
            <a:r>
              <a:rPr sz="2200" spc="-10" dirty="0">
                <a:latin typeface="Carlito"/>
                <a:cs typeface="Carlito"/>
              </a:rPr>
              <a:t>by calling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0" dirty="0">
                <a:latin typeface="Carlito"/>
                <a:cs typeface="Carlito"/>
              </a:rPr>
              <a:t>servlet’s </a:t>
            </a:r>
            <a:r>
              <a:rPr sz="2200" spc="-15" dirty="0">
                <a:latin typeface="Carlito"/>
                <a:cs typeface="Carlito"/>
              </a:rPr>
              <a:t>destroy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method.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21752" y="1013460"/>
            <a:ext cx="4056888" cy="3306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96595"/>
          </a:xfrm>
          <a:custGeom>
            <a:avLst/>
            <a:gdLst/>
            <a:ahLst/>
            <a:cxnLst/>
            <a:rect l="l" t="t" r="r" b="b"/>
            <a:pathLst>
              <a:path w="12192000" h="696595">
                <a:moveTo>
                  <a:pt x="12192000" y="0"/>
                </a:moveTo>
                <a:lnTo>
                  <a:pt x="0" y="0"/>
                </a:lnTo>
                <a:lnTo>
                  <a:pt x="0" y="696467"/>
                </a:lnTo>
                <a:lnTo>
                  <a:pt x="12192000" y="6964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6152" y="0"/>
            <a:ext cx="8218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0" dirty="0">
                <a:latin typeface="Arial"/>
                <a:cs typeface="Arial"/>
              </a:rPr>
              <a:t>Setting </a:t>
            </a:r>
            <a:r>
              <a:rPr sz="4400" b="0" spc="-160" dirty="0">
                <a:latin typeface="Arial"/>
                <a:cs typeface="Arial"/>
              </a:rPr>
              <a:t>up </a:t>
            </a:r>
            <a:r>
              <a:rPr sz="4400" b="0" spc="-260" dirty="0">
                <a:latin typeface="Arial"/>
                <a:cs typeface="Arial"/>
              </a:rPr>
              <a:t>database </a:t>
            </a:r>
            <a:r>
              <a:rPr sz="4400" b="0" spc="-160" dirty="0">
                <a:latin typeface="Arial"/>
                <a:cs typeface="Arial"/>
              </a:rPr>
              <a:t>connection</a:t>
            </a:r>
            <a:r>
              <a:rPr sz="4400" b="0" spc="-350" dirty="0">
                <a:latin typeface="Arial"/>
                <a:cs typeface="Arial"/>
              </a:rPr>
              <a:t> </a:t>
            </a:r>
            <a:r>
              <a:rPr sz="4400" b="0" spc="-120" dirty="0">
                <a:latin typeface="Arial"/>
                <a:cs typeface="Arial"/>
              </a:rPr>
              <a:t>pool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736091"/>
            <a:ext cx="10668000" cy="414655"/>
          </a:xfrm>
          <a:custGeom>
            <a:avLst/>
            <a:gdLst/>
            <a:ahLst/>
            <a:cxnLst/>
            <a:rect l="l" t="t" r="r" b="b"/>
            <a:pathLst>
              <a:path w="10668000" h="414655">
                <a:moveTo>
                  <a:pt x="10668000" y="0"/>
                </a:moveTo>
                <a:lnTo>
                  <a:pt x="0" y="0"/>
                </a:lnTo>
                <a:lnTo>
                  <a:pt x="0" y="414527"/>
                </a:lnTo>
                <a:lnTo>
                  <a:pt x="10668000" y="414527"/>
                </a:lnTo>
                <a:lnTo>
                  <a:pt x="10668000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2739" y="754507"/>
            <a:ext cx="102304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35" dirty="0">
                <a:latin typeface="Arial"/>
                <a:cs typeface="Arial"/>
              </a:rPr>
              <a:t>Create</a:t>
            </a:r>
            <a:r>
              <a:rPr sz="2100" spc="-95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file,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i="1" spc="-180" dirty="0">
                <a:latin typeface="Trebuchet MS"/>
                <a:cs typeface="Trebuchet MS"/>
              </a:rPr>
              <a:t>context.xml</a:t>
            </a:r>
            <a:r>
              <a:rPr sz="2100" i="1" spc="-204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Arial"/>
                <a:cs typeface="Arial"/>
              </a:rPr>
              <a:t>with</a:t>
            </a:r>
            <a:r>
              <a:rPr sz="2100" spc="-120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the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following</a:t>
            </a:r>
            <a:r>
              <a:rPr sz="2100" spc="-114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contents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spc="-114" dirty="0">
                <a:latin typeface="Arial"/>
                <a:cs typeface="Arial"/>
              </a:rPr>
              <a:t>and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10" dirty="0">
                <a:latin typeface="Arial"/>
                <a:cs typeface="Arial"/>
              </a:rPr>
              <a:t>place</a:t>
            </a:r>
            <a:r>
              <a:rPr sz="2100" spc="-114" dirty="0">
                <a:latin typeface="Arial"/>
                <a:cs typeface="Arial"/>
              </a:rPr>
              <a:t> </a:t>
            </a:r>
            <a:r>
              <a:rPr sz="2100" spc="-40" dirty="0">
                <a:latin typeface="Arial"/>
                <a:cs typeface="Arial"/>
              </a:rPr>
              <a:t>in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40" dirty="0">
                <a:latin typeface="Arial"/>
                <a:cs typeface="Arial"/>
              </a:rPr>
              <a:t>in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50" dirty="0">
                <a:latin typeface="Arial"/>
                <a:cs typeface="Arial"/>
              </a:rPr>
              <a:t>WebContent/META-INF</a:t>
            </a:r>
            <a:r>
              <a:rPr sz="2100" spc="-170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folder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8224" y="1258823"/>
            <a:ext cx="9664065" cy="2862580"/>
          </a:xfrm>
          <a:custGeom>
            <a:avLst/>
            <a:gdLst/>
            <a:ahLst/>
            <a:cxnLst/>
            <a:rect l="l" t="t" r="r" b="b"/>
            <a:pathLst>
              <a:path w="9664065" h="2862579">
                <a:moveTo>
                  <a:pt x="9663684" y="0"/>
                </a:moveTo>
                <a:lnTo>
                  <a:pt x="0" y="0"/>
                </a:lnTo>
                <a:lnTo>
                  <a:pt x="0" y="2665476"/>
                </a:lnTo>
                <a:lnTo>
                  <a:pt x="0" y="2862072"/>
                </a:lnTo>
                <a:lnTo>
                  <a:pt x="9663684" y="2862072"/>
                </a:lnTo>
                <a:lnTo>
                  <a:pt x="9663684" y="2665476"/>
                </a:lnTo>
                <a:lnTo>
                  <a:pt x="9663684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47268" y="1275333"/>
            <a:ext cx="7065009" cy="2229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0" spc="-5" dirty="0">
                <a:latin typeface="Carlito"/>
                <a:cs typeface="Carlito"/>
              </a:rPr>
              <a:t>&lt;?xml </a:t>
            </a:r>
            <a:r>
              <a:rPr sz="1800" i="0" spc="-10" dirty="0">
                <a:latin typeface="Carlito"/>
                <a:cs typeface="Carlito"/>
              </a:rPr>
              <a:t>version=</a:t>
            </a:r>
            <a:r>
              <a:rPr sz="1800" spc="-10" dirty="0"/>
              <a:t>"1.0"</a:t>
            </a:r>
            <a:r>
              <a:rPr sz="1800" dirty="0"/>
              <a:t> </a:t>
            </a:r>
            <a:r>
              <a:rPr sz="1800" spc="-5" dirty="0"/>
              <a:t>encoding="UTF-8"?&gt;</a:t>
            </a:r>
          </a:p>
          <a:p>
            <a:pPr marL="12700">
              <a:lnSpc>
                <a:spcPct val="100000"/>
              </a:lnSpc>
            </a:pPr>
            <a:r>
              <a:rPr sz="1800" i="0" spc="-15" dirty="0">
                <a:latin typeface="Carlito"/>
                <a:cs typeface="Carlito"/>
              </a:rPr>
              <a:t>&lt;Context&gt;</a:t>
            </a:r>
          </a:p>
          <a:p>
            <a:pPr marL="241300">
              <a:lnSpc>
                <a:spcPct val="100000"/>
              </a:lnSpc>
            </a:pPr>
            <a:r>
              <a:rPr sz="1800" i="0" spc="-5" dirty="0">
                <a:latin typeface="Carlito"/>
                <a:cs typeface="Carlito"/>
              </a:rPr>
              <a:t>&lt;!-- </a:t>
            </a:r>
            <a:r>
              <a:rPr sz="1800" i="0" dirty="0">
                <a:latin typeface="Carlito"/>
                <a:cs typeface="Carlito"/>
              </a:rPr>
              <a:t>Specify a JDBC </a:t>
            </a:r>
            <a:r>
              <a:rPr sz="1800" i="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datasource</a:t>
            </a:r>
            <a:r>
              <a:rPr sz="1800" i="0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i="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--&gt;</a:t>
            </a:r>
          </a:p>
          <a:p>
            <a:pPr marL="469265" marR="5080" indent="-228600">
              <a:lnSpc>
                <a:spcPct val="100000"/>
              </a:lnSpc>
            </a:pPr>
            <a:r>
              <a:rPr sz="1800" i="0" spc="-10" dirty="0">
                <a:latin typeface="Carlito"/>
                <a:cs typeface="Carlito"/>
              </a:rPr>
              <a:t>&lt;Resource </a:t>
            </a:r>
            <a:r>
              <a:rPr sz="1800" i="0" spc="-5" dirty="0">
                <a:latin typeface="Carlito"/>
                <a:cs typeface="Carlito"/>
              </a:rPr>
              <a:t>name=</a:t>
            </a:r>
            <a:r>
              <a:rPr sz="1800" spc="-5" dirty="0"/>
              <a:t>"jdbc/orderprocessDB" </a:t>
            </a:r>
            <a:r>
              <a:rPr sz="1800" spc="-10" dirty="0"/>
              <a:t>auth="Container"  </a:t>
            </a:r>
            <a:r>
              <a:rPr sz="1800" i="0" spc="-5" dirty="0">
                <a:latin typeface="Carlito"/>
                <a:cs typeface="Carlito"/>
              </a:rPr>
              <a:t>type=</a:t>
            </a:r>
            <a:r>
              <a:rPr sz="1800" spc="-5" dirty="0"/>
              <a:t>"javax.sql.DataSource" username="root" password="root"  </a:t>
            </a:r>
            <a:r>
              <a:rPr sz="1800" i="0" spc="-5" dirty="0">
                <a:latin typeface="Carlito"/>
                <a:cs typeface="Carlito"/>
              </a:rPr>
              <a:t>driverClassName=</a:t>
            </a:r>
            <a:r>
              <a:rPr sz="1800" spc="-5" dirty="0"/>
              <a:t>"com.mysql.jdbc.Driver"  </a:t>
            </a:r>
            <a:r>
              <a:rPr sz="1800" i="0" spc="-5" dirty="0">
                <a:latin typeface="Carlito"/>
                <a:cs typeface="Carlito"/>
              </a:rPr>
              <a:t>url=</a:t>
            </a:r>
            <a:r>
              <a:rPr sz="1800" spc="-5" dirty="0"/>
              <a:t>"jdbc:mysql://localhost:3306/orderprocess"  </a:t>
            </a:r>
            <a:r>
              <a:rPr sz="1800" i="0" spc="-5" dirty="0">
                <a:latin typeface="Carlito"/>
                <a:cs typeface="Carlito"/>
              </a:rPr>
              <a:t>maxActive=</a:t>
            </a:r>
            <a:r>
              <a:rPr sz="1800" spc="-5" dirty="0"/>
              <a:t>"10" maxIdle="4"</a:t>
            </a:r>
            <a:r>
              <a:rPr sz="1800" spc="-25" dirty="0"/>
              <a:t> </a:t>
            </a:r>
            <a:r>
              <a:rPr sz="1800" dirty="0"/>
              <a:t>/&gt;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268" y="3714369"/>
            <a:ext cx="11785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Carlito"/>
                <a:cs typeface="Carlito"/>
              </a:rPr>
              <a:t>&lt;/Context&gt;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9707" y="1299972"/>
            <a:ext cx="1059180" cy="30392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66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9"/>
              </a:spcBef>
            </a:pPr>
            <a:r>
              <a:rPr i="1" spc="-5" dirty="0">
                <a:latin typeface="Carlito"/>
                <a:cs typeface="Carlito"/>
              </a:rPr>
              <a:t>MySQL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28316" y="3924298"/>
            <a:ext cx="9664065" cy="2893060"/>
          </a:xfrm>
          <a:custGeom>
            <a:avLst/>
            <a:gdLst/>
            <a:ahLst/>
            <a:cxnLst/>
            <a:rect l="l" t="t" r="r" b="b"/>
            <a:pathLst>
              <a:path w="9664065" h="2893059">
                <a:moveTo>
                  <a:pt x="9663684" y="0"/>
                </a:moveTo>
                <a:lnTo>
                  <a:pt x="0" y="0"/>
                </a:lnTo>
                <a:lnTo>
                  <a:pt x="0" y="2892551"/>
                </a:lnTo>
                <a:lnTo>
                  <a:pt x="9663684" y="2892551"/>
                </a:lnTo>
                <a:lnTo>
                  <a:pt x="9663684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07945" y="3941140"/>
            <a:ext cx="428180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arlito"/>
                <a:cs typeface="Carlito"/>
              </a:rPr>
              <a:t>&lt;?xml </a:t>
            </a:r>
            <a:r>
              <a:rPr spc="-10" dirty="0">
                <a:latin typeface="Carlito"/>
                <a:cs typeface="Carlito"/>
              </a:rPr>
              <a:t>version=</a:t>
            </a:r>
            <a:r>
              <a:rPr i="1" spc="-10" dirty="0">
                <a:latin typeface="Carlito"/>
                <a:cs typeface="Carlito"/>
              </a:rPr>
              <a:t>"1.0"</a:t>
            </a:r>
            <a:r>
              <a:rPr i="1" spc="30" dirty="0">
                <a:latin typeface="Carlito"/>
                <a:cs typeface="Carlito"/>
              </a:rPr>
              <a:t> </a:t>
            </a:r>
            <a:r>
              <a:rPr i="1" spc="-5" dirty="0">
                <a:latin typeface="Carlito"/>
                <a:cs typeface="Carlito"/>
              </a:rPr>
              <a:t>encoding="UTF-8"?&gt;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7945" y="4246626"/>
            <a:ext cx="729615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Carlito"/>
                <a:cs typeface="Carlito"/>
              </a:rPr>
              <a:t>&lt;Context&gt;</a:t>
            </a:r>
            <a:endParaRPr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&lt;!-- </a:t>
            </a:r>
            <a:r>
              <a:rPr dirty="0">
                <a:latin typeface="Carlito"/>
                <a:cs typeface="Carlito"/>
              </a:rPr>
              <a:t>Specify a JDBC </a:t>
            </a:r>
            <a:r>
              <a:rPr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datasource</a:t>
            </a:r>
            <a:r>
              <a:rPr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--&gt;</a:t>
            </a:r>
            <a:endParaRPr dirty="0">
              <a:latin typeface="Carlito"/>
              <a:cs typeface="Carlito"/>
            </a:endParaRPr>
          </a:p>
          <a:p>
            <a:pPr marL="469900" marR="5080" indent="-2286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&lt;Resource </a:t>
            </a:r>
            <a:r>
              <a:rPr spc="-5" dirty="0">
                <a:latin typeface="Carlito"/>
                <a:cs typeface="Carlito"/>
              </a:rPr>
              <a:t>name=</a:t>
            </a:r>
            <a:r>
              <a:rPr i="1" spc="-5" dirty="0">
                <a:latin typeface="Carlito"/>
                <a:cs typeface="Carlito"/>
              </a:rPr>
              <a:t>"jdbc/orderprocessDB" </a:t>
            </a:r>
            <a:r>
              <a:rPr i="1" spc="-10" dirty="0">
                <a:latin typeface="Carlito"/>
                <a:cs typeface="Carlito"/>
              </a:rPr>
              <a:t>auth="Container"  </a:t>
            </a:r>
            <a:r>
              <a:rPr spc="-5" dirty="0">
                <a:latin typeface="Carlito"/>
                <a:cs typeface="Carlito"/>
              </a:rPr>
              <a:t>type=</a:t>
            </a:r>
            <a:r>
              <a:rPr i="1" spc="-5" dirty="0">
                <a:latin typeface="Carlito"/>
                <a:cs typeface="Carlito"/>
              </a:rPr>
              <a:t>"javax.sql.DataSource" username= "scott" password= </a:t>
            </a:r>
            <a:r>
              <a:rPr i="1" dirty="0">
                <a:latin typeface="Carlito"/>
                <a:cs typeface="Carlito"/>
              </a:rPr>
              <a:t>"tiger"  </a:t>
            </a:r>
            <a:r>
              <a:rPr spc="-5" dirty="0">
                <a:latin typeface="Carlito"/>
                <a:cs typeface="Carlito"/>
              </a:rPr>
              <a:t>driverClassName=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"oracle.jdbc.OracleDriver"</a:t>
            </a:r>
            <a:endParaRPr dirty="0">
              <a:latin typeface="Carlito"/>
              <a:cs typeface="Carlito"/>
            </a:endParaRPr>
          </a:p>
          <a:p>
            <a:pPr marL="469900" marR="2047239">
              <a:lnSpc>
                <a:spcPct val="100000"/>
              </a:lnSpc>
              <a:spcBef>
                <a:spcPts val="5"/>
              </a:spcBef>
            </a:pPr>
            <a:r>
              <a:rPr spc="-5" dirty="0">
                <a:latin typeface="Carlito"/>
                <a:cs typeface="Carlito"/>
              </a:rPr>
              <a:t>url= "jdbc:oracle:thin:@//localhost:1521/orcl"  maxActive=</a:t>
            </a:r>
            <a:r>
              <a:rPr i="1" spc="-5" dirty="0">
                <a:latin typeface="Carlito"/>
                <a:cs typeface="Carlito"/>
              </a:rPr>
              <a:t>"10" maxIdle="4"</a:t>
            </a:r>
            <a:r>
              <a:rPr i="1" spc="-20" dirty="0">
                <a:latin typeface="Carlito"/>
                <a:cs typeface="Carlito"/>
              </a:rPr>
              <a:t> </a:t>
            </a:r>
            <a:r>
              <a:rPr i="1" dirty="0">
                <a:latin typeface="Carlito"/>
                <a:cs typeface="Carlito"/>
              </a:rPr>
              <a:t>/&gt;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15" dirty="0">
                <a:latin typeface="Carlito"/>
                <a:cs typeface="Carlito"/>
              </a:rPr>
              <a:t>&lt;/Context&gt;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32192" y="3924300"/>
            <a:ext cx="996950" cy="462280"/>
          </a:xfrm>
          <a:custGeom>
            <a:avLst/>
            <a:gdLst/>
            <a:ahLst/>
            <a:cxnLst/>
            <a:rect l="l" t="t" r="r" b="b"/>
            <a:pathLst>
              <a:path w="996950" h="462279">
                <a:moveTo>
                  <a:pt x="996696" y="0"/>
                </a:moveTo>
                <a:lnTo>
                  <a:pt x="0" y="0"/>
                </a:lnTo>
                <a:lnTo>
                  <a:pt x="0" y="461772"/>
                </a:lnTo>
                <a:lnTo>
                  <a:pt x="996696" y="461772"/>
                </a:lnTo>
                <a:lnTo>
                  <a:pt x="99669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11185" y="3938092"/>
            <a:ext cx="828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Carlito"/>
                <a:cs typeface="Carlito"/>
              </a:rPr>
              <a:t>Oracle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96595"/>
          </a:xfrm>
          <a:custGeom>
            <a:avLst/>
            <a:gdLst/>
            <a:ahLst/>
            <a:cxnLst/>
            <a:rect l="l" t="t" r="r" b="b"/>
            <a:pathLst>
              <a:path w="12192000" h="696595">
                <a:moveTo>
                  <a:pt x="12192000" y="0"/>
                </a:moveTo>
                <a:lnTo>
                  <a:pt x="0" y="0"/>
                </a:lnTo>
                <a:lnTo>
                  <a:pt x="0" y="696467"/>
                </a:lnTo>
                <a:lnTo>
                  <a:pt x="12192000" y="6964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6152" y="0"/>
            <a:ext cx="8218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0" dirty="0">
                <a:latin typeface="Arial"/>
                <a:cs typeface="Arial"/>
              </a:rPr>
              <a:t>Setting </a:t>
            </a:r>
            <a:r>
              <a:rPr sz="4400" b="0" spc="-160" dirty="0">
                <a:latin typeface="Arial"/>
                <a:cs typeface="Arial"/>
              </a:rPr>
              <a:t>up </a:t>
            </a:r>
            <a:r>
              <a:rPr sz="4400" b="0" spc="-260" dirty="0">
                <a:latin typeface="Arial"/>
                <a:cs typeface="Arial"/>
              </a:rPr>
              <a:t>database </a:t>
            </a:r>
            <a:r>
              <a:rPr sz="4400" b="0" spc="-160" dirty="0">
                <a:latin typeface="Arial"/>
                <a:cs typeface="Arial"/>
              </a:rPr>
              <a:t>connection</a:t>
            </a:r>
            <a:r>
              <a:rPr sz="4400" b="0" spc="-350" dirty="0">
                <a:latin typeface="Arial"/>
                <a:cs typeface="Arial"/>
              </a:rPr>
              <a:t> </a:t>
            </a:r>
            <a:r>
              <a:rPr sz="4400" b="0" spc="-120" dirty="0">
                <a:latin typeface="Arial"/>
                <a:cs typeface="Arial"/>
              </a:rPr>
              <a:t>pool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923036"/>
            <a:ext cx="1177480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7830">
              <a:lnSpc>
                <a:spcPct val="100000"/>
              </a:lnSpc>
              <a:spcBef>
                <a:spcPts val="95"/>
              </a:spcBef>
            </a:pPr>
            <a:r>
              <a:rPr sz="2200" spc="-175" dirty="0">
                <a:latin typeface="Arial"/>
                <a:cs typeface="Arial"/>
              </a:rPr>
              <a:t>The </a:t>
            </a:r>
            <a:r>
              <a:rPr sz="2200" spc="-85" dirty="0">
                <a:latin typeface="Arial"/>
                <a:cs typeface="Arial"/>
              </a:rPr>
              <a:t>InitialContext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85" dirty="0">
                <a:latin typeface="Arial"/>
                <a:cs typeface="Arial"/>
              </a:rPr>
              <a:t>configured </a:t>
            </a:r>
            <a:r>
              <a:rPr sz="2200" spc="-225" dirty="0">
                <a:latin typeface="Arial"/>
                <a:cs typeface="Arial"/>
              </a:rPr>
              <a:t>as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105" dirty="0">
                <a:latin typeface="Arial"/>
                <a:cs typeface="Arial"/>
              </a:rPr>
              <a:t>web </a:t>
            </a:r>
            <a:r>
              <a:rPr sz="2200" spc="-80" dirty="0">
                <a:latin typeface="Arial"/>
                <a:cs typeface="Arial"/>
              </a:rPr>
              <a:t>application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40" dirty="0">
                <a:latin typeface="Arial"/>
                <a:cs typeface="Arial"/>
              </a:rPr>
              <a:t>initially </a:t>
            </a:r>
            <a:r>
              <a:rPr sz="2200" spc="-100" dirty="0">
                <a:latin typeface="Arial"/>
                <a:cs typeface="Arial"/>
              </a:rPr>
              <a:t>deployed, </a:t>
            </a:r>
            <a:r>
              <a:rPr sz="2200" spc="-120" dirty="0">
                <a:latin typeface="Arial"/>
                <a:cs typeface="Arial"/>
              </a:rPr>
              <a:t>and </a:t>
            </a:r>
            <a:r>
              <a:rPr sz="2200" spc="-130" dirty="0">
                <a:latin typeface="Arial"/>
                <a:cs typeface="Arial"/>
              </a:rPr>
              <a:t>is made </a:t>
            </a:r>
            <a:r>
              <a:rPr sz="2200" spc="-120" dirty="0">
                <a:latin typeface="Arial"/>
                <a:cs typeface="Arial"/>
              </a:rPr>
              <a:t>available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05" dirty="0">
                <a:latin typeface="Arial"/>
                <a:cs typeface="Arial"/>
              </a:rPr>
              <a:t>web  </a:t>
            </a:r>
            <a:r>
              <a:rPr sz="2200" spc="-80" dirty="0">
                <a:latin typeface="Arial"/>
                <a:cs typeface="Arial"/>
              </a:rPr>
              <a:t>application </a:t>
            </a:r>
            <a:r>
              <a:rPr sz="2200" spc="-105" dirty="0">
                <a:latin typeface="Arial"/>
                <a:cs typeface="Arial"/>
              </a:rPr>
              <a:t>components </a:t>
            </a:r>
            <a:r>
              <a:rPr sz="2200" spc="-35" dirty="0">
                <a:latin typeface="Arial"/>
                <a:cs typeface="Arial"/>
              </a:rPr>
              <a:t>(for </a:t>
            </a:r>
            <a:r>
              <a:rPr sz="2200" spc="-95" dirty="0">
                <a:latin typeface="Arial"/>
                <a:cs typeface="Arial"/>
              </a:rPr>
              <a:t>read-only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65" dirty="0">
                <a:latin typeface="Arial"/>
                <a:cs typeface="Arial"/>
              </a:rPr>
              <a:t>access).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200" spc="-85" dirty="0">
                <a:latin typeface="Arial"/>
                <a:cs typeface="Arial"/>
              </a:rPr>
              <a:t>All </a:t>
            </a:r>
            <a:r>
              <a:rPr sz="2200" spc="-90" dirty="0">
                <a:latin typeface="Arial"/>
                <a:cs typeface="Arial"/>
              </a:rPr>
              <a:t>configured </a:t>
            </a:r>
            <a:r>
              <a:rPr sz="2200" spc="-80" dirty="0">
                <a:latin typeface="Arial"/>
                <a:cs typeface="Arial"/>
              </a:rPr>
              <a:t>entries </a:t>
            </a:r>
            <a:r>
              <a:rPr sz="2200" spc="-120" dirty="0">
                <a:latin typeface="Arial"/>
                <a:cs typeface="Arial"/>
              </a:rPr>
              <a:t>and </a:t>
            </a:r>
            <a:r>
              <a:rPr sz="2200" spc="-130" dirty="0">
                <a:latin typeface="Arial"/>
                <a:cs typeface="Arial"/>
              </a:rPr>
              <a:t>resources </a:t>
            </a:r>
            <a:r>
              <a:rPr sz="2200" spc="-114" dirty="0">
                <a:latin typeface="Arial"/>
                <a:cs typeface="Arial"/>
              </a:rPr>
              <a:t>are placed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114" dirty="0">
                <a:latin typeface="Arial"/>
                <a:cs typeface="Arial"/>
              </a:rPr>
              <a:t>java:comp/env </a:t>
            </a:r>
            <a:r>
              <a:rPr sz="2200" spc="-35" dirty="0">
                <a:latin typeface="Arial"/>
                <a:cs typeface="Arial"/>
              </a:rPr>
              <a:t>portion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235" dirty="0">
                <a:latin typeface="Arial"/>
                <a:cs typeface="Arial"/>
              </a:rPr>
              <a:t>JNDI </a:t>
            </a:r>
            <a:r>
              <a:rPr sz="2200" spc="-145" dirty="0">
                <a:latin typeface="Arial"/>
                <a:cs typeface="Arial"/>
              </a:rPr>
              <a:t>namespace, </a:t>
            </a:r>
            <a:r>
              <a:rPr sz="2200" spc="-165" dirty="0">
                <a:latin typeface="Arial"/>
                <a:cs typeface="Arial"/>
              </a:rPr>
              <a:t>so </a:t>
            </a:r>
            <a:r>
              <a:rPr sz="2200" spc="-190" dirty="0">
                <a:latin typeface="Arial"/>
                <a:cs typeface="Arial"/>
              </a:rPr>
              <a:t>a  </a:t>
            </a:r>
            <a:r>
              <a:rPr sz="2200" spc="-75" dirty="0">
                <a:latin typeface="Arial"/>
                <a:cs typeface="Arial"/>
              </a:rPr>
              <a:t>typical </a:t>
            </a:r>
            <a:r>
              <a:rPr sz="2200" spc="-195" dirty="0">
                <a:latin typeface="Arial"/>
                <a:cs typeface="Arial"/>
              </a:rPr>
              <a:t>access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114" dirty="0">
                <a:latin typeface="Arial"/>
                <a:cs typeface="Arial"/>
              </a:rPr>
              <a:t>resource </a:t>
            </a:r>
            <a:r>
              <a:rPr sz="2200" spc="-65" dirty="0">
                <a:latin typeface="Arial"/>
                <a:cs typeface="Arial"/>
              </a:rPr>
              <a:t>-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60" dirty="0">
                <a:latin typeface="Arial"/>
                <a:cs typeface="Arial"/>
              </a:rPr>
              <a:t>this </a:t>
            </a:r>
            <a:r>
              <a:rPr sz="2200" spc="-170" dirty="0">
                <a:latin typeface="Arial"/>
                <a:cs typeface="Arial"/>
              </a:rPr>
              <a:t>case,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345" dirty="0">
                <a:latin typeface="Arial"/>
                <a:cs typeface="Arial"/>
              </a:rPr>
              <a:t>JDBC </a:t>
            </a:r>
            <a:r>
              <a:rPr sz="2200" spc="-110" dirty="0">
                <a:latin typeface="Arial"/>
                <a:cs typeface="Arial"/>
              </a:rPr>
              <a:t>data </a:t>
            </a:r>
            <a:r>
              <a:rPr sz="2200" spc="-125" dirty="0">
                <a:latin typeface="Arial"/>
                <a:cs typeface="Arial"/>
              </a:rPr>
              <a:t>source </a:t>
            </a:r>
            <a:r>
              <a:rPr sz="2200" spc="-65" dirty="0">
                <a:latin typeface="Arial"/>
                <a:cs typeface="Arial"/>
              </a:rPr>
              <a:t>- </a:t>
            </a:r>
            <a:r>
              <a:rPr sz="2200" spc="-75" dirty="0">
                <a:latin typeface="Arial"/>
                <a:cs typeface="Arial"/>
              </a:rPr>
              <a:t>would </a:t>
            </a:r>
            <a:r>
              <a:rPr sz="2200" spc="-80" dirty="0">
                <a:latin typeface="Arial"/>
                <a:cs typeface="Arial"/>
              </a:rPr>
              <a:t>look </a:t>
            </a:r>
            <a:r>
              <a:rPr sz="2200" spc="-95" dirty="0">
                <a:latin typeface="Arial"/>
                <a:cs typeface="Arial"/>
              </a:rPr>
              <a:t>something like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this: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160" y="2883407"/>
            <a:ext cx="10701655" cy="1708785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075" marR="4759325">
              <a:lnSpc>
                <a:spcPct val="100000"/>
              </a:lnSpc>
              <a:spcBef>
                <a:spcPts val="250"/>
              </a:spcBef>
              <a:tabLst>
                <a:tab pos="530860" algn="l"/>
                <a:tab pos="1261110" algn="l"/>
                <a:tab pos="1551940" algn="l"/>
                <a:tab pos="2137410" algn="l"/>
                <a:tab pos="3890010" algn="l"/>
                <a:tab pos="4911090" algn="l"/>
              </a:tabLst>
            </a:pPr>
            <a:r>
              <a:rPr sz="2100" spc="565" dirty="0">
                <a:solidFill>
                  <a:srgbClr val="3E7E5F"/>
                </a:solidFill>
                <a:latin typeface="Arial"/>
                <a:cs typeface="Arial"/>
              </a:rPr>
              <a:t>/</a:t>
            </a:r>
            <a:r>
              <a:rPr sz="2100" spc="570" dirty="0">
                <a:solidFill>
                  <a:srgbClr val="3E7E5F"/>
                </a:solidFill>
                <a:latin typeface="Arial"/>
                <a:cs typeface="Arial"/>
              </a:rPr>
              <a:t>/</a:t>
            </a:r>
            <a:r>
              <a:rPr sz="2100" dirty="0">
                <a:solidFill>
                  <a:srgbClr val="3E7E5F"/>
                </a:solidFill>
                <a:latin typeface="Arial"/>
                <a:cs typeface="Arial"/>
              </a:rPr>
              <a:t>	</a:t>
            </a:r>
            <a:r>
              <a:rPr sz="2100" spc="165" dirty="0">
                <a:solidFill>
                  <a:srgbClr val="3E7E5F"/>
                </a:solidFill>
                <a:latin typeface="Arial"/>
                <a:cs typeface="Arial"/>
              </a:rPr>
              <a:t>Obta</a:t>
            </a:r>
            <a:r>
              <a:rPr sz="2100" spc="50" dirty="0">
                <a:solidFill>
                  <a:srgbClr val="3E7E5F"/>
                </a:solidFill>
                <a:latin typeface="Arial"/>
                <a:cs typeface="Arial"/>
              </a:rPr>
              <a:t>i</a:t>
            </a:r>
            <a:r>
              <a:rPr sz="2100" spc="-15" dirty="0">
                <a:solidFill>
                  <a:srgbClr val="3E7E5F"/>
                </a:solidFill>
                <a:latin typeface="Arial"/>
                <a:cs typeface="Arial"/>
              </a:rPr>
              <a:t>n</a:t>
            </a:r>
            <a:r>
              <a:rPr sz="2100" dirty="0">
                <a:solidFill>
                  <a:srgbClr val="3E7E5F"/>
                </a:solidFill>
                <a:latin typeface="Arial"/>
                <a:cs typeface="Arial"/>
              </a:rPr>
              <a:t>	</a:t>
            </a:r>
            <a:r>
              <a:rPr sz="2100" spc="155" dirty="0">
                <a:solidFill>
                  <a:srgbClr val="3E7E5F"/>
                </a:solidFill>
                <a:latin typeface="Arial"/>
                <a:cs typeface="Arial"/>
              </a:rPr>
              <a:t>ou</a:t>
            </a:r>
            <a:r>
              <a:rPr sz="2100" spc="95" dirty="0">
                <a:solidFill>
                  <a:srgbClr val="3E7E5F"/>
                </a:solidFill>
                <a:latin typeface="Arial"/>
                <a:cs typeface="Arial"/>
              </a:rPr>
              <a:t>r</a:t>
            </a:r>
            <a:r>
              <a:rPr sz="2100" dirty="0">
                <a:solidFill>
                  <a:srgbClr val="3E7E5F"/>
                </a:solidFill>
                <a:latin typeface="Arial"/>
                <a:cs typeface="Arial"/>
              </a:rPr>
              <a:t>	</a:t>
            </a:r>
            <a:r>
              <a:rPr sz="2100" spc="215" dirty="0">
                <a:solidFill>
                  <a:srgbClr val="3E7E5F"/>
                </a:solidFill>
                <a:latin typeface="Arial"/>
                <a:cs typeface="Arial"/>
              </a:rPr>
              <a:t>env</a:t>
            </a:r>
            <a:r>
              <a:rPr sz="2100" spc="70" dirty="0">
                <a:solidFill>
                  <a:srgbClr val="3E7E5F"/>
                </a:solidFill>
                <a:latin typeface="Arial"/>
                <a:cs typeface="Arial"/>
              </a:rPr>
              <a:t>i</a:t>
            </a:r>
            <a:r>
              <a:rPr sz="2100" spc="160" dirty="0">
                <a:solidFill>
                  <a:srgbClr val="3E7E5F"/>
                </a:solidFill>
                <a:latin typeface="Arial"/>
                <a:cs typeface="Arial"/>
              </a:rPr>
              <a:t>r</a:t>
            </a:r>
            <a:r>
              <a:rPr sz="2100" spc="254" dirty="0">
                <a:solidFill>
                  <a:srgbClr val="3E7E5F"/>
                </a:solidFill>
                <a:latin typeface="Arial"/>
                <a:cs typeface="Arial"/>
              </a:rPr>
              <a:t>o</a:t>
            </a:r>
            <a:r>
              <a:rPr sz="2100" spc="-20" dirty="0">
                <a:solidFill>
                  <a:srgbClr val="3E7E5F"/>
                </a:solidFill>
                <a:latin typeface="Arial"/>
                <a:cs typeface="Arial"/>
              </a:rPr>
              <a:t>nmen</a:t>
            </a:r>
            <a:r>
              <a:rPr sz="2100" spc="-10" dirty="0">
                <a:solidFill>
                  <a:srgbClr val="3E7E5F"/>
                </a:solidFill>
                <a:latin typeface="Arial"/>
                <a:cs typeface="Arial"/>
              </a:rPr>
              <a:t>t</a:t>
            </a:r>
            <a:r>
              <a:rPr sz="2100" dirty="0">
                <a:solidFill>
                  <a:srgbClr val="3E7E5F"/>
                </a:solidFill>
                <a:latin typeface="Arial"/>
                <a:cs typeface="Arial"/>
              </a:rPr>
              <a:t>	</a:t>
            </a:r>
            <a:r>
              <a:rPr sz="2100" spc="-20" dirty="0">
                <a:solidFill>
                  <a:srgbClr val="3E7E5F"/>
                </a:solidFill>
                <a:latin typeface="Arial"/>
                <a:cs typeface="Arial"/>
              </a:rPr>
              <a:t>n</a:t>
            </a:r>
            <a:r>
              <a:rPr sz="2100" spc="-35" dirty="0">
                <a:solidFill>
                  <a:srgbClr val="3E7E5F"/>
                </a:solidFill>
                <a:latin typeface="Arial"/>
                <a:cs typeface="Arial"/>
              </a:rPr>
              <a:t>a</a:t>
            </a:r>
            <a:r>
              <a:rPr sz="2100" spc="65" dirty="0">
                <a:solidFill>
                  <a:srgbClr val="3E7E5F"/>
                </a:solidFill>
                <a:latin typeface="Arial"/>
                <a:cs typeface="Arial"/>
              </a:rPr>
              <a:t>m</a:t>
            </a:r>
            <a:r>
              <a:rPr sz="2100" spc="-5" dirty="0">
                <a:solidFill>
                  <a:srgbClr val="3E7E5F"/>
                </a:solidFill>
                <a:latin typeface="Arial"/>
                <a:cs typeface="Arial"/>
              </a:rPr>
              <a:t>i</a:t>
            </a:r>
            <a:r>
              <a:rPr sz="2100" spc="-20" dirty="0">
                <a:solidFill>
                  <a:srgbClr val="3E7E5F"/>
                </a:solidFill>
                <a:latin typeface="Arial"/>
                <a:cs typeface="Arial"/>
              </a:rPr>
              <a:t>n</a:t>
            </a:r>
            <a:r>
              <a:rPr sz="2100" spc="-15" dirty="0">
                <a:solidFill>
                  <a:srgbClr val="3E7E5F"/>
                </a:solidFill>
                <a:latin typeface="Arial"/>
                <a:cs typeface="Arial"/>
              </a:rPr>
              <a:t>g</a:t>
            </a:r>
            <a:r>
              <a:rPr sz="2100" dirty="0">
                <a:solidFill>
                  <a:srgbClr val="3E7E5F"/>
                </a:solidFill>
                <a:latin typeface="Arial"/>
                <a:cs typeface="Arial"/>
              </a:rPr>
              <a:t>	</a:t>
            </a:r>
            <a:r>
              <a:rPr sz="2100" spc="114" dirty="0">
                <a:solidFill>
                  <a:srgbClr val="3E7E5F"/>
                </a:solidFill>
                <a:latin typeface="Arial"/>
                <a:cs typeface="Arial"/>
              </a:rPr>
              <a:t>cont</a:t>
            </a:r>
            <a:r>
              <a:rPr sz="2100" spc="120" dirty="0">
                <a:solidFill>
                  <a:srgbClr val="3E7E5F"/>
                </a:solidFill>
                <a:latin typeface="Arial"/>
                <a:cs typeface="Arial"/>
              </a:rPr>
              <a:t>e</a:t>
            </a:r>
            <a:r>
              <a:rPr sz="2100" spc="280" dirty="0">
                <a:solidFill>
                  <a:srgbClr val="3E7E5F"/>
                </a:solidFill>
                <a:latin typeface="Arial"/>
                <a:cs typeface="Arial"/>
              </a:rPr>
              <a:t>xt  </a:t>
            </a:r>
            <a:r>
              <a:rPr sz="2100" spc="180" dirty="0">
                <a:solidFill>
                  <a:srgbClr val="6A3D3D"/>
                </a:solidFill>
                <a:latin typeface="Arial"/>
                <a:cs typeface="Arial"/>
              </a:rPr>
              <a:t>context	</a:t>
            </a:r>
            <a:r>
              <a:rPr sz="2100" spc="-75" dirty="0">
                <a:latin typeface="Arial"/>
                <a:cs typeface="Arial"/>
              </a:rPr>
              <a:t>=	</a:t>
            </a:r>
            <a:r>
              <a:rPr sz="2100" b="1" spc="-215" dirty="0">
                <a:solidFill>
                  <a:srgbClr val="7E0054"/>
                </a:solidFill>
                <a:latin typeface="Arial"/>
                <a:cs typeface="Arial"/>
              </a:rPr>
              <a:t>new	</a:t>
            </a:r>
            <a:r>
              <a:rPr sz="2100" b="1" spc="240" dirty="0">
                <a:latin typeface="Arial"/>
                <a:cs typeface="Arial"/>
              </a:rPr>
              <a:t>InitialContext();</a:t>
            </a:r>
            <a:endParaRPr sz="21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tabLst>
                <a:tab pos="1697989" algn="l"/>
                <a:tab pos="1991360" algn="l"/>
                <a:tab pos="3451225" algn="l"/>
              </a:tabLst>
            </a:pPr>
            <a:r>
              <a:rPr sz="2100" spc="85" dirty="0">
                <a:solidFill>
                  <a:srgbClr val="6A3D3D"/>
                </a:solidFill>
                <a:latin typeface="Arial"/>
                <a:cs typeface="Arial"/>
              </a:rPr>
              <a:t>envContext	</a:t>
            </a:r>
            <a:r>
              <a:rPr sz="2100" spc="-75" dirty="0">
                <a:latin typeface="Arial"/>
                <a:cs typeface="Arial"/>
              </a:rPr>
              <a:t>=	</a:t>
            </a:r>
            <a:r>
              <a:rPr sz="2100" spc="190" dirty="0">
                <a:latin typeface="Arial"/>
                <a:cs typeface="Arial"/>
              </a:rPr>
              <a:t>(Context)	</a:t>
            </a:r>
            <a:r>
              <a:rPr sz="2100" spc="190" dirty="0">
                <a:solidFill>
                  <a:srgbClr val="6A3D3D"/>
                </a:solidFill>
                <a:latin typeface="Arial"/>
                <a:cs typeface="Arial"/>
              </a:rPr>
              <a:t>context</a:t>
            </a:r>
            <a:r>
              <a:rPr sz="2100" spc="190" dirty="0">
                <a:latin typeface="Arial"/>
                <a:cs typeface="Arial"/>
              </a:rPr>
              <a:t>.lookup(</a:t>
            </a:r>
            <a:r>
              <a:rPr sz="2100" spc="190" dirty="0">
                <a:solidFill>
                  <a:srgbClr val="2A00FF"/>
                </a:solidFill>
                <a:latin typeface="Arial"/>
                <a:cs typeface="Arial"/>
              </a:rPr>
              <a:t>"java:comp/env"</a:t>
            </a:r>
            <a:r>
              <a:rPr sz="2100" spc="190" dirty="0">
                <a:latin typeface="Arial"/>
                <a:cs typeface="Arial"/>
              </a:rPr>
              <a:t>);</a:t>
            </a:r>
            <a:endParaRPr sz="2100">
              <a:latin typeface="Arial"/>
              <a:cs typeface="Arial"/>
            </a:endParaRPr>
          </a:p>
          <a:p>
            <a:pPr marL="92075">
              <a:lnSpc>
                <a:spcPts val="2515"/>
              </a:lnSpc>
              <a:tabLst>
                <a:tab pos="530860" algn="l"/>
                <a:tab pos="1261110" algn="l"/>
                <a:tab pos="1698625" algn="l"/>
                <a:tab pos="2284095" algn="l"/>
                <a:tab pos="3012440" algn="l"/>
              </a:tabLst>
            </a:pPr>
            <a:r>
              <a:rPr sz="2100" spc="565" dirty="0">
                <a:solidFill>
                  <a:srgbClr val="3E7E5F"/>
                </a:solidFill>
                <a:latin typeface="Arial"/>
                <a:cs typeface="Arial"/>
              </a:rPr>
              <a:t>//	</a:t>
            </a:r>
            <a:r>
              <a:rPr sz="2100" spc="10" dirty="0">
                <a:solidFill>
                  <a:srgbClr val="3E7E5F"/>
                </a:solidFill>
                <a:latin typeface="Arial"/>
                <a:cs typeface="Arial"/>
              </a:rPr>
              <a:t>Look	</a:t>
            </a:r>
            <a:r>
              <a:rPr sz="2100" spc="-20" dirty="0">
                <a:solidFill>
                  <a:srgbClr val="3E7E5F"/>
                </a:solidFill>
                <a:latin typeface="Arial"/>
                <a:cs typeface="Arial"/>
              </a:rPr>
              <a:t>up	</a:t>
            </a:r>
            <a:r>
              <a:rPr sz="2100" spc="135" dirty="0">
                <a:solidFill>
                  <a:srgbClr val="3E7E5F"/>
                </a:solidFill>
                <a:latin typeface="Arial"/>
                <a:cs typeface="Arial"/>
              </a:rPr>
              <a:t>our	</a:t>
            </a:r>
            <a:r>
              <a:rPr sz="2100" spc="125" dirty="0">
                <a:solidFill>
                  <a:srgbClr val="3E7E5F"/>
                </a:solidFill>
                <a:latin typeface="Arial"/>
                <a:cs typeface="Arial"/>
              </a:rPr>
              <a:t>data	</a:t>
            </a:r>
            <a:r>
              <a:rPr sz="2100" spc="95" dirty="0">
                <a:solidFill>
                  <a:srgbClr val="3E7E5F"/>
                </a:solidFill>
                <a:latin typeface="Arial"/>
                <a:cs typeface="Arial"/>
              </a:rPr>
              <a:t>source</a:t>
            </a:r>
            <a:endParaRPr sz="2100">
              <a:latin typeface="Arial"/>
              <a:cs typeface="Arial"/>
            </a:endParaRPr>
          </a:p>
          <a:p>
            <a:pPr marL="92075">
              <a:lnSpc>
                <a:spcPts val="2515"/>
              </a:lnSpc>
              <a:tabLst>
                <a:tab pos="1697989" algn="l"/>
                <a:tab pos="1991360" algn="l"/>
                <a:tab pos="3890010" algn="l"/>
              </a:tabLst>
            </a:pPr>
            <a:r>
              <a:rPr sz="2100" spc="70" dirty="0">
                <a:solidFill>
                  <a:srgbClr val="6A3D3D"/>
                </a:solidFill>
                <a:latin typeface="Arial"/>
                <a:cs typeface="Arial"/>
              </a:rPr>
              <a:t>dataSource	</a:t>
            </a:r>
            <a:r>
              <a:rPr sz="2100" spc="-75" dirty="0">
                <a:latin typeface="Arial"/>
                <a:cs typeface="Arial"/>
              </a:rPr>
              <a:t>=	</a:t>
            </a:r>
            <a:r>
              <a:rPr sz="2100" spc="110" dirty="0">
                <a:latin typeface="Arial"/>
                <a:cs typeface="Arial"/>
              </a:rPr>
              <a:t>(DataSource)	</a:t>
            </a:r>
            <a:r>
              <a:rPr sz="2100" spc="160" dirty="0">
                <a:solidFill>
                  <a:srgbClr val="6A3D3D"/>
                </a:solidFill>
                <a:latin typeface="Arial"/>
                <a:cs typeface="Arial"/>
              </a:rPr>
              <a:t>envContext</a:t>
            </a:r>
            <a:r>
              <a:rPr sz="2100" spc="160" dirty="0">
                <a:latin typeface="Arial"/>
                <a:cs typeface="Arial"/>
              </a:rPr>
              <a:t>.lookup(</a:t>
            </a:r>
            <a:r>
              <a:rPr sz="2100" spc="160" dirty="0">
                <a:solidFill>
                  <a:srgbClr val="2A00FF"/>
                </a:solidFill>
                <a:latin typeface="Arial"/>
                <a:cs typeface="Arial"/>
              </a:rPr>
              <a:t>"jdbc/orderprocessDB"</a:t>
            </a:r>
            <a:r>
              <a:rPr sz="2100" spc="160" dirty="0">
                <a:latin typeface="Arial"/>
                <a:cs typeface="Arial"/>
              </a:rPr>
              <a:t>);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3756" y="5646420"/>
            <a:ext cx="11858625" cy="399415"/>
          </a:xfrm>
          <a:custGeom>
            <a:avLst/>
            <a:gdLst/>
            <a:ahLst/>
            <a:cxnLst/>
            <a:rect l="l" t="t" r="r" b="b"/>
            <a:pathLst>
              <a:path w="11858625" h="399414">
                <a:moveTo>
                  <a:pt x="11858244" y="0"/>
                </a:moveTo>
                <a:lnTo>
                  <a:pt x="0" y="0"/>
                </a:lnTo>
                <a:lnTo>
                  <a:pt x="0" y="399287"/>
                </a:lnTo>
                <a:lnTo>
                  <a:pt x="11858244" y="399287"/>
                </a:lnTo>
                <a:lnTo>
                  <a:pt x="11858244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495" y="4936616"/>
            <a:ext cx="11469370" cy="105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848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Note: </a:t>
            </a: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above </a:t>
            </a:r>
            <a:r>
              <a:rPr sz="2000" b="1" spc="-15" dirty="0">
                <a:latin typeface="Carlito"/>
                <a:cs typeface="Carlito"/>
              </a:rPr>
              <a:t>statements </a:t>
            </a:r>
            <a:r>
              <a:rPr sz="2000" b="1" spc="-10" dirty="0">
                <a:latin typeface="Carlito"/>
                <a:cs typeface="Carlito"/>
              </a:rPr>
              <a:t>are </a:t>
            </a:r>
            <a:r>
              <a:rPr sz="2000" b="1" spc="-15" dirty="0">
                <a:latin typeface="Carlito"/>
                <a:cs typeface="Carlito"/>
              </a:rPr>
              <a:t>to </a:t>
            </a:r>
            <a:r>
              <a:rPr sz="2000" b="1" dirty="0">
                <a:latin typeface="Carlito"/>
                <a:cs typeface="Carlito"/>
              </a:rPr>
              <a:t>be placed in the </a:t>
            </a:r>
            <a:r>
              <a:rPr sz="2000" b="1" spc="-30" dirty="0">
                <a:latin typeface="Carlito"/>
                <a:cs typeface="Carlito"/>
              </a:rPr>
              <a:t>DAO </a:t>
            </a:r>
            <a:r>
              <a:rPr sz="2000" b="1" spc="-5" dirty="0">
                <a:latin typeface="Carlito"/>
                <a:cs typeface="Carlito"/>
              </a:rPr>
              <a:t>class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methods.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Note: </a:t>
            </a:r>
            <a:r>
              <a:rPr sz="2000" spc="-10" dirty="0">
                <a:latin typeface="Carlito"/>
                <a:cs typeface="Carlito"/>
              </a:rPr>
              <a:t>DataSource </a:t>
            </a:r>
            <a:r>
              <a:rPr sz="2000" spc="-5" dirty="0">
                <a:latin typeface="Carlito"/>
                <a:cs typeface="Carlito"/>
              </a:rPr>
              <a:t>doesn’t implement </a:t>
            </a:r>
            <a:r>
              <a:rPr sz="2000" i="1" spc="-5" dirty="0">
                <a:latin typeface="Carlito"/>
                <a:cs typeface="Carlito"/>
              </a:rPr>
              <a:t>AutoCloseable </a:t>
            </a:r>
            <a:r>
              <a:rPr sz="2000" spc="-10" dirty="0">
                <a:latin typeface="Carlito"/>
                <a:cs typeface="Carlito"/>
              </a:rPr>
              <a:t>interface. </a:t>
            </a:r>
            <a:r>
              <a:rPr sz="2000" spc="-5" dirty="0">
                <a:latin typeface="Carlito"/>
                <a:cs typeface="Carlito"/>
              </a:rPr>
              <a:t>Use </a:t>
            </a:r>
            <a:r>
              <a:rPr sz="2000" spc="-20" dirty="0">
                <a:latin typeface="Carlito"/>
                <a:cs typeface="Carlito"/>
              </a:rPr>
              <a:t>try..catch </a:t>
            </a:r>
            <a:r>
              <a:rPr sz="2000" spc="-5" dirty="0">
                <a:latin typeface="Carlito"/>
                <a:cs typeface="Carlito"/>
              </a:rPr>
              <a:t>block but not </a:t>
            </a:r>
            <a:r>
              <a:rPr sz="2000" dirty="0">
                <a:latin typeface="Carlito"/>
                <a:cs typeface="Carlito"/>
              </a:rPr>
              <a:t>try </a:t>
            </a:r>
            <a:r>
              <a:rPr sz="2000" spc="-5" dirty="0">
                <a:latin typeface="Carlito"/>
                <a:cs typeface="Carlito"/>
              </a:rPr>
              <a:t>.. </a:t>
            </a:r>
            <a:r>
              <a:rPr sz="2000" dirty="0">
                <a:latin typeface="Carlito"/>
                <a:cs typeface="Carlito"/>
              </a:rPr>
              <a:t>with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resources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0"/>
            <a:ext cx="60934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Java</a:t>
            </a:r>
            <a:r>
              <a:rPr sz="4300" spc="-70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EE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507" y="2936748"/>
            <a:ext cx="5027930" cy="883575"/>
          </a:xfrm>
          <a:prstGeom prst="rect">
            <a:avLst/>
          </a:prstGeom>
          <a:solidFill>
            <a:srgbClr val="9DC3E6"/>
          </a:solidFill>
        </p:spPr>
        <p:txBody>
          <a:bodyPr vert="horz" wrap="square" lIns="0" tIns="21590" rIns="0" bIns="0" rtlCol="0">
            <a:spAutoFit/>
          </a:bodyPr>
          <a:lstStyle/>
          <a:p>
            <a:pPr marL="92075" marR="1367790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rlito"/>
                <a:cs typeface="Carlito"/>
              </a:rPr>
              <a:t>ServletConfig object  </a:t>
            </a:r>
            <a:r>
              <a:rPr sz="2800" spc="-10" dirty="0">
                <a:latin typeface="Carlito"/>
                <a:cs typeface="Carlito"/>
              </a:rPr>
              <a:t>ServletContext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object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1025"/>
          </a:xfrm>
          <a:custGeom>
            <a:avLst/>
            <a:gdLst/>
            <a:ahLst/>
            <a:cxnLst/>
            <a:rect l="l" t="t" r="r" b="b"/>
            <a:pathLst>
              <a:path w="12192000" h="581025">
                <a:moveTo>
                  <a:pt x="12192000" y="0"/>
                </a:moveTo>
                <a:lnTo>
                  <a:pt x="0" y="0"/>
                </a:lnTo>
                <a:lnTo>
                  <a:pt x="0" y="580644"/>
                </a:lnTo>
                <a:lnTo>
                  <a:pt x="12192000" y="5806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4165" y="0"/>
            <a:ext cx="49618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Carlito"/>
                <a:cs typeface="Carlito"/>
              </a:rPr>
              <a:t>ServletConfig</a:t>
            </a:r>
            <a:r>
              <a:rPr sz="3600" b="0" spc="-70" dirty="0">
                <a:latin typeface="Carlito"/>
                <a:cs typeface="Carlito"/>
              </a:rPr>
              <a:t> </a:t>
            </a:r>
            <a:r>
              <a:rPr sz="3600" b="0" spc="-20" dirty="0">
                <a:latin typeface="Carlito"/>
                <a:cs typeface="Carlito"/>
              </a:rPr>
              <a:t>Interface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703910"/>
            <a:ext cx="950341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Carlito"/>
                <a:cs typeface="Carlito"/>
              </a:rPr>
              <a:t>Every </a:t>
            </a:r>
            <a:r>
              <a:rPr sz="2200" spc="-5" dirty="0">
                <a:latin typeface="Carlito"/>
                <a:cs typeface="Carlito"/>
              </a:rPr>
              <a:t>Servlet has its own </a:t>
            </a:r>
            <a:r>
              <a:rPr sz="2200" b="1" i="1" spc="-5" dirty="0">
                <a:latin typeface="Carlito"/>
                <a:cs typeface="Carlito"/>
              </a:rPr>
              <a:t>ServletConfig </a:t>
            </a:r>
            <a:r>
              <a:rPr sz="2200" spc="-5" dirty="0">
                <a:latin typeface="Carlito"/>
                <a:cs typeface="Carlito"/>
              </a:rPr>
              <a:t>object which holds </a:t>
            </a:r>
            <a:r>
              <a:rPr sz="2200" spc="-10" dirty="0">
                <a:latin typeface="Carlito"/>
                <a:cs typeface="Carlito"/>
              </a:rPr>
              <a:t>initialization</a:t>
            </a:r>
            <a:r>
              <a:rPr sz="2200" spc="1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parameters.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Initialization </a:t>
            </a:r>
            <a:r>
              <a:rPr sz="2200" spc="-20" dirty="0">
                <a:latin typeface="Carlito"/>
                <a:cs typeface="Carlito"/>
              </a:rPr>
              <a:t>parameters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 made </a:t>
            </a:r>
            <a:r>
              <a:rPr sz="2200" spc="-10" dirty="0">
                <a:latin typeface="Carlito"/>
                <a:cs typeface="Carlito"/>
              </a:rPr>
              <a:t>available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web.xml </a:t>
            </a:r>
            <a:r>
              <a:rPr sz="2200" spc="-5" dirty="0">
                <a:latin typeface="Carlito"/>
                <a:cs typeface="Carlito"/>
              </a:rPr>
              <a:t>or in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annotations.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2045284"/>
            <a:ext cx="6278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Carlito"/>
                <a:cs typeface="Carlito"/>
              </a:rPr>
              <a:t>The </a:t>
            </a:r>
            <a:r>
              <a:rPr sz="2200" i="1" spc="-10" dirty="0">
                <a:latin typeface="Carlito"/>
                <a:cs typeface="Carlito"/>
              </a:rPr>
              <a:t>methods used </a:t>
            </a:r>
            <a:r>
              <a:rPr sz="2200" i="1" spc="-15" dirty="0">
                <a:latin typeface="Carlito"/>
                <a:cs typeface="Carlito"/>
              </a:rPr>
              <a:t>to </a:t>
            </a:r>
            <a:r>
              <a:rPr sz="2200" i="1" spc="-5" dirty="0">
                <a:latin typeface="Carlito"/>
                <a:cs typeface="Carlito"/>
              </a:rPr>
              <a:t>read </a:t>
            </a:r>
            <a:r>
              <a:rPr sz="2200" i="1" spc="-10" dirty="0">
                <a:latin typeface="Carlito"/>
                <a:cs typeface="Carlito"/>
              </a:rPr>
              <a:t>initialization parameters</a:t>
            </a:r>
            <a:r>
              <a:rPr sz="2200" i="1" spc="15" dirty="0">
                <a:latin typeface="Carlito"/>
                <a:cs typeface="Carlito"/>
              </a:rPr>
              <a:t> </a:t>
            </a:r>
            <a:r>
              <a:rPr sz="2200" i="1" spc="-5" dirty="0">
                <a:latin typeface="Carlito"/>
                <a:cs typeface="Carlito"/>
              </a:rPr>
              <a:t>are: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2381249"/>
            <a:ext cx="12318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2381249"/>
            <a:ext cx="45332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String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getInitParameter(String)  Enumeration</a:t>
            </a:r>
            <a:r>
              <a:rPr sz="2200" b="1" spc="-3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getInitParameterNames()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3612896"/>
            <a:ext cx="6148705" cy="1246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i="1" spc="-95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2200" i="1" spc="-10" dirty="0">
                <a:solidFill>
                  <a:srgbClr val="FF0000"/>
                </a:solidFill>
                <a:latin typeface="Carlito"/>
                <a:cs typeface="Carlito"/>
              </a:rPr>
              <a:t>configure </a:t>
            </a:r>
            <a:r>
              <a:rPr sz="2200" i="1" spc="-5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200" i="1" spc="-10" dirty="0">
                <a:solidFill>
                  <a:srgbClr val="FF0000"/>
                </a:solidFill>
                <a:latin typeface="Carlito"/>
                <a:cs typeface="Carlito"/>
              </a:rPr>
              <a:t>initialization parameters </a:t>
            </a:r>
            <a:r>
              <a:rPr sz="2200" i="1" spc="-15" dirty="0">
                <a:solidFill>
                  <a:srgbClr val="FF0000"/>
                </a:solidFill>
                <a:latin typeface="Carlito"/>
                <a:cs typeface="Carlito"/>
              </a:rPr>
              <a:t>for </a:t>
            </a:r>
            <a:r>
              <a:rPr sz="2200" i="1" spc="-5" dirty="0">
                <a:solidFill>
                  <a:srgbClr val="FF0000"/>
                </a:solidFill>
                <a:latin typeface="Carlito"/>
                <a:cs typeface="Carlito"/>
              </a:rPr>
              <a:t>Servlet in  web.xml:</a:t>
            </a:r>
            <a:endParaRPr sz="2200" dirty="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latin typeface="Carlito"/>
                <a:cs typeface="Carlito"/>
              </a:rPr>
              <a:t>&lt;servlet&gt;</a:t>
            </a:r>
            <a:endParaRPr sz="18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rlito"/>
                <a:cs typeface="Carlito"/>
              </a:rPr>
              <a:t>&lt;servlet-name&gt;</a:t>
            </a:r>
            <a:r>
              <a:rPr sz="1800" b="1" i="1" spc="-5" dirty="0">
                <a:latin typeface="Carlito"/>
                <a:cs typeface="Carlito"/>
              </a:rPr>
              <a:t>Servlet</a:t>
            </a:r>
            <a:r>
              <a:rPr sz="1800" b="1" i="1" spc="-30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Name</a:t>
            </a:r>
            <a:r>
              <a:rPr sz="1800" b="1" spc="-5" dirty="0">
                <a:latin typeface="Carlito"/>
                <a:cs typeface="Carlito"/>
              </a:rPr>
              <a:t>&lt;/servlet-name&gt;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083" y="4833873"/>
            <a:ext cx="665543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277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&lt;servlet-class&gt;</a:t>
            </a:r>
            <a:r>
              <a:rPr sz="1800" b="1" i="1" spc="-5" dirty="0">
                <a:latin typeface="Carlito"/>
                <a:cs typeface="Carlito"/>
              </a:rPr>
              <a:t>package-name.servlet-classname</a:t>
            </a:r>
            <a:r>
              <a:rPr sz="1800" b="1" spc="-5" dirty="0">
                <a:latin typeface="Carlito"/>
                <a:cs typeface="Carlito"/>
              </a:rPr>
              <a:t>&lt;/servlet-class&gt;</a:t>
            </a:r>
            <a:endParaRPr sz="1800">
              <a:latin typeface="Carlito"/>
              <a:cs typeface="Carlito"/>
            </a:endParaRPr>
          </a:p>
          <a:p>
            <a:pPr marL="612775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&lt; </a:t>
            </a:r>
            <a:r>
              <a:rPr sz="1800" b="1" spc="-5" dirty="0">
                <a:latin typeface="Carlito"/>
                <a:cs typeface="Carlito"/>
              </a:rPr>
              <a:t>init-param&gt;</a:t>
            </a:r>
            <a:endParaRPr sz="1800">
              <a:latin typeface="Carlito"/>
              <a:cs typeface="Carlito"/>
            </a:endParaRPr>
          </a:p>
          <a:p>
            <a:pPr marL="1579245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&lt;param-name&gt;</a:t>
            </a:r>
            <a:r>
              <a:rPr sz="1800" b="1" i="1" spc="-5" dirty="0">
                <a:latin typeface="Carlito"/>
                <a:cs typeface="Carlito"/>
              </a:rPr>
              <a:t>param1</a:t>
            </a:r>
            <a:r>
              <a:rPr sz="1800" b="1" spc="-5" dirty="0">
                <a:latin typeface="Carlito"/>
                <a:cs typeface="Carlito"/>
              </a:rPr>
              <a:t>&lt;/param-name&gt;</a:t>
            </a:r>
            <a:endParaRPr sz="1800">
              <a:latin typeface="Carlito"/>
              <a:cs typeface="Carlito"/>
            </a:endParaRPr>
          </a:p>
          <a:p>
            <a:pPr marL="1527810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&lt;param-value&gt;</a:t>
            </a:r>
            <a:r>
              <a:rPr sz="1800" b="1" i="1" spc="-10" dirty="0">
                <a:latin typeface="Carlito"/>
                <a:cs typeface="Carlito"/>
              </a:rPr>
              <a:t>value1</a:t>
            </a:r>
            <a:r>
              <a:rPr sz="1800" b="1" spc="-10" dirty="0">
                <a:latin typeface="Carlito"/>
                <a:cs typeface="Carlito"/>
              </a:rPr>
              <a:t>&lt;/param-value&gt;</a:t>
            </a:r>
            <a:endParaRPr sz="1800">
              <a:latin typeface="Carlito"/>
              <a:cs typeface="Carlito"/>
            </a:endParaRPr>
          </a:p>
          <a:p>
            <a:pPr marL="612775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&lt;/init-param&gt;</a:t>
            </a:r>
            <a:endParaRPr sz="1800">
              <a:latin typeface="Carlito"/>
              <a:cs typeface="Carlito"/>
            </a:endParaRPr>
          </a:p>
          <a:p>
            <a:pPr marL="612775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.........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&lt;/servlet&gt;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05600" y="2118360"/>
            <a:ext cx="5486400" cy="1938655"/>
          </a:xfrm>
          <a:custGeom>
            <a:avLst/>
            <a:gdLst/>
            <a:ahLst/>
            <a:cxnLst/>
            <a:rect l="l" t="t" r="r" b="b"/>
            <a:pathLst>
              <a:path w="5486400" h="1938654">
                <a:moveTo>
                  <a:pt x="5486400" y="0"/>
                </a:moveTo>
                <a:lnTo>
                  <a:pt x="0" y="0"/>
                </a:lnTo>
                <a:lnTo>
                  <a:pt x="0" y="1938527"/>
                </a:lnTo>
                <a:lnTo>
                  <a:pt x="5486400" y="1938527"/>
                </a:lnTo>
                <a:lnTo>
                  <a:pt x="548640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85229" y="2135251"/>
            <a:ext cx="511111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Carlito"/>
                <a:cs typeface="Carlito"/>
              </a:rPr>
              <a:t>Another </a:t>
            </a:r>
            <a:r>
              <a:rPr sz="2000" b="1" i="1" spc="-5" dirty="0">
                <a:latin typeface="Carlito"/>
                <a:cs typeface="Carlito"/>
              </a:rPr>
              <a:t>useful </a:t>
            </a:r>
            <a:r>
              <a:rPr sz="2000" b="1" i="1" spc="-10" dirty="0">
                <a:latin typeface="Carlito"/>
                <a:cs typeface="Carlito"/>
              </a:rPr>
              <a:t>instance </a:t>
            </a:r>
            <a:r>
              <a:rPr sz="2000" b="1" i="1" spc="-5" dirty="0">
                <a:latin typeface="Carlito"/>
                <a:cs typeface="Carlito"/>
              </a:rPr>
              <a:t>method of</a:t>
            </a:r>
            <a:r>
              <a:rPr sz="2000" b="1" i="1" spc="-120" dirty="0">
                <a:latin typeface="Carlito"/>
                <a:cs typeface="Carlito"/>
              </a:rPr>
              <a:t> </a:t>
            </a:r>
            <a:r>
              <a:rPr sz="2000" b="1" i="1" dirty="0">
                <a:latin typeface="Carlito"/>
                <a:cs typeface="Carlito"/>
              </a:rPr>
              <a:t>ServletConfig  </a:t>
            </a:r>
            <a:r>
              <a:rPr sz="2000" b="1" i="1" spc="-5" dirty="0">
                <a:latin typeface="Carlito"/>
                <a:cs typeface="Carlito"/>
              </a:rPr>
              <a:t>object</a:t>
            </a:r>
            <a:r>
              <a:rPr sz="2000" b="1" i="1" spc="-25" dirty="0">
                <a:latin typeface="Carlito"/>
                <a:cs typeface="Carlito"/>
              </a:rPr>
              <a:t> </a:t>
            </a:r>
            <a:r>
              <a:rPr sz="2000" b="1" i="1" dirty="0">
                <a:latin typeface="Carlito"/>
                <a:cs typeface="Carlito"/>
              </a:rPr>
              <a:t>is:</a:t>
            </a:r>
            <a:endParaRPr sz="200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Servlet </a:t>
            </a:r>
            <a:r>
              <a:rPr sz="2000" b="1" spc="-15" dirty="0">
                <a:solidFill>
                  <a:srgbClr val="C00000"/>
                </a:solidFill>
                <a:latin typeface="Carlito"/>
                <a:cs typeface="Carlito"/>
              </a:rPr>
              <a:t>Context</a:t>
            </a:r>
            <a:r>
              <a:rPr sz="2000" b="1" spc="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getServletContext()</a:t>
            </a:r>
            <a:endParaRPr sz="2000">
              <a:latin typeface="Carlito"/>
              <a:cs typeface="Carlito"/>
            </a:endParaRPr>
          </a:p>
          <a:p>
            <a:pPr marL="12700" marR="215265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returns </a:t>
            </a:r>
            <a:r>
              <a:rPr sz="2000" b="1" dirty="0">
                <a:latin typeface="Carlito"/>
                <a:cs typeface="Carlito"/>
              </a:rPr>
              <a:t>a </a:t>
            </a:r>
            <a:r>
              <a:rPr sz="2000" b="1" spc="-15" dirty="0">
                <a:latin typeface="Carlito"/>
                <a:cs typeface="Carlito"/>
              </a:rPr>
              <a:t>reference to </a:t>
            </a:r>
            <a:r>
              <a:rPr sz="2000" b="1" dirty="0">
                <a:latin typeface="Carlito"/>
                <a:cs typeface="Carlito"/>
              </a:rPr>
              <a:t>a </a:t>
            </a:r>
            <a:r>
              <a:rPr sz="2000" b="1" spc="-10" dirty="0">
                <a:latin typeface="Carlito"/>
                <a:cs typeface="Carlito"/>
              </a:rPr>
              <a:t>ServletContext </a:t>
            </a:r>
            <a:r>
              <a:rPr sz="2000" b="1" spc="-5" dirty="0">
                <a:latin typeface="Carlito"/>
                <a:cs typeface="Carlito"/>
              </a:rPr>
              <a:t>object,  </a:t>
            </a:r>
            <a:r>
              <a:rPr sz="2000" b="1" dirty="0">
                <a:latin typeface="Carlito"/>
                <a:cs typeface="Carlito"/>
              </a:rPr>
              <a:t>used </a:t>
            </a:r>
            <a:r>
              <a:rPr sz="2000" b="1" spc="-10" dirty="0">
                <a:latin typeface="Carlito"/>
                <a:cs typeface="Carlito"/>
              </a:rPr>
              <a:t>by </a:t>
            </a: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caller </a:t>
            </a:r>
            <a:r>
              <a:rPr sz="2000" b="1" spc="-15" dirty="0">
                <a:latin typeface="Carlito"/>
                <a:cs typeface="Carlito"/>
              </a:rPr>
              <a:t>to interact </a:t>
            </a:r>
            <a:r>
              <a:rPr sz="2000" b="1" spc="-5" dirty="0">
                <a:latin typeface="Carlito"/>
                <a:cs typeface="Carlito"/>
              </a:rPr>
              <a:t>with </a:t>
            </a:r>
            <a:r>
              <a:rPr sz="2000" b="1" dirty="0">
                <a:latin typeface="Carlito"/>
                <a:cs typeface="Carlito"/>
              </a:rPr>
              <a:t>its </a:t>
            </a:r>
            <a:r>
              <a:rPr sz="2000" b="1" spc="-5" dirty="0">
                <a:latin typeface="Carlito"/>
                <a:cs typeface="Carlito"/>
              </a:rPr>
              <a:t>servlet  container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8330"/>
          </a:xfrm>
          <a:custGeom>
            <a:avLst/>
            <a:gdLst/>
            <a:ahLst/>
            <a:cxnLst/>
            <a:rect l="l" t="t" r="r" b="b"/>
            <a:pathLst>
              <a:path w="12192000" h="608330">
                <a:moveTo>
                  <a:pt x="12192000" y="0"/>
                </a:moveTo>
                <a:lnTo>
                  <a:pt x="0" y="0"/>
                </a:lnTo>
                <a:lnTo>
                  <a:pt x="0" y="608076"/>
                </a:lnTo>
                <a:lnTo>
                  <a:pt x="12192000" y="6080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9409" y="0"/>
            <a:ext cx="110934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Initialization </a:t>
            </a:r>
            <a:r>
              <a:rPr sz="2800" spc="-20" dirty="0"/>
              <a:t>parameters for </a:t>
            </a:r>
            <a:r>
              <a:rPr sz="2800" dirty="0"/>
              <a:t>a Servlet </a:t>
            </a:r>
            <a:r>
              <a:rPr sz="2800" spc="-5" dirty="0"/>
              <a:t>through</a:t>
            </a:r>
            <a:r>
              <a:rPr sz="2800" spc="60" dirty="0"/>
              <a:t> </a:t>
            </a:r>
            <a:r>
              <a:rPr sz="2800" spc="-10" dirty="0"/>
              <a:t>annotations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216814" y="634110"/>
            <a:ext cx="8651875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The </a:t>
            </a:r>
            <a:r>
              <a:rPr dirty="0">
                <a:latin typeface="Carlito"/>
                <a:cs typeface="Carlito"/>
              </a:rPr>
              <a:t>initial </a:t>
            </a:r>
            <a:r>
              <a:rPr spc="-15" dirty="0">
                <a:latin typeface="Carlito"/>
                <a:cs typeface="Carlito"/>
              </a:rPr>
              <a:t>parameters </a:t>
            </a:r>
            <a:r>
              <a:rPr spc="-20" dirty="0">
                <a:latin typeface="Carlito"/>
                <a:cs typeface="Carlito"/>
              </a:rPr>
              <a:t>for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5" dirty="0">
                <a:latin typeface="Carlito"/>
                <a:cs typeface="Carlito"/>
              </a:rPr>
              <a:t>Servlet can </a:t>
            </a:r>
            <a:r>
              <a:rPr spc="-10" dirty="0">
                <a:latin typeface="Carlito"/>
                <a:cs typeface="Carlito"/>
              </a:rPr>
              <a:t>set </a:t>
            </a:r>
            <a:r>
              <a:rPr spc="-5" dirty="0">
                <a:latin typeface="Carlito"/>
                <a:cs typeface="Carlito"/>
              </a:rPr>
              <a:t>using annotations,</a:t>
            </a:r>
            <a:r>
              <a:rPr spc="120" dirty="0">
                <a:latin typeface="Carlito"/>
                <a:cs typeface="Carlito"/>
              </a:rPr>
              <a:t> </a:t>
            </a:r>
            <a:r>
              <a:rPr b="1" spc="-20" dirty="0">
                <a:latin typeface="Carlito"/>
                <a:cs typeface="Carlito"/>
              </a:rPr>
              <a:t>@WebInitParam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pc="-15" dirty="0">
                <a:solidFill>
                  <a:srgbClr val="C00000"/>
                </a:solidFill>
                <a:latin typeface="Carlito"/>
                <a:cs typeface="Carlito"/>
              </a:rPr>
              <a:t>@WebInitParam </a:t>
            </a:r>
            <a:r>
              <a:rPr spc="-5" dirty="0">
                <a:solidFill>
                  <a:srgbClr val="C00000"/>
                </a:solidFill>
                <a:latin typeface="Carlito"/>
                <a:cs typeface="Carlito"/>
              </a:rPr>
              <a:t>annotation supports </a:t>
            </a:r>
            <a:r>
              <a:rPr spc="-10" dirty="0">
                <a:solidFill>
                  <a:srgbClr val="C00000"/>
                </a:solidFill>
                <a:latin typeface="Carlito"/>
                <a:cs typeface="Carlito"/>
              </a:rPr>
              <a:t>two</a:t>
            </a:r>
            <a:r>
              <a:rPr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C00000"/>
                </a:solidFill>
                <a:latin typeface="Carlito"/>
                <a:cs typeface="Carlito"/>
              </a:rPr>
              <a:t>attributes:</a:t>
            </a:r>
            <a:endParaRPr dirty="0">
              <a:latin typeface="Carlito"/>
              <a:cs typeface="Carlito"/>
            </a:endParaRPr>
          </a:p>
          <a:p>
            <a:pPr marL="563880" indent="-94615">
              <a:lnSpc>
                <a:spcPct val="100000"/>
              </a:lnSpc>
              <a:buSzPct val="95238"/>
              <a:buFont typeface="Arial"/>
              <a:buChar char="•"/>
              <a:tabLst>
                <a:tab pos="564515" algn="l"/>
              </a:tabLst>
            </a:pPr>
            <a:r>
              <a:rPr spc="-5" dirty="0">
                <a:latin typeface="Carlito"/>
                <a:cs typeface="Carlito"/>
              </a:rPr>
              <a:t>name </a:t>
            </a:r>
            <a:r>
              <a:rPr dirty="0">
                <a:latin typeface="Carlito"/>
                <a:cs typeface="Carlito"/>
              </a:rPr>
              <a:t>- </a:t>
            </a:r>
            <a:r>
              <a:rPr spc="-5" dirty="0">
                <a:latin typeface="Carlito"/>
                <a:cs typeface="Carlito"/>
              </a:rPr>
              <a:t>The name of </a:t>
            </a:r>
            <a:r>
              <a:rPr dirty="0">
                <a:latin typeface="Carlito"/>
                <a:cs typeface="Carlito"/>
              </a:rPr>
              <a:t>the</a:t>
            </a:r>
            <a:r>
              <a:rPr spc="-5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parameter</a:t>
            </a:r>
            <a:endParaRPr dirty="0">
              <a:latin typeface="Carlito"/>
              <a:cs typeface="Carlito"/>
            </a:endParaRPr>
          </a:p>
          <a:p>
            <a:pPr marL="563880" indent="-94615">
              <a:lnSpc>
                <a:spcPct val="100000"/>
              </a:lnSpc>
              <a:buSzPct val="95238"/>
              <a:buFont typeface="Arial"/>
              <a:buChar char="•"/>
              <a:tabLst>
                <a:tab pos="564515" algn="l"/>
              </a:tabLst>
            </a:pPr>
            <a:r>
              <a:rPr spc="-10" dirty="0">
                <a:latin typeface="Carlito"/>
                <a:cs typeface="Carlito"/>
              </a:rPr>
              <a:t>value </a:t>
            </a:r>
            <a:r>
              <a:rPr dirty="0">
                <a:latin typeface="Carlito"/>
                <a:cs typeface="Carlito"/>
              </a:rPr>
              <a:t>- </a:t>
            </a:r>
            <a:r>
              <a:rPr spc="-5"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value </a:t>
            </a:r>
            <a:r>
              <a:rPr spc="-5" dirty="0">
                <a:latin typeface="Carlito"/>
                <a:cs typeface="Carlito"/>
              </a:rPr>
              <a:t>of </a:t>
            </a:r>
            <a:r>
              <a:rPr dirty="0">
                <a:latin typeface="Carlito"/>
                <a:cs typeface="Carlito"/>
              </a:rPr>
              <a:t>the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parameter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C00000"/>
                </a:solidFill>
                <a:latin typeface="Carlito"/>
                <a:cs typeface="Carlito"/>
              </a:rPr>
              <a:t>Using </a:t>
            </a:r>
            <a:r>
              <a:rPr spc="-15" dirty="0">
                <a:solidFill>
                  <a:srgbClr val="C00000"/>
                </a:solidFill>
                <a:latin typeface="Carlito"/>
                <a:cs typeface="Carlito"/>
              </a:rPr>
              <a:t>@WebInitParam </a:t>
            </a:r>
            <a:r>
              <a:rPr spc="-5" dirty="0">
                <a:solidFill>
                  <a:srgbClr val="C00000"/>
                </a:solidFill>
                <a:latin typeface="Carlito"/>
                <a:cs typeface="Carlito"/>
              </a:rPr>
              <a:t>annotation </a:t>
            </a:r>
            <a:r>
              <a:rPr spc="-10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pc="-5" dirty="0">
                <a:solidFill>
                  <a:srgbClr val="C00000"/>
                </a:solidFill>
                <a:latin typeface="Carlito"/>
                <a:cs typeface="Carlito"/>
              </a:rPr>
              <a:t>specify servlet </a:t>
            </a:r>
            <a:r>
              <a:rPr dirty="0">
                <a:solidFill>
                  <a:srgbClr val="C00000"/>
                </a:solidFill>
                <a:latin typeface="Carlito"/>
                <a:cs typeface="Carlito"/>
              </a:rPr>
              <a:t>init</a:t>
            </a:r>
            <a:r>
              <a:rPr spc="4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pc="-15" dirty="0">
                <a:solidFill>
                  <a:srgbClr val="C00000"/>
                </a:solidFill>
                <a:latin typeface="Carlito"/>
                <a:cs typeface="Carlito"/>
              </a:rPr>
              <a:t>parameters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Carlito"/>
              <a:cs typeface="Carlito"/>
            </a:endParaRPr>
          </a:p>
          <a:p>
            <a:pPr marL="12700" marR="1383665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@WebServlet</a:t>
            </a:r>
            <a:r>
              <a:rPr b="1" spc="-10" dirty="0">
                <a:latin typeface="Carlito"/>
                <a:cs typeface="Carlito"/>
              </a:rPr>
              <a:t>(</a:t>
            </a:r>
            <a:r>
              <a:rPr spc="-10" dirty="0">
                <a:latin typeface="Carlito"/>
                <a:cs typeface="Carlito"/>
              </a:rPr>
              <a:t>name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5" dirty="0">
                <a:latin typeface="Carlito"/>
                <a:cs typeface="Carlito"/>
              </a:rPr>
              <a:t>"Servletname", </a:t>
            </a:r>
            <a:r>
              <a:rPr spc="-15" dirty="0">
                <a:latin typeface="Carlito"/>
                <a:cs typeface="Carlito"/>
              </a:rPr>
              <a:t>urlPatterns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10" dirty="0">
                <a:latin typeface="Carlito"/>
                <a:cs typeface="Carlito"/>
              </a:rPr>
              <a:t>{"/urlpattern"},  </a:t>
            </a:r>
            <a:r>
              <a:rPr spc="-15" dirty="0">
                <a:latin typeface="Carlito"/>
                <a:cs typeface="Carlito"/>
              </a:rPr>
              <a:t>initParams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10" dirty="0">
                <a:latin typeface="Carlito"/>
                <a:cs typeface="Carlito"/>
              </a:rPr>
              <a:t>{@WebInitParam(name="param1", value="value1"),  @WebInitParam(name="param2",</a:t>
            </a:r>
            <a:r>
              <a:rPr spc="-3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value="value2")}</a:t>
            </a:r>
            <a:endParaRPr dirty="0">
              <a:latin typeface="Carlito"/>
              <a:cs typeface="Carlito"/>
            </a:endParaRPr>
          </a:p>
          <a:p>
            <a:pPr marL="1339850">
              <a:lnSpc>
                <a:spcPct val="100000"/>
              </a:lnSpc>
            </a:pPr>
            <a:r>
              <a:rPr b="1" dirty="0">
                <a:latin typeface="Carlito"/>
                <a:cs typeface="Carlito"/>
              </a:rPr>
              <a:t>)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" y="3880103"/>
            <a:ext cx="12054840" cy="2723515"/>
          </a:xfrm>
          <a:custGeom>
            <a:avLst/>
            <a:gdLst/>
            <a:ahLst/>
            <a:cxnLst/>
            <a:rect l="l" t="t" r="r" b="b"/>
            <a:pathLst>
              <a:path w="12054840" h="2723515">
                <a:moveTo>
                  <a:pt x="12054840" y="0"/>
                </a:moveTo>
                <a:lnTo>
                  <a:pt x="0" y="0"/>
                </a:lnTo>
                <a:lnTo>
                  <a:pt x="0" y="2723388"/>
                </a:lnTo>
                <a:lnTo>
                  <a:pt x="12054840" y="2723388"/>
                </a:lnTo>
                <a:lnTo>
                  <a:pt x="1205484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6814" y="3899153"/>
            <a:ext cx="73717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rlito"/>
                <a:cs typeface="Carlito"/>
              </a:rPr>
              <a:t>@WebServlet(name="InitParamsServlet",urlPatterns="/InitParamsServlet",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814" y="4188714"/>
            <a:ext cx="6341110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rlito"/>
                <a:cs typeface="Carlito"/>
              </a:rPr>
              <a:t>initParams={@WebInitParam(name="dbname",value="MySQL"),  @WebInitParam(name="username", value="root"),  @WebInitParam(name="password", value="root123"),  @WebInitParam(name="tablename",value="emp")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})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Carlito"/>
                <a:cs typeface="Carlito"/>
              </a:rPr>
              <a:t>public </a:t>
            </a:r>
            <a:r>
              <a:rPr b="1" spc="-10" dirty="0">
                <a:latin typeface="Carlito"/>
                <a:cs typeface="Carlito"/>
              </a:rPr>
              <a:t>class InitParamsServlet extends </a:t>
            </a:r>
            <a:r>
              <a:rPr b="1" spc="-5" dirty="0">
                <a:latin typeface="Carlito"/>
                <a:cs typeface="Carlito"/>
              </a:rPr>
              <a:t>GenericServlet</a:t>
            </a:r>
            <a:r>
              <a:rPr b="1" spc="12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Carlito"/>
                <a:cs typeface="Carlito"/>
              </a:rPr>
              <a:t>……….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Carlito"/>
                <a:cs typeface="Carlito"/>
              </a:rPr>
              <a:t>}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96828" y="3889247"/>
            <a:ext cx="995680" cy="370840"/>
          </a:xfrm>
          <a:custGeom>
            <a:avLst/>
            <a:gdLst/>
            <a:ahLst/>
            <a:cxnLst/>
            <a:rect l="l" t="t" r="r" b="b"/>
            <a:pathLst>
              <a:path w="995679" h="370839">
                <a:moveTo>
                  <a:pt x="995172" y="0"/>
                </a:moveTo>
                <a:lnTo>
                  <a:pt x="0" y="0"/>
                </a:lnTo>
                <a:lnTo>
                  <a:pt x="0" y="370331"/>
                </a:lnTo>
                <a:lnTo>
                  <a:pt x="995172" y="370331"/>
                </a:lnTo>
                <a:lnTo>
                  <a:pt x="995172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87000" y="3908297"/>
            <a:ext cx="182232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E</a:t>
            </a:r>
            <a:r>
              <a:rPr sz="1800" b="1" spc="-25" dirty="0">
                <a:latin typeface="Carlito"/>
                <a:cs typeface="Carlito"/>
              </a:rPr>
              <a:t>x</a:t>
            </a:r>
            <a:r>
              <a:rPr sz="1800" b="1" dirty="0">
                <a:latin typeface="Carlito"/>
                <a:cs typeface="Carlito"/>
              </a:rPr>
              <a:t>ample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39140"/>
          </a:xfrm>
          <a:custGeom>
            <a:avLst/>
            <a:gdLst/>
            <a:ahLst/>
            <a:cxnLst/>
            <a:rect l="l" t="t" r="r" b="b"/>
            <a:pathLst>
              <a:path w="12192000" h="739140">
                <a:moveTo>
                  <a:pt x="12192000" y="0"/>
                </a:moveTo>
                <a:lnTo>
                  <a:pt x="0" y="0"/>
                </a:lnTo>
                <a:lnTo>
                  <a:pt x="0" y="739139"/>
                </a:lnTo>
                <a:lnTo>
                  <a:pt x="12192000" y="7391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8180" y="0"/>
            <a:ext cx="929894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340" dirty="0">
                <a:latin typeface="Arial"/>
                <a:cs typeface="Arial"/>
              </a:rPr>
              <a:t>Accessing </a:t>
            </a:r>
            <a:r>
              <a:rPr sz="4200" b="0" spc="-125" dirty="0">
                <a:latin typeface="Arial"/>
                <a:cs typeface="Arial"/>
              </a:rPr>
              <a:t>initialization </a:t>
            </a:r>
            <a:r>
              <a:rPr sz="4200" b="0" spc="-229" dirty="0">
                <a:latin typeface="Arial"/>
                <a:cs typeface="Arial"/>
              </a:rPr>
              <a:t>parameters </a:t>
            </a:r>
            <a:r>
              <a:rPr sz="4200" b="0" spc="-80" dirty="0">
                <a:latin typeface="Arial"/>
                <a:cs typeface="Arial"/>
              </a:rPr>
              <a:t>in</a:t>
            </a:r>
            <a:r>
              <a:rPr sz="4200" b="0" spc="-480" dirty="0">
                <a:latin typeface="Arial"/>
                <a:cs typeface="Arial"/>
              </a:rPr>
              <a:t> </a:t>
            </a:r>
            <a:r>
              <a:rPr sz="4200" b="0" spc="-165" dirty="0">
                <a:latin typeface="Arial"/>
                <a:cs typeface="Arial"/>
              </a:rPr>
              <a:t>servlet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188796"/>
            <a:ext cx="1181735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Servlet </a:t>
            </a:r>
            <a:r>
              <a:rPr sz="2400" spc="-10" dirty="0">
                <a:latin typeface="Carlito"/>
                <a:cs typeface="Carlito"/>
              </a:rPr>
              <a:t>Container </a:t>
            </a:r>
            <a:r>
              <a:rPr sz="2400" spc="-15" dirty="0">
                <a:latin typeface="Carlito"/>
                <a:cs typeface="Carlito"/>
              </a:rPr>
              <a:t>creates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ServletConfig object during </a:t>
            </a:r>
            <a:r>
              <a:rPr sz="2400" dirty="0">
                <a:latin typeface="Carlito"/>
                <a:cs typeface="Carlito"/>
              </a:rPr>
              <a:t>Servlet </a:t>
            </a:r>
            <a:r>
              <a:rPr sz="2400" spc="-10" dirty="0">
                <a:latin typeface="Carlito"/>
                <a:cs typeface="Carlito"/>
              </a:rPr>
              <a:t>instantiation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20" dirty="0">
                <a:latin typeface="Carlito"/>
                <a:cs typeface="Carlito"/>
              </a:rPr>
              <a:t>stores</a:t>
            </a:r>
            <a:endParaRPr sz="2400">
              <a:latin typeface="Carlito"/>
              <a:cs typeface="Carlito"/>
            </a:endParaRPr>
          </a:p>
          <a:p>
            <a:pPr marR="4963160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initialization </a:t>
            </a:r>
            <a:r>
              <a:rPr sz="2400" spc="-15" dirty="0">
                <a:latin typeface="Carlito"/>
                <a:cs typeface="Carlito"/>
              </a:rPr>
              <a:t>parameters </a:t>
            </a:r>
            <a:r>
              <a:rPr sz="2400" dirty="0">
                <a:latin typeface="Carlito"/>
                <a:cs typeface="Carlito"/>
              </a:rPr>
              <a:t>and their </a:t>
            </a:r>
            <a:r>
              <a:rPr sz="2400" spc="-10" dirty="0">
                <a:latin typeface="Carlito"/>
                <a:cs typeface="Carlito"/>
              </a:rPr>
              <a:t>values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access the </a:t>
            </a:r>
            <a:r>
              <a:rPr sz="2400" spc="-5" dirty="0">
                <a:latin typeface="Carlito"/>
                <a:cs typeface="Carlito"/>
              </a:rPr>
              <a:t>initialization </a:t>
            </a:r>
            <a:r>
              <a:rPr sz="2400" spc="-15" dirty="0">
                <a:latin typeface="Carlito"/>
                <a:cs typeface="Carlito"/>
              </a:rPr>
              <a:t>parameters </a:t>
            </a:r>
            <a:r>
              <a:rPr sz="2400" dirty="0">
                <a:latin typeface="Carlito"/>
                <a:cs typeface="Carlito"/>
              </a:rPr>
              <a:t>in init() </a:t>
            </a:r>
            <a:r>
              <a:rPr sz="2400" spc="-5" dirty="0">
                <a:latin typeface="Carlito"/>
                <a:cs typeface="Carlito"/>
              </a:rPr>
              <a:t>method or </a:t>
            </a:r>
            <a:r>
              <a:rPr sz="2400" dirty="0">
                <a:latin typeface="Carlito"/>
                <a:cs typeface="Carlito"/>
              </a:rPr>
              <a:t>in service()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methods.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marR="925194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spc="-5" dirty="0">
                <a:latin typeface="Carlito"/>
                <a:cs typeface="Carlito"/>
              </a:rPr>
              <a:t>know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init() </a:t>
            </a:r>
            <a:r>
              <a:rPr sz="2400" spc="-5" dirty="0">
                <a:latin typeface="Carlito"/>
                <a:cs typeface="Carlito"/>
              </a:rPr>
              <a:t>method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5" dirty="0">
                <a:latin typeface="Carlito"/>
                <a:cs typeface="Carlito"/>
              </a:rPr>
              <a:t>invoked </a:t>
            </a:r>
            <a:r>
              <a:rPr sz="2400" spc="-5" dirty="0">
                <a:latin typeface="Carlito"/>
                <a:cs typeface="Carlito"/>
              </a:rPr>
              <a:t>only once during </a:t>
            </a:r>
            <a:r>
              <a:rPr sz="2400" dirty="0">
                <a:latin typeface="Carlito"/>
                <a:cs typeface="Carlito"/>
              </a:rPr>
              <a:t>its </a:t>
            </a:r>
            <a:r>
              <a:rPr sz="2400" spc="-10" dirty="0">
                <a:latin typeface="Carlito"/>
                <a:cs typeface="Carlito"/>
              </a:rPr>
              <a:t>lifecycle </a:t>
            </a:r>
            <a:r>
              <a:rPr sz="2400" spc="-5" dirty="0">
                <a:latin typeface="Carlito"/>
                <a:cs typeface="Carlito"/>
              </a:rPr>
              <a:t>during </a:t>
            </a:r>
            <a:r>
              <a:rPr sz="2400" dirty="0">
                <a:latin typeface="Carlito"/>
                <a:cs typeface="Carlito"/>
              </a:rPr>
              <a:t>the servlet  </a:t>
            </a:r>
            <a:r>
              <a:rPr sz="2400" spc="-10" dirty="0">
                <a:latin typeface="Carlito"/>
                <a:cs typeface="Carlito"/>
              </a:rPr>
              <a:t>instantiation.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R="4955540" algn="ctr">
              <a:lnSpc>
                <a:spcPct val="100000"/>
              </a:lnSpc>
            </a:pPr>
            <a:r>
              <a:rPr sz="2400" i="1" spc="-5" dirty="0">
                <a:latin typeface="Carlito"/>
                <a:cs typeface="Carlito"/>
              </a:rPr>
              <a:t>public </a:t>
            </a:r>
            <a:r>
              <a:rPr sz="2400" i="1" spc="-10" dirty="0">
                <a:latin typeface="Carlito"/>
                <a:cs typeface="Carlito"/>
              </a:rPr>
              <a:t>void </a:t>
            </a:r>
            <a:r>
              <a:rPr sz="2400" i="1" dirty="0">
                <a:latin typeface="Carlito"/>
                <a:cs typeface="Carlito"/>
              </a:rPr>
              <a:t>init() throws</a:t>
            </a:r>
            <a:r>
              <a:rPr sz="2400" i="1" spc="-3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ServletException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spc="-105" dirty="0">
                <a:latin typeface="Carlito"/>
                <a:cs typeface="Carlito"/>
              </a:rPr>
              <a:t>To </a:t>
            </a:r>
            <a:r>
              <a:rPr sz="2400" i="1" spc="-5" dirty="0">
                <a:latin typeface="Carlito"/>
                <a:cs typeface="Carlito"/>
              </a:rPr>
              <a:t>acquire </a:t>
            </a:r>
            <a:r>
              <a:rPr sz="2400" i="1" dirty="0">
                <a:latin typeface="Carlito"/>
                <a:cs typeface="Carlito"/>
              </a:rPr>
              <a:t>the </a:t>
            </a:r>
            <a:r>
              <a:rPr sz="2400" i="1" spc="-5" dirty="0">
                <a:latin typeface="Carlito"/>
                <a:cs typeface="Carlito"/>
              </a:rPr>
              <a:t>ServletConfig object </a:t>
            </a:r>
            <a:r>
              <a:rPr sz="2400" i="1" dirty="0">
                <a:latin typeface="Carlito"/>
                <a:cs typeface="Carlito"/>
              </a:rPr>
              <a:t>within init() </a:t>
            </a:r>
            <a:r>
              <a:rPr sz="2400" i="1" spc="-5" dirty="0">
                <a:latin typeface="Carlito"/>
                <a:cs typeface="Carlito"/>
              </a:rPr>
              <a:t>or </a:t>
            </a:r>
            <a:r>
              <a:rPr sz="2400" i="1" dirty="0">
                <a:latin typeface="Carlito"/>
                <a:cs typeface="Carlito"/>
              </a:rPr>
              <a:t>service()</a:t>
            </a:r>
            <a:r>
              <a:rPr sz="2400" i="1" spc="6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methods,</a:t>
            </a:r>
            <a:endParaRPr sz="2400">
              <a:latin typeface="Carlito"/>
              <a:cs typeface="Carlito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b="1" spc="-5" dirty="0">
                <a:latin typeface="Carlito"/>
                <a:cs typeface="Carlito"/>
              </a:rPr>
              <a:t>getServletConfig() method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Servlet </a:t>
            </a:r>
            <a:r>
              <a:rPr sz="2400" spc="-15" dirty="0">
                <a:latin typeface="Carlito"/>
                <a:cs typeface="Carlito"/>
              </a:rPr>
              <a:t>interface </a:t>
            </a:r>
            <a:r>
              <a:rPr sz="2400" spc="-10" dirty="0">
                <a:latin typeface="Carlito"/>
                <a:cs typeface="Carlito"/>
              </a:rPr>
              <a:t>returns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spc="-10" dirty="0">
                <a:latin typeface="Carlito"/>
                <a:cs typeface="Carlito"/>
              </a:rPr>
              <a:t>of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ServletConfig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1234" y="-30099"/>
            <a:ext cx="512953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ServletContext</a:t>
            </a:r>
            <a:r>
              <a:rPr sz="2800" spc="-85" dirty="0"/>
              <a:t> </a:t>
            </a:r>
            <a:r>
              <a:rPr sz="2800" spc="-20" dirty="0"/>
              <a:t>Interface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12700" y="846582"/>
            <a:ext cx="11991975" cy="493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75" dirty="0">
                <a:latin typeface="Arial"/>
                <a:cs typeface="Arial"/>
              </a:rPr>
              <a:t>public interface</a:t>
            </a:r>
            <a:r>
              <a:rPr sz="2300" spc="-165" dirty="0">
                <a:latin typeface="Arial"/>
                <a:cs typeface="Arial"/>
              </a:rPr>
              <a:t> </a:t>
            </a:r>
            <a:r>
              <a:rPr sz="2300" spc="-130" dirty="0">
                <a:latin typeface="Arial"/>
                <a:cs typeface="Arial"/>
              </a:rPr>
              <a:t>ServletContext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300" spc="-125" dirty="0">
                <a:latin typeface="Arial"/>
                <a:cs typeface="Arial"/>
              </a:rPr>
              <a:t>Defines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00" dirty="0">
                <a:latin typeface="Arial"/>
                <a:cs typeface="Arial"/>
              </a:rPr>
              <a:t>set </a:t>
            </a:r>
            <a:r>
              <a:rPr sz="2300" spc="-20" dirty="0">
                <a:latin typeface="Arial"/>
                <a:cs typeface="Arial"/>
              </a:rPr>
              <a:t>of </a:t>
            </a:r>
            <a:r>
              <a:rPr sz="2300" spc="-90" dirty="0">
                <a:latin typeface="Arial"/>
                <a:cs typeface="Arial"/>
              </a:rPr>
              <a:t>methods </a:t>
            </a:r>
            <a:r>
              <a:rPr sz="2300" spc="-20" dirty="0">
                <a:latin typeface="Arial"/>
                <a:cs typeface="Arial"/>
              </a:rPr>
              <a:t>that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80" dirty="0">
                <a:latin typeface="Arial"/>
                <a:cs typeface="Arial"/>
              </a:rPr>
              <a:t>servlet </a:t>
            </a:r>
            <a:r>
              <a:rPr sz="2300" spc="-190" dirty="0">
                <a:latin typeface="Arial"/>
                <a:cs typeface="Arial"/>
              </a:rPr>
              <a:t>uses </a:t>
            </a:r>
            <a:r>
              <a:rPr sz="2300" spc="10" dirty="0">
                <a:latin typeface="Arial"/>
                <a:cs typeface="Arial"/>
              </a:rPr>
              <a:t>to </a:t>
            </a:r>
            <a:r>
              <a:rPr sz="2300" spc="-105" dirty="0">
                <a:latin typeface="Arial"/>
                <a:cs typeface="Arial"/>
              </a:rPr>
              <a:t>communicate </a:t>
            </a:r>
            <a:r>
              <a:rPr sz="2300" spc="-10" dirty="0">
                <a:latin typeface="Arial"/>
                <a:cs typeface="Arial"/>
              </a:rPr>
              <a:t>with </a:t>
            </a:r>
            <a:r>
              <a:rPr sz="2300" spc="-55" dirty="0">
                <a:latin typeface="Arial"/>
                <a:cs typeface="Arial"/>
              </a:rPr>
              <a:t>its </a:t>
            </a:r>
            <a:r>
              <a:rPr sz="2300" spc="-80" dirty="0">
                <a:latin typeface="Arial"/>
                <a:cs typeface="Arial"/>
              </a:rPr>
              <a:t>servlet </a:t>
            </a:r>
            <a:r>
              <a:rPr sz="2300" spc="-105" dirty="0">
                <a:latin typeface="Arial"/>
                <a:cs typeface="Arial"/>
              </a:rPr>
              <a:t>container, </a:t>
            </a:r>
            <a:r>
              <a:rPr sz="2300" spc="-25" dirty="0">
                <a:latin typeface="Arial"/>
                <a:cs typeface="Arial"/>
              </a:rPr>
              <a:t>for</a:t>
            </a:r>
            <a:r>
              <a:rPr sz="2300" spc="-440" dirty="0">
                <a:latin typeface="Arial"/>
                <a:cs typeface="Arial"/>
              </a:rPr>
              <a:t> </a:t>
            </a:r>
            <a:r>
              <a:rPr sz="2300" spc="-130" dirty="0">
                <a:latin typeface="Arial"/>
                <a:cs typeface="Arial"/>
              </a:rPr>
              <a:t>example,  </a:t>
            </a:r>
            <a:r>
              <a:rPr sz="2300" spc="5" dirty="0">
                <a:latin typeface="Arial"/>
                <a:cs typeface="Arial"/>
              </a:rPr>
              <a:t>to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85" dirty="0">
                <a:latin typeface="Arial"/>
                <a:cs typeface="Arial"/>
              </a:rPr>
              <a:t>get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40" dirty="0">
                <a:latin typeface="Arial"/>
                <a:cs typeface="Arial"/>
              </a:rPr>
              <a:t>the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110" dirty="0">
                <a:latin typeface="Arial"/>
                <a:cs typeface="Arial"/>
              </a:rPr>
              <a:t>MIME</a:t>
            </a:r>
            <a:r>
              <a:rPr sz="2300" spc="-140" dirty="0">
                <a:latin typeface="Arial"/>
                <a:cs typeface="Arial"/>
              </a:rPr>
              <a:t> </a:t>
            </a:r>
            <a:r>
              <a:rPr sz="2300" spc="-60" dirty="0">
                <a:latin typeface="Arial"/>
                <a:cs typeface="Arial"/>
              </a:rPr>
              <a:t>type</a:t>
            </a:r>
            <a:r>
              <a:rPr sz="2300" spc="-13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of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195" dirty="0">
                <a:latin typeface="Arial"/>
                <a:cs typeface="Arial"/>
              </a:rPr>
              <a:t>a</a:t>
            </a:r>
            <a:r>
              <a:rPr sz="2300" spc="-105" dirty="0">
                <a:latin typeface="Arial"/>
                <a:cs typeface="Arial"/>
              </a:rPr>
              <a:t> </a:t>
            </a:r>
            <a:r>
              <a:rPr sz="2300" spc="-40" dirty="0">
                <a:latin typeface="Arial"/>
                <a:cs typeface="Arial"/>
              </a:rPr>
              <a:t>file,</a:t>
            </a:r>
            <a:r>
              <a:rPr sz="2300" spc="-105" dirty="0">
                <a:latin typeface="Arial"/>
                <a:cs typeface="Arial"/>
              </a:rPr>
              <a:t> dispatch</a:t>
            </a:r>
            <a:r>
              <a:rPr sz="2300" spc="-110" dirty="0">
                <a:latin typeface="Arial"/>
                <a:cs typeface="Arial"/>
              </a:rPr>
              <a:t> requests,</a:t>
            </a:r>
            <a:r>
              <a:rPr sz="2300" spc="-140" dirty="0">
                <a:latin typeface="Arial"/>
                <a:cs typeface="Arial"/>
              </a:rPr>
              <a:t> </a:t>
            </a:r>
            <a:r>
              <a:rPr sz="2300" spc="-30" dirty="0">
                <a:latin typeface="Arial"/>
                <a:cs typeface="Arial"/>
              </a:rPr>
              <a:t>or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write</a:t>
            </a:r>
            <a:r>
              <a:rPr sz="2300" spc="-114" dirty="0">
                <a:latin typeface="Arial"/>
                <a:cs typeface="Arial"/>
              </a:rPr>
              <a:t> </a:t>
            </a:r>
            <a:r>
              <a:rPr sz="2300" spc="5" dirty="0">
                <a:latin typeface="Arial"/>
                <a:cs typeface="Arial"/>
              </a:rPr>
              <a:t>to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195" dirty="0">
                <a:latin typeface="Arial"/>
                <a:cs typeface="Arial"/>
              </a:rPr>
              <a:t>a</a:t>
            </a:r>
            <a:r>
              <a:rPr sz="2300" spc="-114" dirty="0">
                <a:latin typeface="Arial"/>
                <a:cs typeface="Arial"/>
              </a:rPr>
              <a:t> </a:t>
            </a:r>
            <a:r>
              <a:rPr sz="2300" spc="-95" dirty="0">
                <a:latin typeface="Arial"/>
                <a:cs typeface="Arial"/>
              </a:rPr>
              <a:t>log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40" dirty="0">
                <a:latin typeface="Arial"/>
                <a:cs typeface="Arial"/>
              </a:rPr>
              <a:t>file.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300" spc="-140" dirty="0">
                <a:latin typeface="Arial"/>
                <a:cs typeface="Arial"/>
              </a:rPr>
              <a:t>There </a:t>
            </a:r>
            <a:r>
              <a:rPr sz="2300" spc="-135" dirty="0">
                <a:latin typeface="Arial"/>
                <a:cs typeface="Arial"/>
              </a:rPr>
              <a:t>is </a:t>
            </a:r>
            <a:r>
              <a:rPr sz="2300" spc="-105" dirty="0">
                <a:latin typeface="Arial"/>
                <a:cs typeface="Arial"/>
              </a:rPr>
              <a:t>one </a:t>
            </a:r>
            <a:r>
              <a:rPr sz="2300" spc="-80" dirty="0">
                <a:latin typeface="Arial"/>
                <a:cs typeface="Arial"/>
              </a:rPr>
              <a:t>context </a:t>
            </a:r>
            <a:r>
              <a:rPr sz="2300" spc="-65" dirty="0">
                <a:latin typeface="Arial"/>
                <a:cs typeface="Arial"/>
              </a:rPr>
              <a:t>per "web </a:t>
            </a:r>
            <a:r>
              <a:rPr sz="2300" spc="-70" dirty="0">
                <a:latin typeface="Arial"/>
                <a:cs typeface="Arial"/>
              </a:rPr>
              <a:t>application" </a:t>
            </a:r>
            <a:r>
              <a:rPr sz="2300" spc="-65" dirty="0">
                <a:latin typeface="Arial"/>
                <a:cs typeface="Arial"/>
              </a:rPr>
              <a:t>per </a:t>
            </a:r>
            <a:r>
              <a:rPr sz="2300" spc="-265" dirty="0">
                <a:latin typeface="Arial"/>
                <a:cs typeface="Arial"/>
              </a:rPr>
              <a:t>Java </a:t>
            </a:r>
            <a:r>
              <a:rPr sz="2300" spc="-65" dirty="0">
                <a:latin typeface="Arial"/>
                <a:cs typeface="Arial"/>
              </a:rPr>
              <a:t>Virtual</a:t>
            </a:r>
            <a:r>
              <a:rPr sz="2300" spc="-150" dirty="0">
                <a:latin typeface="Arial"/>
                <a:cs typeface="Arial"/>
              </a:rPr>
              <a:t> </a:t>
            </a:r>
            <a:r>
              <a:rPr sz="2300" spc="-95" dirty="0">
                <a:latin typeface="Arial"/>
                <a:cs typeface="Arial"/>
              </a:rPr>
              <a:t>Machine.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5600" marR="73406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300" spc="-175" dirty="0">
                <a:latin typeface="Arial"/>
                <a:cs typeface="Arial"/>
              </a:rPr>
              <a:t>The </a:t>
            </a:r>
            <a:r>
              <a:rPr sz="2300" spc="-110" dirty="0">
                <a:latin typeface="Arial"/>
                <a:cs typeface="Arial"/>
              </a:rPr>
              <a:t>ServletContext </a:t>
            </a:r>
            <a:r>
              <a:rPr sz="2300" spc="-60" dirty="0">
                <a:latin typeface="Arial"/>
                <a:cs typeface="Arial"/>
              </a:rPr>
              <a:t>object </a:t>
            </a:r>
            <a:r>
              <a:rPr sz="2300" spc="-135" dirty="0">
                <a:latin typeface="Arial"/>
                <a:cs typeface="Arial"/>
              </a:rPr>
              <a:t>is </a:t>
            </a:r>
            <a:r>
              <a:rPr sz="2300" spc="-95" dirty="0">
                <a:latin typeface="Arial"/>
                <a:cs typeface="Arial"/>
              </a:rPr>
              <a:t>contained </a:t>
            </a:r>
            <a:r>
              <a:rPr sz="2300" spc="-20" dirty="0">
                <a:latin typeface="Arial"/>
                <a:cs typeface="Arial"/>
              </a:rPr>
              <a:t>within </a:t>
            </a:r>
            <a:r>
              <a:rPr sz="2300" spc="-35" dirty="0">
                <a:latin typeface="Arial"/>
                <a:cs typeface="Arial"/>
              </a:rPr>
              <a:t>the</a:t>
            </a:r>
            <a:r>
              <a:rPr sz="2300" spc="-35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300" u="heavy" spc="-1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ServletConfig</a:t>
            </a:r>
            <a:r>
              <a:rPr sz="2300" spc="-120" dirty="0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sz="2300" spc="-65" dirty="0">
                <a:latin typeface="Arial"/>
                <a:cs typeface="Arial"/>
              </a:rPr>
              <a:t>object, </a:t>
            </a:r>
            <a:r>
              <a:rPr sz="2300" spc="-80" dirty="0">
                <a:latin typeface="Arial"/>
                <a:cs typeface="Arial"/>
              </a:rPr>
              <a:t>which </a:t>
            </a:r>
            <a:r>
              <a:rPr sz="2300" spc="-35" dirty="0">
                <a:latin typeface="Arial"/>
                <a:cs typeface="Arial"/>
              </a:rPr>
              <a:t>the </a:t>
            </a:r>
            <a:r>
              <a:rPr sz="2300" spc="-155" dirty="0">
                <a:latin typeface="Arial"/>
                <a:cs typeface="Arial"/>
              </a:rPr>
              <a:t>Web</a:t>
            </a:r>
            <a:r>
              <a:rPr sz="2300" spc="-465" dirty="0">
                <a:latin typeface="Arial"/>
                <a:cs typeface="Arial"/>
              </a:rPr>
              <a:t> </a:t>
            </a:r>
            <a:r>
              <a:rPr sz="2300" spc="-110" dirty="0">
                <a:latin typeface="Arial"/>
                <a:cs typeface="Arial"/>
              </a:rPr>
              <a:t>server  </a:t>
            </a:r>
            <a:r>
              <a:rPr sz="2300" spc="-105" dirty="0">
                <a:latin typeface="Arial"/>
                <a:cs typeface="Arial"/>
              </a:rPr>
              <a:t>provides </a:t>
            </a:r>
            <a:r>
              <a:rPr sz="2300" spc="-35" dirty="0">
                <a:latin typeface="Arial"/>
                <a:cs typeface="Arial"/>
              </a:rPr>
              <a:t>the </a:t>
            </a:r>
            <a:r>
              <a:rPr sz="2300" spc="-80" dirty="0">
                <a:latin typeface="Arial"/>
                <a:cs typeface="Arial"/>
              </a:rPr>
              <a:t>servlet </a:t>
            </a:r>
            <a:r>
              <a:rPr sz="2300" spc="-95" dirty="0">
                <a:latin typeface="Arial"/>
                <a:cs typeface="Arial"/>
              </a:rPr>
              <a:t>when </a:t>
            </a:r>
            <a:r>
              <a:rPr sz="2300" spc="-35" dirty="0">
                <a:latin typeface="Arial"/>
                <a:cs typeface="Arial"/>
              </a:rPr>
              <a:t>the </a:t>
            </a:r>
            <a:r>
              <a:rPr sz="2300" spc="-80" dirty="0">
                <a:latin typeface="Arial"/>
                <a:cs typeface="Arial"/>
              </a:rPr>
              <a:t>servlet </a:t>
            </a:r>
            <a:r>
              <a:rPr sz="2300" spc="-140" dirty="0">
                <a:latin typeface="Arial"/>
                <a:cs typeface="Arial"/>
              </a:rPr>
              <a:t>is</a:t>
            </a:r>
            <a:r>
              <a:rPr sz="2300" spc="-365" dirty="0">
                <a:latin typeface="Arial"/>
                <a:cs typeface="Arial"/>
              </a:rPr>
              <a:t> </a:t>
            </a:r>
            <a:r>
              <a:rPr sz="2300" spc="-70" dirty="0">
                <a:latin typeface="Arial"/>
                <a:cs typeface="Arial"/>
              </a:rPr>
              <a:t>initialized.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5600" marR="482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300" spc="-110" dirty="0">
                <a:latin typeface="Arial"/>
                <a:cs typeface="Arial"/>
              </a:rPr>
              <a:t>ServletContext </a:t>
            </a:r>
            <a:r>
              <a:rPr sz="2300" spc="-60" dirty="0">
                <a:latin typeface="Arial"/>
                <a:cs typeface="Arial"/>
              </a:rPr>
              <a:t>object </a:t>
            </a:r>
            <a:r>
              <a:rPr sz="2300" spc="-135" dirty="0">
                <a:latin typeface="Arial"/>
                <a:cs typeface="Arial"/>
              </a:rPr>
              <a:t>is </a:t>
            </a:r>
            <a:r>
              <a:rPr sz="2300" spc="-100" dirty="0">
                <a:latin typeface="Arial"/>
                <a:cs typeface="Arial"/>
              </a:rPr>
              <a:t>created </a:t>
            </a:r>
            <a:r>
              <a:rPr sz="2300" spc="-120" dirty="0">
                <a:latin typeface="Arial"/>
                <a:cs typeface="Arial"/>
              </a:rPr>
              <a:t>by </a:t>
            </a:r>
            <a:r>
              <a:rPr sz="2300" spc="-35" dirty="0">
                <a:latin typeface="Arial"/>
                <a:cs typeface="Arial"/>
              </a:rPr>
              <a:t>the </a:t>
            </a:r>
            <a:r>
              <a:rPr sz="2300" spc="-105" dirty="0">
                <a:latin typeface="Arial"/>
                <a:cs typeface="Arial"/>
              </a:rPr>
              <a:t>web </a:t>
            </a:r>
            <a:r>
              <a:rPr sz="2300" spc="-80" dirty="0">
                <a:latin typeface="Arial"/>
                <a:cs typeface="Arial"/>
              </a:rPr>
              <a:t>container </a:t>
            </a:r>
            <a:r>
              <a:rPr sz="2300" spc="-120" dirty="0">
                <a:latin typeface="Arial"/>
                <a:cs typeface="Arial"/>
              </a:rPr>
              <a:t>and </a:t>
            </a:r>
            <a:r>
              <a:rPr sz="2300" spc="-35" dirty="0">
                <a:latin typeface="Arial"/>
                <a:cs typeface="Arial"/>
              </a:rPr>
              <a:t>the </a:t>
            </a:r>
            <a:r>
              <a:rPr sz="2300" spc="-80" dirty="0">
                <a:latin typeface="Arial"/>
                <a:cs typeface="Arial"/>
              </a:rPr>
              <a:t>context </a:t>
            </a:r>
            <a:r>
              <a:rPr sz="2300" spc="-110" dirty="0">
                <a:latin typeface="Arial"/>
                <a:cs typeface="Arial"/>
              </a:rPr>
              <a:t>parameters </a:t>
            </a:r>
            <a:r>
              <a:rPr sz="2300" spc="-120" dirty="0">
                <a:latin typeface="Arial"/>
                <a:cs typeface="Arial"/>
              </a:rPr>
              <a:t>are</a:t>
            </a:r>
            <a:r>
              <a:rPr sz="2300" spc="-440" dirty="0">
                <a:latin typeface="Arial"/>
                <a:cs typeface="Arial"/>
              </a:rPr>
              <a:t> </a:t>
            </a:r>
            <a:r>
              <a:rPr sz="2300" spc="-80" dirty="0">
                <a:latin typeface="Arial"/>
                <a:cs typeface="Arial"/>
              </a:rPr>
              <a:t>obtained  </a:t>
            </a:r>
            <a:r>
              <a:rPr sz="2300" spc="-40" dirty="0">
                <a:latin typeface="Arial"/>
                <a:cs typeface="Arial"/>
              </a:rPr>
              <a:t>from </a:t>
            </a:r>
            <a:r>
              <a:rPr sz="2300" spc="-80" dirty="0">
                <a:latin typeface="Arial"/>
                <a:cs typeface="Arial"/>
              </a:rPr>
              <a:t>deployment </a:t>
            </a:r>
            <a:r>
              <a:rPr sz="2300" spc="-70" dirty="0">
                <a:latin typeface="Arial"/>
                <a:cs typeface="Arial"/>
              </a:rPr>
              <a:t>descriptor </a:t>
            </a:r>
            <a:r>
              <a:rPr sz="2300" spc="-40" dirty="0">
                <a:latin typeface="Arial"/>
                <a:cs typeface="Arial"/>
              </a:rPr>
              <a:t>file, </a:t>
            </a:r>
            <a:r>
              <a:rPr sz="2300" spc="-114" dirty="0">
                <a:latin typeface="Arial"/>
                <a:cs typeface="Arial"/>
              </a:rPr>
              <a:t>web.xml</a:t>
            </a:r>
            <a:r>
              <a:rPr sz="2300" spc="-415" dirty="0">
                <a:latin typeface="Arial"/>
                <a:cs typeface="Arial"/>
              </a:rPr>
              <a:t> </a:t>
            </a:r>
            <a:r>
              <a:rPr sz="2300" spc="-40" dirty="0">
                <a:latin typeface="Arial"/>
                <a:cs typeface="Arial"/>
              </a:rPr>
              <a:t>file.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300" spc="-140" dirty="0">
                <a:latin typeface="Arial"/>
                <a:cs typeface="Arial"/>
              </a:rPr>
              <a:t>There </a:t>
            </a:r>
            <a:r>
              <a:rPr sz="2300" spc="-135" dirty="0">
                <a:latin typeface="Arial"/>
                <a:cs typeface="Arial"/>
              </a:rPr>
              <a:t>is </a:t>
            </a:r>
            <a:r>
              <a:rPr sz="2300" spc="-80" dirty="0">
                <a:latin typeface="Arial"/>
                <a:cs typeface="Arial"/>
              </a:rPr>
              <a:t>no </a:t>
            </a:r>
            <a:r>
              <a:rPr sz="2300" spc="-65" dirty="0">
                <a:latin typeface="Arial"/>
                <a:cs typeface="Arial"/>
              </a:rPr>
              <a:t>annotation support </a:t>
            </a:r>
            <a:r>
              <a:rPr sz="2300" spc="-25" dirty="0">
                <a:latin typeface="Arial"/>
                <a:cs typeface="Arial"/>
              </a:rPr>
              <a:t>for </a:t>
            </a:r>
            <a:r>
              <a:rPr sz="2300" spc="-80" dirty="0">
                <a:latin typeface="Arial"/>
                <a:cs typeface="Arial"/>
              </a:rPr>
              <a:t>context</a:t>
            </a:r>
            <a:r>
              <a:rPr sz="2300" spc="-335" dirty="0">
                <a:latin typeface="Arial"/>
                <a:cs typeface="Arial"/>
              </a:rPr>
              <a:t> </a:t>
            </a:r>
            <a:r>
              <a:rPr sz="2300" spc="-110" dirty="0">
                <a:latin typeface="Arial"/>
                <a:cs typeface="Arial"/>
              </a:rPr>
              <a:t>parameters.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5586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15511" y="4325111"/>
            <a:ext cx="8303259" cy="1784985"/>
          </a:xfrm>
          <a:prstGeom prst="rect">
            <a:avLst/>
          </a:prstGeom>
          <a:solidFill>
            <a:srgbClr val="F8CAAC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Acquiring </a:t>
            </a:r>
            <a:r>
              <a:rPr sz="2200" b="1" i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ServletContext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object in</a:t>
            </a:r>
            <a:r>
              <a:rPr sz="2200" b="1" u="heavy" spc="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Servlet: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rlito"/>
                <a:cs typeface="Carlito"/>
              </a:rPr>
              <a:t>ServletContext </a:t>
            </a:r>
            <a:r>
              <a:rPr sz="2200" b="1" spc="-10" dirty="0">
                <a:latin typeface="Carlito"/>
                <a:cs typeface="Carlito"/>
              </a:rPr>
              <a:t>servletContext </a:t>
            </a:r>
            <a:r>
              <a:rPr sz="2200" spc="-5" dirty="0">
                <a:latin typeface="Carlito"/>
                <a:cs typeface="Carlito"/>
              </a:rPr>
              <a:t>=</a:t>
            </a:r>
            <a:r>
              <a:rPr sz="2200" spc="10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this.getServletContext();</a:t>
            </a:r>
            <a:endParaRPr sz="2200">
              <a:latin typeface="Carlito"/>
              <a:cs typeface="Carlito"/>
            </a:endParaRPr>
          </a:p>
          <a:p>
            <a:pPr marL="1920875">
              <a:lnSpc>
                <a:spcPct val="100000"/>
              </a:lnSpc>
            </a:pPr>
            <a:r>
              <a:rPr sz="2200" i="1" spc="-5" dirty="0">
                <a:latin typeface="Carlito"/>
                <a:cs typeface="Carlito"/>
              </a:rPr>
              <a:t>OR</a:t>
            </a:r>
            <a:endParaRPr sz="22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ServletContext </a:t>
            </a:r>
            <a:r>
              <a:rPr sz="2200" b="1" spc="-10" dirty="0">
                <a:latin typeface="Carlito"/>
                <a:cs typeface="Carlito"/>
              </a:rPr>
              <a:t>servletContext </a:t>
            </a:r>
            <a:r>
              <a:rPr sz="2200" spc="-5" dirty="0">
                <a:latin typeface="Carlito"/>
                <a:cs typeface="Carlito"/>
              </a:rPr>
              <a:t>=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getServletConfig().getServletContext();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74308" y="3142488"/>
            <a:ext cx="5279390" cy="370840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30" dirty="0"/>
              <a:t>We </a:t>
            </a:r>
            <a:r>
              <a:rPr sz="1800" spc="-5" dirty="0"/>
              <a:t>can </a:t>
            </a:r>
            <a:r>
              <a:rPr sz="1800" spc="-10" dirty="0"/>
              <a:t>configure more </a:t>
            </a:r>
            <a:r>
              <a:rPr sz="1800" dirty="0"/>
              <a:t>than one </a:t>
            </a:r>
            <a:r>
              <a:rPr sz="1800" spc="-15" dirty="0"/>
              <a:t>context</a:t>
            </a:r>
            <a:r>
              <a:rPr sz="1800" spc="-25" dirty="0"/>
              <a:t> </a:t>
            </a:r>
            <a:r>
              <a:rPr sz="1800" spc="-15" dirty="0"/>
              <a:t>parameters.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411" y="973963"/>
            <a:ext cx="1144651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Carlito"/>
                <a:cs typeface="Carlito"/>
              </a:rPr>
              <a:t>Web </a:t>
            </a:r>
            <a:r>
              <a:rPr sz="2400" b="1" spc="-10" dirty="0">
                <a:latin typeface="Carlito"/>
                <a:cs typeface="Carlito"/>
              </a:rPr>
              <a:t>application</a:t>
            </a:r>
            <a:r>
              <a:rPr sz="2400" b="1" spc="5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initialization: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5" dirty="0">
                <a:latin typeface="Carlito"/>
                <a:cs typeface="Carlito"/>
              </a:rPr>
              <a:t>First,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web container reads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deployment descriptor </a:t>
            </a:r>
            <a:r>
              <a:rPr sz="2400" spc="-5" dirty="0">
                <a:latin typeface="Carlito"/>
                <a:cs typeface="Carlito"/>
              </a:rPr>
              <a:t>file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creates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name/value </a:t>
            </a:r>
            <a:r>
              <a:rPr sz="2400" spc="-5" dirty="0">
                <a:latin typeface="Carlito"/>
                <a:cs typeface="Carlito"/>
              </a:rPr>
              <a:t>pair 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b="1" i="1" spc="-15" dirty="0">
                <a:latin typeface="Carlito"/>
                <a:cs typeface="Carlito"/>
              </a:rPr>
              <a:t>&lt;context-param&gt;</a:t>
            </a:r>
            <a:r>
              <a:rPr sz="2400" b="1" i="1" spc="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tag.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Carlito"/>
                <a:cs typeface="Carlito"/>
              </a:rPr>
              <a:t>After </a:t>
            </a:r>
            <a:r>
              <a:rPr sz="2400" spc="-10" dirty="0">
                <a:latin typeface="Carlito"/>
                <a:cs typeface="Carlito"/>
              </a:rPr>
              <a:t>creating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name/value </a:t>
            </a:r>
            <a:r>
              <a:rPr sz="2400" spc="-5" dirty="0">
                <a:latin typeface="Carlito"/>
                <a:cs typeface="Carlito"/>
              </a:rPr>
              <a:t>pair </a:t>
            </a:r>
            <a:r>
              <a:rPr sz="2400" dirty="0">
                <a:latin typeface="Carlito"/>
                <a:cs typeface="Carlito"/>
              </a:rPr>
              <a:t>it </a:t>
            </a:r>
            <a:r>
              <a:rPr sz="2400" spc="-15" dirty="0">
                <a:latin typeface="Carlito"/>
                <a:cs typeface="Carlito"/>
              </a:rPr>
              <a:t>creates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instance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ServletContext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12700" marR="454659">
              <a:lnSpc>
                <a:spcPct val="10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Carlito"/>
                <a:cs typeface="Carlito"/>
              </a:rPr>
              <a:t>It is the </a:t>
            </a:r>
            <a:r>
              <a:rPr sz="2400" spc="-5" dirty="0">
                <a:latin typeface="Carlito"/>
                <a:cs typeface="Carlito"/>
              </a:rPr>
              <a:t>responsibility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Container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give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reference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ServletContext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5" dirty="0">
                <a:latin typeface="Carlito"/>
                <a:cs typeface="Carlito"/>
              </a:rPr>
              <a:t>context </a:t>
            </a:r>
            <a:r>
              <a:rPr sz="2400" dirty="0">
                <a:latin typeface="Carlito"/>
                <a:cs typeface="Carlito"/>
              </a:rPr>
              <a:t>init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parameters.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12700" marR="23495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servlets and </a:t>
            </a:r>
            <a:r>
              <a:rPr sz="2400" spc="-10" dirty="0">
                <a:latin typeface="Carlito"/>
                <a:cs typeface="Carlito"/>
              </a:rPr>
              <a:t>jsps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part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same </a:t>
            </a:r>
            <a:r>
              <a:rPr sz="2400" spc="-10" dirty="0">
                <a:latin typeface="Carlito"/>
                <a:cs typeface="Carlito"/>
              </a:rPr>
              <a:t>web </a:t>
            </a:r>
            <a:r>
              <a:rPr sz="2400" spc="-5" dirty="0">
                <a:latin typeface="Carlito"/>
                <a:cs typeface="Carlito"/>
              </a:rPr>
              <a:t>application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the access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ServletContext.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Context </a:t>
            </a:r>
            <a:r>
              <a:rPr sz="2400" dirty="0">
                <a:latin typeface="Carlito"/>
                <a:cs typeface="Carlito"/>
              </a:rPr>
              <a:t>init </a:t>
            </a:r>
            <a:r>
              <a:rPr sz="2400" spc="-15" dirty="0">
                <a:latin typeface="Carlito"/>
                <a:cs typeface="Carlito"/>
              </a:rPr>
              <a:t>parameters are </a:t>
            </a:r>
            <a:r>
              <a:rPr sz="2400" spc="-10" dirty="0">
                <a:latin typeface="Carlito"/>
                <a:cs typeface="Carlito"/>
              </a:rPr>
              <a:t>available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entire web </a:t>
            </a:r>
            <a:r>
              <a:rPr sz="2400" spc="-5" dirty="0">
                <a:latin typeface="Carlito"/>
                <a:cs typeface="Carlito"/>
              </a:rPr>
              <a:t>application.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1234" y="-30099"/>
            <a:ext cx="512953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ServletContext</a:t>
            </a:r>
            <a:r>
              <a:rPr sz="3200" spc="-85" dirty="0"/>
              <a:t> </a:t>
            </a:r>
            <a:r>
              <a:rPr sz="3200" spc="-20" dirty="0"/>
              <a:t>Interface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5648" y="0"/>
            <a:ext cx="713930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ServletContext </a:t>
            </a:r>
            <a:r>
              <a:rPr sz="3200" spc="-20" dirty="0"/>
              <a:t>Interface</a:t>
            </a:r>
            <a:r>
              <a:rPr sz="3200" spc="-35" dirty="0"/>
              <a:t> </a:t>
            </a:r>
            <a:r>
              <a:rPr sz="3200" spc="-10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41172" y="848867"/>
            <a:ext cx="10755883" cy="5594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2000" y="0"/>
                </a:moveTo>
                <a:lnTo>
                  <a:pt x="0" y="0"/>
                </a:lnTo>
                <a:lnTo>
                  <a:pt x="0" y="914400"/>
                </a:lnTo>
                <a:lnTo>
                  <a:pt x="12192000" y="914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1161415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b="0" spc="-275" dirty="0">
                <a:latin typeface="Arial"/>
                <a:cs typeface="Arial"/>
              </a:rPr>
              <a:t>Basic </a:t>
            </a:r>
            <a:r>
              <a:rPr sz="3200" b="0" spc="-120" dirty="0">
                <a:latin typeface="Arial"/>
                <a:cs typeface="Arial"/>
              </a:rPr>
              <a:t>interactions </a:t>
            </a:r>
            <a:r>
              <a:rPr sz="3200" b="0" spc="-135" dirty="0">
                <a:latin typeface="Arial"/>
                <a:cs typeface="Arial"/>
              </a:rPr>
              <a:t>between </a:t>
            </a:r>
            <a:r>
              <a:rPr sz="3200" b="0" spc="-130" dirty="0">
                <a:latin typeface="Arial"/>
                <a:cs typeface="Arial"/>
              </a:rPr>
              <a:t>clients, </a:t>
            </a:r>
            <a:r>
              <a:rPr sz="3200" b="0" spc="-275" dirty="0">
                <a:latin typeface="Arial"/>
                <a:cs typeface="Arial"/>
              </a:rPr>
              <a:t>a </a:t>
            </a:r>
            <a:r>
              <a:rPr sz="3200" b="0" spc="-160" dirty="0">
                <a:latin typeface="Arial"/>
                <a:cs typeface="Arial"/>
              </a:rPr>
              <a:t>web </a:t>
            </a:r>
            <a:r>
              <a:rPr sz="3200" b="0" spc="-200" dirty="0">
                <a:latin typeface="Arial"/>
                <a:cs typeface="Arial"/>
              </a:rPr>
              <a:t>server, </a:t>
            </a:r>
            <a:r>
              <a:rPr sz="3200" b="0" spc="-185" dirty="0">
                <a:latin typeface="Arial"/>
                <a:cs typeface="Arial"/>
              </a:rPr>
              <a:t>and </a:t>
            </a:r>
            <a:r>
              <a:rPr sz="3200" b="0" spc="-275" dirty="0">
                <a:latin typeface="Arial"/>
                <a:cs typeface="Arial"/>
              </a:rPr>
              <a:t>a </a:t>
            </a:r>
            <a:r>
              <a:rPr sz="3200" b="0" spc="-125" dirty="0">
                <a:latin typeface="Arial"/>
                <a:cs typeface="Arial"/>
              </a:rPr>
              <a:t>servlet</a:t>
            </a:r>
            <a:r>
              <a:rPr sz="3200" b="0" spc="-420" dirty="0">
                <a:latin typeface="Arial"/>
                <a:cs typeface="Arial"/>
              </a:rPr>
              <a:t> </a:t>
            </a:r>
            <a:r>
              <a:rPr sz="3200" b="0" spc="-150" dirty="0">
                <a:latin typeface="Arial"/>
                <a:cs typeface="Arial"/>
              </a:rPr>
              <a:t>registered  </a:t>
            </a:r>
            <a:r>
              <a:rPr sz="3200" b="0" spc="-20" dirty="0">
                <a:latin typeface="Arial"/>
                <a:cs typeface="Arial"/>
              </a:rPr>
              <a:t>with </a:t>
            </a:r>
            <a:r>
              <a:rPr sz="3200" b="0" spc="-65" dirty="0">
                <a:latin typeface="Arial"/>
                <a:cs typeface="Arial"/>
              </a:rPr>
              <a:t>the </a:t>
            </a:r>
            <a:r>
              <a:rPr sz="3200" b="0" spc="-160" dirty="0">
                <a:latin typeface="Arial"/>
                <a:cs typeface="Arial"/>
              </a:rPr>
              <a:t>web</a:t>
            </a:r>
            <a:r>
              <a:rPr sz="3200" b="0" spc="-595" dirty="0">
                <a:latin typeface="Arial"/>
                <a:cs typeface="Arial"/>
              </a:rPr>
              <a:t> </a:t>
            </a:r>
            <a:r>
              <a:rPr sz="3200" b="0" spc="-165" dirty="0">
                <a:latin typeface="Arial"/>
                <a:cs typeface="Arial"/>
              </a:rPr>
              <a:t>server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4178" y="1127928"/>
            <a:ext cx="9763763" cy="5401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010" y="2057367"/>
            <a:ext cx="3807576" cy="2070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427" y="4858969"/>
            <a:ext cx="2423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b="0" spc="-2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0" spc="-10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6740"/>
          </a:xfrm>
          <a:custGeom>
            <a:avLst/>
            <a:gdLst/>
            <a:ahLst/>
            <a:cxnLst/>
            <a:rect l="l" t="t" r="r" b="b"/>
            <a:pathLst>
              <a:path w="12192000" h="586740">
                <a:moveTo>
                  <a:pt x="12192000" y="0"/>
                </a:moveTo>
                <a:lnTo>
                  <a:pt x="0" y="0"/>
                </a:lnTo>
                <a:lnTo>
                  <a:pt x="0" y="586739"/>
                </a:lnTo>
                <a:lnTo>
                  <a:pt x="12192000" y="5867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85765" y="0"/>
            <a:ext cx="2219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90" dirty="0">
                <a:latin typeface="Arial"/>
                <a:cs typeface="Arial"/>
              </a:rPr>
              <a:t>Servlet</a:t>
            </a:r>
            <a:r>
              <a:rPr b="0" spc="-300" dirty="0">
                <a:latin typeface="Arial"/>
                <a:cs typeface="Arial"/>
              </a:rPr>
              <a:t> </a:t>
            </a:r>
            <a:r>
              <a:rPr b="0" spc="-405" dirty="0">
                <a:latin typeface="Arial"/>
                <a:cs typeface="Arial"/>
              </a:rPr>
              <a:t>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54050"/>
          </a:xfrm>
          <a:custGeom>
            <a:avLst/>
            <a:gdLst/>
            <a:ahLst/>
            <a:cxnLst/>
            <a:rect l="l" t="t" r="r" b="b"/>
            <a:pathLst>
              <a:path w="12192000" h="654050">
                <a:moveTo>
                  <a:pt x="12192000" y="0"/>
                </a:moveTo>
                <a:lnTo>
                  <a:pt x="0" y="0"/>
                </a:lnTo>
                <a:lnTo>
                  <a:pt x="0" y="653796"/>
                </a:lnTo>
                <a:lnTo>
                  <a:pt x="12192000" y="6537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0805" y="0"/>
            <a:ext cx="539115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229" dirty="0">
                <a:latin typeface="Arial"/>
                <a:cs typeface="Arial"/>
              </a:rPr>
              <a:t>Servlet </a:t>
            </a:r>
            <a:r>
              <a:rPr sz="4200" b="0" spc="-254" dirty="0">
                <a:latin typeface="Arial"/>
                <a:cs typeface="Arial"/>
              </a:rPr>
              <a:t>Lifecycle</a:t>
            </a:r>
            <a:r>
              <a:rPr sz="4200" b="0" spc="-405" dirty="0">
                <a:latin typeface="Arial"/>
                <a:cs typeface="Arial"/>
              </a:rPr>
              <a:t> </a:t>
            </a:r>
            <a:r>
              <a:rPr sz="4200" b="0" spc="-175" dirty="0">
                <a:latin typeface="Arial"/>
                <a:cs typeface="Arial"/>
              </a:rPr>
              <a:t>Methods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26850" y="796271"/>
            <a:ext cx="2261240" cy="329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407664"/>
            <a:ext cx="9507220" cy="3169920"/>
          </a:xfrm>
          <a:custGeom>
            <a:avLst/>
            <a:gdLst/>
            <a:ahLst/>
            <a:cxnLst/>
            <a:rect l="l" t="t" r="r" b="b"/>
            <a:pathLst>
              <a:path w="9507220" h="3169920">
                <a:moveTo>
                  <a:pt x="9506712" y="0"/>
                </a:moveTo>
                <a:lnTo>
                  <a:pt x="0" y="0"/>
                </a:lnTo>
                <a:lnTo>
                  <a:pt x="0" y="3169920"/>
                </a:lnTo>
                <a:lnTo>
                  <a:pt x="9506712" y="3169920"/>
                </a:lnTo>
                <a:lnTo>
                  <a:pt x="9506712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827" y="721867"/>
            <a:ext cx="9326245" cy="5157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rlito"/>
                <a:cs typeface="Carlito"/>
              </a:rPr>
              <a:t>The </a:t>
            </a:r>
            <a:r>
              <a:rPr spc="-15" dirty="0">
                <a:latin typeface="Carlito"/>
                <a:cs typeface="Carlito"/>
              </a:rPr>
              <a:t>central </a:t>
            </a:r>
            <a:r>
              <a:rPr spc="-10" dirty="0">
                <a:latin typeface="Carlito"/>
                <a:cs typeface="Carlito"/>
              </a:rPr>
              <a:t>abstraction </a:t>
            </a:r>
            <a:r>
              <a:rPr spc="-5" dirty="0">
                <a:latin typeface="Carlito"/>
                <a:cs typeface="Carlito"/>
              </a:rPr>
              <a:t>in the Servlet API is </a:t>
            </a:r>
            <a:r>
              <a:rPr spc="-10"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Servlet</a:t>
            </a:r>
            <a:r>
              <a:rPr spc="110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interface.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arlito"/>
              <a:cs typeface="Carlito"/>
            </a:endParaRPr>
          </a:p>
          <a:p>
            <a:pPr marL="70485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All servlets </a:t>
            </a:r>
            <a:r>
              <a:rPr spc="-10" dirty="0">
                <a:latin typeface="Carlito"/>
                <a:cs typeface="Carlito"/>
              </a:rPr>
              <a:t>implement </a:t>
            </a:r>
            <a:r>
              <a:rPr spc="-5" dirty="0">
                <a:latin typeface="Carlito"/>
                <a:cs typeface="Carlito"/>
              </a:rPr>
              <a:t>this </a:t>
            </a:r>
            <a:r>
              <a:rPr spc="-15" dirty="0">
                <a:latin typeface="Carlito"/>
                <a:cs typeface="Carlito"/>
              </a:rPr>
              <a:t>interface, </a:t>
            </a:r>
            <a:r>
              <a:rPr spc="-5" dirty="0">
                <a:latin typeface="Carlito"/>
                <a:cs typeface="Carlito"/>
              </a:rPr>
              <a:t>either </a:t>
            </a:r>
            <a:r>
              <a:rPr spc="-10" dirty="0">
                <a:latin typeface="Carlito"/>
                <a:cs typeface="Carlito"/>
              </a:rPr>
              <a:t>directly </a:t>
            </a:r>
            <a:r>
              <a:rPr spc="-5" dirty="0">
                <a:latin typeface="Carlito"/>
                <a:cs typeface="Carlito"/>
              </a:rPr>
              <a:t>or </a:t>
            </a:r>
            <a:r>
              <a:rPr spc="-25" dirty="0">
                <a:latin typeface="Carlito"/>
                <a:cs typeface="Carlito"/>
              </a:rPr>
              <a:t>indirectly, </a:t>
            </a:r>
            <a:r>
              <a:rPr spc="-10" dirty="0">
                <a:latin typeface="Carlito"/>
                <a:cs typeface="Carlito"/>
              </a:rPr>
              <a:t>more</a:t>
            </a:r>
            <a:r>
              <a:rPr spc="245" dirty="0">
                <a:latin typeface="Carlito"/>
                <a:cs typeface="Carlito"/>
              </a:rPr>
              <a:t> </a:t>
            </a:r>
            <a:r>
              <a:rPr spc="-30" dirty="0">
                <a:latin typeface="Carlito"/>
                <a:cs typeface="Carlito"/>
              </a:rPr>
              <a:t>commonly,</a:t>
            </a:r>
            <a:endParaRPr dirty="0">
              <a:latin typeface="Carlito"/>
              <a:cs typeface="Carlito"/>
            </a:endParaRPr>
          </a:p>
          <a:p>
            <a:pPr marL="70485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by extending </a:t>
            </a:r>
            <a:r>
              <a:rPr spc="-5" dirty="0">
                <a:latin typeface="Carlito"/>
                <a:cs typeface="Carlito"/>
              </a:rPr>
              <a:t>a class </a:t>
            </a:r>
            <a:r>
              <a:rPr spc="-15" dirty="0">
                <a:latin typeface="Carlito"/>
                <a:cs typeface="Carlito"/>
              </a:rPr>
              <a:t>that </a:t>
            </a:r>
            <a:r>
              <a:rPr spc="-10" dirty="0">
                <a:latin typeface="Carlito"/>
                <a:cs typeface="Carlito"/>
              </a:rPr>
              <a:t>implements </a:t>
            </a:r>
            <a:r>
              <a:rPr spc="-5" dirty="0">
                <a:latin typeface="Carlito"/>
                <a:cs typeface="Carlito"/>
              </a:rPr>
              <a:t>it such as</a:t>
            </a:r>
            <a:r>
              <a:rPr spc="11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HttpServlet.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dirty="0">
              <a:latin typeface="Carlito"/>
              <a:cs typeface="Carlito"/>
            </a:endParaRPr>
          </a:p>
          <a:p>
            <a:pPr marL="70485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Servlet </a:t>
            </a:r>
            <a:r>
              <a:rPr spc="-15" dirty="0">
                <a:latin typeface="Carlito"/>
                <a:cs typeface="Carlito"/>
              </a:rPr>
              <a:t>interface contains </a:t>
            </a:r>
            <a:r>
              <a:rPr b="1" spc="-15" dirty="0">
                <a:latin typeface="Carlito"/>
                <a:cs typeface="Carlito"/>
              </a:rPr>
              <a:t>abstract </a:t>
            </a:r>
            <a:r>
              <a:rPr b="1" spc="-5" dirty="0">
                <a:latin typeface="Carlito"/>
                <a:cs typeface="Carlito"/>
              </a:rPr>
              <a:t>methods </a:t>
            </a:r>
            <a:r>
              <a:rPr spc="-10" dirty="0">
                <a:latin typeface="Carlito"/>
                <a:cs typeface="Carlito"/>
              </a:rPr>
              <a:t>that define </a:t>
            </a:r>
            <a:r>
              <a:rPr spc="-5" dirty="0">
                <a:latin typeface="Carlito"/>
                <a:cs typeface="Carlito"/>
              </a:rPr>
              <a:t>the servlet</a:t>
            </a:r>
            <a:r>
              <a:rPr spc="204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lifecycle.</a:t>
            </a:r>
            <a:endParaRPr dirty="0">
              <a:latin typeface="Carlito"/>
              <a:cs typeface="Carlito"/>
            </a:endParaRPr>
          </a:p>
          <a:p>
            <a:pPr marL="70485">
              <a:lnSpc>
                <a:spcPct val="100000"/>
              </a:lnSpc>
              <a:spcBef>
                <a:spcPts val="1585"/>
              </a:spcBef>
              <a:tabLst>
                <a:tab pos="909955" algn="l"/>
              </a:tabLst>
            </a:pPr>
            <a:r>
              <a:rPr i="1" spc="-5" dirty="0">
                <a:latin typeface="Carlito"/>
                <a:cs typeface="Carlito"/>
              </a:rPr>
              <a:t>Rarely	servlets directly </a:t>
            </a:r>
            <a:r>
              <a:rPr i="1" spc="-10" dirty="0">
                <a:latin typeface="Carlito"/>
                <a:cs typeface="Carlito"/>
              </a:rPr>
              <a:t>implement </a:t>
            </a:r>
            <a:r>
              <a:rPr i="1" spc="-5" dirty="0">
                <a:latin typeface="Carlito"/>
                <a:cs typeface="Carlito"/>
              </a:rPr>
              <a:t>Servlet</a:t>
            </a:r>
            <a:r>
              <a:rPr i="1" spc="-10" dirty="0">
                <a:latin typeface="Carlito"/>
                <a:cs typeface="Carlito"/>
              </a:rPr>
              <a:t> </a:t>
            </a:r>
            <a:r>
              <a:rPr i="1" spc="-15" dirty="0">
                <a:latin typeface="Carlito"/>
                <a:cs typeface="Carlito"/>
              </a:rPr>
              <a:t>interface.</a:t>
            </a:r>
            <a:endParaRPr dirty="0">
              <a:latin typeface="Carlito"/>
              <a:cs typeface="Carlito"/>
            </a:endParaRPr>
          </a:p>
          <a:p>
            <a:pPr marL="12700" marR="594360">
              <a:lnSpc>
                <a:spcPct val="100000"/>
              </a:lnSpc>
              <a:spcBef>
                <a:spcPts val="1830"/>
              </a:spcBef>
            </a:pPr>
            <a:r>
              <a:rPr i="1" spc="-5" dirty="0">
                <a:latin typeface="Carlito"/>
                <a:cs typeface="Carlito"/>
              </a:rPr>
              <a:t>The </a:t>
            </a:r>
            <a:r>
              <a:rPr b="1" i="1" spc="-5" dirty="0">
                <a:latin typeface="Carlito"/>
                <a:cs typeface="Carlito"/>
              </a:rPr>
              <a:t>Servlet </a:t>
            </a:r>
            <a:r>
              <a:rPr b="1" i="1" spc="-10" dirty="0">
                <a:latin typeface="Carlito"/>
                <a:cs typeface="Carlito"/>
              </a:rPr>
              <a:t>interface </a:t>
            </a:r>
            <a:r>
              <a:rPr i="1" spc="-5" dirty="0">
                <a:latin typeface="Carlito"/>
                <a:cs typeface="Carlito"/>
              </a:rPr>
              <a:t>provides </a:t>
            </a:r>
            <a:r>
              <a:rPr i="1" dirty="0">
                <a:latin typeface="Carlito"/>
                <a:cs typeface="Carlito"/>
              </a:rPr>
              <a:t>the </a:t>
            </a:r>
            <a:r>
              <a:rPr i="1" spc="-5" dirty="0">
                <a:latin typeface="Carlito"/>
                <a:cs typeface="Carlito"/>
              </a:rPr>
              <a:t>following methods </a:t>
            </a:r>
            <a:r>
              <a:rPr i="1" dirty="0">
                <a:latin typeface="Carlito"/>
                <a:cs typeface="Carlito"/>
              </a:rPr>
              <a:t>that manage the servlet and its  </a:t>
            </a:r>
            <a:r>
              <a:rPr i="1" spc="-5" dirty="0">
                <a:latin typeface="Carlito"/>
                <a:cs typeface="Carlito"/>
              </a:rPr>
              <a:t>communications with</a:t>
            </a:r>
            <a:r>
              <a:rPr i="1" spc="-10" dirty="0">
                <a:latin typeface="Carlito"/>
                <a:cs typeface="Carlito"/>
              </a:rPr>
              <a:t> </a:t>
            </a:r>
            <a:r>
              <a:rPr i="1" spc="-5" dirty="0">
                <a:latin typeface="Carlito"/>
                <a:cs typeface="Carlito"/>
              </a:rPr>
              <a:t>clients.</a:t>
            </a:r>
            <a:endParaRPr dirty="0">
              <a:latin typeface="Carlito"/>
              <a:cs typeface="Carlito"/>
            </a:endParaRPr>
          </a:p>
          <a:p>
            <a:pPr marL="139700" indent="-127635">
              <a:lnSpc>
                <a:spcPct val="100000"/>
              </a:lnSpc>
              <a:buSzPct val="95000"/>
              <a:buFont typeface="Carlito"/>
              <a:buChar char="•"/>
              <a:tabLst>
                <a:tab pos="140335" algn="l"/>
              </a:tabLst>
            </a:pPr>
            <a:r>
              <a:rPr b="1" spc="-5" dirty="0">
                <a:latin typeface="Carlito"/>
                <a:cs typeface="Carlito"/>
              </a:rPr>
              <a:t>destroy() </a:t>
            </a:r>
            <a:r>
              <a:rPr dirty="0">
                <a:latin typeface="Carlito"/>
                <a:cs typeface="Carlito"/>
              </a:rPr>
              <a:t>: </a:t>
            </a:r>
            <a:r>
              <a:rPr spc="-5" dirty="0">
                <a:latin typeface="Carlito"/>
                <a:cs typeface="Carlito"/>
              </a:rPr>
              <a:t>Cleans </a:t>
            </a:r>
            <a:r>
              <a:rPr dirty="0">
                <a:latin typeface="Carlito"/>
                <a:cs typeface="Carlito"/>
              </a:rPr>
              <a:t>up </a:t>
            </a:r>
            <a:r>
              <a:rPr spc="-15" dirty="0">
                <a:latin typeface="Carlito"/>
                <a:cs typeface="Carlito"/>
              </a:rPr>
              <a:t>whatever </a:t>
            </a:r>
            <a:r>
              <a:rPr spc="-5" dirty="0">
                <a:latin typeface="Carlito"/>
                <a:cs typeface="Carlito"/>
              </a:rPr>
              <a:t>resources </a:t>
            </a:r>
            <a:r>
              <a:rPr spc="-10" dirty="0">
                <a:latin typeface="Carlito"/>
                <a:cs typeface="Carlito"/>
              </a:rPr>
              <a:t>are </a:t>
            </a:r>
            <a:r>
              <a:rPr spc="-5" dirty="0">
                <a:latin typeface="Carlito"/>
                <a:cs typeface="Carlito"/>
              </a:rPr>
              <a:t>being held </a:t>
            </a:r>
            <a:r>
              <a:rPr dirty="0">
                <a:latin typeface="Carlito"/>
                <a:cs typeface="Carlito"/>
              </a:rPr>
              <a:t>and </a:t>
            </a:r>
            <a:r>
              <a:rPr spc="-15" dirty="0">
                <a:latin typeface="Carlito"/>
                <a:cs typeface="Carlito"/>
              </a:rPr>
              <a:t>makes </a:t>
            </a:r>
            <a:r>
              <a:rPr spc="-10" dirty="0">
                <a:latin typeface="Carlito"/>
                <a:cs typeface="Carlito"/>
              </a:rPr>
              <a:t>sure </a:t>
            </a:r>
            <a:r>
              <a:rPr spc="-5" dirty="0">
                <a:latin typeface="Carlito"/>
                <a:cs typeface="Carlito"/>
              </a:rPr>
              <a:t>that</a:t>
            </a:r>
            <a:r>
              <a:rPr spc="5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any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15" dirty="0">
                <a:latin typeface="Carlito"/>
                <a:cs typeface="Carlito"/>
              </a:rPr>
              <a:t>persistent </a:t>
            </a:r>
            <a:r>
              <a:rPr spc="-20" dirty="0">
                <a:latin typeface="Carlito"/>
                <a:cs typeface="Carlito"/>
              </a:rPr>
              <a:t>state </a:t>
            </a:r>
            <a:r>
              <a:rPr dirty="0">
                <a:latin typeface="Carlito"/>
                <a:cs typeface="Carlito"/>
              </a:rPr>
              <a:t>is </a:t>
            </a:r>
            <a:r>
              <a:rPr spc="-10" dirty="0">
                <a:latin typeface="Carlito"/>
                <a:cs typeface="Carlito"/>
              </a:rPr>
              <a:t>synchronized </a:t>
            </a:r>
            <a:r>
              <a:rPr dirty="0">
                <a:latin typeface="Carlito"/>
                <a:cs typeface="Carlito"/>
              </a:rPr>
              <a:t>with the </a:t>
            </a:r>
            <a:r>
              <a:rPr spc="-5" dirty="0">
                <a:latin typeface="Carlito"/>
                <a:cs typeface="Carlito"/>
              </a:rPr>
              <a:t>servlet's </a:t>
            </a:r>
            <a:r>
              <a:rPr spc="-10" dirty="0">
                <a:latin typeface="Carlito"/>
                <a:cs typeface="Carlito"/>
              </a:rPr>
              <a:t>current </a:t>
            </a:r>
            <a:r>
              <a:rPr spc="-5" dirty="0">
                <a:latin typeface="Carlito"/>
                <a:cs typeface="Carlito"/>
              </a:rPr>
              <a:t>in-memory</a:t>
            </a:r>
            <a:r>
              <a:rPr spc="114" dirty="0">
                <a:latin typeface="Carlito"/>
                <a:cs typeface="Carlito"/>
              </a:rPr>
              <a:t> </a:t>
            </a:r>
            <a:r>
              <a:rPr spc="-20" dirty="0">
                <a:latin typeface="Carlito"/>
                <a:cs typeface="Carlito"/>
              </a:rPr>
              <a:t>state.</a:t>
            </a:r>
            <a:endParaRPr dirty="0">
              <a:latin typeface="Carlito"/>
              <a:cs typeface="Carlito"/>
            </a:endParaRPr>
          </a:p>
          <a:p>
            <a:pPr marL="12700" marR="525780">
              <a:lnSpc>
                <a:spcPct val="100000"/>
              </a:lnSpc>
              <a:buSzPct val="95000"/>
              <a:buFont typeface="Carlito"/>
              <a:buChar char="•"/>
              <a:tabLst>
                <a:tab pos="140335" algn="l"/>
              </a:tabLst>
            </a:pPr>
            <a:r>
              <a:rPr b="1" spc="-5" dirty="0">
                <a:latin typeface="Carlito"/>
                <a:cs typeface="Carlito"/>
              </a:rPr>
              <a:t>getServletConfig() </a:t>
            </a:r>
            <a:r>
              <a:rPr b="1" dirty="0">
                <a:latin typeface="Carlito"/>
                <a:cs typeface="Carlito"/>
              </a:rPr>
              <a:t>: </a:t>
            </a:r>
            <a:r>
              <a:rPr spc="-5" dirty="0">
                <a:latin typeface="Carlito"/>
                <a:cs typeface="Carlito"/>
              </a:rPr>
              <a:t>Returns </a:t>
            </a:r>
            <a:r>
              <a:rPr dirty="0">
                <a:latin typeface="Carlito"/>
                <a:cs typeface="Carlito"/>
              </a:rPr>
              <a:t>a </a:t>
            </a:r>
            <a:r>
              <a:rPr b="1" spc="-5" dirty="0">
                <a:latin typeface="Carlito"/>
                <a:cs typeface="Carlito"/>
              </a:rPr>
              <a:t>servlet config </a:t>
            </a:r>
            <a:r>
              <a:rPr b="1" dirty="0">
                <a:latin typeface="Carlito"/>
                <a:cs typeface="Carlito"/>
              </a:rPr>
              <a:t>object</a:t>
            </a:r>
            <a:r>
              <a:rPr dirty="0">
                <a:latin typeface="Carlito"/>
                <a:cs typeface="Carlito"/>
              </a:rPr>
              <a:t>, which </a:t>
            </a:r>
            <a:r>
              <a:rPr spc="-10" dirty="0">
                <a:latin typeface="Carlito"/>
                <a:cs typeface="Carlito"/>
              </a:rPr>
              <a:t>contains any </a:t>
            </a:r>
            <a:r>
              <a:rPr spc="-5" dirty="0">
                <a:latin typeface="Carlito"/>
                <a:cs typeface="Carlito"/>
              </a:rPr>
              <a:t>initialization  </a:t>
            </a:r>
            <a:r>
              <a:rPr spc="-15" dirty="0">
                <a:latin typeface="Carlito"/>
                <a:cs typeface="Carlito"/>
              </a:rPr>
              <a:t>parameters </a:t>
            </a:r>
            <a:r>
              <a:rPr dirty="0">
                <a:latin typeface="Carlito"/>
                <a:cs typeface="Carlito"/>
              </a:rPr>
              <a:t>and </a:t>
            </a:r>
            <a:r>
              <a:rPr spc="-10" dirty="0">
                <a:latin typeface="Carlito"/>
                <a:cs typeface="Carlito"/>
              </a:rPr>
              <a:t>startup configuration </a:t>
            </a:r>
            <a:r>
              <a:rPr spc="-15" dirty="0">
                <a:latin typeface="Carlito"/>
                <a:cs typeface="Carlito"/>
              </a:rPr>
              <a:t>for </a:t>
            </a:r>
            <a:r>
              <a:rPr dirty="0">
                <a:latin typeface="Carlito"/>
                <a:cs typeface="Carlito"/>
              </a:rPr>
              <a:t>this</a:t>
            </a:r>
            <a:r>
              <a:rPr spc="3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servlet.</a:t>
            </a:r>
            <a:endParaRPr dirty="0">
              <a:latin typeface="Carlito"/>
              <a:cs typeface="Carlito"/>
            </a:endParaRPr>
          </a:p>
          <a:p>
            <a:pPr marL="139700" indent="-127635">
              <a:lnSpc>
                <a:spcPct val="100000"/>
              </a:lnSpc>
              <a:buSzPct val="95000"/>
              <a:buFont typeface="Carlito"/>
              <a:buChar char="•"/>
              <a:tabLst>
                <a:tab pos="140335" algn="l"/>
              </a:tabLst>
            </a:pPr>
            <a:r>
              <a:rPr b="1" spc="-5" dirty="0">
                <a:latin typeface="Carlito"/>
                <a:cs typeface="Carlito"/>
              </a:rPr>
              <a:t>getServletInfo() </a:t>
            </a:r>
            <a:r>
              <a:rPr spc="-5" dirty="0">
                <a:latin typeface="Carlito"/>
                <a:cs typeface="Carlito"/>
              </a:rPr>
              <a:t>:Returns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10" dirty="0">
                <a:latin typeface="Carlito"/>
                <a:cs typeface="Carlito"/>
              </a:rPr>
              <a:t>string </a:t>
            </a:r>
            <a:r>
              <a:rPr spc="-5" dirty="0">
                <a:latin typeface="Carlito"/>
                <a:cs typeface="Carlito"/>
              </a:rPr>
              <a:t>containing </a:t>
            </a:r>
            <a:r>
              <a:rPr spc="-10" dirty="0">
                <a:latin typeface="Carlito"/>
                <a:cs typeface="Carlito"/>
              </a:rPr>
              <a:t>information </a:t>
            </a:r>
            <a:r>
              <a:rPr spc="-5" dirty="0">
                <a:latin typeface="Carlito"/>
                <a:cs typeface="Carlito"/>
              </a:rPr>
              <a:t>about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servlet, such </a:t>
            </a:r>
            <a:r>
              <a:rPr dirty="0">
                <a:latin typeface="Carlito"/>
                <a:cs typeface="Carlito"/>
              </a:rPr>
              <a:t>as</a:t>
            </a:r>
            <a:r>
              <a:rPr spc="7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its</a:t>
            </a:r>
          </a:p>
          <a:p>
            <a:pPr marL="12700">
              <a:lnSpc>
                <a:spcPct val="100000"/>
              </a:lnSpc>
            </a:pPr>
            <a:r>
              <a:rPr spc="-25" dirty="0">
                <a:latin typeface="Carlito"/>
                <a:cs typeface="Carlito"/>
              </a:rPr>
              <a:t>author, </a:t>
            </a:r>
            <a:r>
              <a:rPr spc="-15" dirty="0">
                <a:latin typeface="Carlito"/>
                <a:cs typeface="Carlito"/>
              </a:rPr>
              <a:t>version, </a:t>
            </a:r>
            <a:r>
              <a:rPr dirty="0">
                <a:latin typeface="Carlito"/>
                <a:cs typeface="Carlito"/>
              </a:rPr>
              <a:t>and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copyright.</a:t>
            </a:r>
            <a:endParaRPr dirty="0">
              <a:latin typeface="Carlito"/>
              <a:cs typeface="Carlito"/>
            </a:endParaRPr>
          </a:p>
          <a:p>
            <a:pPr marL="139700" indent="-127635">
              <a:lnSpc>
                <a:spcPct val="100000"/>
              </a:lnSpc>
              <a:buSzPct val="95000"/>
              <a:buFont typeface="Carlito"/>
              <a:buChar char="•"/>
              <a:tabLst>
                <a:tab pos="140335" algn="l"/>
              </a:tabLst>
            </a:pPr>
            <a:r>
              <a:rPr b="1" spc="-5" dirty="0">
                <a:latin typeface="Carlito"/>
                <a:cs typeface="Carlito"/>
              </a:rPr>
              <a:t>init(ServletConfig) </a:t>
            </a:r>
            <a:r>
              <a:rPr b="1" dirty="0">
                <a:latin typeface="Carlito"/>
                <a:cs typeface="Carlito"/>
              </a:rPr>
              <a:t>: </a:t>
            </a:r>
            <a:r>
              <a:rPr spc="-5" dirty="0">
                <a:latin typeface="Carlito"/>
                <a:cs typeface="Carlito"/>
              </a:rPr>
              <a:t>Initializes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servlet. </a:t>
            </a:r>
            <a:r>
              <a:rPr dirty="0">
                <a:latin typeface="Carlito"/>
                <a:cs typeface="Carlito"/>
              </a:rPr>
              <a:t>Run once </a:t>
            </a:r>
            <a:r>
              <a:rPr spc="-15" dirty="0">
                <a:latin typeface="Carlito"/>
                <a:cs typeface="Carlito"/>
              </a:rPr>
              <a:t>before </a:t>
            </a:r>
            <a:r>
              <a:rPr spc="-10" dirty="0">
                <a:latin typeface="Carlito"/>
                <a:cs typeface="Carlito"/>
              </a:rPr>
              <a:t>any </a:t>
            </a:r>
            <a:r>
              <a:rPr spc="-5" dirty="0">
                <a:latin typeface="Carlito"/>
                <a:cs typeface="Carlito"/>
              </a:rPr>
              <a:t>requests </a:t>
            </a:r>
            <a:r>
              <a:rPr dirty="0">
                <a:latin typeface="Carlito"/>
                <a:cs typeface="Carlito"/>
              </a:rPr>
              <a:t>can be</a:t>
            </a:r>
            <a:r>
              <a:rPr spc="7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serviced.</a:t>
            </a:r>
          </a:p>
          <a:p>
            <a:pPr marL="139700" indent="-127635">
              <a:lnSpc>
                <a:spcPct val="100000"/>
              </a:lnSpc>
              <a:buSzPct val="95000"/>
              <a:buFont typeface="Carlito"/>
              <a:buChar char="•"/>
              <a:tabLst>
                <a:tab pos="140335" algn="l"/>
              </a:tabLst>
            </a:pPr>
            <a:r>
              <a:rPr b="1" spc="-5" dirty="0">
                <a:latin typeface="Carlito"/>
                <a:cs typeface="Carlito"/>
              </a:rPr>
              <a:t>service(ServletRequest, ServletResponse) </a:t>
            </a:r>
            <a:r>
              <a:rPr b="1" dirty="0">
                <a:latin typeface="Carlito"/>
                <a:cs typeface="Carlito"/>
              </a:rPr>
              <a:t>: </a:t>
            </a:r>
            <a:r>
              <a:rPr spc="-5" dirty="0">
                <a:latin typeface="Carlito"/>
                <a:cs typeface="Carlito"/>
              </a:rPr>
              <a:t>Carries </a:t>
            </a:r>
            <a:r>
              <a:rPr dirty="0">
                <a:latin typeface="Carlito"/>
                <a:cs typeface="Carlito"/>
              </a:rPr>
              <a:t>out a </a:t>
            </a:r>
            <a:r>
              <a:rPr spc="-5" dirty="0">
                <a:latin typeface="Carlito"/>
                <a:cs typeface="Carlito"/>
              </a:rPr>
              <a:t>single </a:t>
            </a:r>
            <a:r>
              <a:rPr spc="-10" dirty="0">
                <a:latin typeface="Carlito"/>
                <a:cs typeface="Carlito"/>
              </a:rPr>
              <a:t>request </a:t>
            </a:r>
            <a:r>
              <a:rPr spc="-15" dirty="0">
                <a:latin typeface="Carlito"/>
                <a:cs typeface="Carlito"/>
              </a:rPr>
              <a:t>from </a:t>
            </a:r>
            <a:r>
              <a:rPr spc="5" dirty="0">
                <a:latin typeface="Carlito"/>
                <a:cs typeface="Carlito"/>
              </a:rPr>
              <a:t>the</a:t>
            </a:r>
            <a:r>
              <a:rPr spc="12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client.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4661" y="0"/>
            <a:ext cx="31254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245" dirty="0">
                <a:latin typeface="Arial"/>
                <a:cs typeface="Arial"/>
              </a:rPr>
              <a:t>GenericServlet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3480" y="5535167"/>
            <a:ext cx="10703560" cy="1323340"/>
          </a:xfrm>
          <a:custGeom>
            <a:avLst/>
            <a:gdLst/>
            <a:ahLst/>
            <a:cxnLst/>
            <a:rect l="l" t="t" r="r" b="b"/>
            <a:pathLst>
              <a:path w="10703560" h="1323340">
                <a:moveTo>
                  <a:pt x="10703052" y="0"/>
                </a:moveTo>
                <a:lnTo>
                  <a:pt x="0" y="0"/>
                </a:lnTo>
                <a:lnTo>
                  <a:pt x="0" y="1322832"/>
                </a:lnTo>
                <a:lnTo>
                  <a:pt x="10703052" y="1322832"/>
                </a:lnTo>
                <a:lnTo>
                  <a:pt x="10703052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757554"/>
            <a:ext cx="11737975" cy="5377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rlito"/>
                <a:cs typeface="Carlito"/>
              </a:rPr>
              <a:t>public </a:t>
            </a:r>
            <a:r>
              <a:rPr spc="-15" dirty="0">
                <a:latin typeface="Carlito"/>
                <a:cs typeface="Carlito"/>
              </a:rPr>
              <a:t>abstract </a:t>
            </a:r>
            <a:r>
              <a:rPr spc="-5" dirty="0">
                <a:latin typeface="Carlito"/>
                <a:cs typeface="Carlito"/>
              </a:rPr>
              <a:t>class </a:t>
            </a:r>
            <a:r>
              <a:rPr b="1" spc="-5" dirty="0">
                <a:latin typeface="Carlito"/>
                <a:cs typeface="Carlito"/>
              </a:rPr>
              <a:t>GenericServlet </a:t>
            </a:r>
            <a:r>
              <a:rPr spc="-10" dirty="0">
                <a:latin typeface="Carlito"/>
                <a:cs typeface="Carlito"/>
              </a:rPr>
              <a:t>implements </a:t>
            </a:r>
            <a:r>
              <a:rPr b="1" spc="-5" dirty="0">
                <a:latin typeface="Carlito"/>
                <a:cs typeface="Carlito"/>
              </a:rPr>
              <a:t>Servlet, ServletConfig,</a:t>
            </a:r>
            <a:r>
              <a:rPr b="1" spc="9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java.io.Serializable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Carlito"/>
                <a:cs typeface="Carlito"/>
              </a:rPr>
              <a:t>GenericServlet is </a:t>
            </a:r>
            <a:r>
              <a:rPr spc="-5" dirty="0">
                <a:latin typeface="Carlito"/>
                <a:cs typeface="Carlito"/>
              </a:rPr>
              <a:t>a </a:t>
            </a:r>
            <a:r>
              <a:rPr spc="-10" dirty="0">
                <a:latin typeface="Carlito"/>
                <a:cs typeface="Carlito"/>
              </a:rPr>
              <a:t>generic, protocol-independent</a:t>
            </a:r>
            <a:r>
              <a:rPr spc="8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servlet.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257550" algn="l"/>
              </a:tabLst>
            </a:pPr>
            <a:r>
              <a:rPr b="1" spc="-5" dirty="0">
                <a:latin typeface="Carlito"/>
                <a:cs typeface="Carlito"/>
              </a:rPr>
              <a:t>GenericServlet</a:t>
            </a:r>
            <a:r>
              <a:rPr b="1" spc="4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implements	</a:t>
            </a:r>
            <a:r>
              <a:rPr spc="-5" dirty="0">
                <a:latin typeface="Carlito"/>
                <a:cs typeface="Carlito"/>
              </a:rPr>
              <a:t>the </a:t>
            </a:r>
            <a:r>
              <a:rPr b="1" spc="-5" dirty="0">
                <a:latin typeface="Carlito"/>
                <a:cs typeface="Carlito"/>
              </a:rPr>
              <a:t>Servlet </a:t>
            </a:r>
            <a:r>
              <a:rPr spc="-5" dirty="0">
                <a:latin typeface="Carlito"/>
                <a:cs typeface="Carlito"/>
              </a:rPr>
              <a:t>and </a:t>
            </a:r>
            <a:r>
              <a:rPr b="1" spc="-5" dirty="0">
                <a:latin typeface="Carlito"/>
                <a:cs typeface="Carlito"/>
              </a:rPr>
              <a:t>ServletConfig</a:t>
            </a:r>
            <a:r>
              <a:rPr b="1" spc="30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interfaces.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latin typeface="Carlito"/>
                <a:cs typeface="Carlito"/>
              </a:rPr>
              <a:t>GenericServlet </a:t>
            </a:r>
            <a:r>
              <a:rPr spc="-15" dirty="0">
                <a:latin typeface="Carlito"/>
                <a:cs typeface="Carlito"/>
              </a:rPr>
              <a:t>may </a:t>
            </a:r>
            <a:r>
              <a:rPr spc="-5" dirty="0">
                <a:latin typeface="Carlito"/>
                <a:cs typeface="Carlito"/>
              </a:rPr>
              <a:t>be </a:t>
            </a:r>
            <a:r>
              <a:rPr spc="-10" dirty="0">
                <a:latin typeface="Carlito"/>
                <a:cs typeface="Carlito"/>
              </a:rPr>
              <a:t>directly </a:t>
            </a:r>
            <a:r>
              <a:rPr spc="-15" dirty="0">
                <a:latin typeface="Carlito"/>
                <a:cs typeface="Carlito"/>
              </a:rPr>
              <a:t>extended </a:t>
            </a:r>
            <a:r>
              <a:rPr spc="-10" dirty="0">
                <a:latin typeface="Carlito"/>
                <a:cs typeface="Carlito"/>
              </a:rPr>
              <a:t>by </a:t>
            </a:r>
            <a:r>
              <a:rPr spc="-5" dirty="0">
                <a:latin typeface="Carlito"/>
                <a:cs typeface="Carlito"/>
              </a:rPr>
              <a:t>a servlet, although it's </a:t>
            </a:r>
            <a:r>
              <a:rPr spc="-10" dirty="0">
                <a:latin typeface="Carlito"/>
                <a:cs typeface="Carlito"/>
              </a:rPr>
              <a:t>more common </a:t>
            </a:r>
            <a:r>
              <a:rPr spc="-20" dirty="0">
                <a:latin typeface="Carlito"/>
                <a:cs typeface="Carlito"/>
              </a:rPr>
              <a:t>to </a:t>
            </a:r>
            <a:r>
              <a:rPr spc="-15" dirty="0">
                <a:latin typeface="Carlito"/>
                <a:cs typeface="Carlito"/>
              </a:rPr>
              <a:t>extend </a:t>
            </a:r>
            <a:r>
              <a:rPr spc="-5" dirty="0">
                <a:latin typeface="Carlito"/>
                <a:cs typeface="Carlito"/>
              </a:rPr>
              <a:t>a </a:t>
            </a:r>
            <a:r>
              <a:rPr spc="-15" dirty="0">
                <a:latin typeface="Carlito"/>
                <a:cs typeface="Carlito"/>
              </a:rPr>
              <a:t>protocol-  </a:t>
            </a:r>
            <a:r>
              <a:rPr spc="-10" dirty="0">
                <a:latin typeface="Carlito"/>
                <a:cs typeface="Carlito"/>
              </a:rPr>
              <a:t>specific subclass such </a:t>
            </a:r>
            <a:r>
              <a:rPr spc="-5" dirty="0">
                <a:latin typeface="Carlito"/>
                <a:cs typeface="Carlito"/>
              </a:rPr>
              <a:t>as</a:t>
            </a:r>
            <a:r>
              <a:rPr spc="1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HttpServlet</a:t>
            </a:r>
            <a:r>
              <a:rPr spc="-10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Carlito"/>
                <a:cs typeface="Carlito"/>
              </a:rPr>
              <a:t>GenericServlet </a:t>
            </a:r>
            <a:r>
              <a:rPr spc="-20" dirty="0">
                <a:latin typeface="Carlito"/>
                <a:cs typeface="Carlito"/>
              </a:rPr>
              <a:t>makes </a:t>
            </a:r>
            <a:r>
              <a:rPr spc="-5" dirty="0">
                <a:latin typeface="Carlito"/>
                <a:cs typeface="Carlito"/>
              </a:rPr>
              <a:t>writing servlets </a:t>
            </a:r>
            <a:r>
              <a:rPr spc="-35" dirty="0">
                <a:latin typeface="Carlito"/>
                <a:cs typeface="Carlito"/>
              </a:rPr>
              <a:t>easier. </a:t>
            </a:r>
            <a:r>
              <a:rPr spc="-10" dirty="0">
                <a:latin typeface="Carlito"/>
                <a:cs typeface="Carlito"/>
              </a:rPr>
              <a:t>It provides simple versions </a:t>
            </a:r>
            <a:r>
              <a:rPr spc="-5" dirty="0">
                <a:latin typeface="Carlito"/>
                <a:cs typeface="Carlito"/>
              </a:rPr>
              <a:t>of the</a:t>
            </a:r>
            <a:r>
              <a:rPr spc="135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lifecycle</a:t>
            </a:r>
            <a:endParaRPr dirty="0">
              <a:latin typeface="Carlito"/>
              <a:cs typeface="Carlito"/>
            </a:endParaRPr>
          </a:p>
          <a:p>
            <a:pPr marL="12700" marR="212725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methods </a:t>
            </a:r>
            <a:r>
              <a:rPr b="1" i="1" spc="-5" dirty="0">
                <a:latin typeface="Carlito"/>
                <a:cs typeface="Carlito"/>
              </a:rPr>
              <a:t>init() and </a:t>
            </a:r>
            <a:r>
              <a:rPr b="1" i="1" spc="-10" dirty="0">
                <a:latin typeface="Carlito"/>
                <a:cs typeface="Carlito"/>
              </a:rPr>
              <a:t>destroy() </a:t>
            </a:r>
            <a:r>
              <a:rPr spc="-5" dirty="0">
                <a:latin typeface="Carlito"/>
                <a:cs typeface="Carlito"/>
              </a:rPr>
              <a:t>and also the methods in </a:t>
            </a:r>
            <a:r>
              <a:rPr spc="-10" dirty="0">
                <a:latin typeface="Carlito"/>
                <a:cs typeface="Carlito"/>
              </a:rPr>
              <a:t>the </a:t>
            </a:r>
            <a:r>
              <a:rPr b="1" spc="-5" dirty="0">
                <a:latin typeface="Carlito"/>
                <a:cs typeface="Carlito"/>
              </a:rPr>
              <a:t>ServletConfig </a:t>
            </a:r>
            <a:r>
              <a:rPr spc="-15" dirty="0">
                <a:latin typeface="Carlito"/>
                <a:cs typeface="Carlito"/>
              </a:rPr>
              <a:t>interface. </a:t>
            </a:r>
            <a:r>
              <a:rPr b="1" spc="-5" dirty="0">
                <a:latin typeface="Carlito"/>
                <a:cs typeface="Carlito"/>
              </a:rPr>
              <a:t>GenericServlet </a:t>
            </a:r>
            <a:r>
              <a:rPr dirty="0">
                <a:latin typeface="Carlito"/>
                <a:cs typeface="Carlito"/>
              </a:rPr>
              <a:t>also  </a:t>
            </a:r>
            <a:r>
              <a:rPr spc="-10" dirty="0">
                <a:latin typeface="Carlito"/>
                <a:cs typeface="Carlito"/>
              </a:rPr>
              <a:t>implements </a:t>
            </a:r>
            <a:r>
              <a:rPr spc="-5" dirty="0">
                <a:latin typeface="Carlito"/>
                <a:cs typeface="Carlito"/>
              </a:rPr>
              <a:t>the log method, </a:t>
            </a:r>
            <a:r>
              <a:rPr spc="-10" dirty="0">
                <a:latin typeface="Carlito"/>
                <a:cs typeface="Carlito"/>
              </a:rPr>
              <a:t>declared </a:t>
            </a:r>
            <a:r>
              <a:rPr spc="-5" dirty="0">
                <a:latin typeface="Carlito"/>
                <a:cs typeface="Carlito"/>
              </a:rPr>
              <a:t>in </a:t>
            </a:r>
            <a:r>
              <a:rPr spc="-10" dirty="0">
                <a:latin typeface="Carlito"/>
                <a:cs typeface="Carlito"/>
              </a:rPr>
              <a:t>the </a:t>
            </a:r>
            <a:r>
              <a:rPr b="1" spc="-10" dirty="0">
                <a:latin typeface="Carlito"/>
                <a:cs typeface="Carlito"/>
              </a:rPr>
              <a:t>ServletContext</a:t>
            </a:r>
            <a:r>
              <a:rPr b="1" spc="145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interface.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100" dirty="0">
                <a:latin typeface="Carlito"/>
                <a:cs typeface="Carlito"/>
              </a:rPr>
              <a:t>To </a:t>
            </a:r>
            <a:r>
              <a:rPr b="1" spc="-15" dirty="0">
                <a:latin typeface="Carlito"/>
                <a:cs typeface="Carlito"/>
              </a:rPr>
              <a:t>write </a:t>
            </a:r>
            <a:r>
              <a:rPr b="1" spc="-5" dirty="0">
                <a:latin typeface="Carlito"/>
                <a:cs typeface="Carlito"/>
              </a:rPr>
              <a:t>a </a:t>
            </a:r>
            <a:r>
              <a:rPr b="1" spc="-10" dirty="0">
                <a:latin typeface="Carlito"/>
                <a:cs typeface="Carlito"/>
              </a:rPr>
              <a:t>generic </a:t>
            </a:r>
            <a:r>
              <a:rPr b="1" spc="-5" dirty="0">
                <a:latin typeface="Carlito"/>
                <a:cs typeface="Carlito"/>
              </a:rPr>
              <a:t>servlet, </a:t>
            </a:r>
            <a:r>
              <a:rPr b="1" spc="-15" dirty="0">
                <a:latin typeface="Carlito"/>
                <a:cs typeface="Carlito"/>
              </a:rPr>
              <a:t>you </a:t>
            </a:r>
            <a:r>
              <a:rPr b="1" spc="-5" dirty="0">
                <a:latin typeface="Carlito"/>
                <a:cs typeface="Carlito"/>
              </a:rPr>
              <a:t>need only </a:t>
            </a:r>
            <a:r>
              <a:rPr b="1" spc="-15" dirty="0">
                <a:latin typeface="Carlito"/>
                <a:cs typeface="Carlito"/>
              </a:rPr>
              <a:t>override </a:t>
            </a:r>
            <a:r>
              <a:rPr b="1" spc="-10" dirty="0">
                <a:latin typeface="Carlito"/>
                <a:cs typeface="Carlito"/>
              </a:rPr>
              <a:t>the </a:t>
            </a:r>
            <a:r>
              <a:rPr b="1" spc="-15" dirty="0">
                <a:latin typeface="Carlito"/>
                <a:cs typeface="Carlito"/>
              </a:rPr>
              <a:t>abstract </a:t>
            </a:r>
            <a:r>
              <a:rPr b="1" dirty="0">
                <a:latin typeface="Carlito"/>
                <a:cs typeface="Carlito"/>
              </a:rPr>
              <a:t>service</a:t>
            </a:r>
            <a:r>
              <a:rPr b="1" spc="38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method.</a:t>
            </a:r>
            <a:endParaRPr dirty="0">
              <a:latin typeface="Carlito"/>
              <a:cs typeface="Carlito"/>
            </a:endParaRPr>
          </a:p>
          <a:p>
            <a:pPr marL="1186815">
              <a:lnSpc>
                <a:spcPct val="100000"/>
              </a:lnSpc>
              <a:spcBef>
                <a:spcPts val="790"/>
              </a:spcBef>
            </a:pPr>
            <a:r>
              <a:rPr b="1" dirty="0">
                <a:latin typeface="Carlito"/>
                <a:cs typeface="Carlito"/>
              </a:rPr>
              <a:t>public </a:t>
            </a:r>
            <a:r>
              <a:rPr b="1" spc="-5" dirty="0">
                <a:latin typeface="Carlito"/>
                <a:cs typeface="Carlito"/>
              </a:rPr>
              <a:t>void service(ServletRequest request, ServletResponse response) </a:t>
            </a:r>
            <a:r>
              <a:rPr b="1" spc="-10" dirty="0">
                <a:latin typeface="Carlito"/>
                <a:cs typeface="Carlito"/>
              </a:rPr>
              <a:t>throws</a:t>
            </a:r>
            <a:r>
              <a:rPr b="1" spc="-2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ServletException,</a:t>
            </a:r>
            <a:endParaRPr dirty="0">
              <a:latin typeface="Carlito"/>
              <a:cs typeface="Carlito"/>
            </a:endParaRPr>
          </a:p>
          <a:p>
            <a:pPr marL="1186815">
              <a:lnSpc>
                <a:spcPct val="100000"/>
              </a:lnSpc>
              <a:spcBef>
                <a:spcPts val="5"/>
              </a:spcBef>
            </a:pPr>
            <a:r>
              <a:rPr b="1" spc="-10" dirty="0">
                <a:latin typeface="Carlito"/>
                <a:cs typeface="Carlito"/>
              </a:rPr>
              <a:t>IOException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 marL="1186815">
              <a:lnSpc>
                <a:spcPct val="100000"/>
              </a:lnSpc>
            </a:pPr>
            <a:r>
              <a:rPr b="1" dirty="0">
                <a:latin typeface="Carlito"/>
                <a:cs typeface="Carlito"/>
              </a:rPr>
              <a:t>…</a:t>
            </a:r>
            <a:endParaRPr dirty="0">
              <a:latin typeface="Carlito"/>
              <a:cs typeface="Carlito"/>
            </a:endParaRPr>
          </a:p>
          <a:p>
            <a:pPr marL="1186815">
              <a:lnSpc>
                <a:spcPct val="100000"/>
              </a:lnSpc>
            </a:pPr>
            <a:r>
              <a:rPr b="1" dirty="0">
                <a:latin typeface="Carlito"/>
                <a:cs typeface="Carlito"/>
              </a:rPr>
              <a:t>}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0" y="638555"/>
                </a:moveTo>
                <a:lnTo>
                  <a:pt x="12191999" y="638555"/>
                </a:lnTo>
                <a:lnTo>
                  <a:pt x="12192000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8860" y="0"/>
            <a:ext cx="6147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80" dirty="0">
                <a:latin typeface="Arial"/>
                <a:cs typeface="Arial"/>
              </a:rPr>
              <a:t>javax.servlet.http.HttpServlet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6375" y="3073896"/>
            <a:ext cx="9789435" cy="3128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8241" y="877569"/>
            <a:ext cx="1032129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  <a:tabLst>
                <a:tab pos="3906520" algn="l"/>
                <a:tab pos="6713220" algn="l"/>
              </a:tabLst>
            </a:pPr>
            <a:r>
              <a:rPr sz="2200" b="1" spc="-5" dirty="0">
                <a:solidFill>
                  <a:srgbClr val="5B9BD4"/>
                </a:solidFill>
                <a:latin typeface="Carlito"/>
                <a:cs typeface="Carlito"/>
              </a:rPr>
              <a:t>public </a:t>
            </a:r>
            <a:r>
              <a:rPr sz="2200" b="1" spc="-15" dirty="0">
                <a:latin typeface="Carlito"/>
                <a:cs typeface="Carlito"/>
              </a:rPr>
              <a:t>abstract</a:t>
            </a:r>
            <a:r>
              <a:rPr sz="2200" b="1" spc="50" dirty="0"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5B9BD4"/>
                </a:solidFill>
                <a:latin typeface="Carlito"/>
                <a:cs typeface="Carlito"/>
              </a:rPr>
              <a:t>class</a:t>
            </a:r>
            <a:r>
              <a:rPr sz="2200" b="1" spc="30" dirty="0">
                <a:solidFill>
                  <a:srgbClr val="5B9BD4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5B9BD4"/>
                </a:solidFill>
                <a:latin typeface="Carlito"/>
                <a:cs typeface="Carlito"/>
              </a:rPr>
              <a:t>HttpServlet	</a:t>
            </a:r>
            <a:r>
              <a:rPr sz="2200" b="1" spc="-20" dirty="0">
                <a:solidFill>
                  <a:srgbClr val="5B9BD4"/>
                </a:solidFill>
                <a:latin typeface="Carlito"/>
                <a:cs typeface="Carlito"/>
              </a:rPr>
              <a:t>extends</a:t>
            </a:r>
            <a:r>
              <a:rPr sz="2200" b="1" spc="40" dirty="0">
                <a:solidFill>
                  <a:srgbClr val="5B9BD4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5B9BD4"/>
                </a:solidFill>
                <a:latin typeface="Carlito"/>
                <a:cs typeface="Carlito"/>
              </a:rPr>
              <a:t>GenericServlet	implements</a:t>
            </a:r>
            <a:r>
              <a:rPr sz="2200" b="1" spc="-60" dirty="0">
                <a:solidFill>
                  <a:srgbClr val="5B9BD4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5B9BD4"/>
                </a:solidFill>
                <a:latin typeface="Carlito"/>
                <a:cs typeface="Carlito"/>
              </a:rPr>
              <a:t>java.io.Serializable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11760" indent="-99060">
              <a:lnSpc>
                <a:spcPct val="100000"/>
              </a:lnSpc>
              <a:spcBef>
                <a:spcPts val="5"/>
              </a:spcBef>
              <a:buSzPct val="95454"/>
              <a:buFont typeface="Arial"/>
              <a:buChar char="•"/>
              <a:tabLst>
                <a:tab pos="111760" algn="l"/>
                <a:tab pos="1287145" algn="l"/>
              </a:tabLst>
            </a:pPr>
            <a:r>
              <a:rPr sz="2200" spc="-10" dirty="0">
                <a:solidFill>
                  <a:srgbClr val="000099"/>
                </a:solidFill>
                <a:latin typeface="Carlito"/>
                <a:cs typeface="Carlito"/>
              </a:rPr>
              <a:t>Defines</a:t>
            </a:r>
            <a:r>
              <a:rPr sz="2200" spc="5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0099"/>
                </a:solidFill>
                <a:latin typeface="Carlito"/>
                <a:cs typeface="Carlito"/>
              </a:rPr>
              <a:t>a	</a:t>
            </a:r>
            <a:r>
              <a:rPr sz="2200" spc="-10" dirty="0">
                <a:solidFill>
                  <a:srgbClr val="000099"/>
                </a:solidFill>
                <a:latin typeface="Carlito"/>
                <a:cs typeface="Carlito"/>
              </a:rPr>
              <a:t>protocol-specific</a:t>
            </a:r>
            <a:r>
              <a:rPr sz="2200" spc="-5" dirty="0">
                <a:solidFill>
                  <a:srgbClr val="000099"/>
                </a:solidFill>
                <a:latin typeface="Carlito"/>
                <a:cs typeface="Carlito"/>
              </a:rPr>
              <a:t> Servlet.</a:t>
            </a:r>
            <a:endParaRPr sz="2200">
              <a:latin typeface="Carlito"/>
              <a:cs typeface="Carlito"/>
            </a:endParaRPr>
          </a:p>
          <a:p>
            <a:pPr marL="111760" indent="-99060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b="1" spc="-5" dirty="0">
                <a:solidFill>
                  <a:srgbClr val="000099"/>
                </a:solidFill>
                <a:latin typeface="Carlito"/>
                <a:cs typeface="Carlito"/>
              </a:rPr>
              <a:t>HttpServle</a:t>
            </a:r>
            <a:r>
              <a:rPr sz="2200" spc="-5" dirty="0">
                <a:solidFill>
                  <a:srgbClr val="000099"/>
                </a:solidFill>
                <a:latin typeface="Carlito"/>
                <a:cs typeface="Carlito"/>
              </a:rPr>
              <a:t>t </a:t>
            </a:r>
            <a:r>
              <a:rPr sz="2200" spc="-15" dirty="0">
                <a:solidFill>
                  <a:srgbClr val="000099"/>
                </a:solidFill>
                <a:latin typeface="Carlito"/>
                <a:cs typeface="Carlito"/>
              </a:rPr>
              <a:t>extends </a:t>
            </a:r>
            <a:r>
              <a:rPr sz="2200" spc="-5" dirty="0">
                <a:solidFill>
                  <a:srgbClr val="000099"/>
                </a:solidFill>
                <a:latin typeface="Carlito"/>
                <a:cs typeface="Carlito"/>
              </a:rPr>
              <a:t>the </a:t>
            </a:r>
            <a:r>
              <a:rPr sz="2200" b="1" spc="-5" dirty="0">
                <a:solidFill>
                  <a:srgbClr val="000099"/>
                </a:solidFill>
                <a:latin typeface="Carlito"/>
                <a:cs typeface="Carlito"/>
              </a:rPr>
              <a:t>GenericServle</a:t>
            </a:r>
            <a:r>
              <a:rPr sz="2200" spc="-5" dirty="0">
                <a:solidFill>
                  <a:srgbClr val="000099"/>
                </a:solidFill>
                <a:latin typeface="Carlito"/>
                <a:cs typeface="Carlito"/>
              </a:rPr>
              <a:t>t and </a:t>
            </a:r>
            <a:r>
              <a:rPr sz="2200" spc="-10" dirty="0">
                <a:solidFill>
                  <a:srgbClr val="000099"/>
                </a:solidFill>
                <a:latin typeface="Carlito"/>
                <a:cs typeface="Carlito"/>
              </a:rPr>
              <a:t>hence </a:t>
            </a:r>
            <a:r>
              <a:rPr sz="2200" spc="-5" dirty="0">
                <a:solidFill>
                  <a:srgbClr val="000099"/>
                </a:solidFill>
                <a:latin typeface="Carlito"/>
                <a:cs typeface="Carlito"/>
              </a:rPr>
              <a:t>inherits the </a:t>
            </a:r>
            <a:r>
              <a:rPr sz="2200" spc="-10" dirty="0">
                <a:solidFill>
                  <a:srgbClr val="000099"/>
                </a:solidFill>
                <a:latin typeface="Carlito"/>
                <a:cs typeface="Carlito"/>
              </a:rPr>
              <a:t>properties</a:t>
            </a:r>
            <a:r>
              <a:rPr sz="2200" spc="180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0099"/>
                </a:solidFill>
                <a:latin typeface="Carlito"/>
                <a:cs typeface="Carlito"/>
              </a:rPr>
              <a:t>GenericServlet.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1060"/>
            <a:ext cx="12192000" cy="365760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12192000" y="0"/>
                </a:moveTo>
                <a:lnTo>
                  <a:pt x="0" y="0"/>
                </a:lnTo>
                <a:lnTo>
                  <a:pt x="0" y="3657600"/>
                </a:lnTo>
                <a:lnTo>
                  <a:pt x="12192000" y="3657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816102"/>
            <a:ext cx="11664950" cy="544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The doGet()</a:t>
            </a:r>
            <a:r>
              <a:rPr sz="2200" b="1" u="heavy" spc="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r>
              <a:rPr sz="22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Method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arlito"/>
              <a:cs typeface="Carlito"/>
            </a:endParaRPr>
          </a:p>
          <a:p>
            <a:pPr marL="241300">
              <a:lnSpc>
                <a:spcPts val="2375"/>
              </a:lnSpc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0" dirty="0">
                <a:latin typeface="Carlito"/>
                <a:cs typeface="Carlito"/>
              </a:rPr>
              <a:t>void doGet(HttpServletRequest </a:t>
            </a:r>
            <a:r>
              <a:rPr sz="2200" b="1" spc="-15" dirty="0">
                <a:latin typeface="Carlito"/>
                <a:cs typeface="Carlito"/>
              </a:rPr>
              <a:t>request, </a:t>
            </a:r>
            <a:r>
              <a:rPr sz="2200" b="1" spc="-10" dirty="0">
                <a:latin typeface="Carlito"/>
                <a:cs typeface="Carlito"/>
              </a:rPr>
              <a:t>HttpServletResponse response)</a:t>
            </a:r>
            <a:r>
              <a:rPr sz="2200" b="1" spc="210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throws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ts val="2375"/>
              </a:lnSpc>
            </a:pPr>
            <a:r>
              <a:rPr sz="2200" b="1" spc="-10" dirty="0">
                <a:latin typeface="Carlito"/>
                <a:cs typeface="Carlito"/>
              </a:rPr>
              <a:t>ServletException, IOException</a:t>
            </a:r>
            <a:r>
              <a:rPr sz="2200" b="1" spc="7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latin typeface="Carlito"/>
                <a:cs typeface="Carlito"/>
              </a:rPr>
              <a:t>// Servlet</a:t>
            </a:r>
            <a:r>
              <a:rPr sz="2200" b="1" spc="1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code</a:t>
            </a:r>
            <a:endParaRPr sz="2200">
              <a:latin typeface="Carlito"/>
              <a:cs typeface="Carlito"/>
            </a:endParaRPr>
          </a:p>
          <a:p>
            <a:pPr marL="304800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2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The </a:t>
            </a:r>
            <a:r>
              <a:rPr sz="2200" b="1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doPost()</a:t>
            </a:r>
            <a:r>
              <a:rPr sz="2200" b="1" u="heavy" spc="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r>
              <a:rPr sz="22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Method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ts val="2375"/>
              </a:lnSpc>
              <a:spcBef>
                <a:spcPts val="470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5" dirty="0">
                <a:latin typeface="Carlito"/>
                <a:cs typeface="Carlito"/>
              </a:rPr>
              <a:t>void doPost(HttpServletRequest request, </a:t>
            </a:r>
            <a:r>
              <a:rPr sz="2200" b="1" spc="-10" dirty="0">
                <a:latin typeface="Carlito"/>
                <a:cs typeface="Carlito"/>
              </a:rPr>
              <a:t>HttpServletResponse response)</a:t>
            </a:r>
            <a:r>
              <a:rPr sz="2200" b="1" spc="229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throws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ts val="2375"/>
              </a:lnSpc>
            </a:pPr>
            <a:r>
              <a:rPr sz="2200" b="1" spc="-10" dirty="0">
                <a:latin typeface="Carlito"/>
                <a:cs typeface="Carlito"/>
              </a:rPr>
              <a:t>ServletException, IOException</a:t>
            </a:r>
            <a:r>
              <a:rPr sz="2200" b="1" spc="7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465"/>
              </a:spcBef>
            </a:pPr>
            <a:r>
              <a:rPr sz="2200" b="1" spc="-5" dirty="0">
                <a:latin typeface="Carlito"/>
                <a:cs typeface="Carlito"/>
              </a:rPr>
              <a:t>// Servlet</a:t>
            </a:r>
            <a:r>
              <a:rPr sz="2200" b="1" spc="1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code</a:t>
            </a:r>
            <a:endParaRPr sz="2200">
              <a:latin typeface="Carlito"/>
              <a:cs typeface="Carlito"/>
            </a:endParaRPr>
          </a:p>
          <a:p>
            <a:pPr marL="304800">
              <a:lnSpc>
                <a:spcPct val="100000"/>
              </a:lnSpc>
              <a:spcBef>
                <a:spcPts val="480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241300" marR="5080" algn="just">
              <a:lnSpc>
                <a:spcPts val="2110"/>
              </a:lnSpc>
              <a:spcBef>
                <a:spcPts val="1830"/>
              </a:spcBef>
            </a:pPr>
            <a:r>
              <a:rPr sz="2200" spc="-10" dirty="0">
                <a:latin typeface="Carlito"/>
                <a:cs typeface="Carlito"/>
              </a:rPr>
              <a:t>The doGet()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doPost() </a:t>
            </a:r>
            <a:r>
              <a:rPr sz="2200" spc="-10" dirty="0">
                <a:latin typeface="Carlito"/>
                <a:cs typeface="Carlito"/>
              </a:rPr>
              <a:t>are most frequently used </a:t>
            </a:r>
            <a:r>
              <a:rPr sz="2200" spc="-5" dirty="0">
                <a:latin typeface="Carlito"/>
                <a:cs typeface="Carlito"/>
              </a:rPr>
              <a:t>methods within each </a:t>
            </a:r>
            <a:r>
              <a:rPr sz="2200" dirty="0">
                <a:latin typeface="Carlito"/>
                <a:cs typeface="Carlito"/>
              </a:rPr>
              <a:t>service </a:t>
            </a:r>
            <a:r>
              <a:rPr sz="2200" spc="-10" dirty="0">
                <a:latin typeface="Carlito"/>
                <a:cs typeface="Carlito"/>
              </a:rPr>
              <a:t>request. </a:t>
            </a:r>
            <a:r>
              <a:rPr sz="2200" spc="-5" dirty="0">
                <a:latin typeface="Carlito"/>
                <a:cs typeface="Carlito"/>
              </a:rPr>
              <a:t>So </a:t>
            </a:r>
            <a:r>
              <a:rPr sz="2200" spc="-15" dirty="0">
                <a:latin typeface="Carlito"/>
                <a:cs typeface="Carlito"/>
              </a:rPr>
              <a:t>we </a:t>
            </a:r>
            <a:r>
              <a:rPr sz="2200" spc="-20" dirty="0">
                <a:latin typeface="Carlito"/>
                <a:cs typeface="Carlito"/>
              </a:rPr>
              <a:t>have  </a:t>
            </a:r>
            <a:r>
              <a:rPr sz="2200" spc="-10" dirty="0">
                <a:latin typeface="Carlito"/>
                <a:cs typeface="Carlito"/>
              </a:rPr>
              <a:t>nothing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do with </a:t>
            </a:r>
            <a:r>
              <a:rPr sz="2200" dirty="0">
                <a:latin typeface="Carlito"/>
                <a:cs typeface="Carlito"/>
              </a:rPr>
              <a:t>service() </a:t>
            </a:r>
            <a:r>
              <a:rPr sz="2200" spc="-5" dirty="0">
                <a:latin typeface="Carlito"/>
                <a:cs typeface="Carlito"/>
              </a:rPr>
              <a:t>method. </a:t>
            </a:r>
            <a:r>
              <a:rPr sz="2200" spc="-10" dirty="0">
                <a:latin typeface="Carlito"/>
                <a:cs typeface="Carlito"/>
              </a:rPr>
              <a:t>Override </a:t>
            </a:r>
            <a:r>
              <a:rPr sz="2200" spc="-5" dirty="0">
                <a:latin typeface="Carlito"/>
                <a:cs typeface="Carlito"/>
              </a:rPr>
              <a:t>either </a:t>
            </a:r>
            <a:r>
              <a:rPr sz="2200" spc="-10" dirty="0">
                <a:latin typeface="Carlito"/>
                <a:cs typeface="Carlito"/>
              </a:rPr>
              <a:t>doGet()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15" dirty="0">
                <a:latin typeface="Carlito"/>
                <a:cs typeface="Carlito"/>
              </a:rPr>
              <a:t>doPost() </a:t>
            </a:r>
            <a:r>
              <a:rPr sz="2200" spc="-10" dirty="0">
                <a:latin typeface="Carlito"/>
                <a:cs typeface="Carlito"/>
              </a:rPr>
              <a:t>depending </a:t>
            </a:r>
            <a:r>
              <a:rPr sz="2200" spc="-5" dirty="0">
                <a:latin typeface="Carlito"/>
                <a:cs typeface="Carlito"/>
              </a:rPr>
              <a:t>on </a:t>
            </a:r>
            <a:r>
              <a:rPr sz="2200" spc="-10" dirty="0">
                <a:latin typeface="Carlito"/>
                <a:cs typeface="Carlito"/>
              </a:rPr>
              <a:t>what </a:t>
            </a:r>
            <a:r>
              <a:rPr sz="2200" spc="-5" dirty="0">
                <a:latin typeface="Carlito"/>
                <a:cs typeface="Carlito"/>
              </a:rPr>
              <a:t>type of  </a:t>
            </a:r>
            <a:r>
              <a:rPr sz="2200" spc="-10" dirty="0">
                <a:latin typeface="Carlito"/>
                <a:cs typeface="Carlito"/>
              </a:rPr>
              <a:t>request you </a:t>
            </a:r>
            <a:r>
              <a:rPr sz="2200" spc="-15" dirty="0">
                <a:latin typeface="Carlito"/>
                <a:cs typeface="Carlito"/>
              </a:rPr>
              <a:t>receive </a:t>
            </a:r>
            <a:r>
              <a:rPr sz="2200" spc="-10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client.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54050"/>
          </a:xfrm>
          <a:custGeom>
            <a:avLst/>
            <a:gdLst/>
            <a:ahLst/>
            <a:cxnLst/>
            <a:rect l="l" t="t" r="r" b="b"/>
            <a:pathLst>
              <a:path w="12192000" h="654050">
                <a:moveTo>
                  <a:pt x="12192000" y="0"/>
                </a:moveTo>
                <a:lnTo>
                  <a:pt x="0" y="0"/>
                </a:lnTo>
                <a:lnTo>
                  <a:pt x="0" y="653796"/>
                </a:lnTo>
                <a:lnTo>
                  <a:pt x="12192000" y="6537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0086" y="89992"/>
            <a:ext cx="96913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70" dirty="0">
                <a:latin typeface="Arial"/>
                <a:cs typeface="Arial"/>
              </a:rPr>
              <a:t>doGet() </a:t>
            </a:r>
            <a:r>
              <a:rPr sz="3200" spc="-85" dirty="0">
                <a:latin typeface="Arial"/>
                <a:cs typeface="Arial"/>
              </a:rPr>
              <a:t>and </a:t>
            </a:r>
            <a:r>
              <a:rPr sz="3200" spc="-40" dirty="0">
                <a:latin typeface="Arial"/>
                <a:cs typeface="Arial"/>
              </a:rPr>
              <a:t>doPost() </a:t>
            </a:r>
            <a:r>
              <a:rPr sz="3200" spc="-30" dirty="0">
                <a:latin typeface="Arial"/>
                <a:cs typeface="Arial"/>
              </a:rPr>
              <a:t>methods </a:t>
            </a:r>
            <a:r>
              <a:rPr sz="3200" spc="-80" dirty="0">
                <a:latin typeface="Arial"/>
                <a:cs typeface="Arial"/>
              </a:rPr>
              <a:t>of </a:t>
            </a:r>
            <a:r>
              <a:rPr sz="3200" spc="70" dirty="0">
                <a:latin typeface="Arial"/>
                <a:cs typeface="Arial"/>
              </a:rPr>
              <a:t>HttpServlet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-220" dirty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3795</Words>
  <Application>Microsoft Office PowerPoint</Application>
  <PresentationFormat>Custom</PresentationFormat>
  <Paragraphs>494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Java EE</vt:lpstr>
      <vt:lpstr>Servlet Overview</vt:lpstr>
      <vt:lpstr>Servlet Lifecycle</vt:lpstr>
      <vt:lpstr>Basic interactions between clients, a web server, and a servlet registered  with the web server</vt:lpstr>
      <vt:lpstr>Servlet API</vt:lpstr>
      <vt:lpstr>Servlet Lifecycle Methods</vt:lpstr>
      <vt:lpstr>GenericServlet</vt:lpstr>
      <vt:lpstr>javax.servlet.http.HttpServlet</vt:lpstr>
      <vt:lpstr>doGet() and doPost() methods of HttpServlet class</vt:lpstr>
      <vt:lpstr>What HttpServletRequest and HttpServletResponse objects contain?</vt:lpstr>
      <vt:lpstr>Creating First Servlet</vt:lpstr>
      <vt:lpstr>Multipurpose Internet Mail Extension (MIME)</vt:lpstr>
      <vt:lpstr>Deployment Descriptor file (web.xml)</vt:lpstr>
      <vt:lpstr>HTTP Request-Response Model</vt:lpstr>
      <vt:lpstr>Creating &amp; Deploying Web Application Archive (WAR) file</vt:lpstr>
      <vt:lpstr>Slide 16</vt:lpstr>
      <vt:lpstr>HTTP Request Header Methods</vt:lpstr>
      <vt:lpstr>HTTP Response Header Methods</vt:lpstr>
      <vt:lpstr>Slide 19</vt:lpstr>
      <vt:lpstr>Sending Form Data</vt:lpstr>
      <vt:lpstr>Sending Form Data</vt:lpstr>
      <vt:lpstr>POST Method</vt:lpstr>
      <vt:lpstr>GET and POST Methods</vt:lpstr>
      <vt:lpstr>GET and POST Methods</vt:lpstr>
      <vt:lpstr>Creating and Processing HTML Forms</vt:lpstr>
      <vt:lpstr>On the server side: retrieving the data</vt:lpstr>
      <vt:lpstr>Servlet receiving form data</vt:lpstr>
      <vt:lpstr>Login and Registration Implementation</vt:lpstr>
      <vt:lpstr>Setting up database connection pool</vt:lpstr>
      <vt:lpstr>Setting up database connection pool</vt:lpstr>
      <vt:lpstr>Setting up database connection pool</vt:lpstr>
      <vt:lpstr>Slide 32</vt:lpstr>
      <vt:lpstr>ServletConfig Interface</vt:lpstr>
      <vt:lpstr>Initialization parameters for a Servlet through annotations</vt:lpstr>
      <vt:lpstr>Accessing initialization parameters in servlet</vt:lpstr>
      <vt:lpstr>ServletContext Interface</vt:lpstr>
      <vt:lpstr>We can configure more than one context parameters.</vt:lpstr>
      <vt:lpstr>ServletContext Interface</vt:lpstr>
      <vt:lpstr>ServletContext Interface Methods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- I</dc:title>
  <dc:creator>Srinivas Reddy</dc:creator>
  <cp:lastModifiedBy>admi</cp:lastModifiedBy>
  <cp:revision>10</cp:revision>
  <dcterms:created xsi:type="dcterms:W3CDTF">2021-06-24T02:37:20Z</dcterms:created>
  <dcterms:modified xsi:type="dcterms:W3CDTF">2021-06-24T02:45:37Z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2021-06-24T00:00:00Z</vt:filetime>
  </property>
</Properties>
</file>