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63389" y="-83058"/>
            <a:ext cx="2665221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82267" y="1214500"/>
            <a:ext cx="8401050" cy="2977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69290"/>
          </a:xfrm>
          <a:custGeom>
            <a:avLst/>
            <a:gdLst/>
            <a:ahLst/>
            <a:cxnLst/>
            <a:rect l="l" t="t" r="r" b="b"/>
            <a:pathLst>
              <a:path w="12192000" h="669290">
                <a:moveTo>
                  <a:pt x="12192000" y="0"/>
                </a:moveTo>
                <a:lnTo>
                  <a:pt x="0" y="0"/>
                </a:lnTo>
                <a:lnTo>
                  <a:pt x="0" y="669036"/>
                </a:lnTo>
                <a:lnTo>
                  <a:pt x="12192000" y="6690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0"/>
            <a:ext cx="1626235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300" spc="-5" b="0">
                <a:latin typeface="Carlito"/>
                <a:cs typeface="Carlito"/>
              </a:rPr>
              <a:t>Java</a:t>
            </a:r>
            <a:r>
              <a:rPr dirty="0" sz="4300" spc="-70" b="0">
                <a:latin typeface="Carlito"/>
                <a:cs typeface="Carlito"/>
              </a:rPr>
              <a:t> </a:t>
            </a:r>
            <a:r>
              <a:rPr dirty="0" sz="4300" spc="-10" b="0">
                <a:latin typeface="Carlito"/>
                <a:cs typeface="Carlito"/>
              </a:rPr>
              <a:t>EE</a:t>
            </a:r>
            <a:endParaRPr sz="43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677667"/>
            <a:ext cx="12192000" cy="2801620"/>
          </a:xfrm>
          <a:custGeom>
            <a:avLst/>
            <a:gdLst/>
            <a:ahLst/>
            <a:cxnLst/>
            <a:rect l="l" t="t" r="r" b="b"/>
            <a:pathLst>
              <a:path w="12192000" h="2801620">
                <a:moveTo>
                  <a:pt x="12192000" y="0"/>
                </a:moveTo>
                <a:lnTo>
                  <a:pt x="0" y="0"/>
                </a:lnTo>
                <a:lnTo>
                  <a:pt x="0" y="2801111"/>
                </a:lnTo>
                <a:lnTo>
                  <a:pt x="12192000" y="2801111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822194" y="2679318"/>
            <a:ext cx="8785860" cy="2707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26745" indent="-5721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626745" algn="l"/>
                <a:tab pos="627380" algn="l"/>
              </a:tabLst>
            </a:pPr>
            <a:r>
              <a:rPr dirty="0" sz="4000" spc="-10">
                <a:latin typeface="Carlito"/>
                <a:cs typeface="Carlito"/>
              </a:rPr>
              <a:t>Inter-servlet</a:t>
            </a:r>
            <a:r>
              <a:rPr dirty="0" sz="4000" spc="15">
                <a:latin typeface="Carlito"/>
                <a:cs typeface="Carlito"/>
              </a:rPr>
              <a:t> </a:t>
            </a:r>
            <a:r>
              <a:rPr dirty="0" sz="4000" spc="-15">
                <a:latin typeface="Carlito"/>
                <a:cs typeface="Carlito"/>
              </a:rPr>
              <a:t>communication</a:t>
            </a:r>
            <a:endParaRPr sz="4000">
              <a:latin typeface="Carlito"/>
              <a:cs typeface="Carlito"/>
            </a:endParaRPr>
          </a:p>
          <a:p>
            <a:pPr lvl="1" marL="1498600" indent="-572135">
              <a:lnSpc>
                <a:spcPct val="100000"/>
              </a:lnSpc>
              <a:spcBef>
                <a:spcPts val="55"/>
              </a:spcBef>
              <a:buFont typeface="Arial"/>
              <a:buChar char="•"/>
              <a:tabLst>
                <a:tab pos="1498600" algn="l"/>
                <a:tab pos="1499235" algn="l"/>
              </a:tabLst>
            </a:pPr>
            <a:r>
              <a:rPr dirty="0" sz="3200">
                <a:latin typeface="Carlito"/>
                <a:cs typeface="Carlito"/>
              </a:rPr>
              <a:t>Servlet </a:t>
            </a:r>
            <a:r>
              <a:rPr dirty="0" sz="3200" spc="-10">
                <a:latin typeface="Carlito"/>
                <a:cs typeface="Carlito"/>
              </a:rPr>
              <a:t>Redirection (sendRedirect() </a:t>
            </a:r>
            <a:r>
              <a:rPr dirty="0" sz="3200" spc="-5">
                <a:latin typeface="Carlito"/>
                <a:cs typeface="Carlito"/>
              </a:rPr>
              <a:t>method)</a:t>
            </a:r>
            <a:endParaRPr sz="3200">
              <a:latin typeface="Carlito"/>
              <a:cs typeface="Carlito"/>
            </a:endParaRPr>
          </a:p>
          <a:p>
            <a:pPr lvl="1" marL="1498600" indent="-5721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498600" algn="l"/>
                <a:tab pos="1499235" algn="l"/>
              </a:tabLst>
            </a:pPr>
            <a:r>
              <a:rPr dirty="0" sz="3200" spc="-15">
                <a:latin typeface="Carlito"/>
                <a:cs typeface="Carlito"/>
              </a:rPr>
              <a:t>Request</a:t>
            </a:r>
            <a:r>
              <a:rPr dirty="0" sz="3200" spc="-5">
                <a:latin typeface="Carlito"/>
                <a:cs typeface="Carlito"/>
              </a:rPr>
              <a:t> </a:t>
            </a:r>
            <a:r>
              <a:rPr dirty="0" sz="3200" spc="-10">
                <a:latin typeface="Carlito"/>
                <a:cs typeface="Carlito"/>
              </a:rPr>
              <a:t>Dispatcher</a:t>
            </a:r>
            <a:endParaRPr sz="3200">
              <a:latin typeface="Carlito"/>
              <a:cs typeface="Carlito"/>
            </a:endParaRPr>
          </a:p>
          <a:p>
            <a:pPr lvl="1" marL="1867535" indent="-941069">
              <a:lnSpc>
                <a:spcPts val="3810"/>
              </a:lnSpc>
              <a:buFont typeface="Arial"/>
              <a:buChar char="•"/>
              <a:tabLst>
                <a:tab pos="1867535" algn="l"/>
                <a:tab pos="1868170" algn="l"/>
              </a:tabLst>
            </a:pPr>
            <a:r>
              <a:rPr dirty="0" sz="3200" spc="-5" i="1">
                <a:latin typeface="Carlito"/>
                <a:cs typeface="Carlito"/>
              </a:rPr>
              <a:t>include() </a:t>
            </a:r>
            <a:r>
              <a:rPr dirty="0" sz="3200">
                <a:latin typeface="Carlito"/>
                <a:cs typeface="Carlito"/>
              </a:rPr>
              <a:t>and </a:t>
            </a:r>
            <a:r>
              <a:rPr dirty="0" sz="3200" spc="-5" i="1">
                <a:latin typeface="Carlito"/>
                <a:cs typeface="Carlito"/>
              </a:rPr>
              <a:t>forward()</a:t>
            </a:r>
            <a:r>
              <a:rPr dirty="0" sz="3200" spc="35" i="1">
                <a:latin typeface="Carlito"/>
                <a:cs typeface="Carlito"/>
              </a:rPr>
              <a:t> </a:t>
            </a:r>
            <a:r>
              <a:rPr dirty="0" sz="3200">
                <a:latin typeface="Carlito"/>
                <a:cs typeface="Carlito"/>
              </a:rPr>
              <a:t>methods</a:t>
            </a:r>
            <a:endParaRPr sz="3200">
              <a:latin typeface="Carlito"/>
              <a:cs typeface="Carlito"/>
            </a:endParaRPr>
          </a:p>
          <a:p>
            <a:pPr marL="584200" indent="-571500">
              <a:lnSpc>
                <a:spcPts val="4770"/>
              </a:lnSpc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dirty="0" sz="4000" spc="-5">
                <a:latin typeface="Carlito"/>
                <a:cs typeface="Carlito"/>
              </a:rPr>
              <a:t>Session</a:t>
            </a:r>
            <a:r>
              <a:rPr dirty="0" sz="4000" spc="-10">
                <a:latin typeface="Carlito"/>
                <a:cs typeface="Carlito"/>
              </a:rPr>
              <a:t> Handling</a:t>
            </a:r>
            <a:endParaRPr sz="4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46430"/>
          </a:xfrm>
          <a:custGeom>
            <a:avLst/>
            <a:gdLst/>
            <a:ahLst/>
            <a:cxnLst/>
            <a:rect l="l" t="t" r="r" b="b"/>
            <a:pathLst>
              <a:path w="12192000" h="646430">
                <a:moveTo>
                  <a:pt x="12192000" y="0"/>
                </a:moveTo>
                <a:lnTo>
                  <a:pt x="0" y="0"/>
                </a:lnTo>
                <a:lnTo>
                  <a:pt x="0" y="646176"/>
                </a:lnTo>
                <a:lnTo>
                  <a:pt x="12192000" y="6461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96236" y="3759"/>
            <a:ext cx="839597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Comparing include() </a:t>
            </a:r>
            <a:r>
              <a:rPr dirty="0" sz="3600"/>
              <a:t>and </a:t>
            </a:r>
            <a:r>
              <a:rPr dirty="0" sz="3600" spc="-15"/>
              <a:t>forward()</a:t>
            </a:r>
            <a:r>
              <a:rPr dirty="0" sz="3600" spc="10"/>
              <a:t> </a:t>
            </a:r>
            <a:r>
              <a:rPr dirty="0" sz="3600" spc="-10"/>
              <a:t>Methods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8739" y="1013841"/>
            <a:ext cx="11986260" cy="3714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marR="367030" indent="-4572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200" spc="-10">
                <a:solidFill>
                  <a:srgbClr val="343434"/>
                </a:solidFill>
                <a:latin typeface="Carlito"/>
                <a:cs typeface="Carlito"/>
              </a:rPr>
              <a:t>The </a:t>
            </a:r>
            <a:r>
              <a:rPr dirty="0" sz="2200" spc="-15">
                <a:solidFill>
                  <a:srgbClr val="343434"/>
                </a:solidFill>
                <a:latin typeface="Carlito"/>
                <a:cs typeface="Carlito"/>
              </a:rPr>
              <a:t>forward() </a:t>
            </a:r>
            <a:r>
              <a:rPr dirty="0" sz="2200" spc="-5">
                <a:solidFill>
                  <a:srgbClr val="343434"/>
                </a:solidFill>
                <a:latin typeface="Carlito"/>
                <a:cs typeface="Carlito"/>
              </a:rPr>
              <a:t>method </a:t>
            </a:r>
            <a:r>
              <a:rPr dirty="0" sz="2200" spc="-10">
                <a:solidFill>
                  <a:srgbClr val="343434"/>
                </a:solidFill>
                <a:latin typeface="Carlito"/>
                <a:cs typeface="Carlito"/>
              </a:rPr>
              <a:t>allows </a:t>
            </a:r>
            <a:r>
              <a:rPr dirty="0" sz="2200" spc="-5">
                <a:solidFill>
                  <a:srgbClr val="343434"/>
                </a:solidFill>
                <a:latin typeface="Carlito"/>
                <a:cs typeface="Carlito"/>
              </a:rPr>
              <a:t>the </a:t>
            </a:r>
            <a:r>
              <a:rPr dirty="0" sz="2200" spc="-20">
                <a:solidFill>
                  <a:srgbClr val="343434"/>
                </a:solidFill>
                <a:latin typeface="Carlito"/>
                <a:cs typeface="Carlito"/>
              </a:rPr>
              <a:t>target </a:t>
            </a:r>
            <a:r>
              <a:rPr dirty="0" sz="2200" spc="-5">
                <a:solidFill>
                  <a:srgbClr val="343434"/>
                </a:solidFill>
                <a:latin typeface="Carlito"/>
                <a:cs typeface="Carlito"/>
              </a:rPr>
              <a:t>Servlet </a:t>
            </a:r>
            <a:r>
              <a:rPr dirty="0" sz="2200" spc="-15">
                <a:solidFill>
                  <a:srgbClr val="343434"/>
                </a:solidFill>
                <a:latin typeface="Carlito"/>
                <a:cs typeface="Carlito"/>
              </a:rPr>
              <a:t>to </a:t>
            </a:r>
            <a:r>
              <a:rPr dirty="0" sz="2200" spc="-10">
                <a:solidFill>
                  <a:srgbClr val="343434"/>
                </a:solidFill>
                <a:latin typeface="Carlito"/>
                <a:cs typeface="Carlito"/>
              </a:rPr>
              <a:t>set </a:t>
            </a:r>
            <a:r>
              <a:rPr dirty="0" sz="2200" spc="-5">
                <a:solidFill>
                  <a:srgbClr val="343434"/>
                </a:solidFill>
                <a:latin typeface="Carlito"/>
                <a:cs typeface="Carlito"/>
              </a:rPr>
              <a:t>the </a:t>
            </a:r>
            <a:r>
              <a:rPr dirty="0" sz="2200" spc="-10">
                <a:solidFill>
                  <a:srgbClr val="343434"/>
                </a:solidFill>
                <a:latin typeface="Carlito"/>
                <a:cs typeface="Carlito"/>
              </a:rPr>
              <a:t>response </a:t>
            </a:r>
            <a:r>
              <a:rPr dirty="0" sz="2200" spc="-15">
                <a:solidFill>
                  <a:srgbClr val="343434"/>
                </a:solidFill>
                <a:latin typeface="Carlito"/>
                <a:cs typeface="Carlito"/>
              </a:rPr>
              <a:t>headers. </a:t>
            </a:r>
            <a:r>
              <a:rPr dirty="0" sz="2200" spc="-40">
                <a:solidFill>
                  <a:srgbClr val="343434"/>
                </a:solidFill>
                <a:latin typeface="Carlito"/>
                <a:cs typeface="Carlito"/>
              </a:rPr>
              <a:t>However, </a:t>
            </a:r>
            <a:r>
              <a:rPr dirty="0" sz="2200" spc="-5">
                <a:solidFill>
                  <a:srgbClr val="343434"/>
                </a:solidFill>
                <a:latin typeface="Carlito"/>
                <a:cs typeface="Carlito"/>
              </a:rPr>
              <a:t>it </a:t>
            </a:r>
            <a:r>
              <a:rPr dirty="0" sz="2200" spc="-10">
                <a:solidFill>
                  <a:srgbClr val="343434"/>
                </a:solidFill>
                <a:latin typeface="Carlito"/>
                <a:cs typeface="Carlito"/>
              </a:rPr>
              <a:t>cannot be  done </a:t>
            </a:r>
            <a:r>
              <a:rPr dirty="0" sz="2200" spc="-5">
                <a:solidFill>
                  <a:srgbClr val="343434"/>
                </a:solidFill>
                <a:latin typeface="Carlito"/>
                <a:cs typeface="Carlito"/>
              </a:rPr>
              <a:t>with the include()</a:t>
            </a:r>
            <a:r>
              <a:rPr dirty="0" sz="2200" spc="5">
                <a:solidFill>
                  <a:srgbClr val="343434"/>
                </a:solidFill>
                <a:latin typeface="Carlito"/>
                <a:cs typeface="Carlito"/>
              </a:rPr>
              <a:t> </a:t>
            </a:r>
            <a:r>
              <a:rPr dirty="0" sz="2200" spc="-5">
                <a:solidFill>
                  <a:srgbClr val="343434"/>
                </a:solidFill>
                <a:latin typeface="Carlito"/>
                <a:cs typeface="Carlito"/>
              </a:rPr>
              <a:t>method.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43434"/>
              </a:buClr>
              <a:buFont typeface="Carlito"/>
              <a:buAutoNum type="arabicPeriod"/>
            </a:pPr>
            <a:endParaRPr sz="215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200" spc="-5">
                <a:solidFill>
                  <a:srgbClr val="343434"/>
                </a:solidFill>
                <a:latin typeface="Carlito"/>
                <a:cs typeface="Carlito"/>
              </a:rPr>
              <a:t>In the </a:t>
            </a:r>
            <a:r>
              <a:rPr dirty="0" sz="2200" spc="-15">
                <a:solidFill>
                  <a:srgbClr val="343434"/>
                </a:solidFill>
                <a:latin typeface="Carlito"/>
                <a:cs typeface="Carlito"/>
              </a:rPr>
              <a:t>forward() </a:t>
            </a:r>
            <a:r>
              <a:rPr dirty="0" sz="2200" spc="-10">
                <a:solidFill>
                  <a:srgbClr val="343434"/>
                </a:solidFill>
                <a:latin typeface="Carlito"/>
                <a:cs typeface="Carlito"/>
              </a:rPr>
              <a:t>method, </a:t>
            </a:r>
            <a:r>
              <a:rPr dirty="0" sz="2200" spc="-5">
                <a:solidFill>
                  <a:srgbClr val="343434"/>
                </a:solidFill>
                <a:latin typeface="Carlito"/>
                <a:cs typeface="Carlito"/>
              </a:rPr>
              <a:t>the </a:t>
            </a:r>
            <a:r>
              <a:rPr dirty="0" sz="2200" spc="-10">
                <a:solidFill>
                  <a:srgbClr val="343434"/>
                </a:solidFill>
                <a:latin typeface="Carlito"/>
                <a:cs typeface="Carlito"/>
              </a:rPr>
              <a:t>source </a:t>
            </a:r>
            <a:r>
              <a:rPr dirty="0" sz="2200" spc="-5">
                <a:solidFill>
                  <a:srgbClr val="343434"/>
                </a:solidFill>
                <a:latin typeface="Carlito"/>
                <a:cs typeface="Carlito"/>
              </a:rPr>
              <a:t>Servlet </a:t>
            </a:r>
            <a:r>
              <a:rPr dirty="0" sz="2200" spc="-10">
                <a:solidFill>
                  <a:srgbClr val="343434"/>
                </a:solidFill>
                <a:latin typeface="Carlito"/>
                <a:cs typeface="Carlito"/>
              </a:rPr>
              <a:t>cannot </a:t>
            </a:r>
            <a:r>
              <a:rPr dirty="0" sz="2200" spc="-20">
                <a:solidFill>
                  <a:srgbClr val="343434"/>
                </a:solidFill>
                <a:latin typeface="Carlito"/>
                <a:cs typeface="Carlito"/>
              </a:rPr>
              <a:t>generate </a:t>
            </a:r>
            <a:r>
              <a:rPr dirty="0" sz="2200" spc="-5">
                <a:solidFill>
                  <a:srgbClr val="343434"/>
                </a:solidFill>
                <a:latin typeface="Carlito"/>
                <a:cs typeface="Carlito"/>
              </a:rPr>
              <a:t>the response </a:t>
            </a:r>
            <a:r>
              <a:rPr dirty="0" sz="2200" spc="-20">
                <a:solidFill>
                  <a:srgbClr val="343434"/>
                </a:solidFill>
                <a:latin typeface="Carlito"/>
                <a:cs typeface="Carlito"/>
              </a:rPr>
              <a:t>content, </a:t>
            </a:r>
            <a:r>
              <a:rPr dirty="0" sz="2200" spc="-5">
                <a:solidFill>
                  <a:srgbClr val="343434"/>
                </a:solidFill>
                <a:latin typeface="Carlito"/>
                <a:cs typeface="Carlito"/>
              </a:rPr>
              <a:t>but it </a:t>
            </a:r>
            <a:r>
              <a:rPr dirty="0" sz="2200" spc="-15">
                <a:solidFill>
                  <a:srgbClr val="343434"/>
                </a:solidFill>
                <a:latin typeface="Carlito"/>
                <a:cs typeface="Carlito"/>
              </a:rPr>
              <a:t>can </a:t>
            </a:r>
            <a:r>
              <a:rPr dirty="0" sz="2200" spc="-5">
                <a:solidFill>
                  <a:srgbClr val="343434"/>
                </a:solidFill>
                <a:latin typeface="Carlito"/>
                <a:cs typeface="Carlito"/>
              </a:rPr>
              <a:t>be</a:t>
            </a:r>
            <a:r>
              <a:rPr dirty="0" sz="2200" spc="275">
                <a:solidFill>
                  <a:srgbClr val="343434"/>
                </a:solidFill>
                <a:latin typeface="Carlito"/>
                <a:cs typeface="Carlito"/>
              </a:rPr>
              <a:t> </a:t>
            </a:r>
            <a:r>
              <a:rPr dirty="0" sz="2200" spc="-10">
                <a:solidFill>
                  <a:srgbClr val="343434"/>
                </a:solidFill>
                <a:latin typeface="Carlito"/>
                <a:cs typeface="Carlito"/>
              </a:rPr>
              <a:t>done</a:t>
            </a:r>
            <a:endParaRPr sz="22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200" spc="-5">
                <a:solidFill>
                  <a:srgbClr val="343434"/>
                </a:solidFill>
                <a:latin typeface="Carlito"/>
                <a:cs typeface="Carlito"/>
              </a:rPr>
              <a:t>with the include()</a:t>
            </a:r>
            <a:r>
              <a:rPr dirty="0" sz="2200" spc="-10">
                <a:solidFill>
                  <a:srgbClr val="343434"/>
                </a:solidFill>
                <a:latin typeface="Carlito"/>
                <a:cs typeface="Carlito"/>
              </a:rPr>
              <a:t> </a:t>
            </a:r>
            <a:r>
              <a:rPr dirty="0" sz="2200" spc="-5">
                <a:solidFill>
                  <a:srgbClr val="343434"/>
                </a:solidFill>
                <a:latin typeface="Carlito"/>
                <a:cs typeface="Carlito"/>
              </a:rPr>
              <a:t>method.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469900" marR="373380">
              <a:lnSpc>
                <a:spcPct val="100000"/>
              </a:lnSpc>
            </a:pPr>
            <a:r>
              <a:rPr dirty="0" sz="2200" spc="-10">
                <a:solidFill>
                  <a:srgbClr val="343434"/>
                </a:solidFill>
                <a:latin typeface="Carlito"/>
                <a:cs typeface="Carlito"/>
              </a:rPr>
              <a:t>Note </a:t>
            </a:r>
            <a:r>
              <a:rPr dirty="0" sz="2200" spc="-5">
                <a:solidFill>
                  <a:srgbClr val="343434"/>
                </a:solidFill>
                <a:latin typeface="Carlito"/>
                <a:cs typeface="Carlito"/>
              </a:rPr>
              <a:t>: In </a:t>
            </a:r>
            <a:r>
              <a:rPr dirty="0" sz="2200" spc="-10">
                <a:solidFill>
                  <a:srgbClr val="343434"/>
                </a:solidFill>
                <a:latin typeface="Carlito"/>
                <a:cs typeface="Carlito"/>
              </a:rPr>
              <a:t>the case </a:t>
            </a:r>
            <a:r>
              <a:rPr dirty="0" sz="2200">
                <a:solidFill>
                  <a:srgbClr val="343434"/>
                </a:solidFill>
                <a:latin typeface="Carlito"/>
                <a:cs typeface="Carlito"/>
              </a:rPr>
              <a:t>of </a:t>
            </a:r>
            <a:r>
              <a:rPr dirty="0" sz="2200" spc="-5">
                <a:solidFill>
                  <a:srgbClr val="343434"/>
                </a:solidFill>
                <a:latin typeface="Carlito"/>
                <a:cs typeface="Carlito"/>
              </a:rPr>
              <a:t>the </a:t>
            </a:r>
            <a:r>
              <a:rPr dirty="0" sz="2200" spc="-15">
                <a:solidFill>
                  <a:srgbClr val="343434"/>
                </a:solidFill>
                <a:latin typeface="Carlito"/>
                <a:cs typeface="Carlito"/>
              </a:rPr>
              <a:t>forward() </a:t>
            </a:r>
            <a:r>
              <a:rPr dirty="0" sz="2200" spc="-5">
                <a:solidFill>
                  <a:srgbClr val="343434"/>
                </a:solidFill>
                <a:latin typeface="Carlito"/>
                <a:cs typeface="Carlito"/>
              </a:rPr>
              <a:t>method, </a:t>
            </a:r>
            <a:r>
              <a:rPr dirty="0" sz="2200" spc="-15">
                <a:solidFill>
                  <a:srgbClr val="343434"/>
                </a:solidFill>
                <a:latin typeface="Carlito"/>
                <a:cs typeface="Carlito"/>
              </a:rPr>
              <a:t>after </a:t>
            </a:r>
            <a:r>
              <a:rPr dirty="0" sz="2200" spc="-5">
                <a:solidFill>
                  <a:srgbClr val="343434"/>
                </a:solidFill>
                <a:latin typeface="Carlito"/>
                <a:cs typeface="Carlito"/>
              </a:rPr>
              <a:t>the </a:t>
            </a:r>
            <a:r>
              <a:rPr dirty="0" sz="2200" spc="-20">
                <a:solidFill>
                  <a:srgbClr val="343434"/>
                </a:solidFill>
                <a:latin typeface="Carlito"/>
                <a:cs typeface="Carlito"/>
              </a:rPr>
              <a:t>target </a:t>
            </a:r>
            <a:r>
              <a:rPr dirty="0" sz="2200" spc="-5">
                <a:solidFill>
                  <a:srgbClr val="343434"/>
                </a:solidFill>
                <a:latin typeface="Carlito"/>
                <a:cs typeface="Carlito"/>
              </a:rPr>
              <a:t>Servlet </a:t>
            </a:r>
            <a:r>
              <a:rPr dirty="0" sz="2200" spc="-15">
                <a:solidFill>
                  <a:srgbClr val="343434"/>
                </a:solidFill>
                <a:latin typeface="Carlito"/>
                <a:cs typeface="Carlito"/>
              </a:rPr>
              <a:t>completes </a:t>
            </a:r>
            <a:r>
              <a:rPr dirty="0" sz="2200" spc="-5">
                <a:solidFill>
                  <a:srgbClr val="343434"/>
                </a:solidFill>
                <a:latin typeface="Carlito"/>
                <a:cs typeface="Carlito"/>
              </a:rPr>
              <a:t>the </a:t>
            </a:r>
            <a:r>
              <a:rPr dirty="0" sz="2200" spc="-15">
                <a:solidFill>
                  <a:srgbClr val="343434"/>
                </a:solidFill>
                <a:latin typeface="Carlito"/>
                <a:cs typeface="Carlito"/>
              </a:rPr>
              <a:t>execution </a:t>
            </a:r>
            <a:r>
              <a:rPr dirty="0" sz="2200" spc="-5">
                <a:solidFill>
                  <a:srgbClr val="343434"/>
                </a:solidFill>
                <a:latin typeface="Carlito"/>
                <a:cs typeface="Carlito"/>
              </a:rPr>
              <a:t>of its  service() </a:t>
            </a:r>
            <a:r>
              <a:rPr dirty="0" sz="2200" spc="-10">
                <a:solidFill>
                  <a:srgbClr val="343434"/>
                </a:solidFill>
                <a:latin typeface="Carlito"/>
                <a:cs typeface="Carlito"/>
              </a:rPr>
              <a:t>method </a:t>
            </a:r>
            <a:r>
              <a:rPr dirty="0" sz="2200" spc="-5">
                <a:solidFill>
                  <a:srgbClr val="343434"/>
                </a:solidFill>
                <a:latin typeface="Carlito"/>
                <a:cs typeface="Carlito"/>
              </a:rPr>
              <a:t>and </a:t>
            </a:r>
            <a:r>
              <a:rPr dirty="0" sz="2200" spc="-20">
                <a:solidFill>
                  <a:srgbClr val="343434"/>
                </a:solidFill>
                <a:latin typeface="Carlito"/>
                <a:cs typeface="Carlito"/>
              </a:rPr>
              <a:t>before </a:t>
            </a:r>
            <a:r>
              <a:rPr dirty="0" sz="2200" spc="-5">
                <a:solidFill>
                  <a:srgbClr val="343434"/>
                </a:solidFill>
                <a:latin typeface="Carlito"/>
                <a:cs typeface="Carlito"/>
              </a:rPr>
              <a:t>the </a:t>
            </a:r>
            <a:r>
              <a:rPr dirty="0" sz="2200" spc="-20">
                <a:solidFill>
                  <a:srgbClr val="343434"/>
                </a:solidFill>
                <a:latin typeface="Carlito"/>
                <a:cs typeface="Carlito"/>
              </a:rPr>
              <a:t>control </a:t>
            </a:r>
            <a:r>
              <a:rPr dirty="0" sz="2200" spc="-5">
                <a:solidFill>
                  <a:srgbClr val="343434"/>
                </a:solidFill>
                <a:latin typeface="Carlito"/>
                <a:cs typeface="Carlito"/>
              </a:rPr>
              <a:t>is </a:t>
            </a:r>
            <a:r>
              <a:rPr dirty="0" sz="2200" spc="-10">
                <a:solidFill>
                  <a:srgbClr val="343434"/>
                </a:solidFill>
                <a:latin typeface="Carlito"/>
                <a:cs typeface="Carlito"/>
              </a:rPr>
              <a:t>given </a:t>
            </a:r>
            <a:r>
              <a:rPr dirty="0" sz="2200" spc="-5">
                <a:solidFill>
                  <a:srgbClr val="343434"/>
                </a:solidFill>
                <a:latin typeface="Carlito"/>
                <a:cs typeface="Carlito"/>
              </a:rPr>
              <a:t>back </a:t>
            </a:r>
            <a:r>
              <a:rPr dirty="0" sz="2200" spc="-20">
                <a:solidFill>
                  <a:srgbClr val="343434"/>
                </a:solidFill>
                <a:latin typeface="Carlito"/>
                <a:cs typeface="Carlito"/>
              </a:rPr>
              <a:t>to </a:t>
            </a:r>
            <a:r>
              <a:rPr dirty="0" sz="2200" spc="-5">
                <a:solidFill>
                  <a:srgbClr val="343434"/>
                </a:solidFill>
                <a:latin typeface="Carlito"/>
                <a:cs typeface="Carlito"/>
              </a:rPr>
              <a:t>the </a:t>
            </a:r>
            <a:r>
              <a:rPr dirty="0" sz="2200" spc="-10">
                <a:solidFill>
                  <a:srgbClr val="343434"/>
                </a:solidFill>
                <a:latin typeface="Carlito"/>
                <a:cs typeface="Carlito"/>
              </a:rPr>
              <a:t>source </a:t>
            </a:r>
            <a:r>
              <a:rPr dirty="0" sz="2200" spc="-5">
                <a:solidFill>
                  <a:srgbClr val="343434"/>
                </a:solidFill>
                <a:latin typeface="Carlito"/>
                <a:cs typeface="Carlito"/>
              </a:rPr>
              <a:t>Servlet, the </a:t>
            </a:r>
            <a:r>
              <a:rPr dirty="0" sz="2200" spc="-10">
                <a:solidFill>
                  <a:srgbClr val="343434"/>
                </a:solidFill>
                <a:latin typeface="Carlito"/>
                <a:cs typeface="Carlito"/>
              </a:rPr>
              <a:t>RequestDispatcher  </a:t>
            </a:r>
            <a:r>
              <a:rPr dirty="0" sz="2200" spc="-5">
                <a:solidFill>
                  <a:srgbClr val="343434"/>
                </a:solidFill>
                <a:latin typeface="Carlito"/>
                <a:cs typeface="Carlito"/>
              </a:rPr>
              <a:t>object </a:t>
            </a:r>
            <a:r>
              <a:rPr dirty="0" sz="2200" spc="-5" b="1" i="1">
                <a:solidFill>
                  <a:srgbClr val="343434"/>
                </a:solidFill>
                <a:latin typeface="Carlito"/>
                <a:cs typeface="Carlito"/>
              </a:rPr>
              <a:t>closes </a:t>
            </a:r>
            <a:r>
              <a:rPr dirty="0" sz="2200" spc="-10" b="1" i="1">
                <a:solidFill>
                  <a:srgbClr val="343434"/>
                </a:solidFill>
                <a:latin typeface="Carlito"/>
                <a:cs typeface="Carlito"/>
              </a:rPr>
              <a:t>the </a:t>
            </a:r>
            <a:r>
              <a:rPr dirty="0" sz="2200" spc="-5" b="1" i="1">
                <a:solidFill>
                  <a:srgbClr val="343434"/>
                </a:solidFill>
                <a:latin typeface="Carlito"/>
                <a:cs typeface="Carlito"/>
              </a:rPr>
              <a:t>response</a:t>
            </a:r>
            <a:r>
              <a:rPr dirty="0" sz="2200" b="1" i="1">
                <a:solidFill>
                  <a:srgbClr val="343434"/>
                </a:solidFill>
                <a:latin typeface="Carlito"/>
                <a:cs typeface="Carlito"/>
              </a:rPr>
              <a:t> </a:t>
            </a:r>
            <a:r>
              <a:rPr dirty="0" sz="2200" spc="-15" b="1" i="1">
                <a:solidFill>
                  <a:srgbClr val="343434"/>
                </a:solidFill>
                <a:latin typeface="Carlito"/>
                <a:cs typeface="Carlito"/>
              </a:rPr>
              <a:t>stream.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dirty="0" sz="2200" spc="-10" b="1" i="1">
                <a:solidFill>
                  <a:srgbClr val="343434"/>
                </a:solidFill>
                <a:latin typeface="Carlito"/>
                <a:cs typeface="Carlito"/>
              </a:rPr>
              <a:t>Due </a:t>
            </a:r>
            <a:r>
              <a:rPr dirty="0" sz="2200" spc="-20" b="1" i="1">
                <a:solidFill>
                  <a:srgbClr val="343434"/>
                </a:solidFill>
                <a:latin typeface="Carlito"/>
                <a:cs typeface="Carlito"/>
              </a:rPr>
              <a:t>to </a:t>
            </a:r>
            <a:r>
              <a:rPr dirty="0" sz="2200" spc="-5" b="1" i="1">
                <a:solidFill>
                  <a:srgbClr val="343434"/>
                </a:solidFill>
                <a:latin typeface="Carlito"/>
                <a:cs typeface="Carlito"/>
              </a:rPr>
              <a:t>this reason, the </a:t>
            </a:r>
            <a:r>
              <a:rPr dirty="0" sz="2200" spc="-10" b="1" i="1">
                <a:solidFill>
                  <a:srgbClr val="343434"/>
                </a:solidFill>
                <a:latin typeface="Carlito"/>
                <a:cs typeface="Carlito"/>
              </a:rPr>
              <a:t>source </a:t>
            </a:r>
            <a:r>
              <a:rPr dirty="0" sz="2200" spc="-5" b="1" i="1">
                <a:solidFill>
                  <a:srgbClr val="343434"/>
                </a:solidFill>
                <a:latin typeface="Carlito"/>
                <a:cs typeface="Carlito"/>
              </a:rPr>
              <a:t>servlet </a:t>
            </a:r>
            <a:r>
              <a:rPr dirty="0" sz="2200" spc="-10" b="1" i="1">
                <a:solidFill>
                  <a:srgbClr val="343434"/>
                </a:solidFill>
                <a:latin typeface="Carlito"/>
                <a:cs typeface="Carlito"/>
              </a:rPr>
              <a:t>data </a:t>
            </a:r>
            <a:r>
              <a:rPr dirty="0" sz="2200" spc="-5" b="1" i="1">
                <a:solidFill>
                  <a:srgbClr val="343434"/>
                </a:solidFill>
                <a:latin typeface="Carlito"/>
                <a:cs typeface="Carlito"/>
              </a:rPr>
              <a:t>is not added </a:t>
            </a:r>
            <a:r>
              <a:rPr dirty="0" sz="2200" spc="-20" b="1" i="1">
                <a:solidFill>
                  <a:srgbClr val="343434"/>
                </a:solidFill>
                <a:latin typeface="Carlito"/>
                <a:cs typeface="Carlito"/>
              </a:rPr>
              <a:t>to </a:t>
            </a:r>
            <a:r>
              <a:rPr dirty="0" sz="2200" spc="-5" b="1" i="1">
                <a:solidFill>
                  <a:srgbClr val="343434"/>
                </a:solidFill>
                <a:latin typeface="Carlito"/>
                <a:cs typeface="Carlito"/>
              </a:rPr>
              <a:t>the response</a:t>
            </a:r>
            <a:r>
              <a:rPr dirty="0" sz="2200" spc="110" b="1" i="1">
                <a:solidFill>
                  <a:srgbClr val="343434"/>
                </a:solidFill>
                <a:latin typeface="Carlito"/>
                <a:cs typeface="Carlito"/>
              </a:rPr>
              <a:t> </a:t>
            </a:r>
            <a:r>
              <a:rPr dirty="0" sz="2200" spc="-30" b="1" i="1">
                <a:solidFill>
                  <a:srgbClr val="343434"/>
                </a:solidFill>
                <a:latin typeface="Carlito"/>
                <a:cs typeface="Carlito"/>
              </a:rPr>
              <a:t>buffer.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69290"/>
          </a:xfrm>
          <a:custGeom>
            <a:avLst/>
            <a:gdLst/>
            <a:ahLst/>
            <a:cxnLst/>
            <a:rect l="l" t="t" r="r" b="b"/>
            <a:pathLst>
              <a:path w="12192000" h="669290">
                <a:moveTo>
                  <a:pt x="12192000" y="0"/>
                </a:moveTo>
                <a:lnTo>
                  <a:pt x="0" y="0"/>
                </a:lnTo>
                <a:lnTo>
                  <a:pt x="0" y="669036"/>
                </a:lnTo>
                <a:lnTo>
                  <a:pt x="12192000" y="6690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0"/>
            <a:ext cx="1626235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300" spc="-5" b="0">
                <a:latin typeface="Carlito"/>
                <a:cs typeface="Carlito"/>
              </a:rPr>
              <a:t>Java</a:t>
            </a:r>
            <a:r>
              <a:rPr dirty="0" sz="4300" spc="-70" b="0">
                <a:latin typeface="Carlito"/>
                <a:cs typeface="Carlito"/>
              </a:rPr>
              <a:t> </a:t>
            </a:r>
            <a:r>
              <a:rPr dirty="0" sz="4300" spc="-10" b="0">
                <a:latin typeface="Carlito"/>
                <a:cs typeface="Carlito"/>
              </a:rPr>
              <a:t>EE</a:t>
            </a:r>
            <a:endParaRPr sz="43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2968751"/>
            <a:ext cx="10689590" cy="1661160"/>
          </a:xfrm>
          <a:prstGeom prst="rect">
            <a:avLst/>
          </a:prstGeom>
          <a:solidFill>
            <a:srgbClr val="9DC3E6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460375">
              <a:lnSpc>
                <a:spcPts val="4020"/>
              </a:lnSpc>
            </a:pPr>
            <a:r>
              <a:rPr dirty="0" sz="3600" spc="-5">
                <a:latin typeface="Carlito"/>
                <a:cs typeface="Carlito"/>
              </a:rPr>
              <a:t>Sharing </a:t>
            </a:r>
            <a:r>
              <a:rPr dirty="0" sz="3600" spc="-25">
                <a:latin typeface="Carlito"/>
                <a:cs typeface="Carlito"/>
              </a:rPr>
              <a:t>data </a:t>
            </a:r>
            <a:r>
              <a:rPr dirty="0" sz="3600" spc="-15">
                <a:latin typeface="Carlito"/>
                <a:cs typeface="Carlito"/>
              </a:rPr>
              <a:t>between web</a:t>
            </a:r>
            <a:r>
              <a:rPr dirty="0" sz="3600" spc="5">
                <a:latin typeface="Carlito"/>
                <a:cs typeface="Carlito"/>
              </a:rPr>
              <a:t> </a:t>
            </a:r>
            <a:r>
              <a:rPr dirty="0" sz="3600" spc="-10">
                <a:latin typeface="Carlito"/>
                <a:cs typeface="Carlito"/>
              </a:rPr>
              <a:t>components</a:t>
            </a:r>
            <a:endParaRPr sz="3600">
              <a:latin typeface="Carlito"/>
              <a:cs typeface="Carlito"/>
            </a:endParaRPr>
          </a:p>
          <a:p>
            <a:pPr marL="2974975" indent="-160464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2104390" algn="l"/>
                <a:tab pos="2975610" algn="l"/>
              </a:tabLst>
            </a:pPr>
            <a:r>
              <a:rPr dirty="0" sz="3200" spc="-15">
                <a:latin typeface="Carlito"/>
                <a:cs typeface="Carlito"/>
              </a:rPr>
              <a:t>Request </a:t>
            </a:r>
            <a:r>
              <a:rPr dirty="0" sz="3200">
                <a:latin typeface="Carlito"/>
                <a:cs typeface="Carlito"/>
              </a:rPr>
              <a:t>and </a:t>
            </a:r>
            <a:r>
              <a:rPr dirty="0" sz="3200" spc="-10">
                <a:latin typeface="Carlito"/>
                <a:cs typeface="Carlito"/>
              </a:rPr>
              <a:t>Application </a:t>
            </a:r>
            <a:r>
              <a:rPr dirty="0" sz="3200" spc="-5">
                <a:latin typeface="Carlito"/>
                <a:cs typeface="Carlito"/>
              </a:rPr>
              <a:t>object</a:t>
            </a:r>
            <a:r>
              <a:rPr dirty="0" sz="3200" spc="50">
                <a:latin typeface="Carlito"/>
                <a:cs typeface="Carlito"/>
              </a:rPr>
              <a:t> </a:t>
            </a:r>
            <a:r>
              <a:rPr dirty="0" sz="3200" spc="-15">
                <a:latin typeface="Carlito"/>
                <a:cs typeface="Carlito"/>
              </a:rPr>
              <a:t>attributes</a:t>
            </a:r>
            <a:endParaRPr sz="3200">
              <a:latin typeface="Carlito"/>
              <a:cs typeface="Carlito"/>
            </a:endParaRPr>
          </a:p>
          <a:p>
            <a:pPr algn="ctr" marR="3702685">
              <a:lnSpc>
                <a:spcPct val="100000"/>
              </a:lnSpc>
              <a:spcBef>
                <a:spcPts val="45"/>
              </a:spcBef>
            </a:pPr>
            <a:r>
              <a:rPr dirty="0" sz="3600" spc="-5">
                <a:latin typeface="Carlito"/>
                <a:cs typeface="Carlito"/>
              </a:rPr>
              <a:t>Session </a:t>
            </a:r>
            <a:r>
              <a:rPr dirty="0" sz="3600">
                <a:latin typeface="Carlito"/>
                <a:cs typeface="Carlito"/>
              </a:rPr>
              <a:t>Handling</a:t>
            </a:r>
            <a:endParaRPr sz="3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07390"/>
          </a:xfrm>
          <a:custGeom>
            <a:avLst/>
            <a:gdLst/>
            <a:ahLst/>
            <a:cxnLst/>
            <a:rect l="l" t="t" r="r" b="b"/>
            <a:pathLst>
              <a:path w="12192000" h="707390">
                <a:moveTo>
                  <a:pt x="12192000" y="0"/>
                </a:moveTo>
                <a:lnTo>
                  <a:pt x="0" y="0"/>
                </a:lnTo>
                <a:lnTo>
                  <a:pt x="0" y="646176"/>
                </a:lnTo>
                <a:lnTo>
                  <a:pt x="0" y="707136"/>
                </a:lnTo>
                <a:lnTo>
                  <a:pt x="12192000" y="707136"/>
                </a:lnTo>
                <a:lnTo>
                  <a:pt x="12192000" y="6461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0114" y="711"/>
            <a:ext cx="42729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/>
              <a:t>Using </a:t>
            </a:r>
            <a:r>
              <a:rPr dirty="0" sz="4000" spc="-10"/>
              <a:t>Scope</a:t>
            </a:r>
            <a:r>
              <a:rPr dirty="0" sz="4000" spc="-40"/>
              <a:t> </a:t>
            </a:r>
            <a:r>
              <a:rPr dirty="0" sz="4000" spc="-5"/>
              <a:t>Objects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65531" y="646176"/>
            <a:ext cx="12126595" cy="2801620"/>
          </a:xfrm>
          <a:custGeom>
            <a:avLst/>
            <a:gdLst/>
            <a:ahLst/>
            <a:cxnLst/>
            <a:rect l="l" t="t" r="r" b="b"/>
            <a:pathLst>
              <a:path w="12126595" h="2801620">
                <a:moveTo>
                  <a:pt x="12126468" y="0"/>
                </a:moveTo>
                <a:lnTo>
                  <a:pt x="0" y="0"/>
                </a:lnTo>
                <a:lnTo>
                  <a:pt x="0" y="2801112"/>
                </a:lnTo>
                <a:lnTo>
                  <a:pt x="12126468" y="2801112"/>
                </a:lnTo>
                <a:lnTo>
                  <a:pt x="121264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3967" y="676783"/>
            <a:ext cx="11175365" cy="2707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200" spc="-15">
                <a:solidFill>
                  <a:srgbClr val="C00000"/>
                </a:solidFill>
                <a:latin typeface="Carlito"/>
                <a:cs typeface="Carlito"/>
              </a:rPr>
              <a:t>There </a:t>
            </a:r>
            <a:r>
              <a:rPr dirty="0" sz="2200" spc="-10">
                <a:solidFill>
                  <a:srgbClr val="C00000"/>
                </a:solidFill>
                <a:latin typeface="Carlito"/>
                <a:cs typeface="Carlito"/>
              </a:rPr>
              <a:t>are </a:t>
            </a:r>
            <a:r>
              <a:rPr dirty="0" sz="2200" spc="-20">
                <a:solidFill>
                  <a:srgbClr val="000099"/>
                </a:solidFill>
                <a:latin typeface="Carlito"/>
                <a:cs typeface="Carlito"/>
              </a:rPr>
              <a:t>four </a:t>
            </a:r>
            <a:r>
              <a:rPr dirty="0" sz="2200" spc="-10">
                <a:solidFill>
                  <a:srgbClr val="000099"/>
                </a:solidFill>
                <a:latin typeface="Carlito"/>
                <a:cs typeface="Carlito"/>
              </a:rPr>
              <a:t>scope objects </a:t>
            </a:r>
            <a:r>
              <a:rPr dirty="0" sz="2200" spc="-5">
                <a:solidFill>
                  <a:srgbClr val="C00000"/>
                </a:solidFill>
                <a:latin typeface="Carlito"/>
                <a:cs typeface="Carlito"/>
              </a:rPr>
              <a:t>in servlets &amp; </a:t>
            </a:r>
            <a:r>
              <a:rPr dirty="0" sz="2200" spc="-15">
                <a:solidFill>
                  <a:srgbClr val="C00000"/>
                </a:solidFill>
                <a:latin typeface="Carlito"/>
                <a:cs typeface="Carlito"/>
              </a:rPr>
              <a:t>JSPs </a:t>
            </a:r>
            <a:r>
              <a:rPr dirty="0" sz="2200" spc="-5">
                <a:solidFill>
                  <a:srgbClr val="C00000"/>
                </a:solidFill>
                <a:latin typeface="Carlito"/>
                <a:cs typeface="Carlito"/>
              </a:rPr>
              <a:t>which enables sharing </a:t>
            </a:r>
            <a:r>
              <a:rPr dirty="0" sz="2200" spc="-10">
                <a:solidFill>
                  <a:srgbClr val="C00000"/>
                </a:solidFill>
                <a:latin typeface="Carlito"/>
                <a:cs typeface="Carlito"/>
              </a:rPr>
              <a:t>information between </a:t>
            </a:r>
            <a:r>
              <a:rPr dirty="0" sz="2200" spc="-15">
                <a:solidFill>
                  <a:srgbClr val="C00000"/>
                </a:solidFill>
                <a:latin typeface="Carlito"/>
                <a:cs typeface="Carlito"/>
              </a:rPr>
              <a:t>web  </a:t>
            </a:r>
            <a:r>
              <a:rPr dirty="0" sz="2200" spc="-10">
                <a:solidFill>
                  <a:srgbClr val="C00000"/>
                </a:solidFill>
                <a:latin typeface="Carlito"/>
                <a:cs typeface="Carlito"/>
              </a:rPr>
              <a:t>components.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215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200" spc="-10">
                <a:latin typeface="Carlito"/>
                <a:cs typeface="Carlito"/>
              </a:rPr>
              <a:t>Collaborating web </a:t>
            </a:r>
            <a:r>
              <a:rPr dirty="0" sz="2200" spc="-15">
                <a:latin typeface="Carlito"/>
                <a:cs typeface="Carlito"/>
              </a:rPr>
              <a:t>components </a:t>
            </a:r>
            <a:r>
              <a:rPr dirty="0" sz="2200" spc="-10">
                <a:latin typeface="Carlito"/>
                <a:cs typeface="Carlito"/>
              </a:rPr>
              <a:t>share </a:t>
            </a:r>
            <a:r>
              <a:rPr dirty="0" sz="2200" spc="-15">
                <a:latin typeface="Carlito"/>
                <a:cs typeface="Carlito"/>
              </a:rPr>
              <a:t>information </a:t>
            </a:r>
            <a:r>
              <a:rPr dirty="0" sz="2200" spc="-10">
                <a:latin typeface="Carlito"/>
                <a:cs typeface="Carlito"/>
              </a:rPr>
              <a:t>by </a:t>
            </a:r>
            <a:r>
              <a:rPr dirty="0" sz="2200" spc="-5">
                <a:latin typeface="Carlito"/>
                <a:cs typeface="Carlito"/>
              </a:rPr>
              <a:t>means of </a:t>
            </a:r>
            <a:r>
              <a:rPr dirty="0" sz="2200" spc="-10">
                <a:latin typeface="Carlito"/>
                <a:cs typeface="Carlito"/>
              </a:rPr>
              <a:t>objects that are maintained</a:t>
            </a:r>
            <a:r>
              <a:rPr dirty="0" sz="2200" spc="22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as</a:t>
            </a:r>
            <a:endParaRPr sz="22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dirty="0" sz="2200" spc="-15">
                <a:latin typeface="Carlito"/>
                <a:cs typeface="Carlito"/>
              </a:rPr>
              <a:t>attributes </a:t>
            </a:r>
            <a:r>
              <a:rPr dirty="0" sz="2200" spc="-5">
                <a:latin typeface="Carlito"/>
                <a:cs typeface="Carlito"/>
              </a:rPr>
              <a:t>of </a:t>
            </a:r>
            <a:r>
              <a:rPr dirty="0" sz="2200" spc="-20">
                <a:latin typeface="Carlito"/>
                <a:cs typeface="Carlito"/>
              </a:rPr>
              <a:t>four </a:t>
            </a:r>
            <a:r>
              <a:rPr dirty="0" sz="2200" spc="-10">
                <a:latin typeface="Carlito"/>
                <a:cs typeface="Carlito"/>
              </a:rPr>
              <a:t>scope</a:t>
            </a:r>
            <a:r>
              <a:rPr dirty="0" sz="2200" spc="50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objects.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  <a:tab pos="4967605" algn="l"/>
              </a:tabLst>
            </a:pPr>
            <a:r>
              <a:rPr dirty="0" sz="2200" spc="-50">
                <a:latin typeface="Carlito"/>
                <a:cs typeface="Carlito"/>
              </a:rPr>
              <a:t>We </a:t>
            </a:r>
            <a:r>
              <a:rPr dirty="0" sz="2200" spc="-15">
                <a:latin typeface="Carlito"/>
                <a:cs typeface="Carlito"/>
              </a:rPr>
              <a:t>can </a:t>
            </a:r>
            <a:r>
              <a:rPr dirty="0" sz="2200" spc="-5">
                <a:latin typeface="Carlito"/>
                <a:cs typeface="Carlito"/>
              </a:rPr>
              <a:t>access </a:t>
            </a:r>
            <a:r>
              <a:rPr dirty="0" sz="2200" spc="-10">
                <a:latin typeface="Carlito"/>
                <a:cs typeface="Carlito"/>
              </a:rPr>
              <a:t>these </a:t>
            </a:r>
            <a:r>
              <a:rPr dirty="0" sz="2200" spc="-15">
                <a:latin typeface="Carlito"/>
                <a:cs typeface="Carlito"/>
              </a:rPr>
              <a:t>attributes</a:t>
            </a:r>
            <a:r>
              <a:rPr dirty="0" sz="2200" spc="210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by</a:t>
            </a:r>
            <a:r>
              <a:rPr dirty="0" sz="2200" spc="20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using	</a:t>
            </a:r>
            <a:r>
              <a:rPr dirty="0" sz="2200" spc="-15" i="1">
                <a:latin typeface="Carlito"/>
                <a:cs typeface="Carlito"/>
              </a:rPr>
              <a:t>getAttribute() </a:t>
            </a:r>
            <a:r>
              <a:rPr dirty="0" sz="2200" spc="-5">
                <a:latin typeface="Carlito"/>
                <a:cs typeface="Carlito"/>
              </a:rPr>
              <a:t>and </a:t>
            </a:r>
            <a:r>
              <a:rPr dirty="0" sz="2200" spc="-15" i="1">
                <a:latin typeface="Carlito"/>
                <a:cs typeface="Carlito"/>
              </a:rPr>
              <a:t>setAttribute() </a:t>
            </a:r>
            <a:r>
              <a:rPr dirty="0" sz="2200" spc="-5">
                <a:latin typeface="Carlito"/>
                <a:cs typeface="Carlito"/>
              </a:rPr>
              <a:t>methods of the</a:t>
            </a:r>
            <a:r>
              <a:rPr dirty="0" sz="2200" spc="114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class</a:t>
            </a:r>
            <a:endParaRPr sz="22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dirty="0" sz="2200" spc="-10">
                <a:latin typeface="Carlito"/>
                <a:cs typeface="Carlito"/>
              </a:rPr>
              <a:t>representing </a:t>
            </a:r>
            <a:r>
              <a:rPr dirty="0" sz="2200" spc="-5">
                <a:latin typeface="Carlito"/>
                <a:cs typeface="Carlito"/>
              </a:rPr>
              <a:t>the</a:t>
            </a:r>
            <a:r>
              <a:rPr dirty="0" sz="2200" spc="15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scope.</a:t>
            </a:r>
            <a:endParaRPr sz="2200">
              <a:latin typeface="Carlito"/>
              <a:cs typeface="Carlito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8617" y="3447288"/>
          <a:ext cx="11986260" cy="3409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9090"/>
                <a:gridCol w="3558540"/>
                <a:gridCol w="3749039"/>
                <a:gridCol w="3051175"/>
              </a:tblGrid>
              <a:tr h="415670">
                <a:tc gridSpan="3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100" spc="-5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2100" spc="-10">
                          <a:latin typeface="Carlito"/>
                          <a:cs typeface="Carlito"/>
                        </a:rPr>
                        <a:t>scope </a:t>
                      </a:r>
                      <a:r>
                        <a:rPr dirty="0" sz="2100" spc="-5">
                          <a:latin typeface="Carlito"/>
                          <a:cs typeface="Carlito"/>
                        </a:rPr>
                        <a:t>objects </a:t>
                      </a:r>
                      <a:r>
                        <a:rPr dirty="0" sz="2100">
                          <a:latin typeface="Carlito"/>
                          <a:cs typeface="Carlito"/>
                        </a:rPr>
                        <a:t>and their </a:t>
                      </a:r>
                      <a:r>
                        <a:rPr dirty="0" sz="2100" spc="-10">
                          <a:latin typeface="Carlito"/>
                          <a:cs typeface="Carlito"/>
                        </a:rPr>
                        <a:t>corresponding </a:t>
                      </a:r>
                      <a:r>
                        <a:rPr dirty="0" sz="2100" spc="-20">
                          <a:latin typeface="Carlito"/>
                          <a:cs typeface="Carlito"/>
                        </a:rPr>
                        <a:t>Java </a:t>
                      </a:r>
                      <a:r>
                        <a:rPr dirty="0" sz="2100" spc="-5">
                          <a:latin typeface="Carlito"/>
                          <a:cs typeface="Carlito"/>
                        </a:rPr>
                        <a:t>classes </a:t>
                      </a:r>
                      <a:r>
                        <a:rPr dirty="0" sz="2100" spc="-10">
                          <a:latin typeface="Carlito"/>
                          <a:cs typeface="Carlito"/>
                        </a:rPr>
                        <a:t>are listed</a:t>
                      </a:r>
                      <a:r>
                        <a:rPr dirty="0" sz="2100" spc="1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100" spc="-10">
                          <a:latin typeface="Carlito"/>
                          <a:cs typeface="Carlito"/>
                        </a:rPr>
                        <a:t>below:</a:t>
                      </a:r>
                      <a:endParaRPr sz="2100">
                        <a:latin typeface="Carlito"/>
                        <a:cs typeface="Carlito"/>
                      </a:endParaRPr>
                    </a:p>
                  </a:txBody>
                  <a:tcPr marL="0" marR="0" marB="0" marT="31750"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</a:tr>
              <a:tr h="55968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900" spc="-10">
                          <a:latin typeface="Carlito"/>
                          <a:cs typeface="Carlito"/>
                        </a:rPr>
                        <a:t>Scope</a:t>
                      </a:r>
                      <a:r>
                        <a:rPr dirty="0" sz="1900" spc="-2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900" spc="-5">
                          <a:latin typeface="Carlito"/>
                          <a:cs typeface="Carlito"/>
                        </a:rPr>
                        <a:t>Object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6FAC46"/>
                      </a:solidFill>
                      <a:prstDash val="solid"/>
                    </a:lnL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900" spc="-5">
                          <a:latin typeface="Carlito"/>
                          <a:cs typeface="Carlito"/>
                        </a:rPr>
                        <a:t>Class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B="0" marT="20955"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900" spc="-5">
                          <a:latin typeface="Carlito"/>
                          <a:cs typeface="Carlito"/>
                        </a:rPr>
                        <a:t>Accessible </a:t>
                      </a:r>
                      <a:r>
                        <a:rPr dirty="0" sz="1900" spc="-15">
                          <a:latin typeface="Carlito"/>
                          <a:cs typeface="Carlito"/>
                        </a:rPr>
                        <a:t>from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B="0" marT="20955"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</a:tr>
              <a:tr h="668782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900" spc="-25">
                          <a:latin typeface="Carlito"/>
                          <a:cs typeface="Carlito"/>
                        </a:rPr>
                        <a:t>Web</a:t>
                      </a:r>
                      <a:r>
                        <a:rPr dirty="0" sz="1900" spc="-15">
                          <a:latin typeface="Carlito"/>
                          <a:cs typeface="Carlito"/>
                        </a:rPr>
                        <a:t> context/</a:t>
                      </a:r>
                      <a:endParaRPr sz="1900">
                        <a:latin typeface="Carlito"/>
                        <a:cs typeface="Carlito"/>
                      </a:endParaRPr>
                    </a:p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dirty="0" sz="1900" spc="-5">
                          <a:latin typeface="Carlito"/>
                          <a:cs typeface="Carlito"/>
                        </a:rPr>
                        <a:t>application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6FAC46"/>
                      </a:solidFill>
                      <a:prstDash val="solid"/>
                    </a:lnL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900" spc="-10">
                          <a:latin typeface="Carlito"/>
                          <a:cs typeface="Carlito"/>
                        </a:rPr>
                        <a:t>javax.servlet.ServletContext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B="0" marT="20955"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900" spc="-25">
                          <a:latin typeface="Carlito"/>
                          <a:cs typeface="Carlito"/>
                        </a:rPr>
                        <a:t>Web </a:t>
                      </a:r>
                      <a:r>
                        <a:rPr dirty="0" sz="1900" spc="-10">
                          <a:latin typeface="Carlito"/>
                          <a:cs typeface="Carlito"/>
                        </a:rPr>
                        <a:t>components </a:t>
                      </a:r>
                      <a:r>
                        <a:rPr dirty="0" sz="1900" spc="-5">
                          <a:latin typeface="Carlito"/>
                          <a:cs typeface="Carlito"/>
                        </a:rPr>
                        <a:t>within a web </a:t>
                      </a:r>
                      <a:r>
                        <a:rPr dirty="0" sz="1900" spc="-15">
                          <a:latin typeface="Carlito"/>
                          <a:cs typeface="Carlito"/>
                        </a:rPr>
                        <a:t>context/web</a:t>
                      </a:r>
                      <a:r>
                        <a:rPr dirty="0" sz="1900" spc="8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900" spc="-10">
                          <a:latin typeface="Carlito"/>
                          <a:cs typeface="Carlito"/>
                        </a:rPr>
                        <a:t>application.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B="0" marT="20955"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1177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900" spc="-5">
                          <a:latin typeface="Carlito"/>
                          <a:cs typeface="Carlito"/>
                        </a:rPr>
                        <a:t>Session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6FAC46"/>
                      </a:solidFill>
                      <a:prstDash val="solid"/>
                    </a:lnL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900" spc="-10">
                          <a:latin typeface="Carlito"/>
                          <a:cs typeface="Carlito"/>
                        </a:rPr>
                        <a:t>javax.servlet.http.HttpSession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B="0" marT="20955"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900" spc="-30">
                          <a:latin typeface="Carlito"/>
                          <a:cs typeface="Carlito"/>
                        </a:rPr>
                        <a:t>Web </a:t>
                      </a:r>
                      <a:r>
                        <a:rPr dirty="0" sz="1900" spc="-10">
                          <a:latin typeface="Carlito"/>
                          <a:cs typeface="Carlito"/>
                        </a:rPr>
                        <a:t>components handling </a:t>
                      </a:r>
                      <a:r>
                        <a:rPr dirty="0" sz="1900" spc="-5">
                          <a:latin typeface="Carlito"/>
                          <a:cs typeface="Carlito"/>
                        </a:rPr>
                        <a:t>a </a:t>
                      </a:r>
                      <a:r>
                        <a:rPr dirty="0" sz="1900" spc="-10">
                          <a:latin typeface="Carlito"/>
                          <a:cs typeface="Carlito"/>
                        </a:rPr>
                        <a:t>request </a:t>
                      </a:r>
                      <a:r>
                        <a:rPr dirty="0" sz="1900" spc="-5">
                          <a:latin typeface="Carlito"/>
                          <a:cs typeface="Carlito"/>
                        </a:rPr>
                        <a:t>that belongs </a:t>
                      </a:r>
                      <a:r>
                        <a:rPr dirty="0" sz="1900" spc="-15"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1900" spc="-5">
                          <a:latin typeface="Carlito"/>
                          <a:cs typeface="Carlito"/>
                        </a:rPr>
                        <a:t>the</a:t>
                      </a:r>
                      <a:r>
                        <a:rPr dirty="0" sz="1900" spc="1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900" spc="-10">
                          <a:latin typeface="Carlito"/>
                          <a:cs typeface="Carlito"/>
                        </a:rPr>
                        <a:t>session.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B="0" marT="20955"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68794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900" spc="-10">
                          <a:latin typeface="Carlito"/>
                          <a:cs typeface="Carlito"/>
                        </a:rPr>
                        <a:t>Request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6FAC46"/>
                      </a:solidFill>
                      <a:prstDash val="solid"/>
                    </a:lnL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 marR="5607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900" spc="-10">
                          <a:latin typeface="Carlito"/>
                          <a:cs typeface="Carlito"/>
                        </a:rPr>
                        <a:t>Subtype of  javax.servlet.ServletRequest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B="0" marT="21590"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900" spc="-30">
                          <a:latin typeface="Carlito"/>
                          <a:cs typeface="Carlito"/>
                        </a:rPr>
                        <a:t>Web </a:t>
                      </a:r>
                      <a:r>
                        <a:rPr dirty="0" sz="1900" spc="-10">
                          <a:latin typeface="Carlito"/>
                          <a:cs typeface="Carlito"/>
                        </a:rPr>
                        <a:t>components handling </a:t>
                      </a:r>
                      <a:r>
                        <a:rPr dirty="0" sz="1900" spc="-5">
                          <a:latin typeface="Carlito"/>
                          <a:cs typeface="Carlito"/>
                        </a:rPr>
                        <a:t>the</a:t>
                      </a:r>
                      <a:r>
                        <a:rPr dirty="0" sz="1900" spc="7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900" spc="-10">
                          <a:latin typeface="Carlito"/>
                          <a:cs typeface="Carlito"/>
                        </a:rPr>
                        <a:t>request.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B="0" marT="21590"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58285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900" spc="-15">
                          <a:latin typeface="Carlito"/>
                          <a:cs typeface="Carlito"/>
                        </a:rPr>
                        <a:t>Page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6FAC46"/>
                      </a:solidFill>
                      <a:prstDash val="solid"/>
                    </a:lnL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900" spc="-10">
                          <a:latin typeface="Carlito"/>
                          <a:cs typeface="Carlito"/>
                        </a:rPr>
                        <a:t>javax.servlet.jsp.PageContext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B="0" marT="21590"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900" spc="-1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900" spc="-5">
                          <a:latin typeface="Carlito"/>
                          <a:cs typeface="Carlito"/>
                        </a:rPr>
                        <a:t>JSP </a:t>
                      </a:r>
                      <a:r>
                        <a:rPr dirty="0" sz="1900" spc="-10">
                          <a:latin typeface="Carlito"/>
                          <a:cs typeface="Carlito"/>
                        </a:rPr>
                        <a:t>page </a:t>
                      </a:r>
                      <a:r>
                        <a:rPr dirty="0" sz="1900" spc="-5">
                          <a:latin typeface="Carlito"/>
                          <a:cs typeface="Carlito"/>
                        </a:rPr>
                        <a:t>that </a:t>
                      </a:r>
                      <a:r>
                        <a:rPr dirty="0" sz="1900" spc="-15">
                          <a:latin typeface="Carlito"/>
                          <a:cs typeface="Carlito"/>
                        </a:rPr>
                        <a:t>creates </a:t>
                      </a:r>
                      <a:r>
                        <a:rPr dirty="0" sz="1900" spc="-5">
                          <a:latin typeface="Carlito"/>
                          <a:cs typeface="Carlito"/>
                        </a:rPr>
                        <a:t>the</a:t>
                      </a:r>
                      <a:r>
                        <a:rPr dirty="0" sz="1900" spc="5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900" spc="-5">
                          <a:latin typeface="Carlito"/>
                          <a:cs typeface="Carlito"/>
                        </a:rPr>
                        <a:t>object.</a:t>
                      </a:r>
                      <a:endParaRPr sz="1900">
                        <a:latin typeface="Carlito"/>
                        <a:cs typeface="Carlito"/>
                      </a:endParaRPr>
                    </a:p>
                  </a:txBody>
                  <a:tcPr marL="0" marR="0" marB="0" marT="21590"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76910"/>
          </a:xfrm>
          <a:custGeom>
            <a:avLst/>
            <a:gdLst/>
            <a:ahLst/>
            <a:cxnLst/>
            <a:rect l="l" t="t" r="r" b="b"/>
            <a:pathLst>
              <a:path w="12192000" h="676910">
                <a:moveTo>
                  <a:pt x="12192000" y="0"/>
                </a:moveTo>
                <a:lnTo>
                  <a:pt x="0" y="0"/>
                </a:lnTo>
                <a:lnTo>
                  <a:pt x="0" y="676655"/>
                </a:lnTo>
                <a:lnTo>
                  <a:pt x="12192000" y="6766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4182" y="711"/>
            <a:ext cx="3183255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 spc="-5"/>
              <a:t>Object</a:t>
            </a:r>
            <a:r>
              <a:rPr dirty="0" sz="3800" spc="-35"/>
              <a:t> </a:t>
            </a:r>
            <a:r>
              <a:rPr dirty="0" sz="3800" spc="-5"/>
              <a:t>Visibility</a:t>
            </a:r>
            <a:endParaRPr sz="3800"/>
          </a:p>
        </p:txBody>
      </p:sp>
      <p:sp>
        <p:nvSpPr>
          <p:cNvPr id="4" name="object 4"/>
          <p:cNvSpPr/>
          <p:nvPr/>
        </p:nvSpPr>
        <p:spPr>
          <a:xfrm>
            <a:off x="0" y="5116067"/>
            <a:ext cx="12192000" cy="447040"/>
          </a:xfrm>
          <a:custGeom>
            <a:avLst/>
            <a:gdLst/>
            <a:ahLst/>
            <a:cxnLst/>
            <a:rect l="l" t="t" r="r" b="b"/>
            <a:pathLst>
              <a:path w="12192000" h="447039">
                <a:moveTo>
                  <a:pt x="12192000" y="0"/>
                </a:moveTo>
                <a:lnTo>
                  <a:pt x="0" y="0"/>
                </a:lnTo>
                <a:lnTo>
                  <a:pt x="0" y="446531"/>
                </a:lnTo>
                <a:lnTo>
                  <a:pt x="12192000" y="446531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8739" y="979170"/>
            <a:ext cx="11960225" cy="4530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rlito"/>
                <a:cs typeface="Carlito"/>
              </a:rPr>
              <a:t>Included </a:t>
            </a:r>
            <a:r>
              <a:rPr dirty="0" sz="2400" spc="-5">
                <a:latin typeface="Carlito"/>
                <a:cs typeface="Carlito"/>
              </a:rPr>
              <a:t>or </a:t>
            </a:r>
            <a:r>
              <a:rPr dirty="0" sz="2400" spc="-15">
                <a:latin typeface="Carlito"/>
                <a:cs typeface="Carlito"/>
              </a:rPr>
              <a:t>forwarded </a:t>
            </a:r>
            <a:r>
              <a:rPr dirty="0" sz="2400" spc="-5">
                <a:latin typeface="Carlito"/>
                <a:cs typeface="Carlito"/>
              </a:rPr>
              <a:t>objects do not </a:t>
            </a:r>
            <a:r>
              <a:rPr dirty="0" sz="2400" spc="-10">
                <a:latin typeface="Carlito"/>
                <a:cs typeface="Carlito"/>
              </a:rPr>
              <a:t>share </a:t>
            </a:r>
            <a:r>
              <a:rPr dirty="0" sz="2400" spc="-20">
                <a:latin typeface="Carlito"/>
                <a:cs typeface="Carlito"/>
              </a:rPr>
              <a:t>Java </a:t>
            </a:r>
            <a:r>
              <a:rPr dirty="0" sz="2400" spc="-10">
                <a:latin typeface="Carlito"/>
                <a:cs typeface="Carlito"/>
              </a:rPr>
              <a:t>variables </a:t>
            </a:r>
            <a:r>
              <a:rPr dirty="0" sz="2400">
                <a:latin typeface="Carlito"/>
                <a:cs typeface="Carlito"/>
              </a:rPr>
              <a:t>with the </a:t>
            </a:r>
            <a:r>
              <a:rPr dirty="0" sz="2400" spc="-10">
                <a:latin typeface="Carlito"/>
                <a:cs typeface="Carlito"/>
              </a:rPr>
              <a:t>originating resource, </a:t>
            </a:r>
            <a:r>
              <a:rPr dirty="0" sz="2400" spc="-5">
                <a:latin typeface="Carlito"/>
                <a:cs typeface="Carlito"/>
              </a:rPr>
              <a:t>but they  do </a:t>
            </a:r>
            <a:r>
              <a:rPr dirty="0" sz="2400" spc="-10">
                <a:latin typeface="Carlito"/>
                <a:cs typeface="Carlito"/>
              </a:rPr>
              <a:t>share attributes.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Carlito"/>
                <a:cs typeface="Carlito"/>
              </a:rPr>
              <a:t>Thus </a:t>
            </a:r>
            <a:r>
              <a:rPr dirty="0" sz="2400">
                <a:latin typeface="Carlito"/>
                <a:cs typeface="Carlito"/>
              </a:rPr>
              <a:t>if </a:t>
            </a:r>
            <a:r>
              <a:rPr dirty="0" sz="2400" spc="-10">
                <a:latin typeface="Carlito"/>
                <a:cs typeface="Carlito"/>
              </a:rPr>
              <a:t>you </a:t>
            </a:r>
            <a:r>
              <a:rPr dirty="0" sz="2400">
                <a:latin typeface="Carlito"/>
                <a:cs typeface="Carlito"/>
              </a:rPr>
              <a:t>include the </a:t>
            </a:r>
            <a:r>
              <a:rPr dirty="0" sz="2400" spc="-10">
                <a:latin typeface="Carlito"/>
                <a:cs typeface="Carlito"/>
              </a:rPr>
              <a:t>following</a:t>
            </a:r>
            <a:r>
              <a:rPr dirty="0" sz="2400" spc="-2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code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10" b="1" i="1">
                <a:latin typeface="Carlito"/>
                <a:cs typeface="Carlito"/>
              </a:rPr>
              <a:t>object.setAttribute("attributeName",</a:t>
            </a:r>
            <a:r>
              <a:rPr dirty="0" sz="2400" spc="35" b="1" i="1">
                <a:latin typeface="Carlito"/>
                <a:cs typeface="Carlito"/>
              </a:rPr>
              <a:t> </a:t>
            </a:r>
            <a:r>
              <a:rPr dirty="0" sz="2400" spc="-15" b="1" i="1">
                <a:latin typeface="Carlito"/>
                <a:cs typeface="Carlito"/>
              </a:rPr>
              <a:t>"attributeValue");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>
              <a:latin typeface="Carlito"/>
              <a:cs typeface="Carlito"/>
            </a:endParaRPr>
          </a:p>
          <a:p>
            <a:pPr marL="12700" marR="1050925">
              <a:lnSpc>
                <a:spcPct val="100000"/>
              </a:lnSpc>
              <a:spcBef>
                <a:spcPts val="5"/>
              </a:spcBef>
              <a:tabLst>
                <a:tab pos="6884670" algn="l"/>
              </a:tabLst>
            </a:pPr>
            <a:r>
              <a:rPr dirty="0" sz="2400">
                <a:latin typeface="Carlito"/>
                <a:cs typeface="Carlito"/>
              </a:rPr>
              <a:t>Within the </a:t>
            </a:r>
            <a:r>
              <a:rPr dirty="0" sz="2400" spc="-5">
                <a:latin typeface="Carlito"/>
                <a:cs typeface="Carlito"/>
              </a:rPr>
              <a:t>doGet method of </a:t>
            </a:r>
            <a:r>
              <a:rPr dirty="0" sz="2400">
                <a:latin typeface="Carlito"/>
                <a:cs typeface="Carlito"/>
              </a:rPr>
              <a:t>another</a:t>
            </a:r>
            <a:r>
              <a:rPr dirty="0" sz="2400" spc="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web</a:t>
            </a:r>
            <a:r>
              <a:rPr dirty="0" sz="2400" spc="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component,	</a:t>
            </a:r>
            <a:r>
              <a:rPr dirty="0" sz="2400" spc="-15">
                <a:latin typeface="Carlito"/>
                <a:cs typeface="Carlito"/>
              </a:rPr>
              <a:t>we </a:t>
            </a:r>
            <a:r>
              <a:rPr dirty="0" sz="2400" spc="-10">
                <a:latin typeface="Carlito"/>
                <a:cs typeface="Carlito"/>
              </a:rPr>
              <a:t>can retrieve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value </a:t>
            </a:r>
            <a:r>
              <a:rPr dirty="0" sz="2400" spc="-5">
                <a:latin typeface="Carlito"/>
                <a:cs typeface="Carlito"/>
              </a:rPr>
              <a:t>of </a:t>
            </a:r>
            <a:r>
              <a:rPr dirty="0" sz="2400" spc="-10">
                <a:latin typeface="Carlito"/>
                <a:cs typeface="Carlito"/>
              </a:rPr>
              <a:t>that  attribute </a:t>
            </a:r>
            <a:r>
              <a:rPr dirty="0" sz="2400">
                <a:latin typeface="Carlito"/>
                <a:cs typeface="Carlito"/>
              </a:rPr>
              <a:t>with a </a:t>
            </a:r>
            <a:r>
              <a:rPr dirty="0" sz="2400" spc="-5">
                <a:latin typeface="Carlito"/>
                <a:cs typeface="Carlito"/>
              </a:rPr>
              <a:t>call </a:t>
            </a:r>
            <a:r>
              <a:rPr dirty="0" sz="2400" spc="-15">
                <a:latin typeface="Carlito"/>
                <a:cs typeface="Carlito"/>
              </a:rPr>
              <a:t>to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 spc="-10" b="1" i="1">
                <a:latin typeface="Carlito"/>
                <a:cs typeface="Carlito"/>
              </a:rPr>
              <a:t>object.getAttribute("username");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300" spc="-5">
                <a:latin typeface="Carlito"/>
                <a:cs typeface="Carlito"/>
              </a:rPr>
              <a:t>Note: </a:t>
            </a:r>
            <a:r>
              <a:rPr dirty="0" sz="2300">
                <a:latin typeface="Carlito"/>
                <a:cs typeface="Carlito"/>
              </a:rPr>
              <a:t>JSP </a:t>
            </a:r>
            <a:r>
              <a:rPr dirty="0" sz="2300" spc="-5">
                <a:latin typeface="Carlito"/>
                <a:cs typeface="Carlito"/>
              </a:rPr>
              <a:t>supports </a:t>
            </a:r>
            <a:r>
              <a:rPr dirty="0" sz="2300">
                <a:latin typeface="Carlito"/>
                <a:cs typeface="Carlito"/>
              </a:rPr>
              <a:t>the </a:t>
            </a:r>
            <a:r>
              <a:rPr dirty="0" sz="2300" spc="-5">
                <a:latin typeface="Carlito"/>
                <a:cs typeface="Carlito"/>
              </a:rPr>
              <a:t>equivalent action </a:t>
            </a:r>
            <a:r>
              <a:rPr dirty="0" sz="2300">
                <a:latin typeface="Carlito"/>
                <a:cs typeface="Carlito"/>
              </a:rPr>
              <a:t>via the </a:t>
            </a:r>
            <a:r>
              <a:rPr dirty="0" sz="2300" spc="-5" i="1">
                <a:latin typeface="Carlito"/>
                <a:cs typeface="Carlito"/>
              </a:rPr>
              <a:t>jsp:include, </a:t>
            </a:r>
            <a:r>
              <a:rPr dirty="0" sz="2300" i="1">
                <a:latin typeface="Carlito"/>
                <a:cs typeface="Carlito"/>
              </a:rPr>
              <a:t>jsp:forward, and</a:t>
            </a:r>
            <a:r>
              <a:rPr dirty="0" sz="2300" spc="50" i="1">
                <a:latin typeface="Carlito"/>
                <a:cs typeface="Carlito"/>
              </a:rPr>
              <a:t> </a:t>
            </a:r>
            <a:r>
              <a:rPr dirty="0" sz="2300" i="1">
                <a:latin typeface="Carlito"/>
                <a:cs typeface="Carlito"/>
              </a:rPr>
              <a:t>jsp:param.</a:t>
            </a:r>
            <a:endParaRPr sz="2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76910"/>
          </a:xfrm>
          <a:custGeom>
            <a:avLst/>
            <a:gdLst/>
            <a:ahLst/>
            <a:cxnLst/>
            <a:rect l="l" t="t" r="r" b="b"/>
            <a:pathLst>
              <a:path w="12192000" h="676910">
                <a:moveTo>
                  <a:pt x="12192000" y="0"/>
                </a:moveTo>
                <a:lnTo>
                  <a:pt x="0" y="0"/>
                </a:lnTo>
                <a:lnTo>
                  <a:pt x="0" y="676655"/>
                </a:lnTo>
                <a:lnTo>
                  <a:pt x="12192000" y="6766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96817" y="711"/>
            <a:ext cx="5200650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 spc="-20"/>
              <a:t>Request </a:t>
            </a:r>
            <a:r>
              <a:rPr dirty="0" sz="3800" spc="-5"/>
              <a:t>Object</a:t>
            </a:r>
            <a:r>
              <a:rPr dirty="0" sz="3800" spc="-15"/>
              <a:t> </a:t>
            </a:r>
            <a:r>
              <a:rPr dirty="0" sz="3800" spc="-25"/>
              <a:t>Attributes</a:t>
            </a:r>
            <a:endParaRPr sz="3800"/>
          </a:p>
        </p:txBody>
      </p:sp>
      <p:sp>
        <p:nvSpPr>
          <p:cNvPr id="4" name="object 4"/>
          <p:cNvSpPr txBox="1"/>
          <p:nvPr/>
        </p:nvSpPr>
        <p:spPr>
          <a:xfrm>
            <a:off x="78739" y="693547"/>
            <a:ext cx="11984355" cy="6093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10">
                <a:latin typeface="Carlito"/>
                <a:cs typeface="Carlito"/>
              </a:rPr>
              <a:t>The </a:t>
            </a:r>
            <a:r>
              <a:rPr dirty="0" sz="2200" spc="-5">
                <a:latin typeface="Carlito"/>
                <a:cs typeface="Carlito"/>
              </a:rPr>
              <a:t>Servlet </a:t>
            </a:r>
            <a:r>
              <a:rPr dirty="0" sz="2200" spc="-15">
                <a:latin typeface="Carlito"/>
                <a:cs typeface="Carlito"/>
              </a:rPr>
              <a:t>container </a:t>
            </a:r>
            <a:r>
              <a:rPr dirty="0" sz="2200" spc="-5">
                <a:latin typeface="Carlito"/>
                <a:cs typeface="Carlito"/>
              </a:rPr>
              <a:t>supports an ability </a:t>
            </a:r>
            <a:r>
              <a:rPr dirty="0" sz="2200" spc="-20">
                <a:latin typeface="Carlito"/>
                <a:cs typeface="Carlito"/>
              </a:rPr>
              <a:t>to </a:t>
            </a:r>
            <a:r>
              <a:rPr dirty="0" sz="2200" spc="-15">
                <a:latin typeface="Carlito"/>
                <a:cs typeface="Carlito"/>
              </a:rPr>
              <a:t>dispatch </a:t>
            </a:r>
            <a:r>
              <a:rPr dirty="0" sz="2200" spc="-10">
                <a:latin typeface="Carlito"/>
                <a:cs typeface="Carlito"/>
              </a:rPr>
              <a:t>requests </a:t>
            </a:r>
            <a:r>
              <a:rPr dirty="0" sz="2200" spc="-15">
                <a:latin typeface="Carlito"/>
                <a:cs typeface="Carlito"/>
              </a:rPr>
              <a:t>from </a:t>
            </a:r>
            <a:r>
              <a:rPr dirty="0" sz="2200" spc="-5">
                <a:latin typeface="Carlito"/>
                <a:cs typeface="Carlito"/>
              </a:rPr>
              <a:t>one Servlet </a:t>
            </a:r>
            <a:r>
              <a:rPr dirty="0" sz="2200" spc="-15">
                <a:latin typeface="Carlito"/>
                <a:cs typeface="Carlito"/>
              </a:rPr>
              <a:t>to </a:t>
            </a:r>
            <a:r>
              <a:rPr dirty="0" sz="2200" spc="-5">
                <a:latin typeface="Carlito"/>
                <a:cs typeface="Carlito"/>
              </a:rPr>
              <a:t>another within the  </a:t>
            </a:r>
            <a:r>
              <a:rPr dirty="0" sz="2200" spc="-20">
                <a:latin typeface="Carlito"/>
                <a:cs typeface="Carlito"/>
              </a:rPr>
              <a:t>context. </a:t>
            </a:r>
            <a:r>
              <a:rPr dirty="0" sz="2200" spc="-5">
                <a:latin typeface="Carlito"/>
                <a:cs typeface="Carlito"/>
              </a:rPr>
              <a:t>This is </a:t>
            </a:r>
            <a:r>
              <a:rPr dirty="0" sz="2200" spc="-10">
                <a:latin typeface="Carlito"/>
                <a:cs typeface="Carlito"/>
              </a:rPr>
              <a:t>required </a:t>
            </a:r>
            <a:r>
              <a:rPr dirty="0" sz="2200" spc="-5">
                <a:latin typeface="Carlito"/>
                <a:cs typeface="Carlito"/>
              </a:rPr>
              <a:t>if </a:t>
            </a:r>
            <a:r>
              <a:rPr dirty="0" sz="2200" spc="-15">
                <a:latin typeface="Carlito"/>
                <a:cs typeface="Carlito"/>
              </a:rPr>
              <a:t>you want </a:t>
            </a:r>
            <a:r>
              <a:rPr dirty="0" sz="2200" spc="-20">
                <a:latin typeface="Carlito"/>
                <a:cs typeface="Carlito"/>
              </a:rPr>
              <a:t>to </a:t>
            </a:r>
            <a:r>
              <a:rPr dirty="0" sz="2200" spc="-25">
                <a:latin typeface="Carlito"/>
                <a:cs typeface="Carlito"/>
              </a:rPr>
              <a:t>make </a:t>
            </a:r>
            <a:r>
              <a:rPr dirty="0" sz="2200" spc="-5">
                <a:latin typeface="Carlito"/>
                <a:cs typeface="Carlito"/>
              </a:rPr>
              <a:t>some </a:t>
            </a:r>
            <a:r>
              <a:rPr dirty="0" sz="2200" spc="-15">
                <a:latin typeface="Carlito"/>
                <a:cs typeface="Carlito"/>
              </a:rPr>
              <a:t>information </a:t>
            </a:r>
            <a:r>
              <a:rPr dirty="0" sz="2200" spc="-10">
                <a:latin typeface="Carlito"/>
                <a:cs typeface="Carlito"/>
              </a:rPr>
              <a:t>available </a:t>
            </a:r>
            <a:r>
              <a:rPr dirty="0" sz="2200" spc="-15">
                <a:latin typeface="Carlito"/>
                <a:cs typeface="Carlito"/>
              </a:rPr>
              <a:t>from </a:t>
            </a:r>
            <a:r>
              <a:rPr dirty="0" sz="2200" spc="-5">
                <a:latin typeface="Carlito"/>
                <a:cs typeface="Carlito"/>
              </a:rPr>
              <a:t>the </a:t>
            </a:r>
            <a:r>
              <a:rPr dirty="0" sz="2200" spc="-10">
                <a:latin typeface="Carlito"/>
                <a:cs typeface="Carlito"/>
              </a:rPr>
              <a:t>source </a:t>
            </a:r>
            <a:r>
              <a:rPr dirty="0" sz="2200" spc="-5">
                <a:latin typeface="Carlito"/>
                <a:cs typeface="Carlito"/>
              </a:rPr>
              <a:t>Servlet </a:t>
            </a:r>
            <a:r>
              <a:rPr dirty="0" sz="2200" spc="-20">
                <a:latin typeface="Carlito"/>
                <a:cs typeface="Carlito"/>
              </a:rPr>
              <a:t>to </a:t>
            </a:r>
            <a:r>
              <a:rPr dirty="0" sz="2200" spc="-5">
                <a:latin typeface="Carlito"/>
                <a:cs typeface="Carlito"/>
              </a:rPr>
              <a:t>the  </a:t>
            </a:r>
            <a:r>
              <a:rPr dirty="0" sz="2200" spc="-20">
                <a:latin typeface="Carlito"/>
                <a:cs typeface="Carlito"/>
              </a:rPr>
              <a:t>target </a:t>
            </a:r>
            <a:r>
              <a:rPr dirty="0" sz="2200" spc="-5">
                <a:latin typeface="Carlito"/>
                <a:cs typeface="Carlito"/>
              </a:rPr>
              <a:t>Servlet or</a:t>
            </a:r>
            <a:r>
              <a:rPr dirty="0" sz="2200" spc="25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vice-versa.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1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10">
                <a:latin typeface="Carlito"/>
                <a:cs typeface="Carlito"/>
              </a:rPr>
              <a:t>The javax.servlet.ServletRequest </a:t>
            </a:r>
            <a:r>
              <a:rPr dirty="0" sz="2200" spc="-5">
                <a:latin typeface="Carlito"/>
                <a:cs typeface="Carlito"/>
              </a:rPr>
              <a:t>object </a:t>
            </a:r>
            <a:r>
              <a:rPr dirty="0" sz="2200" spc="-10">
                <a:latin typeface="Carlito"/>
                <a:cs typeface="Carlito"/>
              </a:rPr>
              <a:t>manages </a:t>
            </a:r>
            <a:r>
              <a:rPr dirty="0" sz="2200" spc="-5">
                <a:latin typeface="Carlito"/>
                <a:cs typeface="Carlito"/>
              </a:rPr>
              <a:t>the </a:t>
            </a:r>
            <a:r>
              <a:rPr dirty="0" sz="2200" spc="-20">
                <a:latin typeface="Carlito"/>
                <a:cs typeface="Carlito"/>
              </a:rPr>
              <a:t>data </a:t>
            </a:r>
            <a:r>
              <a:rPr dirty="0" sz="2200" spc="-5">
                <a:latin typeface="Carlito"/>
                <a:cs typeface="Carlito"/>
              </a:rPr>
              <a:t>within the </a:t>
            </a:r>
            <a:r>
              <a:rPr dirty="0" sz="2200" spc="-10">
                <a:latin typeface="Carlito"/>
                <a:cs typeface="Carlito"/>
              </a:rPr>
              <a:t>request scope </a:t>
            </a:r>
            <a:r>
              <a:rPr dirty="0" sz="2200" spc="-20">
                <a:latin typeface="Carlito"/>
                <a:cs typeface="Carlito"/>
              </a:rPr>
              <a:t>to </a:t>
            </a:r>
            <a:r>
              <a:rPr dirty="0" sz="2200" spc="-10">
                <a:latin typeface="Carlito"/>
                <a:cs typeface="Carlito"/>
              </a:rPr>
              <a:t>meet</a:t>
            </a:r>
            <a:r>
              <a:rPr dirty="0" sz="2200" spc="21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this</a:t>
            </a:r>
            <a:endParaRPr sz="22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dirty="0" sz="2200" spc="-10">
                <a:latin typeface="Carlito"/>
                <a:cs typeface="Carlito"/>
              </a:rPr>
              <a:t>requirement.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arlito"/>
              <a:cs typeface="Carlito"/>
            </a:endParaRPr>
          </a:p>
          <a:p>
            <a:pPr marL="355600" marR="23431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10">
                <a:latin typeface="Carlito"/>
                <a:cs typeface="Carlito"/>
              </a:rPr>
              <a:t>The ServletRequest </a:t>
            </a:r>
            <a:r>
              <a:rPr dirty="0" sz="2200" spc="-5">
                <a:latin typeface="Carlito"/>
                <a:cs typeface="Carlito"/>
              </a:rPr>
              <a:t>object </a:t>
            </a:r>
            <a:r>
              <a:rPr dirty="0" sz="2200" spc="-10">
                <a:latin typeface="Carlito"/>
                <a:cs typeface="Carlito"/>
              </a:rPr>
              <a:t>has methods </a:t>
            </a:r>
            <a:r>
              <a:rPr dirty="0" sz="2200" spc="-20">
                <a:latin typeface="Carlito"/>
                <a:cs typeface="Carlito"/>
              </a:rPr>
              <a:t>to </a:t>
            </a:r>
            <a:r>
              <a:rPr dirty="0" sz="2200" spc="-10">
                <a:latin typeface="Carlito"/>
                <a:cs typeface="Carlito"/>
              </a:rPr>
              <a:t>set </a:t>
            </a:r>
            <a:r>
              <a:rPr dirty="0" sz="2200" spc="-5">
                <a:latin typeface="Carlito"/>
                <a:cs typeface="Carlito"/>
              </a:rPr>
              <a:t>and </a:t>
            </a:r>
            <a:r>
              <a:rPr dirty="0" sz="2200" spc="-20">
                <a:latin typeface="Carlito"/>
                <a:cs typeface="Carlito"/>
              </a:rPr>
              <a:t>get </a:t>
            </a:r>
            <a:r>
              <a:rPr dirty="0" sz="2200" spc="-5">
                <a:latin typeface="Carlito"/>
                <a:cs typeface="Carlito"/>
              </a:rPr>
              <a:t>name-value </a:t>
            </a:r>
            <a:r>
              <a:rPr dirty="0" sz="2200" spc="-15">
                <a:latin typeface="Carlito"/>
                <a:cs typeface="Carlito"/>
              </a:rPr>
              <a:t>pairs </a:t>
            </a:r>
            <a:r>
              <a:rPr dirty="0" sz="2200" spc="-20">
                <a:latin typeface="Carlito"/>
                <a:cs typeface="Carlito"/>
              </a:rPr>
              <a:t>into </a:t>
            </a:r>
            <a:r>
              <a:rPr dirty="0" sz="2200" spc="-5">
                <a:latin typeface="Carlito"/>
                <a:cs typeface="Carlito"/>
              </a:rPr>
              <a:t>the </a:t>
            </a:r>
            <a:r>
              <a:rPr dirty="0" sz="2200" spc="-10">
                <a:latin typeface="Carlito"/>
                <a:cs typeface="Carlito"/>
              </a:rPr>
              <a:t>request scope. Such  name-value pairs are called </a:t>
            </a:r>
            <a:r>
              <a:rPr dirty="0" sz="2200" spc="-5">
                <a:latin typeface="Carlito"/>
                <a:cs typeface="Carlito"/>
              </a:rPr>
              <a:t>as</a:t>
            </a:r>
            <a:r>
              <a:rPr dirty="0" sz="2200" spc="40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attributes.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FF0000"/>
                </a:solidFill>
                <a:latin typeface="Carlito"/>
                <a:cs typeface="Carlito"/>
              </a:rPr>
              <a:t>Methods:</a:t>
            </a:r>
            <a:endParaRPr sz="2000">
              <a:latin typeface="Carlito"/>
              <a:cs typeface="Carlito"/>
            </a:endParaRPr>
          </a:p>
          <a:p>
            <a:pPr marL="12700" marR="586740">
              <a:lnSpc>
                <a:spcPct val="100000"/>
              </a:lnSpc>
            </a:pPr>
            <a:r>
              <a:rPr dirty="0" sz="2000" spc="-5" b="1">
                <a:latin typeface="Carlito"/>
                <a:cs typeface="Carlito"/>
              </a:rPr>
              <a:t>void setAttribute(String,Object)- </a:t>
            </a:r>
            <a:r>
              <a:rPr dirty="0" sz="2000" spc="-5">
                <a:latin typeface="Carlito"/>
                <a:cs typeface="Carlito"/>
              </a:rPr>
              <a:t>Sets </a:t>
            </a:r>
            <a:r>
              <a:rPr dirty="0" sz="2000">
                <a:latin typeface="Carlito"/>
                <a:cs typeface="Carlito"/>
              </a:rPr>
              <a:t>an </a:t>
            </a:r>
            <a:r>
              <a:rPr dirty="0" sz="2000" spc="-10">
                <a:latin typeface="Carlito"/>
                <a:cs typeface="Carlito"/>
              </a:rPr>
              <a:t>attribute </a:t>
            </a:r>
            <a:r>
              <a:rPr dirty="0" sz="2000" spc="-5">
                <a:latin typeface="Carlito"/>
                <a:cs typeface="Carlito"/>
              </a:rPr>
              <a:t>with </a:t>
            </a:r>
            <a:r>
              <a:rPr dirty="0" sz="2000">
                <a:latin typeface="Carlito"/>
                <a:cs typeface="Carlito"/>
              </a:rPr>
              <a:t>the </a:t>
            </a:r>
            <a:r>
              <a:rPr dirty="0" sz="2000" spc="-5">
                <a:latin typeface="Carlito"/>
                <a:cs typeface="Carlito"/>
              </a:rPr>
              <a:t>current request. </a:t>
            </a:r>
            <a:r>
              <a:rPr dirty="0" sz="2000">
                <a:latin typeface="Carlito"/>
                <a:cs typeface="Carlito"/>
              </a:rPr>
              <a:t>If the </a:t>
            </a:r>
            <a:r>
              <a:rPr dirty="0" sz="2000" spc="-10">
                <a:latin typeface="Carlito"/>
                <a:cs typeface="Carlito"/>
              </a:rPr>
              <a:t>given </a:t>
            </a:r>
            <a:r>
              <a:rPr dirty="0" sz="2000">
                <a:latin typeface="Carlito"/>
                <a:cs typeface="Carlito"/>
              </a:rPr>
              <a:t>String name is </a:t>
            </a:r>
            <a:r>
              <a:rPr dirty="0" sz="2000" spc="-5">
                <a:latin typeface="Carlito"/>
                <a:cs typeface="Carlito"/>
              </a:rPr>
              <a:t>already  </a:t>
            </a:r>
            <a:r>
              <a:rPr dirty="0" sz="2000">
                <a:latin typeface="Carlito"/>
                <a:cs typeface="Carlito"/>
              </a:rPr>
              <a:t>bound </a:t>
            </a:r>
            <a:r>
              <a:rPr dirty="0" sz="2000" spc="-5">
                <a:latin typeface="Carlito"/>
                <a:cs typeface="Carlito"/>
              </a:rPr>
              <a:t>with </a:t>
            </a:r>
            <a:r>
              <a:rPr dirty="0" sz="2000">
                <a:latin typeface="Carlito"/>
                <a:cs typeface="Carlito"/>
              </a:rPr>
              <a:t>an </a:t>
            </a:r>
            <a:r>
              <a:rPr dirty="0" sz="2000" spc="-5">
                <a:latin typeface="Carlito"/>
                <a:cs typeface="Carlito"/>
              </a:rPr>
              <a:t>object, </a:t>
            </a:r>
            <a:r>
              <a:rPr dirty="0" sz="2000">
                <a:latin typeface="Carlito"/>
                <a:cs typeface="Carlito"/>
              </a:rPr>
              <a:t>it </a:t>
            </a:r>
            <a:r>
              <a:rPr dirty="0" sz="2000" spc="-5">
                <a:latin typeface="Carlito"/>
                <a:cs typeface="Carlito"/>
              </a:rPr>
              <a:t>is replaced by </a:t>
            </a:r>
            <a:r>
              <a:rPr dirty="0" sz="2000">
                <a:latin typeface="Carlito"/>
                <a:cs typeface="Carlito"/>
              </a:rPr>
              <a:t>the </a:t>
            </a:r>
            <a:r>
              <a:rPr dirty="0" sz="2000" spc="-5">
                <a:latin typeface="Carlito"/>
                <a:cs typeface="Carlito"/>
              </a:rPr>
              <a:t>new</a:t>
            </a:r>
            <a:r>
              <a:rPr dirty="0" sz="2000" spc="-3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object.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rlito"/>
              <a:cs typeface="Carlito"/>
            </a:endParaRPr>
          </a:p>
          <a:p>
            <a:pPr marL="12700" marR="222250">
              <a:lnSpc>
                <a:spcPct val="100000"/>
              </a:lnSpc>
            </a:pPr>
            <a:r>
              <a:rPr dirty="0" sz="2000" spc="-5" b="1">
                <a:latin typeface="Carlito"/>
                <a:cs typeface="Carlito"/>
              </a:rPr>
              <a:t>Object </a:t>
            </a:r>
            <a:r>
              <a:rPr dirty="0" sz="2000" spc="-10" b="1">
                <a:latin typeface="Carlito"/>
                <a:cs typeface="Carlito"/>
              </a:rPr>
              <a:t>getAttribute(String) </a:t>
            </a:r>
            <a:r>
              <a:rPr dirty="0" sz="2000">
                <a:latin typeface="Carlito"/>
                <a:cs typeface="Carlito"/>
              </a:rPr>
              <a:t>– </a:t>
            </a:r>
            <a:r>
              <a:rPr dirty="0" sz="2000" spc="-10">
                <a:latin typeface="Carlito"/>
                <a:cs typeface="Carlito"/>
              </a:rPr>
              <a:t>Returns </a:t>
            </a:r>
            <a:r>
              <a:rPr dirty="0" sz="2000">
                <a:latin typeface="Carlito"/>
                <a:cs typeface="Carlito"/>
              </a:rPr>
              <a:t>the </a:t>
            </a:r>
            <a:r>
              <a:rPr dirty="0" sz="2000" spc="-5">
                <a:latin typeface="Carlito"/>
                <a:cs typeface="Carlito"/>
              </a:rPr>
              <a:t>value of </a:t>
            </a:r>
            <a:r>
              <a:rPr dirty="0" sz="2000">
                <a:latin typeface="Carlito"/>
                <a:cs typeface="Carlito"/>
              </a:rPr>
              <a:t>an </a:t>
            </a:r>
            <a:r>
              <a:rPr dirty="0" sz="2000" spc="-10">
                <a:latin typeface="Carlito"/>
                <a:cs typeface="Carlito"/>
              </a:rPr>
              <a:t>attribute located </a:t>
            </a:r>
            <a:r>
              <a:rPr dirty="0" sz="2000">
                <a:latin typeface="Carlito"/>
                <a:cs typeface="Carlito"/>
              </a:rPr>
              <a:t>with the </a:t>
            </a:r>
            <a:r>
              <a:rPr dirty="0" sz="2000" spc="-5">
                <a:latin typeface="Carlito"/>
                <a:cs typeface="Carlito"/>
              </a:rPr>
              <a:t>given name or returns </a:t>
            </a:r>
            <a:r>
              <a:rPr dirty="0" sz="2000">
                <a:latin typeface="Carlito"/>
                <a:cs typeface="Carlito"/>
              </a:rPr>
              <a:t>null </a:t>
            </a:r>
            <a:r>
              <a:rPr dirty="0" sz="2000" spc="-10">
                <a:latin typeface="Carlito"/>
                <a:cs typeface="Carlito"/>
              </a:rPr>
              <a:t>value </a:t>
            </a:r>
            <a:r>
              <a:rPr dirty="0" sz="2000">
                <a:latin typeface="Carlito"/>
                <a:cs typeface="Carlito"/>
              </a:rPr>
              <a:t>if  an </a:t>
            </a:r>
            <a:r>
              <a:rPr dirty="0" sz="2000" spc="-10">
                <a:latin typeface="Carlito"/>
                <a:cs typeface="Carlito"/>
              </a:rPr>
              <a:t>attribute </a:t>
            </a:r>
            <a:r>
              <a:rPr dirty="0" sz="2000" spc="-5">
                <a:latin typeface="Carlito"/>
                <a:cs typeface="Carlito"/>
              </a:rPr>
              <a:t>with </a:t>
            </a:r>
            <a:r>
              <a:rPr dirty="0" sz="2000">
                <a:latin typeface="Carlito"/>
                <a:cs typeface="Carlito"/>
              </a:rPr>
              <a:t>the </a:t>
            </a:r>
            <a:r>
              <a:rPr dirty="0" sz="2000" spc="-5">
                <a:latin typeface="Carlito"/>
                <a:cs typeface="Carlito"/>
              </a:rPr>
              <a:t>given </a:t>
            </a:r>
            <a:r>
              <a:rPr dirty="0" sz="2000">
                <a:latin typeface="Carlito"/>
                <a:cs typeface="Carlito"/>
              </a:rPr>
              <a:t>name is </a:t>
            </a:r>
            <a:r>
              <a:rPr dirty="0" sz="2000" spc="-5">
                <a:latin typeface="Carlito"/>
                <a:cs typeface="Carlito"/>
              </a:rPr>
              <a:t>not</a:t>
            </a:r>
            <a:r>
              <a:rPr dirty="0" sz="2000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found.</a:t>
            </a:r>
            <a:endParaRPr sz="2000">
              <a:latin typeface="Carlito"/>
              <a:cs typeface="Carlito"/>
            </a:endParaRPr>
          </a:p>
          <a:p>
            <a:pPr marL="12700" marR="483234">
              <a:lnSpc>
                <a:spcPct val="100000"/>
              </a:lnSpc>
            </a:pPr>
            <a:r>
              <a:rPr dirty="0" sz="2000" spc="-10" b="1">
                <a:latin typeface="Carlito"/>
                <a:cs typeface="Carlito"/>
              </a:rPr>
              <a:t>Enumeration getAttributeNames()-</a:t>
            </a:r>
            <a:r>
              <a:rPr dirty="0" sz="2000" spc="-10">
                <a:latin typeface="Carlito"/>
                <a:cs typeface="Carlito"/>
              </a:rPr>
              <a:t>Returns </a:t>
            </a:r>
            <a:r>
              <a:rPr dirty="0" sz="2000">
                <a:latin typeface="Carlito"/>
                <a:cs typeface="Carlito"/>
              </a:rPr>
              <a:t>all the </a:t>
            </a:r>
            <a:r>
              <a:rPr dirty="0" sz="2000" spc="-10">
                <a:latin typeface="Carlito"/>
                <a:cs typeface="Carlito"/>
              </a:rPr>
              <a:t>attribute </a:t>
            </a:r>
            <a:r>
              <a:rPr dirty="0" sz="2000" spc="-5">
                <a:latin typeface="Carlito"/>
                <a:cs typeface="Carlito"/>
              </a:rPr>
              <a:t>names </a:t>
            </a:r>
            <a:r>
              <a:rPr dirty="0" sz="2000">
                <a:latin typeface="Carlito"/>
                <a:cs typeface="Carlito"/>
              </a:rPr>
              <a:t>in the </a:t>
            </a:r>
            <a:r>
              <a:rPr dirty="0" sz="2000" spc="-10">
                <a:latin typeface="Carlito"/>
                <a:cs typeface="Carlito"/>
              </a:rPr>
              <a:t>current request </a:t>
            </a:r>
            <a:r>
              <a:rPr dirty="0" sz="2000">
                <a:latin typeface="Carlito"/>
                <a:cs typeface="Carlito"/>
              </a:rPr>
              <a:t>as an </a:t>
            </a:r>
            <a:r>
              <a:rPr dirty="0" sz="2000" spc="-10" b="1">
                <a:latin typeface="Carlito"/>
                <a:cs typeface="Carlito"/>
              </a:rPr>
              <a:t>Enumeratio</a:t>
            </a:r>
            <a:r>
              <a:rPr dirty="0" sz="2000" spc="-10">
                <a:latin typeface="Carlito"/>
                <a:cs typeface="Carlito"/>
              </a:rPr>
              <a:t>n </a:t>
            </a:r>
            <a:r>
              <a:rPr dirty="0" sz="2000" spc="-5">
                <a:latin typeface="Carlito"/>
                <a:cs typeface="Carlito"/>
              </a:rPr>
              <a:t>of  String or returns </a:t>
            </a:r>
            <a:r>
              <a:rPr dirty="0" sz="2000">
                <a:latin typeface="Carlito"/>
                <a:cs typeface="Carlito"/>
              </a:rPr>
              <a:t>empty </a:t>
            </a:r>
            <a:r>
              <a:rPr dirty="0" sz="2000" spc="-5" b="1">
                <a:latin typeface="Carlito"/>
                <a:cs typeface="Carlito"/>
              </a:rPr>
              <a:t>Enumeration</a:t>
            </a:r>
            <a:r>
              <a:rPr dirty="0" sz="2000" spc="-5">
                <a:latin typeface="Carlito"/>
                <a:cs typeface="Carlito"/>
              </a:rPr>
              <a:t>, </a:t>
            </a:r>
            <a:r>
              <a:rPr dirty="0" sz="2000">
                <a:latin typeface="Carlito"/>
                <a:cs typeface="Carlito"/>
              </a:rPr>
              <a:t>if </a:t>
            </a:r>
            <a:r>
              <a:rPr dirty="0" sz="2000" spc="-5">
                <a:latin typeface="Carlito"/>
                <a:cs typeface="Carlito"/>
              </a:rPr>
              <a:t>there </a:t>
            </a:r>
            <a:r>
              <a:rPr dirty="0" sz="2000" spc="-10">
                <a:latin typeface="Carlito"/>
                <a:cs typeface="Carlito"/>
              </a:rPr>
              <a:t>are </a:t>
            </a:r>
            <a:r>
              <a:rPr dirty="0" sz="2000" spc="-5">
                <a:latin typeface="Carlito"/>
                <a:cs typeface="Carlito"/>
              </a:rPr>
              <a:t>no </a:t>
            </a:r>
            <a:r>
              <a:rPr dirty="0" sz="2000" spc="-10">
                <a:latin typeface="Carlito"/>
                <a:cs typeface="Carlito"/>
              </a:rPr>
              <a:t>attribute </a:t>
            </a:r>
            <a:r>
              <a:rPr dirty="0" sz="2000">
                <a:latin typeface="Carlito"/>
                <a:cs typeface="Carlito"/>
              </a:rPr>
              <a:t>in the</a:t>
            </a:r>
            <a:r>
              <a:rPr dirty="0" sz="2000" spc="1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request.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5" b="1">
                <a:latin typeface="Carlito"/>
                <a:cs typeface="Carlito"/>
              </a:rPr>
              <a:t>void </a:t>
            </a:r>
            <a:r>
              <a:rPr dirty="0" sz="2000" spc="-10" b="1">
                <a:latin typeface="Carlito"/>
                <a:cs typeface="Carlito"/>
              </a:rPr>
              <a:t>removeAttribute(String) </a:t>
            </a:r>
            <a:r>
              <a:rPr dirty="0" sz="2000">
                <a:latin typeface="Carlito"/>
                <a:cs typeface="Carlito"/>
              </a:rPr>
              <a:t>– </a:t>
            </a:r>
            <a:r>
              <a:rPr dirty="0" sz="2000" spc="-15">
                <a:latin typeface="Carlito"/>
                <a:cs typeface="Carlito"/>
              </a:rPr>
              <a:t>Removes </a:t>
            </a:r>
            <a:r>
              <a:rPr dirty="0" sz="2000">
                <a:latin typeface="Carlito"/>
                <a:cs typeface="Carlito"/>
              </a:rPr>
              <a:t>an </a:t>
            </a:r>
            <a:r>
              <a:rPr dirty="0" sz="2000" spc="-10">
                <a:latin typeface="Carlito"/>
                <a:cs typeface="Carlito"/>
              </a:rPr>
              <a:t>attribute </a:t>
            </a:r>
            <a:r>
              <a:rPr dirty="0" sz="2000" spc="-5">
                <a:latin typeface="Carlito"/>
                <a:cs typeface="Carlito"/>
              </a:rPr>
              <a:t>by </a:t>
            </a:r>
            <a:r>
              <a:rPr dirty="0" sz="2000">
                <a:latin typeface="Carlito"/>
                <a:cs typeface="Carlito"/>
              </a:rPr>
              <a:t>the </a:t>
            </a:r>
            <a:r>
              <a:rPr dirty="0" sz="2000" spc="-5">
                <a:latin typeface="Carlito"/>
                <a:cs typeface="Carlito"/>
              </a:rPr>
              <a:t>given </a:t>
            </a:r>
            <a:r>
              <a:rPr dirty="0" sz="2000">
                <a:latin typeface="Carlito"/>
                <a:cs typeface="Carlito"/>
              </a:rPr>
              <a:t>name </a:t>
            </a:r>
            <a:r>
              <a:rPr dirty="0" sz="2000" spc="-15">
                <a:latin typeface="Carlito"/>
                <a:cs typeface="Carlito"/>
              </a:rPr>
              <a:t>from </a:t>
            </a:r>
            <a:r>
              <a:rPr dirty="0" sz="2000">
                <a:latin typeface="Carlito"/>
                <a:cs typeface="Carlito"/>
              </a:rPr>
              <a:t>the</a:t>
            </a:r>
            <a:r>
              <a:rPr dirty="0" sz="2000" spc="20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request.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89148" y="2490216"/>
            <a:ext cx="5923915" cy="768350"/>
          </a:xfrm>
          <a:custGeom>
            <a:avLst/>
            <a:gdLst/>
            <a:ahLst/>
            <a:cxnLst/>
            <a:rect l="l" t="t" r="r" b="b"/>
            <a:pathLst>
              <a:path w="5923915" h="768350">
                <a:moveTo>
                  <a:pt x="5923788" y="0"/>
                </a:moveTo>
                <a:lnTo>
                  <a:pt x="0" y="0"/>
                </a:lnTo>
                <a:lnTo>
                  <a:pt x="0" y="768096"/>
                </a:lnTo>
                <a:lnTo>
                  <a:pt x="5923788" y="768096"/>
                </a:lnTo>
                <a:lnTo>
                  <a:pt x="5923788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67633" y="2490927"/>
            <a:ext cx="555942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latin typeface="Arial"/>
                <a:cs typeface="Arial"/>
              </a:rPr>
              <a:t>SESSION</a:t>
            </a:r>
            <a:r>
              <a:rPr dirty="0" sz="4400" spc="-55" b="0">
                <a:latin typeface="Arial"/>
                <a:cs typeface="Arial"/>
              </a:rPr>
              <a:t> </a:t>
            </a:r>
            <a:r>
              <a:rPr dirty="0" sz="4400" b="0">
                <a:latin typeface="Arial"/>
                <a:cs typeface="Arial"/>
              </a:rPr>
              <a:t>HANDLING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596" y="975817"/>
            <a:ext cx="11786870" cy="1702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solidFill>
                  <a:srgbClr val="C00000"/>
                </a:solidFill>
                <a:latin typeface="Carlito"/>
                <a:cs typeface="Carlito"/>
              </a:rPr>
              <a:t>T</a:t>
            </a:r>
            <a:r>
              <a:rPr dirty="0" sz="2200" spc="-5">
                <a:latin typeface="Carlito"/>
                <a:cs typeface="Carlito"/>
              </a:rPr>
              <a:t>he </a:t>
            </a:r>
            <a:r>
              <a:rPr dirty="0" sz="2200" spc="-15">
                <a:latin typeface="Carlito"/>
                <a:cs typeface="Carlito"/>
              </a:rPr>
              <a:t>protocol </a:t>
            </a:r>
            <a:r>
              <a:rPr dirty="0" sz="2200" spc="-5">
                <a:latin typeface="Carlito"/>
                <a:cs typeface="Carlito"/>
              </a:rPr>
              <a:t>used </a:t>
            </a:r>
            <a:r>
              <a:rPr dirty="0" sz="2200" spc="-20">
                <a:latin typeface="Carlito"/>
                <a:cs typeface="Carlito"/>
              </a:rPr>
              <a:t>for </a:t>
            </a:r>
            <a:r>
              <a:rPr dirty="0" sz="2200" spc="-10">
                <a:latin typeface="Carlito"/>
                <a:cs typeface="Carlito"/>
              </a:rPr>
              <a:t>communication between </a:t>
            </a:r>
            <a:r>
              <a:rPr dirty="0" sz="2200" spc="-5">
                <a:latin typeface="Carlito"/>
                <a:cs typeface="Carlito"/>
              </a:rPr>
              <a:t>a </a:t>
            </a:r>
            <a:r>
              <a:rPr dirty="0" sz="2200" spc="-15">
                <a:latin typeface="Carlito"/>
                <a:cs typeface="Carlito"/>
              </a:rPr>
              <a:t>browser </a:t>
            </a:r>
            <a:r>
              <a:rPr dirty="0" sz="2200" spc="-5">
                <a:latin typeface="Carlito"/>
                <a:cs typeface="Carlito"/>
              </a:rPr>
              <a:t>and the </a:t>
            </a:r>
            <a:r>
              <a:rPr dirty="0" sz="2200" spc="-30">
                <a:latin typeface="Carlito"/>
                <a:cs typeface="Carlito"/>
              </a:rPr>
              <a:t>Web </a:t>
            </a:r>
            <a:r>
              <a:rPr dirty="0" sz="2200" spc="-5">
                <a:latin typeface="Carlito"/>
                <a:cs typeface="Carlito"/>
              </a:rPr>
              <a:t>server is </a:t>
            </a:r>
            <a:r>
              <a:rPr dirty="0" sz="2200" spc="-15">
                <a:latin typeface="Carlito"/>
                <a:cs typeface="Carlito"/>
              </a:rPr>
              <a:t>generally </a:t>
            </a:r>
            <a:r>
              <a:rPr dirty="0" sz="2200">
                <a:latin typeface="Carlito"/>
                <a:cs typeface="Carlito"/>
              </a:rPr>
              <a:t>HTTP </a:t>
            </a:r>
            <a:r>
              <a:rPr dirty="0" sz="2200" spc="-5">
                <a:latin typeface="Carlito"/>
                <a:cs typeface="Carlito"/>
              </a:rPr>
              <a:t>which</a:t>
            </a:r>
            <a:r>
              <a:rPr dirty="0" sz="2200" spc="24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is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200" spc="-5">
                <a:latin typeface="Carlito"/>
                <a:cs typeface="Carlito"/>
              </a:rPr>
              <a:t>a </a:t>
            </a:r>
            <a:r>
              <a:rPr dirty="0" sz="2200" spc="-15">
                <a:solidFill>
                  <a:srgbClr val="C00000"/>
                </a:solidFill>
                <a:latin typeface="Carlito"/>
                <a:cs typeface="Carlito"/>
              </a:rPr>
              <a:t>stateless</a:t>
            </a:r>
            <a:r>
              <a:rPr dirty="0" sz="2200" spc="2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dirty="0" sz="2200" spc="-15">
                <a:latin typeface="Carlito"/>
                <a:cs typeface="Carlito"/>
              </a:rPr>
              <a:t>protocol.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200" spc="-15" i="1">
                <a:latin typeface="Carlito"/>
                <a:cs typeface="Carlito"/>
              </a:rPr>
              <a:t>Each </a:t>
            </a:r>
            <a:r>
              <a:rPr dirty="0" sz="2200" spc="-5" i="1">
                <a:latin typeface="Carlito"/>
                <a:cs typeface="Carlito"/>
              </a:rPr>
              <a:t>time </a:t>
            </a:r>
            <a:r>
              <a:rPr dirty="0" sz="2200" spc="-10" i="1">
                <a:latin typeface="Carlito"/>
                <a:cs typeface="Carlito"/>
              </a:rPr>
              <a:t>user sends </a:t>
            </a:r>
            <a:r>
              <a:rPr dirty="0" sz="2200" spc="-5" i="1">
                <a:latin typeface="Carlito"/>
                <a:cs typeface="Carlito"/>
              </a:rPr>
              <a:t>a </a:t>
            </a:r>
            <a:r>
              <a:rPr dirty="0" sz="2200" spc="-10" i="1">
                <a:latin typeface="Carlito"/>
                <a:cs typeface="Carlito"/>
              </a:rPr>
              <a:t>request </a:t>
            </a:r>
            <a:r>
              <a:rPr dirty="0" sz="2200" spc="-15" i="1">
                <a:latin typeface="Carlito"/>
                <a:cs typeface="Carlito"/>
              </a:rPr>
              <a:t>to </a:t>
            </a:r>
            <a:r>
              <a:rPr dirty="0" sz="2200" spc="-5" i="1">
                <a:latin typeface="Carlito"/>
                <a:cs typeface="Carlito"/>
              </a:rPr>
              <a:t>the web </a:t>
            </a:r>
            <a:r>
              <a:rPr dirty="0" sz="2200" spc="-25" i="1">
                <a:latin typeface="Carlito"/>
                <a:cs typeface="Carlito"/>
              </a:rPr>
              <a:t>server, </a:t>
            </a:r>
            <a:r>
              <a:rPr dirty="0" sz="2200" spc="-5" i="1">
                <a:latin typeface="Carlito"/>
                <a:cs typeface="Carlito"/>
              </a:rPr>
              <a:t>the </a:t>
            </a:r>
            <a:r>
              <a:rPr dirty="0" sz="2200" i="1">
                <a:latin typeface="Carlito"/>
                <a:cs typeface="Carlito"/>
              </a:rPr>
              <a:t>server </a:t>
            </a:r>
            <a:r>
              <a:rPr dirty="0" sz="2200" spc="-5" i="1">
                <a:latin typeface="Carlito"/>
                <a:cs typeface="Carlito"/>
              </a:rPr>
              <a:t>treats the </a:t>
            </a:r>
            <a:r>
              <a:rPr dirty="0" sz="2200" spc="-10" i="1">
                <a:latin typeface="Carlito"/>
                <a:cs typeface="Carlito"/>
              </a:rPr>
              <a:t>request </a:t>
            </a:r>
            <a:r>
              <a:rPr dirty="0" sz="2200" spc="-5" i="1">
                <a:latin typeface="Carlito"/>
                <a:cs typeface="Carlito"/>
              </a:rPr>
              <a:t>as a </a:t>
            </a:r>
            <a:r>
              <a:rPr dirty="0" sz="2200" spc="-10" i="1">
                <a:latin typeface="Carlito"/>
                <a:cs typeface="Carlito"/>
              </a:rPr>
              <a:t>new </a:t>
            </a:r>
            <a:r>
              <a:rPr dirty="0" sz="2200" spc="-5" i="1">
                <a:latin typeface="Carlito"/>
                <a:cs typeface="Carlito"/>
              </a:rPr>
              <a:t>request.</a:t>
            </a:r>
            <a:r>
              <a:rPr dirty="0" sz="2200" spc="210" i="1">
                <a:latin typeface="Carlito"/>
                <a:cs typeface="Carlito"/>
              </a:rPr>
              <a:t> </a:t>
            </a:r>
            <a:r>
              <a:rPr dirty="0" sz="2200" spc="-5" i="1">
                <a:latin typeface="Carlito"/>
                <a:cs typeface="Carlito"/>
              </a:rPr>
              <a:t>This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200" spc="-5" i="1">
                <a:latin typeface="Carlito"/>
                <a:cs typeface="Carlito"/>
              </a:rPr>
              <a:t>means </a:t>
            </a:r>
            <a:r>
              <a:rPr dirty="0" sz="2200" spc="-10" i="1">
                <a:latin typeface="Carlito"/>
                <a:cs typeface="Carlito"/>
              </a:rPr>
              <a:t>that </a:t>
            </a:r>
            <a:r>
              <a:rPr dirty="0" sz="2200" spc="-5" i="1">
                <a:latin typeface="Carlito"/>
                <a:cs typeface="Carlito"/>
              </a:rPr>
              <a:t>the </a:t>
            </a:r>
            <a:r>
              <a:rPr dirty="0" sz="2200" spc="-30" i="1">
                <a:latin typeface="Carlito"/>
                <a:cs typeface="Carlito"/>
              </a:rPr>
              <a:t>Web </a:t>
            </a:r>
            <a:r>
              <a:rPr dirty="0" sz="2200" i="1">
                <a:latin typeface="Carlito"/>
                <a:cs typeface="Carlito"/>
              </a:rPr>
              <a:t>server </a:t>
            </a:r>
            <a:r>
              <a:rPr dirty="0" sz="2200" spc="-5" i="1">
                <a:latin typeface="Carlito"/>
                <a:cs typeface="Carlito"/>
              </a:rPr>
              <a:t>does not remember the previous </a:t>
            </a:r>
            <a:r>
              <a:rPr dirty="0" sz="2200" spc="-10" i="1">
                <a:latin typeface="Carlito"/>
                <a:cs typeface="Carlito"/>
              </a:rPr>
              <a:t>interaction </a:t>
            </a:r>
            <a:r>
              <a:rPr dirty="0" sz="2200" spc="-5" i="1">
                <a:latin typeface="Carlito"/>
                <a:cs typeface="Carlito"/>
              </a:rPr>
              <a:t>with the</a:t>
            </a:r>
            <a:r>
              <a:rPr dirty="0" sz="2200" spc="85" i="1">
                <a:latin typeface="Carlito"/>
                <a:cs typeface="Carlito"/>
              </a:rPr>
              <a:t> </a:t>
            </a:r>
            <a:r>
              <a:rPr dirty="0" sz="2200" spc="-5" i="1">
                <a:latin typeface="Carlito"/>
                <a:cs typeface="Carlito"/>
              </a:rPr>
              <a:t>browser(client).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711835"/>
          </a:xfrm>
          <a:custGeom>
            <a:avLst/>
            <a:gdLst/>
            <a:ahLst/>
            <a:cxnLst/>
            <a:rect l="l" t="t" r="r" b="b"/>
            <a:pathLst>
              <a:path w="12192000" h="711835">
                <a:moveTo>
                  <a:pt x="12192000" y="0"/>
                </a:moveTo>
                <a:lnTo>
                  <a:pt x="0" y="0"/>
                </a:lnTo>
                <a:lnTo>
                  <a:pt x="0" y="711708"/>
                </a:lnTo>
                <a:lnTo>
                  <a:pt x="12192000" y="711708"/>
                </a:lnTo>
                <a:lnTo>
                  <a:pt x="1219200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44520" y="11379"/>
            <a:ext cx="6901180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 spc="-70" b="0">
                <a:latin typeface="Arial"/>
                <a:cs typeface="Arial"/>
              </a:rPr>
              <a:t>WHAT </a:t>
            </a:r>
            <a:r>
              <a:rPr dirty="0" sz="3800" b="0">
                <a:latin typeface="Arial"/>
                <a:cs typeface="Arial"/>
              </a:rPr>
              <a:t>IS </a:t>
            </a:r>
            <a:r>
              <a:rPr dirty="0" sz="3800" spc="-5" b="0">
                <a:latin typeface="Arial"/>
                <a:cs typeface="Arial"/>
              </a:rPr>
              <a:t>SESSION</a:t>
            </a:r>
            <a:r>
              <a:rPr dirty="0" sz="3800" spc="-75" b="0">
                <a:latin typeface="Arial"/>
                <a:cs typeface="Arial"/>
              </a:rPr>
              <a:t> </a:t>
            </a:r>
            <a:r>
              <a:rPr dirty="0" sz="3800" b="0">
                <a:latin typeface="Arial"/>
                <a:cs typeface="Arial"/>
              </a:rPr>
              <a:t>HANDLING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5031104"/>
            <a:ext cx="11969115" cy="1366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latin typeface="Carlito"/>
                <a:cs typeface="Carlito"/>
              </a:rPr>
              <a:t>Session </a:t>
            </a:r>
            <a:r>
              <a:rPr dirty="0" sz="2200" spc="-10">
                <a:latin typeface="Carlito"/>
                <a:cs typeface="Carlito"/>
              </a:rPr>
              <a:t>tracking </a:t>
            </a:r>
            <a:r>
              <a:rPr dirty="0" sz="2200" spc="-5">
                <a:latin typeface="Carlito"/>
                <a:cs typeface="Carlito"/>
              </a:rPr>
              <a:t>is a </a:t>
            </a:r>
            <a:r>
              <a:rPr dirty="0" sz="2200" spc="-25">
                <a:latin typeface="Carlito"/>
                <a:cs typeface="Carlito"/>
              </a:rPr>
              <a:t>way </a:t>
            </a:r>
            <a:r>
              <a:rPr dirty="0" sz="2200" spc="-20">
                <a:latin typeface="Carlito"/>
                <a:cs typeface="Carlito"/>
              </a:rPr>
              <a:t>to </a:t>
            </a:r>
            <a:r>
              <a:rPr dirty="0" sz="2200" spc="-15" b="1">
                <a:latin typeface="Carlito"/>
                <a:cs typeface="Carlito"/>
              </a:rPr>
              <a:t>maintain </a:t>
            </a:r>
            <a:r>
              <a:rPr dirty="0" sz="2200" spc="-25" b="1">
                <a:latin typeface="Carlito"/>
                <a:cs typeface="Carlito"/>
              </a:rPr>
              <a:t>state </a:t>
            </a:r>
            <a:r>
              <a:rPr dirty="0" sz="2200" spc="-5" b="1">
                <a:latin typeface="Carlito"/>
                <a:cs typeface="Carlito"/>
              </a:rPr>
              <a:t>of a </a:t>
            </a:r>
            <a:r>
              <a:rPr dirty="0" sz="2200" b="1">
                <a:latin typeface="Carlito"/>
                <a:cs typeface="Carlito"/>
              </a:rPr>
              <a:t>HTTP </a:t>
            </a:r>
            <a:r>
              <a:rPr dirty="0" sz="2200" spc="-10" b="1">
                <a:latin typeface="Carlito"/>
                <a:cs typeface="Carlito"/>
              </a:rPr>
              <a:t>client </a:t>
            </a:r>
            <a:r>
              <a:rPr dirty="0" sz="2200" spc="-15">
                <a:latin typeface="Carlito"/>
                <a:cs typeface="Carlito"/>
              </a:rPr>
              <a:t>(browser) </a:t>
            </a:r>
            <a:r>
              <a:rPr dirty="0" sz="2200" spc="-10">
                <a:latin typeface="Carlito"/>
                <a:cs typeface="Carlito"/>
              </a:rPr>
              <a:t>between </a:t>
            </a:r>
            <a:r>
              <a:rPr dirty="0" sz="2200" spc="-5">
                <a:latin typeface="Carlito"/>
                <a:cs typeface="Carlito"/>
              </a:rPr>
              <a:t>multiple </a:t>
            </a:r>
            <a:r>
              <a:rPr dirty="0" sz="2200" spc="-10">
                <a:latin typeface="Carlito"/>
                <a:cs typeface="Carlito"/>
              </a:rPr>
              <a:t>request-response  cycles between </a:t>
            </a:r>
            <a:r>
              <a:rPr dirty="0" sz="2200" spc="-5">
                <a:latin typeface="Carlito"/>
                <a:cs typeface="Carlito"/>
              </a:rPr>
              <a:t>the </a:t>
            </a:r>
            <a:r>
              <a:rPr dirty="0" sz="2200" spc="-15">
                <a:latin typeface="Carlito"/>
                <a:cs typeface="Carlito"/>
              </a:rPr>
              <a:t>browser </a:t>
            </a:r>
            <a:r>
              <a:rPr dirty="0" sz="2200" spc="-5">
                <a:latin typeface="Carlito"/>
                <a:cs typeface="Carlito"/>
              </a:rPr>
              <a:t>and the</a:t>
            </a:r>
            <a:r>
              <a:rPr dirty="0" sz="2200" spc="85">
                <a:latin typeface="Carlito"/>
                <a:cs typeface="Carlito"/>
              </a:rPr>
              <a:t> </a:t>
            </a:r>
            <a:r>
              <a:rPr dirty="0" sz="2200" spc="-35">
                <a:latin typeface="Carlito"/>
                <a:cs typeface="Carlito"/>
              </a:rPr>
              <a:t>Server.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latin typeface="Carlito"/>
                <a:cs typeface="Carlito"/>
              </a:rPr>
              <a:t>Online </a:t>
            </a:r>
            <a:r>
              <a:rPr dirty="0" sz="2200" spc="-30">
                <a:latin typeface="Carlito"/>
                <a:cs typeface="Carlito"/>
              </a:rPr>
              <a:t>Web </a:t>
            </a:r>
            <a:r>
              <a:rPr dirty="0" sz="2200" spc="-10">
                <a:latin typeface="Carlito"/>
                <a:cs typeface="Carlito"/>
              </a:rPr>
              <a:t>Applications: Reservation </a:t>
            </a:r>
            <a:r>
              <a:rPr dirty="0" sz="2200" spc="-20">
                <a:latin typeface="Carlito"/>
                <a:cs typeface="Carlito"/>
              </a:rPr>
              <a:t>Systems, </a:t>
            </a:r>
            <a:r>
              <a:rPr dirty="0" sz="2200" spc="-10">
                <a:latin typeface="Carlito"/>
                <a:cs typeface="Carlito"/>
              </a:rPr>
              <a:t>Shopping portals, </a:t>
            </a:r>
            <a:r>
              <a:rPr dirty="0" sz="2200" spc="-5">
                <a:latin typeface="Carlito"/>
                <a:cs typeface="Carlito"/>
              </a:rPr>
              <a:t>Bank </a:t>
            </a:r>
            <a:r>
              <a:rPr dirty="0" sz="2200" spc="-20">
                <a:latin typeface="Carlito"/>
                <a:cs typeface="Carlito"/>
              </a:rPr>
              <a:t>Transactions</a:t>
            </a:r>
            <a:r>
              <a:rPr dirty="0" sz="2200" spc="105">
                <a:latin typeface="Carlito"/>
                <a:cs typeface="Carlito"/>
              </a:rPr>
              <a:t> </a:t>
            </a:r>
            <a:r>
              <a:rPr dirty="0" sz="2200" spc="-15">
                <a:latin typeface="Carlito"/>
                <a:cs typeface="Carlito"/>
              </a:rPr>
              <a:t>etc.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00755" y="2689860"/>
            <a:ext cx="4374679" cy="232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3980815"/>
            <a:chOff x="0" y="0"/>
            <a:chExt cx="12192000" cy="3980815"/>
          </a:xfrm>
        </p:grpSpPr>
        <p:sp>
          <p:nvSpPr>
            <p:cNvPr id="3" name="object 3"/>
            <p:cNvSpPr/>
            <p:nvPr/>
          </p:nvSpPr>
          <p:spPr>
            <a:xfrm>
              <a:off x="0" y="594359"/>
              <a:ext cx="12192000" cy="3386454"/>
            </a:xfrm>
            <a:custGeom>
              <a:avLst/>
              <a:gdLst/>
              <a:ahLst/>
              <a:cxnLst/>
              <a:rect l="l" t="t" r="r" b="b"/>
              <a:pathLst>
                <a:path w="12192000" h="3386454">
                  <a:moveTo>
                    <a:pt x="12192000" y="0"/>
                  </a:moveTo>
                  <a:lnTo>
                    <a:pt x="0" y="0"/>
                  </a:lnTo>
                  <a:lnTo>
                    <a:pt x="0" y="3386328"/>
                  </a:lnTo>
                  <a:lnTo>
                    <a:pt x="12192000" y="338632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594360"/>
            </a:xfrm>
            <a:custGeom>
              <a:avLst/>
              <a:gdLst/>
              <a:ahLst/>
              <a:cxnLst/>
              <a:rect l="l" t="t" r="r" b="b"/>
              <a:pathLst>
                <a:path w="12192000" h="594360">
                  <a:moveTo>
                    <a:pt x="12192000" y="0"/>
                  </a:moveTo>
                  <a:lnTo>
                    <a:pt x="0" y="0"/>
                  </a:lnTo>
                  <a:lnTo>
                    <a:pt x="0" y="594360"/>
                  </a:lnTo>
                  <a:lnTo>
                    <a:pt x="12192000" y="59436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61026" y="0"/>
            <a:ext cx="1876425" cy="6661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0" b="0">
                <a:latin typeface="Arial"/>
                <a:cs typeface="Arial"/>
              </a:rPr>
              <a:t>C</a:t>
            </a:r>
            <a:r>
              <a:rPr dirty="0" spc="-560" b="0">
                <a:latin typeface="Arial"/>
                <a:cs typeface="Arial"/>
              </a:rPr>
              <a:t>O</a:t>
            </a:r>
            <a:r>
              <a:rPr dirty="0" spc="-575" b="0">
                <a:latin typeface="Arial"/>
                <a:cs typeface="Arial"/>
              </a:rPr>
              <a:t>O</a:t>
            </a:r>
            <a:r>
              <a:rPr dirty="0" spc="-720" b="0">
                <a:latin typeface="Arial"/>
                <a:cs typeface="Arial"/>
              </a:rPr>
              <a:t>K</a:t>
            </a:r>
            <a:r>
              <a:rPr dirty="0" spc="-165" b="0">
                <a:latin typeface="Arial"/>
                <a:cs typeface="Arial"/>
              </a:rPr>
              <a:t>I</a:t>
            </a:r>
            <a:r>
              <a:rPr dirty="0" spc="-825" b="0">
                <a:latin typeface="Arial"/>
                <a:cs typeface="Arial"/>
              </a:rPr>
              <a:t>E</a:t>
            </a:r>
            <a:r>
              <a:rPr dirty="0" spc="-900" b="0">
                <a:latin typeface="Arial"/>
                <a:cs typeface="Arial"/>
              </a:rPr>
              <a:t>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3875532"/>
            <a:ext cx="12192000" cy="2723515"/>
            <a:chOff x="0" y="3875532"/>
            <a:chExt cx="12192000" cy="2723515"/>
          </a:xfrm>
        </p:grpSpPr>
        <p:sp>
          <p:nvSpPr>
            <p:cNvPr id="7" name="object 7"/>
            <p:cNvSpPr/>
            <p:nvPr/>
          </p:nvSpPr>
          <p:spPr>
            <a:xfrm>
              <a:off x="8036052" y="3875532"/>
              <a:ext cx="4155948" cy="19766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4137660"/>
              <a:ext cx="8098790" cy="2461260"/>
            </a:xfrm>
            <a:custGeom>
              <a:avLst/>
              <a:gdLst/>
              <a:ahLst/>
              <a:cxnLst/>
              <a:rect l="l" t="t" r="r" b="b"/>
              <a:pathLst>
                <a:path w="8098790" h="2461259">
                  <a:moveTo>
                    <a:pt x="8098535" y="0"/>
                  </a:moveTo>
                  <a:lnTo>
                    <a:pt x="0" y="0"/>
                  </a:lnTo>
                  <a:lnTo>
                    <a:pt x="0" y="2461260"/>
                  </a:lnTo>
                  <a:lnTo>
                    <a:pt x="8098535" y="2461260"/>
                  </a:lnTo>
                  <a:lnTo>
                    <a:pt x="8098535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78739" y="582294"/>
            <a:ext cx="12014835" cy="59448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38125">
              <a:lnSpc>
                <a:spcPct val="100000"/>
              </a:lnSpc>
              <a:spcBef>
                <a:spcPts val="95"/>
              </a:spcBef>
            </a:pPr>
            <a:r>
              <a:rPr dirty="0" sz="2200" spc="-10" i="1">
                <a:latin typeface="Carlito"/>
                <a:cs typeface="Carlito"/>
              </a:rPr>
              <a:t>There </a:t>
            </a:r>
            <a:r>
              <a:rPr dirty="0" sz="2200" spc="-5" i="1">
                <a:latin typeface="Carlito"/>
                <a:cs typeface="Carlito"/>
              </a:rPr>
              <a:t>are three </a:t>
            </a:r>
            <a:r>
              <a:rPr dirty="0" sz="2200" i="1">
                <a:latin typeface="Carlito"/>
                <a:cs typeface="Carlito"/>
              </a:rPr>
              <a:t>primary </a:t>
            </a:r>
            <a:r>
              <a:rPr dirty="0" sz="2200" spc="-5" i="1">
                <a:latin typeface="Carlito"/>
                <a:cs typeface="Carlito"/>
              </a:rPr>
              <a:t>ways of implementing </a:t>
            </a:r>
            <a:r>
              <a:rPr dirty="0" sz="2200" spc="-10" i="1">
                <a:latin typeface="Carlito"/>
                <a:cs typeface="Carlito"/>
              </a:rPr>
              <a:t>session </a:t>
            </a:r>
            <a:r>
              <a:rPr dirty="0" sz="2200" spc="-5" i="1">
                <a:latin typeface="Carlito"/>
                <a:cs typeface="Carlito"/>
              </a:rPr>
              <a:t>handling in </a:t>
            </a:r>
            <a:r>
              <a:rPr dirty="0" sz="2200" spc="-10" i="1">
                <a:latin typeface="Carlito"/>
                <a:cs typeface="Carlito"/>
              </a:rPr>
              <a:t>your</a:t>
            </a:r>
            <a:r>
              <a:rPr dirty="0" sz="2200" spc="35" i="1">
                <a:latin typeface="Carlito"/>
                <a:cs typeface="Carlito"/>
              </a:rPr>
              <a:t> </a:t>
            </a:r>
            <a:r>
              <a:rPr dirty="0" sz="2200" spc="-10" i="1">
                <a:latin typeface="Carlito"/>
                <a:cs typeface="Carlito"/>
              </a:rPr>
              <a:t>applications:</a:t>
            </a:r>
            <a:endParaRPr sz="2200">
              <a:latin typeface="Carlito"/>
              <a:cs typeface="Carlito"/>
            </a:endParaRPr>
          </a:p>
          <a:p>
            <a:pPr marL="238125">
              <a:lnSpc>
                <a:spcPct val="100000"/>
              </a:lnSpc>
            </a:pPr>
            <a:r>
              <a:rPr dirty="0" sz="2200" spc="-5" b="1">
                <a:solidFill>
                  <a:srgbClr val="C00000"/>
                </a:solidFill>
                <a:latin typeface="Carlito"/>
                <a:cs typeface="Carlito"/>
              </a:rPr>
              <a:t>1. Session handling using </a:t>
            </a:r>
            <a:r>
              <a:rPr dirty="0" sz="2200" spc="-15" b="1">
                <a:solidFill>
                  <a:srgbClr val="C00000"/>
                </a:solidFill>
                <a:latin typeface="Carlito"/>
                <a:cs typeface="Carlito"/>
              </a:rPr>
              <a:t>cookies</a:t>
            </a:r>
            <a:r>
              <a:rPr dirty="0" sz="2200" spc="-15">
                <a:latin typeface="Carlito"/>
                <a:cs typeface="Carlito"/>
              </a:rPr>
              <a:t>— </a:t>
            </a:r>
            <a:r>
              <a:rPr dirty="0" sz="2200" spc="-5">
                <a:latin typeface="Carlito"/>
                <a:cs typeface="Carlito"/>
              </a:rPr>
              <a:t>mostly used </a:t>
            </a:r>
            <a:r>
              <a:rPr dirty="0" sz="2200" spc="-10">
                <a:latin typeface="Carlito"/>
                <a:cs typeface="Carlito"/>
              </a:rPr>
              <a:t>technology </a:t>
            </a:r>
            <a:r>
              <a:rPr dirty="0" sz="2200" spc="-20">
                <a:latin typeface="Carlito"/>
                <a:cs typeface="Carlito"/>
              </a:rPr>
              <a:t>for </a:t>
            </a:r>
            <a:r>
              <a:rPr dirty="0" sz="2200" spc="-5">
                <a:latin typeface="Carlito"/>
                <a:cs typeface="Carlito"/>
              </a:rPr>
              <a:t>session</a:t>
            </a:r>
            <a:r>
              <a:rPr dirty="0" sz="2200" spc="125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tracking.</a:t>
            </a:r>
            <a:endParaRPr sz="2200">
              <a:latin typeface="Carlito"/>
              <a:cs typeface="Carlito"/>
            </a:endParaRPr>
          </a:p>
          <a:p>
            <a:pPr marL="581660" marR="266065" indent="-343535">
              <a:lnSpc>
                <a:spcPct val="100000"/>
              </a:lnSpc>
              <a:buFont typeface="Arial"/>
              <a:buChar char="•"/>
              <a:tabLst>
                <a:tab pos="581660" algn="l"/>
                <a:tab pos="582295" algn="l"/>
                <a:tab pos="3597275" algn="l"/>
                <a:tab pos="7614920" algn="l"/>
              </a:tabLst>
            </a:pPr>
            <a:r>
              <a:rPr dirty="0" sz="2200" spc="-5">
                <a:latin typeface="Carlito"/>
                <a:cs typeface="Carlito"/>
              </a:rPr>
              <a:t>Cookie is a small </a:t>
            </a:r>
            <a:r>
              <a:rPr dirty="0" sz="2200" spc="-20">
                <a:latin typeface="Carlito"/>
                <a:cs typeface="Carlito"/>
              </a:rPr>
              <a:t>text </a:t>
            </a:r>
            <a:r>
              <a:rPr dirty="0" sz="2200" spc="-5">
                <a:latin typeface="Carlito"/>
                <a:cs typeface="Carlito"/>
              </a:rPr>
              <a:t>file </a:t>
            </a:r>
            <a:r>
              <a:rPr dirty="0" sz="2200" spc="-10">
                <a:latin typeface="Carlito"/>
                <a:cs typeface="Carlito"/>
              </a:rPr>
              <a:t>that </a:t>
            </a:r>
            <a:r>
              <a:rPr dirty="0" sz="2200" spc="-15">
                <a:latin typeface="Carlito"/>
                <a:cs typeface="Carlito"/>
              </a:rPr>
              <a:t>contains information </a:t>
            </a:r>
            <a:r>
              <a:rPr dirty="0" sz="2200" spc="-5">
                <a:latin typeface="Carlito"/>
                <a:cs typeface="Carlito"/>
              </a:rPr>
              <a:t>in</a:t>
            </a:r>
            <a:r>
              <a:rPr dirty="0" sz="2200" spc="240">
                <a:latin typeface="Carlito"/>
                <a:cs typeface="Carlito"/>
              </a:rPr>
              <a:t> </a:t>
            </a:r>
            <a:r>
              <a:rPr dirty="0" sz="2200" spc="-20">
                <a:latin typeface="Carlito"/>
                <a:cs typeface="Carlito"/>
              </a:rPr>
              <a:t>form</a:t>
            </a:r>
            <a:r>
              <a:rPr dirty="0" sz="2200" spc="1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of	</a:t>
            </a:r>
            <a:r>
              <a:rPr dirty="0" sz="2200" spc="-35">
                <a:latin typeface="Carlito"/>
                <a:cs typeface="Carlito"/>
              </a:rPr>
              <a:t>key </a:t>
            </a:r>
            <a:r>
              <a:rPr dirty="0" sz="2200" spc="-10">
                <a:latin typeface="Carlito"/>
                <a:cs typeface="Carlito"/>
              </a:rPr>
              <a:t>value </a:t>
            </a:r>
            <a:r>
              <a:rPr dirty="0" sz="2200" spc="-15">
                <a:latin typeface="Carlito"/>
                <a:cs typeface="Carlito"/>
              </a:rPr>
              <a:t>pairs, sent </a:t>
            </a:r>
            <a:r>
              <a:rPr dirty="0" sz="2200" spc="-10">
                <a:latin typeface="Carlito"/>
                <a:cs typeface="Carlito"/>
              </a:rPr>
              <a:t>by </a:t>
            </a:r>
            <a:r>
              <a:rPr dirty="0" sz="2200" spc="-5">
                <a:latin typeface="Carlito"/>
                <a:cs typeface="Carlito"/>
              </a:rPr>
              <a:t>the server </a:t>
            </a:r>
            <a:r>
              <a:rPr dirty="0" sz="2200" spc="-20">
                <a:latin typeface="Carlito"/>
                <a:cs typeface="Carlito"/>
              </a:rPr>
              <a:t>to  </a:t>
            </a:r>
            <a:r>
              <a:rPr dirty="0" sz="2200" spc="-5">
                <a:latin typeface="Carlito"/>
                <a:cs typeface="Carlito"/>
              </a:rPr>
              <a:t>the </a:t>
            </a:r>
            <a:r>
              <a:rPr dirty="0" sz="2200" spc="-40">
                <a:latin typeface="Carlito"/>
                <a:cs typeface="Carlito"/>
              </a:rPr>
              <a:t>browser.</a:t>
            </a:r>
            <a:r>
              <a:rPr dirty="0" sz="2200" spc="15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The</a:t>
            </a:r>
            <a:r>
              <a:rPr dirty="0" sz="2200" spc="15">
                <a:latin typeface="Carlito"/>
                <a:cs typeface="Carlito"/>
              </a:rPr>
              <a:t> </a:t>
            </a:r>
            <a:r>
              <a:rPr dirty="0" sz="2200" spc="-15">
                <a:latin typeface="Carlito"/>
                <a:cs typeface="Carlito"/>
              </a:rPr>
              <a:t>browser	saves </a:t>
            </a:r>
            <a:r>
              <a:rPr dirty="0" sz="2200" spc="-5">
                <a:latin typeface="Carlito"/>
                <a:cs typeface="Carlito"/>
              </a:rPr>
              <a:t>the </a:t>
            </a:r>
            <a:r>
              <a:rPr dirty="0" sz="2200" spc="-10">
                <a:latin typeface="Carlito"/>
                <a:cs typeface="Carlito"/>
              </a:rPr>
              <a:t>cookie </a:t>
            </a:r>
            <a:r>
              <a:rPr dirty="0" sz="2200" spc="-5">
                <a:latin typeface="Carlito"/>
                <a:cs typeface="Carlito"/>
              </a:rPr>
              <a:t>in </a:t>
            </a:r>
            <a:r>
              <a:rPr dirty="0" sz="2200" spc="-10">
                <a:latin typeface="Carlito"/>
                <a:cs typeface="Carlito"/>
              </a:rPr>
              <a:t>the </a:t>
            </a:r>
            <a:r>
              <a:rPr dirty="0" sz="2200" spc="-15">
                <a:latin typeface="Carlito"/>
                <a:cs typeface="Carlito"/>
              </a:rPr>
              <a:t>client’s</a:t>
            </a:r>
            <a:r>
              <a:rPr dirty="0" sz="2200" spc="7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machine.</a:t>
            </a:r>
            <a:endParaRPr sz="2200">
              <a:latin typeface="Carlito"/>
              <a:cs typeface="Carlito"/>
            </a:endParaRPr>
          </a:p>
          <a:p>
            <a:pPr marL="581660" marR="176530" indent="-343535">
              <a:lnSpc>
                <a:spcPct val="100000"/>
              </a:lnSpc>
              <a:buFont typeface="Arial"/>
              <a:buChar char="•"/>
              <a:tabLst>
                <a:tab pos="581660" algn="l"/>
                <a:tab pos="582295" algn="l"/>
              </a:tabLst>
            </a:pPr>
            <a:r>
              <a:rPr dirty="0" sz="2200" spc="-15">
                <a:latin typeface="Carlito"/>
                <a:cs typeface="Carlito"/>
              </a:rPr>
              <a:t>So, </a:t>
            </a:r>
            <a:r>
              <a:rPr dirty="0" sz="2200" spc="-10">
                <a:latin typeface="Carlito"/>
                <a:cs typeface="Carlito"/>
              </a:rPr>
              <a:t>whenever </a:t>
            </a:r>
            <a:r>
              <a:rPr dirty="0" sz="2200" spc="-5">
                <a:latin typeface="Carlito"/>
                <a:cs typeface="Carlito"/>
              </a:rPr>
              <a:t>the </a:t>
            </a:r>
            <a:r>
              <a:rPr dirty="0" sz="2200" spc="-15">
                <a:latin typeface="Carlito"/>
                <a:cs typeface="Carlito"/>
              </a:rPr>
              <a:t>browser </a:t>
            </a:r>
            <a:r>
              <a:rPr dirty="0" sz="2200" spc="-10">
                <a:latin typeface="Carlito"/>
                <a:cs typeface="Carlito"/>
              </a:rPr>
              <a:t>sends </a:t>
            </a:r>
            <a:r>
              <a:rPr dirty="0" sz="2200" spc="-5">
                <a:latin typeface="Carlito"/>
                <a:cs typeface="Carlito"/>
              </a:rPr>
              <a:t>a </a:t>
            </a:r>
            <a:r>
              <a:rPr dirty="0" sz="2200" spc="-10">
                <a:latin typeface="Carlito"/>
                <a:cs typeface="Carlito"/>
              </a:rPr>
              <a:t>request </a:t>
            </a:r>
            <a:r>
              <a:rPr dirty="0" sz="2200" spc="-15">
                <a:latin typeface="Carlito"/>
                <a:cs typeface="Carlito"/>
              </a:rPr>
              <a:t>to </a:t>
            </a:r>
            <a:r>
              <a:rPr dirty="0" sz="2200" spc="-5">
                <a:latin typeface="Carlito"/>
                <a:cs typeface="Carlito"/>
              </a:rPr>
              <a:t>the same </a:t>
            </a:r>
            <a:r>
              <a:rPr dirty="0" sz="2200" spc="-30">
                <a:latin typeface="Carlito"/>
                <a:cs typeface="Carlito"/>
              </a:rPr>
              <a:t>server, </a:t>
            </a:r>
            <a:r>
              <a:rPr dirty="0" sz="2200" spc="-5">
                <a:latin typeface="Carlito"/>
                <a:cs typeface="Carlito"/>
              </a:rPr>
              <a:t>it sends the </a:t>
            </a:r>
            <a:r>
              <a:rPr dirty="0" sz="2200" spc="-10">
                <a:latin typeface="Carlito"/>
                <a:cs typeface="Carlito"/>
              </a:rPr>
              <a:t>cookie </a:t>
            </a:r>
            <a:r>
              <a:rPr dirty="0" sz="2200" spc="-5">
                <a:latin typeface="Carlito"/>
                <a:cs typeface="Carlito"/>
              </a:rPr>
              <a:t>along with it. </a:t>
            </a:r>
            <a:r>
              <a:rPr dirty="0" sz="2200" spc="-10">
                <a:latin typeface="Carlito"/>
                <a:cs typeface="Carlito"/>
              </a:rPr>
              <a:t>The  </a:t>
            </a:r>
            <a:r>
              <a:rPr dirty="0" sz="2200" spc="-5">
                <a:latin typeface="Carlito"/>
                <a:cs typeface="Carlito"/>
              </a:rPr>
              <a:t>server </a:t>
            </a:r>
            <a:r>
              <a:rPr dirty="0" sz="2200" spc="-15">
                <a:latin typeface="Carlito"/>
                <a:cs typeface="Carlito"/>
              </a:rPr>
              <a:t>can </a:t>
            </a:r>
            <a:r>
              <a:rPr dirty="0" sz="2200" spc="-5">
                <a:latin typeface="Carlito"/>
                <a:cs typeface="Carlito"/>
              </a:rPr>
              <a:t>identify the </a:t>
            </a:r>
            <a:r>
              <a:rPr dirty="0" sz="2200" spc="-10">
                <a:latin typeface="Carlito"/>
                <a:cs typeface="Carlito"/>
              </a:rPr>
              <a:t>client through </a:t>
            </a:r>
            <a:r>
              <a:rPr dirty="0" sz="2200" spc="-5">
                <a:latin typeface="Carlito"/>
                <a:cs typeface="Carlito"/>
              </a:rPr>
              <a:t>this</a:t>
            </a:r>
            <a:r>
              <a:rPr dirty="0" sz="2200" spc="50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cookie.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arlito"/>
              <a:cs typeface="Carlito"/>
            </a:endParaRPr>
          </a:p>
          <a:p>
            <a:pPr marL="238125">
              <a:lnSpc>
                <a:spcPct val="100000"/>
              </a:lnSpc>
            </a:pPr>
            <a:r>
              <a:rPr dirty="0" sz="2200" spc="-15" b="1">
                <a:latin typeface="Carlito"/>
                <a:cs typeface="Carlito"/>
              </a:rPr>
              <a:t>Disadvantage:</a:t>
            </a:r>
            <a:endParaRPr sz="2200">
              <a:latin typeface="Carlito"/>
              <a:cs typeface="Carlito"/>
            </a:endParaRPr>
          </a:p>
          <a:p>
            <a:pPr marL="238125" marR="5080">
              <a:lnSpc>
                <a:spcPct val="100000"/>
              </a:lnSpc>
            </a:pPr>
            <a:r>
              <a:rPr dirty="0" sz="2200" spc="-10">
                <a:latin typeface="Carlito"/>
                <a:cs typeface="Carlito"/>
              </a:rPr>
              <a:t>Users </a:t>
            </a:r>
            <a:r>
              <a:rPr dirty="0" sz="2200" spc="-15">
                <a:latin typeface="Carlito"/>
                <a:cs typeface="Carlito"/>
              </a:rPr>
              <a:t>can </a:t>
            </a:r>
            <a:r>
              <a:rPr dirty="0" sz="2200" spc="-10">
                <a:latin typeface="Carlito"/>
                <a:cs typeface="Carlito"/>
              </a:rPr>
              <a:t>opt </a:t>
            </a:r>
            <a:r>
              <a:rPr dirty="0" sz="2200" spc="-15">
                <a:latin typeface="Carlito"/>
                <a:cs typeface="Carlito"/>
              </a:rPr>
              <a:t>to </a:t>
            </a:r>
            <a:r>
              <a:rPr dirty="0" sz="2200" spc="-5">
                <a:latin typeface="Carlito"/>
                <a:cs typeface="Carlito"/>
              </a:rPr>
              <a:t>disable </a:t>
            </a:r>
            <a:r>
              <a:rPr dirty="0" sz="2200" spc="-10">
                <a:latin typeface="Carlito"/>
                <a:cs typeface="Carlito"/>
              </a:rPr>
              <a:t>cookies </a:t>
            </a:r>
            <a:r>
              <a:rPr dirty="0" sz="2200" spc="-5">
                <a:latin typeface="Carlito"/>
                <a:cs typeface="Carlito"/>
              </a:rPr>
              <a:t>using their </a:t>
            </a:r>
            <a:r>
              <a:rPr dirty="0" sz="2200" spc="-15">
                <a:latin typeface="Carlito"/>
                <a:cs typeface="Carlito"/>
              </a:rPr>
              <a:t>browser preferences. </a:t>
            </a:r>
            <a:r>
              <a:rPr dirty="0" sz="2200" spc="-5">
                <a:latin typeface="Carlito"/>
                <a:cs typeface="Carlito"/>
              </a:rPr>
              <a:t>In such </a:t>
            </a:r>
            <a:r>
              <a:rPr dirty="0" sz="2200" spc="-10">
                <a:latin typeface="Carlito"/>
                <a:cs typeface="Carlito"/>
              </a:rPr>
              <a:t>case, </a:t>
            </a:r>
            <a:r>
              <a:rPr dirty="0" sz="2200" spc="-5">
                <a:latin typeface="Carlito"/>
                <a:cs typeface="Carlito"/>
              </a:rPr>
              <a:t>the </a:t>
            </a:r>
            <a:r>
              <a:rPr dirty="0" sz="2200" spc="-15">
                <a:latin typeface="Carlito"/>
                <a:cs typeface="Carlito"/>
              </a:rPr>
              <a:t>browser </a:t>
            </a:r>
            <a:r>
              <a:rPr dirty="0" sz="2200" spc="-5">
                <a:latin typeface="Carlito"/>
                <a:cs typeface="Carlito"/>
              </a:rPr>
              <a:t>will not </a:t>
            </a:r>
            <a:r>
              <a:rPr dirty="0" sz="2200" spc="-20">
                <a:latin typeface="Carlito"/>
                <a:cs typeface="Carlito"/>
              </a:rPr>
              <a:t>save  </a:t>
            </a:r>
            <a:r>
              <a:rPr dirty="0" sz="2200" spc="-5">
                <a:latin typeface="Carlito"/>
                <a:cs typeface="Carlito"/>
              </a:rPr>
              <a:t>the </a:t>
            </a:r>
            <a:r>
              <a:rPr dirty="0" sz="2200" spc="-10">
                <a:latin typeface="Carlito"/>
                <a:cs typeface="Carlito"/>
              </a:rPr>
              <a:t>cookie </a:t>
            </a:r>
            <a:r>
              <a:rPr dirty="0" sz="2200" spc="-15">
                <a:latin typeface="Carlito"/>
                <a:cs typeface="Carlito"/>
              </a:rPr>
              <a:t>at client’s </a:t>
            </a:r>
            <a:r>
              <a:rPr dirty="0" sz="2200" spc="-5">
                <a:latin typeface="Carlito"/>
                <a:cs typeface="Carlito"/>
              </a:rPr>
              <a:t>machine and </a:t>
            </a:r>
            <a:r>
              <a:rPr dirty="0" sz="2200">
                <a:latin typeface="Carlito"/>
                <a:cs typeface="Carlito"/>
              </a:rPr>
              <a:t>session </a:t>
            </a:r>
            <a:r>
              <a:rPr dirty="0" sz="2200" spc="-10">
                <a:latin typeface="Carlito"/>
                <a:cs typeface="Carlito"/>
              </a:rPr>
              <a:t>tracking</a:t>
            </a:r>
            <a:r>
              <a:rPr dirty="0" sz="2200" spc="75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fails.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dirty="0" sz="2200" spc="-10" b="1">
                <a:solidFill>
                  <a:srgbClr val="FF0000"/>
                </a:solidFill>
                <a:latin typeface="Carlito"/>
                <a:cs typeface="Carlito"/>
              </a:rPr>
              <a:t>There </a:t>
            </a:r>
            <a:r>
              <a:rPr dirty="0" sz="2200" spc="-15" b="1">
                <a:solidFill>
                  <a:srgbClr val="FF0000"/>
                </a:solidFill>
                <a:latin typeface="Carlito"/>
                <a:cs typeface="Carlito"/>
              </a:rPr>
              <a:t>are two </a:t>
            </a:r>
            <a:r>
              <a:rPr dirty="0" sz="2200" spc="-5" b="1">
                <a:solidFill>
                  <a:srgbClr val="FF0000"/>
                </a:solidFill>
                <a:latin typeface="Carlito"/>
                <a:cs typeface="Carlito"/>
              </a:rPr>
              <a:t>types of</a:t>
            </a:r>
            <a:r>
              <a:rPr dirty="0" sz="2200" spc="105" b="1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dirty="0" sz="2200" spc="-5" b="1">
                <a:solidFill>
                  <a:srgbClr val="FF0000"/>
                </a:solidFill>
                <a:latin typeface="Carlito"/>
                <a:cs typeface="Carlito"/>
              </a:rPr>
              <a:t>cookies: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200" spc="-5" b="1">
                <a:latin typeface="Carlito"/>
                <a:cs typeface="Carlito"/>
              </a:rPr>
              <a:t>Session cookies </a:t>
            </a:r>
            <a:r>
              <a:rPr dirty="0" sz="2200" spc="-5">
                <a:latin typeface="Carlito"/>
                <a:cs typeface="Carlito"/>
              </a:rPr>
              <a:t>- </a:t>
            </a:r>
            <a:r>
              <a:rPr dirty="0" sz="2200" spc="-10">
                <a:latin typeface="Carlito"/>
                <a:cs typeface="Carlito"/>
              </a:rPr>
              <a:t>are </a:t>
            </a:r>
            <a:r>
              <a:rPr dirty="0" sz="2200" spc="-15">
                <a:latin typeface="Carlito"/>
                <a:cs typeface="Carlito"/>
              </a:rPr>
              <a:t>temporary </a:t>
            </a:r>
            <a:r>
              <a:rPr dirty="0" sz="2200" spc="-10">
                <a:latin typeface="Carlito"/>
                <a:cs typeface="Carlito"/>
              </a:rPr>
              <a:t>cookie </a:t>
            </a:r>
            <a:r>
              <a:rPr dirty="0" sz="2200" spc="-5">
                <a:latin typeface="Carlito"/>
                <a:cs typeface="Carlito"/>
              </a:rPr>
              <a:t>files, which </a:t>
            </a:r>
            <a:r>
              <a:rPr dirty="0" sz="2200" spc="-10">
                <a:latin typeface="Carlito"/>
                <a:cs typeface="Carlito"/>
              </a:rPr>
              <a:t>are erased</a:t>
            </a:r>
            <a:r>
              <a:rPr dirty="0" sz="2200" spc="9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when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200" spc="-15">
                <a:latin typeface="Carlito"/>
                <a:cs typeface="Carlito"/>
              </a:rPr>
              <a:t>we </a:t>
            </a:r>
            <a:r>
              <a:rPr dirty="0" sz="2200" spc="-5">
                <a:latin typeface="Carlito"/>
                <a:cs typeface="Carlito"/>
              </a:rPr>
              <a:t>close the</a:t>
            </a:r>
            <a:r>
              <a:rPr dirty="0" sz="2200" spc="35">
                <a:latin typeface="Carlito"/>
                <a:cs typeface="Carlito"/>
              </a:rPr>
              <a:t> </a:t>
            </a:r>
            <a:r>
              <a:rPr dirty="0" sz="2200" spc="-40">
                <a:latin typeface="Carlito"/>
                <a:cs typeface="Carlito"/>
              </a:rPr>
              <a:t>browser.</a:t>
            </a:r>
            <a:endParaRPr sz="2200">
              <a:latin typeface="Carlito"/>
              <a:cs typeface="Carlito"/>
            </a:endParaRPr>
          </a:p>
          <a:p>
            <a:pPr marL="12700" marR="4427855">
              <a:lnSpc>
                <a:spcPct val="100000"/>
              </a:lnSpc>
            </a:pPr>
            <a:r>
              <a:rPr dirty="0" sz="2200" spc="-20" b="1">
                <a:latin typeface="Carlito"/>
                <a:cs typeface="Carlito"/>
              </a:rPr>
              <a:t>Persistent </a:t>
            </a:r>
            <a:r>
              <a:rPr dirty="0" sz="2200" spc="-5" b="1">
                <a:latin typeface="Carlito"/>
                <a:cs typeface="Carlito"/>
              </a:rPr>
              <a:t>cookies </a:t>
            </a:r>
            <a:r>
              <a:rPr dirty="0" sz="2200" spc="-5">
                <a:latin typeface="Carlito"/>
                <a:cs typeface="Carlito"/>
              </a:rPr>
              <a:t>– </a:t>
            </a:r>
            <a:r>
              <a:rPr dirty="0" sz="2200" spc="-10">
                <a:latin typeface="Carlito"/>
                <a:cs typeface="Carlito"/>
              </a:rPr>
              <a:t>These files </a:t>
            </a:r>
            <a:r>
              <a:rPr dirty="0" sz="2200" spc="-25">
                <a:latin typeface="Carlito"/>
                <a:cs typeface="Carlito"/>
              </a:rPr>
              <a:t>stay </a:t>
            </a:r>
            <a:r>
              <a:rPr dirty="0" sz="2200" spc="-5">
                <a:latin typeface="Carlito"/>
                <a:cs typeface="Carlito"/>
              </a:rPr>
              <a:t>in one of </a:t>
            </a:r>
            <a:r>
              <a:rPr dirty="0" sz="2200" spc="-10">
                <a:latin typeface="Carlito"/>
                <a:cs typeface="Carlito"/>
              </a:rPr>
              <a:t>our </a:t>
            </a:r>
            <a:r>
              <a:rPr dirty="0" sz="2200" spc="-15">
                <a:latin typeface="Carlito"/>
                <a:cs typeface="Carlito"/>
              </a:rPr>
              <a:t>browser's  subfolders </a:t>
            </a:r>
            <a:r>
              <a:rPr dirty="0" sz="2200" spc="-10">
                <a:latin typeface="Carlito"/>
                <a:cs typeface="Carlito"/>
              </a:rPr>
              <a:t>until </a:t>
            </a:r>
            <a:r>
              <a:rPr dirty="0" sz="2200" spc="-15">
                <a:latin typeface="Carlito"/>
                <a:cs typeface="Carlito"/>
              </a:rPr>
              <a:t>we delete </a:t>
            </a:r>
            <a:r>
              <a:rPr dirty="0" sz="2200" spc="-5">
                <a:latin typeface="Carlito"/>
                <a:cs typeface="Carlito"/>
              </a:rPr>
              <a:t>them manually or </a:t>
            </a:r>
            <a:r>
              <a:rPr dirty="0" sz="2200" spc="-10">
                <a:latin typeface="Carlito"/>
                <a:cs typeface="Carlito"/>
              </a:rPr>
              <a:t>the </a:t>
            </a:r>
            <a:r>
              <a:rPr dirty="0" sz="2200" spc="-15">
                <a:latin typeface="Carlito"/>
                <a:cs typeface="Carlito"/>
              </a:rPr>
              <a:t>browser deletes  </a:t>
            </a:r>
            <a:r>
              <a:rPr dirty="0" sz="2200" spc="-5">
                <a:latin typeface="Carlito"/>
                <a:cs typeface="Carlito"/>
              </a:rPr>
              <a:t>them based on the </a:t>
            </a:r>
            <a:r>
              <a:rPr dirty="0" sz="2200" spc="-15">
                <a:latin typeface="Carlito"/>
                <a:cs typeface="Carlito"/>
              </a:rPr>
              <a:t>duration </a:t>
            </a:r>
            <a:r>
              <a:rPr dirty="0" sz="2200" spc="-5">
                <a:latin typeface="Carlito"/>
                <a:cs typeface="Carlito"/>
              </a:rPr>
              <a:t>period </a:t>
            </a:r>
            <a:r>
              <a:rPr dirty="0" sz="2200" spc="-15">
                <a:latin typeface="Carlito"/>
                <a:cs typeface="Carlito"/>
              </a:rPr>
              <a:t>contained </a:t>
            </a:r>
            <a:r>
              <a:rPr dirty="0" sz="2200" spc="-5">
                <a:latin typeface="Carlito"/>
                <a:cs typeface="Carlito"/>
              </a:rPr>
              <a:t>within the </a:t>
            </a:r>
            <a:r>
              <a:rPr dirty="0" sz="2200" spc="-20">
                <a:latin typeface="Carlito"/>
                <a:cs typeface="Carlito"/>
              </a:rPr>
              <a:t>persistent  </a:t>
            </a:r>
            <a:r>
              <a:rPr dirty="0" sz="2200" spc="-10">
                <a:latin typeface="Carlito"/>
                <a:cs typeface="Carlito"/>
              </a:rPr>
              <a:t>cookie's</a:t>
            </a:r>
            <a:r>
              <a:rPr dirty="0" sz="2200" spc="15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file.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6280"/>
          </a:xfrm>
          <a:custGeom>
            <a:avLst/>
            <a:gdLst/>
            <a:ahLst/>
            <a:cxnLst/>
            <a:rect l="l" t="t" r="r" b="b"/>
            <a:pathLst>
              <a:path w="12192000" h="716280">
                <a:moveTo>
                  <a:pt x="12192000" y="0"/>
                </a:moveTo>
                <a:lnTo>
                  <a:pt x="0" y="0"/>
                </a:lnTo>
                <a:lnTo>
                  <a:pt x="0" y="716279"/>
                </a:lnTo>
                <a:lnTo>
                  <a:pt x="12192000" y="716279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1785" y="75692"/>
            <a:ext cx="49479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Sending Cookies </a:t>
            </a:r>
            <a:r>
              <a:rPr dirty="0" sz="3200" spc="-15"/>
              <a:t>to </a:t>
            </a:r>
            <a:r>
              <a:rPr dirty="0" sz="3200"/>
              <a:t>the </a:t>
            </a:r>
            <a:r>
              <a:rPr dirty="0" sz="3200" spc="-10"/>
              <a:t>Client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78739" y="762761"/>
            <a:ext cx="11231880" cy="5556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935" indent="-99695">
              <a:lnSpc>
                <a:spcPct val="100000"/>
              </a:lnSpc>
              <a:spcBef>
                <a:spcPts val="95"/>
              </a:spcBef>
              <a:buSzPct val="95454"/>
              <a:buFont typeface="Arial"/>
              <a:buChar char="•"/>
              <a:tabLst>
                <a:tab pos="242570" algn="l"/>
              </a:tabLst>
            </a:pPr>
            <a:r>
              <a:rPr dirty="0" sz="2200" spc="-20" b="1">
                <a:latin typeface="Carlito"/>
                <a:cs typeface="Carlito"/>
              </a:rPr>
              <a:t>Create </a:t>
            </a:r>
            <a:r>
              <a:rPr dirty="0" sz="2200" spc="-5" b="1">
                <a:latin typeface="Carlito"/>
                <a:cs typeface="Carlito"/>
              </a:rPr>
              <a:t>a </a:t>
            </a:r>
            <a:r>
              <a:rPr dirty="0" sz="2200" spc="-10" b="1">
                <a:latin typeface="Carlito"/>
                <a:cs typeface="Carlito"/>
              </a:rPr>
              <a:t>Cookie</a:t>
            </a:r>
            <a:r>
              <a:rPr dirty="0" sz="2200" spc="75" b="1">
                <a:latin typeface="Carlito"/>
                <a:cs typeface="Carlito"/>
              </a:rPr>
              <a:t> </a:t>
            </a:r>
            <a:r>
              <a:rPr dirty="0" sz="2200" spc="-5" b="1">
                <a:latin typeface="Carlito"/>
                <a:cs typeface="Carlito"/>
              </a:rPr>
              <a:t>object.</a:t>
            </a:r>
            <a:endParaRPr sz="2200">
              <a:latin typeface="Carlito"/>
              <a:cs typeface="Carlito"/>
            </a:endParaRPr>
          </a:p>
          <a:p>
            <a:pPr lvl="1" marL="699135" indent="-99695">
              <a:lnSpc>
                <a:spcPct val="100000"/>
              </a:lnSpc>
              <a:buSzPct val="95454"/>
              <a:buFont typeface="Arial"/>
              <a:buChar char="•"/>
              <a:tabLst>
                <a:tab pos="699770" algn="l"/>
              </a:tabLst>
            </a:pPr>
            <a:r>
              <a:rPr dirty="0" sz="2200" spc="-5">
                <a:latin typeface="Carlito"/>
                <a:cs typeface="Carlito"/>
              </a:rPr>
              <a:t>Call the Cookie </a:t>
            </a:r>
            <a:r>
              <a:rPr dirty="0" sz="2200" spc="-15">
                <a:latin typeface="Carlito"/>
                <a:cs typeface="Carlito"/>
              </a:rPr>
              <a:t>constructor </a:t>
            </a:r>
            <a:r>
              <a:rPr dirty="0" sz="2200" spc="-5">
                <a:latin typeface="Carlito"/>
                <a:cs typeface="Carlito"/>
              </a:rPr>
              <a:t>with a </a:t>
            </a:r>
            <a:r>
              <a:rPr dirty="0" sz="2200" spc="-10">
                <a:latin typeface="Carlito"/>
                <a:cs typeface="Carlito"/>
              </a:rPr>
              <a:t>cookie name </a:t>
            </a:r>
            <a:r>
              <a:rPr dirty="0" sz="2200" spc="-5">
                <a:latin typeface="Carlito"/>
                <a:cs typeface="Carlito"/>
              </a:rPr>
              <a:t>and a </a:t>
            </a:r>
            <a:r>
              <a:rPr dirty="0" sz="2200" spc="-10">
                <a:latin typeface="Carlito"/>
                <a:cs typeface="Carlito"/>
              </a:rPr>
              <a:t>cookie value, both </a:t>
            </a:r>
            <a:r>
              <a:rPr dirty="0" sz="2200" spc="-5">
                <a:latin typeface="Carlito"/>
                <a:cs typeface="Carlito"/>
              </a:rPr>
              <a:t>of which </a:t>
            </a:r>
            <a:r>
              <a:rPr dirty="0" sz="2200" spc="-10">
                <a:latin typeface="Carlito"/>
                <a:cs typeface="Carlito"/>
              </a:rPr>
              <a:t>are</a:t>
            </a:r>
            <a:r>
              <a:rPr dirty="0" sz="2200" spc="22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Strings.</a:t>
            </a:r>
            <a:endParaRPr sz="2200">
              <a:latin typeface="Carlito"/>
              <a:cs typeface="Carlito"/>
            </a:endParaRPr>
          </a:p>
          <a:p>
            <a:pPr marL="790575">
              <a:lnSpc>
                <a:spcPct val="100000"/>
              </a:lnSpc>
            </a:pPr>
            <a:r>
              <a:rPr dirty="0" sz="2200" spc="-10" b="1">
                <a:solidFill>
                  <a:srgbClr val="FF3300"/>
                </a:solidFill>
                <a:latin typeface="Carlito"/>
                <a:cs typeface="Carlito"/>
              </a:rPr>
              <a:t>Cookie cookie </a:t>
            </a:r>
            <a:r>
              <a:rPr dirty="0" sz="2200" spc="-5" b="1">
                <a:solidFill>
                  <a:srgbClr val="FF3300"/>
                </a:solidFill>
                <a:latin typeface="Carlito"/>
                <a:cs typeface="Carlito"/>
              </a:rPr>
              <a:t>= </a:t>
            </a:r>
            <a:r>
              <a:rPr dirty="0" sz="2200" spc="-10" b="1">
                <a:solidFill>
                  <a:srgbClr val="FF3300"/>
                </a:solidFill>
                <a:latin typeface="Carlito"/>
                <a:cs typeface="Carlito"/>
              </a:rPr>
              <a:t>new Cookie("name",</a:t>
            </a:r>
            <a:r>
              <a:rPr dirty="0" sz="2200" spc="130" b="1">
                <a:solidFill>
                  <a:srgbClr val="FF3300"/>
                </a:solidFill>
                <a:latin typeface="Carlito"/>
                <a:cs typeface="Carlito"/>
              </a:rPr>
              <a:t> </a:t>
            </a:r>
            <a:r>
              <a:rPr dirty="0" sz="2200" spc="-10" b="1">
                <a:solidFill>
                  <a:srgbClr val="FF3300"/>
                </a:solidFill>
                <a:latin typeface="Carlito"/>
                <a:cs typeface="Carlito"/>
              </a:rPr>
              <a:t>"value");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854710">
              <a:lnSpc>
                <a:spcPct val="100000"/>
              </a:lnSpc>
            </a:pPr>
            <a:r>
              <a:rPr dirty="0" sz="2200" spc="-5" i="1">
                <a:latin typeface="Carlito"/>
                <a:cs typeface="Carlito"/>
              </a:rPr>
              <a:t>Ex</a:t>
            </a:r>
            <a:r>
              <a:rPr dirty="0" sz="2200" spc="-5" i="1">
                <a:solidFill>
                  <a:srgbClr val="001F5F"/>
                </a:solidFill>
                <a:latin typeface="Carlito"/>
                <a:cs typeface="Carlito"/>
              </a:rPr>
              <a:t>. </a:t>
            </a:r>
            <a:r>
              <a:rPr dirty="0" sz="2200" spc="-5" b="1" i="1">
                <a:solidFill>
                  <a:srgbClr val="001F5F"/>
                </a:solidFill>
                <a:latin typeface="Carlito"/>
                <a:cs typeface="Carlito"/>
              </a:rPr>
              <a:t>Cookie cookie_name = new </a:t>
            </a:r>
            <a:r>
              <a:rPr dirty="0" sz="2200" spc="-15" b="1" i="1">
                <a:solidFill>
                  <a:srgbClr val="001F5F"/>
                </a:solidFill>
                <a:latin typeface="Carlito"/>
                <a:cs typeface="Carlito"/>
              </a:rPr>
              <a:t>Cookie(</a:t>
            </a:r>
            <a:r>
              <a:rPr dirty="0" sz="2200" spc="-15" b="1">
                <a:solidFill>
                  <a:srgbClr val="001F5F"/>
                </a:solidFill>
                <a:latin typeface="Carlito"/>
                <a:cs typeface="Carlito"/>
              </a:rPr>
              <a:t>"</a:t>
            </a:r>
            <a:r>
              <a:rPr dirty="0" sz="2200" spc="-15" b="1" i="1">
                <a:solidFill>
                  <a:srgbClr val="001F5F"/>
                </a:solidFill>
                <a:latin typeface="Carlito"/>
                <a:cs typeface="Carlito"/>
              </a:rPr>
              <a:t>username</a:t>
            </a:r>
            <a:r>
              <a:rPr dirty="0" sz="2200" spc="-15" b="1">
                <a:solidFill>
                  <a:srgbClr val="001F5F"/>
                </a:solidFill>
                <a:latin typeface="Carlito"/>
                <a:cs typeface="Carlito"/>
              </a:rPr>
              <a:t>“,</a:t>
            </a:r>
            <a:r>
              <a:rPr dirty="0" sz="2200" spc="-40" b="1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dirty="0" sz="2200" spc="-10" b="1">
                <a:solidFill>
                  <a:srgbClr val="001F5F"/>
                </a:solidFill>
                <a:latin typeface="Carlito"/>
                <a:cs typeface="Carlito"/>
              </a:rPr>
              <a:t>"</a:t>
            </a:r>
            <a:r>
              <a:rPr dirty="0" sz="2200" spc="-10" b="1" i="1">
                <a:solidFill>
                  <a:srgbClr val="001F5F"/>
                </a:solidFill>
                <a:latin typeface="Carlito"/>
                <a:cs typeface="Carlito"/>
              </a:rPr>
              <a:t>Smith</a:t>
            </a:r>
            <a:r>
              <a:rPr dirty="0" sz="2200" spc="-10" b="1">
                <a:solidFill>
                  <a:srgbClr val="001F5F"/>
                </a:solidFill>
                <a:latin typeface="Carlito"/>
                <a:cs typeface="Carlito"/>
              </a:rPr>
              <a:t>"</a:t>
            </a:r>
            <a:r>
              <a:rPr dirty="0" sz="2200" spc="-10" b="1" i="1">
                <a:solidFill>
                  <a:srgbClr val="001F5F"/>
                </a:solidFill>
                <a:latin typeface="Carlito"/>
                <a:cs typeface="Carlito"/>
              </a:rPr>
              <a:t>);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241935" indent="-99695">
              <a:lnSpc>
                <a:spcPts val="2630"/>
              </a:lnSpc>
              <a:buSzPct val="95454"/>
              <a:buFont typeface="Arial"/>
              <a:buChar char="•"/>
              <a:tabLst>
                <a:tab pos="242570" algn="l"/>
              </a:tabLst>
            </a:pPr>
            <a:r>
              <a:rPr dirty="0" sz="2200" spc="-5" b="1">
                <a:latin typeface="Carlito"/>
                <a:cs typeface="Carlito"/>
              </a:rPr>
              <a:t>Add </a:t>
            </a:r>
            <a:r>
              <a:rPr dirty="0" sz="2200" spc="-10" b="1">
                <a:latin typeface="Carlito"/>
                <a:cs typeface="Carlito"/>
              </a:rPr>
              <a:t>the cookie </a:t>
            </a:r>
            <a:r>
              <a:rPr dirty="0" sz="2200" spc="-20">
                <a:latin typeface="Carlito"/>
                <a:cs typeface="Carlito"/>
              </a:rPr>
              <a:t>to </a:t>
            </a:r>
            <a:r>
              <a:rPr dirty="0" sz="2200" spc="-5">
                <a:latin typeface="Carlito"/>
                <a:cs typeface="Carlito"/>
              </a:rPr>
              <a:t>the </a:t>
            </a:r>
            <a:r>
              <a:rPr dirty="0" sz="2200" spc="-10" i="1">
                <a:latin typeface="Carlito"/>
                <a:cs typeface="Carlito"/>
              </a:rPr>
              <a:t>Set-Cookie </a:t>
            </a:r>
            <a:r>
              <a:rPr dirty="0" sz="2200" spc="-10">
                <a:latin typeface="Carlito"/>
                <a:cs typeface="Carlito"/>
              </a:rPr>
              <a:t>response header by </a:t>
            </a:r>
            <a:r>
              <a:rPr dirty="0" sz="2200" spc="-5">
                <a:latin typeface="Carlito"/>
                <a:cs typeface="Carlito"/>
              </a:rPr>
              <a:t>means of the addCookie method</a:t>
            </a:r>
            <a:r>
              <a:rPr dirty="0" sz="2200" spc="29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of</a:t>
            </a:r>
            <a:endParaRPr sz="2200">
              <a:latin typeface="Carlito"/>
              <a:cs typeface="Carlito"/>
            </a:endParaRPr>
          </a:p>
          <a:p>
            <a:pPr marL="142875">
              <a:lnSpc>
                <a:spcPts val="2870"/>
              </a:lnSpc>
            </a:pPr>
            <a:r>
              <a:rPr dirty="0" sz="2200" spc="-10">
                <a:latin typeface="Carlito"/>
                <a:cs typeface="Carlito"/>
              </a:rPr>
              <a:t>HttpServletResponse</a:t>
            </a:r>
            <a:r>
              <a:rPr dirty="0" sz="2400" spc="-10">
                <a:latin typeface="Carlito"/>
                <a:cs typeface="Carlito"/>
              </a:rPr>
              <a:t>.</a:t>
            </a:r>
            <a:endParaRPr sz="2400">
              <a:latin typeface="Carlito"/>
              <a:cs typeface="Carlito"/>
            </a:endParaRPr>
          </a:p>
          <a:p>
            <a:pPr marL="1057275">
              <a:lnSpc>
                <a:spcPct val="100000"/>
              </a:lnSpc>
              <a:spcBef>
                <a:spcPts val="25"/>
              </a:spcBef>
            </a:pPr>
            <a:r>
              <a:rPr dirty="0" sz="2200" spc="-5" b="1">
                <a:solidFill>
                  <a:srgbClr val="001F5F"/>
                </a:solidFill>
                <a:latin typeface="Carlito"/>
                <a:cs typeface="Carlito"/>
              </a:rPr>
              <a:t>response.addCookie(cookie_name);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057275">
              <a:lnSpc>
                <a:spcPct val="100000"/>
              </a:lnSpc>
            </a:pPr>
            <a:r>
              <a:rPr dirty="0" sz="2200" spc="-5" b="1" i="1">
                <a:latin typeface="Carlito"/>
                <a:cs typeface="Carlito"/>
              </a:rPr>
              <a:t>Ex.</a:t>
            </a:r>
            <a:r>
              <a:rPr dirty="0" sz="2200" spc="10" b="1" i="1">
                <a:latin typeface="Carlito"/>
                <a:cs typeface="Carlito"/>
              </a:rPr>
              <a:t> </a:t>
            </a:r>
            <a:r>
              <a:rPr dirty="0" sz="2200" spc="-5" b="1" i="1">
                <a:latin typeface="Carlito"/>
                <a:cs typeface="Carlito"/>
              </a:rPr>
              <a:t>response.addCookie(cookie);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arlito"/>
              <a:cs typeface="Carlito"/>
            </a:endParaRPr>
          </a:p>
          <a:p>
            <a:pPr marL="1057275">
              <a:lnSpc>
                <a:spcPct val="100000"/>
              </a:lnSpc>
            </a:pPr>
            <a:r>
              <a:rPr dirty="0" sz="2200" spc="-10" i="1">
                <a:solidFill>
                  <a:srgbClr val="FF3300"/>
                </a:solidFill>
                <a:latin typeface="Carlito"/>
                <a:cs typeface="Carlito"/>
              </a:rPr>
              <a:t>Note </a:t>
            </a:r>
            <a:r>
              <a:rPr dirty="0" sz="2200" spc="-5" i="1">
                <a:solidFill>
                  <a:srgbClr val="FF3300"/>
                </a:solidFill>
                <a:latin typeface="Carlito"/>
                <a:cs typeface="Carlito"/>
              </a:rPr>
              <a:t>: </a:t>
            </a:r>
            <a:r>
              <a:rPr dirty="0" sz="2200" spc="-5" i="1">
                <a:latin typeface="Carlito"/>
                <a:cs typeface="Carlito"/>
              </a:rPr>
              <a:t>If </a:t>
            </a:r>
            <a:r>
              <a:rPr dirty="0" sz="2200" spc="-10" i="1">
                <a:latin typeface="Carlito"/>
                <a:cs typeface="Carlito"/>
              </a:rPr>
              <a:t>you </a:t>
            </a:r>
            <a:r>
              <a:rPr dirty="0" sz="2200" spc="-15" i="1">
                <a:latin typeface="Carlito"/>
                <a:cs typeface="Carlito"/>
              </a:rPr>
              <a:t>forget </a:t>
            </a:r>
            <a:r>
              <a:rPr dirty="0" sz="2200" spc="-5" i="1">
                <a:latin typeface="Carlito"/>
                <a:cs typeface="Carlito"/>
              </a:rPr>
              <a:t>this </a:t>
            </a:r>
            <a:r>
              <a:rPr dirty="0" sz="2200" spc="-15" i="1">
                <a:latin typeface="Carlito"/>
                <a:cs typeface="Carlito"/>
              </a:rPr>
              <a:t>step, </a:t>
            </a:r>
            <a:r>
              <a:rPr dirty="0" sz="2200" spc="-5" i="1">
                <a:latin typeface="Carlito"/>
                <a:cs typeface="Carlito"/>
              </a:rPr>
              <a:t>no </a:t>
            </a:r>
            <a:r>
              <a:rPr dirty="0" sz="2200" spc="-10" i="1">
                <a:latin typeface="Carlito"/>
                <a:cs typeface="Carlito"/>
              </a:rPr>
              <a:t>cookie </a:t>
            </a:r>
            <a:r>
              <a:rPr dirty="0" sz="2200" spc="-5" i="1">
                <a:latin typeface="Carlito"/>
                <a:cs typeface="Carlito"/>
              </a:rPr>
              <a:t>is </a:t>
            </a:r>
            <a:r>
              <a:rPr dirty="0" sz="2200" spc="-15" i="1">
                <a:latin typeface="Carlito"/>
                <a:cs typeface="Carlito"/>
              </a:rPr>
              <a:t>sent to </a:t>
            </a:r>
            <a:r>
              <a:rPr dirty="0" sz="2200" spc="-5" i="1">
                <a:latin typeface="Carlito"/>
                <a:cs typeface="Carlito"/>
              </a:rPr>
              <a:t>the</a:t>
            </a:r>
            <a:r>
              <a:rPr dirty="0" sz="2200" spc="80" i="1">
                <a:latin typeface="Carlito"/>
                <a:cs typeface="Carlito"/>
              </a:rPr>
              <a:t> </a:t>
            </a:r>
            <a:r>
              <a:rPr dirty="0" sz="2200" spc="-5" i="1">
                <a:latin typeface="Carlito"/>
                <a:cs typeface="Carlito"/>
              </a:rPr>
              <a:t>browser</a:t>
            </a:r>
            <a:r>
              <a:rPr dirty="0" sz="2200" spc="-5">
                <a:latin typeface="Carlito"/>
                <a:cs typeface="Carlito"/>
              </a:rPr>
              <a:t>!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latin typeface="Carlito"/>
                <a:cs typeface="Carlito"/>
              </a:rPr>
              <a:t>Call </a:t>
            </a:r>
            <a:r>
              <a:rPr dirty="0" sz="2200" spc="-10" b="1">
                <a:latin typeface="Carlito"/>
                <a:cs typeface="Carlito"/>
              </a:rPr>
              <a:t>request.getCookies() method </a:t>
            </a:r>
            <a:r>
              <a:rPr dirty="0" sz="2200" spc="-10">
                <a:latin typeface="Carlito"/>
                <a:cs typeface="Carlito"/>
              </a:rPr>
              <a:t>that returns </a:t>
            </a:r>
            <a:r>
              <a:rPr dirty="0" sz="2200" spc="-5">
                <a:latin typeface="Carlito"/>
                <a:cs typeface="Carlito"/>
              </a:rPr>
              <a:t>an </a:t>
            </a:r>
            <a:r>
              <a:rPr dirty="0" sz="2200" spc="-20">
                <a:latin typeface="Carlito"/>
                <a:cs typeface="Carlito"/>
              </a:rPr>
              <a:t>array </a:t>
            </a:r>
            <a:r>
              <a:rPr dirty="0" sz="2200" spc="-5">
                <a:latin typeface="Carlito"/>
                <a:cs typeface="Carlito"/>
              </a:rPr>
              <a:t>of Cookie </a:t>
            </a:r>
            <a:r>
              <a:rPr dirty="0" sz="2200" spc="-10">
                <a:latin typeface="Carlito"/>
                <a:cs typeface="Carlito"/>
              </a:rPr>
              <a:t>objects </a:t>
            </a:r>
            <a:r>
              <a:rPr dirty="0" sz="2200" spc="-5">
                <a:latin typeface="Carlito"/>
                <a:cs typeface="Carlito"/>
              </a:rPr>
              <a:t>in </a:t>
            </a:r>
            <a:r>
              <a:rPr dirty="0" sz="2200" spc="-10">
                <a:latin typeface="Carlito"/>
                <a:cs typeface="Carlito"/>
              </a:rPr>
              <a:t>the</a:t>
            </a:r>
            <a:r>
              <a:rPr dirty="0" sz="2200" spc="20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Servlet.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150">
              <a:latin typeface="Carlito"/>
              <a:cs typeface="Carlito"/>
            </a:endParaRPr>
          </a:p>
          <a:p>
            <a:pPr marL="419100" indent="-407034">
              <a:lnSpc>
                <a:spcPct val="100000"/>
              </a:lnSpc>
              <a:buFont typeface="Arial"/>
              <a:buChar char="•"/>
              <a:tabLst>
                <a:tab pos="419100" algn="l"/>
                <a:tab pos="419734" algn="l"/>
              </a:tabLst>
            </a:pPr>
            <a:r>
              <a:rPr dirty="0" sz="2200" spc="-5">
                <a:latin typeface="Carlito"/>
                <a:cs typeface="Carlito"/>
              </a:rPr>
              <a:t>Loop </a:t>
            </a:r>
            <a:r>
              <a:rPr dirty="0" sz="2200" spc="-10">
                <a:latin typeface="Carlito"/>
                <a:cs typeface="Carlito"/>
              </a:rPr>
              <a:t>down </a:t>
            </a:r>
            <a:r>
              <a:rPr dirty="0" sz="2200" spc="-5">
                <a:latin typeface="Carlito"/>
                <a:cs typeface="Carlito"/>
              </a:rPr>
              <a:t>the </a:t>
            </a:r>
            <a:r>
              <a:rPr dirty="0" sz="2200" spc="-45">
                <a:latin typeface="Carlito"/>
                <a:cs typeface="Carlito"/>
              </a:rPr>
              <a:t>array, </a:t>
            </a:r>
            <a:r>
              <a:rPr dirty="0" sz="2200" spc="-10">
                <a:latin typeface="Carlito"/>
                <a:cs typeface="Carlito"/>
              </a:rPr>
              <a:t>calling </a:t>
            </a:r>
            <a:r>
              <a:rPr dirty="0" sz="2200" spc="-10" b="1" i="1">
                <a:latin typeface="Carlito"/>
                <a:cs typeface="Carlito"/>
              </a:rPr>
              <a:t>getName() </a:t>
            </a:r>
            <a:r>
              <a:rPr dirty="0" sz="2200" spc="-5" b="1" i="1">
                <a:latin typeface="Carlito"/>
                <a:cs typeface="Carlito"/>
              </a:rPr>
              <a:t>&amp; </a:t>
            </a:r>
            <a:r>
              <a:rPr dirty="0" sz="2200" spc="-20" b="1" i="1">
                <a:latin typeface="Carlito"/>
                <a:cs typeface="Carlito"/>
              </a:rPr>
              <a:t>getValue() </a:t>
            </a:r>
            <a:r>
              <a:rPr dirty="0" sz="2200" spc="-5">
                <a:latin typeface="Carlito"/>
                <a:cs typeface="Carlito"/>
              </a:rPr>
              <a:t>on each</a:t>
            </a:r>
            <a:r>
              <a:rPr dirty="0" sz="2200" spc="125">
                <a:latin typeface="Carlito"/>
                <a:cs typeface="Carlito"/>
              </a:rPr>
              <a:t> </a:t>
            </a:r>
            <a:r>
              <a:rPr dirty="0" sz="2200" spc="-30">
                <a:latin typeface="Carlito"/>
                <a:cs typeface="Carlito"/>
              </a:rPr>
              <a:t>entry.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30250"/>
          </a:xfrm>
          <a:custGeom>
            <a:avLst/>
            <a:gdLst/>
            <a:ahLst/>
            <a:cxnLst/>
            <a:rect l="l" t="t" r="r" b="b"/>
            <a:pathLst>
              <a:path w="12192000" h="730250">
                <a:moveTo>
                  <a:pt x="12192000" y="0"/>
                </a:moveTo>
                <a:lnTo>
                  <a:pt x="0" y="0"/>
                </a:lnTo>
                <a:lnTo>
                  <a:pt x="0" y="729996"/>
                </a:lnTo>
                <a:lnTo>
                  <a:pt x="12192000" y="7299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3080" y="30861"/>
            <a:ext cx="7087870" cy="6051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-10"/>
              <a:t>Setting </a:t>
            </a:r>
            <a:r>
              <a:rPr dirty="0" sz="3800" spc="-15"/>
              <a:t>age </a:t>
            </a:r>
            <a:r>
              <a:rPr dirty="0" sz="3800"/>
              <a:t>limit </a:t>
            </a:r>
            <a:r>
              <a:rPr dirty="0" sz="3800" spc="-25"/>
              <a:t>for </a:t>
            </a:r>
            <a:r>
              <a:rPr dirty="0" sz="3800"/>
              <a:t>a </a:t>
            </a:r>
            <a:r>
              <a:rPr dirty="0" sz="3800" spc="-5"/>
              <a:t>cookie</a:t>
            </a:r>
            <a:r>
              <a:rPr dirty="0" sz="3800" spc="-45"/>
              <a:t> </a:t>
            </a:r>
            <a:r>
              <a:rPr dirty="0" sz="3800"/>
              <a:t>object</a:t>
            </a:r>
            <a:endParaRPr sz="3800"/>
          </a:p>
        </p:txBody>
      </p:sp>
      <p:sp>
        <p:nvSpPr>
          <p:cNvPr id="4" name="object 4"/>
          <p:cNvSpPr txBox="1"/>
          <p:nvPr/>
        </p:nvSpPr>
        <p:spPr>
          <a:xfrm>
            <a:off x="242112" y="1184275"/>
            <a:ext cx="11809730" cy="2952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spc="-10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To 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set 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the </a:t>
            </a:r>
            <a:r>
              <a:rPr dirty="0" u="heavy" sz="2400" spc="-1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age 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limit </a:t>
            </a:r>
            <a:r>
              <a:rPr dirty="0" u="heavy" sz="2400" spc="-1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for 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 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cookie</a:t>
            </a:r>
            <a:r>
              <a:rPr dirty="0" u="heavy" sz="2400" spc="5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object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400" spc="-5" b="1">
                <a:latin typeface="Carlito"/>
                <a:cs typeface="Carlito"/>
              </a:rPr>
              <a:t>public void </a:t>
            </a:r>
            <a:r>
              <a:rPr dirty="0" sz="2400" spc="-10" b="1">
                <a:latin typeface="Carlito"/>
                <a:cs typeface="Carlito"/>
              </a:rPr>
              <a:t>setMaxAge(int</a:t>
            </a:r>
            <a:r>
              <a:rPr dirty="0" sz="2400" spc="10" b="1">
                <a:latin typeface="Carlito"/>
                <a:cs typeface="Carlito"/>
              </a:rPr>
              <a:t> </a:t>
            </a:r>
            <a:r>
              <a:rPr dirty="0" sz="2400" spc="-10" b="1">
                <a:latin typeface="Carlito"/>
                <a:cs typeface="Carlito"/>
              </a:rPr>
              <a:t>expiry)</a:t>
            </a:r>
            <a:endParaRPr sz="2400">
              <a:latin typeface="Carlito"/>
              <a:cs typeface="Carlito"/>
            </a:endParaRPr>
          </a:p>
          <a:p>
            <a:pPr marL="577215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577850" algn="l"/>
              </a:tabLst>
            </a:pPr>
            <a:r>
              <a:rPr dirty="0" sz="2400" spc="-5">
                <a:latin typeface="Carlito"/>
                <a:cs typeface="Carlito"/>
              </a:rPr>
              <a:t>Sets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maximum age </a:t>
            </a:r>
            <a:r>
              <a:rPr dirty="0" sz="2400" spc="-5">
                <a:latin typeface="Carlito"/>
                <a:cs typeface="Carlito"/>
              </a:rPr>
              <a:t>of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cookie </a:t>
            </a:r>
            <a:r>
              <a:rPr dirty="0" sz="2400">
                <a:latin typeface="Carlito"/>
                <a:cs typeface="Carlito"/>
              </a:rPr>
              <a:t>in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seconds.</a:t>
            </a:r>
            <a:endParaRPr sz="2400">
              <a:latin typeface="Carlito"/>
              <a:cs typeface="Carlito"/>
            </a:endParaRPr>
          </a:p>
          <a:p>
            <a:pPr marL="577215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577850" algn="l"/>
              </a:tabLst>
            </a:pP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 b="1" i="1">
                <a:latin typeface="Carlito"/>
                <a:cs typeface="Carlito"/>
              </a:rPr>
              <a:t>positive value </a:t>
            </a:r>
            <a:r>
              <a:rPr dirty="0" sz="2400" spc="-10">
                <a:latin typeface="Carlito"/>
                <a:cs typeface="Carlito"/>
              </a:rPr>
              <a:t>indicates that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cookie </a:t>
            </a:r>
            <a:r>
              <a:rPr dirty="0" sz="2400">
                <a:latin typeface="Carlito"/>
                <a:cs typeface="Carlito"/>
              </a:rPr>
              <a:t>will </a:t>
            </a:r>
            <a:r>
              <a:rPr dirty="0" sz="2400" spc="-15">
                <a:latin typeface="Carlito"/>
                <a:cs typeface="Carlito"/>
              </a:rPr>
              <a:t>expire </a:t>
            </a:r>
            <a:r>
              <a:rPr dirty="0" sz="2400" spc="-10">
                <a:latin typeface="Carlito"/>
                <a:cs typeface="Carlito"/>
              </a:rPr>
              <a:t>after that </a:t>
            </a:r>
            <a:r>
              <a:rPr dirty="0" sz="2400" spc="-15">
                <a:latin typeface="Carlito"/>
                <a:cs typeface="Carlito"/>
              </a:rPr>
              <a:t>many </a:t>
            </a:r>
            <a:r>
              <a:rPr dirty="0" sz="2400" spc="-10">
                <a:latin typeface="Carlito"/>
                <a:cs typeface="Carlito"/>
              </a:rPr>
              <a:t>seconds </a:t>
            </a:r>
            <a:r>
              <a:rPr dirty="0" sz="2400" spc="-20">
                <a:latin typeface="Carlito"/>
                <a:cs typeface="Carlito"/>
              </a:rPr>
              <a:t>have</a:t>
            </a:r>
            <a:r>
              <a:rPr dirty="0" sz="2400" spc="3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passed.</a:t>
            </a:r>
            <a:endParaRPr sz="2400">
              <a:latin typeface="Carlito"/>
              <a:cs typeface="Carlito"/>
            </a:endParaRPr>
          </a:p>
          <a:p>
            <a:pPr marL="577215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577850" algn="l"/>
              </a:tabLst>
            </a:pP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 b="1" i="1">
                <a:latin typeface="Carlito"/>
                <a:cs typeface="Carlito"/>
              </a:rPr>
              <a:t>negative value </a:t>
            </a:r>
            <a:r>
              <a:rPr dirty="0" sz="2400">
                <a:latin typeface="Carlito"/>
                <a:cs typeface="Carlito"/>
              </a:rPr>
              <a:t>means </a:t>
            </a:r>
            <a:r>
              <a:rPr dirty="0" sz="2400" spc="-10">
                <a:latin typeface="Carlito"/>
                <a:cs typeface="Carlito"/>
              </a:rPr>
              <a:t>that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cookie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5">
                <a:latin typeface="Carlito"/>
                <a:cs typeface="Carlito"/>
              </a:rPr>
              <a:t>not </a:t>
            </a:r>
            <a:r>
              <a:rPr dirty="0" sz="2400" spc="-20">
                <a:latin typeface="Carlito"/>
                <a:cs typeface="Carlito"/>
              </a:rPr>
              <a:t>stored </a:t>
            </a:r>
            <a:r>
              <a:rPr dirty="0" sz="2400" spc="-15">
                <a:latin typeface="Carlito"/>
                <a:cs typeface="Carlito"/>
              </a:rPr>
              <a:t>persistently </a:t>
            </a:r>
            <a:r>
              <a:rPr dirty="0" sz="2400">
                <a:latin typeface="Carlito"/>
                <a:cs typeface="Carlito"/>
              </a:rPr>
              <a:t>and will </a:t>
            </a:r>
            <a:r>
              <a:rPr dirty="0" sz="2400" spc="-5">
                <a:latin typeface="Carlito"/>
                <a:cs typeface="Carlito"/>
              </a:rPr>
              <a:t>be </a:t>
            </a:r>
            <a:r>
              <a:rPr dirty="0" sz="2400" spc="-10">
                <a:latin typeface="Carlito"/>
                <a:cs typeface="Carlito"/>
              </a:rPr>
              <a:t>deleted</a:t>
            </a:r>
            <a:r>
              <a:rPr dirty="0" sz="2400" spc="1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when</a:t>
            </a:r>
            <a:endParaRPr sz="24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30">
                <a:latin typeface="Carlito"/>
                <a:cs typeface="Carlito"/>
              </a:rPr>
              <a:t>Web </a:t>
            </a:r>
            <a:r>
              <a:rPr dirty="0" sz="2400" spc="-15">
                <a:latin typeface="Carlito"/>
                <a:cs typeface="Carlito"/>
              </a:rPr>
              <a:t>browser </a:t>
            </a:r>
            <a:r>
              <a:rPr dirty="0" sz="2400" spc="-10">
                <a:latin typeface="Carlito"/>
                <a:cs typeface="Carlito"/>
              </a:rPr>
              <a:t>exits(session</a:t>
            </a:r>
            <a:r>
              <a:rPr dirty="0" sz="2400" spc="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cookie).</a:t>
            </a:r>
            <a:endParaRPr sz="2400">
              <a:latin typeface="Carlito"/>
              <a:cs typeface="Carlito"/>
            </a:endParaRPr>
          </a:p>
          <a:p>
            <a:pPr marL="645160" indent="-175260">
              <a:lnSpc>
                <a:spcPct val="100000"/>
              </a:lnSpc>
              <a:buSzPct val="95833"/>
              <a:buFont typeface="Arial"/>
              <a:buChar char="•"/>
              <a:tabLst>
                <a:tab pos="645160" algn="l"/>
              </a:tabLst>
            </a:pP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0" b="1" i="1">
                <a:latin typeface="Carlito"/>
                <a:cs typeface="Carlito"/>
              </a:rPr>
              <a:t>zero </a:t>
            </a:r>
            <a:r>
              <a:rPr dirty="0" sz="2400" spc="-5" b="1" i="1">
                <a:latin typeface="Carlito"/>
                <a:cs typeface="Carlito"/>
              </a:rPr>
              <a:t>value </a:t>
            </a:r>
            <a:r>
              <a:rPr dirty="0" sz="2400" spc="-5">
                <a:latin typeface="Carlito"/>
                <a:cs typeface="Carlito"/>
              </a:rPr>
              <a:t>causes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cookie </a:t>
            </a:r>
            <a:r>
              <a:rPr dirty="0" sz="2400" spc="-15">
                <a:latin typeface="Carlito"/>
                <a:cs typeface="Carlito"/>
              </a:rPr>
              <a:t>to </a:t>
            </a:r>
            <a:r>
              <a:rPr dirty="0" sz="2400" spc="-5">
                <a:latin typeface="Carlito"/>
                <a:cs typeface="Carlito"/>
              </a:rPr>
              <a:t>be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deleted.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3068" y="5215128"/>
            <a:ext cx="12029440" cy="462280"/>
          </a:xfrm>
          <a:custGeom>
            <a:avLst/>
            <a:gdLst/>
            <a:ahLst/>
            <a:cxnLst/>
            <a:rect l="l" t="t" r="r" b="b"/>
            <a:pathLst>
              <a:path w="12029440" h="462279">
                <a:moveTo>
                  <a:pt x="12028932" y="0"/>
                </a:moveTo>
                <a:lnTo>
                  <a:pt x="0" y="0"/>
                </a:lnTo>
                <a:lnTo>
                  <a:pt x="0" y="461772"/>
                </a:lnTo>
                <a:lnTo>
                  <a:pt x="12028932" y="461772"/>
                </a:lnTo>
                <a:lnTo>
                  <a:pt x="12028932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2112" y="5229301"/>
            <a:ext cx="933894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Carlito"/>
                <a:cs typeface="Carlito"/>
              </a:rPr>
              <a:t>Note: </a:t>
            </a:r>
            <a:r>
              <a:rPr dirty="0" sz="2400" b="1">
                <a:latin typeface="Carlito"/>
                <a:cs typeface="Carlito"/>
              </a:rPr>
              <a:t>If </a:t>
            </a:r>
            <a:r>
              <a:rPr dirty="0" sz="2400" spc="-10" b="1">
                <a:latin typeface="Carlito"/>
                <a:cs typeface="Carlito"/>
              </a:rPr>
              <a:t>you </a:t>
            </a:r>
            <a:r>
              <a:rPr dirty="0" sz="2400" spc="-5" b="1">
                <a:latin typeface="Carlito"/>
                <a:cs typeface="Carlito"/>
              </a:rPr>
              <a:t>don't </a:t>
            </a:r>
            <a:r>
              <a:rPr dirty="0" sz="2400" b="1">
                <a:latin typeface="Carlito"/>
                <a:cs typeface="Carlito"/>
              </a:rPr>
              <a:t>set </a:t>
            </a:r>
            <a:r>
              <a:rPr dirty="0" sz="2400" spc="-5" b="1">
                <a:latin typeface="Carlito"/>
                <a:cs typeface="Carlito"/>
              </a:rPr>
              <a:t>this, the cookie will </a:t>
            </a:r>
            <a:r>
              <a:rPr dirty="0" sz="2400" spc="-10" b="1">
                <a:latin typeface="Carlito"/>
                <a:cs typeface="Carlito"/>
              </a:rPr>
              <a:t>last </a:t>
            </a:r>
            <a:r>
              <a:rPr dirty="0" sz="2400" b="1">
                <a:latin typeface="Carlito"/>
                <a:cs typeface="Carlito"/>
              </a:rPr>
              <a:t>only </a:t>
            </a:r>
            <a:r>
              <a:rPr dirty="0" sz="2400" spc="-15" b="1">
                <a:latin typeface="Carlito"/>
                <a:cs typeface="Carlito"/>
              </a:rPr>
              <a:t>for </a:t>
            </a:r>
            <a:r>
              <a:rPr dirty="0" sz="2400" spc="-5" b="1">
                <a:latin typeface="Carlito"/>
                <a:cs typeface="Carlito"/>
              </a:rPr>
              <a:t>the </a:t>
            </a:r>
            <a:r>
              <a:rPr dirty="0" sz="2400" spc="-15" b="1">
                <a:latin typeface="Carlito"/>
                <a:cs typeface="Carlito"/>
              </a:rPr>
              <a:t>current</a:t>
            </a:r>
            <a:r>
              <a:rPr dirty="0" sz="2400" spc="25" b="1">
                <a:latin typeface="Carlito"/>
                <a:cs typeface="Carlito"/>
              </a:rPr>
              <a:t> </a:t>
            </a:r>
            <a:r>
              <a:rPr dirty="0" sz="2400" b="1">
                <a:latin typeface="Carlito"/>
                <a:cs typeface="Carlito"/>
              </a:rPr>
              <a:t>session.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07390"/>
          </a:xfrm>
          <a:custGeom>
            <a:avLst/>
            <a:gdLst/>
            <a:ahLst/>
            <a:cxnLst/>
            <a:rect l="l" t="t" r="r" b="b"/>
            <a:pathLst>
              <a:path w="12192000" h="707390">
                <a:moveTo>
                  <a:pt x="12192000" y="0"/>
                </a:moveTo>
                <a:lnTo>
                  <a:pt x="0" y="0"/>
                </a:lnTo>
                <a:lnTo>
                  <a:pt x="0" y="707136"/>
                </a:lnTo>
                <a:lnTo>
                  <a:pt x="12192000" y="7071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7713" y="711"/>
            <a:ext cx="61175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/>
              <a:t>Inter-Servlet</a:t>
            </a:r>
            <a:r>
              <a:rPr dirty="0" sz="4000" spc="-70"/>
              <a:t> </a:t>
            </a:r>
            <a:r>
              <a:rPr dirty="0" sz="4000" spc="-10"/>
              <a:t>Communication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0" y="707136"/>
            <a:ext cx="12192000" cy="2463165"/>
          </a:xfrm>
          <a:custGeom>
            <a:avLst/>
            <a:gdLst/>
            <a:ahLst/>
            <a:cxnLst/>
            <a:rect l="l" t="t" r="r" b="b"/>
            <a:pathLst>
              <a:path w="12192000" h="2463165">
                <a:moveTo>
                  <a:pt x="12192000" y="0"/>
                </a:moveTo>
                <a:lnTo>
                  <a:pt x="0" y="0"/>
                </a:lnTo>
                <a:lnTo>
                  <a:pt x="0" y="2462783"/>
                </a:lnTo>
                <a:lnTo>
                  <a:pt x="12192000" y="2462783"/>
                </a:lnTo>
                <a:lnTo>
                  <a:pt x="1219200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8739" y="724280"/>
            <a:ext cx="11725275" cy="1366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 b="1" i="1">
                <a:latin typeface="Carlito"/>
                <a:cs typeface="Carlito"/>
              </a:rPr>
              <a:t>Inter-Servlet </a:t>
            </a:r>
            <a:r>
              <a:rPr dirty="0" sz="2200" spc="-5" b="1" i="1">
                <a:latin typeface="Carlito"/>
                <a:cs typeface="Carlito"/>
              </a:rPr>
              <a:t>Communication is possible</a:t>
            </a:r>
            <a:r>
              <a:rPr dirty="0" sz="2200" spc="5" b="1" i="1">
                <a:latin typeface="Carlito"/>
                <a:cs typeface="Carlito"/>
              </a:rPr>
              <a:t> </a:t>
            </a:r>
            <a:r>
              <a:rPr dirty="0" sz="2200" spc="-5" b="1" i="1">
                <a:latin typeface="Carlito"/>
                <a:cs typeface="Carlito"/>
              </a:rPr>
              <a:t>through: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11760" marR="5080" indent="-111760">
              <a:lnSpc>
                <a:spcPct val="100000"/>
              </a:lnSpc>
              <a:spcBef>
                <a:spcPts val="5"/>
              </a:spcBef>
              <a:buSzPct val="95454"/>
              <a:buFont typeface="Arial"/>
              <a:buChar char="•"/>
              <a:tabLst>
                <a:tab pos="111760" algn="l"/>
                <a:tab pos="2545715" algn="l"/>
                <a:tab pos="2822575" algn="l"/>
                <a:tab pos="7023100" algn="l"/>
              </a:tabLst>
            </a:pPr>
            <a:r>
              <a:rPr dirty="0" sz="2200" spc="-20" b="1">
                <a:latin typeface="Carlito"/>
                <a:cs typeface="Carlito"/>
              </a:rPr>
              <a:t>Request</a:t>
            </a:r>
            <a:r>
              <a:rPr dirty="0" sz="2200" spc="35" b="1">
                <a:latin typeface="Carlito"/>
                <a:cs typeface="Carlito"/>
              </a:rPr>
              <a:t> </a:t>
            </a:r>
            <a:r>
              <a:rPr dirty="0" sz="2200" spc="-15" b="1">
                <a:latin typeface="Carlito"/>
                <a:cs typeface="Carlito"/>
              </a:rPr>
              <a:t>Dispatcher	</a:t>
            </a:r>
            <a:r>
              <a:rPr dirty="0" sz="2200" spc="-5" b="1">
                <a:latin typeface="Carlito"/>
                <a:cs typeface="Carlito"/>
              </a:rPr>
              <a:t>-		</a:t>
            </a:r>
            <a:r>
              <a:rPr dirty="0" sz="2200" spc="-10" b="1">
                <a:latin typeface="Carlito"/>
                <a:cs typeface="Carlito"/>
              </a:rPr>
              <a:t>direct </a:t>
            </a:r>
            <a:r>
              <a:rPr dirty="0" sz="2200" spc="-15" b="1">
                <a:latin typeface="Carlito"/>
                <a:cs typeface="Carlito"/>
              </a:rPr>
              <a:t>invocation </a:t>
            </a:r>
            <a:r>
              <a:rPr dirty="0" sz="2200" spc="-5" b="1">
                <a:latin typeface="Carlito"/>
                <a:cs typeface="Carlito"/>
              </a:rPr>
              <a:t>of a</a:t>
            </a:r>
            <a:r>
              <a:rPr dirty="0" sz="2200" spc="110" b="1">
                <a:latin typeface="Carlito"/>
                <a:cs typeface="Carlito"/>
              </a:rPr>
              <a:t> </a:t>
            </a:r>
            <a:r>
              <a:rPr dirty="0" sz="2200" spc="-10" b="1">
                <a:latin typeface="Carlito"/>
                <a:cs typeface="Carlito"/>
              </a:rPr>
              <a:t>web</a:t>
            </a:r>
            <a:r>
              <a:rPr dirty="0" sz="2200" b="1">
                <a:latin typeface="Carlito"/>
                <a:cs typeface="Carlito"/>
              </a:rPr>
              <a:t> </a:t>
            </a:r>
            <a:r>
              <a:rPr dirty="0" sz="2200" spc="-15" b="1">
                <a:latin typeface="Carlito"/>
                <a:cs typeface="Carlito"/>
              </a:rPr>
              <a:t>resource	</a:t>
            </a:r>
            <a:r>
              <a:rPr dirty="0" sz="2200" spc="-10" b="1">
                <a:latin typeface="Carlito"/>
                <a:cs typeface="Carlito"/>
              </a:rPr>
              <a:t>calling </a:t>
            </a:r>
            <a:r>
              <a:rPr dirty="0" sz="2200" spc="-5" b="1">
                <a:latin typeface="Carlito"/>
                <a:cs typeface="Carlito"/>
              </a:rPr>
              <a:t>include() or </a:t>
            </a:r>
            <a:r>
              <a:rPr dirty="0" sz="2200" spc="-15" b="1">
                <a:latin typeface="Carlito"/>
                <a:cs typeface="Carlito"/>
              </a:rPr>
              <a:t>forward() </a:t>
            </a:r>
            <a:r>
              <a:rPr dirty="0" sz="2200" spc="-10" b="1">
                <a:latin typeface="Carlito"/>
                <a:cs typeface="Carlito"/>
              </a:rPr>
              <a:t>methods </a:t>
            </a:r>
            <a:r>
              <a:rPr dirty="0" sz="2200" spc="-5" b="1">
                <a:latin typeface="Carlito"/>
                <a:cs typeface="Carlito"/>
              </a:rPr>
              <a:t>of  </a:t>
            </a:r>
            <a:r>
              <a:rPr dirty="0" sz="2200" spc="-15" b="1">
                <a:latin typeface="Carlito"/>
                <a:cs typeface="Carlito"/>
              </a:rPr>
              <a:t>RequestDispatcher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2400757"/>
            <a:ext cx="260921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1760" indent="-99060">
              <a:lnSpc>
                <a:spcPct val="100000"/>
              </a:lnSpc>
              <a:spcBef>
                <a:spcPts val="95"/>
              </a:spcBef>
              <a:buSzPct val="95454"/>
              <a:buFont typeface="Arial"/>
              <a:buChar char="•"/>
              <a:tabLst>
                <a:tab pos="111760" algn="l"/>
                <a:tab pos="2510155" algn="l"/>
              </a:tabLst>
            </a:pPr>
            <a:r>
              <a:rPr dirty="0" sz="2200" spc="-5" b="1">
                <a:latin typeface="Carlito"/>
                <a:cs typeface="Carlito"/>
              </a:rPr>
              <a:t>Se</a:t>
            </a:r>
            <a:r>
              <a:rPr dirty="0" sz="2200" spc="15" b="1">
                <a:latin typeface="Carlito"/>
                <a:cs typeface="Carlito"/>
              </a:rPr>
              <a:t>r</a:t>
            </a:r>
            <a:r>
              <a:rPr dirty="0" sz="2200" spc="-10" b="1">
                <a:latin typeface="Carlito"/>
                <a:cs typeface="Carlito"/>
              </a:rPr>
              <a:t>vl</a:t>
            </a:r>
            <a:r>
              <a:rPr dirty="0" sz="2200" spc="-20" b="1">
                <a:latin typeface="Carlito"/>
                <a:cs typeface="Carlito"/>
              </a:rPr>
              <a:t>e</a:t>
            </a:r>
            <a:r>
              <a:rPr dirty="0" sz="2200" spc="-5" b="1">
                <a:latin typeface="Carlito"/>
                <a:cs typeface="Carlito"/>
              </a:rPr>
              <a:t>t</a:t>
            </a:r>
            <a:r>
              <a:rPr dirty="0" sz="2200" spc="-5" b="1">
                <a:latin typeface="Carlito"/>
                <a:cs typeface="Carlito"/>
              </a:rPr>
              <a:t> </a:t>
            </a:r>
            <a:r>
              <a:rPr dirty="0" sz="2200" spc="-45" b="1">
                <a:latin typeface="Carlito"/>
                <a:cs typeface="Carlito"/>
              </a:rPr>
              <a:t>R</a:t>
            </a:r>
            <a:r>
              <a:rPr dirty="0" sz="2200" spc="-10" b="1">
                <a:latin typeface="Carlito"/>
                <a:cs typeface="Carlito"/>
              </a:rPr>
              <a:t>ed</a:t>
            </a:r>
            <a:r>
              <a:rPr dirty="0" sz="2200" spc="-15" b="1">
                <a:latin typeface="Carlito"/>
                <a:cs typeface="Carlito"/>
              </a:rPr>
              <a:t>i</a:t>
            </a:r>
            <a:r>
              <a:rPr dirty="0" sz="2200" spc="-35" b="1">
                <a:latin typeface="Carlito"/>
                <a:cs typeface="Carlito"/>
              </a:rPr>
              <a:t>r</a:t>
            </a:r>
            <a:r>
              <a:rPr dirty="0" sz="2200" spc="-10" b="1">
                <a:latin typeface="Carlito"/>
                <a:cs typeface="Carlito"/>
              </a:rPr>
              <a:t>ecti</a:t>
            </a:r>
            <a:r>
              <a:rPr dirty="0" sz="2200" spc="-20" b="1">
                <a:latin typeface="Carlito"/>
                <a:cs typeface="Carlito"/>
              </a:rPr>
              <a:t>o</a:t>
            </a:r>
            <a:r>
              <a:rPr dirty="0" sz="2200" spc="-5" b="1">
                <a:latin typeface="Carlito"/>
                <a:cs typeface="Carlito"/>
              </a:rPr>
              <a:t>n</a:t>
            </a:r>
            <a:r>
              <a:rPr dirty="0" sz="2200" b="1">
                <a:latin typeface="Carlito"/>
                <a:cs typeface="Carlito"/>
              </a:rPr>
              <a:t>	</a:t>
            </a:r>
            <a:r>
              <a:rPr dirty="0" sz="2200" spc="-5" b="1">
                <a:latin typeface="Carlito"/>
                <a:cs typeface="Carlito"/>
              </a:rPr>
              <a:t>-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2194" y="2400757"/>
            <a:ext cx="7848600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3180">
              <a:lnSpc>
                <a:spcPct val="100000"/>
              </a:lnSpc>
              <a:spcBef>
                <a:spcPts val="95"/>
              </a:spcBef>
            </a:pPr>
            <a:r>
              <a:rPr dirty="0" sz="2200" spc="-10" b="1">
                <a:latin typeface="Carlito"/>
                <a:cs typeface="Carlito"/>
              </a:rPr>
              <a:t>indirect </a:t>
            </a:r>
            <a:r>
              <a:rPr dirty="0" sz="2200" spc="-15" b="1">
                <a:latin typeface="Carlito"/>
                <a:cs typeface="Carlito"/>
              </a:rPr>
              <a:t>invocation </a:t>
            </a:r>
            <a:r>
              <a:rPr dirty="0" sz="2200" spc="-10" b="1">
                <a:latin typeface="Carlito"/>
                <a:cs typeface="Carlito"/>
              </a:rPr>
              <a:t>of web </a:t>
            </a:r>
            <a:r>
              <a:rPr dirty="0" sz="2200" spc="-15" b="1">
                <a:latin typeface="Carlito"/>
                <a:cs typeface="Carlito"/>
              </a:rPr>
              <a:t>resource </a:t>
            </a:r>
            <a:r>
              <a:rPr dirty="0" sz="2200" spc="-5" b="1">
                <a:latin typeface="Carlito"/>
                <a:cs typeface="Carlito"/>
              </a:rPr>
              <a:t>using </a:t>
            </a:r>
            <a:r>
              <a:rPr dirty="0" sz="2200" spc="-10" b="1">
                <a:latin typeface="Carlito"/>
                <a:cs typeface="Carlito"/>
              </a:rPr>
              <a:t>sendRedirect() method</a:t>
            </a:r>
            <a:r>
              <a:rPr dirty="0" sz="2200" spc="195" b="1">
                <a:latin typeface="Carlito"/>
                <a:cs typeface="Carlito"/>
              </a:rPr>
              <a:t> </a:t>
            </a:r>
            <a:r>
              <a:rPr dirty="0" sz="2200" spc="-10" b="1">
                <a:latin typeface="Carlito"/>
                <a:cs typeface="Carlito"/>
              </a:rPr>
              <a:t>of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200" spc="-10" b="1">
                <a:latin typeface="Carlito"/>
                <a:cs typeface="Carlito"/>
              </a:rPr>
              <a:t>HttpServletResponse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309" y="3187064"/>
            <a:ext cx="11824335" cy="33801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3975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latin typeface="Carlito"/>
                <a:cs typeface="Carlito"/>
              </a:rPr>
              <a:t>RequestDispatcher’s </a:t>
            </a:r>
            <a:r>
              <a:rPr dirty="0" sz="2000" spc="-5" b="1">
                <a:latin typeface="Carlito"/>
                <a:cs typeface="Carlito"/>
              </a:rPr>
              <a:t>include()/forward() </a:t>
            </a:r>
            <a:r>
              <a:rPr dirty="0" sz="2000" spc="-5">
                <a:latin typeface="Carlito"/>
                <a:cs typeface="Carlito"/>
              </a:rPr>
              <a:t>method </a:t>
            </a:r>
            <a:r>
              <a:rPr dirty="0" sz="2000" spc="-20">
                <a:latin typeface="Carlito"/>
                <a:cs typeface="Carlito"/>
              </a:rPr>
              <a:t>transfers </a:t>
            </a:r>
            <a:r>
              <a:rPr dirty="0" sz="2000">
                <a:latin typeface="Carlito"/>
                <a:cs typeface="Carlito"/>
              </a:rPr>
              <a:t>the </a:t>
            </a:r>
            <a:r>
              <a:rPr dirty="0" sz="2000" spc="-15">
                <a:latin typeface="Carlito"/>
                <a:cs typeface="Carlito"/>
              </a:rPr>
              <a:t>control </a:t>
            </a:r>
            <a:r>
              <a:rPr dirty="0" sz="2000" spc="-5">
                <a:latin typeface="Carlito"/>
                <a:cs typeface="Carlito"/>
              </a:rPr>
              <a:t>of </a:t>
            </a:r>
            <a:r>
              <a:rPr dirty="0" sz="2000">
                <a:latin typeface="Carlito"/>
                <a:cs typeface="Carlito"/>
              </a:rPr>
              <a:t>the </a:t>
            </a:r>
            <a:r>
              <a:rPr dirty="0" sz="2000" spc="-10">
                <a:latin typeface="Carlito"/>
                <a:cs typeface="Carlito"/>
              </a:rPr>
              <a:t>request to </a:t>
            </a:r>
            <a:r>
              <a:rPr dirty="0" sz="2000" spc="-5">
                <a:latin typeface="Carlito"/>
                <a:cs typeface="Carlito"/>
              </a:rPr>
              <a:t>another servlet or jsp  </a:t>
            </a:r>
            <a:r>
              <a:rPr dirty="0" sz="2000">
                <a:latin typeface="Carlito"/>
                <a:cs typeface="Carlito"/>
              </a:rPr>
              <a:t>without </a:t>
            </a:r>
            <a:r>
              <a:rPr dirty="0" sz="2000" spc="-10">
                <a:latin typeface="Carlito"/>
                <a:cs typeface="Carlito"/>
              </a:rPr>
              <a:t>informing </a:t>
            </a:r>
            <a:r>
              <a:rPr dirty="0" sz="2000">
                <a:latin typeface="Carlito"/>
                <a:cs typeface="Carlito"/>
              </a:rPr>
              <a:t>anything about this </a:t>
            </a:r>
            <a:r>
              <a:rPr dirty="0" sz="2000" spc="-5">
                <a:latin typeface="Carlito"/>
                <a:cs typeface="Carlito"/>
              </a:rPr>
              <a:t>request dispatch </a:t>
            </a:r>
            <a:r>
              <a:rPr dirty="0" sz="2000" spc="-10">
                <a:latin typeface="Carlito"/>
                <a:cs typeface="Carlito"/>
              </a:rPr>
              <a:t>to </a:t>
            </a:r>
            <a:r>
              <a:rPr dirty="0" sz="2000">
                <a:latin typeface="Carlito"/>
                <a:cs typeface="Carlito"/>
              </a:rPr>
              <a:t>the </a:t>
            </a:r>
            <a:r>
              <a:rPr dirty="0" sz="2000" spc="-5">
                <a:latin typeface="Carlito"/>
                <a:cs typeface="Carlito"/>
              </a:rPr>
              <a:t>client </a:t>
            </a:r>
            <a:r>
              <a:rPr dirty="0" sz="2000" spc="-35">
                <a:latin typeface="Carlito"/>
                <a:cs typeface="Carlito"/>
              </a:rPr>
              <a:t>browser. </a:t>
            </a:r>
            <a:r>
              <a:rPr dirty="0" sz="2000" spc="-15">
                <a:latin typeface="Carlito"/>
                <a:cs typeface="Carlito"/>
              </a:rPr>
              <a:t>Therefore </a:t>
            </a:r>
            <a:r>
              <a:rPr dirty="0" sz="2000" spc="-5">
                <a:latin typeface="Carlito"/>
                <a:cs typeface="Carlito"/>
              </a:rPr>
              <a:t>client </a:t>
            </a:r>
            <a:r>
              <a:rPr dirty="0" sz="2000" spc="-10">
                <a:latin typeface="Carlito"/>
                <a:cs typeface="Carlito"/>
              </a:rPr>
              <a:t>browser </a:t>
            </a:r>
            <a:r>
              <a:rPr dirty="0" sz="2000" spc="-5">
                <a:latin typeface="Carlito"/>
                <a:cs typeface="Carlito"/>
              </a:rPr>
              <a:t>has </a:t>
            </a:r>
            <a:r>
              <a:rPr dirty="0" sz="2000" spc="5">
                <a:latin typeface="Carlito"/>
                <a:cs typeface="Carlito"/>
              </a:rPr>
              <a:t>no  </a:t>
            </a:r>
            <a:r>
              <a:rPr dirty="0" sz="2000" spc="-5">
                <a:latin typeface="Carlito"/>
                <a:cs typeface="Carlito"/>
              </a:rPr>
              <a:t>knowledge </a:t>
            </a:r>
            <a:r>
              <a:rPr dirty="0" sz="2000">
                <a:latin typeface="Carlito"/>
                <a:cs typeface="Carlito"/>
              </a:rPr>
              <a:t>about the </a:t>
            </a:r>
            <a:r>
              <a:rPr dirty="0" sz="2000" spc="-5">
                <a:latin typeface="Carlito"/>
                <a:cs typeface="Carlito"/>
              </a:rPr>
              <a:t>returned resource </a:t>
            </a:r>
            <a:r>
              <a:rPr dirty="0" sz="2000">
                <a:latin typeface="Carlito"/>
                <a:cs typeface="Carlito"/>
              </a:rPr>
              <a:t>is </a:t>
            </a:r>
            <a:r>
              <a:rPr dirty="0" sz="2000" spc="-15">
                <a:latin typeface="Carlito"/>
                <a:cs typeface="Carlito"/>
              </a:rPr>
              <a:t>from </a:t>
            </a:r>
            <a:r>
              <a:rPr dirty="0" sz="2000">
                <a:latin typeface="Carlito"/>
                <a:cs typeface="Carlito"/>
              </a:rPr>
              <a:t>another </a:t>
            </a:r>
            <a:r>
              <a:rPr dirty="0" sz="2000" spc="-5">
                <a:latin typeface="Carlito"/>
                <a:cs typeface="Carlito"/>
              </a:rPr>
              <a:t>servlet/jsp. </a:t>
            </a:r>
            <a:r>
              <a:rPr dirty="0" sz="2000" spc="-5" b="1">
                <a:latin typeface="Carlito"/>
                <a:cs typeface="Carlito"/>
              </a:rPr>
              <a:t>Only </a:t>
            </a:r>
            <a:r>
              <a:rPr dirty="0" sz="2000" b="1">
                <a:latin typeface="Carlito"/>
                <a:cs typeface="Carlito"/>
              </a:rPr>
              <a:t>one </a:t>
            </a:r>
            <a:r>
              <a:rPr dirty="0" sz="2000" spc="-5" b="1">
                <a:latin typeface="Carlito"/>
                <a:cs typeface="Carlito"/>
              </a:rPr>
              <a:t>request/response </a:t>
            </a:r>
            <a:r>
              <a:rPr dirty="0" sz="2000" spc="-10" b="1">
                <a:latin typeface="Carlito"/>
                <a:cs typeface="Carlito"/>
              </a:rPr>
              <a:t>cycle </a:t>
            </a:r>
            <a:r>
              <a:rPr dirty="0" sz="2000" b="1">
                <a:latin typeface="Carlito"/>
                <a:cs typeface="Carlito"/>
              </a:rPr>
              <a:t>is</a:t>
            </a:r>
            <a:r>
              <a:rPr dirty="0" sz="2000" spc="25" b="1">
                <a:latin typeface="Carlito"/>
                <a:cs typeface="Carlito"/>
              </a:rPr>
              <a:t> </a:t>
            </a:r>
            <a:r>
              <a:rPr dirty="0" sz="2000" spc="-10" b="1">
                <a:latin typeface="Carlito"/>
                <a:cs typeface="Carlito"/>
              </a:rPr>
              <a:t>required.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latin typeface="Carlito"/>
                <a:cs typeface="Carlito"/>
              </a:rPr>
              <a:t>sendRedirect ()</a:t>
            </a:r>
            <a:r>
              <a:rPr dirty="0" sz="2000" spc="-5">
                <a:latin typeface="Carlito"/>
                <a:cs typeface="Carlito"/>
              </a:rPr>
              <a:t>method </a:t>
            </a:r>
            <a:r>
              <a:rPr dirty="0" sz="2000" spc="-15">
                <a:latin typeface="Carlito"/>
                <a:cs typeface="Carlito"/>
              </a:rPr>
              <a:t>stops </a:t>
            </a:r>
            <a:r>
              <a:rPr dirty="0" sz="2000" spc="-5">
                <a:latin typeface="Carlito"/>
                <a:cs typeface="Carlito"/>
              </a:rPr>
              <a:t>further </a:t>
            </a:r>
            <a:r>
              <a:rPr dirty="0" sz="2000" spc="-10">
                <a:latin typeface="Carlito"/>
                <a:cs typeface="Carlito"/>
              </a:rPr>
              <a:t>processing </a:t>
            </a:r>
            <a:r>
              <a:rPr dirty="0" sz="2000" spc="-5">
                <a:latin typeface="Carlito"/>
                <a:cs typeface="Carlito"/>
              </a:rPr>
              <a:t>of </a:t>
            </a:r>
            <a:r>
              <a:rPr dirty="0" sz="2000">
                <a:latin typeface="Carlito"/>
                <a:cs typeface="Carlito"/>
              </a:rPr>
              <a:t>the </a:t>
            </a:r>
            <a:r>
              <a:rPr dirty="0" sz="2000" spc="-10">
                <a:latin typeface="Carlito"/>
                <a:cs typeface="Carlito"/>
              </a:rPr>
              <a:t>request </a:t>
            </a:r>
            <a:r>
              <a:rPr dirty="0" sz="2000">
                <a:latin typeface="Carlito"/>
                <a:cs typeface="Carlito"/>
              </a:rPr>
              <a:t>and </a:t>
            </a:r>
            <a:r>
              <a:rPr dirty="0" sz="2000" spc="-5">
                <a:latin typeface="Carlito"/>
                <a:cs typeface="Carlito"/>
              </a:rPr>
              <a:t>sends </a:t>
            </a:r>
            <a:r>
              <a:rPr dirty="0" sz="2000" spc="-10">
                <a:latin typeface="Carlito"/>
                <a:cs typeface="Carlito"/>
              </a:rPr>
              <a:t>http </a:t>
            </a:r>
            <a:r>
              <a:rPr dirty="0" sz="2000" spc="-15">
                <a:latin typeface="Carlito"/>
                <a:cs typeface="Carlito"/>
              </a:rPr>
              <a:t>status </a:t>
            </a:r>
            <a:r>
              <a:rPr dirty="0" sz="2000" spc="-5">
                <a:latin typeface="Carlito"/>
                <a:cs typeface="Carlito"/>
              </a:rPr>
              <a:t>code </a:t>
            </a:r>
            <a:r>
              <a:rPr dirty="0" sz="2000">
                <a:latin typeface="Carlito"/>
                <a:cs typeface="Carlito"/>
              </a:rPr>
              <a:t>"302" and URL </a:t>
            </a:r>
            <a:r>
              <a:rPr dirty="0" sz="2000" spc="-5">
                <a:latin typeface="Carlito"/>
                <a:cs typeface="Carlito"/>
              </a:rPr>
              <a:t>of</a:t>
            </a:r>
            <a:r>
              <a:rPr dirty="0" sz="2000" spc="10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the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Carlito"/>
                <a:cs typeface="Carlito"/>
              </a:rPr>
              <a:t>location </a:t>
            </a:r>
            <a:r>
              <a:rPr dirty="0" sz="2000" spc="-10">
                <a:latin typeface="Carlito"/>
                <a:cs typeface="Carlito"/>
              </a:rPr>
              <a:t>to </a:t>
            </a:r>
            <a:r>
              <a:rPr dirty="0" sz="2000" spc="5">
                <a:latin typeface="Carlito"/>
                <a:cs typeface="Carlito"/>
              </a:rPr>
              <a:t>be </a:t>
            </a:r>
            <a:r>
              <a:rPr dirty="0" sz="2000" spc="-10">
                <a:latin typeface="Carlito"/>
                <a:cs typeface="Carlito"/>
              </a:rPr>
              <a:t>redirected </a:t>
            </a:r>
            <a:r>
              <a:rPr dirty="0" sz="2000" spc="-10" b="1">
                <a:latin typeface="Carlito"/>
                <a:cs typeface="Carlito"/>
              </a:rPr>
              <a:t>to </a:t>
            </a:r>
            <a:r>
              <a:rPr dirty="0" sz="2000" b="1">
                <a:latin typeface="Carlito"/>
                <a:cs typeface="Carlito"/>
              </a:rPr>
              <a:t>the </a:t>
            </a:r>
            <a:r>
              <a:rPr dirty="0" sz="2000" spc="-10" b="1">
                <a:latin typeface="Carlito"/>
                <a:cs typeface="Carlito"/>
              </a:rPr>
              <a:t>client </a:t>
            </a:r>
            <a:r>
              <a:rPr dirty="0" sz="2000" spc="-5" b="1">
                <a:latin typeface="Carlito"/>
                <a:cs typeface="Carlito"/>
              </a:rPr>
              <a:t>browser </a:t>
            </a:r>
            <a:r>
              <a:rPr dirty="0" sz="2000">
                <a:latin typeface="Carlito"/>
                <a:cs typeface="Carlito"/>
              </a:rPr>
              <a:t>in the </a:t>
            </a:r>
            <a:r>
              <a:rPr dirty="0" sz="2000" spc="-5">
                <a:latin typeface="Carlito"/>
                <a:cs typeface="Carlito"/>
              </a:rPr>
              <a:t>response</a:t>
            </a:r>
            <a:r>
              <a:rPr dirty="0" sz="2000" spc="-75">
                <a:latin typeface="Carlito"/>
                <a:cs typeface="Carlito"/>
              </a:rPr>
              <a:t> </a:t>
            </a:r>
            <a:r>
              <a:rPr dirty="0" sz="2000" spc="-35">
                <a:latin typeface="Carlito"/>
                <a:cs typeface="Carlito"/>
              </a:rPr>
              <a:t>header.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-10">
                <a:latin typeface="Carlito"/>
                <a:cs typeface="Carlito"/>
              </a:rPr>
              <a:t>Client browser </a:t>
            </a:r>
            <a:r>
              <a:rPr dirty="0" sz="2000" spc="-5">
                <a:latin typeface="Carlito"/>
                <a:cs typeface="Carlito"/>
              </a:rPr>
              <a:t>looks </a:t>
            </a:r>
            <a:r>
              <a:rPr dirty="0" sz="2000" spc="-10">
                <a:latin typeface="Carlito"/>
                <a:cs typeface="Carlito"/>
              </a:rPr>
              <a:t>at http status </a:t>
            </a:r>
            <a:r>
              <a:rPr dirty="0" sz="2000">
                <a:latin typeface="Carlito"/>
                <a:cs typeface="Carlito"/>
              </a:rPr>
              <a:t>302 and then it </a:t>
            </a:r>
            <a:r>
              <a:rPr dirty="0" sz="2000" spc="-5">
                <a:latin typeface="Carlito"/>
                <a:cs typeface="Carlito"/>
              </a:rPr>
              <a:t>knows that </a:t>
            </a:r>
            <a:r>
              <a:rPr dirty="0" sz="2000">
                <a:latin typeface="Carlito"/>
                <a:cs typeface="Carlito"/>
              </a:rPr>
              <a:t>it should </a:t>
            </a:r>
            <a:r>
              <a:rPr dirty="0" sz="2000" spc="-5">
                <a:latin typeface="Carlito"/>
                <a:cs typeface="Carlito"/>
              </a:rPr>
              <a:t>send </a:t>
            </a:r>
            <a:r>
              <a:rPr dirty="0" sz="2000">
                <a:latin typeface="Carlito"/>
                <a:cs typeface="Carlito"/>
              </a:rPr>
              <a:t>a </a:t>
            </a:r>
            <a:r>
              <a:rPr dirty="0" sz="2000" spc="-5">
                <a:latin typeface="Carlito"/>
                <a:cs typeface="Carlito"/>
              </a:rPr>
              <a:t>new </a:t>
            </a:r>
            <a:r>
              <a:rPr dirty="0" sz="2000" spc="-10">
                <a:latin typeface="Carlito"/>
                <a:cs typeface="Carlito"/>
              </a:rPr>
              <a:t>request to </a:t>
            </a:r>
            <a:r>
              <a:rPr dirty="0" sz="2000">
                <a:latin typeface="Carlito"/>
                <a:cs typeface="Carlito"/>
              </a:rPr>
              <a:t>the url </a:t>
            </a:r>
            <a:r>
              <a:rPr dirty="0" sz="2000" spc="-5">
                <a:latin typeface="Carlito"/>
                <a:cs typeface="Carlito"/>
              </a:rPr>
              <a:t>in "Location“  specified </a:t>
            </a:r>
            <a:r>
              <a:rPr dirty="0" sz="2000">
                <a:latin typeface="Carlito"/>
                <a:cs typeface="Carlito"/>
              </a:rPr>
              <a:t>in the </a:t>
            </a:r>
            <a:r>
              <a:rPr dirty="0" sz="2000" spc="-10">
                <a:latin typeface="Carlito"/>
                <a:cs typeface="Carlito"/>
              </a:rPr>
              <a:t>http </a:t>
            </a:r>
            <a:r>
              <a:rPr dirty="0" sz="2000">
                <a:latin typeface="Carlito"/>
                <a:cs typeface="Carlito"/>
              </a:rPr>
              <a:t>header which is </a:t>
            </a:r>
            <a:r>
              <a:rPr dirty="0" sz="2000" spc="-5">
                <a:latin typeface="Carlito"/>
                <a:cs typeface="Carlito"/>
              </a:rPr>
              <a:t>set by server </a:t>
            </a:r>
            <a:r>
              <a:rPr dirty="0" sz="2000">
                <a:latin typeface="Carlito"/>
                <a:cs typeface="Carlito"/>
              </a:rPr>
              <a:t>and </a:t>
            </a:r>
            <a:r>
              <a:rPr dirty="0" sz="2000" spc="-10">
                <a:latin typeface="Carlito"/>
                <a:cs typeface="Carlito"/>
              </a:rPr>
              <a:t>Client browser </a:t>
            </a:r>
            <a:r>
              <a:rPr dirty="0" sz="2000" spc="-5">
                <a:latin typeface="Carlito"/>
                <a:cs typeface="Carlito"/>
              </a:rPr>
              <a:t>sends </a:t>
            </a:r>
            <a:r>
              <a:rPr dirty="0" sz="2000">
                <a:latin typeface="Carlito"/>
                <a:cs typeface="Carlito"/>
              </a:rPr>
              <a:t>a </a:t>
            </a:r>
            <a:r>
              <a:rPr dirty="0" sz="2000" spc="-5">
                <a:latin typeface="Carlito"/>
                <a:cs typeface="Carlito"/>
              </a:rPr>
              <a:t>new </a:t>
            </a:r>
            <a:r>
              <a:rPr dirty="0" sz="2000" spc="-10">
                <a:latin typeface="Carlito"/>
                <a:cs typeface="Carlito"/>
              </a:rPr>
              <a:t>request to </a:t>
            </a:r>
            <a:r>
              <a:rPr dirty="0" sz="2000">
                <a:latin typeface="Carlito"/>
                <a:cs typeface="Carlito"/>
              </a:rPr>
              <a:t>the </a:t>
            </a:r>
            <a:r>
              <a:rPr dirty="0" sz="2000" spc="-5">
                <a:latin typeface="Carlito"/>
                <a:cs typeface="Carlito"/>
              </a:rPr>
              <a:t>new </a:t>
            </a:r>
            <a:r>
              <a:rPr dirty="0" sz="2000">
                <a:latin typeface="Carlito"/>
                <a:cs typeface="Carlito"/>
              </a:rPr>
              <a:t>URL and it  </a:t>
            </a:r>
            <a:r>
              <a:rPr dirty="0" sz="2000" spc="-5">
                <a:latin typeface="Carlito"/>
                <a:cs typeface="Carlito"/>
              </a:rPr>
              <a:t>will </a:t>
            </a:r>
            <a:r>
              <a:rPr dirty="0" sz="2000">
                <a:latin typeface="Carlito"/>
                <a:cs typeface="Carlito"/>
              </a:rPr>
              <a:t>be </a:t>
            </a:r>
            <a:r>
              <a:rPr dirty="0" sz="2000" spc="-5">
                <a:latin typeface="Carlito"/>
                <a:cs typeface="Carlito"/>
              </a:rPr>
              <a:t>processed by </a:t>
            </a:r>
            <a:r>
              <a:rPr dirty="0" sz="2000">
                <a:latin typeface="Carlito"/>
                <a:cs typeface="Carlito"/>
              </a:rPr>
              <a:t>the </a:t>
            </a:r>
            <a:r>
              <a:rPr dirty="0" sz="2000" spc="-5">
                <a:latin typeface="Carlito"/>
                <a:cs typeface="Carlito"/>
              </a:rPr>
              <a:t>server </a:t>
            </a:r>
            <a:r>
              <a:rPr dirty="0" sz="2000">
                <a:latin typeface="Carlito"/>
                <a:cs typeface="Carlito"/>
              </a:rPr>
              <a:t>as another </a:t>
            </a:r>
            <a:r>
              <a:rPr dirty="0" sz="2000" spc="-5">
                <a:latin typeface="Carlito"/>
                <a:cs typeface="Carlito"/>
              </a:rPr>
              <a:t>normal</a:t>
            </a:r>
            <a:r>
              <a:rPr dirty="0" sz="2000" spc="10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request.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Carlito"/>
                <a:cs typeface="Carlito"/>
              </a:rPr>
              <a:t>In this case, </a:t>
            </a:r>
            <a:r>
              <a:rPr dirty="0" sz="2000" spc="-25" b="1">
                <a:latin typeface="Carlito"/>
                <a:cs typeface="Carlito"/>
              </a:rPr>
              <a:t>Two </a:t>
            </a:r>
            <a:r>
              <a:rPr dirty="0" sz="2000" spc="-5" b="1">
                <a:latin typeface="Carlito"/>
                <a:cs typeface="Carlito"/>
              </a:rPr>
              <a:t>request/response cycles </a:t>
            </a:r>
            <a:r>
              <a:rPr dirty="0" sz="2000" spc="-10" b="1">
                <a:latin typeface="Carlito"/>
                <a:cs typeface="Carlito"/>
              </a:rPr>
              <a:t>are</a:t>
            </a:r>
            <a:r>
              <a:rPr dirty="0" sz="2000" spc="-35" b="1">
                <a:latin typeface="Carlito"/>
                <a:cs typeface="Carlito"/>
              </a:rPr>
              <a:t> </a:t>
            </a:r>
            <a:r>
              <a:rPr dirty="0" sz="2000" spc="-5" b="1">
                <a:latin typeface="Carlito"/>
                <a:cs typeface="Carlito"/>
              </a:rPr>
              <a:t>required.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11352"/>
            <a:ext cx="12031980" cy="5171440"/>
          </a:xfrm>
          <a:custGeom>
            <a:avLst/>
            <a:gdLst/>
            <a:ahLst/>
            <a:cxnLst/>
            <a:rect l="l" t="t" r="r" b="b"/>
            <a:pathLst>
              <a:path w="12031980" h="5171440">
                <a:moveTo>
                  <a:pt x="12031980" y="0"/>
                </a:moveTo>
                <a:lnTo>
                  <a:pt x="0" y="0"/>
                </a:lnTo>
                <a:lnTo>
                  <a:pt x="0" y="5170932"/>
                </a:lnTo>
                <a:lnTo>
                  <a:pt x="12031980" y="5170932"/>
                </a:lnTo>
                <a:lnTo>
                  <a:pt x="1203198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4596" y="904189"/>
            <a:ext cx="11609070" cy="5147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4175" algn="l"/>
              </a:tabLst>
            </a:pPr>
            <a:r>
              <a:rPr dirty="0" sz="2400" spc="-5" b="1">
                <a:solidFill>
                  <a:srgbClr val="C00000"/>
                </a:solidFill>
                <a:latin typeface="Carlito"/>
                <a:cs typeface="Carlito"/>
              </a:rPr>
              <a:t>2.	</a:t>
            </a:r>
            <a:r>
              <a:rPr dirty="0" sz="2400" b="1">
                <a:solidFill>
                  <a:srgbClr val="C00000"/>
                </a:solidFill>
                <a:latin typeface="Carlito"/>
                <a:cs typeface="Carlito"/>
              </a:rPr>
              <a:t>URL</a:t>
            </a:r>
            <a:r>
              <a:rPr dirty="0" sz="2400" spc="-25" b="1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dirty="0" sz="2400" spc="-10" b="1">
                <a:solidFill>
                  <a:srgbClr val="C00000"/>
                </a:solidFill>
                <a:latin typeface="Carlito"/>
                <a:cs typeface="Carlito"/>
              </a:rPr>
              <a:t>Rewriting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latin typeface="Carlito"/>
                <a:cs typeface="Carlito"/>
              </a:rPr>
              <a:t>Original </a:t>
            </a:r>
            <a:r>
              <a:rPr dirty="0" sz="2400">
                <a:latin typeface="Carlito"/>
                <a:cs typeface="Carlito"/>
              </a:rPr>
              <a:t>URL:</a:t>
            </a:r>
            <a:r>
              <a:rPr dirty="0" sz="2400" spc="-30">
                <a:latin typeface="Carlito"/>
                <a:cs typeface="Carlito"/>
              </a:rPr>
              <a:t> </a:t>
            </a:r>
            <a:r>
              <a:rPr dirty="0" sz="2400" spc="-10" b="1">
                <a:latin typeface="Carlito"/>
                <a:cs typeface="Carlito"/>
              </a:rPr>
              <a:t>http://server:port/servlet/ServletName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latin typeface="Carlito"/>
                <a:cs typeface="Carlito"/>
              </a:rPr>
              <a:t>Rewritten </a:t>
            </a:r>
            <a:r>
              <a:rPr dirty="0" sz="2400">
                <a:latin typeface="Carlito"/>
                <a:cs typeface="Carlito"/>
              </a:rPr>
              <a:t>URL: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 spc="-10" b="1">
                <a:latin typeface="Carlito"/>
                <a:cs typeface="Carlito"/>
              </a:rPr>
              <a:t>http://server:port/servlet/ServletName?jsessionid=DA32242SSGE2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Carlito"/>
                <a:cs typeface="Carlito"/>
              </a:rPr>
              <a:t>When a </a:t>
            </a:r>
            <a:r>
              <a:rPr dirty="0" sz="2400" spc="-10">
                <a:latin typeface="Carlito"/>
                <a:cs typeface="Carlito"/>
              </a:rPr>
              <a:t>request </a:t>
            </a:r>
            <a:r>
              <a:rPr dirty="0" sz="2400">
                <a:latin typeface="Carlito"/>
                <a:cs typeface="Carlito"/>
              </a:rPr>
              <a:t>is made, </a:t>
            </a:r>
            <a:r>
              <a:rPr dirty="0" sz="2400" spc="-5">
                <a:latin typeface="Carlito"/>
                <a:cs typeface="Carlito"/>
              </a:rPr>
              <a:t>additional </a:t>
            </a:r>
            <a:r>
              <a:rPr dirty="0" sz="2400" spc="-10">
                <a:latin typeface="Carlito"/>
                <a:cs typeface="Carlito"/>
              </a:rPr>
              <a:t>parameter </a:t>
            </a:r>
            <a:r>
              <a:rPr dirty="0" sz="2400">
                <a:latin typeface="Carlito"/>
                <a:cs typeface="Carlito"/>
              </a:rPr>
              <a:t>is appended </a:t>
            </a:r>
            <a:r>
              <a:rPr dirty="0" sz="2400" spc="-15">
                <a:latin typeface="Carlito"/>
                <a:cs typeface="Carlito"/>
              </a:rPr>
              <a:t>to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10" b="1" i="1">
                <a:latin typeface="Carlito"/>
                <a:cs typeface="Carlito"/>
              </a:rPr>
              <a:t>url</a:t>
            </a:r>
            <a:r>
              <a:rPr dirty="0" sz="2400" spc="-10">
                <a:latin typeface="Carlito"/>
                <a:cs typeface="Carlito"/>
              </a:rPr>
              <a:t>. </a:t>
            </a:r>
            <a:r>
              <a:rPr dirty="0" sz="2400" spc="-5">
                <a:latin typeface="Carlito"/>
                <a:cs typeface="Carlito"/>
              </a:rPr>
              <a:t>Generally </a:t>
            </a:r>
            <a:r>
              <a:rPr dirty="0" sz="2400">
                <a:latin typeface="Carlito"/>
                <a:cs typeface="Carlito"/>
              </a:rPr>
              <a:t>the</a:t>
            </a:r>
            <a:r>
              <a:rPr dirty="0" sz="2400" spc="-7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added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latin typeface="Carlito"/>
                <a:cs typeface="Carlito"/>
              </a:rPr>
              <a:t>parameter </a:t>
            </a:r>
            <a:r>
              <a:rPr dirty="0" sz="2400">
                <a:latin typeface="Carlito"/>
                <a:cs typeface="Carlito"/>
              </a:rPr>
              <a:t>will </a:t>
            </a:r>
            <a:r>
              <a:rPr dirty="0" sz="2400" spc="-5">
                <a:latin typeface="Carlito"/>
                <a:cs typeface="Carlito"/>
              </a:rPr>
              <a:t>be </a:t>
            </a:r>
            <a:r>
              <a:rPr dirty="0" sz="2400" spc="-5" b="1" i="1">
                <a:latin typeface="Carlito"/>
                <a:cs typeface="Carlito"/>
              </a:rPr>
              <a:t>jsessionid </a:t>
            </a:r>
            <a:r>
              <a:rPr dirty="0" sz="2400" spc="-5">
                <a:latin typeface="Carlito"/>
                <a:cs typeface="Carlito"/>
              </a:rPr>
              <a:t>or sometimes </a:t>
            </a:r>
            <a:r>
              <a:rPr dirty="0" sz="2400">
                <a:latin typeface="Carlito"/>
                <a:cs typeface="Carlito"/>
              </a:rPr>
              <a:t>the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 spc="-5" b="1" i="1">
                <a:latin typeface="Carlito"/>
                <a:cs typeface="Carlito"/>
              </a:rPr>
              <a:t>userid</a:t>
            </a:r>
            <a:r>
              <a:rPr dirty="0" sz="2400" spc="-5">
                <a:latin typeface="Carlito"/>
                <a:cs typeface="Carlito"/>
              </a:rPr>
              <a:t>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 b="1" i="1">
                <a:latin typeface="Carlito"/>
                <a:cs typeface="Carlito"/>
              </a:rPr>
              <a:t>Disadvantage: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 marR="1329055">
              <a:lnSpc>
                <a:spcPct val="100000"/>
              </a:lnSpc>
            </a:pPr>
            <a:r>
              <a:rPr dirty="0" sz="2400" spc="-45">
                <a:latin typeface="Carlito"/>
                <a:cs typeface="Carlito"/>
              </a:rPr>
              <a:t>We </a:t>
            </a:r>
            <a:r>
              <a:rPr dirty="0" sz="2400" spc="-20">
                <a:latin typeface="Carlito"/>
                <a:cs typeface="Carlito"/>
              </a:rPr>
              <a:t>have </a:t>
            </a:r>
            <a:r>
              <a:rPr dirty="0" sz="2400" spc="-10">
                <a:latin typeface="Carlito"/>
                <a:cs typeface="Carlito"/>
              </a:rPr>
              <a:t>to </a:t>
            </a:r>
            <a:r>
              <a:rPr dirty="0" sz="2400" spc="-5">
                <a:latin typeface="Carlito"/>
                <a:cs typeface="Carlito"/>
              </a:rPr>
              <a:t>be </a:t>
            </a:r>
            <a:r>
              <a:rPr dirty="0" sz="2400" spc="-15">
                <a:latin typeface="Carlito"/>
                <a:cs typeface="Carlito"/>
              </a:rPr>
              <a:t>careful </a:t>
            </a:r>
            <a:r>
              <a:rPr dirty="0" sz="2400" spc="-5">
                <a:latin typeface="Carlito"/>
                <a:cs typeface="Carlito"/>
              </a:rPr>
              <a:t>that every </a:t>
            </a:r>
            <a:r>
              <a:rPr dirty="0" sz="2400">
                <a:latin typeface="Carlito"/>
                <a:cs typeface="Carlito"/>
              </a:rPr>
              <a:t>URL </a:t>
            </a:r>
            <a:r>
              <a:rPr dirty="0" sz="2400" spc="-5">
                <a:latin typeface="Carlito"/>
                <a:cs typeface="Carlito"/>
              </a:rPr>
              <a:t>returned </a:t>
            </a:r>
            <a:r>
              <a:rPr dirty="0" sz="2400" spc="-15">
                <a:latin typeface="Carlito"/>
                <a:cs typeface="Carlito"/>
              </a:rPr>
              <a:t>to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user </a:t>
            </a:r>
            <a:r>
              <a:rPr dirty="0" sz="2400" spc="-10">
                <a:latin typeface="Carlito"/>
                <a:cs typeface="Carlito"/>
              </a:rPr>
              <a:t>(even </a:t>
            </a:r>
            <a:r>
              <a:rPr dirty="0" sz="2400">
                <a:latin typeface="Carlito"/>
                <a:cs typeface="Carlito"/>
              </a:rPr>
              <a:t>via </a:t>
            </a:r>
            <a:r>
              <a:rPr dirty="0" sz="2400" spc="-5">
                <a:latin typeface="Carlito"/>
                <a:cs typeface="Carlito"/>
              </a:rPr>
              <a:t>indirect </a:t>
            </a:r>
            <a:r>
              <a:rPr dirty="0" sz="2400">
                <a:latin typeface="Carlito"/>
                <a:cs typeface="Carlito"/>
              </a:rPr>
              <a:t>means  </a:t>
            </a:r>
            <a:r>
              <a:rPr dirty="0" sz="2400" spc="-20">
                <a:latin typeface="Carlito"/>
                <a:cs typeface="Carlito"/>
              </a:rPr>
              <a:t>like </a:t>
            </a:r>
            <a:r>
              <a:rPr dirty="0" sz="2400" spc="-10">
                <a:latin typeface="Carlito"/>
                <a:cs typeface="Carlito"/>
              </a:rPr>
              <a:t>Location </a:t>
            </a:r>
            <a:r>
              <a:rPr dirty="0" sz="2400" spc="-5">
                <a:latin typeface="Carlito"/>
                <a:cs typeface="Carlito"/>
              </a:rPr>
              <a:t>fields </a:t>
            </a:r>
            <a:r>
              <a:rPr dirty="0" sz="2400">
                <a:latin typeface="Carlito"/>
                <a:cs typeface="Carlito"/>
              </a:rPr>
              <a:t>in </a:t>
            </a:r>
            <a:r>
              <a:rPr dirty="0" sz="2400" spc="-5">
                <a:latin typeface="Carlito"/>
                <a:cs typeface="Carlito"/>
              </a:rPr>
              <a:t>server </a:t>
            </a:r>
            <a:r>
              <a:rPr dirty="0" sz="2400" spc="-10">
                <a:latin typeface="Carlito"/>
                <a:cs typeface="Carlito"/>
              </a:rPr>
              <a:t>redirects) </a:t>
            </a:r>
            <a:r>
              <a:rPr dirty="0" sz="2400" spc="-5">
                <a:latin typeface="Carlito"/>
                <a:cs typeface="Carlito"/>
              </a:rPr>
              <a:t>has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15">
                <a:latin typeface="Carlito"/>
                <a:cs typeface="Carlito"/>
              </a:rPr>
              <a:t>extra </a:t>
            </a:r>
            <a:r>
              <a:rPr dirty="0" sz="2400" spc="-10">
                <a:latin typeface="Carlito"/>
                <a:cs typeface="Carlito"/>
              </a:rPr>
              <a:t>information</a:t>
            </a:r>
            <a:r>
              <a:rPr dirty="0" sz="2400" spc="-2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appended.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dirty="0" sz="2400">
                <a:latin typeface="Carlito"/>
                <a:cs typeface="Carlito"/>
              </a:rPr>
              <a:t>And, if the </a:t>
            </a:r>
            <a:r>
              <a:rPr dirty="0" sz="2400" spc="-5">
                <a:latin typeface="Carlito"/>
                <a:cs typeface="Carlito"/>
              </a:rPr>
              <a:t>user </a:t>
            </a:r>
            <a:r>
              <a:rPr dirty="0" sz="2400" spc="-10">
                <a:latin typeface="Carlito"/>
                <a:cs typeface="Carlito"/>
              </a:rPr>
              <a:t>leaves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session </a:t>
            </a:r>
            <a:r>
              <a:rPr dirty="0" sz="2400">
                <a:latin typeface="Carlito"/>
                <a:cs typeface="Carlito"/>
              </a:rPr>
              <a:t>and </a:t>
            </a:r>
            <a:r>
              <a:rPr dirty="0" sz="2400" spc="-5">
                <a:latin typeface="Carlito"/>
                <a:cs typeface="Carlito"/>
              </a:rPr>
              <a:t>comes back </a:t>
            </a:r>
            <a:r>
              <a:rPr dirty="0" sz="2400" spc="-5" b="1">
                <a:latin typeface="Carlito"/>
                <a:cs typeface="Carlito"/>
              </a:rPr>
              <a:t>via </a:t>
            </a:r>
            <a:r>
              <a:rPr dirty="0" sz="2400" b="1">
                <a:latin typeface="Carlito"/>
                <a:cs typeface="Carlito"/>
              </a:rPr>
              <a:t>a bookmark or a </a:t>
            </a:r>
            <a:r>
              <a:rPr dirty="0" sz="2400" spc="-10" b="1">
                <a:latin typeface="Carlito"/>
                <a:cs typeface="Carlito"/>
              </a:rPr>
              <a:t>hyperlink</a:t>
            </a:r>
            <a:r>
              <a:rPr dirty="0" sz="2400" spc="-10">
                <a:latin typeface="Carlito"/>
                <a:cs typeface="Carlito"/>
              </a:rPr>
              <a:t>,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session  </a:t>
            </a:r>
            <a:r>
              <a:rPr dirty="0" sz="2400" spc="-10">
                <a:latin typeface="Carlito"/>
                <a:cs typeface="Carlito"/>
              </a:rPr>
              <a:t>information can </a:t>
            </a:r>
            <a:r>
              <a:rPr dirty="0" sz="2400" spc="-5">
                <a:latin typeface="Carlito"/>
                <a:cs typeface="Carlito"/>
              </a:rPr>
              <a:t>be</a:t>
            </a:r>
            <a:r>
              <a:rPr dirty="0" sz="240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lost.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745490"/>
          </a:xfrm>
          <a:custGeom>
            <a:avLst/>
            <a:gdLst/>
            <a:ahLst/>
            <a:cxnLst/>
            <a:rect l="l" t="t" r="r" b="b"/>
            <a:pathLst>
              <a:path w="12192000" h="745490">
                <a:moveTo>
                  <a:pt x="12192000" y="0"/>
                </a:moveTo>
                <a:lnTo>
                  <a:pt x="0" y="0"/>
                </a:lnTo>
                <a:lnTo>
                  <a:pt x="0" y="745236"/>
                </a:lnTo>
                <a:lnTo>
                  <a:pt x="12192000" y="7452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59046" y="3759"/>
            <a:ext cx="308229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15" b="0">
                <a:latin typeface="Arial"/>
                <a:cs typeface="Arial"/>
              </a:rPr>
              <a:t>URL</a:t>
            </a:r>
            <a:r>
              <a:rPr dirty="0" sz="3600" spc="-315" b="0">
                <a:latin typeface="Arial"/>
                <a:cs typeface="Arial"/>
              </a:rPr>
              <a:t> </a:t>
            </a:r>
            <a:r>
              <a:rPr dirty="0" sz="3600" spc="-420" b="0">
                <a:latin typeface="Arial"/>
                <a:cs typeface="Arial"/>
              </a:rPr>
              <a:t>RE-WRITING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27760"/>
            <a:ext cx="12192000" cy="3694429"/>
          </a:xfrm>
          <a:custGeom>
            <a:avLst/>
            <a:gdLst/>
            <a:ahLst/>
            <a:cxnLst/>
            <a:rect l="l" t="t" r="r" b="b"/>
            <a:pathLst>
              <a:path w="12192000" h="3694429">
                <a:moveTo>
                  <a:pt x="12192000" y="0"/>
                </a:moveTo>
                <a:lnTo>
                  <a:pt x="0" y="0"/>
                </a:lnTo>
                <a:lnTo>
                  <a:pt x="0" y="3694176"/>
                </a:lnTo>
                <a:lnTo>
                  <a:pt x="12192000" y="36941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4596" y="1114171"/>
            <a:ext cx="11241405" cy="3684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C00000"/>
                </a:solidFill>
                <a:latin typeface="Carlito"/>
                <a:cs typeface="Carlito"/>
              </a:rPr>
              <a:t>3. </a:t>
            </a:r>
            <a:r>
              <a:rPr dirty="0" sz="2400" spc="-5" b="1">
                <a:solidFill>
                  <a:srgbClr val="C00000"/>
                </a:solidFill>
                <a:latin typeface="Carlito"/>
                <a:cs typeface="Carlito"/>
              </a:rPr>
              <a:t>Hidden </a:t>
            </a:r>
            <a:r>
              <a:rPr dirty="0" sz="2400" spc="-10" b="1">
                <a:solidFill>
                  <a:srgbClr val="C00000"/>
                </a:solidFill>
                <a:latin typeface="Carlito"/>
                <a:cs typeface="Carlito"/>
              </a:rPr>
              <a:t>form</a:t>
            </a:r>
            <a:r>
              <a:rPr dirty="0" sz="2400" spc="-15" b="1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dirty="0" sz="2400" spc="-5" b="1">
                <a:solidFill>
                  <a:srgbClr val="C00000"/>
                </a:solidFill>
                <a:latin typeface="Carlito"/>
                <a:cs typeface="Carlito"/>
              </a:rPr>
              <a:t>fields.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Carlito"/>
                <a:cs typeface="Carlito"/>
              </a:rPr>
              <a:t>HTML </a:t>
            </a:r>
            <a:r>
              <a:rPr dirty="0" sz="2400" spc="-15">
                <a:latin typeface="Carlito"/>
                <a:cs typeface="Carlito"/>
              </a:rPr>
              <a:t>forms </a:t>
            </a:r>
            <a:r>
              <a:rPr dirty="0" sz="2400" spc="-20">
                <a:latin typeface="Carlito"/>
                <a:cs typeface="Carlito"/>
              </a:rPr>
              <a:t>have </a:t>
            </a:r>
            <a:r>
              <a:rPr dirty="0" sz="2400">
                <a:latin typeface="Carlito"/>
                <a:cs typeface="Carlito"/>
              </a:rPr>
              <a:t>an entry </a:t>
            </a:r>
            <a:r>
              <a:rPr dirty="0" sz="2400" spc="-5">
                <a:latin typeface="Carlito"/>
                <a:cs typeface="Carlito"/>
              </a:rPr>
              <a:t>that </a:t>
            </a:r>
            <a:r>
              <a:rPr dirty="0" sz="2400" spc="-10">
                <a:latin typeface="Carlito"/>
                <a:cs typeface="Carlito"/>
              </a:rPr>
              <a:t>looks </a:t>
            </a:r>
            <a:r>
              <a:rPr dirty="0" sz="2400" spc="-20">
                <a:latin typeface="Carlito"/>
                <a:cs typeface="Carlito"/>
              </a:rPr>
              <a:t>like </a:t>
            </a:r>
            <a:r>
              <a:rPr dirty="0" sz="2400">
                <a:latin typeface="Carlito"/>
                <a:cs typeface="Carlito"/>
              </a:rPr>
              <a:t>the</a:t>
            </a:r>
            <a:r>
              <a:rPr dirty="0" sz="2400" spc="3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following: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400" spc="-5" b="1" i="1">
                <a:latin typeface="Carlito"/>
                <a:cs typeface="Carlito"/>
              </a:rPr>
              <a:t>&lt;INPUT TYPE="HIDDEN" NAME="session"</a:t>
            </a:r>
            <a:r>
              <a:rPr dirty="0" sz="2400" spc="-30" b="1" i="1">
                <a:latin typeface="Carlito"/>
                <a:cs typeface="Carlito"/>
              </a:rPr>
              <a:t> </a:t>
            </a:r>
            <a:r>
              <a:rPr dirty="0" sz="2400" spc="-20" b="1" i="1">
                <a:latin typeface="Carlito"/>
                <a:cs typeface="Carlito"/>
              </a:rPr>
              <a:t>VALUE="..."&gt;.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latin typeface="Carlito"/>
                <a:cs typeface="Carlito"/>
              </a:rPr>
              <a:t>This </a:t>
            </a:r>
            <a:r>
              <a:rPr dirty="0" sz="2400">
                <a:latin typeface="Carlito"/>
                <a:cs typeface="Carlito"/>
              </a:rPr>
              <a:t>means </a:t>
            </a:r>
            <a:r>
              <a:rPr dirty="0" sz="2400" spc="-5">
                <a:latin typeface="Carlito"/>
                <a:cs typeface="Carlito"/>
              </a:rPr>
              <a:t>that, </a:t>
            </a:r>
            <a:r>
              <a:rPr dirty="0" sz="2400">
                <a:latin typeface="Carlito"/>
                <a:cs typeface="Carlito"/>
              </a:rPr>
              <a:t>when the </a:t>
            </a:r>
            <a:r>
              <a:rPr dirty="0" sz="2400" spc="-20">
                <a:latin typeface="Carlito"/>
                <a:cs typeface="Carlito"/>
              </a:rPr>
              <a:t>form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10">
                <a:latin typeface="Carlito"/>
                <a:cs typeface="Carlito"/>
              </a:rPr>
              <a:t>submitted,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specified name </a:t>
            </a:r>
            <a:r>
              <a:rPr dirty="0" sz="2400">
                <a:latin typeface="Carlito"/>
                <a:cs typeface="Carlito"/>
              </a:rPr>
              <a:t>and </a:t>
            </a:r>
            <a:r>
              <a:rPr dirty="0" sz="2400" spc="-10">
                <a:latin typeface="Carlito"/>
                <a:cs typeface="Carlito"/>
              </a:rPr>
              <a:t>value </a:t>
            </a:r>
            <a:r>
              <a:rPr dirty="0" sz="2400" spc="-15">
                <a:latin typeface="Carlito"/>
                <a:cs typeface="Carlito"/>
              </a:rPr>
              <a:t>are </a:t>
            </a:r>
            <a:r>
              <a:rPr dirty="0" sz="2400">
                <a:latin typeface="Carlito"/>
                <a:cs typeface="Carlito"/>
              </a:rPr>
              <a:t>included</a:t>
            </a:r>
            <a:r>
              <a:rPr dirty="0" sz="2400" spc="11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in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Carlito"/>
                <a:cs typeface="Carlito"/>
              </a:rPr>
              <a:t>the GET </a:t>
            </a:r>
            <a:r>
              <a:rPr dirty="0" sz="2400" spc="-5">
                <a:latin typeface="Carlito"/>
                <a:cs typeface="Carlito"/>
              </a:rPr>
              <a:t>or </a:t>
            </a:r>
            <a:r>
              <a:rPr dirty="0" sz="2400" spc="-10">
                <a:latin typeface="Carlito"/>
                <a:cs typeface="Carlito"/>
              </a:rPr>
              <a:t>POST </a:t>
            </a:r>
            <a:r>
              <a:rPr dirty="0" sz="2400" spc="-15">
                <a:latin typeface="Carlito"/>
                <a:cs typeface="Carlito"/>
              </a:rPr>
              <a:t>data. </a:t>
            </a:r>
            <a:r>
              <a:rPr dirty="0" sz="2400" spc="-5">
                <a:latin typeface="Carlito"/>
                <a:cs typeface="Carlito"/>
              </a:rPr>
              <a:t>This </a:t>
            </a:r>
            <a:r>
              <a:rPr dirty="0" sz="2400" spc="-10">
                <a:latin typeface="Carlito"/>
                <a:cs typeface="Carlito"/>
              </a:rPr>
              <a:t>can </a:t>
            </a:r>
            <a:r>
              <a:rPr dirty="0" sz="2400" spc="-5">
                <a:latin typeface="Carlito"/>
                <a:cs typeface="Carlito"/>
              </a:rPr>
              <a:t>be used </a:t>
            </a:r>
            <a:r>
              <a:rPr dirty="0" sz="2400" spc="-15">
                <a:latin typeface="Carlito"/>
                <a:cs typeface="Carlito"/>
              </a:rPr>
              <a:t>to </a:t>
            </a:r>
            <a:r>
              <a:rPr dirty="0" sz="2400" spc="-20">
                <a:latin typeface="Carlito"/>
                <a:cs typeface="Carlito"/>
              </a:rPr>
              <a:t>store </a:t>
            </a:r>
            <a:r>
              <a:rPr dirty="0" sz="2400" spc="-10">
                <a:latin typeface="Carlito"/>
                <a:cs typeface="Carlito"/>
              </a:rPr>
              <a:t>information </a:t>
            </a:r>
            <a:r>
              <a:rPr dirty="0" sz="2400">
                <a:latin typeface="Carlito"/>
                <a:cs typeface="Carlito"/>
              </a:rPr>
              <a:t>about the</a:t>
            </a:r>
            <a:r>
              <a:rPr dirty="0" sz="2400" spc="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session.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10" b="1">
                <a:latin typeface="Carlito"/>
                <a:cs typeface="Carlito"/>
              </a:rPr>
              <a:t>Disadvantage</a:t>
            </a:r>
            <a:endParaRPr sz="2400">
              <a:latin typeface="Carlito"/>
              <a:cs typeface="Carlito"/>
            </a:endParaRPr>
          </a:p>
          <a:p>
            <a:pPr marL="81280">
              <a:lnSpc>
                <a:spcPct val="100000"/>
              </a:lnSpc>
            </a:pPr>
            <a:r>
              <a:rPr dirty="0" sz="2400" spc="-30">
                <a:latin typeface="Carlito"/>
                <a:cs typeface="Carlito"/>
              </a:rPr>
              <a:t>Works </a:t>
            </a:r>
            <a:r>
              <a:rPr dirty="0" sz="2400" spc="-5">
                <a:latin typeface="Carlito"/>
                <a:cs typeface="Carlito"/>
              </a:rPr>
              <a:t>only </a:t>
            </a:r>
            <a:r>
              <a:rPr dirty="0" sz="2400">
                <a:latin typeface="Carlito"/>
                <a:cs typeface="Carlito"/>
              </a:rPr>
              <a:t>if </a:t>
            </a:r>
            <a:r>
              <a:rPr dirty="0" sz="2400" spc="-5">
                <a:latin typeface="Carlito"/>
                <a:cs typeface="Carlito"/>
              </a:rPr>
              <a:t>every </a:t>
            </a:r>
            <a:r>
              <a:rPr dirty="0" sz="2400" spc="-10">
                <a:latin typeface="Carlito"/>
                <a:cs typeface="Carlito"/>
              </a:rPr>
              <a:t>page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5">
                <a:latin typeface="Carlito"/>
                <a:cs typeface="Carlito"/>
              </a:rPr>
              <a:t>dynamically</a:t>
            </a:r>
            <a:r>
              <a:rPr dirty="0" sz="2400" spc="-20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generated,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696595"/>
          </a:xfrm>
          <a:custGeom>
            <a:avLst/>
            <a:gdLst/>
            <a:ahLst/>
            <a:cxnLst/>
            <a:rect l="l" t="t" r="r" b="b"/>
            <a:pathLst>
              <a:path w="12192000" h="696595">
                <a:moveTo>
                  <a:pt x="12192000" y="0"/>
                </a:moveTo>
                <a:lnTo>
                  <a:pt x="0" y="0"/>
                </a:lnTo>
                <a:lnTo>
                  <a:pt x="0" y="696467"/>
                </a:lnTo>
                <a:lnTo>
                  <a:pt x="12192000" y="696467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26814" y="0"/>
            <a:ext cx="3740785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/>
              <a:t>Hidden </a:t>
            </a:r>
            <a:r>
              <a:rPr dirty="0" sz="3800" spc="-15"/>
              <a:t>form</a:t>
            </a:r>
            <a:r>
              <a:rPr dirty="0" sz="3800" spc="-100"/>
              <a:t> </a:t>
            </a:r>
            <a:r>
              <a:rPr dirty="0" sz="3800" spc="-5"/>
              <a:t>fields</a:t>
            </a:r>
            <a:endParaRPr sz="3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596" y="791413"/>
            <a:ext cx="11669395" cy="50558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latin typeface="Carlito"/>
                <a:cs typeface="Carlito"/>
              </a:rPr>
              <a:t>Session </a:t>
            </a:r>
            <a:r>
              <a:rPr dirty="0" sz="2200" spc="-5" b="1">
                <a:latin typeface="Carlito"/>
                <a:cs typeface="Carlito"/>
              </a:rPr>
              <a:t>Handling: HttpSession</a:t>
            </a:r>
            <a:r>
              <a:rPr dirty="0" sz="2200" spc="25" b="1">
                <a:latin typeface="Carlito"/>
                <a:cs typeface="Carlito"/>
              </a:rPr>
              <a:t> </a:t>
            </a:r>
            <a:r>
              <a:rPr dirty="0" sz="2200" spc="-5" b="1">
                <a:latin typeface="Carlito"/>
                <a:cs typeface="Carlito"/>
              </a:rPr>
              <a:t>API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200" spc="-20">
                <a:latin typeface="Carlito"/>
                <a:cs typeface="Carlito"/>
              </a:rPr>
              <a:t>State </a:t>
            </a:r>
            <a:r>
              <a:rPr dirty="0" sz="2200" spc="-10">
                <a:latin typeface="Carlito"/>
                <a:cs typeface="Carlito"/>
              </a:rPr>
              <a:t>maintenance between </a:t>
            </a:r>
            <a:r>
              <a:rPr dirty="0" sz="2200" spc="-5">
                <a:latin typeface="Carlito"/>
                <a:cs typeface="Carlito"/>
              </a:rPr>
              <a:t>the </a:t>
            </a:r>
            <a:r>
              <a:rPr dirty="0" sz="2200" spc="-10">
                <a:latin typeface="Carlito"/>
                <a:cs typeface="Carlito"/>
              </a:rPr>
              <a:t>client </a:t>
            </a:r>
            <a:r>
              <a:rPr dirty="0" sz="2200" spc="-15">
                <a:latin typeface="Carlito"/>
                <a:cs typeface="Carlito"/>
              </a:rPr>
              <a:t>browser </a:t>
            </a:r>
            <a:r>
              <a:rPr dirty="0" sz="2200" spc="-5">
                <a:latin typeface="Carlito"/>
                <a:cs typeface="Carlito"/>
              </a:rPr>
              <a:t>and the </a:t>
            </a:r>
            <a:r>
              <a:rPr dirty="0" sz="2200">
                <a:latin typeface="Carlito"/>
                <a:cs typeface="Carlito"/>
              </a:rPr>
              <a:t>servlet </a:t>
            </a:r>
            <a:r>
              <a:rPr dirty="0" sz="2200" spc="-5">
                <a:latin typeface="Carlito"/>
                <a:cs typeface="Carlito"/>
              </a:rPr>
              <a:t>is done </a:t>
            </a:r>
            <a:r>
              <a:rPr dirty="0" sz="2200" spc="-10">
                <a:latin typeface="Carlito"/>
                <a:cs typeface="Carlito"/>
              </a:rPr>
              <a:t>by </a:t>
            </a:r>
            <a:r>
              <a:rPr dirty="0" sz="2200" spc="-5">
                <a:latin typeface="Carlito"/>
                <a:cs typeface="Carlito"/>
              </a:rPr>
              <a:t>the server's </a:t>
            </a:r>
            <a:r>
              <a:rPr dirty="0" sz="2200" spc="-10">
                <a:latin typeface="Carlito"/>
                <a:cs typeface="Carlito"/>
              </a:rPr>
              <a:t>setting </a:t>
            </a:r>
            <a:r>
              <a:rPr dirty="0" sz="2200" spc="-5">
                <a:latin typeface="Carlito"/>
                <a:cs typeface="Carlito"/>
              </a:rPr>
              <a:t>a</a:t>
            </a:r>
            <a:r>
              <a:rPr dirty="0" sz="2200" spc="260">
                <a:latin typeface="Carlito"/>
                <a:cs typeface="Carlito"/>
              </a:rPr>
              <a:t> </a:t>
            </a:r>
            <a:r>
              <a:rPr dirty="0" sz="2200" spc="-10" b="1">
                <a:solidFill>
                  <a:srgbClr val="C00000"/>
                </a:solidFill>
                <a:latin typeface="Carlito"/>
                <a:cs typeface="Carlito"/>
              </a:rPr>
              <a:t>cookie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latin typeface="Carlito"/>
                <a:cs typeface="Carlito"/>
              </a:rPr>
              <a:t>in the </a:t>
            </a:r>
            <a:r>
              <a:rPr dirty="0" sz="2200" spc="-10">
                <a:latin typeface="Carlito"/>
                <a:cs typeface="Carlito"/>
              </a:rPr>
              <a:t>client</a:t>
            </a:r>
            <a:r>
              <a:rPr dirty="0" sz="2200" spc="10">
                <a:latin typeface="Carlito"/>
                <a:cs typeface="Carlito"/>
              </a:rPr>
              <a:t> </a:t>
            </a:r>
            <a:r>
              <a:rPr dirty="0" sz="2200" spc="-40">
                <a:latin typeface="Carlito"/>
                <a:cs typeface="Carlito"/>
              </a:rPr>
              <a:t>browser.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 marR="31115">
              <a:lnSpc>
                <a:spcPct val="100000"/>
              </a:lnSpc>
            </a:pPr>
            <a:r>
              <a:rPr dirty="0" sz="2200" spc="-5">
                <a:latin typeface="Carlito"/>
                <a:cs typeface="Carlito"/>
              </a:rPr>
              <a:t>But </a:t>
            </a:r>
            <a:r>
              <a:rPr dirty="0" sz="2200" spc="-20">
                <a:latin typeface="Carlito"/>
                <a:cs typeface="Carlito"/>
              </a:rPr>
              <a:t>unlike </a:t>
            </a:r>
            <a:r>
              <a:rPr dirty="0" sz="2200" spc="-5">
                <a:latin typeface="Carlito"/>
                <a:cs typeface="Carlito"/>
              </a:rPr>
              <a:t>the plain </a:t>
            </a:r>
            <a:r>
              <a:rPr dirty="0" sz="2200" spc="-10">
                <a:latin typeface="Carlito"/>
                <a:cs typeface="Carlito"/>
              </a:rPr>
              <a:t>cookie </a:t>
            </a:r>
            <a:r>
              <a:rPr dirty="0" sz="2200" spc="-5">
                <a:latin typeface="Carlito"/>
                <a:cs typeface="Carlito"/>
              </a:rPr>
              <a:t>method </a:t>
            </a:r>
            <a:r>
              <a:rPr dirty="0" sz="2200">
                <a:latin typeface="Carlito"/>
                <a:cs typeface="Carlito"/>
              </a:rPr>
              <a:t>of session </a:t>
            </a:r>
            <a:r>
              <a:rPr dirty="0" sz="2200" spc="-5">
                <a:latin typeface="Carlito"/>
                <a:cs typeface="Carlito"/>
              </a:rPr>
              <a:t>handling, </a:t>
            </a:r>
            <a:r>
              <a:rPr dirty="0" sz="2200" spc="-10">
                <a:latin typeface="Carlito"/>
                <a:cs typeface="Carlito"/>
              </a:rPr>
              <a:t>where </a:t>
            </a:r>
            <a:r>
              <a:rPr dirty="0" sz="2200" spc="-5">
                <a:latin typeface="Carlito"/>
                <a:cs typeface="Carlito"/>
              </a:rPr>
              <a:t>all the </a:t>
            </a:r>
            <a:r>
              <a:rPr dirty="0" sz="2200">
                <a:latin typeface="Carlito"/>
                <a:cs typeface="Carlito"/>
              </a:rPr>
              <a:t>session </a:t>
            </a:r>
            <a:r>
              <a:rPr dirty="0" sz="2200" spc="-20">
                <a:latin typeface="Carlito"/>
                <a:cs typeface="Carlito"/>
              </a:rPr>
              <a:t>data </a:t>
            </a:r>
            <a:r>
              <a:rPr dirty="0" sz="2200" spc="-5">
                <a:latin typeface="Carlito"/>
                <a:cs typeface="Carlito"/>
              </a:rPr>
              <a:t>is </a:t>
            </a:r>
            <a:r>
              <a:rPr dirty="0" sz="2200" spc="-15">
                <a:latin typeface="Carlito"/>
                <a:cs typeface="Carlito"/>
              </a:rPr>
              <a:t>stored </a:t>
            </a:r>
            <a:r>
              <a:rPr dirty="0" sz="2200" spc="-5">
                <a:latin typeface="Carlito"/>
                <a:cs typeface="Carlito"/>
              </a:rPr>
              <a:t>in </a:t>
            </a:r>
            <a:r>
              <a:rPr dirty="0" sz="2200" spc="-10">
                <a:latin typeface="Carlito"/>
                <a:cs typeface="Carlito"/>
              </a:rPr>
              <a:t>the  cookie </a:t>
            </a:r>
            <a:r>
              <a:rPr dirty="0" sz="2200" spc="-5">
                <a:latin typeface="Carlito"/>
                <a:cs typeface="Carlito"/>
              </a:rPr>
              <a:t>as </a:t>
            </a:r>
            <a:r>
              <a:rPr dirty="0" sz="2200" spc="-10">
                <a:latin typeface="Carlito"/>
                <a:cs typeface="Carlito"/>
              </a:rPr>
              <a:t>name-value </a:t>
            </a:r>
            <a:r>
              <a:rPr dirty="0" sz="2200" spc="-5">
                <a:latin typeface="Carlito"/>
                <a:cs typeface="Carlito"/>
              </a:rPr>
              <a:t>strings in </a:t>
            </a:r>
            <a:r>
              <a:rPr dirty="0" sz="2200" spc="-10">
                <a:latin typeface="Carlito"/>
                <a:cs typeface="Carlito"/>
              </a:rPr>
              <a:t>the </a:t>
            </a:r>
            <a:r>
              <a:rPr dirty="0" sz="2200" spc="-15">
                <a:latin typeface="Carlito"/>
                <a:cs typeface="Carlito"/>
              </a:rPr>
              <a:t>client’s </a:t>
            </a:r>
            <a:r>
              <a:rPr dirty="0" sz="2200" spc="-5">
                <a:latin typeface="Carlito"/>
                <a:cs typeface="Carlito"/>
              </a:rPr>
              <a:t>machine, the onus of </a:t>
            </a:r>
            <a:r>
              <a:rPr dirty="0" sz="2200" spc="-10">
                <a:latin typeface="Carlito"/>
                <a:cs typeface="Carlito"/>
              </a:rPr>
              <a:t>maintaining the </a:t>
            </a:r>
            <a:r>
              <a:rPr dirty="0" sz="2200" spc="-5">
                <a:latin typeface="Carlito"/>
                <a:cs typeface="Carlito"/>
              </a:rPr>
              <a:t>session is </a:t>
            </a:r>
            <a:r>
              <a:rPr dirty="0" sz="2200" spc="-20">
                <a:latin typeface="Carlito"/>
                <a:cs typeface="Carlito"/>
              </a:rPr>
              <a:t>undertaken  </a:t>
            </a:r>
            <a:r>
              <a:rPr dirty="0" sz="2200" spc="-10">
                <a:latin typeface="Carlito"/>
                <a:cs typeface="Carlito"/>
              </a:rPr>
              <a:t>by </a:t>
            </a:r>
            <a:r>
              <a:rPr dirty="0" sz="2200" spc="-5">
                <a:latin typeface="Carlito"/>
                <a:cs typeface="Carlito"/>
              </a:rPr>
              <a:t>the </a:t>
            </a:r>
            <a:r>
              <a:rPr dirty="0" sz="2200" spc="-30">
                <a:latin typeface="Carlito"/>
                <a:cs typeface="Carlito"/>
              </a:rPr>
              <a:t>Web</a:t>
            </a:r>
            <a:r>
              <a:rPr dirty="0" sz="2200" spc="50">
                <a:latin typeface="Carlito"/>
                <a:cs typeface="Carlito"/>
              </a:rPr>
              <a:t> </a:t>
            </a:r>
            <a:r>
              <a:rPr dirty="0" sz="2200" spc="-35">
                <a:latin typeface="Carlito"/>
                <a:cs typeface="Carlito"/>
              </a:rPr>
              <a:t>Server.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arlito"/>
              <a:cs typeface="Carlito"/>
            </a:endParaRPr>
          </a:p>
          <a:p>
            <a:pPr marL="12700" marR="367030">
              <a:lnSpc>
                <a:spcPct val="100000"/>
              </a:lnSpc>
              <a:tabLst>
                <a:tab pos="3179445" algn="l"/>
              </a:tabLst>
            </a:pPr>
            <a:r>
              <a:rPr dirty="0" sz="2200" spc="-10">
                <a:latin typeface="Carlito"/>
                <a:cs typeface="Carlito"/>
              </a:rPr>
              <a:t>Here </a:t>
            </a:r>
            <a:r>
              <a:rPr dirty="0" sz="2200" spc="-5">
                <a:latin typeface="Carlito"/>
                <a:cs typeface="Carlito"/>
              </a:rPr>
              <a:t>the </a:t>
            </a:r>
            <a:r>
              <a:rPr dirty="0" sz="2200" spc="-10">
                <a:latin typeface="Carlito"/>
                <a:cs typeface="Carlito"/>
              </a:rPr>
              <a:t>web </a:t>
            </a:r>
            <a:r>
              <a:rPr dirty="0" sz="2200">
                <a:latin typeface="Carlito"/>
                <a:cs typeface="Carlito"/>
              </a:rPr>
              <a:t>server </a:t>
            </a:r>
            <a:r>
              <a:rPr dirty="0" sz="2200" spc="-15">
                <a:latin typeface="Carlito"/>
                <a:cs typeface="Carlito"/>
              </a:rPr>
              <a:t>creates </a:t>
            </a:r>
            <a:r>
              <a:rPr dirty="0" sz="2200" spc="-5">
                <a:latin typeface="Carlito"/>
                <a:cs typeface="Carlito"/>
              </a:rPr>
              <a:t>an session object with a </a:t>
            </a:r>
            <a:r>
              <a:rPr dirty="0" sz="2200" spc="-10">
                <a:latin typeface="Carlito"/>
                <a:cs typeface="Carlito"/>
              </a:rPr>
              <a:t>unique </a:t>
            </a:r>
            <a:r>
              <a:rPr dirty="0" sz="2200" spc="-5">
                <a:latin typeface="Carlito"/>
                <a:cs typeface="Carlito"/>
              </a:rPr>
              <a:t>identifier and </a:t>
            </a:r>
            <a:r>
              <a:rPr dirty="0" sz="2200" spc="-15">
                <a:latin typeface="Carlito"/>
                <a:cs typeface="Carlito"/>
              </a:rPr>
              <a:t>stores </a:t>
            </a:r>
            <a:r>
              <a:rPr dirty="0" sz="2200" spc="-5">
                <a:latin typeface="Carlito"/>
                <a:cs typeface="Carlito"/>
              </a:rPr>
              <a:t>the </a:t>
            </a:r>
            <a:r>
              <a:rPr dirty="0" sz="2200">
                <a:latin typeface="Carlito"/>
                <a:cs typeface="Carlito"/>
              </a:rPr>
              <a:t>session  </a:t>
            </a:r>
            <a:r>
              <a:rPr dirty="0" sz="2200" spc="-10">
                <a:latin typeface="Carlito"/>
                <a:cs typeface="Carlito"/>
              </a:rPr>
              <a:t>information </a:t>
            </a:r>
            <a:r>
              <a:rPr dirty="0" sz="2200" spc="-5">
                <a:latin typeface="Carlito"/>
                <a:cs typeface="Carlito"/>
              </a:rPr>
              <a:t>in it</a:t>
            </a:r>
            <a:r>
              <a:rPr dirty="0" sz="2200" spc="3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and</a:t>
            </a:r>
            <a:r>
              <a:rPr dirty="0" sz="2200" spc="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sends	only the session-id </a:t>
            </a:r>
            <a:r>
              <a:rPr dirty="0" sz="2200" spc="-20">
                <a:latin typeface="Carlito"/>
                <a:cs typeface="Carlito"/>
              </a:rPr>
              <a:t>to </a:t>
            </a:r>
            <a:r>
              <a:rPr dirty="0" sz="2200" spc="-5">
                <a:latin typeface="Carlito"/>
                <a:cs typeface="Carlito"/>
              </a:rPr>
              <a:t>the </a:t>
            </a:r>
            <a:r>
              <a:rPr dirty="0" sz="2200" spc="-10">
                <a:latin typeface="Carlito"/>
                <a:cs typeface="Carlito"/>
              </a:rPr>
              <a:t>client </a:t>
            </a:r>
            <a:r>
              <a:rPr dirty="0" sz="2200" spc="-5">
                <a:latin typeface="Carlito"/>
                <a:cs typeface="Carlito"/>
              </a:rPr>
              <a:t>and </a:t>
            </a:r>
            <a:r>
              <a:rPr dirty="0" sz="2200" spc="-10">
                <a:latin typeface="Carlito"/>
                <a:cs typeface="Carlito"/>
              </a:rPr>
              <a:t>the </a:t>
            </a:r>
            <a:r>
              <a:rPr dirty="0" sz="2200" spc="-15">
                <a:latin typeface="Carlito"/>
                <a:cs typeface="Carlito"/>
              </a:rPr>
              <a:t>browser stores </a:t>
            </a:r>
            <a:r>
              <a:rPr dirty="0" sz="2200" spc="-5">
                <a:latin typeface="Carlito"/>
                <a:cs typeface="Carlito"/>
              </a:rPr>
              <a:t>the session-id </a:t>
            </a:r>
            <a:r>
              <a:rPr dirty="0" sz="2200" spc="-10">
                <a:latin typeface="Carlito"/>
                <a:cs typeface="Carlito"/>
              </a:rPr>
              <a:t>in  </a:t>
            </a:r>
            <a:r>
              <a:rPr dirty="0" sz="2200" spc="-15">
                <a:latin typeface="Carlito"/>
                <a:cs typeface="Carlito"/>
              </a:rPr>
              <a:t>form </a:t>
            </a:r>
            <a:r>
              <a:rPr dirty="0" sz="2200">
                <a:latin typeface="Carlito"/>
                <a:cs typeface="Carlito"/>
              </a:rPr>
              <a:t>of </a:t>
            </a:r>
            <a:r>
              <a:rPr dirty="0" sz="2200" spc="-5">
                <a:latin typeface="Carlito"/>
                <a:cs typeface="Carlito"/>
              </a:rPr>
              <a:t>a cookie in the </a:t>
            </a:r>
            <a:r>
              <a:rPr dirty="0" sz="2200" spc="-15">
                <a:latin typeface="Carlito"/>
                <a:cs typeface="Carlito"/>
              </a:rPr>
              <a:t>client’s</a:t>
            </a:r>
            <a:r>
              <a:rPr dirty="0" sz="2200" spc="7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machine.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2200" spc="-10">
                <a:latin typeface="Carlito"/>
                <a:cs typeface="Carlito"/>
              </a:rPr>
              <a:t>Since </a:t>
            </a:r>
            <a:r>
              <a:rPr dirty="0" sz="2200" spc="-5">
                <a:latin typeface="Carlito"/>
                <a:cs typeface="Carlito"/>
              </a:rPr>
              <a:t>this </a:t>
            </a:r>
            <a:r>
              <a:rPr dirty="0" sz="2200" spc="-20">
                <a:latin typeface="Carlito"/>
                <a:cs typeface="Carlito"/>
              </a:rPr>
              <a:t>data </a:t>
            </a:r>
            <a:r>
              <a:rPr dirty="0" sz="2200" spc="-5">
                <a:latin typeface="Carlito"/>
                <a:cs typeface="Carlito"/>
              </a:rPr>
              <a:t>is </a:t>
            </a:r>
            <a:r>
              <a:rPr dirty="0" sz="2200" spc="-15">
                <a:latin typeface="Carlito"/>
                <a:cs typeface="Carlito"/>
              </a:rPr>
              <a:t>stored </a:t>
            </a:r>
            <a:r>
              <a:rPr dirty="0" sz="2200">
                <a:latin typeface="Carlito"/>
                <a:cs typeface="Carlito"/>
              </a:rPr>
              <a:t>on </a:t>
            </a:r>
            <a:r>
              <a:rPr dirty="0" sz="2200" spc="-5">
                <a:latin typeface="Carlito"/>
                <a:cs typeface="Carlito"/>
              </a:rPr>
              <a:t>the </a:t>
            </a:r>
            <a:r>
              <a:rPr dirty="0" sz="2200">
                <a:latin typeface="Carlito"/>
                <a:cs typeface="Carlito"/>
              </a:rPr>
              <a:t>server </a:t>
            </a:r>
            <a:r>
              <a:rPr dirty="0" sz="2200" spc="-5">
                <a:latin typeface="Carlito"/>
                <a:cs typeface="Carlito"/>
              </a:rPr>
              <a:t>side and only the identifier is passed </a:t>
            </a:r>
            <a:r>
              <a:rPr dirty="0" sz="2200" spc="-10">
                <a:latin typeface="Carlito"/>
                <a:cs typeface="Carlito"/>
              </a:rPr>
              <a:t>back </a:t>
            </a:r>
            <a:r>
              <a:rPr dirty="0" sz="2200" spc="-5">
                <a:latin typeface="Carlito"/>
                <a:cs typeface="Carlito"/>
              </a:rPr>
              <a:t>and </a:t>
            </a:r>
            <a:r>
              <a:rPr dirty="0" sz="2200" spc="-15">
                <a:latin typeface="Carlito"/>
                <a:cs typeface="Carlito"/>
              </a:rPr>
              <a:t>forth </a:t>
            </a:r>
            <a:r>
              <a:rPr dirty="0" sz="2200" spc="-10">
                <a:latin typeface="Carlito"/>
                <a:cs typeface="Carlito"/>
              </a:rPr>
              <a:t>between </a:t>
            </a:r>
            <a:r>
              <a:rPr dirty="0" sz="2200" spc="-5">
                <a:latin typeface="Carlito"/>
                <a:cs typeface="Carlito"/>
              </a:rPr>
              <a:t>the  </a:t>
            </a:r>
            <a:r>
              <a:rPr dirty="0" sz="2200" spc="-10">
                <a:latin typeface="Carlito"/>
                <a:cs typeface="Carlito"/>
              </a:rPr>
              <a:t>client browser </a:t>
            </a:r>
            <a:r>
              <a:rPr dirty="0" sz="2200" spc="-5">
                <a:latin typeface="Carlito"/>
                <a:cs typeface="Carlito"/>
              </a:rPr>
              <a:t>and the </a:t>
            </a:r>
            <a:r>
              <a:rPr dirty="0" sz="2200" spc="-10">
                <a:latin typeface="Carlito"/>
                <a:cs typeface="Carlito"/>
              </a:rPr>
              <a:t>web </a:t>
            </a:r>
            <a:r>
              <a:rPr dirty="0" sz="2200">
                <a:latin typeface="Carlito"/>
                <a:cs typeface="Carlito"/>
              </a:rPr>
              <a:t>server </a:t>
            </a:r>
            <a:r>
              <a:rPr dirty="0" sz="2200" spc="-5">
                <a:latin typeface="Carlito"/>
                <a:cs typeface="Carlito"/>
              </a:rPr>
              <a:t>as a cookie, this method is an </a:t>
            </a:r>
            <a:r>
              <a:rPr dirty="0" sz="2200" spc="-15">
                <a:latin typeface="Carlito"/>
                <a:cs typeface="Carlito"/>
              </a:rPr>
              <a:t>example </a:t>
            </a:r>
            <a:r>
              <a:rPr dirty="0" sz="2200">
                <a:latin typeface="Carlito"/>
                <a:cs typeface="Carlito"/>
              </a:rPr>
              <a:t>of </a:t>
            </a:r>
            <a:r>
              <a:rPr dirty="0" sz="2200" spc="-15">
                <a:latin typeface="Carlito"/>
                <a:cs typeface="Carlito"/>
              </a:rPr>
              <a:t>server-side</a:t>
            </a:r>
            <a:r>
              <a:rPr dirty="0" sz="2200" spc="204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session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596" y="5822086"/>
            <a:ext cx="107505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latin typeface="Carlito"/>
                <a:cs typeface="Carlito"/>
              </a:rPr>
              <a:t>handling.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26107" y="5957315"/>
            <a:ext cx="10377170" cy="769620"/>
          </a:xfrm>
          <a:custGeom>
            <a:avLst/>
            <a:gdLst/>
            <a:ahLst/>
            <a:cxnLst/>
            <a:rect l="l" t="t" r="r" b="b"/>
            <a:pathLst>
              <a:path w="10377170" h="769620">
                <a:moveTo>
                  <a:pt x="10376916" y="0"/>
                </a:moveTo>
                <a:lnTo>
                  <a:pt x="0" y="0"/>
                </a:lnTo>
                <a:lnTo>
                  <a:pt x="0" y="769620"/>
                </a:lnTo>
                <a:lnTo>
                  <a:pt x="10376916" y="769620"/>
                </a:lnTo>
                <a:lnTo>
                  <a:pt x="10376916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04594" y="5975400"/>
            <a:ext cx="9959340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latin typeface="Carlito"/>
                <a:cs typeface="Carlito"/>
              </a:rPr>
              <a:t>The </a:t>
            </a:r>
            <a:r>
              <a:rPr dirty="0" sz="2200" spc="-5">
                <a:latin typeface="Carlito"/>
                <a:cs typeface="Carlito"/>
              </a:rPr>
              <a:t>server </a:t>
            </a:r>
            <a:r>
              <a:rPr dirty="0" sz="2200" spc="-10">
                <a:latin typeface="Carlito"/>
                <a:cs typeface="Carlito"/>
              </a:rPr>
              <a:t>maintains </a:t>
            </a:r>
            <a:r>
              <a:rPr dirty="0" sz="2200" spc="-5">
                <a:latin typeface="Carlito"/>
                <a:cs typeface="Carlito"/>
              </a:rPr>
              <a:t>a mapping </a:t>
            </a:r>
            <a:r>
              <a:rPr dirty="0" sz="2200">
                <a:latin typeface="Carlito"/>
                <a:cs typeface="Carlito"/>
              </a:rPr>
              <a:t>of </a:t>
            </a:r>
            <a:r>
              <a:rPr dirty="0" sz="2200" spc="-5">
                <a:latin typeface="Carlito"/>
                <a:cs typeface="Carlito"/>
              </a:rPr>
              <a:t>session </a:t>
            </a:r>
            <a:r>
              <a:rPr dirty="0" sz="2200" spc="-10">
                <a:latin typeface="Carlito"/>
                <a:cs typeface="Carlito"/>
              </a:rPr>
              <a:t>identifiers </a:t>
            </a:r>
            <a:r>
              <a:rPr dirty="0" sz="2200" spc="-20">
                <a:latin typeface="Carlito"/>
                <a:cs typeface="Carlito"/>
              </a:rPr>
              <a:t>generated for different </a:t>
            </a:r>
            <a:r>
              <a:rPr dirty="0" sz="2200" spc="-10">
                <a:latin typeface="Carlito"/>
                <a:cs typeface="Carlito"/>
              </a:rPr>
              <a:t>clients </a:t>
            </a:r>
            <a:r>
              <a:rPr dirty="0" sz="2200" spc="-5">
                <a:latin typeface="Carlito"/>
                <a:cs typeface="Carlito"/>
              </a:rPr>
              <a:t>and  the </a:t>
            </a:r>
            <a:r>
              <a:rPr dirty="0" sz="2200" spc="-20">
                <a:latin typeface="Carlito"/>
                <a:cs typeface="Carlito"/>
              </a:rPr>
              <a:t>data </a:t>
            </a:r>
            <a:r>
              <a:rPr dirty="0" sz="2200" spc="-15">
                <a:latin typeface="Carlito"/>
                <a:cs typeface="Carlito"/>
              </a:rPr>
              <a:t>stored </a:t>
            </a:r>
            <a:r>
              <a:rPr dirty="0" sz="2200" spc="-20">
                <a:latin typeface="Carlito"/>
                <a:cs typeface="Carlito"/>
              </a:rPr>
              <a:t>for </a:t>
            </a:r>
            <a:r>
              <a:rPr dirty="0" sz="2200" spc="-5">
                <a:latin typeface="Carlito"/>
                <a:cs typeface="Carlito"/>
              </a:rPr>
              <a:t>each</a:t>
            </a:r>
            <a:r>
              <a:rPr dirty="0" sz="2200" spc="5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session.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2192000" cy="725805"/>
          </a:xfrm>
          <a:custGeom>
            <a:avLst/>
            <a:gdLst/>
            <a:ahLst/>
            <a:cxnLst/>
            <a:rect l="l" t="t" r="r" b="b"/>
            <a:pathLst>
              <a:path w="12192000" h="725805">
                <a:moveTo>
                  <a:pt x="12192000" y="0"/>
                </a:moveTo>
                <a:lnTo>
                  <a:pt x="0" y="0"/>
                </a:lnTo>
                <a:lnTo>
                  <a:pt x="0" y="725424"/>
                </a:lnTo>
                <a:lnTo>
                  <a:pt x="12192000" y="7254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64785" y="0"/>
            <a:ext cx="266382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</a:t>
            </a:r>
            <a:r>
              <a:rPr dirty="0" spc="-50"/>
              <a:t>t</a:t>
            </a:r>
            <a:r>
              <a:rPr dirty="0"/>
              <a:t>tpSession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596" y="609422"/>
            <a:ext cx="11691620" cy="5726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latin typeface="Carlito"/>
                <a:cs typeface="Carlito"/>
              </a:rPr>
              <a:t>When the </a:t>
            </a:r>
            <a:r>
              <a:rPr dirty="0" sz="2200">
                <a:latin typeface="Carlito"/>
                <a:cs typeface="Carlito"/>
              </a:rPr>
              <a:t>Servlet </a:t>
            </a:r>
            <a:r>
              <a:rPr dirty="0" sz="2200" spc="-10">
                <a:latin typeface="Carlito"/>
                <a:cs typeface="Carlito"/>
              </a:rPr>
              <a:t>container </a:t>
            </a:r>
            <a:r>
              <a:rPr dirty="0" sz="2200" spc="-15">
                <a:latin typeface="Carlito"/>
                <a:cs typeface="Carlito"/>
              </a:rPr>
              <a:t>creates </a:t>
            </a:r>
            <a:r>
              <a:rPr dirty="0" sz="2200" spc="-5">
                <a:latin typeface="Carlito"/>
                <a:cs typeface="Carlito"/>
              </a:rPr>
              <a:t>a </a:t>
            </a:r>
            <a:r>
              <a:rPr dirty="0" sz="2200">
                <a:latin typeface="Carlito"/>
                <a:cs typeface="Carlito"/>
              </a:rPr>
              <a:t>session </a:t>
            </a:r>
            <a:r>
              <a:rPr dirty="0" sz="2200" spc="-5">
                <a:latin typeface="Carlito"/>
                <a:cs typeface="Carlito"/>
              </a:rPr>
              <a:t>object( </a:t>
            </a:r>
            <a:r>
              <a:rPr dirty="0" sz="2200" spc="-10">
                <a:latin typeface="Carlito"/>
                <a:cs typeface="Carlito"/>
              </a:rPr>
              <a:t>by </a:t>
            </a:r>
            <a:r>
              <a:rPr dirty="0" sz="2200" spc="-5">
                <a:latin typeface="Carlito"/>
                <a:cs typeface="Carlito"/>
              </a:rPr>
              <a:t>using getSession() method), it </a:t>
            </a:r>
            <a:r>
              <a:rPr dirty="0" sz="2200" spc="-15">
                <a:latin typeface="Carlito"/>
                <a:cs typeface="Carlito"/>
              </a:rPr>
              <a:t>creates </a:t>
            </a:r>
            <a:r>
              <a:rPr dirty="0" sz="2200" spc="-5">
                <a:latin typeface="Carlito"/>
                <a:cs typeface="Carlito"/>
              </a:rPr>
              <a:t>a</a:t>
            </a:r>
            <a:r>
              <a:rPr dirty="0" sz="2200" spc="280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unique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200" spc="-5">
                <a:latin typeface="Carlito"/>
                <a:cs typeface="Carlito"/>
              </a:rPr>
              <a:t>identity and </a:t>
            </a:r>
            <a:r>
              <a:rPr dirty="0" sz="2200" spc="-10">
                <a:latin typeface="Carlito"/>
                <a:cs typeface="Carlito"/>
              </a:rPr>
              <a:t>sets </a:t>
            </a:r>
            <a:r>
              <a:rPr dirty="0" sz="2200" spc="-5">
                <a:latin typeface="Carlito"/>
                <a:cs typeface="Carlito"/>
              </a:rPr>
              <a:t>it </a:t>
            </a:r>
            <a:r>
              <a:rPr dirty="0" sz="2200" spc="-15">
                <a:latin typeface="Carlito"/>
                <a:cs typeface="Carlito"/>
              </a:rPr>
              <a:t>into </a:t>
            </a:r>
            <a:r>
              <a:rPr dirty="0" sz="2200" spc="-5">
                <a:latin typeface="Carlito"/>
                <a:cs typeface="Carlito"/>
              </a:rPr>
              <a:t>the </a:t>
            </a:r>
            <a:r>
              <a:rPr dirty="0" sz="2200" spc="-10">
                <a:latin typeface="Carlito"/>
                <a:cs typeface="Carlito"/>
              </a:rPr>
              <a:t>cookie </a:t>
            </a:r>
            <a:r>
              <a:rPr dirty="0" sz="2200" spc="-5">
                <a:latin typeface="Carlito"/>
                <a:cs typeface="Carlito"/>
              </a:rPr>
              <a:t>with the name</a:t>
            </a:r>
            <a:r>
              <a:rPr dirty="0" sz="2200" spc="80">
                <a:latin typeface="Carlito"/>
                <a:cs typeface="Carlito"/>
              </a:rPr>
              <a:t> </a:t>
            </a:r>
            <a:r>
              <a:rPr dirty="0" sz="2200" spc="-5" b="1" i="1">
                <a:latin typeface="Carlito"/>
                <a:cs typeface="Carlito"/>
              </a:rPr>
              <a:t>jsessionid</a:t>
            </a:r>
            <a:r>
              <a:rPr dirty="0" sz="2200" spc="-5" i="1">
                <a:latin typeface="Carlito"/>
                <a:cs typeface="Carlito"/>
              </a:rPr>
              <a:t>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200" spc="-35">
                <a:latin typeface="Carlito"/>
                <a:cs typeface="Carlito"/>
              </a:rPr>
              <a:t>However, </a:t>
            </a:r>
            <a:r>
              <a:rPr dirty="0" sz="2200" spc="-5">
                <a:latin typeface="Carlito"/>
                <a:cs typeface="Carlito"/>
              </a:rPr>
              <a:t>in some situations, a </a:t>
            </a:r>
            <a:r>
              <a:rPr dirty="0" sz="2200" spc="-15">
                <a:latin typeface="Carlito"/>
                <a:cs typeface="Carlito"/>
              </a:rPr>
              <a:t>browser may </a:t>
            </a:r>
            <a:r>
              <a:rPr dirty="0" sz="2200" spc="-5">
                <a:latin typeface="Carlito"/>
                <a:cs typeface="Carlito"/>
              </a:rPr>
              <a:t>not accept cookies, which means </a:t>
            </a:r>
            <a:r>
              <a:rPr dirty="0" sz="2200" spc="-10">
                <a:latin typeface="Carlito"/>
                <a:cs typeface="Carlito"/>
              </a:rPr>
              <a:t>that </a:t>
            </a:r>
            <a:r>
              <a:rPr dirty="0" sz="2200">
                <a:latin typeface="Carlito"/>
                <a:cs typeface="Carlito"/>
              </a:rPr>
              <a:t>session</a:t>
            </a:r>
            <a:r>
              <a:rPr dirty="0" sz="2200" spc="250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tracking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latin typeface="Carlito"/>
                <a:cs typeface="Carlito"/>
              </a:rPr>
              <a:t>with cookies is not</a:t>
            </a:r>
            <a:r>
              <a:rPr dirty="0" sz="2200" spc="2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possible.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200" spc="-5">
                <a:latin typeface="Carlito"/>
                <a:cs typeface="Carlito"/>
              </a:rPr>
              <a:t>In </a:t>
            </a:r>
            <a:r>
              <a:rPr dirty="0" sz="2200" spc="-10">
                <a:latin typeface="Carlito"/>
                <a:cs typeface="Carlito"/>
              </a:rPr>
              <a:t>such </a:t>
            </a:r>
            <a:r>
              <a:rPr dirty="0" sz="2200" spc="-5">
                <a:latin typeface="Carlito"/>
                <a:cs typeface="Carlito"/>
              </a:rPr>
              <a:t>cases, </a:t>
            </a:r>
            <a:r>
              <a:rPr dirty="0" sz="2200">
                <a:latin typeface="Carlito"/>
                <a:cs typeface="Carlito"/>
              </a:rPr>
              <a:t>session </a:t>
            </a:r>
            <a:r>
              <a:rPr dirty="0" sz="2200" spc="-5">
                <a:latin typeface="Carlito"/>
                <a:cs typeface="Carlito"/>
              </a:rPr>
              <a:t>identity is appended </a:t>
            </a:r>
            <a:r>
              <a:rPr dirty="0" sz="2200" spc="-20">
                <a:latin typeface="Carlito"/>
                <a:cs typeface="Carlito"/>
              </a:rPr>
              <a:t>to </a:t>
            </a:r>
            <a:r>
              <a:rPr dirty="0" sz="2200" spc="-5">
                <a:latin typeface="Carlito"/>
                <a:cs typeface="Carlito"/>
              </a:rPr>
              <a:t>the URLs </a:t>
            </a:r>
            <a:r>
              <a:rPr dirty="0" sz="2200" spc="-10">
                <a:latin typeface="Carlito"/>
                <a:cs typeface="Carlito"/>
              </a:rPr>
              <a:t>by </a:t>
            </a:r>
            <a:r>
              <a:rPr dirty="0" sz="2200" spc="-5">
                <a:latin typeface="Carlito"/>
                <a:cs typeface="Carlito"/>
              </a:rPr>
              <a:t>using URL</a:t>
            </a:r>
            <a:r>
              <a:rPr dirty="0" sz="2200" spc="18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rewriting.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Carlito"/>
              <a:cs typeface="Carlito"/>
            </a:endParaRPr>
          </a:p>
          <a:p>
            <a:pPr marL="12700" marR="135890">
              <a:lnSpc>
                <a:spcPct val="100000"/>
              </a:lnSpc>
              <a:spcBef>
                <a:spcPts val="5"/>
              </a:spcBef>
            </a:pPr>
            <a:r>
              <a:rPr dirty="0" sz="2200" spc="-10">
                <a:latin typeface="Carlito"/>
                <a:cs typeface="Carlito"/>
              </a:rPr>
              <a:t>Most </a:t>
            </a:r>
            <a:r>
              <a:rPr dirty="0" sz="2200">
                <a:latin typeface="Carlito"/>
                <a:cs typeface="Carlito"/>
              </a:rPr>
              <a:t>Servlet </a:t>
            </a:r>
            <a:r>
              <a:rPr dirty="0" sz="2200" spc="-15">
                <a:latin typeface="Carlito"/>
                <a:cs typeface="Carlito"/>
              </a:rPr>
              <a:t>containers </a:t>
            </a:r>
            <a:r>
              <a:rPr dirty="0" sz="2200" spc="-5">
                <a:latin typeface="Carlito"/>
                <a:cs typeface="Carlito"/>
              </a:rPr>
              <a:t>use URL rewriting when a </a:t>
            </a:r>
            <a:r>
              <a:rPr dirty="0" sz="2200">
                <a:latin typeface="Carlito"/>
                <a:cs typeface="Carlito"/>
              </a:rPr>
              <a:t>session </a:t>
            </a:r>
            <a:r>
              <a:rPr dirty="0" sz="2200" spc="-5">
                <a:latin typeface="Carlito"/>
                <a:cs typeface="Carlito"/>
              </a:rPr>
              <a:t>is </a:t>
            </a:r>
            <a:r>
              <a:rPr dirty="0" sz="2200" spc="-55">
                <a:latin typeface="Carlito"/>
                <a:cs typeface="Carlito"/>
              </a:rPr>
              <a:t>new, </a:t>
            </a:r>
            <a:r>
              <a:rPr dirty="0" sz="2200" spc="-10">
                <a:latin typeface="Carlito"/>
                <a:cs typeface="Carlito"/>
              </a:rPr>
              <a:t>even </a:t>
            </a:r>
            <a:r>
              <a:rPr dirty="0" sz="2200" spc="-5">
                <a:latin typeface="Carlito"/>
                <a:cs typeface="Carlito"/>
              </a:rPr>
              <a:t>if the </a:t>
            </a:r>
            <a:r>
              <a:rPr dirty="0" sz="2200" spc="-15">
                <a:latin typeface="Carlito"/>
                <a:cs typeface="Carlito"/>
              </a:rPr>
              <a:t>browser </a:t>
            </a:r>
            <a:r>
              <a:rPr dirty="0" sz="2200" spc="-5">
                <a:latin typeface="Carlito"/>
                <a:cs typeface="Carlito"/>
              </a:rPr>
              <a:t>accepts cookies,  </a:t>
            </a:r>
            <a:r>
              <a:rPr dirty="0" sz="2200" spc="-10">
                <a:latin typeface="Carlito"/>
                <a:cs typeface="Carlito"/>
              </a:rPr>
              <a:t>because </a:t>
            </a:r>
            <a:r>
              <a:rPr dirty="0" sz="2200" spc="-5">
                <a:latin typeface="Carlito"/>
                <a:cs typeface="Carlito"/>
              </a:rPr>
              <a:t>the </a:t>
            </a:r>
            <a:r>
              <a:rPr dirty="0" sz="2200">
                <a:latin typeface="Carlito"/>
                <a:cs typeface="Carlito"/>
              </a:rPr>
              <a:t>server </a:t>
            </a:r>
            <a:r>
              <a:rPr dirty="0" sz="2200" spc="-10">
                <a:latin typeface="Carlito"/>
                <a:cs typeface="Carlito"/>
              </a:rPr>
              <a:t>cannot determine </a:t>
            </a:r>
            <a:r>
              <a:rPr dirty="0" sz="2200" spc="-5">
                <a:latin typeface="Carlito"/>
                <a:cs typeface="Carlito"/>
              </a:rPr>
              <a:t>during the </a:t>
            </a:r>
            <a:r>
              <a:rPr dirty="0" sz="2200" spc="-15">
                <a:latin typeface="Carlito"/>
                <a:cs typeface="Carlito"/>
              </a:rPr>
              <a:t>first </a:t>
            </a:r>
            <a:r>
              <a:rPr dirty="0" sz="2200">
                <a:latin typeface="Carlito"/>
                <a:cs typeface="Carlito"/>
              </a:rPr>
              <a:t>visit of </a:t>
            </a:r>
            <a:r>
              <a:rPr dirty="0" sz="2200" spc="-5">
                <a:latin typeface="Carlito"/>
                <a:cs typeface="Carlito"/>
              </a:rPr>
              <a:t>a </a:t>
            </a:r>
            <a:r>
              <a:rPr dirty="0" sz="2200">
                <a:latin typeface="Carlito"/>
                <a:cs typeface="Carlito"/>
              </a:rPr>
              <a:t>session, </a:t>
            </a:r>
            <a:r>
              <a:rPr dirty="0" sz="2200" spc="-5">
                <a:latin typeface="Carlito"/>
                <a:cs typeface="Carlito"/>
              </a:rPr>
              <a:t>whether the </a:t>
            </a:r>
            <a:r>
              <a:rPr dirty="0" sz="2200" spc="-15">
                <a:latin typeface="Carlito"/>
                <a:cs typeface="Carlito"/>
              </a:rPr>
              <a:t>browser </a:t>
            </a:r>
            <a:r>
              <a:rPr dirty="0" sz="2200" spc="-5">
                <a:latin typeface="Carlito"/>
                <a:cs typeface="Carlito"/>
              </a:rPr>
              <a:t>accepts  cookies </a:t>
            </a:r>
            <a:r>
              <a:rPr dirty="0" sz="2200">
                <a:latin typeface="Carlito"/>
                <a:cs typeface="Carlito"/>
              </a:rPr>
              <a:t>or</a:t>
            </a:r>
            <a:r>
              <a:rPr dirty="0" sz="2200" spc="1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not.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5394960" algn="l"/>
              </a:tabLst>
            </a:pPr>
            <a:r>
              <a:rPr dirty="0" sz="2200" spc="-5">
                <a:latin typeface="Carlito"/>
                <a:cs typeface="Carlito"/>
              </a:rPr>
              <a:t>If the cookies </a:t>
            </a:r>
            <a:r>
              <a:rPr dirty="0" sz="2200" spc="-10">
                <a:latin typeface="Carlito"/>
                <a:cs typeface="Carlito"/>
              </a:rPr>
              <a:t>are </a:t>
            </a:r>
            <a:r>
              <a:rPr dirty="0" sz="2200" spc="-10" b="1">
                <a:latin typeface="Carlito"/>
                <a:cs typeface="Carlito"/>
              </a:rPr>
              <a:t>not </a:t>
            </a:r>
            <a:r>
              <a:rPr dirty="0" sz="2200" spc="-5" b="1">
                <a:latin typeface="Carlito"/>
                <a:cs typeface="Carlito"/>
              </a:rPr>
              <a:t>disabled </a:t>
            </a:r>
            <a:r>
              <a:rPr dirty="0" sz="2200" spc="-10">
                <a:latin typeface="Carlito"/>
                <a:cs typeface="Carlito"/>
              </a:rPr>
              <a:t>by</a:t>
            </a:r>
            <a:r>
              <a:rPr dirty="0" sz="2200" spc="11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the</a:t>
            </a:r>
            <a:r>
              <a:rPr dirty="0" sz="2200" spc="20">
                <a:latin typeface="Carlito"/>
                <a:cs typeface="Carlito"/>
              </a:rPr>
              <a:t> </a:t>
            </a:r>
            <a:r>
              <a:rPr dirty="0" sz="2200" spc="-40">
                <a:latin typeface="Carlito"/>
                <a:cs typeface="Carlito"/>
              </a:rPr>
              <a:t>browser,	</a:t>
            </a:r>
            <a:r>
              <a:rPr dirty="0" sz="2200" spc="-15">
                <a:latin typeface="Carlito"/>
                <a:cs typeface="Carlito"/>
              </a:rPr>
              <a:t>from </a:t>
            </a:r>
            <a:r>
              <a:rPr dirty="0" sz="2200" spc="-5">
                <a:latin typeface="Carlito"/>
                <a:cs typeface="Carlito"/>
              </a:rPr>
              <a:t>the </a:t>
            </a:r>
            <a:r>
              <a:rPr dirty="0" sz="2200" spc="-15">
                <a:latin typeface="Carlito"/>
                <a:cs typeface="Carlito"/>
              </a:rPr>
              <a:t>next </a:t>
            </a:r>
            <a:r>
              <a:rPr dirty="0" sz="2200" spc="-5">
                <a:latin typeface="Carlito"/>
                <a:cs typeface="Carlito"/>
              </a:rPr>
              <a:t>trip </a:t>
            </a:r>
            <a:r>
              <a:rPr dirty="0" sz="2200" spc="-15">
                <a:latin typeface="Carlito"/>
                <a:cs typeface="Carlito"/>
              </a:rPr>
              <a:t>onwards </a:t>
            </a:r>
            <a:r>
              <a:rPr dirty="0" sz="2200" spc="-10">
                <a:latin typeface="Carlito"/>
                <a:cs typeface="Carlito"/>
              </a:rPr>
              <a:t>cookie </a:t>
            </a:r>
            <a:r>
              <a:rPr dirty="0" sz="2200" spc="-5">
                <a:latin typeface="Carlito"/>
                <a:cs typeface="Carlito"/>
              </a:rPr>
              <a:t>which </a:t>
            </a:r>
            <a:r>
              <a:rPr dirty="0" sz="2200" spc="-15">
                <a:latin typeface="Carlito"/>
                <a:cs typeface="Carlito"/>
              </a:rPr>
              <a:t>contains</a:t>
            </a:r>
            <a:r>
              <a:rPr dirty="0" sz="2200" spc="10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the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200" spc="-5">
                <a:latin typeface="Carlito"/>
                <a:cs typeface="Carlito"/>
              </a:rPr>
              <a:t>session-id </a:t>
            </a:r>
            <a:r>
              <a:rPr dirty="0" sz="2200" spc="-20">
                <a:latin typeface="Carlito"/>
                <a:cs typeface="Carlito"/>
              </a:rPr>
              <a:t>travels </a:t>
            </a:r>
            <a:r>
              <a:rPr dirty="0" sz="2200" spc="-10">
                <a:latin typeface="Carlito"/>
                <a:cs typeface="Carlito"/>
              </a:rPr>
              <a:t>between </a:t>
            </a:r>
            <a:r>
              <a:rPr dirty="0" sz="2200" spc="-5">
                <a:latin typeface="Carlito"/>
                <a:cs typeface="Carlito"/>
              </a:rPr>
              <a:t>the server and </a:t>
            </a:r>
            <a:r>
              <a:rPr dirty="0" sz="2200" spc="-10">
                <a:latin typeface="Carlito"/>
                <a:cs typeface="Carlito"/>
              </a:rPr>
              <a:t>the client </a:t>
            </a:r>
            <a:r>
              <a:rPr dirty="0" sz="2200" spc="-15">
                <a:latin typeface="Carlito"/>
                <a:cs typeface="Carlito"/>
              </a:rPr>
              <a:t>to </a:t>
            </a:r>
            <a:r>
              <a:rPr dirty="0" sz="2200" spc="-10">
                <a:latin typeface="Carlito"/>
                <a:cs typeface="Carlito"/>
              </a:rPr>
              <a:t>maintain the</a:t>
            </a:r>
            <a:r>
              <a:rPr dirty="0" sz="2200" spc="145">
                <a:latin typeface="Carlito"/>
                <a:cs typeface="Carlito"/>
              </a:rPr>
              <a:t> </a:t>
            </a:r>
            <a:r>
              <a:rPr dirty="0" sz="2200" spc="-20">
                <a:latin typeface="Carlito"/>
                <a:cs typeface="Carlito"/>
              </a:rPr>
              <a:t>state.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918210" algn="l"/>
              </a:tabLst>
            </a:pPr>
            <a:r>
              <a:rPr dirty="0" sz="2200" spc="-5">
                <a:latin typeface="Carlito"/>
                <a:cs typeface="Carlito"/>
              </a:rPr>
              <a:t>In </a:t>
            </a:r>
            <a:r>
              <a:rPr dirty="0" sz="2200" spc="-10">
                <a:latin typeface="Carlito"/>
                <a:cs typeface="Carlito"/>
              </a:rPr>
              <a:t>case	</a:t>
            </a:r>
            <a:r>
              <a:rPr dirty="0" sz="2200" spc="-15">
                <a:latin typeface="Carlito"/>
                <a:cs typeface="Carlito"/>
              </a:rPr>
              <a:t>browser </a:t>
            </a:r>
            <a:r>
              <a:rPr dirty="0" sz="2200" spc="-10" b="1">
                <a:latin typeface="Carlito"/>
                <a:cs typeface="Carlito"/>
              </a:rPr>
              <a:t>has </a:t>
            </a:r>
            <a:r>
              <a:rPr dirty="0" sz="2200" spc="-5" b="1">
                <a:latin typeface="Carlito"/>
                <a:cs typeface="Carlito"/>
              </a:rPr>
              <a:t>disabled cookies</a:t>
            </a:r>
            <a:r>
              <a:rPr dirty="0" sz="2200" spc="-5">
                <a:latin typeface="Carlito"/>
                <a:cs typeface="Carlito"/>
              </a:rPr>
              <a:t>, then </a:t>
            </a:r>
            <a:r>
              <a:rPr dirty="0" sz="2200" spc="-5" b="1">
                <a:latin typeface="Carlito"/>
                <a:cs typeface="Carlito"/>
              </a:rPr>
              <a:t>URL </a:t>
            </a:r>
            <a:r>
              <a:rPr dirty="0" sz="2200" spc="-10" b="1">
                <a:latin typeface="Carlito"/>
                <a:cs typeface="Carlito"/>
              </a:rPr>
              <a:t>rewriting technique </a:t>
            </a:r>
            <a:r>
              <a:rPr dirty="0" sz="2200" spc="-5">
                <a:latin typeface="Carlito"/>
                <a:cs typeface="Carlito"/>
              </a:rPr>
              <a:t>is </a:t>
            </a:r>
            <a:r>
              <a:rPr dirty="0" sz="2200" spc="-10">
                <a:latin typeface="Carlito"/>
                <a:cs typeface="Carlito"/>
              </a:rPr>
              <a:t>implemented </a:t>
            </a:r>
            <a:r>
              <a:rPr dirty="0" sz="2200" spc="-20">
                <a:latin typeface="Carlito"/>
                <a:cs typeface="Carlito"/>
              </a:rPr>
              <a:t>to </a:t>
            </a:r>
            <a:r>
              <a:rPr dirty="0" sz="2200" spc="-10">
                <a:latin typeface="Carlito"/>
                <a:cs typeface="Carlito"/>
              </a:rPr>
              <a:t>maintain</a:t>
            </a:r>
            <a:r>
              <a:rPr dirty="0" sz="2200" spc="235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the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200" spc="-25">
                <a:latin typeface="Carlito"/>
                <a:cs typeface="Carlito"/>
              </a:rPr>
              <a:t>state </a:t>
            </a:r>
            <a:r>
              <a:rPr dirty="0" sz="2200" spc="-10">
                <a:latin typeface="Carlito"/>
                <a:cs typeface="Carlito"/>
              </a:rPr>
              <a:t>between </a:t>
            </a:r>
            <a:r>
              <a:rPr dirty="0" sz="2200" spc="-5">
                <a:latin typeface="Carlito"/>
                <a:cs typeface="Carlito"/>
              </a:rPr>
              <a:t>the </a:t>
            </a:r>
            <a:r>
              <a:rPr dirty="0" sz="2200">
                <a:latin typeface="Carlito"/>
                <a:cs typeface="Carlito"/>
              </a:rPr>
              <a:t>server </a:t>
            </a:r>
            <a:r>
              <a:rPr dirty="0" sz="2200" spc="-5">
                <a:latin typeface="Carlito"/>
                <a:cs typeface="Carlito"/>
              </a:rPr>
              <a:t>and the</a:t>
            </a:r>
            <a:r>
              <a:rPr dirty="0" sz="2200" spc="9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client.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565785"/>
          </a:xfrm>
          <a:custGeom>
            <a:avLst/>
            <a:gdLst/>
            <a:ahLst/>
            <a:cxnLst/>
            <a:rect l="l" t="t" r="r" b="b"/>
            <a:pathLst>
              <a:path w="12192000" h="565785">
                <a:moveTo>
                  <a:pt x="12192000" y="0"/>
                </a:moveTo>
                <a:lnTo>
                  <a:pt x="0" y="0"/>
                </a:lnTo>
                <a:lnTo>
                  <a:pt x="0" y="565403"/>
                </a:lnTo>
                <a:lnTo>
                  <a:pt x="12192000" y="565403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H</a:t>
            </a:r>
            <a:r>
              <a:rPr dirty="0" spc="-50"/>
              <a:t>t</a:t>
            </a:r>
            <a:r>
              <a:rPr dirty="0"/>
              <a:t>tpSession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5653" y="949578"/>
            <a:ext cx="11315065" cy="3683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Carlito"/>
                <a:cs typeface="Carlito"/>
              </a:rPr>
              <a:t>Using </a:t>
            </a:r>
            <a:r>
              <a:rPr dirty="0" sz="2400" spc="-5" i="1">
                <a:latin typeface="Carlito"/>
                <a:cs typeface="Carlito"/>
              </a:rPr>
              <a:t>sessions </a:t>
            </a:r>
            <a:r>
              <a:rPr dirty="0" sz="2400" i="1">
                <a:latin typeface="Carlito"/>
                <a:cs typeface="Carlito"/>
              </a:rPr>
              <a:t>in servlet is </a:t>
            </a:r>
            <a:r>
              <a:rPr dirty="0" sz="2400" spc="-10" i="1">
                <a:latin typeface="Carlito"/>
                <a:cs typeface="Carlito"/>
              </a:rPr>
              <a:t>quite </a:t>
            </a:r>
            <a:r>
              <a:rPr dirty="0" sz="2400" spc="-5" i="1">
                <a:latin typeface="Carlito"/>
                <a:cs typeface="Carlito"/>
              </a:rPr>
              <a:t>straightforward, and </a:t>
            </a:r>
            <a:r>
              <a:rPr dirty="0" sz="2400" spc="-10" i="1">
                <a:latin typeface="Carlito"/>
                <a:cs typeface="Carlito"/>
              </a:rPr>
              <a:t>involves</a:t>
            </a:r>
            <a:r>
              <a:rPr dirty="0" sz="2400" spc="-25" i="1">
                <a:latin typeface="Carlito"/>
                <a:cs typeface="Carlito"/>
              </a:rPr>
              <a:t> </a:t>
            </a:r>
            <a:r>
              <a:rPr dirty="0" sz="2400" i="1">
                <a:latin typeface="Carlito"/>
                <a:cs typeface="Carlito"/>
              </a:rPr>
              <a:t>: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5">
                <a:latin typeface="Carlito"/>
                <a:cs typeface="Carlito"/>
              </a:rPr>
              <a:t>Looking up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session object associated </a:t>
            </a:r>
            <a:r>
              <a:rPr dirty="0" sz="2400">
                <a:latin typeface="Carlito"/>
                <a:cs typeface="Carlito"/>
              </a:rPr>
              <a:t>with the </a:t>
            </a:r>
            <a:r>
              <a:rPr dirty="0" sz="2400" spc="-10">
                <a:latin typeface="Carlito"/>
                <a:cs typeface="Carlito"/>
              </a:rPr>
              <a:t>current</a:t>
            </a:r>
            <a:r>
              <a:rPr dirty="0" sz="2400" spc="-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request,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rlito"/>
              <a:buAutoNum type="arabicPeriod"/>
            </a:pPr>
            <a:endParaRPr sz="2350">
              <a:latin typeface="Carlito"/>
              <a:cs typeface="Carlito"/>
            </a:endParaRPr>
          </a:p>
          <a:p>
            <a:pPr marL="469900" marR="508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5">
                <a:latin typeface="Carlito"/>
                <a:cs typeface="Carlito"/>
              </a:rPr>
              <a:t>creating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>
                <a:latin typeface="Carlito"/>
                <a:cs typeface="Carlito"/>
              </a:rPr>
              <a:t>new session object </a:t>
            </a:r>
            <a:r>
              <a:rPr dirty="0" sz="2400">
                <a:latin typeface="Carlito"/>
                <a:cs typeface="Carlito"/>
              </a:rPr>
              <a:t>when </a:t>
            </a:r>
            <a:r>
              <a:rPr dirty="0" sz="2400" spc="-15">
                <a:latin typeface="Carlito"/>
                <a:cs typeface="Carlito"/>
              </a:rPr>
              <a:t>necessary, </a:t>
            </a:r>
            <a:r>
              <a:rPr dirty="0" sz="2400">
                <a:latin typeface="Carlito"/>
                <a:cs typeface="Carlito"/>
              </a:rPr>
              <a:t>looking </a:t>
            </a:r>
            <a:r>
              <a:rPr dirty="0" sz="2400" spc="-5">
                <a:latin typeface="Carlito"/>
                <a:cs typeface="Carlito"/>
              </a:rPr>
              <a:t>up </a:t>
            </a:r>
            <a:r>
              <a:rPr dirty="0" sz="2400" spc="-10">
                <a:latin typeface="Carlito"/>
                <a:cs typeface="Carlito"/>
              </a:rPr>
              <a:t>information </a:t>
            </a:r>
            <a:r>
              <a:rPr dirty="0" sz="2400" spc="-5">
                <a:latin typeface="Carlito"/>
                <a:cs typeface="Carlito"/>
              </a:rPr>
              <a:t>associated </a:t>
            </a:r>
            <a:r>
              <a:rPr dirty="0" sz="2400">
                <a:latin typeface="Carlito"/>
                <a:cs typeface="Carlito"/>
              </a:rPr>
              <a:t>with a  </a:t>
            </a:r>
            <a:r>
              <a:rPr dirty="0" sz="2400" spc="-5">
                <a:latin typeface="Carlito"/>
                <a:cs typeface="Carlito"/>
              </a:rPr>
              <a:t>session,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rlito"/>
              <a:buAutoNum type="arabicPeriod"/>
            </a:pPr>
            <a:endParaRPr sz="235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10">
                <a:latin typeface="Carlito"/>
                <a:cs typeface="Carlito"/>
              </a:rPr>
              <a:t>storing information </a:t>
            </a:r>
            <a:r>
              <a:rPr dirty="0" sz="2400">
                <a:latin typeface="Carlito"/>
                <a:cs typeface="Carlito"/>
              </a:rPr>
              <a:t>in a </a:t>
            </a:r>
            <a:r>
              <a:rPr dirty="0" sz="2400" spc="-5">
                <a:latin typeface="Carlito"/>
                <a:cs typeface="Carlito"/>
              </a:rPr>
              <a:t>session,</a:t>
            </a:r>
            <a:r>
              <a:rPr dirty="0" sz="2400" spc="-3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and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rlito"/>
              <a:buAutoNum type="arabicPeriod"/>
            </a:pPr>
            <a:endParaRPr sz="235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10">
                <a:latin typeface="Carlito"/>
                <a:cs typeface="Carlito"/>
              </a:rPr>
              <a:t>discarding completed </a:t>
            </a:r>
            <a:r>
              <a:rPr dirty="0" sz="2400" spc="-5">
                <a:latin typeface="Carlito"/>
                <a:cs typeface="Carlito"/>
              </a:rPr>
              <a:t>or abandoned sessions.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565785"/>
          </a:xfrm>
          <a:custGeom>
            <a:avLst/>
            <a:gdLst/>
            <a:ahLst/>
            <a:cxnLst/>
            <a:rect l="l" t="t" r="r" b="b"/>
            <a:pathLst>
              <a:path w="12192000" h="565785">
                <a:moveTo>
                  <a:pt x="12192000" y="0"/>
                </a:moveTo>
                <a:lnTo>
                  <a:pt x="0" y="0"/>
                </a:lnTo>
                <a:lnTo>
                  <a:pt x="0" y="565403"/>
                </a:lnTo>
                <a:lnTo>
                  <a:pt x="12192000" y="565403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H</a:t>
            </a:r>
            <a:r>
              <a:rPr dirty="0" spc="-50"/>
              <a:t>t</a:t>
            </a:r>
            <a:r>
              <a:rPr dirty="0"/>
              <a:t>tpSession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39140"/>
          </a:xfrm>
          <a:custGeom>
            <a:avLst/>
            <a:gdLst/>
            <a:ahLst/>
            <a:cxnLst/>
            <a:rect l="l" t="t" r="r" b="b"/>
            <a:pathLst>
              <a:path w="12192000" h="739140">
                <a:moveTo>
                  <a:pt x="12192000" y="0"/>
                </a:moveTo>
                <a:lnTo>
                  <a:pt x="0" y="0"/>
                </a:lnTo>
                <a:lnTo>
                  <a:pt x="0" y="739139"/>
                </a:lnTo>
                <a:lnTo>
                  <a:pt x="12192000" y="739139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0133" y="0"/>
            <a:ext cx="5502910" cy="6661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Creating </a:t>
            </a:r>
            <a:r>
              <a:rPr dirty="0"/>
              <a:t>a session</a:t>
            </a:r>
            <a:r>
              <a:rPr dirty="0" spc="-35"/>
              <a:t> </a:t>
            </a:r>
            <a:r>
              <a:rPr dirty="0"/>
              <a:t>object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8312" y="884047"/>
            <a:ext cx="11562715" cy="40493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 b="1">
                <a:solidFill>
                  <a:srgbClr val="C00000"/>
                </a:solidFill>
                <a:latin typeface="Carlito"/>
                <a:cs typeface="Carlito"/>
              </a:rPr>
              <a:t>getSession() </a:t>
            </a:r>
            <a:r>
              <a:rPr dirty="0" sz="2200" spc="-5" b="1">
                <a:solidFill>
                  <a:srgbClr val="C00000"/>
                </a:solidFill>
                <a:latin typeface="Carlito"/>
                <a:cs typeface="Carlito"/>
              </a:rPr>
              <a:t>or getSession(true) </a:t>
            </a:r>
            <a:r>
              <a:rPr dirty="0" sz="2200" spc="-5">
                <a:solidFill>
                  <a:srgbClr val="C00000"/>
                </a:solidFill>
                <a:latin typeface="Carlito"/>
                <a:cs typeface="Carlito"/>
              </a:rPr>
              <a:t>methods of </a:t>
            </a:r>
            <a:r>
              <a:rPr dirty="0" sz="2200" spc="-10">
                <a:solidFill>
                  <a:srgbClr val="C00000"/>
                </a:solidFill>
                <a:latin typeface="Carlito"/>
                <a:cs typeface="Carlito"/>
              </a:rPr>
              <a:t>HttpServletRequest</a:t>
            </a:r>
            <a:r>
              <a:rPr dirty="0" sz="2200" spc="145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dirty="0" sz="2200" spc="-5">
                <a:solidFill>
                  <a:srgbClr val="C00000"/>
                </a:solidFill>
                <a:latin typeface="Carlito"/>
                <a:cs typeface="Carlito"/>
              </a:rPr>
              <a:t>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dirty="0" sz="2200" spc="-5">
                <a:latin typeface="Carlito"/>
                <a:cs typeface="Carlito"/>
              </a:rPr>
              <a:t>When the </a:t>
            </a:r>
            <a:r>
              <a:rPr dirty="0" sz="2200" spc="-10">
                <a:latin typeface="Carlito"/>
                <a:cs typeface="Carlito"/>
              </a:rPr>
              <a:t>above methods are called, </a:t>
            </a:r>
            <a:r>
              <a:rPr dirty="0" sz="2200" spc="-5">
                <a:latin typeface="Carlito"/>
                <a:cs typeface="Carlito"/>
              </a:rPr>
              <a:t>the </a:t>
            </a:r>
            <a:r>
              <a:rPr dirty="0" sz="2200" spc="-30">
                <a:latin typeface="Carlito"/>
                <a:cs typeface="Carlito"/>
              </a:rPr>
              <a:t>Web </a:t>
            </a:r>
            <a:r>
              <a:rPr dirty="0" sz="2200" spc="-10">
                <a:latin typeface="Carlito"/>
                <a:cs typeface="Carlito"/>
              </a:rPr>
              <a:t>Container </a:t>
            </a:r>
            <a:r>
              <a:rPr dirty="0" sz="2200" spc="-5">
                <a:latin typeface="Carlito"/>
                <a:cs typeface="Carlito"/>
              </a:rPr>
              <a:t>tries </a:t>
            </a:r>
            <a:r>
              <a:rPr dirty="0" sz="2200" spc="-20">
                <a:latin typeface="Carlito"/>
                <a:cs typeface="Carlito"/>
              </a:rPr>
              <a:t>to </a:t>
            </a:r>
            <a:r>
              <a:rPr dirty="0" sz="2200" spc="-15">
                <a:latin typeface="Carlito"/>
                <a:cs typeface="Carlito"/>
              </a:rPr>
              <a:t>locate </a:t>
            </a:r>
            <a:r>
              <a:rPr dirty="0" sz="2200" spc="-5">
                <a:latin typeface="Carlito"/>
                <a:cs typeface="Carlito"/>
              </a:rPr>
              <a:t>the session object and </a:t>
            </a:r>
            <a:r>
              <a:rPr dirty="0" sz="2200" spc="-10">
                <a:latin typeface="Carlito"/>
                <a:cs typeface="Carlito"/>
              </a:rPr>
              <a:t>returns  </a:t>
            </a:r>
            <a:r>
              <a:rPr dirty="0" sz="2200" spc="-5">
                <a:latin typeface="Carlito"/>
                <a:cs typeface="Carlito"/>
              </a:rPr>
              <a:t>it. If </a:t>
            </a:r>
            <a:r>
              <a:rPr dirty="0" sz="2200" spc="-10">
                <a:latin typeface="Carlito"/>
                <a:cs typeface="Carlito"/>
              </a:rPr>
              <a:t>unable </a:t>
            </a:r>
            <a:r>
              <a:rPr dirty="0" sz="2200" spc="-20">
                <a:latin typeface="Carlito"/>
                <a:cs typeface="Carlito"/>
              </a:rPr>
              <a:t>to </a:t>
            </a:r>
            <a:r>
              <a:rPr dirty="0" sz="2200" spc="-15">
                <a:latin typeface="Carlito"/>
                <a:cs typeface="Carlito"/>
              </a:rPr>
              <a:t>locate </a:t>
            </a:r>
            <a:r>
              <a:rPr dirty="0" sz="2200" spc="-5">
                <a:latin typeface="Carlito"/>
                <a:cs typeface="Carlito"/>
              </a:rPr>
              <a:t>the session </a:t>
            </a:r>
            <a:r>
              <a:rPr dirty="0" sz="2200" spc="-10">
                <a:latin typeface="Carlito"/>
                <a:cs typeface="Carlito"/>
              </a:rPr>
              <a:t>object </a:t>
            </a:r>
            <a:r>
              <a:rPr dirty="0" sz="2200" spc="-5">
                <a:latin typeface="Carlito"/>
                <a:cs typeface="Carlito"/>
              </a:rPr>
              <a:t>, it </a:t>
            </a:r>
            <a:r>
              <a:rPr dirty="0" sz="2200" spc="-15">
                <a:latin typeface="Carlito"/>
                <a:cs typeface="Carlito"/>
              </a:rPr>
              <a:t>creates </a:t>
            </a:r>
            <a:r>
              <a:rPr dirty="0" sz="2200" spc="-5">
                <a:latin typeface="Carlito"/>
                <a:cs typeface="Carlito"/>
              </a:rPr>
              <a:t>a </a:t>
            </a:r>
            <a:r>
              <a:rPr dirty="0" sz="2200" spc="-15">
                <a:latin typeface="Carlito"/>
                <a:cs typeface="Carlito"/>
              </a:rPr>
              <a:t>new </a:t>
            </a:r>
            <a:r>
              <a:rPr dirty="0" sz="2200" spc="-5">
                <a:latin typeface="Carlito"/>
                <a:cs typeface="Carlito"/>
              </a:rPr>
              <a:t>session and </a:t>
            </a:r>
            <a:r>
              <a:rPr dirty="0" sz="2200" spc="-10">
                <a:latin typeface="Carlito"/>
                <a:cs typeface="Carlito"/>
              </a:rPr>
              <a:t>associates </a:t>
            </a:r>
            <a:r>
              <a:rPr dirty="0" sz="2200" spc="-5">
                <a:latin typeface="Carlito"/>
                <a:cs typeface="Carlito"/>
              </a:rPr>
              <a:t>it with the </a:t>
            </a:r>
            <a:r>
              <a:rPr dirty="0" sz="2200" spc="-10">
                <a:latin typeface="Carlito"/>
                <a:cs typeface="Carlito"/>
              </a:rPr>
              <a:t>client  request.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200" spc="-5" i="1">
                <a:latin typeface="Carlito"/>
                <a:cs typeface="Carlito"/>
              </a:rPr>
              <a:t>The </a:t>
            </a:r>
            <a:r>
              <a:rPr dirty="0" sz="2200" spc="-10" i="1">
                <a:latin typeface="Carlito"/>
                <a:cs typeface="Carlito"/>
              </a:rPr>
              <a:t>above methods perform </a:t>
            </a:r>
            <a:r>
              <a:rPr dirty="0" sz="2200" spc="-5" i="1">
                <a:latin typeface="Carlito"/>
                <a:cs typeface="Carlito"/>
              </a:rPr>
              <a:t>the </a:t>
            </a:r>
            <a:r>
              <a:rPr dirty="0" sz="2200" spc="-10" i="1">
                <a:latin typeface="Carlito"/>
                <a:cs typeface="Carlito"/>
              </a:rPr>
              <a:t>following </a:t>
            </a:r>
            <a:r>
              <a:rPr dirty="0" sz="2200" spc="-5" i="1">
                <a:latin typeface="Carlito"/>
                <a:cs typeface="Carlito"/>
              </a:rPr>
              <a:t>operation when an </a:t>
            </a:r>
            <a:r>
              <a:rPr dirty="0" sz="2200" spc="-10" i="1">
                <a:latin typeface="Carlito"/>
                <a:cs typeface="Carlito"/>
              </a:rPr>
              <a:t>session object </a:t>
            </a:r>
            <a:r>
              <a:rPr dirty="0" sz="2200" spc="-5" i="1">
                <a:latin typeface="Carlito"/>
                <a:cs typeface="Carlito"/>
              </a:rPr>
              <a:t>is</a:t>
            </a:r>
            <a:r>
              <a:rPr dirty="0" sz="2200" spc="-15" i="1">
                <a:latin typeface="Carlito"/>
                <a:cs typeface="Carlito"/>
              </a:rPr>
              <a:t> </a:t>
            </a:r>
            <a:r>
              <a:rPr dirty="0" sz="2200" spc="-10" i="1">
                <a:latin typeface="Carlito"/>
                <a:cs typeface="Carlito"/>
              </a:rPr>
              <a:t>created:</a:t>
            </a:r>
            <a:endParaRPr sz="2200">
              <a:latin typeface="Carlito"/>
              <a:cs typeface="Carlito"/>
            </a:endParaRPr>
          </a:p>
          <a:p>
            <a:pPr marL="469900" marR="517525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  <a:tab pos="469900" algn="l"/>
                <a:tab pos="3855085" algn="l"/>
              </a:tabLst>
            </a:pPr>
            <a:r>
              <a:rPr dirty="0" sz="2200" spc="-15">
                <a:latin typeface="Carlito"/>
                <a:cs typeface="Carlito"/>
              </a:rPr>
              <a:t>Creates </a:t>
            </a:r>
            <a:r>
              <a:rPr dirty="0" sz="2200" spc="-5">
                <a:latin typeface="Carlito"/>
                <a:cs typeface="Carlito"/>
              </a:rPr>
              <a:t>a </a:t>
            </a:r>
            <a:r>
              <a:rPr dirty="0" sz="2200" spc="-15">
                <a:latin typeface="Carlito"/>
                <a:cs typeface="Carlito"/>
              </a:rPr>
              <a:t>new</a:t>
            </a:r>
            <a:r>
              <a:rPr dirty="0" sz="2200" spc="6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session</a:t>
            </a:r>
            <a:r>
              <a:rPr dirty="0" sz="2200" spc="5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object	</a:t>
            </a:r>
            <a:r>
              <a:rPr dirty="0" sz="2200" spc="-15">
                <a:latin typeface="Carlito"/>
                <a:cs typeface="Carlito"/>
              </a:rPr>
              <a:t>provided </a:t>
            </a:r>
            <a:r>
              <a:rPr dirty="0" sz="2200" spc="-10">
                <a:latin typeface="Carlito"/>
                <a:cs typeface="Carlito"/>
              </a:rPr>
              <a:t>there </a:t>
            </a:r>
            <a:r>
              <a:rPr dirty="0" sz="2200" spc="-5">
                <a:latin typeface="Carlito"/>
                <a:cs typeface="Carlito"/>
              </a:rPr>
              <a:t>is no </a:t>
            </a:r>
            <a:r>
              <a:rPr dirty="0" sz="2200" spc="-15">
                <a:latin typeface="Carlito"/>
                <a:cs typeface="Carlito"/>
              </a:rPr>
              <a:t>existing </a:t>
            </a:r>
            <a:r>
              <a:rPr dirty="0" sz="2200" spc="-5">
                <a:latin typeface="Carlito"/>
                <a:cs typeface="Carlito"/>
              </a:rPr>
              <a:t>session object </a:t>
            </a:r>
            <a:r>
              <a:rPr dirty="0" sz="2200" spc="-10">
                <a:latin typeface="Carlito"/>
                <a:cs typeface="Carlito"/>
              </a:rPr>
              <a:t>associated </a:t>
            </a:r>
            <a:r>
              <a:rPr dirty="0" sz="2200" spc="-5">
                <a:latin typeface="Carlito"/>
                <a:cs typeface="Carlito"/>
              </a:rPr>
              <a:t>with the  </a:t>
            </a:r>
            <a:r>
              <a:rPr dirty="0" sz="2200" spc="-10">
                <a:latin typeface="Carlito"/>
                <a:cs typeface="Carlito"/>
              </a:rPr>
              <a:t>request.</a:t>
            </a:r>
            <a:endParaRPr sz="2200">
              <a:latin typeface="Carlito"/>
              <a:cs typeface="Carlito"/>
            </a:endParaRPr>
          </a:p>
          <a:p>
            <a:pPr marL="541020" indent="-528955">
              <a:lnSpc>
                <a:spcPct val="100000"/>
              </a:lnSpc>
              <a:buAutoNum type="arabicPeriod"/>
              <a:tabLst>
                <a:tab pos="541020" algn="l"/>
                <a:tab pos="541655" algn="l"/>
              </a:tabLst>
            </a:pPr>
            <a:r>
              <a:rPr dirty="0" sz="2200" spc="-10">
                <a:latin typeface="Carlito"/>
                <a:cs typeface="Carlito"/>
              </a:rPr>
              <a:t>Prepares </a:t>
            </a:r>
            <a:r>
              <a:rPr dirty="0" sz="2200" spc="-5">
                <a:latin typeface="Carlito"/>
                <a:cs typeface="Carlito"/>
              </a:rPr>
              <a:t>a </a:t>
            </a:r>
            <a:r>
              <a:rPr dirty="0" sz="2200" spc="-10">
                <a:latin typeface="Carlito"/>
                <a:cs typeface="Carlito"/>
              </a:rPr>
              <a:t>unique identity </a:t>
            </a:r>
            <a:r>
              <a:rPr dirty="0" sz="2200" spc="-20">
                <a:latin typeface="Carlito"/>
                <a:cs typeface="Carlito"/>
              </a:rPr>
              <a:t>for </a:t>
            </a:r>
            <a:r>
              <a:rPr dirty="0" sz="2200" spc="-10">
                <a:latin typeface="Carlito"/>
                <a:cs typeface="Carlito"/>
              </a:rPr>
              <a:t>the </a:t>
            </a:r>
            <a:r>
              <a:rPr dirty="0" sz="2200" spc="-15">
                <a:latin typeface="Carlito"/>
                <a:cs typeface="Carlito"/>
              </a:rPr>
              <a:t>new</a:t>
            </a:r>
            <a:r>
              <a:rPr dirty="0" sz="2200" spc="8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session</a:t>
            </a:r>
            <a:endParaRPr sz="2200">
              <a:latin typeface="Carlito"/>
              <a:cs typeface="Carlito"/>
            </a:endParaRPr>
          </a:p>
          <a:p>
            <a:pPr marL="541020" indent="-528955">
              <a:lnSpc>
                <a:spcPct val="100000"/>
              </a:lnSpc>
              <a:buAutoNum type="arabicPeriod"/>
              <a:tabLst>
                <a:tab pos="541020" algn="l"/>
                <a:tab pos="541655" algn="l"/>
              </a:tabLst>
            </a:pPr>
            <a:r>
              <a:rPr dirty="0" sz="2200" spc="-10">
                <a:latin typeface="Carlito"/>
                <a:cs typeface="Carlito"/>
              </a:rPr>
              <a:t>Sets </a:t>
            </a:r>
            <a:r>
              <a:rPr dirty="0" sz="2200" spc="-5">
                <a:latin typeface="Carlito"/>
                <a:cs typeface="Carlito"/>
              </a:rPr>
              <a:t>this </a:t>
            </a:r>
            <a:r>
              <a:rPr dirty="0" sz="2200" spc="-10">
                <a:latin typeface="Carlito"/>
                <a:cs typeface="Carlito"/>
              </a:rPr>
              <a:t>identity </a:t>
            </a:r>
            <a:r>
              <a:rPr dirty="0" sz="2200" spc="-20">
                <a:latin typeface="Carlito"/>
                <a:cs typeface="Carlito"/>
              </a:rPr>
              <a:t>into </a:t>
            </a:r>
            <a:r>
              <a:rPr dirty="0" sz="2200" spc="-5">
                <a:latin typeface="Carlito"/>
                <a:cs typeface="Carlito"/>
              </a:rPr>
              <a:t>a </a:t>
            </a:r>
            <a:r>
              <a:rPr dirty="0" sz="2200" spc="-10">
                <a:latin typeface="Carlito"/>
                <a:cs typeface="Carlito"/>
              </a:rPr>
              <a:t>cookie </a:t>
            </a:r>
            <a:r>
              <a:rPr dirty="0" sz="2200" spc="-5">
                <a:latin typeface="Carlito"/>
                <a:cs typeface="Carlito"/>
              </a:rPr>
              <a:t>with the name</a:t>
            </a:r>
            <a:r>
              <a:rPr dirty="0" sz="2200" spc="125">
                <a:latin typeface="Carlito"/>
                <a:cs typeface="Carlito"/>
              </a:rPr>
              <a:t> </a:t>
            </a:r>
            <a:r>
              <a:rPr dirty="0" sz="2200" spc="-5" b="1" i="1">
                <a:latin typeface="Carlito"/>
                <a:cs typeface="Carlito"/>
              </a:rPr>
              <a:t>jsessionid</a:t>
            </a:r>
            <a:endParaRPr sz="2200">
              <a:latin typeface="Carlito"/>
              <a:cs typeface="Carlito"/>
            </a:endParaRPr>
          </a:p>
          <a:p>
            <a:pPr marL="541020" indent="-528955">
              <a:lnSpc>
                <a:spcPct val="100000"/>
              </a:lnSpc>
              <a:buAutoNum type="arabicPeriod"/>
              <a:tabLst>
                <a:tab pos="541020" algn="l"/>
                <a:tab pos="541655" algn="l"/>
              </a:tabLst>
            </a:pPr>
            <a:r>
              <a:rPr dirty="0" sz="2200" spc="-10">
                <a:latin typeface="Carlito"/>
                <a:cs typeface="Carlito"/>
              </a:rPr>
              <a:t>Returns </a:t>
            </a:r>
            <a:r>
              <a:rPr dirty="0" sz="2200" spc="-5">
                <a:latin typeface="Carlito"/>
                <a:cs typeface="Carlito"/>
              </a:rPr>
              <a:t>a session</a:t>
            </a:r>
            <a:r>
              <a:rPr dirty="0" sz="2200" spc="15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object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3776" y="5151120"/>
            <a:ext cx="2212975" cy="431800"/>
          </a:xfrm>
          <a:prstGeom prst="rect">
            <a:avLst/>
          </a:prstGeom>
          <a:solidFill>
            <a:srgbClr val="DEEBF7"/>
          </a:solidFill>
        </p:spPr>
        <p:txBody>
          <a:bodyPr wrap="square" lIns="0" tIns="2984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35"/>
              </a:spcBef>
            </a:pPr>
            <a:r>
              <a:rPr dirty="0" sz="2200" spc="-10" b="1">
                <a:solidFill>
                  <a:srgbClr val="C00000"/>
                </a:solidFill>
                <a:latin typeface="Carlito"/>
                <a:cs typeface="Carlito"/>
              </a:rPr>
              <a:t>getSession(false)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5728512"/>
            <a:ext cx="11544935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latin typeface="Carlito"/>
                <a:cs typeface="Carlito"/>
              </a:rPr>
              <a:t>The </a:t>
            </a:r>
            <a:r>
              <a:rPr dirty="0" sz="2200" spc="-15">
                <a:latin typeface="Carlito"/>
                <a:cs typeface="Carlito"/>
              </a:rPr>
              <a:t>web container </a:t>
            </a:r>
            <a:r>
              <a:rPr dirty="0" sz="2200" spc="-5">
                <a:latin typeface="Carlito"/>
                <a:cs typeface="Carlito"/>
              </a:rPr>
              <a:t>tries </a:t>
            </a:r>
            <a:r>
              <a:rPr dirty="0" sz="2200" spc="-20">
                <a:latin typeface="Carlito"/>
                <a:cs typeface="Carlito"/>
              </a:rPr>
              <a:t>to </a:t>
            </a:r>
            <a:r>
              <a:rPr dirty="0" sz="2200" spc="-15">
                <a:latin typeface="Carlito"/>
                <a:cs typeface="Carlito"/>
              </a:rPr>
              <a:t>locate </a:t>
            </a:r>
            <a:r>
              <a:rPr dirty="0" sz="2200" spc="-5">
                <a:latin typeface="Carlito"/>
                <a:cs typeface="Carlito"/>
              </a:rPr>
              <a:t>and if </a:t>
            </a:r>
            <a:r>
              <a:rPr dirty="0" sz="2200" spc="-15">
                <a:latin typeface="Carlito"/>
                <a:cs typeface="Carlito"/>
              </a:rPr>
              <a:t>found </a:t>
            </a:r>
            <a:r>
              <a:rPr dirty="0" sz="2200" spc="-10">
                <a:latin typeface="Carlito"/>
                <a:cs typeface="Carlito"/>
              </a:rPr>
              <a:t>returns the </a:t>
            </a:r>
            <a:r>
              <a:rPr dirty="0" sz="2200" spc="-5">
                <a:latin typeface="Carlito"/>
                <a:cs typeface="Carlito"/>
              </a:rPr>
              <a:t>session </a:t>
            </a:r>
            <a:r>
              <a:rPr dirty="0" sz="2200" spc="-10">
                <a:latin typeface="Carlito"/>
                <a:cs typeface="Carlito"/>
              </a:rPr>
              <a:t>object, </a:t>
            </a:r>
            <a:r>
              <a:rPr dirty="0" sz="2200" spc="-5">
                <a:latin typeface="Carlito"/>
                <a:cs typeface="Carlito"/>
              </a:rPr>
              <a:t>if </a:t>
            </a:r>
            <a:r>
              <a:rPr dirty="0" sz="2200" spc="-15">
                <a:latin typeface="Carlito"/>
                <a:cs typeface="Carlito"/>
              </a:rPr>
              <a:t>web container </a:t>
            </a:r>
            <a:r>
              <a:rPr dirty="0" sz="2200" spc="-5">
                <a:latin typeface="Carlito"/>
                <a:cs typeface="Carlito"/>
              </a:rPr>
              <a:t>is </a:t>
            </a:r>
            <a:r>
              <a:rPr dirty="0" sz="2200" spc="-5" b="1">
                <a:latin typeface="Carlito"/>
                <a:cs typeface="Carlito"/>
              </a:rPr>
              <a:t>unable</a:t>
            </a:r>
            <a:r>
              <a:rPr dirty="0" sz="2200" spc="445" b="1">
                <a:latin typeface="Carlito"/>
                <a:cs typeface="Carlito"/>
              </a:rPr>
              <a:t> </a:t>
            </a:r>
            <a:r>
              <a:rPr dirty="0" sz="2200" spc="-20">
                <a:latin typeface="Carlito"/>
                <a:cs typeface="Carlito"/>
              </a:rPr>
              <a:t>to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200" spc="-15">
                <a:latin typeface="Carlito"/>
                <a:cs typeface="Carlito"/>
              </a:rPr>
              <a:t>locate </a:t>
            </a:r>
            <a:r>
              <a:rPr dirty="0" sz="2200" spc="-5">
                <a:latin typeface="Carlito"/>
                <a:cs typeface="Carlito"/>
              </a:rPr>
              <a:t>the </a:t>
            </a:r>
            <a:r>
              <a:rPr dirty="0" sz="2200">
                <a:latin typeface="Carlito"/>
                <a:cs typeface="Carlito"/>
              </a:rPr>
              <a:t>session, </a:t>
            </a:r>
            <a:r>
              <a:rPr dirty="0" sz="2200" spc="-5" b="1">
                <a:latin typeface="Carlito"/>
                <a:cs typeface="Carlito"/>
              </a:rPr>
              <a:t>it </a:t>
            </a:r>
            <a:r>
              <a:rPr dirty="0" sz="2200" spc="-10" b="1">
                <a:latin typeface="Carlito"/>
                <a:cs typeface="Carlito"/>
              </a:rPr>
              <a:t>returns</a:t>
            </a:r>
            <a:r>
              <a:rPr dirty="0" sz="2200" spc="50" b="1">
                <a:latin typeface="Carlito"/>
                <a:cs typeface="Carlito"/>
              </a:rPr>
              <a:t> </a:t>
            </a:r>
            <a:r>
              <a:rPr dirty="0" sz="2200" spc="-5" b="1">
                <a:latin typeface="Carlito"/>
                <a:cs typeface="Carlito"/>
              </a:rPr>
              <a:t>null</a:t>
            </a:r>
            <a:r>
              <a:rPr dirty="0" sz="2200" spc="-5">
                <a:latin typeface="Carlito"/>
                <a:cs typeface="Carlito"/>
              </a:rPr>
              <a:t>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716280"/>
            <a:chOff x="-4572" y="0"/>
            <a:chExt cx="12201525" cy="71628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707390"/>
            </a:xfrm>
            <a:custGeom>
              <a:avLst/>
              <a:gdLst/>
              <a:ahLst/>
              <a:cxnLst/>
              <a:rect l="l" t="t" r="r" b="b"/>
              <a:pathLst>
                <a:path w="12192000" h="707390">
                  <a:moveTo>
                    <a:pt x="12192000" y="0"/>
                  </a:moveTo>
                  <a:lnTo>
                    <a:pt x="0" y="0"/>
                  </a:lnTo>
                  <a:lnTo>
                    <a:pt x="0" y="707136"/>
                  </a:lnTo>
                  <a:lnTo>
                    <a:pt x="12192000" y="70713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707390"/>
            </a:xfrm>
            <a:custGeom>
              <a:avLst/>
              <a:gdLst/>
              <a:ahLst/>
              <a:cxnLst/>
              <a:rect l="l" t="t" r="r" b="b"/>
              <a:pathLst>
                <a:path w="12192000" h="707390">
                  <a:moveTo>
                    <a:pt x="0" y="707136"/>
                  </a:moveTo>
                  <a:lnTo>
                    <a:pt x="12192000" y="707136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707136"/>
                  </a:lnTo>
                  <a:close/>
                </a:path>
              </a:pathLst>
            </a:custGeom>
            <a:ln w="914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55773" y="711"/>
            <a:ext cx="66827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/>
              <a:t>Storing </a:t>
            </a:r>
            <a:r>
              <a:rPr dirty="0" sz="4000" spc="-15"/>
              <a:t>information </a:t>
            </a:r>
            <a:r>
              <a:rPr dirty="0" sz="4000" spc="-5"/>
              <a:t>in a</a:t>
            </a:r>
            <a:r>
              <a:rPr dirty="0" sz="4000" spc="35"/>
              <a:t> </a:t>
            </a:r>
            <a:r>
              <a:rPr dirty="0" sz="4000" spc="-5"/>
              <a:t>session</a:t>
            </a:r>
            <a:endParaRPr sz="4000"/>
          </a:p>
        </p:txBody>
      </p:sp>
      <p:grpSp>
        <p:nvGrpSpPr>
          <p:cNvPr id="6" name="object 6"/>
          <p:cNvGrpSpPr/>
          <p:nvPr/>
        </p:nvGrpSpPr>
        <p:grpSpPr>
          <a:xfrm>
            <a:off x="260604" y="5669279"/>
            <a:ext cx="11902440" cy="922019"/>
            <a:chOff x="260604" y="5669279"/>
            <a:chExt cx="11902440" cy="922019"/>
          </a:xfrm>
        </p:grpSpPr>
        <p:sp>
          <p:nvSpPr>
            <p:cNvPr id="7" name="object 7"/>
            <p:cNvSpPr/>
            <p:nvPr/>
          </p:nvSpPr>
          <p:spPr>
            <a:xfrm>
              <a:off x="260604" y="5669279"/>
              <a:ext cx="5806440" cy="905510"/>
            </a:xfrm>
            <a:custGeom>
              <a:avLst/>
              <a:gdLst/>
              <a:ahLst/>
              <a:cxnLst/>
              <a:rect l="l" t="t" r="r" b="b"/>
              <a:pathLst>
                <a:path w="5806440" h="905509">
                  <a:moveTo>
                    <a:pt x="5806440" y="0"/>
                  </a:moveTo>
                  <a:lnTo>
                    <a:pt x="0" y="0"/>
                  </a:lnTo>
                  <a:lnTo>
                    <a:pt x="0" y="905256"/>
                  </a:lnTo>
                  <a:lnTo>
                    <a:pt x="5806440" y="905256"/>
                  </a:lnTo>
                  <a:lnTo>
                    <a:pt x="5806440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67044" y="5679947"/>
              <a:ext cx="6096000" cy="911860"/>
            </a:xfrm>
            <a:custGeom>
              <a:avLst/>
              <a:gdLst/>
              <a:ahLst/>
              <a:cxnLst/>
              <a:rect l="l" t="t" r="r" b="b"/>
              <a:pathLst>
                <a:path w="6096000" h="911859">
                  <a:moveTo>
                    <a:pt x="6096000" y="0"/>
                  </a:moveTo>
                  <a:lnTo>
                    <a:pt x="0" y="0"/>
                  </a:lnTo>
                  <a:lnTo>
                    <a:pt x="0" y="911351"/>
                  </a:lnTo>
                  <a:lnTo>
                    <a:pt x="6096000" y="911351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39953" y="749249"/>
            <a:ext cx="11649710" cy="5773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latin typeface="Carlito"/>
                <a:cs typeface="Carlito"/>
              </a:rPr>
              <a:t>Session objects </a:t>
            </a:r>
            <a:r>
              <a:rPr dirty="0" sz="2200" spc="-20">
                <a:latin typeface="Carlito"/>
                <a:cs typeface="Carlito"/>
              </a:rPr>
              <a:t>have </a:t>
            </a:r>
            <a:r>
              <a:rPr dirty="0" sz="2200" spc="-5">
                <a:latin typeface="Carlito"/>
                <a:cs typeface="Carlito"/>
              </a:rPr>
              <a:t>a built-in </a:t>
            </a:r>
            <a:r>
              <a:rPr dirty="0" sz="2200" spc="-20">
                <a:latin typeface="Carlito"/>
                <a:cs typeface="Carlito"/>
              </a:rPr>
              <a:t>data </a:t>
            </a:r>
            <a:r>
              <a:rPr dirty="0" sz="2200" spc="-10">
                <a:latin typeface="Carlito"/>
                <a:cs typeface="Carlito"/>
              </a:rPr>
              <a:t>structure that allows </a:t>
            </a:r>
            <a:r>
              <a:rPr dirty="0" sz="2200" spc="-15">
                <a:latin typeface="Carlito"/>
                <a:cs typeface="Carlito"/>
              </a:rPr>
              <a:t>you </a:t>
            </a:r>
            <a:r>
              <a:rPr dirty="0" sz="2200" spc="-20">
                <a:latin typeface="Carlito"/>
                <a:cs typeface="Carlito"/>
              </a:rPr>
              <a:t>to store </a:t>
            </a:r>
            <a:r>
              <a:rPr dirty="0" sz="2200" spc="-15">
                <a:latin typeface="Carlito"/>
                <a:cs typeface="Carlito"/>
              </a:rPr>
              <a:t>any </a:t>
            </a:r>
            <a:r>
              <a:rPr dirty="0" sz="2200" spc="-10">
                <a:latin typeface="Carlito"/>
                <a:cs typeface="Carlito"/>
              </a:rPr>
              <a:t>number </a:t>
            </a:r>
            <a:r>
              <a:rPr dirty="0" sz="2200">
                <a:latin typeface="Carlito"/>
                <a:cs typeface="Carlito"/>
              </a:rPr>
              <a:t>of </a:t>
            </a:r>
            <a:r>
              <a:rPr dirty="0" sz="2200" spc="-15" b="1" i="1">
                <a:latin typeface="Carlito"/>
                <a:cs typeface="Carlito"/>
              </a:rPr>
              <a:t>key-value</a:t>
            </a:r>
            <a:r>
              <a:rPr dirty="0" sz="2200" spc="260" b="1" i="1">
                <a:latin typeface="Carlito"/>
                <a:cs typeface="Carlito"/>
              </a:rPr>
              <a:t> </a:t>
            </a:r>
            <a:r>
              <a:rPr dirty="0" sz="2200" spc="-5" b="1" i="1">
                <a:latin typeface="Carlito"/>
                <a:cs typeface="Carlito"/>
              </a:rPr>
              <a:t>pairs</a:t>
            </a:r>
            <a:r>
              <a:rPr dirty="0" sz="2200" spc="-5">
                <a:latin typeface="Carlito"/>
                <a:cs typeface="Carlito"/>
              </a:rPr>
              <a:t>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200" spc="-5" b="1">
                <a:latin typeface="Carlito"/>
                <a:cs typeface="Carlito"/>
              </a:rPr>
              <a:t>public </a:t>
            </a:r>
            <a:r>
              <a:rPr dirty="0" sz="2200" spc="-10" b="1">
                <a:latin typeface="Carlito"/>
                <a:cs typeface="Carlito"/>
              </a:rPr>
              <a:t>void </a:t>
            </a:r>
            <a:r>
              <a:rPr dirty="0" sz="2200" spc="-15" b="1">
                <a:latin typeface="Carlito"/>
                <a:cs typeface="Carlito"/>
              </a:rPr>
              <a:t>setAttribute(String </a:t>
            </a:r>
            <a:r>
              <a:rPr dirty="0" sz="2200" spc="-10" b="1">
                <a:latin typeface="Carlito"/>
                <a:cs typeface="Carlito"/>
              </a:rPr>
              <a:t>name, </a:t>
            </a:r>
            <a:r>
              <a:rPr dirty="0" sz="2200" spc="-5" b="1">
                <a:latin typeface="Carlito"/>
                <a:cs typeface="Carlito"/>
              </a:rPr>
              <a:t>Object</a:t>
            </a:r>
            <a:r>
              <a:rPr dirty="0" sz="2200" spc="85" b="1">
                <a:latin typeface="Carlito"/>
                <a:cs typeface="Carlito"/>
              </a:rPr>
              <a:t> </a:t>
            </a:r>
            <a:r>
              <a:rPr dirty="0" sz="2200" spc="-10" b="1">
                <a:latin typeface="Carlito"/>
                <a:cs typeface="Carlito"/>
              </a:rPr>
              <a:t>value)</a:t>
            </a:r>
            <a:endParaRPr sz="2200">
              <a:latin typeface="Carlito"/>
              <a:cs typeface="Carlito"/>
            </a:endParaRPr>
          </a:p>
          <a:p>
            <a:pPr marL="76200">
              <a:lnSpc>
                <a:spcPct val="100000"/>
              </a:lnSpc>
              <a:spcBef>
                <a:spcPts val="200"/>
              </a:spcBef>
            </a:pPr>
            <a:r>
              <a:rPr dirty="0" sz="2000" spc="-10" b="1">
                <a:latin typeface="Carlito"/>
                <a:cs typeface="Carlito"/>
              </a:rPr>
              <a:t>where </a:t>
            </a:r>
            <a:r>
              <a:rPr dirty="0" sz="2000" spc="-5" b="1" i="1">
                <a:latin typeface="Carlito"/>
                <a:cs typeface="Carlito"/>
              </a:rPr>
              <a:t>name </a:t>
            </a:r>
            <a:r>
              <a:rPr dirty="0" sz="2000" spc="-5" i="1">
                <a:latin typeface="Carlito"/>
                <a:cs typeface="Carlito"/>
              </a:rPr>
              <a:t>identifies </a:t>
            </a:r>
            <a:r>
              <a:rPr dirty="0" sz="2000" i="1">
                <a:latin typeface="Carlito"/>
                <a:cs typeface="Carlito"/>
              </a:rPr>
              <a:t>the </a:t>
            </a:r>
            <a:r>
              <a:rPr dirty="0" sz="2000" b="1" i="1">
                <a:latin typeface="Carlito"/>
                <a:cs typeface="Carlito"/>
              </a:rPr>
              <a:t>object </a:t>
            </a:r>
            <a:r>
              <a:rPr dirty="0" sz="2000" i="1">
                <a:latin typeface="Carlito"/>
                <a:cs typeface="Carlito"/>
              </a:rPr>
              <a:t>that </a:t>
            </a:r>
            <a:r>
              <a:rPr dirty="0" sz="2000" spc="-5" i="1">
                <a:latin typeface="Carlito"/>
                <a:cs typeface="Carlito"/>
              </a:rPr>
              <a:t>is </a:t>
            </a:r>
            <a:r>
              <a:rPr dirty="0" sz="2000" i="1">
                <a:latin typeface="Carlito"/>
                <a:cs typeface="Carlito"/>
              </a:rPr>
              <a:t>bound </a:t>
            </a:r>
            <a:r>
              <a:rPr dirty="0" sz="2000" spc="-15" i="1">
                <a:latin typeface="Carlito"/>
                <a:cs typeface="Carlito"/>
              </a:rPr>
              <a:t>to </a:t>
            </a:r>
            <a:r>
              <a:rPr dirty="0" sz="2000" i="1">
                <a:latin typeface="Carlito"/>
                <a:cs typeface="Carlito"/>
              </a:rPr>
              <a:t>the</a:t>
            </a:r>
            <a:r>
              <a:rPr dirty="0" sz="2000" spc="-70" i="1">
                <a:latin typeface="Carlito"/>
                <a:cs typeface="Carlito"/>
              </a:rPr>
              <a:t> </a:t>
            </a:r>
            <a:r>
              <a:rPr dirty="0" sz="2000" spc="-5" i="1">
                <a:latin typeface="Carlito"/>
                <a:cs typeface="Carlito"/>
              </a:rPr>
              <a:t>session.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200" spc="-5">
                <a:latin typeface="Carlito"/>
                <a:cs typeface="Carlito"/>
              </a:rPr>
              <a:t>So the </a:t>
            </a:r>
            <a:r>
              <a:rPr dirty="0" sz="2200" spc="-10">
                <a:latin typeface="Carlito"/>
                <a:cs typeface="Carlito"/>
              </a:rPr>
              <a:t>above method binds </a:t>
            </a:r>
            <a:r>
              <a:rPr dirty="0" sz="2200" spc="-5">
                <a:latin typeface="Carlito"/>
                <a:cs typeface="Carlito"/>
              </a:rPr>
              <a:t>an </a:t>
            </a:r>
            <a:r>
              <a:rPr dirty="0" sz="2200" spc="-10">
                <a:latin typeface="Carlito"/>
                <a:cs typeface="Carlito"/>
              </a:rPr>
              <a:t>object </a:t>
            </a:r>
            <a:r>
              <a:rPr dirty="0" sz="2200" spc="-15">
                <a:latin typeface="Carlito"/>
                <a:cs typeface="Carlito"/>
              </a:rPr>
              <a:t>to </a:t>
            </a:r>
            <a:r>
              <a:rPr dirty="0" sz="2200" spc="-5">
                <a:latin typeface="Carlito"/>
                <a:cs typeface="Carlito"/>
              </a:rPr>
              <a:t>this session, </a:t>
            </a:r>
            <a:r>
              <a:rPr dirty="0" sz="2200" spc="-10">
                <a:latin typeface="Carlito"/>
                <a:cs typeface="Carlito"/>
              </a:rPr>
              <a:t>using the name</a:t>
            </a:r>
            <a:r>
              <a:rPr dirty="0" sz="2200" spc="140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specified.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200" spc="-10">
                <a:latin typeface="Carlito"/>
                <a:cs typeface="Carlito"/>
              </a:rPr>
              <a:t>Note: The </a:t>
            </a:r>
            <a:r>
              <a:rPr dirty="0" sz="2200" spc="-15" b="1">
                <a:latin typeface="Carlito"/>
                <a:cs typeface="Carlito"/>
              </a:rPr>
              <a:t>setAttribute() </a:t>
            </a:r>
            <a:r>
              <a:rPr dirty="0" sz="2200" spc="-5">
                <a:latin typeface="Carlito"/>
                <a:cs typeface="Carlito"/>
              </a:rPr>
              <a:t>method replaces the </a:t>
            </a:r>
            <a:r>
              <a:rPr dirty="0" sz="2200" spc="-15">
                <a:latin typeface="Carlito"/>
                <a:cs typeface="Carlito"/>
              </a:rPr>
              <a:t>attribute </a:t>
            </a:r>
            <a:r>
              <a:rPr dirty="0" sz="2200" spc="-10">
                <a:latin typeface="Carlito"/>
                <a:cs typeface="Carlito"/>
              </a:rPr>
              <a:t>value </a:t>
            </a:r>
            <a:r>
              <a:rPr dirty="0" sz="2200" spc="-5">
                <a:latin typeface="Carlito"/>
                <a:cs typeface="Carlito"/>
              </a:rPr>
              <a:t>if the </a:t>
            </a:r>
            <a:r>
              <a:rPr dirty="0" sz="2200" spc="-15">
                <a:latin typeface="Carlito"/>
                <a:cs typeface="Carlito"/>
              </a:rPr>
              <a:t>attribute </a:t>
            </a:r>
            <a:r>
              <a:rPr dirty="0" sz="2200" spc="-5">
                <a:latin typeface="Carlito"/>
                <a:cs typeface="Carlito"/>
              </a:rPr>
              <a:t>already </a:t>
            </a:r>
            <a:r>
              <a:rPr dirty="0" sz="2200" spc="-15">
                <a:latin typeface="Carlito"/>
                <a:cs typeface="Carlito"/>
              </a:rPr>
              <a:t>exists </a:t>
            </a:r>
            <a:r>
              <a:rPr dirty="0" sz="2200" spc="-5">
                <a:latin typeface="Carlito"/>
                <a:cs typeface="Carlito"/>
              </a:rPr>
              <a:t>in</a:t>
            </a:r>
            <a:r>
              <a:rPr dirty="0" sz="2200" spc="33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the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latin typeface="Carlito"/>
                <a:cs typeface="Carlito"/>
              </a:rPr>
              <a:t>session, i.e. if the </a:t>
            </a:r>
            <a:r>
              <a:rPr dirty="0" sz="2200" spc="-10">
                <a:latin typeface="Carlito"/>
                <a:cs typeface="Carlito"/>
              </a:rPr>
              <a:t>given </a:t>
            </a:r>
            <a:r>
              <a:rPr dirty="0" sz="2200" spc="-5">
                <a:latin typeface="Carlito"/>
                <a:cs typeface="Carlito"/>
              </a:rPr>
              <a:t>name is already mapped </a:t>
            </a:r>
            <a:r>
              <a:rPr dirty="0" sz="2200" spc="-15">
                <a:latin typeface="Carlito"/>
                <a:cs typeface="Carlito"/>
              </a:rPr>
              <a:t>to </a:t>
            </a:r>
            <a:r>
              <a:rPr dirty="0" sz="2200" spc="-5">
                <a:latin typeface="Carlito"/>
                <a:cs typeface="Carlito"/>
              </a:rPr>
              <a:t>a</a:t>
            </a:r>
            <a:r>
              <a:rPr dirty="0" sz="2200" spc="45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value.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latin typeface="Carlito"/>
                <a:cs typeface="Carlito"/>
              </a:rPr>
              <a:t>In </a:t>
            </a:r>
            <a:r>
              <a:rPr dirty="0" sz="2200" spc="-10">
                <a:latin typeface="Carlito"/>
                <a:cs typeface="Carlito"/>
              </a:rPr>
              <a:t>this case, </a:t>
            </a:r>
            <a:r>
              <a:rPr dirty="0" sz="2200" spc="-5">
                <a:latin typeface="Carlito"/>
                <a:cs typeface="Carlito"/>
              </a:rPr>
              <a:t>If the </a:t>
            </a:r>
            <a:r>
              <a:rPr dirty="0" sz="2200" spc="-10">
                <a:latin typeface="Carlito"/>
                <a:cs typeface="Carlito"/>
              </a:rPr>
              <a:t>given value </a:t>
            </a:r>
            <a:r>
              <a:rPr dirty="0" sz="2200" spc="-5">
                <a:latin typeface="Carlito"/>
                <a:cs typeface="Carlito"/>
              </a:rPr>
              <a:t>is </a:t>
            </a:r>
            <a:r>
              <a:rPr dirty="0" sz="2200" spc="-10">
                <a:latin typeface="Carlito"/>
                <a:cs typeface="Carlito"/>
              </a:rPr>
              <a:t>null then </a:t>
            </a:r>
            <a:r>
              <a:rPr dirty="0" sz="2200" spc="-5">
                <a:latin typeface="Carlito"/>
                <a:cs typeface="Carlito"/>
              </a:rPr>
              <a:t>this method acts </a:t>
            </a:r>
            <a:r>
              <a:rPr dirty="0" sz="2200" spc="-10">
                <a:latin typeface="Carlito"/>
                <a:cs typeface="Carlito"/>
              </a:rPr>
              <a:t>similar </a:t>
            </a:r>
            <a:r>
              <a:rPr dirty="0" sz="2200" spc="-20">
                <a:latin typeface="Carlito"/>
                <a:cs typeface="Carlito"/>
              </a:rPr>
              <a:t>to </a:t>
            </a:r>
            <a:r>
              <a:rPr dirty="0" sz="2200" spc="-15" b="1">
                <a:latin typeface="Carlito"/>
                <a:cs typeface="Carlito"/>
              </a:rPr>
              <a:t>removeAttribute()</a:t>
            </a:r>
            <a:r>
              <a:rPr dirty="0" sz="2200" spc="285" b="1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method.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Carlito"/>
                <a:cs typeface="Carlito"/>
              </a:rPr>
              <a:t>Note: </a:t>
            </a:r>
            <a:r>
              <a:rPr dirty="0" sz="2000">
                <a:latin typeface="Carlito"/>
                <a:cs typeface="Carlito"/>
              </a:rPr>
              <a:t>If the </a:t>
            </a:r>
            <a:r>
              <a:rPr dirty="0" sz="2000" spc="-5">
                <a:latin typeface="Carlito"/>
                <a:cs typeface="Carlito"/>
              </a:rPr>
              <a:t>object </a:t>
            </a:r>
            <a:r>
              <a:rPr dirty="0" sz="2000">
                <a:latin typeface="Carlito"/>
                <a:cs typeface="Carlito"/>
              </a:rPr>
              <a:t>bound </a:t>
            </a:r>
            <a:r>
              <a:rPr dirty="0" sz="2000" spc="-10">
                <a:latin typeface="Carlito"/>
                <a:cs typeface="Carlito"/>
              </a:rPr>
              <a:t>to </a:t>
            </a:r>
            <a:r>
              <a:rPr dirty="0" sz="2000">
                <a:latin typeface="Carlito"/>
                <a:cs typeface="Carlito"/>
              </a:rPr>
              <a:t>an </a:t>
            </a:r>
            <a:r>
              <a:rPr dirty="0" sz="2000" spc="-5">
                <a:latin typeface="Carlito"/>
                <a:cs typeface="Carlito"/>
              </a:rPr>
              <a:t>session object </a:t>
            </a:r>
            <a:r>
              <a:rPr dirty="0" sz="2000">
                <a:latin typeface="Carlito"/>
                <a:cs typeface="Carlito"/>
              </a:rPr>
              <a:t>is an </a:t>
            </a:r>
            <a:r>
              <a:rPr dirty="0" sz="2000" spc="-5" i="1">
                <a:latin typeface="Carlito"/>
                <a:cs typeface="Carlito"/>
              </a:rPr>
              <a:t>HashMap </a:t>
            </a:r>
            <a:r>
              <a:rPr dirty="0" sz="2000">
                <a:latin typeface="Carlito"/>
                <a:cs typeface="Carlito"/>
              </a:rPr>
              <a:t>or </a:t>
            </a:r>
            <a:r>
              <a:rPr dirty="0" sz="2000" spc="-10" i="1">
                <a:latin typeface="Carlito"/>
                <a:cs typeface="Carlito"/>
              </a:rPr>
              <a:t>Hashtable</a:t>
            </a:r>
            <a:r>
              <a:rPr dirty="0" sz="2000" spc="-10">
                <a:latin typeface="Carlito"/>
                <a:cs typeface="Carlito"/>
              </a:rPr>
              <a:t>, </a:t>
            </a:r>
            <a:r>
              <a:rPr dirty="0" sz="2000">
                <a:latin typeface="Carlito"/>
                <a:cs typeface="Carlito"/>
              </a:rPr>
              <a:t>then it </a:t>
            </a:r>
            <a:r>
              <a:rPr dirty="0" sz="2000" spc="-5">
                <a:latin typeface="Carlito"/>
                <a:cs typeface="Carlito"/>
              </a:rPr>
              <a:t>can </a:t>
            </a:r>
            <a:r>
              <a:rPr dirty="0" sz="2000">
                <a:latin typeface="Carlito"/>
                <a:cs typeface="Carlito"/>
              </a:rPr>
              <a:t>be </a:t>
            </a:r>
            <a:r>
              <a:rPr dirty="0" sz="2000" spc="-5">
                <a:latin typeface="Carlito"/>
                <a:cs typeface="Carlito"/>
              </a:rPr>
              <a:t>used </a:t>
            </a:r>
            <a:r>
              <a:rPr dirty="0" sz="2000" spc="-10">
                <a:latin typeface="Carlito"/>
                <a:cs typeface="Carlito"/>
              </a:rPr>
              <a:t>to </a:t>
            </a:r>
            <a:r>
              <a:rPr dirty="0" sz="2000" spc="-5">
                <a:latin typeface="Carlito"/>
                <a:cs typeface="Carlito"/>
              </a:rPr>
              <a:t>hold</a:t>
            </a:r>
            <a:r>
              <a:rPr dirty="0" sz="2000" spc="-7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the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000" spc="-15">
                <a:latin typeface="Carlito"/>
                <a:cs typeface="Carlito"/>
              </a:rPr>
              <a:t>data </a:t>
            </a:r>
            <a:r>
              <a:rPr dirty="0" sz="2000">
                <a:latin typeface="Carlito"/>
                <a:cs typeface="Carlito"/>
              </a:rPr>
              <a:t>in </a:t>
            </a:r>
            <a:r>
              <a:rPr dirty="0" sz="2000" spc="-10">
                <a:latin typeface="Carlito"/>
                <a:cs typeface="Carlito"/>
              </a:rPr>
              <a:t>form </a:t>
            </a:r>
            <a:r>
              <a:rPr dirty="0" sz="2000" spc="-5">
                <a:latin typeface="Carlito"/>
                <a:cs typeface="Carlito"/>
              </a:rPr>
              <a:t>of </a:t>
            </a:r>
            <a:r>
              <a:rPr dirty="0" sz="2000" spc="-10">
                <a:latin typeface="Carlito"/>
                <a:cs typeface="Carlito"/>
              </a:rPr>
              <a:t>key-value </a:t>
            </a:r>
            <a:r>
              <a:rPr dirty="0" sz="2000" spc="-15">
                <a:latin typeface="Carlito"/>
                <a:cs typeface="Carlito"/>
              </a:rPr>
              <a:t>pairs </a:t>
            </a:r>
            <a:r>
              <a:rPr dirty="0" sz="2000" spc="-5">
                <a:latin typeface="Carlito"/>
                <a:cs typeface="Carlito"/>
              </a:rPr>
              <a:t>between </a:t>
            </a:r>
            <a:r>
              <a:rPr dirty="0" sz="2000">
                <a:latin typeface="Carlito"/>
                <a:cs typeface="Carlito"/>
              </a:rPr>
              <a:t>the </a:t>
            </a:r>
            <a:r>
              <a:rPr dirty="0" sz="2000" spc="-10">
                <a:latin typeface="Carlito"/>
                <a:cs typeface="Carlito"/>
              </a:rPr>
              <a:t>requests </a:t>
            </a:r>
            <a:r>
              <a:rPr dirty="0" sz="2000" spc="-15">
                <a:latin typeface="Carlito"/>
                <a:cs typeface="Carlito"/>
              </a:rPr>
              <a:t>for </a:t>
            </a:r>
            <a:r>
              <a:rPr dirty="0" sz="2000">
                <a:latin typeface="Carlito"/>
                <a:cs typeface="Carlito"/>
              </a:rPr>
              <a:t>the </a:t>
            </a:r>
            <a:r>
              <a:rPr dirty="0" sz="2000" spc="-5">
                <a:latin typeface="Carlito"/>
                <a:cs typeface="Carlito"/>
              </a:rPr>
              <a:t>same user </a:t>
            </a:r>
            <a:r>
              <a:rPr dirty="0" sz="2000">
                <a:latin typeface="Carlito"/>
                <a:cs typeface="Carlito"/>
              </a:rPr>
              <a:t>and</a:t>
            </a:r>
            <a:r>
              <a:rPr dirty="0" sz="2000" spc="4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session</a:t>
            </a:r>
            <a:r>
              <a:rPr dirty="0" sz="1800"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arlito"/>
              <a:cs typeface="Carlito"/>
            </a:endParaRPr>
          </a:p>
          <a:p>
            <a:pPr marL="12700">
              <a:lnSpc>
                <a:spcPts val="2375"/>
              </a:lnSpc>
              <a:spcBef>
                <a:spcPts val="5"/>
              </a:spcBef>
              <a:tabLst>
                <a:tab pos="6073140" algn="l"/>
              </a:tabLst>
            </a:pPr>
            <a:r>
              <a:rPr dirty="0" baseline="2525" sz="3300" spc="-22" b="1">
                <a:solidFill>
                  <a:srgbClr val="C00000"/>
                </a:solidFill>
                <a:latin typeface="Carlito"/>
                <a:cs typeface="Carlito"/>
              </a:rPr>
              <a:t>Retrieving</a:t>
            </a:r>
            <a:r>
              <a:rPr dirty="0" baseline="2525" sz="3300" spc="52" b="1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dirty="0" baseline="2525" sz="3300" spc="-15" b="1">
                <a:solidFill>
                  <a:srgbClr val="C00000"/>
                </a:solidFill>
                <a:latin typeface="Carlito"/>
                <a:cs typeface="Carlito"/>
              </a:rPr>
              <a:t>the</a:t>
            </a:r>
            <a:r>
              <a:rPr dirty="0" baseline="2525" sz="3300" spc="44" b="1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dirty="0" baseline="2525" sz="3300" spc="-22" b="1">
                <a:solidFill>
                  <a:srgbClr val="C00000"/>
                </a:solidFill>
                <a:latin typeface="Carlito"/>
                <a:cs typeface="Carlito"/>
              </a:rPr>
              <a:t>attributes:	</a:t>
            </a:r>
            <a:r>
              <a:rPr dirty="0" sz="2200" spc="-15" b="1">
                <a:solidFill>
                  <a:srgbClr val="C00000"/>
                </a:solidFill>
                <a:latin typeface="Carlito"/>
                <a:cs typeface="Carlito"/>
              </a:rPr>
              <a:t>Removing </a:t>
            </a:r>
            <a:r>
              <a:rPr dirty="0" sz="2200" spc="-10" b="1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dirty="0" sz="2200" spc="-15" b="1">
                <a:solidFill>
                  <a:srgbClr val="C00000"/>
                </a:solidFill>
                <a:latin typeface="Carlito"/>
                <a:cs typeface="Carlito"/>
              </a:rPr>
              <a:t>attribute </a:t>
            </a:r>
            <a:r>
              <a:rPr dirty="0" sz="2200" spc="-10" b="1">
                <a:solidFill>
                  <a:srgbClr val="C00000"/>
                </a:solidFill>
                <a:latin typeface="Carlito"/>
                <a:cs typeface="Carlito"/>
              </a:rPr>
              <a:t>from the </a:t>
            </a:r>
            <a:r>
              <a:rPr dirty="0" sz="2200" spc="-5" b="1">
                <a:solidFill>
                  <a:srgbClr val="C00000"/>
                </a:solidFill>
                <a:latin typeface="Carlito"/>
                <a:cs typeface="Carlito"/>
              </a:rPr>
              <a:t>Session</a:t>
            </a:r>
            <a:r>
              <a:rPr dirty="0" sz="2200" spc="140" b="1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dirty="0" sz="2200" spc="-5" b="1">
                <a:solidFill>
                  <a:srgbClr val="C00000"/>
                </a:solidFill>
                <a:latin typeface="Carlito"/>
                <a:cs typeface="Carlito"/>
              </a:rPr>
              <a:t>object:</a:t>
            </a:r>
            <a:endParaRPr sz="2200">
              <a:latin typeface="Carlito"/>
              <a:cs typeface="Carlito"/>
            </a:endParaRPr>
          </a:p>
          <a:p>
            <a:pPr marL="927100" indent="-457834">
              <a:lnSpc>
                <a:spcPts val="2070"/>
              </a:lnSpc>
              <a:buFont typeface="Arial"/>
              <a:buChar char="•"/>
              <a:tabLst>
                <a:tab pos="927100" algn="l"/>
                <a:tab pos="927735" algn="l"/>
                <a:tab pos="6275705" algn="l"/>
                <a:tab pos="6733540" algn="l"/>
              </a:tabLst>
            </a:pPr>
            <a:r>
              <a:rPr dirty="0" baseline="2525" sz="3300" spc="-7" b="1">
                <a:latin typeface="Carlito"/>
                <a:cs typeface="Carlito"/>
              </a:rPr>
              <a:t>public Object</a:t>
            </a:r>
            <a:r>
              <a:rPr dirty="0" baseline="2525" sz="3300" spc="44" b="1">
                <a:latin typeface="Carlito"/>
                <a:cs typeface="Carlito"/>
              </a:rPr>
              <a:t> </a:t>
            </a:r>
            <a:r>
              <a:rPr dirty="0" baseline="2525" sz="3300" spc="-22" b="1">
                <a:latin typeface="Carlito"/>
                <a:cs typeface="Carlito"/>
              </a:rPr>
              <a:t>getAttribute(String</a:t>
            </a:r>
            <a:r>
              <a:rPr dirty="0" baseline="2525" sz="3300" spc="67" b="1">
                <a:latin typeface="Carlito"/>
                <a:cs typeface="Carlito"/>
              </a:rPr>
              <a:t> </a:t>
            </a:r>
            <a:r>
              <a:rPr dirty="0" baseline="2525" sz="3300" spc="-15" b="1">
                <a:latin typeface="Carlito"/>
                <a:cs typeface="Carlito"/>
              </a:rPr>
              <a:t>name)	</a:t>
            </a:r>
            <a:r>
              <a:rPr dirty="0" sz="2200" spc="-5">
                <a:latin typeface="Arial"/>
                <a:cs typeface="Arial"/>
              </a:rPr>
              <a:t>•	</a:t>
            </a:r>
            <a:r>
              <a:rPr dirty="0" sz="2200" spc="-5" b="1">
                <a:latin typeface="Carlito"/>
                <a:cs typeface="Carlito"/>
              </a:rPr>
              <a:t>public </a:t>
            </a:r>
            <a:r>
              <a:rPr dirty="0" sz="2200" spc="-10" b="1">
                <a:latin typeface="Carlito"/>
                <a:cs typeface="Carlito"/>
              </a:rPr>
              <a:t>void </a:t>
            </a:r>
            <a:r>
              <a:rPr dirty="0" sz="2200" spc="-15" b="1">
                <a:latin typeface="Carlito"/>
                <a:cs typeface="Carlito"/>
              </a:rPr>
              <a:t>removeAttribute(String</a:t>
            </a:r>
            <a:r>
              <a:rPr dirty="0" sz="2200" spc="70" b="1">
                <a:latin typeface="Carlito"/>
                <a:cs typeface="Carlito"/>
              </a:rPr>
              <a:t> </a:t>
            </a:r>
            <a:r>
              <a:rPr dirty="0" sz="2200" spc="-10" b="1">
                <a:latin typeface="Carlito"/>
                <a:cs typeface="Carlito"/>
              </a:rPr>
              <a:t>name)</a:t>
            </a:r>
            <a:endParaRPr sz="2200">
              <a:latin typeface="Carlito"/>
              <a:cs typeface="Carlito"/>
            </a:endParaRPr>
          </a:p>
          <a:p>
            <a:pPr marL="927100" indent="-457834">
              <a:lnSpc>
                <a:spcPts val="2335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dirty="0" sz="2200" spc="-15">
                <a:latin typeface="Carlito"/>
                <a:cs typeface="Carlito"/>
              </a:rPr>
              <a:t>Enumeration</a:t>
            </a:r>
            <a:r>
              <a:rPr dirty="0" sz="2200" spc="10">
                <a:latin typeface="Carlito"/>
                <a:cs typeface="Carlito"/>
              </a:rPr>
              <a:t> </a:t>
            </a:r>
            <a:r>
              <a:rPr dirty="0" sz="2200" spc="-15" b="1">
                <a:latin typeface="Carlito"/>
                <a:cs typeface="Carlito"/>
              </a:rPr>
              <a:t>getAttributeNames</a:t>
            </a:r>
            <a:r>
              <a:rPr dirty="0" sz="2200" spc="-15">
                <a:latin typeface="Carlito"/>
                <a:cs typeface="Carlito"/>
              </a:rPr>
              <a:t>()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76910"/>
          </a:xfrm>
          <a:custGeom>
            <a:avLst/>
            <a:gdLst/>
            <a:ahLst/>
            <a:cxnLst/>
            <a:rect l="l" t="t" r="r" b="b"/>
            <a:pathLst>
              <a:path w="12192000" h="676910">
                <a:moveTo>
                  <a:pt x="12192000" y="0"/>
                </a:moveTo>
                <a:lnTo>
                  <a:pt x="0" y="0"/>
                </a:lnTo>
                <a:lnTo>
                  <a:pt x="0" y="676655"/>
                </a:lnTo>
                <a:lnTo>
                  <a:pt x="12192000" y="6766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20620" y="711"/>
            <a:ext cx="8355965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 spc="-25"/>
              <a:t>Attaching </a:t>
            </a:r>
            <a:r>
              <a:rPr dirty="0" sz="3800"/>
              <a:t>the session </a:t>
            </a:r>
            <a:r>
              <a:rPr dirty="0" sz="3800" spc="-5"/>
              <a:t>Identity </a:t>
            </a:r>
            <a:r>
              <a:rPr dirty="0" sz="3800" spc="-20"/>
              <a:t>to </a:t>
            </a:r>
            <a:r>
              <a:rPr dirty="0" sz="3800"/>
              <a:t>the</a:t>
            </a:r>
            <a:r>
              <a:rPr dirty="0" sz="3800" spc="-85"/>
              <a:t> </a:t>
            </a:r>
            <a:r>
              <a:rPr dirty="0" sz="3800"/>
              <a:t>URLs</a:t>
            </a:r>
            <a:endParaRPr sz="3800"/>
          </a:p>
        </p:txBody>
      </p:sp>
      <p:sp>
        <p:nvSpPr>
          <p:cNvPr id="4" name="object 4"/>
          <p:cNvSpPr txBox="1"/>
          <p:nvPr/>
        </p:nvSpPr>
        <p:spPr>
          <a:xfrm>
            <a:off x="78739" y="817244"/>
            <a:ext cx="11550650" cy="40493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05435">
              <a:lnSpc>
                <a:spcPct val="100000"/>
              </a:lnSpc>
              <a:spcBef>
                <a:spcPts val="95"/>
              </a:spcBef>
              <a:tabLst>
                <a:tab pos="3333115" algn="l"/>
              </a:tabLst>
            </a:pPr>
            <a:r>
              <a:rPr dirty="0" sz="2200" spc="-245">
                <a:latin typeface="Arial"/>
                <a:cs typeface="Arial"/>
              </a:rPr>
              <a:t>As </a:t>
            </a:r>
            <a:r>
              <a:rPr dirty="0" sz="2200" spc="-110">
                <a:latin typeface="Arial"/>
                <a:cs typeface="Arial"/>
              </a:rPr>
              <a:t>we </a:t>
            </a:r>
            <a:r>
              <a:rPr dirty="0" sz="2200" spc="-155">
                <a:latin typeface="Arial"/>
                <a:cs typeface="Arial"/>
              </a:rPr>
              <a:t>have </a:t>
            </a:r>
            <a:r>
              <a:rPr dirty="0" sz="2200" spc="-150">
                <a:latin typeface="Arial"/>
                <a:cs typeface="Arial"/>
              </a:rPr>
              <a:t>discussed </a:t>
            </a:r>
            <a:r>
              <a:rPr dirty="0" sz="2200" spc="-95">
                <a:latin typeface="Arial"/>
                <a:cs typeface="Arial"/>
              </a:rPr>
              <a:t>earlier, </a:t>
            </a:r>
            <a:r>
              <a:rPr dirty="0" sz="2200" spc="20">
                <a:latin typeface="Arial"/>
                <a:cs typeface="Arial"/>
              </a:rPr>
              <a:t>if </a:t>
            </a:r>
            <a:r>
              <a:rPr dirty="0" sz="2200" spc="-40">
                <a:latin typeface="Arial"/>
                <a:cs typeface="Arial"/>
              </a:rPr>
              <a:t>the </a:t>
            </a:r>
            <a:r>
              <a:rPr dirty="0" sz="2200" spc="-95">
                <a:latin typeface="Arial"/>
                <a:cs typeface="Arial"/>
              </a:rPr>
              <a:t>browser </a:t>
            </a:r>
            <a:r>
              <a:rPr dirty="0" sz="2200" spc="-140">
                <a:latin typeface="Arial"/>
                <a:cs typeface="Arial"/>
              </a:rPr>
              <a:t>does </a:t>
            </a:r>
            <a:r>
              <a:rPr dirty="0" sz="2200" spc="-20">
                <a:latin typeface="Arial"/>
                <a:cs typeface="Arial"/>
              </a:rPr>
              <a:t>not </a:t>
            </a:r>
            <a:r>
              <a:rPr dirty="0" sz="2200" spc="-110">
                <a:latin typeface="Arial"/>
                <a:cs typeface="Arial"/>
              </a:rPr>
              <a:t>accept </a:t>
            </a:r>
            <a:r>
              <a:rPr dirty="0" sz="2200" spc="-125">
                <a:latin typeface="Arial"/>
                <a:cs typeface="Arial"/>
              </a:rPr>
              <a:t>cookies, </a:t>
            </a:r>
            <a:r>
              <a:rPr dirty="0" sz="2200" spc="-110">
                <a:latin typeface="Arial"/>
                <a:cs typeface="Arial"/>
              </a:rPr>
              <a:t>we </a:t>
            </a:r>
            <a:r>
              <a:rPr dirty="0" sz="2200" spc="-114">
                <a:latin typeface="Arial"/>
                <a:cs typeface="Arial"/>
              </a:rPr>
              <a:t>need </a:t>
            </a:r>
            <a:r>
              <a:rPr dirty="0" sz="2200">
                <a:latin typeface="Arial"/>
                <a:cs typeface="Arial"/>
              </a:rPr>
              <a:t>to </a:t>
            </a:r>
            <a:r>
              <a:rPr dirty="0" sz="2200" spc="-114">
                <a:latin typeface="Arial"/>
                <a:cs typeface="Arial"/>
              </a:rPr>
              <a:t>append </a:t>
            </a:r>
            <a:r>
              <a:rPr dirty="0" sz="2200" spc="-40">
                <a:latin typeface="Arial"/>
                <a:cs typeface="Arial"/>
              </a:rPr>
              <a:t>the </a:t>
            </a:r>
            <a:r>
              <a:rPr dirty="0" sz="2200" spc="-155">
                <a:latin typeface="Arial"/>
                <a:cs typeface="Arial"/>
              </a:rPr>
              <a:t>session  </a:t>
            </a:r>
            <a:r>
              <a:rPr dirty="0" sz="2200" spc="-40">
                <a:latin typeface="Arial"/>
                <a:cs typeface="Arial"/>
              </a:rPr>
              <a:t>identity </a:t>
            </a:r>
            <a:r>
              <a:rPr dirty="0" sz="2200">
                <a:latin typeface="Arial"/>
                <a:cs typeface="Arial"/>
              </a:rPr>
              <a:t>to </a:t>
            </a:r>
            <a:r>
              <a:rPr dirty="0" sz="2200" spc="-40">
                <a:latin typeface="Arial"/>
                <a:cs typeface="Arial"/>
              </a:rPr>
              <a:t>the </a:t>
            </a:r>
            <a:r>
              <a:rPr dirty="0" sz="2200" spc="-295">
                <a:latin typeface="Arial"/>
                <a:cs typeface="Arial"/>
              </a:rPr>
              <a:t>URLs</a:t>
            </a:r>
            <a:r>
              <a:rPr dirty="0" sz="2200" spc="-285">
                <a:latin typeface="Arial"/>
                <a:cs typeface="Arial"/>
              </a:rPr>
              <a:t> </a:t>
            </a:r>
            <a:r>
              <a:rPr dirty="0" sz="2200" spc="-114">
                <a:latin typeface="Arial"/>
                <a:cs typeface="Arial"/>
              </a:rPr>
              <a:t>by</a:t>
            </a:r>
            <a:r>
              <a:rPr dirty="0" sz="2200" spc="-105">
                <a:latin typeface="Arial"/>
                <a:cs typeface="Arial"/>
              </a:rPr>
              <a:t> </a:t>
            </a:r>
            <a:r>
              <a:rPr dirty="0" sz="2200" spc="-125">
                <a:latin typeface="Arial"/>
                <a:cs typeface="Arial"/>
              </a:rPr>
              <a:t>using	</a:t>
            </a:r>
            <a:r>
              <a:rPr dirty="0" sz="2200" spc="-315">
                <a:latin typeface="Arial"/>
                <a:cs typeface="Arial"/>
              </a:rPr>
              <a:t>URL</a:t>
            </a:r>
            <a:r>
              <a:rPr dirty="0" sz="2200" spc="-170">
                <a:latin typeface="Arial"/>
                <a:cs typeface="Arial"/>
              </a:rPr>
              <a:t> </a:t>
            </a:r>
            <a:r>
              <a:rPr dirty="0" sz="2200" spc="-55">
                <a:latin typeface="Arial"/>
                <a:cs typeface="Arial"/>
              </a:rPr>
              <a:t>rewriting.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2200" spc="-190">
                <a:latin typeface="Arial"/>
                <a:cs typeface="Arial"/>
              </a:rPr>
              <a:t>We </a:t>
            </a:r>
            <a:r>
              <a:rPr dirty="0" sz="2200" spc="-155">
                <a:latin typeface="Arial"/>
                <a:cs typeface="Arial"/>
              </a:rPr>
              <a:t>can </a:t>
            </a:r>
            <a:r>
              <a:rPr dirty="0" sz="2200" spc="-160">
                <a:latin typeface="Arial"/>
                <a:cs typeface="Arial"/>
              </a:rPr>
              <a:t>use </a:t>
            </a:r>
            <a:r>
              <a:rPr dirty="0" sz="2200" spc="-40">
                <a:latin typeface="Arial"/>
                <a:cs typeface="Arial"/>
              </a:rPr>
              <a:t>the </a:t>
            </a:r>
            <a:r>
              <a:rPr dirty="0" sz="2200" spc="-95" i="1">
                <a:latin typeface="Arial"/>
                <a:cs typeface="Arial"/>
              </a:rPr>
              <a:t>getId() </a:t>
            </a:r>
            <a:r>
              <a:rPr dirty="0" sz="2200" spc="-70">
                <a:latin typeface="Arial"/>
                <a:cs typeface="Arial"/>
              </a:rPr>
              <a:t>method </a:t>
            </a:r>
            <a:r>
              <a:rPr dirty="0" sz="2200" spc="-20">
                <a:latin typeface="Arial"/>
                <a:cs typeface="Arial"/>
              </a:rPr>
              <a:t>of </a:t>
            </a:r>
            <a:r>
              <a:rPr dirty="0" sz="2200" spc="-40">
                <a:latin typeface="Arial"/>
                <a:cs typeface="Arial"/>
              </a:rPr>
              <a:t>the </a:t>
            </a:r>
            <a:r>
              <a:rPr dirty="0" sz="2200" spc="-130">
                <a:latin typeface="Arial"/>
                <a:cs typeface="Arial"/>
              </a:rPr>
              <a:t>HttpSession </a:t>
            </a:r>
            <a:r>
              <a:rPr dirty="0" sz="2200" spc="-75">
                <a:latin typeface="Arial"/>
                <a:cs typeface="Arial"/>
              </a:rPr>
              <a:t>interface </a:t>
            </a:r>
            <a:r>
              <a:rPr dirty="0" sz="2200">
                <a:latin typeface="Arial"/>
                <a:cs typeface="Arial"/>
              </a:rPr>
              <a:t>to </a:t>
            </a:r>
            <a:r>
              <a:rPr dirty="0" sz="2200" spc="-90">
                <a:latin typeface="Arial"/>
                <a:cs typeface="Arial"/>
              </a:rPr>
              <a:t>get </a:t>
            </a:r>
            <a:r>
              <a:rPr dirty="0" sz="2200" spc="-40">
                <a:latin typeface="Arial"/>
                <a:cs typeface="Arial"/>
              </a:rPr>
              <a:t>the </a:t>
            </a:r>
            <a:r>
              <a:rPr dirty="0" sz="2200" spc="-155">
                <a:latin typeface="Arial"/>
                <a:cs typeface="Arial"/>
              </a:rPr>
              <a:t>session </a:t>
            </a:r>
            <a:r>
              <a:rPr dirty="0" sz="2200" spc="-40">
                <a:latin typeface="Arial"/>
                <a:cs typeface="Arial"/>
              </a:rPr>
              <a:t>identity </a:t>
            </a:r>
            <a:r>
              <a:rPr dirty="0" sz="2200" spc="-120">
                <a:latin typeface="Arial"/>
                <a:cs typeface="Arial"/>
              </a:rPr>
              <a:t>and add </a:t>
            </a:r>
            <a:r>
              <a:rPr dirty="0" sz="2200" spc="50">
                <a:latin typeface="Arial"/>
                <a:cs typeface="Arial"/>
              </a:rPr>
              <a:t>it </a:t>
            </a:r>
            <a:r>
              <a:rPr dirty="0" sz="2200">
                <a:latin typeface="Arial"/>
                <a:cs typeface="Arial"/>
              </a:rPr>
              <a:t>to</a:t>
            </a:r>
            <a:r>
              <a:rPr dirty="0" sz="2200" spc="-395">
                <a:latin typeface="Arial"/>
                <a:cs typeface="Arial"/>
              </a:rPr>
              <a:t> </a:t>
            </a:r>
            <a:r>
              <a:rPr dirty="0" sz="2200" spc="-40">
                <a:latin typeface="Arial"/>
                <a:cs typeface="Arial"/>
              </a:rPr>
              <a:t>the  </a:t>
            </a:r>
            <a:r>
              <a:rPr dirty="0" sz="2200" spc="-70">
                <a:latin typeface="Arial"/>
                <a:cs typeface="Arial"/>
              </a:rPr>
              <a:t>path </a:t>
            </a:r>
            <a:r>
              <a:rPr dirty="0" sz="2200" spc="-20">
                <a:latin typeface="Arial"/>
                <a:cs typeface="Arial"/>
              </a:rPr>
              <a:t>of </a:t>
            </a:r>
            <a:r>
              <a:rPr dirty="0" sz="2200" spc="-70">
                <a:latin typeface="Arial"/>
                <a:cs typeface="Arial"/>
              </a:rPr>
              <a:t>all </a:t>
            </a:r>
            <a:r>
              <a:rPr dirty="0" sz="2200" spc="-40">
                <a:latin typeface="Arial"/>
                <a:cs typeface="Arial"/>
              </a:rPr>
              <a:t>the </a:t>
            </a:r>
            <a:r>
              <a:rPr dirty="0" sz="2200" spc="-295">
                <a:latin typeface="Arial"/>
                <a:cs typeface="Arial"/>
              </a:rPr>
              <a:t>URLs </a:t>
            </a:r>
            <a:r>
              <a:rPr dirty="0" sz="2200" spc="-60">
                <a:latin typeface="Arial"/>
                <a:cs typeface="Arial"/>
              </a:rPr>
              <a:t>returned </a:t>
            </a:r>
            <a:r>
              <a:rPr dirty="0" sz="2200">
                <a:latin typeface="Arial"/>
                <a:cs typeface="Arial"/>
              </a:rPr>
              <a:t>to </a:t>
            </a:r>
            <a:r>
              <a:rPr dirty="0" sz="2200" spc="-40">
                <a:latin typeface="Arial"/>
                <a:cs typeface="Arial"/>
              </a:rPr>
              <a:t>the</a:t>
            </a:r>
            <a:r>
              <a:rPr dirty="0" sz="2200" spc="-285">
                <a:latin typeface="Arial"/>
                <a:cs typeface="Arial"/>
              </a:rPr>
              <a:t> </a:t>
            </a:r>
            <a:r>
              <a:rPr dirty="0" sz="2200" spc="-85">
                <a:latin typeface="Arial"/>
                <a:cs typeface="Arial"/>
              </a:rPr>
              <a:t>clients.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 marR="154305">
              <a:lnSpc>
                <a:spcPct val="100000"/>
              </a:lnSpc>
              <a:spcBef>
                <a:spcPts val="5"/>
              </a:spcBef>
            </a:pPr>
            <a:r>
              <a:rPr dirty="0" sz="2200" spc="-60">
                <a:solidFill>
                  <a:srgbClr val="000099"/>
                </a:solidFill>
                <a:latin typeface="Arial"/>
                <a:cs typeface="Arial"/>
              </a:rPr>
              <a:t>Most </a:t>
            </a:r>
            <a:r>
              <a:rPr dirty="0" sz="2200" spc="-110">
                <a:solidFill>
                  <a:srgbClr val="000099"/>
                </a:solidFill>
                <a:latin typeface="Arial"/>
                <a:cs typeface="Arial"/>
              </a:rPr>
              <a:t>Servlet </a:t>
            </a:r>
            <a:r>
              <a:rPr dirty="0" sz="2200" spc="-105">
                <a:solidFill>
                  <a:srgbClr val="000099"/>
                </a:solidFill>
                <a:latin typeface="Arial"/>
                <a:cs typeface="Arial"/>
              </a:rPr>
              <a:t>containers </a:t>
            </a:r>
            <a:r>
              <a:rPr dirty="0" sz="2200" spc="-160">
                <a:solidFill>
                  <a:srgbClr val="000099"/>
                </a:solidFill>
                <a:latin typeface="Arial"/>
                <a:cs typeface="Arial"/>
              </a:rPr>
              <a:t>use </a:t>
            </a:r>
            <a:r>
              <a:rPr dirty="0" sz="2200" spc="-310">
                <a:solidFill>
                  <a:srgbClr val="000099"/>
                </a:solidFill>
                <a:latin typeface="Arial"/>
                <a:cs typeface="Arial"/>
              </a:rPr>
              <a:t>URL </a:t>
            </a:r>
            <a:r>
              <a:rPr dirty="0" sz="2200" spc="-45">
                <a:solidFill>
                  <a:srgbClr val="000099"/>
                </a:solidFill>
                <a:latin typeface="Arial"/>
                <a:cs typeface="Arial"/>
              </a:rPr>
              <a:t>rewriting </a:t>
            </a:r>
            <a:r>
              <a:rPr dirty="0" sz="2200" spc="-90">
                <a:solidFill>
                  <a:srgbClr val="000099"/>
                </a:solidFill>
                <a:latin typeface="Arial"/>
                <a:cs typeface="Arial"/>
              </a:rPr>
              <a:t>when </a:t>
            </a:r>
            <a:r>
              <a:rPr dirty="0" sz="2200" spc="-190">
                <a:solidFill>
                  <a:srgbClr val="000099"/>
                </a:solidFill>
                <a:latin typeface="Arial"/>
                <a:cs typeface="Arial"/>
              </a:rPr>
              <a:t>a </a:t>
            </a:r>
            <a:r>
              <a:rPr dirty="0" sz="2200" spc="-160">
                <a:solidFill>
                  <a:srgbClr val="000099"/>
                </a:solidFill>
                <a:latin typeface="Arial"/>
                <a:cs typeface="Arial"/>
              </a:rPr>
              <a:t>session </a:t>
            </a:r>
            <a:r>
              <a:rPr dirty="0" sz="2200" spc="-130">
                <a:solidFill>
                  <a:srgbClr val="000099"/>
                </a:solidFill>
                <a:latin typeface="Arial"/>
                <a:cs typeface="Arial"/>
              </a:rPr>
              <a:t>is </a:t>
            </a:r>
            <a:r>
              <a:rPr dirty="0" sz="2200" spc="-145">
                <a:solidFill>
                  <a:srgbClr val="000099"/>
                </a:solidFill>
                <a:latin typeface="Arial"/>
                <a:cs typeface="Arial"/>
              </a:rPr>
              <a:t>new, </a:t>
            </a:r>
            <a:r>
              <a:rPr dirty="0" sz="2200" spc="-135">
                <a:solidFill>
                  <a:srgbClr val="000099"/>
                </a:solidFill>
                <a:latin typeface="Arial"/>
                <a:cs typeface="Arial"/>
              </a:rPr>
              <a:t>even </a:t>
            </a:r>
            <a:r>
              <a:rPr dirty="0" sz="2200" spc="20">
                <a:solidFill>
                  <a:srgbClr val="000099"/>
                </a:solidFill>
                <a:latin typeface="Arial"/>
                <a:cs typeface="Arial"/>
              </a:rPr>
              <a:t>if </a:t>
            </a:r>
            <a:r>
              <a:rPr dirty="0" sz="2200" spc="-40">
                <a:solidFill>
                  <a:srgbClr val="000099"/>
                </a:solidFill>
                <a:latin typeface="Arial"/>
                <a:cs typeface="Arial"/>
              </a:rPr>
              <a:t>the </a:t>
            </a:r>
            <a:r>
              <a:rPr dirty="0" sz="2200" spc="-95">
                <a:solidFill>
                  <a:srgbClr val="000099"/>
                </a:solidFill>
                <a:latin typeface="Arial"/>
                <a:cs typeface="Arial"/>
              </a:rPr>
              <a:t>browser </a:t>
            </a:r>
            <a:r>
              <a:rPr dirty="0" sz="2200" spc="-130">
                <a:solidFill>
                  <a:srgbClr val="000099"/>
                </a:solidFill>
                <a:latin typeface="Arial"/>
                <a:cs typeface="Arial"/>
              </a:rPr>
              <a:t>accepts </a:t>
            </a:r>
            <a:r>
              <a:rPr dirty="0" sz="2200" spc="-125">
                <a:solidFill>
                  <a:srgbClr val="000099"/>
                </a:solidFill>
                <a:latin typeface="Arial"/>
                <a:cs typeface="Arial"/>
              </a:rPr>
              <a:t>cookies,  </a:t>
            </a:r>
            <a:r>
              <a:rPr dirty="0" sz="2200" spc="-155">
                <a:solidFill>
                  <a:srgbClr val="000099"/>
                </a:solidFill>
                <a:latin typeface="Arial"/>
                <a:cs typeface="Arial"/>
              </a:rPr>
              <a:t>because </a:t>
            </a:r>
            <a:r>
              <a:rPr dirty="0" sz="2200" spc="-40">
                <a:solidFill>
                  <a:srgbClr val="000099"/>
                </a:solidFill>
                <a:latin typeface="Arial"/>
                <a:cs typeface="Arial"/>
              </a:rPr>
              <a:t>the </a:t>
            </a:r>
            <a:r>
              <a:rPr dirty="0" sz="2200" spc="-105">
                <a:solidFill>
                  <a:srgbClr val="000099"/>
                </a:solidFill>
                <a:latin typeface="Arial"/>
                <a:cs typeface="Arial"/>
              </a:rPr>
              <a:t>server </a:t>
            </a:r>
            <a:r>
              <a:rPr dirty="0" sz="2200" spc="-90">
                <a:solidFill>
                  <a:srgbClr val="000099"/>
                </a:solidFill>
                <a:latin typeface="Arial"/>
                <a:cs typeface="Arial"/>
              </a:rPr>
              <a:t>cannot </a:t>
            </a:r>
            <a:r>
              <a:rPr dirty="0" sz="2200" spc="-70">
                <a:solidFill>
                  <a:srgbClr val="000099"/>
                </a:solidFill>
                <a:latin typeface="Arial"/>
                <a:cs typeface="Arial"/>
              </a:rPr>
              <a:t>determine </a:t>
            </a:r>
            <a:r>
              <a:rPr dirty="0" sz="2200" spc="-75">
                <a:solidFill>
                  <a:srgbClr val="000099"/>
                </a:solidFill>
                <a:latin typeface="Arial"/>
                <a:cs typeface="Arial"/>
              </a:rPr>
              <a:t>during </a:t>
            </a:r>
            <a:r>
              <a:rPr dirty="0" sz="2200" spc="-40">
                <a:solidFill>
                  <a:srgbClr val="000099"/>
                </a:solidFill>
                <a:latin typeface="Arial"/>
                <a:cs typeface="Arial"/>
              </a:rPr>
              <a:t>the </a:t>
            </a:r>
            <a:r>
              <a:rPr dirty="0" sz="2200" spc="-35">
                <a:solidFill>
                  <a:srgbClr val="000099"/>
                </a:solidFill>
                <a:latin typeface="Arial"/>
                <a:cs typeface="Arial"/>
              </a:rPr>
              <a:t>first </a:t>
            </a:r>
            <a:r>
              <a:rPr dirty="0" sz="2200" spc="-60">
                <a:solidFill>
                  <a:srgbClr val="000099"/>
                </a:solidFill>
                <a:latin typeface="Arial"/>
                <a:cs typeface="Arial"/>
              </a:rPr>
              <a:t>visit </a:t>
            </a:r>
            <a:r>
              <a:rPr dirty="0" sz="2200" spc="-20">
                <a:solidFill>
                  <a:srgbClr val="000099"/>
                </a:solidFill>
                <a:latin typeface="Arial"/>
                <a:cs typeface="Arial"/>
              </a:rPr>
              <a:t>of </a:t>
            </a:r>
            <a:r>
              <a:rPr dirty="0" sz="2200" spc="-190">
                <a:solidFill>
                  <a:srgbClr val="000099"/>
                </a:solidFill>
                <a:latin typeface="Arial"/>
                <a:cs typeface="Arial"/>
              </a:rPr>
              <a:t>a </a:t>
            </a:r>
            <a:r>
              <a:rPr dirty="0" sz="2200" spc="-145">
                <a:solidFill>
                  <a:srgbClr val="000099"/>
                </a:solidFill>
                <a:latin typeface="Arial"/>
                <a:cs typeface="Arial"/>
              </a:rPr>
              <a:t>session, </a:t>
            </a:r>
            <a:r>
              <a:rPr dirty="0" sz="2200" spc="-60">
                <a:solidFill>
                  <a:srgbClr val="000099"/>
                </a:solidFill>
                <a:latin typeface="Arial"/>
                <a:cs typeface="Arial"/>
              </a:rPr>
              <a:t>whether </a:t>
            </a:r>
            <a:r>
              <a:rPr dirty="0" sz="2200" spc="-40">
                <a:solidFill>
                  <a:srgbClr val="000099"/>
                </a:solidFill>
                <a:latin typeface="Arial"/>
                <a:cs typeface="Arial"/>
              </a:rPr>
              <a:t>the </a:t>
            </a:r>
            <a:r>
              <a:rPr dirty="0" sz="2200" spc="-95">
                <a:solidFill>
                  <a:srgbClr val="000099"/>
                </a:solidFill>
                <a:latin typeface="Arial"/>
                <a:cs typeface="Arial"/>
              </a:rPr>
              <a:t>browser </a:t>
            </a:r>
            <a:r>
              <a:rPr dirty="0" sz="2200" spc="-130">
                <a:solidFill>
                  <a:srgbClr val="000099"/>
                </a:solidFill>
                <a:latin typeface="Arial"/>
                <a:cs typeface="Arial"/>
              </a:rPr>
              <a:t>accepts  cookies </a:t>
            </a:r>
            <a:r>
              <a:rPr dirty="0" sz="2200" spc="-30">
                <a:solidFill>
                  <a:srgbClr val="000099"/>
                </a:solidFill>
                <a:latin typeface="Arial"/>
                <a:cs typeface="Arial"/>
              </a:rPr>
              <a:t>or</a:t>
            </a:r>
            <a:r>
              <a:rPr dirty="0" sz="2200" spc="-65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2200" spc="-35">
                <a:solidFill>
                  <a:srgbClr val="000099"/>
                </a:solidFill>
                <a:latin typeface="Arial"/>
                <a:cs typeface="Arial"/>
              </a:rPr>
              <a:t>not.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 marR="110489">
              <a:lnSpc>
                <a:spcPct val="100000"/>
              </a:lnSpc>
              <a:spcBef>
                <a:spcPts val="5"/>
              </a:spcBef>
            </a:pPr>
            <a:r>
              <a:rPr dirty="0" sz="2200" spc="-175">
                <a:latin typeface="Arial"/>
                <a:cs typeface="Arial"/>
              </a:rPr>
              <a:t>The </a:t>
            </a:r>
            <a:r>
              <a:rPr dirty="0" sz="2200" spc="-180">
                <a:latin typeface="Arial"/>
                <a:cs typeface="Arial"/>
              </a:rPr>
              <a:t>encodeURL() </a:t>
            </a:r>
            <a:r>
              <a:rPr dirty="0" sz="2200" spc="-70">
                <a:latin typeface="Arial"/>
                <a:cs typeface="Arial"/>
              </a:rPr>
              <a:t>method </a:t>
            </a:r>
            <a:r>
              <a:rPr dirty="0" sz="2200" spc="-90">
                <a:latin typeface="Arial"/>
                <a:cs typeface="Arial"/>
              </a:rPr>
              <a:t>determines </a:t>
            </a:r>
            <a:r>
              <a:rPr dirty="0" sz="2200" spc="-60">
                <a:latin typeface="Arial"/>
                <a:cs typeface="Arial"/>
              </a:rPr>
              <a:t>whether </a:t>
            </a:r>
            <a:r>
              <a:rPr dirty="0" sz="2200" spc="-30">
                <a:latin typeface="Arial"/>
                <a:cs typeface="Arial"/>
              </a:rPr>
              <a:t>or </a:t>
            </a:r>
            <a:r>
              <a:rPr dirty="0" sz="2200" spc="-20">
                <a:latin typeface="Arial"/>
                <a:cs typeface="Arial"/>
              </a:rPr>
              <a:t>not </a:t>
            </a:r>
            <a:r>
              <a:rPr dirty="0" sz="2200" spc="-40">
                <a:latin typeface="Arial"/>
                <a:cs typeface="Arial"/>
              </a:rPr>
              <a:t>the </a:t>
            </a:r>
            <a:r>
              <a:rPr dirty="0" sz="2200" spc="-310">
                <a:latin typeface="Arial"/>
                <a:cs typeface="Arial"/>
              </a:rPr>
              <a:t>URL </a:t>
            </a:r>
            <a:r>
              <a:rPr dirty="0" sz="2200" spc="-145">
                <a:latin typeface="Arial"/>
                <a:cs typeface="Arial"/>
              </a:rPr>
              <a:t>needs </a:t>
            </a:r>
            <a:r>
              <a:rPr dirty="0" sz="2200">
                <a:latin typeface="Arial"/>
                <a:cs typeface="Arial"/>
              </a:rPr>
              <a:t>to </a:t>
            </a:r>
            <a:r>
              <a:rPr dirty="0" sz="2200" spc="-114">
                <a:latin typeface="Arial"/>
                <a:cs typeface="Arial"/>
              </a:rPr>
              <a:t>be </a:t>
            </a:r>
            <a:r>
              <a:rPr dirty="0" sz="2200" spc="-35">
                <a:latin typeface="Arial"/>
                <a:cs typeface="Arial"/>
              </a:rPr>
              <a:t>rewritten </a:t>
            </a:r>
            <a:r>
              <a:rPr dirty="0" sz="2200" spc="-120">
                <a:latin typeface="Arial"/>
                <a:cs typeface="Arial"/>
              </a:rPr>
              <a:t>and </a:t>
            </a:r>
            <a:r>
              <a:rPr dirty="0" sz="2200" spc="-75">
                <a:latin typeface="Arial"/>
                <a:cs typeface="Arial"/>
              </a:rPr>
              <a:t>, </a:t>
            </a:r>
            <a:r>
              <a:rPr dirty="0" sz="2200" spc="20">
                <a:latin typeface="Arial"/>
                <a:cs typeface="Arial"/>
              </a:rPr>
              <a:t>if </a:t>
            </a:r>
            <a:r>
              <a:rPr dirty="0" sz="2200" spc="-160">
                <a:latin typeface="Arial"/>
                <a:cs typeface="Arial"/>
              </a:rPr>
              <a:t>necessary,  </a:t>
            </a:r>
            <a:r>
              <a:rPr dirty="0" sz="2200" spc="-110">
                <a:latin typeface="Arial"/>
                <a:cs typeface="Arial"/>
              </a:rPr>
              <a:t>includes </a:t>
            </a:r>
            <a:r>
              <a:rPr dirty="0" sz="2200" spc="-40">
                <a:latin typeface="Arial"/>
                <a:cs typeface="Arial"/>
              </a:rPr>
              <a:t>the </a:t>
            </a:r>
            <a:r>
              <a:rPr dirty="0" sz="2200" spc="-155">
                <a:latin typeface="Arial"/>
                <a:cs typeface="Arial"/>
              </a:rPr>
              <a:t>session </a:t>
            </a:r>
            <a:r>
              <a:rPr dirty="0" sz="2200" spc="-170">
                <a:latin typeface="Arial"/>
                <a:cs typeface="Arial"/>
              </a:rPr>
              <a:t>ID </a:t>
            </a:r>
            <a:r>
              <a:rPr dirty="0" sz="2200" spc="-45">
                <a:latin typeface="Arial"/>
                <a:cs typeface="Arial"/>
              </a:rPr>
              <a:t>in </a:t>
            </a:r>
            <a:r>
              <a:rPr dirty="0" sz="2200" spc="-40">
                <a:latin typeface="Arial"/>
                <a:cs typeface="Arial"/>
              </a:rPr>
              <a:t>the</a:t>
            </a:r>
            <a:r>
              <a:rPr dirty="0" sz="2200" spc="-135">
                <a:latin typeface="Arial"/>
                <a:cs typeface="Arial"/>
              </a:rPr>
              <a:t> </a:t>
            </a:r>
            <a:r>
              <a:rPr dirty="0" sz="2200" spc="-254">
                <a:latin typeface="Arial"/>
                <a:cs typeface="Arial"/>
              </a:rPr>
              <a:t>URL.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5044" y="5064252"/>
            <a:ext cx="9840595" cy="1446530"/>
          </a:xfrm>
          <a:prstGeom prst="rect">
            <a:avLst/>
          </a:prstGeom>
          <a:solidFill>
            <a:srgbClr val="BCD6ED"/>
          </a:solidFill>
        </p:spPr>
        <p:txBody>
          <a:bodyPr wrap="square" lIns="0" tIns="29209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29"/>
              </a:spcBef>
            </a:pPr>
            <a:r>
              <a:rPr dirty="0" sz="2200" spc="-10">
                <a:latin typeface="Carlito"/>
                <a:cs typeface="Carlito"/>
              </a:rPr>
              <a:t>……</a:t>
            </a:r>
            <a:endParaRPr sz="22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dirty="0" sz="2200" spc="-10">
                <a:latin typeface="Carlito"/>
                <a:cs typeface="Carlito"/>
              </a:rPr>
              <a:t>HttpSession </a:t>
            </a:r>
            <a:r>
              <a:rPr dirty="0" sz="2200" spc="-5">
                <a:latin typeface="Carlito"/>
                <a:cs typeface="Carlito"/>
              </a:rPr>
              <a:t>session =</a:t>
            </a:r>
            <a:r>
              <a:rPr dirty="0" sz="2200" spc="30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request.getSession();</a:t>
            </a:r>
            <a:endParaRPr sz="2200">
              <a:latin typeface="Carlito"/>
              <a:cs typeface="Carlito"/>
            </a:endParaRPr>
          </a:p>
          <a:p>
            <a:pPr marL="91440" marR="2550795">
              <a:lnSpc>
                <a:spcPct val="100000"/>
              </a:lnSpc>
            </a:pPr>
            <a:r>
              <a:rPr dirty="0" sz="2200" spc="-10">
                <a:latin typeface="Carlito"/>
                <a:cs typeface="Carlito"/>
              </a:rPr>
              <a:t>out.println("&lt;a href='"+response.encodeURL("nextPage")+"'&gt;");  out.println("Go </a:t>
            </a:r>
            <a:r>
              <a:rPr dirty="0" sz="2200" spc="-20">
                <a:latin typeface="Carlito"/>
                <a:cs typeface="Carlito"/>
              </a:rPr>
              <a:t>to </a:t>
            </a:r>
            <a:r>
              <a:rPr dirty="0" sz="2200" spc="-15">
                <a:latin typeface="Carlito"/>
                <a:cs typeface="Carlito"/>
              </a:rPr>
              <a:t>Next page</a:t>
            </a:r>
            <a:r>
              <a:rPr dirty="0" sz="2200" spc="95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&lt;/a&gt;");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98830"/>
          </a:xfrm>
          <a:custGeom>
            <a:avLst/>
            <a:gdLst/>
            <a:ahLst/>
            <a:cxnLst/>
            <a:rect l="l" t="t" r="r" b="b"/>
            <a:pathLst>
              <a:path w="12192000" h="798830">
                <a:moveTo>
                  <a:pt x="12192000" y="0"/>
                </a:moveTo>
                <a:lnTo>
                  <a:pt x="0" y="0"/>
                </a:lnTo>
                <a:lnTo>
                  <a:pt x="0" y="798576"/>
                </a:lnTo>
                <a:lnTo>
                  <a:pt x="12192000" y="7985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1264" y="1015"/>
            <a:ext cx="7188834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Maximum Inactive </a:t>
            </a:r>
            <a:r>
              <a:rPr dirty="0" spc="-20"/>
              <a:t>Interval</a:t>
            </a:r>
            <a:r>
              <a:rPr dirty="0" spc="-30"/>
              <a:t> </a:t>
            </a:r>
            <a:r>
              <a:rPr dirty="0" spc="-5"/>
              <a:t>Time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9240" y="687730"/>
            <a:ext cx="11137900" cy="2772410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830"/>
              </a:spcBef>
            </a:pPr>
            <a:r>
              <a:rPr dirty="0" sz="2200" spc="-15">
                <a:latin typeface="Carlito"/>
                <a:cs typeface="Carlito"/>
              </a:rPr>
              <a:t>By default </a:t>
            </a:r>
            <a:r>
              <a:rPr dirty="0" sz="2200" spc="-10">
                <a:latin typeface="Carlito"/>
                <a:cs typeface="Carlito"/>
              </a:rPr>
              <a:t>every </a:t>
            </a:r>
            <a:r>
              <a:rPr dirty="0" sz="2200" spc="-15">
                <a:latin typeface="Carlito"/>
                <a:cs typeface="Carlito"/>
              </a:rPr>
              <a:t>web </a:t>
            </a:r>
            <a:r>
              <a:rPr dirty="0" sz="2200" spc="-5">
                <a:latin typeface="Carlito"/>
                <a:cs typeface="Carlito"/>
              </a:rPr>
              <a:t>server will </a:t>
            </a:r>
            <a:r>
              <a:rPr dirty="0" sz="2200" spc="-20">
                <a:latin typeface="Carlito"/>
                <a:cs typeface="Carlito"/>
              </a:rPr>
              <a:t>have </a:t>
            </a:r>
            <a:r>
              <a:rPr dirty="0" sz="2200" spc="-5">
                <a:latin typeface="Carlito"/>
                <a:cs typeface="Carlito"/>
              </a:rPr>
              <a:t>a </a:t>
            </a:r>
            <a:r>
              <a:rPr dirty="0" sz="2200" spc="-15">
                <a:latin typeface="Carlito"/>
                <a:cs typeface="Carlito"/>
              </a:rPr>
              <a:t>configuration </a:t>
            </a:r>
            <a:r>
              <a:rPr dirty="0" sz="2200" spc="-10">
                <a:latin typeface="Carlito"/>
                <a:cs typeface="Carlito"/>
              </a:rPr>
              <a:t>set </a:t>
            </a:r>
            <a:r>
              <a:rPr dirty="0" sz="2200" spc="-20">
                <a:latin typeface="Carlito"/>
                <a:cs typeface="Carlito"/>
              </a:rPr>
              <a:t>for </a:t>
            </a:r>
            <a:r>
              <a:rPr dirty="0" sz="2200" spc="-10">
                <a:latin typeface="Carlito"/>
                <a:cs typeface="Carlito"/>
              </a:rPr>
              <a:t>expiry </a:t>
            </a:r>
            <a:r>
              <a:rPr dirty="0" sz="2200" spc="-5">
                <a:latin typeface="Carlito"/>
                <a:cs typeface="Carlito"/>
              </a:rPr>
              <a:t>of session</a:t>
            </a:r>
            <a:r>
              <a:rPr dirty="0" sz="2200" spc="200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objects.</a:t>
            </a:r>
            <a:endParaRPr sz="2200">
              <a:latin typeface="Carlito"/>
              <a:cs typeface="Carlito"/>
            </a:endParaRPr>
          </a:p>
          <a:p>
            <a:pPr marL="76200">
              <a:lnSpc>
                <a:spcPts val="2510"/>
              </a:lnSpc>
              <a:spcBef>
                <a:spcPts val="735"/>
              </a:spcBef>
            </a:pPr>
            <a:r>
              <a:rPr dirty="0" sz="2200" spc="-10">
                <a:latin typeface="Carlito"/>
                <a:cs typeface="Carlito"/>
              </a:rPr>
              <a:t>Generally </a:t>
            </a:r>
            <a:r>
              <a:rPr dirty="0" sz="2200" spc="-5">
                <a:latin typeface="Carlito"/>
                <a:cs typeface="Carlito"/>
              </a:rPr>
              <a:t>it will be some X </a:t>
            </a:r>
            <a:r>
              <a:rPr dirty="0" sz="2200" spc="-10">
                <a:latin typeface="Carlito"/>
                <a:cs typeface="Carlito"/>
              </a:rPr>
              <a:t>seconds </a:t>
            </a:r>
            <a:r>
              <a:rPr dirty="0" sz="2200" spc="-5">
                <a:latin typeface="Carlito"/>
                <a:cs typeface="Carlito"/>
              </a:rPr>
              <a:t>of inactivity i.e. when the </a:t>
            </a:r>
            <a:r>
              <a:rPr dirty="0" sz="2200" spc="-10">
                <a:latin typeface="Carlito"/>
                <a:cs typeface="Carlito"/>
              </a:rPr>
              <a:t>user has not sent </a:t>
            </a:r>
            <a:r>
              <a:rPr dirty="0" sz="2200" spc="-15">
                <a:latin typeface="Carlito"/>
                <a:cs typeface="Carlito"/>
              </a:rPr>
              <a:t>any </a:t>
            </a:r>
            <a:r>
              <a:rPr dirty="0" sz="2200" spc="-10">
                <a:latin typeface="Carlito"/>
                <a:cs typeface="Carlito"/>
              </a:rPr>
              <a:t>request </a:t>
            </a:r>
            <a:r>
              <a:rPr dirty="0" sz="2200" spc="-15">
                <a:latin typeface="Carlito"/>
                <a:cs typeface="Carlito"/>
              </a:rPr>
              <a:t>to</a:t>
            </a:r>
            <a:r>
              <a:rPr dirty="0" sz="2200" spc="24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the</a:t>
            </a:r>
            <a:endParaRPr sz="2200">
              <a:latin typeface="Carlito"/>
              <a:cs typeface="Carlito"/>
            </a:endParaRPr>
          </a:p>
          <a:p>
            <a:pPr marL="50800">
              <a:lnSpc>
                <a:spcPts val="2510"/>
              </a:lnSpc>
            </a:pPr>
            <a:r>
              <a:rPr dirty="0" sz="2200" spc="-5">
                <a:latin typeface="Carlito"/>
                <a:cs typeface="Carlito"/>
              </a:rPr>
              <a:t>server </a:t>
            </a:r>
            <a:r>
              <a:rPr dirty="0" sz="2200" spc="-20">
                <a:latin typeface="Carlito"/>
                <a:cs typeface="Carlito"/>
              </a:rPr>
              <a:t>for </a:t>
            </a:r>
            <a:r>
              <a:rPr dirty="0" sz="2200" spc="-5">
                <a:latin typeface="Carlito"/>
                <a:cs typeface="Carlito"/>
              </a:rPr>
              <a:t>the </a:t>
            </a:r>
            <a:r>
              <a:rPr dirty="0" sz="2200" spc="-10">
                <a:latin typeface="Carlito"/>
                <a:cs typeface="Carlito"/>
              </a:rPr>
              <a:t>past </a:t>
            </a:r>
            <a:r>
              <a:rPr dirty="0" sz="2200" spc="-5">
                <a:latin typeface="Carlito"/>
                <a:cs typeface="Carlito"/>
              </a:rPr>
              <a:t>X </a:t>
            </a:r>
            <a:r>
              <a:rPr dirty="0" sz="2200" spc="-10">
                <a:latin typeface="Carlito"/>
                <a:cs typeface="Carlito"/>
              </a:rPr>
              <a:t>seconds </a:t>
            </a:r>
            <a:r>
              <a:rPr dirty="0" sz="2200" spc="-5">
                <a:latin typeface="Carlito"/>
                <a:cs typeface="Carlito"/>
              </a:rPr>
              <a:t>then the </a:t>
            </a:r>
            <a:r>
              <a:rPr dirty="0" sz="2200">
                <a:latin typeface="Carlito"/>
                <a:cs typeface="Carlito"/>
              </a:rPr>
              <a:t>session </a:t>
            </a:r>
            <a:r>
              <a:rPr dirty="0" sz="2200" spc="-5">
                <a:latin typeface="Carlito"/>
                <a:cs typeface="Carlito"/>
              </a:rPr>
              <a:t>will</a:t>
            </a:r>
            <a:r>
              <a:rPr dirty="0" sz="2200" spc="55">
                <a:latin typeface="Carlito"/>
                <a:cs typeface="Carlito"/>
              </a:rPr>
              <a:t> </a:t>
            </a:r>
            <a:r>
              <a:rPr dirty="0" sz="2200" spc="-15">
                <a:latin typeface="Carlito"/>
                <a:cs typeface="Carlito"/>
              </a:rPr>
              <a:t>expire.</a:t>
            </a:r>
            <a:endParaRPr sz="2200">
              <a:latin typeface="Carlito"/>
              <a:cs typeface="Carlito"/>
            </a:endParaRPr>
          </a:p>
          <a:p>
            <a:pPr marL="50800" marR="10795" indent="25400">
              <a:lnSpc>
                <a:spcPts val="2380"/>
              </a:lnSpc>
              <a:spcBef>
                <a:spcPts val="1030"/>
              </a:spcBef>
            </a:pPr>
            <a:r>
              <a:rPr dirty="0" sz="2200" spc="-5">
                <a:latin typeface="Carlito"/>
                <a:cs typeface="Carlito"/>
              </a:rPr>
              <a:t>When the </a:t>
            </a:r>
            <a:r>
              <a:rPr dirty="0" sz="2200" spc="-10">
                <a:latin typeface="Carlito"/>
                <a:cs typeface="Carlito"/>
              </a:rPr>
              <a:t>user sends </a:t>
            </a:r>
            <a:r>
              <a:rPr dirty="0" sz="2200" spc="-5">
                <a:latin typeface="Carlito"/>
                <a:cs typeface="Carlito"/>
              </a:rPr>
              <a:t>a </a:t>
            </a:r>
            <a:r>
              <a:rPr dirty="0" sz="2200" spc="-10">
                <a:latin typeface="Carlito"/>
                <a:cs typeface="Carlito"/>
              </a:rPr>
              <a:t>request after </a:t>
            </a:r>
            <a:r>
              <a:rPr dirty="0" sz="2200" spc="-5">
                <a:latin typeface="Carlito"/>
                <a:cs typeface="Carlito"/>
              </a:rPr>
              <a:t>the session </a:t>
            </a:r>
            <a:r>
              <a:rPr dirty="0" sz="2200" spc="-10">
                <a:latin typeface="Carlito"/>
                <a:cs typeface="Carlito"/>
              </a:rPr>
              <a:t>has </a:t>
            </a:r>
            <a:r>
              <a:rPr dirty="0" sz="2200" spc="-15">
                <a:latin typeface="Carlito"/>
                <a:cs typeface="Carlito"/>
              </a:rPr>
              <a:t>expired, </a:t>
            </a:r>
            <a:r>
              <a:rPr dirty="0" sz="2200" spc="-5">
                <a:latin typeface="Carlito"/>
                <a:cs typeface="Carlito"/>
              </a:rPr>
              <a:t>server will </a:t>
            </a:r>
            <a:r>
              <a:rPr dirty="0" sz="2200" spc="-15">
                <a:latin typeface="Carlito"/>
                <a:cs typeface="Carlito"/>
              </a:rPr>
              <a:t>treat </a:t>
            </a:r>
            <a:r>
              <a:rPr dirty="0" sz="2200" spc="-5">
                <a:latin typeface="Carlito"/>
                <a:cs typeface="Carlito"/>
              </a:rPr>
              <a:t>it as a </a:t>
            </a:r>
            <a:r>
              <a:rPr dirty="0" sz="2200" spc="-15">
                <a:latin typeface="Carlito"/>
                <a:cs typeface="Carlito"/>
              </a:rPr>
              <a:t>new </a:t>
            </a:r>
            <a:r>
              <a:rPr dirty="0" sz="2200" spc="-10">
                <a:latin typeface="Carlito"/>
                <a:cs typeface="Carlito"/>
              </a:rPr>
              <a:t>user </a:t>
            </a:r>
            <a:r>
              <a:rPr dirty="0" sz="2200" spc="-5">
                <a:latin typeface="Carlito"/>
                <a:cs typeface="Carlito"/>
              </a:rPr>
              <a:t>and  </a:t>
            </a:r>
            <a:r>
              <a:rPr dirty="0" sz="2200" spc="-15">
                <a:latin typeface="Carlito"/>
                <a:cs typeface="Carlito"/>
              </a:rPr>
              <a:t>creates </a:t>
            </a:r>
            <a:r>
              <a:rPr dirty="0" sz="2200" spc="-5">
                <a:latin typeface="Carlito"/>
                <a:cs typeface="Carlito"/>
              </a:rPr>
              <a:t>a </a:t>
            </a:r>
            <a:r>
              <a:rPr dirty="0" sz="2200" spc="-15">
                <a:latin typeface="Carlito"/>
                <a:cs typeface="Carlito"/>
              </a:rPr>
              <a:t>new</a:t>
            </a:r>
            <a:r>
              <a:rPr dirty="0" sz="2200" spc="3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session.</a:t>
            </a:r>
            <a:endParaRPr sz="2200">
              <a:latin typeface="Carlito"/>
              <a:cs typeface="Carlito"/>
            </a:endParaRPr>
          </a:p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dirty="0" sz="2200" spc="-5" b="1">
                <a:solidFill>
                  <a:srgbClr val="C00000"/>
                </a:solidFill>
                <a:latin typeface="Carlito"/>
                <a:cs typeface="Carlito"/>
              </a:rPr>
              <a:t>In </a:t>
            </a:r>
            <a:r>
              <a:rPr dirty="0" sz="2200" spc="-45" b="1">
                <a:solidFill>
                  <a:srgbClr val="C00000"/>
                </a:solidFill>
                <a:latin typeface="Carlito"/>
                <a:cs typeface="Carlito"/>
              </a:rPr>
              <a:t>Tomcat </a:t>
            </a:r>
            <a:r>
              <a:rPr dirty="0" sz="2200" spc="-5" b="1">
                <a:solidFill>
                  <a:srgbClr val="C00000"/>
                </a:solidFill>
                <a:latin typeface="Carlito"/>
                <a:cs typeface="Carlito"/>
              </a:rPr>
              <a:t>Server: </a:t>
            </a:r>
            <a:r>
              <a:rPr dirty="0" sz="2200" spc="-10" b="1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dirty="0" sz="2200" spc="-15" b="1">
                <a:solidFill>
                  <a:srgbClr val="C00000"/>
                </a:solidFill>
                <a:latin typeface="Carlito"/>
                <a:cs typeface="Carlito"/>
              </a:rPr>
              <a:t>default maximum </a:t>
            </a:r>
            <a:r>
              <a:rPr dirty="0" sz="2200" spc="-10" b="1">
                <a:solidFill>
                  <a:srgbClr val="C00000"/>
                </a:solidFill>
                <a:latin typeface="Carlito"/>
                <a:cs typeface="Carlito"/>
              </a:rPr>
              <a:t>inactive </a:t>
            </a:r>
            <a:r>
              <a:rPr dirty="0" sz="2200" spc="-15" b="1">
                <a:solidFill>
                  <a:srgbClr val="C00000"/>
                </a:solidFill>
                <a:latin typeface="Carlito"/>
                <a:cs typeface="Carlito"/>
              </a:rPr>
              <a:t>interval </a:t>
            </a:r>
            <a:r>
              <a:rPr dirty="0" sz="2200" spc="-5" b="1">
                <a:solidFill>
                  <a:srgbClr val="C00000"/>
                </a:solidFill>
                <a:latin typeface="Carlito"/>
                <a:cs typeface="Carlito"/>
              </a:rPr>
              <a:t>is 30</a:t>
            </a:r>
            <a:r>
              <a:rPr dirty="0" sz="2200" spc="235" b="1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dirty="0" sz="2200" spc="-15" b="1">
                <a:solidFill>
                  <a:srgbClr val="C00000"/>
                </a:solidFill>
                <a:latin typeface="Carlito"/>
                <a:cs typeface="Carlito"/>
              </a:rPr>
              <a:t>minutes.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2200" spc="-50">
                <a:latin typeface="Carlito"/>
                <a:cs typeface="Carlito"/>
              </a:rPr>
              <a:t>We </a:t>
            </a:r>
            <a:r>
              <a:rPr dirty="0" sz="2200" spc="-15">
                <a:latin typeface="Carlito"/>
                <a:cs typeface="Carlito"/>
              </a:rPr>
              <a:t>can </a:t>
            </a:r>
            <a:r>
              <a:rPr dirty="0" sz="2200" spc="-10">
                <a:latin typeface="Carlito"/>
                <a:cs typeface="Carlito"/>
              </a:rPr>
              <a:t>change </a:t>
            </a:r>
            <a:r>
              <a:rPr dirty="0" sz="2200" spc="-5">
                <a:latin typeface="Carlito"/>
                <a:cs typeface="Carlito"/>
              </a:rPr>
              <a:t>this </a:t>
            </a:r>
            <a:r>
              <a:rPr dirty="0" sz="2200" spc="-10">
                <a:latin typeface="Carlito"/>
                <a:cs typeface="Carlito"/>
              </a:rPr>
              <a:t>by following entry </a:t>
            </a:r>
            <a:r>
              <a:rPr dirty="0" sz="2200" spc="-20">
                <a:latin typeface="Carlito"/>
                <a:cs typeface="Carlito"/>
              </a:rPr>
              <a:t>into</a:t>
            </a:r>
            <a:r>
              <a:rPr dirty="0" sz="2200" spc="160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web.xml.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9427" y="3437356"/>
            <a:ext cx="4930140" cy="165544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2000" spc="-125">
                <a:solidFill>
                  <a:srgbClr val="003300"/>
                </a:solidFill>
                <a:latin typeface="Arial"/>
                <a:cs typeface="Arial"/>
              </a:rPr>
              <a:t>&lt;session-config&gt;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755"/>
              </a:spcBef>
            </a:pPr>
            <a:r>
              <a:rPr dirty="0" sz="2000" spc="-100">
                <a:solidFill>
                  <a:srgbClr val="003300"/>
                </a:solidFill>
                <a:latin typeface="Arial"/>
                <a:cs typeface="Arial"/>
              </a:rPr>
              <a:t>&lt;session-timeout&gt;10&lt;/session-timeout&gt;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2000" spc="-110">
                <a:solidFill>
                  <a:srgbClr val="003300"/>
                </a:solidFill>
                <a:latin typeface="Arial"/>
                <a:cs typeface="Arial"/>
              </a:rPr>
              <a:t>&lt;/session-config&gt;</a:t>
            </a:r>
            <a:endParaRPr sz="2000">
              <a:latin typeface="Arial"/>
              <a:cs typeface="Arial"/>
            </a:endParaRPr>
          </a:p>
          <a:p>
            <a:pPr marL="70485">
              <a:lnSpc>
                <a:spcPct val="100000"/>
              </a:lnSpc>
              <a:spcBef>
                <a:spcPts val="720"/>
              </a:spcBef>
            </a:pPr>
            <a:r>
              <a:rPr dirty="0" sz="2200" spc="-10" b="1" i="1">
                <a:solidFill>
                  <a:srgbClr val="000099"/>
                </a:solidFill>
                <a:latin typeface="Carlito"/>
                <a:cs typeface="Carlito"/>
              </a:rPr>
              <a:t>Note: </a:t>
            </a:r>
            <a:r>
              <a:rPr dirty="0" sz="2200" spc="-5" b="1" i="1">
                <a:solidFill>
                  <a:srgbClr val="000099"/>
                </a:solidFill>
                <a:latin typeface="Carlito"/>
                <a:cs typeface="Carlito"/>
              </a:rPr>
              <a:t>10 </a:t>
            </a:r>
            <a:r>
              <a:rPr dirty="0" sz="2200" spc="-10" b="1" i="1">
                <a:solidFill>
                  <a:srgbClr val="000099"/>
                </a:solidFill>
                <a:latin typeface="Carlito"/>
                <a:cs typeface="Carlito"/>
              </a:rPr>
              <a:t>indicates </a:t>
            </a:r>
            <a:r>
              <a:rPr dirty="0" sz="2200" spc="-5" b="1" i="1">
                <a:solidFill>
                  <a:srgbClr val="000099"/>
                </a:solidFill>
                <a:latin typeface="Carlito"/>
                <a:cs typeface="Carlito"/>
              </a:rPr>
              <a:t>10 </a:t>
            </a:r>
            <a:r>
              <a:rPr dirty="0" sz="2200" spc="-10" b="1" i="1">
                <a:solidFill>
                  <a:srgbClr val="000099"/>
                </a:solidFill>
                <a:latin typeface="Carlito"/>
                <a:cs typeface="Carlito"/>
              </a:rPr>
              <a:t>minutes </a:t>
            </a:r>
            <a:r>
              <a:rPr dirty="0" sz="2200" spc="-5" b="1" i="1">
                <a:solidFill>
                  <a:srgbClr val="000099"/>
                </a:solidFill>
                <a:latin typeface="Carlito"/>
                <a:cs typeface="Carlito"/>
              </a:rPr>
              <a:t>not</a:t>
            </a:r>
            <a:r>
              <a:rPr dirty="0" sz="2200" spc="35" b="1" i="1">
                <a:solidFill>
                  <a:srgbClr val="000099"/>
                </a:solidFill>
                <a:latin typeface="Carlito"/>
                <a:cs typeface="Carlito"/>
              </a:rPr>
              <a:t> </a:t>
            </a:r>
            <a:r>
              <a:rPr dirty="0" sz="2200" spc="-10" b="1" i="1">
                <a:solidFill>
                  <a:srgbClr val="000099"/>
                </a:solidFill>
                <a:latin typeface="Carlito"/>
                <a:cs typeface="Carlito"/>
              </a:rPr>
              <a:t>seconds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5475732"/>
            <a:ext cx="11887200" cy="769620"/>
          </a:xfrm>
          <a:custGeom>
            <a:avLst/>
            <a:gdLst/>
            <a:ahLst/>
            <a:cxnLst/>
            <a:rect l="l" t="t" r="r" b="b"/>
            <a:pathLst>
              <a:path w="11887200" h="769620">
                <a:moveTo>
                  <a:pt x="11887200" y="0"/>
                </a:moveTo>
                <a:lnTo>
                  <a:pt x="0" y="0"/>
                </a:lnTo>
                <a:lnTo>
                  <a:pt x="0" y="769620"/>
                </a:lnTo>
                <a:lnTo>
                  <a:pt x="11887200" y="769620"/>
                </a:lnTo>
                <a:lnTo>
                  <a:pt x="11887200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84454" y="5493207"/>
            <a:ext cx="10104755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dirty="0" sz="2200" spc="-50">
                <a:latin typeface="Carlito"/>
                <a:cs typeface="Carlito"/>
              </a:rPr>
              <a:t>We </a:t>
            </a:r>
            <a:r>
              <a:rPr dirty="0" sz="2200" spc="-15">
                <a:latin typeface="Carlito"/>
                <a:cs typeface="Carlito"/>
              </a:rPr>
              <a:t>can programmatically </a:t>
            </a:r>
            <a:r>
              <a:rPr dirty="0" sz="2200" spc="-10">
                <a:latin typeface="Carlito"/>
                <a:cs typeface="Carlito"/>
              </a:rPr>
              <a:t>set </a:t>
            </a:r>
            <a:r>
              <a:rPr dirty="0" sz="2200" spc="-5">
                <a:latin typeface="Carlito"/>
                <a:cs typeface="Carlito"/>
              </a:rPr>
              <a:t>the </a:t>
            </a:r>
            <a:r>
              <a:rPr dirty="0" sz="2200" spc="-10">
                <a:latin typeface="Carlito"/>
                <a:cs typeface="Carlito"/>
              </a:rPr>
              <a:t>maximum inactive </a:t>
            </a:r>
            <a:r>
              <a:rPr dirty="0" sz="2200" spc="-15">
                <a:latin typeface="Carlito"/>
                <a:cs typeface="Carlito"/>
              </a:rPr>
              <a:t>interval </a:t>
            </a:r>
            <a:r>
              <a:rPr dirty="0" sz="2200" spc="-5">
                <a:latin typeface="Carlito"/>
                <a:cs typeface="Carlito"/>
              </a:rPr>
              <a:t>time </a:t>
            </a:r>
            <a:r>
              <a:rPr dirty="0" sz="2200" spc="-10">
                <a:latin typeface="Carlito"/>
                <a:cs typeface="Carlito"/>
              </a:rPr>
              <a:t>by calling </a:t>
            </a:r>
            <a:r>
              <a:rPr dirty="0" sz="2200" spc="-5">
                <a:latin typeface="Carlito"/>
                <a:cs typeface="Carlito"/>
              </a:rPr>
              <a:t>the</a:t>
            </a:r>
            <a:r>
              <a:rPr dirty="0" sz="2200" spc="34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method,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200" spc="-10" b="1">
                <a:latin typeface="Carlito"/>
                <a:cs typeface="Carlito"/>
              </a:rPr>
              <a:t>setMaxInactiveInterval() </a:t>
            </a:r>
            <a:r>
              <a:rPr dirty="0" sz="2200" spc="-5" i="1">
                <a:latin typeface="Carlito"/>
                <a:cs typeface="Carlito"/>
              </a:rPr>
              <a:t>where </a:t>
            </a:r>
            <a:r>
              <a:rPr dirty="0" sz="2200" spc="-10" i="1">
                <a:latin typeface="Carlito"/>
                <a:cs typeface="Carlito"/>
              </a:rPr>
              <a:t>argument </a:t>
            </a:r>
            <a:r>
              <a:rPr dirty="0" sz="2200" spc="-20" i="1">
                <a:latin typeface="Carlito"/>
                <a:cs typeface="Carlito"/>
              </a:rPr>
              <a:t>to </a:t>
            </a:r>
            <a:r>
              <a:rPr dirty="0" sz="2200" spc="-5" i="1">
                <a:latin typeface="Carlito"/>
                <a:cs typeface="Carlito"/>
              </a:rPr>
              <a:t>this </a:t>
            </a:r>
            <a:r>
              <a:rPr dirty="0" sz="2200" spc="-10" i="1">
                <a:latin typeface="Carlito"/>
                <a:cs typeface="Carlito"/>
              </a:rPr>
              <a:t>method </a:t>
            </a:r>
            <a:r>
              <a:rPr dirty="0" sz="2200" spc="-5" i="1">
                <a:latin typeface="Carlito"/>
                <a:cs typeface="Carlito"/>
              </a:rPr>
              <a:t>is in</a:t>
            </a:r>
            <a:r>
              <a:rPr dirty="0" sz="2200" spc="100" i="1">
                <a:latin typeface="Carlito"/>
                <a:cs typeface="Carlito"/>
              </a:rPr>
              <a:t> </a:t>
            </a:r>
            <a:r>
              <a:rPr dirty="0" sz="2200" spc="-15" i="1">
                <a:latin typeface="Carlito"/>
                <a:cs typeface="Carlito"/>
              </a:rPr>
              <a:t>seconds.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36691" y="3627120"/>
            <a:ext cx="6545580" cy="1199515"/>
          </a:xfrm>
          <a:custGeom>
            <a:avLst/>
            <a:gdLst/>
            <a:ahLst/>
            <a:cxnLst/>
            <a:rect l="l" t="t" r="r" b="b"/>
            <a:pathLst>
              <a:path w="6545580" h="1199514">
                <a:moveTo>
                  <a:pt x="6545579" y="0"/>
                </a:moveTo>
                <a:lnTo>
                  <a:pt x="0" y="0"/>
                </a:lnTo>
                <a:lnTo>
                  <a:pt x="0" y="1199387"/>
                </a:lnTo>
                <a:lnTo>
                  <a:pt x="6545579" y="1199387"/>
                </a:lnTo>
                <a:lnTo>
                  <a:pt x="6545579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615685" y="3654679"/>
            <a:ext cx="6318885" cy="1116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5" b="1">
                <a:solidFill>
                  <a:srgbClr val="6A6A6A"/>
                </a:solidFill>
                <a:latin typeface="Arial"/>
                <a:cs typeface="Arial"/>
              </a:rPr>
              <a:t>setMaxInactiveInterval</a:t>
            </a:r>
            <a:r>
              <a:rPr dirty="0" sz="1800" spc="-5">
                <a:solidFill>
                  <a:srgbClr val="535353"/>
                </a:solidFill>
                <a:latin typeface="Arial"/>
                <a:cs typeface="Arial"/>
              </a:rPr>
              <a:t>(-</a:t>
            </a:r>
            <a:r>
              <a:rPr dirty="0" sz="1800" spc="-5" b="1">
                <a:solidFill>
                  <a:srgbClr val="6A6A6A"/>
                </a:solidFill>
                <a:latin typeface="Arial"/>
                <a:cs typeface="Arial"/>
              </a:rPr>
              <a:t>1</a:t>
            </a:r>
            <a:r>
              <a:rPr dirty="0" sz="1800" spc="-5">
                <a:solidFill>
                  <a:srgbClr val="535353"/>
                </a:solidFill>
                <a:latin typeface="Arial"/>
                <a:cs typeface="Arial"/>
              </a:rPr>
              <a:t>) means </a:t>
            </a:r>
            <a:r>
              <a:rPr dirty="0" sz="1800">
                <a:solidFill>
                  <a:srgbClr val="535353"/>
                </a:solidFill>
                <a:latin typeface="Arial"/>
                <a:cs typeface="Arial"/>
              </a:rPr>
              <a:t>the </a:t>
            </a:r>
            <a:r>
              <a:rPr dirty="0" sz="1800" spc="-5">
                <a:solidFill>
                  <a:srgbClr val="535353"/>
                </a:solidFill>
                <a:latin typeface="Arial"/>
                <a:cs typeface="Arial"/>
              </a:rPr>
              <a:t>session never</a:t>
            </a:r>
            <a:r>
              <a:rPr dirty="0" sz="1800" spc="7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35353"/>
                </a:solidFill>
                <a:latin typeface="Arial"/>
                <a:cs typeface="Arial"/>
              </a:rPr>
              <a:t>times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dirty="0" sz="1800" spc="-10">
                <a:solidFill>
                  <a:srgbClr val="535353"/>
                </a:solidFill>
                <a:latin typeface="Arial"/>
                <a:cs typeface="Arial"/>
              </a:rPr>
              <a:t>out</a:t>
            </a:r>
            <a:endParaRPr sz="1800">
              <a:latin typeface="Arial"/>
              <a:cs typeface="Arial"/>
            </a:endParaRPr>
          </a:p>
          <a:p>
            <a:pPr marL="299085" marR="710565" indent="-287020">
              <a:lnSpc>
                <a:spcPts val="2110"/>
              </a:lnSpc>
              <a:spcBef>
                <a:spcPts val="11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5" b="1">
                <a:solidFill>
                  <a:srgbClr val="535353"/>
                </a:solidFill>
                <a:latin typeface="Arial"/>
                <a:cs typeface="Arial"/>
              </a:rPr>
              <a:t>setMaxInactiveInterval(0) </a:t>
            </a:r>
            <a:r>
              <a:rPr dirty="0" sz="1800" spc="-5">
                <a:solidFill>
                  <a:srgbClr val="535353"/>
                </a:solidFill>
                <a:latin typeface="Arial"/>
                <a:cs typeface="Arial"/>
              </a:rPr>
              <a:t>means session </a:t>
            </a:r>
            <a:r>
              <a:rPr dirty="0" sz="1800">
                <a:solidFill>
                  <a:srgbClr val="535353"/>
                </a:solidFill>
                <a:latin typeface="Arial"/>
                <a:cs typeface="Arial"/>
              </a:rPr>
              <a:t>times out  </a:t>
            </a:r>
            <a:r>
              <a:rPr dirty="0" sz="1800" spc="-5">
                <a:solidFill>
                  <a:srgbClr val="535353"/>
                </a:solidFill>
                <a:latin typeface="Arial"/>
                <a:cs typeface="Arial"/>
              </a:rPr>
              <a:t>immediately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98830"/>
          </a:xfrm>
          <a:custGeom>
            <a:avLst/>
            <a:gdLst/>
            <a:ahLst/>
            <a:cxnLst/>
            <a:rect l="l" t="t" r="r" b="b"/>
            <a:pathLst>
              <a:path w="12192000" h="798830">
                <a:moveTo>
                  <a:pt x="12192000" y="0"/>
                </a:moveTo>
                <a:lnTo>
                  <a:pt x="0" y="0"/>
                </a:lnTo>
                <a:lnTo>
                  <a:pt x="0" y="798576"/>
                </a:lnTo>
                <a:lnTo>
                  <a:pt x="12192000" y="7985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6752" y="1015"/>
            <a:ext cx="624395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Invalidating </a:t>
            </a:r>
            <a:r>
              <a:rPr dirty="0"/>
              <a:t>a session</a:t>
            </a:r>
            <a:r>
              <a:rPr dirty="0" spc="-65"/>
              <a:t> </a:t>
            </a:r>
            <a:r>
              <a:rPr dirty="0"/>
              <a:t>object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15995" y="2730658"/>
            <a:ext cx="5557520" cy="993140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2600" spc="-110">
                <a:latin typeface="Carlito"/>
                <a:cs typeface="Carlito"/>
              </a:rPr>
              <a:t>To </a:t>
            </a:r>
            <a:r>
              <a:rPr dirty="0" sz="2600" spc="-5">
                <a:latin typeface="Carlito"/>
                <a:cs typeface="Carlito"/>
              </a:rPr>
              <a:t>invalidate(inaccessible) session</a:t>
            </a:r>
            <a:r>
              <a:rPr dirty="0" sz="2600" spc="-30">
                <a:latin typeface="Carlito"/>
                <a:cs typeface="Carlito"/>
              </a:rPr>
              <a:t> </a:t>
            </a:r>
            <a:r>
              <a:rPr dirty="0" sz="2600" spc="-5">
                <a:latin typeface="Carlito"/>
                <a:cs typeface="Carlito"/>
              </a:rPr>
              <a:t>object:</a:t>
            </a:r>
            <a:endParaRPr sz="2600">
              <a:latin typeface="Carlito"/>
              <a:cs typeface="Carlito"/>
            </a:endParaRPr>
          </a:p>
          <a:p>
            <a:pPr marL="236220">
              <a:lnSpc>
                <a:spcPct val="100000"/>
              </a:lnSpc>
              <a:spcBef>
                <a:spcPts val="690"/>
              </a:spcBef>
            </a:pPr>
            <a:r>
              <a:rPr dirty="0" sz="2600" spc="-5" b="1" i="1">
                <a:solidFill>
                  <a:srgbClr val="000099"/>
                </a:solidFill>
                <a:latin typeface="Carlito"/>
                <a:cs typeface="Carlito"/>
              </a:rPr>
              <a:t>session.invalidate();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88" y="4739640"/>
            <a:ext cx="5526405" cy="2032000"/>
          </a:xfrm>
          <a:custGeom>
            <a:avLst/>
            <a:gdLst/>
            <a:ahLst/>
            <a:cxnLst/>
            <a:rect l="l" t="t" r="r" b="b"/>
            <a:pathLst>
              <a:path w="5526405" h="2032000">
                <a:moveTo>
                  <a:pt x="5526024" y="0"/>
                </a:moveTo>
                <a:lnTo>
                  <a:pt x="0" y="0"/>
                </a:lnTo>
                <a:lnTo>
                  <a:pt x="0" y="2031492"/>
                </a:lnTo>
                <a:lnTo>
                  <a:pt x="5526024" y="2031492"/>
                </a:lnTo>
                <a:lnTo>
                  <a:pt x="5526024" y="0"/>
                </a:lnTo>
                <a:close/>
              </a:path>
            </a:pathLst>
          </a:custGeom>
          <a:solidFill>
            <a:srgbClr val="D5D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7027" y="4758690"/>
            <a:ext cx="4931410" cy="1946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79375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&lt;form </a:t>
            </a:r>
            <a:r>
              <a:rPr dirty="0" sz="1800" spc="-5">
                <a:latin typeface="Carlito"/>
                <a:cs typeface="Carlito"/>
              </a:rPr>
              <a:t>action= </a:t>
            </a:r>
            <a:r>
              <a:rPr dirty="0" sz="1800" spc="-5" i="1">
                <a:latin typeface="Carlito"/>
                <a:cs typeface="Carlito"/>
              </a:rPr>
              <a:t>"Controller"</a:t>
            </a:r>
            <a:r>
              <a:rPr dirty="0" sz="1800" spc="20" i="1">
                <a:latin typeface="Carlito"/>
                <a:cs typeface="Carlito"/>
              </a:rPr>
              <a:t> </a:t>
            </a:r>
            <a:r>
              <a:rPr dirty="0" sz="1800" spc="-10" i="1">
                <a:latin typeface="Carlito"/>
                <a:cs typeface="Carlito"/>
              </a:rPr>
              <a:t>method="POST"&gt;</a:t>
            </a:r>
            <a:endParaRPr sz="1800">
              <a:latin typeface="Carlito"/>
              <a:cs typeface="Carlito"/>
            </a:endParaRPr>
          </a:p>
          <a:p>
            <a:pPr algn="r" marR="796925">
              <a:lnSpc>
                <a:spcPct val="100000"/>
              </a:lnSpc>
            </a:pPr>
            <a:r>
              <a:rPr dirty="0" sz="1800" spc="-10">
                <a:latin typeface="Carlito"/>
                <a:cs typeface="Carlito"/>
              </a:rPr>
              <a:t>&lt;p&gt;Enter </a:t>
            </a:r>
            <a:r>
              <a:rPr dirty="0" sz="1800" spc="-5">
                <a:latin typeface="Carlito"/>
                <a:cs typeface="Carlito"/>
              </a:rPr>
              <a:t>user name &lt;input</a:t>
            </a:r>
            <a:r>
              <a:rPr dirty="0" sz="1800" spc="5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type=</a:t>
            </a:r>
            <a:r>
              <a:rPr dirty="0" sz="1800" spc="-10" i="1">
                <a:latin typeface="Carlito"/>
                <a:cs typeface="Carlito"/>
              </a:rPr>
              <a:t>"text"</a:t>
            </a:r>
            <a:endParaRPr sz="18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dirty="0" sz="1800" spc="-5" i="1">
                <a:latin typeface="Carlito"/>
                <a:cs typeface="Carlito"/>
              </a:rPr>
              <a:t>name="username"</a:t>
            </a:r>
            <a:r>
              <a:rPr dirty="0" sz="1800" spc="20" i="1">
                <a:latin typeface="Carlito"/>
                <a:cs typeface="Carlito"/>
              </a:rPr>
              <a:t> </a:t>
            </a:r>
            <a:r>
              <a:rPr dirty="0" sz="1800" spc="-5" i="1">
                <a:latin typeface="Carlito"/>
                <a:cs typeface="Carlito"/>
              </a:rPr>
              <a:t>size="20"&gt;&lt;/p&gt;</a:t>
            </a:r>
            <a:endParaRPr sz="1800">
              <a:latin typeface="Carlito"/>
              <a:cs typeface="Carlito"/>
            </a:endParaRPr>
          </a:p>
          <a:p>
            <a:pPr marL="469900" marR="360680">
              <a:lnSpc>
                <a:spcPct val="100000"/>
              </a:lnSpc>
            </a:pPr>
            <a:r>
              <a:rPr dirty="0" sz="1800" spc="-10">
                <a:latin typeface="Carlito"/>
                <a:cs typeface="Carlito"/>
              </a:rPr>
              <a:t>&lt;p&gt;Enter password </a:t>
            </a:r>
            <a:r>
              <a:rPr dirty="0" sz="1800" spc="-5">
                <a:latin typeface="Carlito"/>
                <a:cs typeface="Carlito"/>
              </a:rPr>
              <a:t>&lt;input type=</a:t>
            </a:r>
            <a:r>
              <a:rPr dirty="0" sz="1800" spc="-5" i="1">
                <a:latin typeface="Carlito"/>
                <a:cs typeface="Carlito"/>
              </a:rPr>
              <a:t>"password"  </a:t>
            </a:r>
            <a:r>
              <a:rPr dirty="0" sz="1800" spc="-5" i="1">
                <a:latin typeface="Carlito"/>
                <a:cs typeface="Carlito"/>
              </a:rPr>
              <a:t>name= </a:t>
            </a:r>
            <a:r>
              <a:rPr dirty="0" sz="1800" i="1">
                <a:latin typeface="Carlito"/>
                <a:cs typeface="Carlito"/>
              </a:rPr>
              <a:t>" </a:t>
            </a:r>
            <a:r>
              <a:rPr dirty="0" sz="1800" spc="-10" i="1">
                <a:latin typeface="Carlito"/>
                <a:cs typeface="Carlito"/>
              </a:rPr>
              <a:t>password"</a:t>
            </a:r>
            <a:r>
              <a:rPr dirty="0" sz="1800" spc="35" i="1">
                <a:latin typeface="Carlito"/>
                <a:cs typeface="Carlito"/>
              </a:rPr>
              <a:t> </a:t>
            </a:r>
            <a:r>
              <a:rPr dirty="0" sz="1800" spc="-5" i="1">
                <a:latin typeface="Carlito"/>
                <a:cs typeface="Carlito"/>
              </a:rPr>
              <a:t>size="20"&gt;&lt;/p&gt;</a:t>
            </a:r>
            <a:endParaRPr sz="18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dirty="0" sz="1800" spc="-5" i="1">
                <a:latin typeface="Carlito"/>
                <a:cs typeface="Carlito"/>
              </a:rPr>
              <a:t>&lt;</a:t>
            </a:r>
            <a:r>
              <a:rPr dirty="0" sz="1800" spc="-5">
                <a:latin typeface="Carlito"/>
                <a:cs typeface="Carlito"/>
              </a:rPr>
              <a:t>p&gt;&lt;input type=</a:t>
            </a:r>
            <a:r>
              <a:rPr dirty="0" sz="1800" spc="-5" i="1">
                <a:latin typeface="Carlito"/>
                <a:cs typeface="Carlito"/>
              </a:rPr>
              <a:t>"submit" value="Submit"&gt;</a:t>
            </a:r>
            <a:r>
              <a:rPr dirty="0" sz="1800" spc="50" i="1">
                <a:latin typeface="Carlito"/>
                <a:cs typeface="Carlito"/>
              </a:rPr>
              <a:t> </a:t>
            </a:r>
            <a:r>
              <a:rPr dirty="0" sz="1800" spc="-5" i="1">
                <a:latin typeface="Carlito"/>
                <a:cs typeface="Carlito"/>
              </a:rPr>
              <a:t>&lt;/p&gt;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Carlito"/>
                <a:cs typeface="Carlito"/>
              </a:rPr>
              <a:t>&lt;/form&gt;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646430"/>
          </a:xfrm>
          <a:custGeom>
            <a:avLst/>
            <a:gdLst/>
            <a:ahLst/>
            <a:cxnLst/>
            <a:rect l="l" t="t" r="r" b="b"/>
            <a:pathLst>
              <a:path w="12192000" h="646430">
                <a:moveTo>
                  <a:pt x="12192000" y="0"/>
                </a:moveTo>
                <a:lnTo>
                  <a:pt x="0" y="0"/>
                </a:lnTo>
                <a:lnTo>
                  <a:pt x="0" y="646176"/>
                </a:lnTo>
                <a:lnTo>
                  <a:pt x="12192000" y="6461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69258" y="3759"/>
            <a:ext cx="425513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SendRedirect</a:t>
            </a:r>
            <a:r>
              <a:rPr dirty="0" sz="3600" spc="-75"/>
              <a:t> </a:t>
            </a:r>
            <a:r>
              <a:rPr dirty="0" sz="3600" spc="-10"/>
              <a:t>Example</a:t>
            </a:r>
            <a:endParaRPr sz="3600"/>
          </a:p>
        </p:txBody>
      </p:sp>
      <p:sp>
        <p:nvSpPr>
          <p:cNvPr id="6" name="object 6"/>
          <p:cNvSpPr/>
          <p:nvPr/>
        </p:nvSpPr>
        <p:spPr>
          <a:xfrm>
            <a:off x="0" y="4372355"/>
            <a:ext cx="1158240" cy="368935"/>
          </a:xfrm>
          <a:custGeom>
            <a:avLst/>
            <a:gdLst/>
            <a:ahLst/>
            <a:cxnLst/>
            <a:rect l="l" t="t" r="r" b="b"/>
            <a:pathLst>
              <a:path w="1158240" h="368935">
                <a:moveTo>
                  <a:pt x="1158240" y="0"/>
                </a:moveTo>
                <a:lnTo>
                  <a:pt x="0" y="0"/>
                </a:lnTo>
                <a:lnTo>
                  <a:pt x="0" y="368808"/>
                </a:lnTo>
                <a:lnTo>
                  <a:pt x="1158240" y="368808"/>
                </a:lnTo>
                <a:lnTo>
                  <a:pt x="1158240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8739" y="4390390"/>
            <a:ext cx="9963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rlito"/>
                <a:cs typeface="Carlito"/>
              </a:rPr>
              <a:t>login.html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627887"/>
            <a:ext cx="12192000" cy="3694429"/>
            <a:chOff x="0" y="627887"/>
            <a:chExt cx="12192000" cy="3694429"/>
          </a:xfrm>
        </p:grpSpPr>
        <p:sp>
          <p:nvSpPr>
            <p:cNvPr id="9" name="object 9"/>
            <p:cNvSpPr/>
            <p:nvPr/>
          </p:nvSpPr>
          <p:spPr>
            <a:xfrm>
              <a:off x="0" y="627887"/>
              <a:ext cx="5594604" cy="3694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594604" y="696467"/>
              <a:ext cx="6597650" cy="3415665"/>
            </a:xfrm>
            <a:custGeom>
              <a:avLst/>
              <a:gdLst/>
              <a:ahLst/>
              <a:cxnLst/>
              <a:rect l="l" t="t" r="r" b="b"/>
              <a:pathLst>
                <a:path w="6597650" h="3415665">
                  <a:moveTo>
                    <a:pt x="6597396" y="0"/>
                  </a:moveTo>
                  <a:lnTo>
                    <a:pt x="0" y="0"/>
                  </a:lnTo>
                  <a:lnTo>
                    <a:pt x="0" y="3095244"/>
                  </a:lnTo>
                  <a:lnTo>
                    <a:pt x="0" y="3415284"/>
                  </a:lnTo>
                  <a:lnTo>
                    <a:pt x="6597396" y="3415284"/>
                  </a:lnTo>
                  <a:lnTo>
                    <a:pt x="6597396" y="3095244"/>
                  </a:lnTo>
                  <a:lnTo>
                    <a:pt x="6597396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5674614" y="713613"/>
            <a:ext cx="6271895" cy="3044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rlito"/>
                <a:cs typeface="Carlito"/>
              </a:rPr>
              <a:t>@WebServlet("/Controller")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rlito"/>
                <a:cs typeface="Carlito"/>
              </a:rPr>
              <a:t>public class </a:t>
            </a:r>
            <a:r>
              <a:rPr dirty="0" sz="1800" spc="-5" b="1">
                <a:latin typeface="Carlito"/>
                <a:cs typeface="Carlito"/>
              </a:rPr>
              <a:t>ControllerServlet </a:t>
            </a:r>
            <a:r>
              <a:rPr dirty="0" sz="1800" spc="-10">
                <a:latin typeface="Carlito"/>
                <a:cs typeface="Carlito"/>
              </a:rPr>
              <a:t>extends </a:t>
            </a:r>
            <a:r>
              <a:rPr dirty="0" sz="1800" spc="-5">
                <a:latin typeface="Carlito"/>
                <a:cs typeface="Carlito"/>
              </a:rPr>
              <a:t>HttpServlet</a:t>
            </a:r>
            <a:r>
              <a:rPr dirty="0" sz="1800" spc="2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1083945">
              <a:lnSpc>
                <a:spcPct val="100000"/>
              </a:lnSpc>
            </a:pPr>
            <a:r>
              <a:rPr dirty="0" sz="1800" spc="-5">
                <a:latin typeface="Carlito"/>
                <a:cs typeface="Carlito"/>
              </a:rPr>
              <a:t>…………….</a:t>
            </a:r>
            <a:endParaRPr sz="1800">
              <a:latin typeface="Carlito"/>
              <a:cs typeface="Carlito"/>
            </a:endParaRPr>
          </a:p>
          <a:p>
            <a:pPr marL="1136015" marR="3231515" indent="-104139">
              <a:lnSpc>
                <a:spcPct val="100000"/>
              </a:lnSpc>
            </a:pPr>
            <a:r>
              <a:rPr dirty="0" sz="1800" spc="-5">
                <a:latin typeface="Carlito"/>
                <a:cs typeface="Carlito"/>
              </a:rPr>
              <a:t>// </a:t>
            </a:r>
            <a:r>
              <a:rPr dirty="0" sz="1800" spc="-10">
                <a:latin typeface="Carlito"/>
                <a:cs typeface="Carlito"/>
              </a:rPr>
              <a:t>read </a:t>
            </a:r>
            <a:r>
              <a:rPr dirty="0" sz="1800" spc="-15">
                <a:latin typeface="Carlito"/>
                <a:cs typeface="Carlito"/>
              </a:rPr>
              <a:t>parameters  </a:t>
            </a:r>
            <a:r>
              <a:rPr dirty="0" sz="1800" spc="-10">
                <a:latin typeface="Carlito"/>
                <a:cs typeface="Carlito"/>
              </a:rPr>
              <a:t>if(</a:t>
            </a:r>
            <a:r>
              <a:rPr dirty="0" sz="1800" spc="-10" i="1">
                <a:latin typeface="Carlito"/>
                <a:cs typeface="Carlito"/>
              </a:rPr>
              <a:t>valid_credentials</a:t>
            </a:r>
            <a:r>
              <a:rPr dirty="0" sz="1800" spc="-10">
                <a:latin typeface="Carlito"/>
                <a:cs typeface="Carlito"/>
              </a:rPr>
              <a:t>){</a:t>
            </a:r>
            <a:endParaRPr sz="1800">
              <a:latin typeface="Carlito"/>
              <a:cs typeface="Carlito"/>
            </a:endParaRPr>
          </a:p>
          <a:p>
            <a:pPr marL="1240790">
              <a:lnSpc>
                <a:spcPct val="100000"/>
              </a:lnSpc>
            </a:pPr>
            <a:r>
              <a:rPr dirty="0" sz="1800" spc="-10" b="1">
                <a:solidFill>
                  <a:srgbClr val="FF0000"/>
                </a:solidFill>
                <a:latin typeface="Carlito"/>
                <a:cs typeface="Carlito"/>
              </a:rPr>
              <a:t>response.sendRedirect("LoginServlet");</a:t>
            </a:r>
            <a:endParaRPr sz="1800">
              <a:latin typeface="Carlito"/>
              <a:cs typeface="Carlito"/>
            </a:endParaRPr>
          </a:p>
          <a:p>
            <a:pPr marL="1136015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  <a:p>
            <a:pPr marL="12700" marR="5080" indent="1123315">
              <a:lnSpc>
                <a:spcPct val="100000"/>
              </a:lnSpc>
              <a:tabLst>
                <a:tab pos="1492250" algn="l"/>
              </a:tabLst>
            </a:pPr>
            <a:r>
              <a:rPr dirty="0" sz="1800">
                <a:latin typeface="Carlito"/>
                <a:cs typeface="Carlito"/>
              </a:rPr>
              <a:t>else{  </a:t>
            </a:r>
            <a:r>
              <a:rPr dirty="0" sz="1800" spc="-10">
                <a:latin typeface="Carlito"/>
                <a:cs typeface="Carlito"/>
              </a:rPr>
              <a:t>response.sendError(HttpServletResponse.SC_NOT_FOUND, "Invalid  </a:t>
            </a:r>
            <a:r>
              <a:rPr dirty="0" sz="1800" spc="-5">
                <a:latin typeface="Carlito"/>
                <a:cs typeface="Carlito"/>
              </a:rPr>
              <a:t>Credentials");	</a:t>
            </a:r>
            <a:r>
              <a:rPr dirty="0" sz="180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5">
                <a:latin typeface="Carlito"/>
                <a:cs typeface="Carlito"/>
              </a:rPr>
              <a:t>…….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74614" y="3732021"/>
            <a:ext cx="97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94604" y="4098035"/>
            <a:ext cx="6597650" cy="2760345"/>
          </a:xfrm>
          <a:custGeom>
            <a:avLst/>
            <a:gdLst/>
            <a:ahLst/>
            <a:cxnLst/>
            <a:rect l="l" t="t" r="r" b="b"/>
            <a:pathLst>
              <a:path w="6597650" h="2760345">
                <a:moveTo>
                  <a:pt x="6597396" y="0"/>
                </a:moveTo>
                <a:lnTo>
                  <a:pt x="0" y="0"/>
                </a:lnTo>
                <a:lnTo>
                  <a:pt x="0" y="64008"/>
                </a:lnTo>
                <a:lnTo>
                  <a:pt x="0" y="2759964"/>
                </a:lnTo>
                <a:lnTo>
                  <a:pt x="6597396" y="2759964"/>
                </a:lnTo>
                <a:lnTo>
                  <a:pt x="6597396" y="64008"/>
                </a:lnTo>
                <a:lnTo>
                  <a:pt x="6597396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674614" y="4117035"/>
            <a:ext cx="6307455" cy="2769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rlito"/>
                <a:cs typeface="Carlito"/>
              </a:rPr>
              <a:t>@WebServlet("/LoginServlet")</a:t>
            </a:r>
            <a:endParaRPr sz="1800">
              <a:latin typeface="Carlito"/>
              <a:cs typeface="Carlito"/>
            </a:endParaRPr>
          </a:p>
          <a:p>
            <a:pPr marL="12700" marR="200152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Carlito"/>
                <a:cs typeface="Carlito"/>
              </a:rPr>
              <a:t>public class </a:t>
            </a:r>
            <a:r>
              <a:rPr dirty="0" sz="1800" spc="-5" b="1">
                <a:latin typeface="Carlito"/>
                <a:cs typeface="Carlito"/>
              </a:rPr>
              <a:t>LoginServlet </a:t>
            </a:r>
            <a:r>
              <a:rPr dirty="0" sz="1800" spc="-10">
                <a:latin typeface="Carlito"/>
                <a:cs typeface="Carlito"/>
              </a:rPr>
              <a:t>extends </a:t>
            </a:r>
            <a:r>
              <a:rPr dirty="0" sz="1800" spc="-5">
                <a:latin typeface="Carlito"/>
                <a:cs typeface="Carlito"/>
              </a:rPr>
              <a:t>HttpServlet </a:t>
            </a:r>
            <a:r>
              <a:rPr dirty="0" sz="1800">
                <a:latin typeface="Carlito"/>
                <a:cs typeface="Carlito"/>
              </a:rPr>
              <a:t>{  </a:t>
            </a:r>
            <a:r>
              <a:rPr dirty="0" sz="1800" spc="-5">
                <a:latin typeface="Carlito"/>
                <a:cs typeface="Carlito"/>
              </a:rPr>
              <a:t>@Override</a:t>
            </a:r>
            <a:endParaRPr sz="1800">
              <a:latin typeface="Carlito"/>
              <a:cs typeface="Carlito"/>
            </a:endParaRPr>
          </a:p>
          <a:p>
            <a:pPr marL="12700" marR="1521460">
              <a:lnSpc>
                <a:spcPct val="100000"/>
              </a:lnSpc>
            </a:pPr>
            <a:r>
              <a:rPr dirty="0" sz="1800" spc="-15">
                <a:latin typeface="Carlito"/>
                <a:cs typeface="Carlito"/>
              </a:rPr>
              <a:t>protected </a:t>
            </a:r>
            <a:r>
              <a:rPr dirty="0" sz="1800" spc="-5">
                <a:latin typeface="Carlito"/>
                <a:cs typeface="Carlito"/>
              </a:rPr>
              <a:t>void service(HttpServletRequest </a:t>
            </a:r>
            <a:r>
              <a:rPr dirty="0" sz="1800" spc="-10">
                <a:latin typeface="Carlito"/>
                <a:cs typeface="Carlito"/>
              </a:rPr>
              <a:t>request,  </a:t>
            </a:r>
            <a:r>
              <a:rPr dirty="0" sz="1800" spc="-5">
                <a:latin typeface="Carlito"/>
                <a:cs typeface="Carlito"/>
              </a:rPr>
              <a:t>HttpServletResponse</a:t>
            </a:r>
            <a:r>
              <a:rPr dirty="0" sz="1800" spc="1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response)</a:t>
            </a:r>
            <a:endParaRPr sz="1800">
              <a:latin typeface="Carlito"/>
              <a:cs typeface="Carlito"/>
            </a:endParaRPr>
          </a:p>
          <a:p>
            <a:pPr marL="1892935" marR="5080" indent="862330">
              <a:lnSpc>
                <a:spcPct val="100000"/>
              </a:lnSpc>
            </a:pPr>
            <a:r>
              <a:rPr dirty="0" sz="1800" spc="-15">
                <a:latin typeface="Carlito"/>
                <a:cs typeface="Carlito"/>
              </a:rPr>
              <a:t>throws </a:t>
            </a:r>
            <a:r>
              <a:rPr dirty="0" sz="1800" spc="-10">
                <a:latin typeface="Carlito"/>
                <a:cs typeface="Carlito"/>
              </a:rPr>
              <a:t>ServletException, IOException{  </a:t>
            </a:r>
            <a:r>
              <a:rPr dirty="0" sz="1800" spc="-15">
                <a:latin typeface="Carlito"/>
                <a:cs typeface="Carlito"/>
              </a:rPr>
              <a:t>PrintWriter </a:t>
            </a:r>
            <a:r>
              <a:rPr dirty="0" sz="1800" spc="-5">
                <a:latin typeface="Carlito"/>
                <a:cs typeface="Carlito"/>
              </a:rPr>
              <a:t>out </a:t>
            </a:r>
            <a:r>
              <a:rPr dirty="0" sz="1800">
                <a:latin typeface="Carlito"/>
                <a:cs typeface="Carlito"/>
              </a:rPr>
              <a:t>= </a:t>
            </a:r>
            <a:r>
              <a:rPr dirty="0" sz="1800" spc="-10">
                <a:latin typeface="Carlito"/>
                <a:cs typeface="Carlito"/>
              </a:rPr>
              <a:t>response.getWriter();  out.println("Welcome to </a:t>
            </a:r>
            <a:r>
              <a:rPr dirty="0" sz="1800" spc="-25">
                <a:latin typeface="Carlito"/>
                <a:cs typeface="Carlito"/>
              </a:rPr>
              <a:t>Web</a:t>
            </a:r>
            <a:r>
              <a:rPr dirty="0" sz="1800" spc="7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Application");</a:t>
            </a:r>
            <a:endParaRPr sz="18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</a:pPr>
            <a:r>
              <a:rPr dirty="0" sz="180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809988" y="3791711"/>
            <a:ext cx="1419225" cy="370840"/>
          </a:xfrm>
          <a:custGeom>
            <a:avLst/>
            <a:gdLst/>
            <a:ahLst/>
            <a:cxnLst/>
            <a:rect l="l" t="t" r="r" b="b"/>
            <a:pathLst>
              <a:path w="1419225" h="370839">
                <a:moveTo>
                  <a:pt x="1418844" y="0"/>
                </a:moveTo>
                <a:lnTo>
                  <a:pt x="0" y="0"/>
                </a:lnTo>
                <a:lnTo>
                  <a:pt x="0" y="370331"/>
                </a:lnTo>
                <a:lnTo>
                  <a:pt x="1418844" y="370331"/>
                </a:lnTo>
                <a:lnTo>
                  <a:pt x="1418844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9890252" y="3810761"/>
            <a:ext cx="11950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 i="1">
                <a:latin typeface="Carlito"/>
                <a:cs typeface="Carlito"/>
              </a:rPr>
              <a:t>Observe</a:t>
            </a:r>
            <a:r>
              <a:rPr dirty="0" sz="1800" spc="-50" b="1" i="1">
                <a:latin typeface="Carlito"/>
                <a:cs typeface="Carlito"/>
              </a:rPr>
              <a:t> </a:t>
            </a:r>
            <a:r>
              <a:rPr dirty="0" sz="1800" b="1" i="1">
                <a:latin typeface="Carlito"/>
                <a:cs typeface="Carlito"/>
              </a:rPr>
              <a:t>URI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7023" y="2059620"/>
            <a:ext cx="3803730" cy="2068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67427" y="4858969"/>
            <a:ext cx="24231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0">
                <a:solidFill>
                  <a:srgbClr val="008000"/>
                </a:solidFill>
                <a:latin typeface="Times New Roman"/>
                <a:cs typeface="Times New Roman"/>
              </a:rPr>
              <a:t>Thank</a:t>
            </a:r>
            <a:r>
              <a:rPr dirty="0" sz="4000" spc="-220" b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4000" spc="-105" b="0">
                <a:solidFill>
                  <a:srgbClr val="008000"/>
                </a:solidFill>
                <a:latin typeface="Times New Roman"/>
                <a:cs typeface="Times New Roman"/>
              </a:rPr>
              <a:t>You!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39140"/>
          </a:xfrm>
          <a:custGeom>
            <a:avLst/>
            <a:gdLst/>
            <a:ahLst/>
            <a:cxnLst/>
            <a:rect l="l" t="t" r="r" b="b"/>
            <a:pathLst>
              <a:path w="12192000" h="739140">
                <a:moveTo>
                  <a:pt x="12192000" y="0"/>
                </a:moveTo>
                <a:lnTo>
                  <a:pt x="0" y="0"/>
                </a:lnTo>
                <a:lnTo>
                  <a:pt x="0" y="739139"/>
                </a:lnTo>
                <a:lnTo>
                  <a:pt x="12192000" y="739139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01261" y="0"/>
            <a:ext cx="4189095" cy="6661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RequestDispatcher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755141"/>
            <a:ext cx="11663680" cy="5826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latin typeface="Carlito"/>
                <a:cs typeface="Carlito"/>
              </a:rPr>
              <a:t>The </a:t>
            </a:r>
            <a:r>
              <a:rPr dirty="0" sz="2100" spc="-10" b="1">
                <a:latin typeface="Carlito"/>
                <a:cs typeface="Carlito"/>
              </a:rPr>
              <a:t>javax.servlet.RequestDispatcher </a:t>
            </a:r>
            <a:r>
              <a:rPr dirty="0" sz="2100" spc="-10">
                <a:latin typeface="Carlito"/>
                <a:cs typeface="Carlito"/>
              </a:rPr>
              <a:t>interface </a:t>
            </a:r>
            <a:r>
              <a:rPr dirty="0" sz="2100" spc="-5">
                <a:latin typeface="Carlito"/>
                <a:cs typeface="Carlito"/>
              </a:rPr>
              <a:t>of </a:t>
            </a:r>
            <a:r>
              <a:rPr dirty="0" sz="2100" spc="-20">
                <a:latin typeface="Carlito"/>
                <a:cs typeface="Carlito"/>
              </a:rPr>
              <a:t>Java </a:t>
            </a:r>
            <a:r>
              <a:rPr dirty="0" sz="2100" spc="-5">
                <a:latin typeface="Carlito"/>
                <a:cs typeface="Carlito"/>
              </a:rPr>
              <a:t>Servlet API </a:t>
            </a:r>
            <a:r>
              <a:rPr dirty="0" sz="2100" spc="-10">
                <a:latin typeface="Carlito"/>
                <a:cs typeface="Carlito"/>
              </a:rPr>
              <a:t>provides </a:t>
            </a:r>
            <a:r>
              <a:rPr dirty="0" sz="2100" spc="-5">
                <a:latin typeface="Carlito"/>
                <a:cs typeface="Carlito"/>
              </a:rPr>
              <a:t>methods </a:t>
            </a:r>
            <a:r>
              <a:rPr dirty="0" sz="2100" spc="-10">
                <a:latin typeface="Carlito"/>
                <a:cs typeface="Carlito"/>
              </a:rPr>
              <a:t>to dispatch </a:t>
            </a:r>
            <a:r>
              <a:rPr dirty="0" sz="2100">
                <a:latin typeface="Carlito"/>
                <a:cs typeface="Carlito"/>
              </a:rPr>
              <a:t>the</a:t>
            </a:r>
            <a:r>
              <a:rPr dirty="0" sz="2100" spc="175">
                <a:latin typeface="Carlito"/>
                <a:cs typeface="Carlito"/>
              </a:rPr>
              <a:t> </a:t>
            </a:r>
            <a:r>
              <a:rPr dirty="0" sz="2100" spc="-10">
                <a:latin typeface="Carlito"/>
                <a:cs typeface="Carlito"/>
              </a:rPr>
              <a:t>request</a:t>
            </a:r>
            <a:endParaRPr sz="2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100" spc="-15">
                <a:latin typeface="Carlito"/>
                <a:cs typeface="Carlito"/>
              </a:rPr>
              <a:t>from </a:t>
            </a:r>
            <a:r>
              <a:rPr dirty="0" sz="2100" spc="-5">
                <a:latin typeface="Carlito"/>
                <a:cs typeface="Carlito"/>
              </a:rPr>
              <a:t>one </a:t>
            </a:r>
            <a:r>
              <a:rPr dirty="0" sz="2100" spc="-25">
                <a:latin typeface="Carlito"/>
                <a:cs typeface="Carlito"/>
              </a:rPr>
              <a:t>Web </a:t>
            </a:r>
            <a:r>
              <a:rPr dirty="0" sz="2100" spc="-10">
                <a:latin typeface="Carlito"/>
                <a:cs typeface="Carlito"/>
              </a:rPr>
              <a:t>component </a:t>
            </a:r>
            <a:r>
              <a:rPr dirty="0" sz="2100" spc="-15">
                <a:latin typeface="Carlito"/>
                <a:cs typeface="Carlito"/>
              </a:rPr>
              <a:t>to </a:t>
            </a:r>
            <a:r>
              <a:rPr dirty="0" sz="2100">
                <a:latin typeface="Carlito"/>
                <a:cs typeface="Carlito"/>
              </a:rPr>
              <a:t>another </a:t>
            </a:r>
            <a:r>
              <a:rPr dirty="0" sz="2100" spc="-25">
                <a:latin typeface="Carlito"/>
                <a:cs typeface="Carlito"/>
              </a:rPr>
              <a:t>Web </a:t>
            </a:r>
            <a:r>
              <a:rPr dirty="0" sz="2100" spc="-15">
                <a:latin typeface="Carlito"/>
                <a:cs typeface="Carlito"/>
              </a:rPr>
              <a:t>resource </a:t>
            </a:r>
            <a:r>
              <a:rPr dirty="0" sz="2100">
                <a:latin typeface="Carlito"/>
                <a:cs typeface="Carlito"/>
              </a:rPr>
              <a:t>in the</a:t>
            </a:r>
            <a:r>
              <a:rPr dirty="0" sz="2100" spc="90">
                <a:latin typeface="Carlito"/>
                <a:cs typeface="Carlito"/>
              </a:rPr>
              <a:t> </a:t>
            </a:r>
            <a:r>
              <a:rPr dirty="0" sz="2100" spc="-20">
                <a:latin typeface="Carlito"/>
                <a:cs typeface="Carlito"/>
              </a:rPr>
              <a:t>context.</a:t>
            </a:r>
            <a:endParaRPr sz="2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100" spc="-10" b="1">
                <a:latin typeface="Carlito"/>
                <a:cs typeface="Carlito"/>
              </a:rPr>
              <a:t>Dispatching </a:t>
            </a:r>
            <a:r>
              <a:rPr dirty="0" sz="2100" b="1">
                <a:latin typeface="Carlito"/>
                <a:cs typeface="Carlito"/>
              </a:rPr>
              <a:t>the</a:t>
            </a:r>
            <a:r>
              <a:rPr dirty="0" sz="2100" spc="-10" b="1">
                <a:latin typeface="Carlito"/>
                <a:cs typeface="Carlito"/>
              </a:rPr>
              <a:t> Request:</a:t>
            </a:r>
            <a:endParaRPr sz="2100">
              <a:latin typeface="Carlito"/>
              <a:cs typeface="Carlito"/>
            </a:endParaRPr>
          </a:p>
          <a:p>
            <a:pPr marL="927100" indent="-457200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dirty="0" sz="2100" spc="-10">
                <a:latin typeface="Carlito"/>
                <a:cs typeface="Carlito"/>
              </a:rPr>
              <a:t>Getting </a:t>
            </a:r>
            <a:r>
              <a:rPr dirty="0" sz="2100">
                <a:latin typeface="Carlito"/>
                <a:cs typeface="Carlito"/>
              </a:rPr>
              <a:t>a </a:t>
            </a:r>
            <a:r>
              <a:rPr dirty="0" sz="2100" spc="-10" b="1">
                <a:latin typeface="Carlito"/>
                <a:cs typeface="Carlito"/>
              </a:rPr>
              <a:t>RequestDispatcher</a:t>
            </a:r>
            <a:r>
              <a:rPr dirty="0" sz="2100" spc="-5" b="1">
                <a:latin typeface="Carlito"/>
                <a:cs typeface="Carlito"/>
              </a:rPr>
              <a:t> </a:t>
            </a:r>
            <a:r>
              <a:rPr dirty="0" sz="2100" spc="-5">
                <a:latin typeface="Carlito"/>
                <a:cs typeface="Carlito"/>
              </a:rPr>
              <a:t>object</a:t>
            </a:r>
            <a:endParaRPr sz="2100">
              <a:latin typeface="Carlito"/>
              <a:cs typeface="Carlito"/>
            </a:endParaRPr>
          </a:p>
          <a:p>
            <a:pPr marL="927100" indent="-457200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dirty="0" sz="2100" spc="-5">
                <a:latin typeface="Carlito"/>
                <a:cs typeface="Carlito"/>
              </a:rPr>
              <a:t>Using </a:t>
            </a:r>
            <a:r>
              <a:rPr dirty="0" sz="2100" spc="-5" b="1">
                <a:latin typeface="Carlito"/>
                <a:cs typeface="Carlito"/>
              </a:rPr>
              <a:t>include() </a:t>
            </a:r>
            <a:r>
              <a:rPr dirty="0" sz="2100" spc="-5">
                <a:latin typeface="Carlito"/>
                <a:cs typeface="Carlito"/>
              </a:rPr>
              <a:t>or </a:t>
            </a:r>
            <a:r>
              <a:rPr dirty="0" sz="2100" spc="-15" b="1">
                <a:latin typeface="Carlito"/>
                <a:cs typeface="Carlito"/>
              </a:rPr>
              <a:t>forward() </a:t>
            </a:r>
            <a:r>
              <a:rPr dirty="0" sz="2100" spc="-5">
                <a:latin typeface="Carlito"/>
                <a:cs typeface="Carlito"/>
              </a:rPr>
              <a:t>methods of</a:t>
            </a:r>
            <a:r>
              <a:rPr dirty="0" sz="2100" spc="25">
                <a:latin typeface="Carlito"/>
                <a:cs typeface="Carlito"/>
              </a:rPr>
              <a:t> </a:t>
            </a:r>
            <a:r>
              <a:rPr dirty="0" sz="2100" spc="-10">
                <a:latin typeface="Carlito"/>
                <a:cs typeface="Carlito"/>
              </a:rPr>
              <a:t>RequestDispatcher</a:t>
            </a:r>
            <a:endParaRPr sz="2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100" spc="-10" b="1">
                <a:latin typeface="Carlito"/>
                <a:cs typeface="Carlito"/>
              </a:rPr>
              <a:t>Getting </a:t>
            </a:r>
            <a:r>
              <a:rPr dirty="0" sz="2100" b="1">
                <a:latin typeface="Carlito"/>
                <a:cs typeface="Carlito"/>
              </a:rPr>
              <a:t>a </a:t>
            </a:r>
            <a:r>
              <a:rPr dirty="0" sz="2100" spc="-10" b="1">
                <a:latin typeface="Carlito"/>
                <a:cs typeface="Carlito"/>
              </a:rPr>
              <a:t>RequestDispatcher</a:t>
            </a:r>
            <a:r>
              <a:rPr dirty="0" sz="2100" spc="-15" b="1">
                <a:latin typeface="Carlito"/>
                <a:cs typeface="Carlito"/>
              </a:rPr>
              <a:t> </a:t>
            </a:r>
            <a:r>
              <a:rPr dirty="0" sz="2100" b="1">
                <a:latin typeface="Carlito"/>
                <a:cs typeface="Carlito"/>
              </a:rPr>
              <a:t>object:</a:t>
            </a:r>
            <a:endParaRPr sz="2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100" spc="-5">
                <a:latin typeface="Carlito"/>
                <a:cs typeface="Carlito"/>
              </a:rPr>
              <a:t>The </a:t>
            </a:r>
            <a:r>
              <a:rPr dirty="0" sz="2100" spc="-10">
                <a:latin typeface="Carlito"/>
                <a:cs typeface="Carlito"/>
              </a:rPr>
              <a:t>RequestDispatcher </a:t>
            </a:r>
            <a:r>
              <a:rPr dirty="0" sz="2100" spc="-5">
                <a:latin typeface="Carlito"/>
                <a:cs typeface="Carlito"/>
              </a:rPr>
              <a:t>object can be obtained </a:t>
            </a:r>
            <a:r>
              <a:rPr dirty="0" sz="2100" spc="-10">
                <a:latin typeface="Carlito"/>
                <a:cs typeface="Carlito"/>
              </a:rPr>
              <a:t>by </a:t>
            </a:r>
            <a:r>
              <a:rPr dirty="0" sz="2100" spc="-5">
                <a:latin typeface="Carlito"/>
                <a:cs typeface="Carlito"/>
              </a:rPr>
              <a:t>using </a:t>
            </a:r>
            <a:r>
              <a:rPr dirty="0" sz="2100">
                <a:latin typeface="Carlito"/>
                <a:cs typeface="Carlito"/>
              </a:rPr>
              <a:t>the </a:t>
            </a:r>
            <a:r>
              <a:rPr dirty="0" sz="2100" spc="-15">
                <a:latin typeface="Carlito"/>
                <a:cs typeface="Carlito"/>
              </a:rPr>
              <a:t>following</a:t>
            </a:r>
            <a:r>
              <a:rPr dirty="0" sz="2100" spc="40">
                <a:latin typeface="Carlito"/>
                <a:cs typeface="Carlito"/>
              </a:rPr>
              <a:t> </a:t>
            </a:r>
            <a:r>
              <a:rPr dirty="0" sz="2100" spc="-5">
                <a:latin typeface="Carlito"/>
                <a:cs typeface="Carlito"/>
              </a:rPr>
              <a:t>methods:</a:t>
            </a:r>
            <a:endParaRPr sz="21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100" spc="-5">
                <a:latin typeface="Carlito"/>
                <a:cs typeface="Carlito"/>
              </a:rPr>
              <a:t>The </a:t>
            </a:r>
            <a:r>
              <a:rPr dirty="0" sz="2100" spc="-10" b="1">
                <a:solidFill>
                  <a:srgbClr val="001F5F"/>
                </a:solidFill>
                <a:latin typeface="Carlito"/>
                <a:cs typeface="Carlito"/>
              </a:rPr>
              <a:t>getRequestDispatcher(java.lang.String path) </a:t>
            </a:r>
            <a:r>
              <a:rPr dirty="0" sz="2100" spc="-5">
                <a:solidFill>
                  <a:srgbClr val="001F5F"/>
                </a:solidFill>
                <a:latin typeface="Carlito"/>
                <a:cs typeface="Carlito"/>
              </a:rPr>
              <a:t>method of</a:t>
            </a:r>
            <a:r>
              <a:rPr dirty="0" sz="2100" spc="3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dirty="0" sz="2100" spc="-10" b="1">
                <a:solidFill>
                  <a:srgbClr val="001F5F"/>
                </a:solidFill>
                <a:latin typeface="Carlito"/>
                <a:cs typeface="Carlito"/>
              </a:rPr>
              <a:t>ServletContext</a:t>
            </a:r>
            <a:endParaRPr sz="21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100" spc="-5">
                <a:latin typeface="Carlito"/>
                <a:cs typeface="Carlito"/>
              </a:rPr>
              <a:t>The </a:t>
            </a:r>
            <a:r>
              <a:rPr dirty="0" sz="2100" spc="-10" b="1">
                <a:solidFill>
                  <a:srgbClr val="001F5F"/>
                </a:solidFill>
                <a:latin typeface="Carlito"/>
                <a:cs typeface="Carlito"/>
              </a:rPr>
              <a:t>getRequestDispatcher(java.lang.String path) </a:t>
            </a:r>
            <a:r>
              <a:rPr dirty="0" sz="2100" spc="-5">
                <a:solidFill>
                  <a:srgbClr val="001F5F"/>
                </a:solidFill>
                <a:latin typeface="Carlito"/>
                <a:cs typeface="Carlito"/>
              </a:rPr>
              <a:t>method of</a:t>
            </a:r>
            <a:r>
              <a:rPr dirty="0" sz="2100" spc="4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dirty="0" sz="2100" spc="-10" b="1">
                <a:solidFill>
                  <a:srgbClr val="001F5F"/>
                </a:solidFill>
                <a:latin typeface="Carlito"/>
                <a:cs typeface="Carlito"/>
              </a:rPr>
              <a:t>ServletRequest</a:t>
            </a:r>
            <a:endParaRPr sz="2100">
              <a:latin typeface="Carlito"/>
              <a:cs typeface="Carlito"/>
            </a:endParaRPr>
          </a:p>
          <a:p>
            <a:pPr marL="1028700">
              <a:lnSpc>
                <a:spcPct val="100000"/>
              </a:lnSpc>
              <a:spcBef>
                <a:spcPts val="1025"/>
              </a:spcBef>
            </a:pPr>
            <a:r>
              <a:rPr dirty="0" sz="2000" spc="-10" b="1">
                <a:solidFill>
                  <a:srgbClr val="000099"/>
                </a:solidFill>
                <a:latin typeface="Carlito"/>
                <a:cs typeface="Carlito"/>
              </a:rPr>
              <a:t>RequestDispatcher requestDispatcher </a:t>
            </a:r>
            <a:r>
              <a:rPr dirty="0" sz="2000" b="1">
                <a:solidFill>
                  <a:srgbClr val="000099"/>
                </a:solidFill>
                <a:latin typeface="Carlito"/>
                <a:cs typeface="Carlito"/>
              </a:rPr>
              <a:t>=</a:t>
            </a:r>
            <a:r>
              <a:rPr dirty="0" sz="2000" spc="-40" b="1">
                <a:solidFill>
                  <a:srgbClr val="000099"/>
                </a:solidFill>
                <a:latin typeface="Carlito"/>
                <a:cs typeface="Carlito"/>
              </a:rPr>
              <a:t> </a:t>
            </a:r>
            <a:r>
              <a:rPr dirty="0" sz="2000" spc="-5" b="1">
                <a:solidFill>
                  <a:srgbClr val="000099"/>
                </a:solidFill>
                <a:latin typeface="Carlito"/>
                <a:cs typeface="Carlito"/>
              </a:rPr>
              <a:t>getServletContext().getRequestDispatcher(</a:t>
            </a:r>
            <a:r>
              <a:rPr dirty="0" sz="2000" spc="-5" b="1" i="1">
                <a:latin typeface="Carlito"/>
                <a:cs typeface="Carlito"/>
              </a:rPr>
              <a:t>"</a:t>
            </a:r>
            <a:r>
              <a:rPr dirty="0" sz="2000" spc="-5" b="1">
                <a:solidFill>
                  <a:srgbClr val="000099"/>
                </a:solidFill>
                <a:latin typeface="Carlito"/>
                <a:cs typeface="Carlito"/>
              </a:rPr>
              <a:t>url</a:t>
            </a:r>
            <a:r>
              <a:rPr dirty="0" sz="2000" spc="-5" b="1" i="1">
                <a:latin typeface="Carlito"/>
                <a:cs typeface="Carlito"/>
              </a:rPr>
              <a:t>"</a:t>
            </a:r>
            <a:r>
              <a:rPr dirty="0" sz="2000" spc="-5" b="1">
                <a:solidFill>
                  <a:srgbClr val="000099"/>
                </a:solidFill>
                <a:latin typeface="Carlito"/>
                <a:cs typeface="Carlito"/>
              </a:rPr>
              <a:t>);</a:t>
            </a:r>
            <a:endParaRPr sz="2000">
              <a:latin typeface="Carlito"/>
              <a:cs typeface="Carlito"/>
            </a:endParaRPr>
          </a:p>
          <a:p>
            <a:pPr marL="3771900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solidFill>
                  <a:srgbClr val="C00000"/>
                </a:solidFill>
                <a:latin typeface="Carlito"/>
                <a:cs typeface="Carlito"/>
              </a:rPr>
              <a:t>or</a:t>
            </a:r>
            <a:endParaRPr sz="2000">
              <a:latin typeface="Carlito"/>
              <a:cs typeface="Carlito"/>
            </a:endParaRPr>
          </a:p>
          <a:p>
            <a:pPr marL="1028700">
              <a:lnSpc>
                <a:spcPts val="2400"/>
              </a:lnSpc>
            </a:pPr>
            <a:r>
              <a:rPr dirty="0" sz="2000" spc="-10" b="1">
                <a:solidFill>
                  <a:srgbClr val="000099"/>
                </a:solidFill>
                <a:latin typeface="Carlito"/>
                <a:cs typeface="Carlito"/>
              </a:rPr>
              <a:t>RequestDispatcher requestDispatcher </a:t>
            </a:r>
            <a:r>
              <a:rPr dirty="0" sz="2000" b="1">
                <a:solidFill>
                  <a:srgbClr val="000099"/>
                </a:solidFill>
                <a:latin typeface="Carlito"/>
                <a:cs typeface="Carlito"/>
              </a:rPr>
              <a:t>=</a:t>
            </a:r>
            <a:r>
              <a:rPr dirty="0" sz="2000" spc="-40" b="1">
                <a:solidFill>
                  <a:srgbClr val="000099"/>
                </a:solidFill>
                <a:latin typeface="Carlito"/>
                <a:cs typeface="Carlito"/>
              </a:rPr>
              <a:t> </a:t>
            </a:r>
            <a:r>
              <a:rPr dirty="0" sz="2000" spc="-5" b="1">
                <a:solidFill>
                  <a:srgbClr val="000099"/>
                </a:solidFill>
                <a:latin typeface="Carlito"/>
                <a:cs typeface="Carlito"/>
              </a:rPr>
              <a:t>request.getRequestDispatcher(</a:t>
            </a:r>
            <a:r>
              <a:rPr dirty="0" sz="2000" spc="-5" b="1" i="1">
                <a:latin typeface="Carlito"/>
                <a:cs typeface="Carlito"/>
              </a:rPr>
              <a:t>"</a:t>
            </a:r>
            <a:r>
              <a:rPr dirty="0" sz="2000" spc="-5" b="1">
                <a:solidFill>
                  <a:srgbClr val="000099"/>
                </a:solidFill>
                <a:latin typeface="Carlito"/>
                <a:cs typeface="Carlito"/>
              </a:rPr>
              <a:t>url</a:t>
            </a:r>
            <a:r>
              <a:rPr dirty="0" sz="2000" spc="-5" b="1" i="1">
                <a:latin typeface="Carlito"/>
                <a:cs typeface="Carlito"/>
              </a:rPr>
              <a:t>"</a:t>
            </a:r>
            <a:r>
              <a:rPr dirty="0" sz="2000" spc="-5" b="1">
                <a:solidFill>
                  <a:srgbClr val="000099"/>
                </a:solidFill>
                <a:latin typeface="Carlito"/>
                <a:cs typeface="Carlito"/>
              </a:rPr>
              <a:t>);</a:t>
            </a:r>
            <a:endParaRPr sz="2000">
              <a:latin typeface="Carlito"/>
              <a:cs typeface="Carlito"/>
            </a:endParaRPr>
          </a:p>
          <a:p>
            <a:pPr marL="113664">
              <a:lnSpc>
                <a:spcPts val="2520"/>
              </a:lnSpc>
            </a:pPr>
            <a:r>
              <a:rPr dirty="0" sz="2100" spc="-10" b="1">
                <a:latin typeface="Carlito"/>
                <a:cs typeface="Carlito"/>
              </a:rPr>
              <a:t>Dispatching </a:t>
            </a:r>
            <a:r>
              <a:rPr dirty="0" sz="2100" spc="-5" b="1">
                <a:latin typeface="Carlito"/>
                <a:cs typeface="Carlito"/>
              </a:rPr>
              <a:t>request/response</a:t>
            </a:r>
            <a:r>
              <a:rPr dirty="0" sz="2100" b="1">
                <a:latin typeface="Carlito"/>
                <a:cs typeface="Carlito"/>
              </a:rPr>
              <a:t> objects:</a:t>
            </a:r>
            <a:endParaRPr sz="2100">
              <a:latin typeface="Carlito"/>
              <a:cs typeface="Carlito"/>
            </a:endParaRPr>
          </a:p>
          <a:p>
            <a:pPr marL="1028700">
              <a:lnSpc>
                <a:spcPct val="100000"/>
              </a:lnSpc>
              <a:spcBef>
                <a:spcPts val="5"/>
              </a:spcBef>
            </a:pPr>
            <a:r>
              <a:rPr dirty="0" sz="2000" spc="-20" b="1">
                <a:solidFill>
                  <a:srgbClr val="000099"/>
                </a:solidFill>
                <a:latin typeface="Carlito"/>
                <a:cs typeface="Carlito"/>
              </a:rPr>
              <a:t>requestDispatcher. </a:t>
            </a:r>
            <a:r>
              <a:rPr dirty="0" sz="2000" spc="-5" b="1">
                <a:solidFill>
                  <a:srgbClr val="000099"/>
                </a:solidFill>
                <a:latin typeface="Carlito"/>
                <a:cs typeface="Carlito"/>
              </a:rPr>
              <a:t>include(request,response);</a:t>
            </a:r>
            <a:endParaRPr sz="2000">
              <a:latin typeface="Carlito"/>
              <a:cs typeface="Carlito"/>
            </a:endParaRPr>
          </a:p>
          <a:p>
            <a:pPr marL="2857500">
              <a:lnSpc>
                <a:spcPct val="100000"/>
              </a:lnSpc>
            </a:pPr>
            <a:r>
              <a:rPr dirty="0" sz="2000" b="1">
                <a:solidFill>
                  <a:srgbClr val="C00000"/>
                </a:solidFill>
                <a:latin typeface="Carlito"/>
                <a:cs typeface="Carlito"/>
              </a:rPr>
              <a:t>or</a:t>
            </a:r>
            <a:endParaRPr sz="2000">
              <a:latin typeface="Carlito"/>
              <a:cs typeface="Carlito"/>
            </a:endParaRPr>
          </a:p>
          <a:p>
            <a:pPr marL="1028700">
              <a:lnSpc>
                <a:spcPct val="100000"/>
              </a:lnSpc>
            </a:pPr>
            <a:r>
              <a:rPr dirty="0" sz="2000" spc="-20" b="1">
                <a:solidFill>
                  <a:srgbClr val="000099"/>
                </a:solidFill>
                <a:latin typeface="Carlito"/>
                <a:cs typeface="Carlito"/>
              </a:rPr>
              <a:t>requestDispatcher. </a:t>
            </a:r>
            <a:r>
              <a:rPr dirty="0" sz="2000" spc="-10" b="1">
                <a:solidFill>
                  <a:srgbClr val="000099"/>
                </a:solidFill>
                <a:latin typeface="Carlito"/>
                <a:cs typeface="Carlito"/>
              </a:rPr>
              <a:t>forward(request,response);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39140"/>
          </a:xfrm>
          <a:custGeom>
            <a:avLst/>
            <a:gdLst/>
            <a:ahLst/>
            <a:cxnLst/>
            <a:rect l="l" t="t" r="r" b="b"/>
            <a:pathLst>
              <a:path w="12192000" h="739140">
                <a:moveTo>
                  <a:pt x="12192000" y="0"/>
                </a:moveTo>
                <a:lnTo>
                  <a:pt x="0" y="0"/>
                </a:lnTo>
                <a:lnTo>
                  <a:pt x="0" y="739139"/>
                </a:lnTo>
                <a:lnTo>
                  <a:pt x="12192000" y="739139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10052" y="0"/>
            <a:ext cx="6771005" cy="6661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Relative </a:t>
            </a:r>
            <a:r>
              <a:rPr dirty="0" spc="-35"/>
              <a:t>Path </a:t>
            </a:r>
            <a:r>
              <a:rPr dirty="0" spc="-100"/>
              <a:t>Vs </a:t>
            </a:r>
            <a:r>
              <a:rPr dirty="0" spc="-10"/>
              <a:t>Absolute</a:t>
            </a:r>
            <a:r>
              <a:rPr dirty="0" spc="90"/>
              <a:t> </a:t>
            </a:r>
            <a:r>
              <a:rPr dirty="0" spc="-35"/>
              <a:t>Path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918972"/>
            <a:ext cx="12192000" cy="1862455"/>
          </a:xfrm>
          <a:custGeom>
            <a:avLst/>
            <a:gdLst/>
            <a:ahLst/>
            <a:cxnLst/>
            <a:rect l="l" t="t" r="r" b="b"/>
            <a:pathLst>
              <a:path w="12192000" h="1862455">
                <a:moveTo>
                  <a:pt x="12192000" y="0"/>
                </a:moveTo>
                <a:lnTo>
                  <a:pt x="0" y="0"/>
                </a:lnTo>
                <a:lnTo>
                  <a:pt x="0" y="1862327"/>
                </a:lnTo>
                <a:lnTo>
                  <a:pt x="12192000" y="18623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208020"/>
            <a:ext cx="12192000" cy="2216150"/>
          </a:xfrm>
          <a:custGeom>
            <a:avLst/>
            <a:gdLst/>
            <a:ahLst/>
            <a:cxnLst/>
            <a:rect l="l" t="t" r="r" b="b"/>
            <a:pathLst>
              <a:path w="12192000" h="2216150">
                <a:moveTo>
                  <a:pt x="12192000" y="0"/>
                </a:moveTo>
                <a:lnTo>
                  <a:pt x="0" y="0"/>
                </a:lnTo>
                <a:lnTo>
                  <a:pt x="0" y="2215895"/>
                </a:lnTo>
                <a:lnTo>
                  <a:pt x="12192000" y="2215895"/>
                </a:lnTo>
                <a:lnTo>
                  <a:pt x="12192000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835396"/>
            <a:ext cx="12192000" cy="768350"/>
          </a:xfrm>
          <a:custGeom>
            <a:avLst/>
            <a:gdLst/>
            <a:ahLst/>
            <a:cxnLst/>
            <a:rect l="l" t="t" r="r" b="b"/>
            <a:pathLst>
              <a:path w="12192000" h="768350">
                <a:moveTo>
                  <a:pt x="12192000" y="0"/>
                </a:moveTo>
                <a:lnTo>
                  <a:pt x="0" y="0"/>
                </a:lnTo>
                <a:lnTo>
                  <a:pt x="0" y="768095"/>
                </a:lnTo>
                <a:lnTo>
                  <a:pt x="12192000" y="768095"/>
                </a:lnTo>
                <a:lnTo>
                  <a:pt x="1219200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8739" y="932180"/>
            <a:ext cx="12009755" cy="56159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2300" spc="-5" b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The </a:t>
            </a:r>
            <a:r>
              <a:rPr dirty="0" u="heavy" sz="2300" spc="-10" b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getRequestDispatcher() </a:t>
            </a:r>
            <a:r>
              <a:rPr dirty="0" u="heavy" sz="2300" spc="-5" b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method </a:t>
            </a:r>
            <a:r>
              <a:rPr dirty="0" u="heavy" sz="2300" b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of</a:t>
            </a:r>
            <a:r>
              <a:rPr dirty="0" u="heavy" sz="2300" spc="-10" b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 </a:t>
            </a:r>
            <a:r>
              <a:rPr dirty="0" u="heavy" sz="2300" spc="-5" b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ServletContext</a:t>
            </a:r>
            <a:endParaRPr sz="2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300" spc="-5">
                <a:latin typeface="Carlito"/>
                <a:cs typeface="Carlito"/>
              </a:rPr>
              <a:t>The </a:t>
            </a:r>
            <a:r>
              <a:rPr dirty="0" sz="2300" spc="-10">
                <a:latin typeface="Carlito"/>
                <a:cs typeface="Carlito"/>
              </a:rPr>
              <a:t>getRequestDispatcher() </a:t>
            </a:r>
            <a:r>
              <a:rPr dirty="0" sz="2300" spc="-5">
                <a:latin typeface="Carlito"/>
                <a:cs typeface="Carlito"/>
              </a:rPr>
              <a:t>method </a:t>
            </a:r>
            <a:r>
              <a:rPr dirty="0" sz="2300">
                <a:latin typeface="Carlito"/>
                <a:cs typeface="Carlito"/>
              </a:rPr>
              <a:t>of </a:t>
            </a:r>
            <a:r>
              <a:rPr dirty="0" sz="2300" spc="-10">
                <a:latin typeface="Carlito"/>
                <a:cs typeface="Carlito"/>
              </a:rPr>
              <a:t>ServletContext </a:t>
            </a:r>
            <a:r>
              <a:rPr dirty="0" sz="2300" spc="-20">
                <a:latin typeface="Carlito"/>
                <a:cs typeface="Carlito"/>
              </a:rPr>
              <a:t>takes </a:t>
            </a:r>
            <a:r>
              <a:rPr dirty="0" sz="2300">
                <a:latin typeface="Carlito"/>
                <a:cs typeface="Carlito"/>
              </a:rPr>
              <a:t>a </a:t>
            </a:r>
            <a:r>
              <a:rPr dirty="0" sz="2300" spc="-5">
                <a:latin typeface="Carlito"/>
                <a:cs typeface="Carlito"/>
              </a:rPr>
              <a:t>String </a:t>
            </a:r>
            <a:r>
              <a:rPr dirty="0" sz="2300" spc="-10">
                <a:latin typeface="Carlito"/>
                <a:cs typeface="Carlito"/>
              </a:rPr>
              <a:t>argument </a:t>
            </a:r>
            <a:r>
              <a:rPr dirty="0" sz="2300" spc="-5">
                <a:latin typeface="Carlito"/>
                <a:cs typeface="Carlito"/>
              </a:rPr>
              <a:t>describing the path</a:t>
            </a:r>
            <a:r>
              <a:rPr dirty="0" sz="2300" spc="315">
                <a:latin typeface="Carlito"/>
                <a:cs typeface="Carlito"/>
              </a:rPr>
              <a:t> </a:t>
            </a:r>
            <a:r>
              <a:rPr dirty="0" sz="2300" spc="-15">
                <a:latin typeface="Carlito"/>
                <a:cs typeface="Carlito"/>
              </a:rPr>
              <a:t>to</a:t>
            </a:r>
            <a:endParaRPr sz="2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300" spc="-15">
                <a:latin typeface="Carlito"/>
                <a:cs typeface="Carlito"/>
              </a:rPr>
              <a:t>locate </a:t>
            </a:r>
            <a:r>
              <a:rPr dirty="0" sz="2300">
                <a:latin typeface="Carlito"/>
                <a:cs typeface="Carlito"/>
              </a:rPr>
              <a:t>the </a:t>
            </a:r>
            <a:r>
              <a:rPr dirty="0" sz="2300" spc="-10">
                <a:latin typeface="Carlito"/>
                <a:cs typeface="Carlito"/>
              </a:rPr>
              <a:t>resource </a:t>
            </a:r>
            <a:r>
              <a:rPr dirty="0" sz="2300" spc="-15">
                <a:latin typeface="Carlito"/>
                <a:cs typeface="Carlito"/>
              </a:rPr>
              <a:t>to </a:t>
            </a:r>
            <a:r>
              <a:rPr dirty="0" sz="2300">
                <a:latin typeface="Carlito"/>
                <a:cs typeface="Carlito"/>
              </a:rPr>
              <a:t>which the </a:t>
            </a:r>
            <a:r>
              <a:rPr dirty="0" sz="2300" spc="-10">
                <a:latin typeface="Carlito"/>
                <a:cs typeface="Carlito"/>
              </a:rPr>
              <a:t>request </a:t>
            </a:r>
            <a:r>
              <a:rPr dirty="0" sz="2300">
                <a:latin typeface="Carlito"/>
                <a:cs typeface="Carlito"/>
              </a:rPr>
              <a:t>is </a:t>
            </a:r>
            <a:r>
              <a:rPr dirty="0" sz="2300" spc="-15">
                <a:latin typeface="Carlito"/>
                <a:cs typeface="Carlito"/>
              </a:rPr>
              <a:t>to </a:t>
            </a:r>
            <a:r>
              <a:rPr dirty="0" sz="2300" spc="-5">
                <a:latin typeface="Carlito"/>
                <a:cs typeface="Carlito"/>
              </a:rPr>
              <a:t>be</a:t>
            </a:r>
            <a:r>
              <a:rPr dirty="0" sz="2300" spc="130">
                <a:latin typeface="Carlito"/>
                <a:cs typeface="Carlito"/>
              </a:rPr>
              <a:t> </a:t>
            </a:r>
            <a:r>
              <a:rPr dirty="0" sz="2300" spc="-10">
                <a:latin typeface="Carlito"/>
                <a:cs typeface="Carlito"/>
              </a:rPr>
              <a:t>dispatched.</a:t>
            </a:r>
            <a:endParaRPr sz="2300">
              <a:latin typeface="Carlito"/>
              <a:cs typeface="Carlito"/>
            </a:endParaRPr>
          </a:p>
          <a:p>
            <a:pPr marL="12700" marR="660400">
              <a:lnSpc>
                <a:spcPct val="100000"/>
              </a:lnSpc>
            </a:pPr>
            <a:r>
              <a:rPr dirty="0" sz="2300">
                <a:latin typeface="Carlito"/>
                <a:cs typeface="Carlito"/>
              </a:rPr>
              <a:t>When this </a:t>
            </a:r>
            <a:r>
              <a:rPr dirty="0" sz="2300" spc="-5">
                <a:latin typeface="Carlito"/>
                <a:cs typeface="Carlito"/>
              </a:rPr>
              <a:t>method </a:t>
            </a:r>
            <a:r>
              <a:rPr dirty="0" sz="2300">
                <a:latin typeface="Carlito"/>
                <a:cs typeface="Carlito"/>
              </a:rPr>
              <a:t>is </a:t>
            </a:r>
            <a:r>
              <a:rPr dirty="0" sz="2300" spc="-5">
                <a:latin typeface="Carlito"/>
                <a:cs typeface="Carlito"/>
              </a:rPr>
              <a:t>called </a:t>
            </a:r>
            <a:r>
              <a:rPr dirty="0" sz="2300">
                <a:latin typeface="Carlito"/>
                <a:cs typeface="Carlito"/>
              </a:rPr>
              <a:t>, the </a:t>
            </a:r>
            <a:r>
              <a:rPr dirty="0" sz="2300" spc="-10">
                <a:latin typeface="Carlito"/>
                <a:cs typeface="Carlito"/>
              </a:rPr>
              <a:t>container </a:t>
            </a:r>
            <a:r>
              <a:rPr dirty="0" sz="2300" spc="-15">
                <a:latin typeface="Carlito"/>
                <a:cs typeface="Carlito"/>
              </a:rPr>
              <a:t>locates </a:t>
            </a:r>
            <a:r>
              <a:rPr dirty="0" sz="2300">
                <a:latin typeface="Carlito"/>
                <a:cs typeface="Carlito"/>
              </a:rPr>
              <a:t>the </a:t>
            </a:r>
            <a:r>
              <a:rPr dirty="0" sz="2300" spc="-10">
                <a:latin typeface="Carlito"/>
                <a:cs typeface="Carlito"/>
              </a:rPr>
              <a:t>resource </a:t>
            </a:r>
            <a:r>
              <a:rPr dirty="0" sz="2300" spc="-5">
                <a:latin typeface="Carlito"/>
                <a:cs typeface="Carlito"/>
              </a:rPr>
              <a:t>with </a:t>
            </a:r>
            <a:r>
              <a:rPr dirty="0" sz="2300">
                <a:latin typeface="Carlito"/>
                <a:cs typeface="Carlito"/>
              </a:rPr>
              <a:t>the </a:t>
            </a:r>
            <a:r>
              <a:rPr dirty="0" sz="2300" spc="-5">
                <a:latin typeface="Carlito"/>
                <a:cs typeface="Carlito"/>
              </a:rPr>
              <a:t>given </a:t>
            </a:r>
            <a:r>
              <a:rPr dirty="0" sz="2300" spc="-10">
                <a:latin typeface="Carlito"/>
                <a:cs typeface="Carlito"/>
              </a:rPr>
              <a:t>path </a:t>
            </a:r>
            <a:r>
              <a:rPr dirty="0" sz="2300" spc="-10" b="1">
                <a:latin typeface="Carlito"/>
                <a:cs typeface="Carlito"/>
              </a:rPr>
              <a:t>where </a:t>
            </a:r>
            <a:r>
              <a:rPr dirty="0" sz="2300" spc="-5" b="1">
                <a:latin typeface="Carlito"/>
                <a:cs typeface="Carlito"/>
              </a:rPr>
              <a:t>path  </a:t>
            </a:r>
            <a:r>
              <a:rPr dirty="0" sz="2300" b="1">
                <a:latin typeface="Carlito"/>
                <a:cs typeface="Carlito"/>
              </a:rPr>
              <a:t>should </a:t>
            </a:r>
            <a:r>
              <a:rPr dirty="0" sz="2300" spc="-10" b="1">
                <a:latin typeface="Carlito"/>
                <a:cs typeface="Carlito"/>
              </a:rPr>
              <a:t>start </a:t>
            </a:r>
            <a:r>
              <a:rPr dirty="0" sz="2300" spc="-5" b="1">
                <a:latin typeface="Carlito"/>
                <a:cs typeface="Carlito"/>
              </a:rPr>
              <a:t>with</a:t>
            </a:r>
            <a:r>
              <a:rPr dirty="0" sz="2300" spc="-15" b="1">
                <a:latin typeface="Carlito"/>
                <a:cs typeface="Carlito"/>
              </a:rPr>
              <a:t> </a:t>
            </a:r>
            <a:r>
              <a:rPr dirty="0" sz="2300" b="1">
                <a:latin typeface="Carlito"/>
                <a:cs typeface="Carlito"/>
              </a:rPr>
              <a:t>/</a:t>
            </a:r>
            <a:endParaRPr sz="23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dirty="0" u="heavy" sz="2300" spc="-5" b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The </a:t>
            </a:r>
            <a:r>
              <a:rPr dirty="0" u="heavy" sz="2300" spc="-10" b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getRequestDispatcher() </a:t>
            </a:r>
            <a:r>
              <a:rPr dirty="0" u="heavy" sz="2300" spc="-5" b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method </a:t>
            </a:r>
            <a:r>
              <a:rPr dirty="0" u="heavy" sz="2300" b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of</a:t>
            </a:r>
            <a:r>
              <a:rPr dirty="0" u="heavy" sz="2300" spc="-10" b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 </a:t>
            </a:r>
            <a:r>
              <a:rPr dirty="0" u="heavy" sz="2300" spc="-5" b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ServletRequest</a:t>
            </a:r>
            <a:endParaRPr sz="2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300">
                <a:latin typeface="Carlito"/>
                <a:cs typeface="Carlito"/>
              </a:rPr>
              <a:t>The </a:t>
            </a:r>
            <a:r>
              <a:rPr dirty="0" sz="2300" spc="-10">
                <a:latin typeface="Carlito"/>
                <a:cs typeface="Carlito"/>
              </a:rPr>
              <a:t>getRequestDispatcher() </a:t>
            </a:r>
            <a:r>
              <a:rPr dirty="0" sz="2300" spc="-5">
                <a:latin typeface="Carlito"/>
                <a:cs typeface="Carlito"/>
              </a:rPr>
              <a:t>method of ServletRequest </a:t>
            </a:r>
            <a:r>
              <a:rPr dirty="0" sz="2300" spc="-25">
                <a:latin typeface="Carlito"/>
                <a:cs typeface="Carlito"/>
              </a:rPr>
              <a:t>takes </a:t>
            </a:r>
            <a:r>
              <a:rPr dirty="0" sz="2300">
                <a:latin typeface="Carlito"/>
                <a:cs typeface="Carlito"/>
              </a:rPr>
              <a:t>a </a:t>
            </a:r>
            <a:r>
              <a:rPr dirty="0" sz="2300" spc="-5">
                <a:latin typeface="Carlito"/>
                <a:cs typeface="Carlito"/>
              </a:rPr>
              <a:t>String </a:t>
            </a:r>
            <a:r>
              <a:rPr dirty="0" sz="2300" spc="-10">
                <a:latin typeface="Carlito"/>
                <a:cs typeface="Carlito"/>
              </a:rPr>
              <a:t>argument </a:t>
            </a:r>
            <a:r>
              <a:rPr dirty="0" sz="2300" spc="-5">
                <a:latin typeface="Carlito"/>
                <a:cs typeface="Carlito"/>
              </a:rPr>
              <a:t>describing </a:t>
            </a:r>
            <a:r>
              <a:rPr dirty="0" sz="2300">
                <a:latin typeface="Carlito"/>
                <a:cs typeface="Carlito"/>
              </a:rPr>
              <a:t>the</a:t>
            </a:r>
            <a:r>
              <a:rPr dirty="0" sz="2300" spc="260">
                <a:latin typeface="Carlito"/>
                <a:cs typeface="Carlito"/>
              </a:rPr>
              <a:t> </a:t>
            </a:r>
            <a:r>
              <a:rPr dirty="0" sz="2300" spc="-5" b="1">
                <a:latin typeface="Carlito"/>
                <a:cs typeface="Carlito"/>
              </a:rPr>
              <a:t>path</a:t>
            </a:r>
            <a:endParaRPr sz="2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300" spc="-10" b="1">
                <a:latin typeface="Carlito"/>
                <a:cs typeface="Carlito"/>
              </a:rPr>
              <a:t>relative to </a:t>
            </a:r>
            <a:r>
              <a:rPr dirty="0" sz="2300" b="1">
                <a:latin typeface="Carlito"/>
                <a:cs typeface="Carlito"/>
              </a:rPr>
              <a:t>the </a:t>
            </a:r>
            <a:r>
              <a:rPr dirty="0" sz="2300" spc="-10" b="1">
                <a:latin typeface="Carlito"/>
                <a:cs typeface="Carlito"/>
              </a:rPr>
              <a:t>current</a:t>
            </a:r>
            <a:r>
              <a:rPr dirty="0" sz="2300" spc="15" b="1">
                <a:latin typeface="Carlito"/>
                <a:cs typeface="Carlito"/>
              </a:rPr>
              <a:t> </a:t>
            </a:r>
            <a:r>
              <a:rPr dirty="0" sz="2300" spc="-5" b="1">
                <a:latin typeface="Carlito"/>
                <a:cs typeface="Carlito"/>
              </a:rPr>
              <a:t>request</a:t>
            </a:r>
            <a:r>
              <a:rPr dirty="0" sz="2300" spc="-5">
                <a:latin typeface="Carlito"/>
                <a:cs typeface="Carlito"/>
              </a:rPr>
              <a:t>.</a:t>
            </a:r>
            <a:endParaRPr sz="2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dirty="0" sz="2300">
                <a:latin typeface="Carlito"/>
                <a:cs typeface="Carlito"/>
              </a:rPr>
              <a:t>The Servlet </a:t>
            </a:r>
            <a:r>
              <a:rPr dirty="0" sz="2300" spc="-10">
                <a:latin typeface="Carlito"/>
                <a:cs typeface="Carlito"/>
              </a:rPr>
              <a:t>container </a:t>
            </a:r>
            <a:r>
              <a:rPr dirty="0" sz="2300" spc="-5">
                <a:latin typeface="Carlito"/>
                <a:cs typeface="Carlito"/>
              </a:rPr>
              <a:t>uses </a:t>
            </a:r>
            <a:r>
              <a:rPr dirty="0" sz="2300">
                <a:latin typeface="Carlito"/>
                <a:cs typeface="Carlito"/>
              </a:rPr>
              <a:t>the </a:t>
            </a:r>
            <a:r>
              <a:rPr dirty="0" sz="2300" spc="-10">
                <a:latin typeface="Carlito"/>
                <a:cs typeface="Carlito"/>
              </a:rPr>
              <a:t>information </a:t>
            </a:r>
            <a:r>
              <a:rPr dirty="0" sz="2300">
                <a:latin typeface="Carlito"/>
                <a:cs typeface="Carlito"/>
              </a:rPr>
              <a:t>in the </a:t>
            </a:r>
            <a:r>
              <a:rPr dirty="0" sz="2300" spc="-10">
                <a:latin typeface="Carlito"/>
                <a:cs typeface="Carlito"/>
              </a:rPr>
              <a:t>request </a:t>
            </a:r>
            <a:r>
              <a:rPr dirty="0" sz="2300">
                <a:latin typeface="Carlito"/>
                <a:cs typeface="Carlito"/>
              </a:rPr>
              <a:t>object </a:t>
            </a:r>
            <a:r>
              <a:rPr dirty="0" sz="2300" spc="-15">
                <a:latin typeface="Carlito"/>
                <a:cs typeface="Carlito"/>
              </a:rPr>
              <a:t>to </a:t>
            </a:r>
            <a:r>
              <a:rPr dirty="0" sz="2300" spc="-5">
                <a:latin typeface="Carlito"/>
                <a:cs typeface="Carlito"/>
              </a:rPr>
              <a:t>build </a:t>
            </a:r>
            <a:r>
              <a:rPr dirty="0" sz="2300">
                <a:latin typeface="Carlito"/>
                <a:cs typeface="Carlito"/>
              </a:rPr>
              <a:t>a </a:t>
            </a:r>
            <a:r>
              <a:rPr dirty="0" sz="2300" spc="-10">
                <a:latin typeface="Carlito"/>
                <a:cs typeface="Carlito"/>
              </a:rPr>
              <a:t>complete path </a:t>
            </a:r>
            <a:r>
              <a:rPr dirty="0" sz="2300">
                <a:latin typeface="Carlito"/>
                <a:cs typeface="Carlito"/>
              </a:rPr>
              <a:t>and </a:t>
            </a:r>
            <a:r>
              <a:rPr dirty="0" sz="2300" spc="-15">
                <a:latin typeface="Carlito"/>
                <a:cs typeface="Carlito"/>
              </a:rPr>
              <a:t>locates  </a:t>
            </a:r>
            <a:r>
              <a:rPr dirty="0" sz="2300">
                <a:latin typeface="Carlito"/>
                <a:cs typeface="Carlito"/>
              </a:rPr>
              <a:t>the </a:t>
            </a:r>
            <a:r>
              <a:rPr dirty="0" sz="2300" spc="-10">
                <a:latin typeface="Carlito"/>
                <a:cs typeface="Carlito"/>
              </a:rPr>
              <a:t>resource </a:t>
            </a:r>
            <a:r>
              <a:rPr dirty="0" sz="2300" spc="-5">
                <a:latin typeface="Carlito"/>
                <a:cs typeface="Carlito"/>
              </a:rPr>
              <a:t>using </a:t>
            </a:r>
            <a:r>
              <a:rPr dirty="0" sz="2300">
                <a:latin typeface="Carlito"/>
                <a:cs typeface="Carlito"/>
              </a:rPr>
              <a:t>the</a:t>
            </a:r>
            <a:r>
              <a:rPr dirty="0" sz="2300" spc="30">
                <a:latin typeface="Carlito"/>
                <a:cs typeface="Carlito"/>
              </a:rPr>
              <a:t> </a:t>
            </a:r>
            <a:r>
              <a:rPr dirty="0" sz="2300" spc="-5">
                <a:latin typeface="Carlito"/>
                <a:cs typeface="Carlito"/>
              </a:rPr>
              <a:t>path.</a:t>
            </a:r>
            <a:endParaRPr sz="2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913130" algn="l"/>
              </a:tabLst>
            </a:pPr>
            <a:r>
              <a:rPr dirty="0" sz="2200" spc="-10" b="1">
                <a:latin typeface="Carlito"/>
                <a:cs typeface="Carlito"/>
              </a:rPr>
              <a:t>Note</a:t>
            </a:r>
            <a:r>
              <a:rPr dirty="0" sz="2200" spc="10" b="1">
                <a:latin typeface="Carlito"/>
                <a:cs typeface="Carlito"/>
              </a:rPr>
              <a:t> </a:t>
            </a:r>
            <a:r>
              <a:rPr dirty="0" sz="2200" spc="-5" b="1">
                <a:latin typeface="Carlito"/>
                <a:cs typeface="Carlito"/>
              </a:rPr>
              <a:t>:	</a:t>
            </a:r>
            <a:r>
              <a:rPr dirty="0" sz="2200" spc="-10" b="1">
                <a:solidFill>
                  <a:srgbClr val="C00000"/>
                </a:solidFill>
                <a:latin typeface="Carlito"/>
                <a:cs typeface="Carlito"/>
              </a:rPr>
              <a:t>ServletRequest</a:t>
            </a:r>
            <a:r>
              <a:rPr dirty="0" sz="2200" spc="-10" b="1">
                <a:latin typeface="Carlito"/>
                <a:cs typeface="Carlito"/>
              </a:rPr>
              <a:t>.getRequestDispatcher </a:t>
            </a:r>
            <a:r>
              <a:rPr dirty="0" sz="2200" spc="-25" b="1">
                <a:latin typeface="Carlito"/>
                <a:cs typeface="Carlito"/>
              </a:rPr>
              <a:t>takes </a:t>
            </a:r>
            <a:r>
              <a:rPr dirty="0" sz="2200" spc="-5" b="1">
                <a:latin typeface="Carlito"/>
                <a:cs typeface="Carlito"/>
              </a:rPr>
              <a:t>a </a:t>
            </a:r>
            <a:r>
              <a:rPr dirty="0" sz="2200" spc="-15" b="1">
                <a:solidFill>
                  <a:srgbClr val="C00000"/>
                </a:solidFill>
                <a:latin typeface="Carlito"/>
                <a:cs typeface="Carlito"/>
              </a:rPr>
              <a:t>relative </a:t>
            </a:r>
            <a:r>
              <a:rPr dirty="0" sz="2200" spc="-5" b="1">
                <a:solidFill>
                  <a:srgbClr val="C00000"/>
                </a:solidFill>
                <a:latin typeface="Carlito"/>
                <a:cs typeface="Carlito"/>
              </a:rPr>
              <a:t>URL</a:t>
            </a:r>
            <a:r>
              <a:rPr dirty="0" sz="2200" spc="180" b="1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dirty="0" sz="2200" spc="-5" b="1">
                <a:latin typeface="Carlito"/>
                <a:cs typeface="Carlito"/>
              </a:rPr>
              <a:t>while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200" spc="-10" b="1">
                <a:solidFill>
                  <a:srgbClr val="C00000"/>
                </a:solidFill>
                <a:latin typeface="Carlito"/>
                <a:cs typeface="Carlito"/>
              </a:rPr>
              <a:t>ServletContext.</a:t>
            </a:r>
            <a:r>
              <a:rPr dirty="0" sz="2200" spc="-10" b="1">
                <a:latin typeface="Carlito"/>
                <a:cs typeface="Carlito"/>
              </a:rPr>
              <a:t>getRequestDispatcher </a:t>
            </a:r>
            <a:r>
              <a:rPr dirty="0" sz="2200" spc="-25" b="1">
                <a:latin typeface="Carlito"/>
                <a:cs typeface="Carlito"/>
              </a:rPr>
              <a:t>takes </a:t>
            </a:r>
            <a:r>
              <a:rPr dirty="0" sz="2200" spc="-10" b="1">
                <a:solidFill>
                  <a:srgbClr val="C00000"/>
                </a:solidFill>
                <a:latin typeface="Carlito"/>
                <a:cs typeface="Carlito"/>
              </a:rPr>
              <a:t>absolute</a:t>
            </a:r>
            <a:r>
              <a:rPr dirty="0" sz="2200" spc="145" b="1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dirty="0" sz="2200" spc="-15" b="1">
                <a:solidFill>
                  <a:srgbClr val="C00000"/>
                </a:solidFill>
                <a:latin typeface="Carlito"/>
                <a:cs typeface="Carlito"/>
              </a:rPr>
              <a:t>path.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46430"/>
          </a:xfrm>
          <a:custGeom>
            <a:avLst/>
            <a:gdLst/>
            <a:ahLst/>
            <a:cxnLst/>
            <a:rect l="l" t="t" r="r" b="b"/>
            <a:pathLst>
              <a:path w="12192000" h="646430">
                <a:moveTo>
                  <a:pt x="12192000" y="0"/>
                </a:moveTo>
                <a:lnTo>
                  <a:pt x="0" y="0"/>
                </a:lnTo>
                <a:lnTo>
                  <a:pt x="0" y="646176"/>
                </a:lnTo>
                <a:lnTo>
                  <a:pt x="12192000" y="6461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6985" y="3759"/>
            <a:ext cx="709295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The </a:t>
            </a:r>
            <a:r>
              <a:rPr dirty="0" sz="3600" spc="-15"/>
              <a:t>getRequestDispatcher()</a:t>
            </a:r>
            <a:r>
              <a:rPr dirty="0" sz="3600" spc="15"/>
              <a:t> </a:t>
            </a:r>
            <a:r>
              <a:rPr dirty="0" sz="3600" spc="-10"/>
              <a:t>Methods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8739" y="705104"/>
            <a:ext cx="11550650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0285730" algn="l"/>
              </a:tabLst>
            </a:pPr>
            <a:r>
              <a:rPr dirty="0" sz="2200" spc="-10">
                <a:latin typeface="Carlito"/>
                <a:cs typeface="Carlito"/>
              </a:rPr>
              <a:t>Let </a:t>
            </a:r>
            <a:r>
              <a:rPr dirty="0" sz="2200" spc="-5">
                <a:latin typeface="Carlito"/>
                <a:cs typeface="Carlito"/>
              </a:rPr>
              <a:t>us </a:t>
            </a:r>
            <a:r>
              <a:rPr dirty="0" sz="2200" spc="-10">
                <a:latin typeface="Carlito"/>
                <a:cs typeface="Carlito"/>
              </a:rPr>
              <a:t>consider </a:t>
            </a:r>
            <a:r>
              <a:rPr dirty="0" sz="2200" spc="-5">
                <a:latin typeface="Carlito"/>
                <a:cs typeface="Carlito"/>
              </a:rPr>
              <a:t>an </a:t>
            </a:r>
            <a:r>
              <a:rPr dirty="0" sz="2200" spc="-15">
                <a:latin typeface="Carlito"/>
                <a:cs typeface="Carlito"/>
              </a:rPr>
              <a:t>example </a:t>
            </a:r>
            <a:r>
              <a:rPr dirty="0" sz="2200" spc="-20">
                <a:latin typeface="Carlito"/>
                <a:cs typeface="Carlito"/>
              </a:rPr>
              <a:t>to demonstrate </a:t>
            </a:r>
            <a:r>
              <a:rPr dirty="0" sz="2200" spc="-5">
                <a:latin typeface="Carlito"/>
                <a:cs typeface="Carlito"/>
              </a:rPr>
              <a:t>the </a:t>
            </a:r>
            <a:r>
              <a:rPr dirty="0" sz="2200" spc="-10">
                <a:latin typeface="Carlito"/>
                <a:cs typeface="Carlito"/>
              </a:rPr>
              <a:t>use </a:t>
            </a:r>
            <a:r>
              <a:rPr dirty="0" sz="2200" spc="-5">
                <a:latin typeface="Carlito"/>
                <a:cs typeface="Carlito"/>
              </a:rPr>
              <a:t>of the</a:t>
            </a:r>
            <a:r>
              <a:rPr dirty="0" sz="2200" spc="280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getrequestDispatcher()</a:t>
            </a:r>
            <a:r>
              <a:rPr dirty="0" sz="2200" spc="15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method	in</a:t>
            </a:r>
            <a:r>
              <a:rPr dirty="0" sz="2200" spc="-80">
                <a:latin typeface="Carlito"/>
                <a:cs typeface="Carlito"/>
              </a:rPr>
              <a:t> </a:t>
            </a:r>
            <a:r>
              <a:rPr dirty="0" sz="2200" spc="-20">
                <a:latin typeface="Carlito"/>
                <a:cs typeface="Carlito"/>
              </a:rPr>
              <a:t>different  </a:t>
            </a:r>
            <a:r>
              <a:rPr dirty="0" sz="2200" spc="-10">
                <a:latin typeface="Carlito"/>
                <a:cs typeface="Carlito"/>
              </a:rPr>
              <a:t>cases.</a:t>
            </a:r>
            <a:endParaRPr sz="2200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82267" y="1214500"/>
          <a:ext cx="8401050" cy="2977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7590"/>
                <a:gridCol w="5133975"/>
                <a:gridCol w="2209165"/>
              </a:tblGrid>
              <a:tr h="640079">
                <a:tc>
                  <a:txBody>
                    <a:bodyPr/>
                    <a:lstStyle/>
                    <a:p>
                      <a:pPr marL="91440" marR="27368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er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vlet 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Name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URL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URL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Pattern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39776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Servlet1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http://localhost:8080/mycntxt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/myser1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0">
                          <a:latin typeface="Carlito"/>
                          <a:cs typeface="Carlito"/>
                        </a:rPr>
                        <a:t>/myser1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Servlet2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http://localhost:8080/mycntxt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/myser2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0">
                          <a:latin typeface="Carlito"/>
                          <a:cs typeface="Carlito"/>
                        </a:rPr>
                        <a:t>/myser2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Servlet3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http://localhost:8080/mycntxt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/myservlets/myser3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rlito"/>
                          <a:cs typeface="Carlito"/>
                        </a:rPr>
                        <a:t>/myservlets/myser3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44792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Servlet4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http://localhost:8080/mycntxt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/myservlets/myser4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rlito"/>
                          <a:cs typeface="Carlito"/>
                        </a:rPr>
                        <a:t>/myservlets/myser4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AEEF7"/>
                    </a:solidFill>
                  </a:tcPr>
                </a:tc>
              </a:tr>
              <a:tr h="198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3986796"/>
            <a:ext cx="12192000" cy="739140"/>
          </a:xfrm>
          <a:custGeom>
            <a:avLst/>
            <a:gdLst/>
            <a:ahLst/>
            <a:cxnLst/>
            <a:rect l="l" t="t" r="r" b="b"/>
            <a:pathLst>
              <a:path w="12192000" h="739139">
                <a:moveTo>
                  <a:pt x="12192000" y="0"/>
                </a:moveTo>
                <a:lnTo>
                  <a:pt x="0" y="0"/>
                </a:lnTo>
                <a:lnTo>
                  <a:pt x="0" y="725424"/>
                </a:lnTo>
                <a:lnTo>
                  <a:pt x="0" y="739127"/>
                </a:lnTo>
                <a:lnTo>
                  <a:pt x="12192000" y="739127"/>
                </a:lnTo>
                <a:lnTo>
                  <a:pt x="12192000" y="7254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8739" y="4004005"/>
            <a:ext cx="11733530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0">
                <a:latin typeface="Carlito"/>
                <a:cs typeface="Carlito"/>
              </a:rPr>
              <a:t>Now, </a:t>
            </a:r>
            <a:r>
              <a:rPr dirty="0" sz="2100" spc="-15">
                <a:latin typeface="Carlito"/>
                <a:cs typeface="Carlito"/>
              </a:rPr>
              <a:t>to </a:t>
            </a:r>
            <a:r>
              <a:rPr dirty="0" sz="2100" spc="-20">
                <a:latin typeface="Carlito"/>
                <a:cs typeface="Carlito"/>
              </a:rPr>
              <a:t>forward </a:t>
            </a:r>
            <a:r>
              <a:rPr dirty="0" sz="2100">
                <a:latin typeface="Carlito"/>
                <a:cs typeface="Carlito"/>
              </a:rPr>
              <a:t>the </a:t>
            </a:r>
            <a:r>
              <a:rPr dirty="0" sz="2100" spc="-10">
                <a:latin typeface="Carlito"/>
                <a:cs typeface="Carlito"/>
              </a:rPr>
              <a:t>request </a:t>
            </a:r>
            <a:r>
              <a:rPr dirty="0" sz="2100" spc="-15">
                <a:latin typeface="Carlito"/>
                <a:cs typeface="Carlito"/>
              </a:rPr>
              <a:t>from </a:t>
            </a:r>
            <a:r>
              <a:rPr dirty="0" sz="2100">
                <a:latin typeface="Carlito"/>
                <a:cs typeface="Carlito"/>
              </a:rPr>
              <a:t>the </a:t>
            </a:r>
            <a:r>
              <a:rPr dirty="0" sz="2100" spc="-5">
                <a:latin typeface="Carlito"/>
                <a:cs typeface="Carlito"/>
              </a:rPr>
              <a:t>Servlet1 </a:t>
            </a:r>
            <a:r>
              <a:rPr dirty="0" sz="2100" spc="-15">
                <a:latin typeface="Carlito"/>
                <a:cs typeface="Carlito"/>
              </a:rPr>
              <a:t>to </a:t>
            </a:r>
            <a:r>
              <a:rPr dirty="0" sz="2100" spc="-5">
                <a:latin typeface="Carlito"/>
                <a:cs typeface="Carlito"/>
              </a:rPr>
              <a:t>Servlet4, </a:t>
            </a:r>
            <a:r>
              <a:rPr dirty="0" sz="2100" spc="-15">
                <a:latin typeface="Carlito"/>
                <a:cs typeface="Carlito"/>
              </a:rPr>
              <a:t>we </a:t>
            </a:r>
            <a:r>
              <a:rPr dirty="0" sz="2100" spc="-5">
                <a:latin typeface="Carlito"/>
                <a:cs typeface="Carlito"/>
              </a:rPr>
              <a:t>can call </a:t>
            </a:r>
            <a:r>
              <a:rPr dirty="0" sz="2100" spc="-10">
                <a:latin typeface="Carlito"/>
                <a:cs typeface="Carlito"/>
              </a:rPr>
              <a:t>getRequestDispatcher() </a:t>
            </a:r>
            <a:r>
              <a:rPr dirty="0" sz="2100" spc="-5">
                <a:latin typeface="Carlito"/>
                <a:cs typeface="Carlito"/>
              </a:rPr>
              <a:t>method</a:t>
            </a:r>
            <a:r>
              <a:rPr dirty="0" sz="2100" spc="275">
                <a:latin typeface="Carlito"/>
                <a:cs typeface="Carlito"/>
              </a:rPr>
              <a:t> </a:t>
            </a:r>
            <a:r>
              <a:rPr dirty="0" sz="2100" spc="-5">
                <a:latin typeface="Carlito"/>
                <a:cs typeface="Carlito"/>
              </a:rPr>
              <a:t>using</a:t>
            </a:r>
            <a:endParaRPr sz="2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100">
                <a:latin typeface="Carlito"/>
                <a:cs typeface="Carlito"/>
              </a:rPr>
              <a:t>the </a:t>
            </a:r>
            <a:r>
              <a:rPr dirty="0" sz="2100" spc="-15">
                <a:latin typeface="Carlito"/>
                <a:cs typeface="Carlito"/>
              </a:rPr>
              <a:t>following</a:t>
            </a:r>
            <a:r>
              <a:rPr dirty="0" sz="2100" spc="35">
                <a:latin typeface="Carlito"/>
                <a:cs typeface="Carlito"/>
              </a:rPr>
              <a:t> </a:t>
            </a:r>
            <a:r>
              <a:rPr dirty="0" sz="2100" spc="-5">
                <a:latin typeface="Carlito"/>
                <a:cs typeface="Carlito"/>
              </a:rPr>
              <a:t>methods: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1352" y="4712208"/>
            <a:ext cx="10750550" cy="1323340"/>
          </a:xfrm>
          <a:prstGeom prst="rect">
            <a:avLst/>
          </a:prstGeom>
          <a:solidFill>
            <a:srgbClr val="DBFDAF"/>
          </a:solidFill>
        </p:spPr>
        <p:txBody>
          <a:bodyPr wrap="square" lIns="0" tIns="2984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35"/>
              </a:spcBef>
            </a:pPr>
            <a:r>
              <a:rPr dirty="0" sz="2000" spc="-10">
                <a:latin typeface="Carlito"/>
                <a:cs typeface="Carlito"/>
              </a:rPr>
              <a:t>ServletContext </a:t>
            </a:r>
            <a:r>
              <a:rPr dirty="0" sz="2000" spc="-15">
                <a:latin typeface="Carlito"/>
                <a:cs typeface="Carlito"/>
              </a:rPr>
              <a:t>context </a:t>
            </a:r>
            <a:r>
              <a:rPr dirty="0" sz="2000">
                <a:latin typeface="Carlito"/>
                <a:cs typeface="Carlito"/>
              </a:rPr>
              <a:t>=</a:t>
            </a:r>
            <a:r>
              <a:rPr dirty="0" sz="2000" spc="4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getServletContext();</a:t>
            </a:r>
            <a:endParaRPr sz="2000">
              <a:latin typeface="Carlito"/>
              <a:cs typeface="Carlito"/>
            </a:endParaRPr>
          </a:p>
          <a:p>
            <a:pPr marL="2834005" marR="966469" indent="-2743835">
              <a:lnSpc>
                <a:spcPct val="100000"/>
              </a:lnSpc>
            </a:pPr>
            <a:r>
              <a:rPr dirty="0" sz="2000" spc="-5">
                <a:latin typeface="Carlito"/>
                <a:cs typeface="Carlito"/>
              </a:rPr>
              <a:t>RequestDispatcher requestDispatcher= </a:t>
            </a:r>
            <a:r>
              <a:rPr dirty="0" sz="2000" spc="-10">
                <a:solidFill>
                  <a:srgbClr val="FF0000"/>
                </a:solidFill>
                <a:latin typeface="Carlito"/>
                <a:cs typeface="Carlito"/>
              </a:rPr>
              <a:t>context</a:t>
            </a:r>
            <a:r>
              <a:rPr dirty="0" sz="2000" spc="-10">
                <a:latin typeface="Carlito"/>
                <a:cs typeface="Carlito"/>
              </a:rPr>
              <a:t>.getRequestDispatcher(</a:t>
            </a:r>
            <a:r>
              <a:rPr dirty="0" sz="2000" spc="-10" i="1">
                <a:latin typeface="Carlito"/>
                <a:cs typeface="Carlito"/>
              </a:rPr>
              <a:t>"</a:t>
            </a:r>
            <a:r>
              <a:rPr dirty="0" sz="2000" spc="-10">
                <a:solidFill>
                  <a:srgbClr val="FF0000"/>
                </a:solidFill>
                <a:latin typeface="Carlito"/>
                <a:cs typeface="Carlito"/>
              </a:rPr>
              <a:t>/</a:t>
            </a:r>
            <a:r>
              <a:rPr dirty="0" sz="2000" spc="-10">
                <a:latin typeface="Carlito"/>
                <a:cs typeface="Carlito"/>
              </a:rPr>
              <a:t>myservlets/myser4</a:t>
            </a:r>
            <a:r>
              <a:rPr dirty="0" sz="2000" spc="-10" i="1">
                <a:latin typeface="Carlito"/>
                <a:cs typeface="Carlito"/>
              </a:rPr>
              <a:t>"</a:t>
            </a:r>
            <a:r>
              <a:rPr dirty="0" sz="2000" spc="-10">
                <a:latin typeface="Carlito"/>
                <a:cs typeface="Carlito"/>
              </a:rPr>
              <a:t>);  </a:t>
            </a:r>
            <a:r>
              <a:rPr dirty="0" sz="2000" spc="-5">
                <a:latin typeface="Carlito"/>
                <a:cs typeface="Carlito"/>
              </a:rPr>
              <a:t>or</a:t>
            </a:r>
            <a:endParaRPr sz="200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Carlito"/>
                <a:cs typeface="Carlito"/>
              </a:rPr>
              <a:t>RequestDispatcher requestDispatcher </a:t>
            </a:r>
            <a:r>
              <a:rPr dirty="0" sz="2000">
                <a:latin typeface="Carlito"/>
                <a:cs typeface="Carlito"/>
              </a:rPr>
              <a:t>= </a:t>
            </a:r>
            <a:r>
              <a:rPr dirty="0" sz="2000" spc="-5">
                <a:solidFill>
                  <a:srgbClr val="FF0000"/>
                </a:solidFill>
                <a:latin typeface="Carlito"/>
                <a:cs typeface="Carlito"/>
              </a:rPr>
              <a:t>request</a:t>
            </a:r>
            <a:r>
              <a:rPr dirty="0" sz="2000" spc="-5">
                <a:latin typeface="Carlito"/>
                <a:cs typeface="Carlito"/>
              </a:rPr>
              <a:t>.getRequestDispatcher(</a:t>
            </a:r>
            <a:r>
              <a:rPr dirty="0" sz="2000" spc="-5" i="1">
                <a:latin typeface="Carlito"/>
                <a:cs typeface="Carlito"/>
              </a:rPr>
              <a:t>"</a:t>
            </a:r>
            <a:r>
              <a:rPr dirty="0" sz="2000" spc="-5">
                <a:latin typeface="Carlito"/>
                <a:cs typeface="Carlito"/>
              </a:rPr>
              <a:t>myservlets/myser4</a:t>
            </a:r>
            <a:r>
              <a:rPr dirty="0" sz="2000" spc="-5" i="1">
                <a:latin typeface="Carlito"/>
                <a:cs typeface="Carlito"/>
              </a:rPr>
              <a:t>"</a:t>
            </a:r>
            <a:r>
              <a:rPr dirty="0" sz="2000" spc="-5">
                <a:latin typeface="Carlito"/>
                <a:cs typeface="Carlito"/>
              </a:rPr>
              <a:t>);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20" y="6190488"/>
            <a:ext cx="11654155" cy="431800"/>
          </a:xfrm>
          <a:custGeom>
            <a:avLst/>
            <a:gdLst/>
            <a:ahLst/>
            <a:cxnLst/>
            <a:rect l="l" t="t" r="r" b="b"/>
            <a:pathLst>
              <a:path w="11654155" h="431800">
                <a:moveTo>
                  <a:pt x="11654028" y="0"/>
                </a:moveTo>
                <a:lnTo>
                  <a:pt x="0" y="0"/>
                </a:lnTo>
                <a:lnTo>
                  <a:pt x="0" y="431292"/>
                </a:lnTo>
                <a:lnTo>
                  <a:pt x="11654028" y="431292"/>
                </a:lnTo>
                <a:lnTo>
                  <a:pt x="11654028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6360" y="6208572"/>
            <a:ext cx="1021397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926455" algn="l"/>
              </a:tabLst>
            </a:pPr>
            <a:r>
              <a:rPr dirty="0" sz="2200" spc="-10" b="1">
                <a:latin typeface="Carlito"/>
                <a:cs typeface="Carlito"/>
              </a:rPr>
              <a:t>How </a:t>
            </a:r>
            <a:r>
              <a:rPr dirty="0" sz="2200" spc="-5" b="1">
                <a:latin typeface="Carlito"/>
                <a:cs typeface="Carlito"/>
              </a:rPr>
              <a:t>do </a:t>
            </a:r>
            <a:r>
              <a:rPr dirty="0" sz="2200" spc="-15" b="1">
                <a:latin typeface="Carlito"/>
                <a:cs typeface="Carlito"/>
              </a:rPr>
              <a:t>we forward </a:t>
            </a:r>
            <a:r>
              <a:rPr dirty="0" sz="2200" spc="-10" b="1">
                <a:latin typeface="Carlito"/>
                <a:cs typeface="Carlito"/>
              </a:rPr>
              <a:t>the </a:t>
            </a:r>
            <a:r>
              <a:rPr dirty="0" sz="2200" spc="-15" b="1">
                <a:latin typeface="Carlito"/>
                <a:cs typeface="Carlito"/>
              </a:rPr>
              <a:t>request </a:t>
            </a:r>
            <a:r>
              <a:rPr dirty="0" sz="2200" spc="-10" b="1">
                <a:latin typeface="Carlito"/>
                <a:cs typeface="Carlito"/>
              </a:rPr>
              <a:t>from</a:t>
            </a:r>
            <a:r>
              <a:rPr dirty="0" sz="2200" spc="240" b="1">
                <a:latin typeface="Carlito"/>
                <a:cs typeface="Carlito"/>
              </a:rPr>
              <a:t> </a:t>
            </a:r>
            <a:r>
              <a:rPr dirty="0" sz="2200" spc="-10" b="1">
                <a:latin typeface="Carlito"/>
                <a:cs typeface="Carlito"/>
              </a:rPr>
              <a:t>the</a:t>
            </a:r>
            <a:r>
              <a:rPr dirty="0" sz="2200" spc="10" b="1">
                <a:latin typeface="Carlito"/>
                <a:cs typeface="Carlito"/>
              </a:rPr>
              <a:t> </a:t>
            </a:r>
            <a:r>
              <a:rPr dirty="0" sz="2200" spc="-5" b="1">
                <a:latin typeface="Carlito"/>
                <a:cs typeface="Carlito"/>
              </a:rPr>
              <a:t>Servlet4	</a:t>
            </a:r>
            <a:r>
              <a:rPr dirty="0" sz="2200" spc="-20" b="1">
                <a:latin typeface="Carlito"/>
                <a:cs typeface="Carlito"/>
              </a:rPr>
              <a:t>to </a:t>
            </a:r>
            <a:r>
              <a:rPr dirty="0" sz="2200" spc="-5" b="1">
                <a:latin typeface="Carlito"/>
                <a:cs typeface="Carlito"/>
              </a:rPr>
              <a:t>Servlet1 using both </a:t>
            </a:r>
            <a:r>
              <a:rPr dirty="0" sz="2200" spc="-10" b="1">
                <a:latin typeface="Carlito"/>
                <a:cs typeface="Carlito"/>
              </a:rPr>
              <a:t>the methods</a:t>
            </a:r>
            <a:r>
              <a:rPr dirty="0" sz="2200" spc="65" b="1">
                <a:latin typeface="Carlito"/>
                <a:cs typeface="Carlito"/>
              </a:rPr>
              <a:t> </a:t>
            </a:r>
            <a:r>
              <a:rPr dirty="0" sz="2200" spc="-5" b="1">
                <a:latin typeface="Carlito"/>
                <a:cs typeface="Carlito"/>
              </a:rPr>
              <a:t>?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07390"/>
          </a:xfrm>
          <a:custGeom>
            <a:avLst/>
            <a:gdLst/>
            <a:ahLst/>
            <a:cxnLst/>
            <a:rect l="l" t="t" r="r" b="b"/>
            <a:pathLst>
              <a:path w="12192000" h="707390">
                <a:moveTo>
                  <a:pt x="12192000" y="0"/>
                </a:moveTo>
                <a:lnTo>
                  <a:pt x="0" y="0"/>
                </a:lnTo>
                <a:lnTo>
                  <a:pt x="0" y="707136"/>
                </a:lnTo>
                <a:lnTo>
                  <a:pt x="12192000" y="7071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5508" y="711"/>
            <a:ext cx="93795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33395" algn="l"/>
              </a:tabLst>
            </a:pPr>
            <a:r>
              <a:rPr dirty="0" sz="4000" spc="-15"/>
              <a:t>SendRedirect	</a:t>
            </a:r>
            <a:r>
              <a:rPr dirty="0" sz="4000" spc="-10"/>
              <a:t>method </a:t>
            </a:r>
            <a:r>
              <a:rPr dirty="0" sz="4000" spc="-90"/>
              <a:t>Vs</a:t>
            </a:r>
            <a:r>
              <a:rPr dirty="0" sz="4000" spc="5"/>
              <a:t> </a:t>
            </a:r>
            <a:r>
              <a:rPr dirty="0" sz="4000" spc="-20"/>
              <a:t>RequestDispatcher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47320" y="1450594"/>
            <a:ext cx="11881485" cy="3653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18870" algn="l"/>
              </a:tabLst>
            </a:pPr>
            <a:r>
              <a:rPr dirty="0" sz="2400" spc="-5">
                <a:latin typeface="Carlito"/>
                <a:cs typeface="Carlito"/>
              </a:rPr>
              <a:t>Replace	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following </a:t>
            </a:r>
            <a:r>
              <a:rPr dirty="0" sz="2400" spc="-15">
                <a:latin typeface="Carlito"/>
                <a:cs typeface="Carlito"/>
              </a:rPr>
              <a:t>statement </a:t>
            </a:r>
            <a:r>
              <a:rPr dirty="0" sz="2400">
                <a:latin typeface="Carlito"/>
                <a:cs typeface="Carlito"/>
              </a:rPr>
              <a:t>in the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ControllerServlet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216535">
              <a:lnSpc>
                <a:spcPct val="100000"/>
              </a:lnSpc>
            </a:pPr>
            <a:r>
              <a:rPr dirty="0" sz="2400" spc="-5" i="1">
                <a:solidFill>
                  <a:srgbClr val="C00000"/>
                </a:solidFill>
                <a:latin typeface="Carlito"/>
                <a:cs typeface="Carlito"/>
              </a:rPr>
              <a:t>response.sendRedirect("LoginServlet");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Carlito"/>
                <a:cs typeface="Carlito"/>
              </a:rPr>
              <a:t>with the </a:t>
            </a:r>
            <a:r>
              <a:rPr dirty="0" sz="2400" spc="-10">
                <a:latin typeface="Carlito"/>
                <a:cs typeface="Carlito"/>
              </a:rPr>
              <a:t>following</a:t>
            </a:r>
            <a:r>
              <a:rPr dirty="0" sz="2400" spc="-20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statements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rlito"/>
              <a:cs typeface="Carlito"/>
            </a:endParaRPr>
          </a:p>
          <a:p>
            <a:pPr marL="210820" marR="5080">
              <a:lnSpc>
                <a:spcPct val="100000"/>
              </a:lnSpc>
            </a:pPr>
            <a:r>
              <a:rPr dirty="0" sz="2300" spc="-5" i="1">
                <a:solidFill>
                  <a:srgbClr val="C00000"/>
                </a:solidFill>
                <a:latin typeface="Carlito"/>
                <a:cs typeface="Carlito"/>
              </a:rPr>
              <a:t>RequestDispatcher requestDispatcher= getServletContext().getRequestDispatcher("/LoginServlet");  </a:t>
            </a:r>
            <a:r>
              <a:rPr dirty="0" sz="2300" spc="-10" i="1">
                <a:solidFill>
                  <a:srgbClr val="C00000"/>
                </a:solidFill>
                <a:latin typeface="Carlito"/>
                <a:cs typeface="Carlito"/>
              </a:rPr>
              <a:t>requestDispatcher.forward(request,</a:t>
            </a:r>
            <a:r>
              <a:rPr dirty="0" sz="2300" spc="-20" i="1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dirty="0" sz="2300" i="1">
                <a:solidFill>
                  <a:srgbClr val="C00000"/>
                </a:solidFill>
                <a:latin typeface="Carlito"/>
                <a:cs typeface="Carlito"/>
              </a:rPr>
              <a:t>response);</a:t>
            </a:r>
            <a:endParaRPr sz="2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81280">
              <a:lnSpc>
                <a:spcPct val="100000"/>
              </a:lnSpc>
            </a:pPr>
            <a:r>
              <a:rPr dirty="0" sz="2400" spc="-10" b="1" i="1">
                <a:solidFill>
                  <a:srgbClr val="001F5F"/>
                </a:solidFill>
                <a:latin typeface="Carlito"/>
                <a:cs typeface="Carlito"/>
              </a:rPr>
              <a:t>Now </a:t>
            </a:r>
            <a:r>
              <a:rPr dirty="0" sz="2400" spc="-5" b="1" i="1">
                <a:solidFill>
                  <a:srgbClr val="001F5F"/>
                </a:solidFill>
                <a:latin typeface="Carlito"/>
                <a:cs typeface="Carlito"/>
              </a:rPr>
              <a:t>observe the</a:t>
            </a:r>
            <a:r>
              <a:rPr dirty="0" sz="2400" spc="-10" b="1" i="1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dirty="0" sz="2400" b="1" i="1">
                <a:solidFill>
                  <a:srgbClr val="001F5F"/>
                </a:solidFill>
                <a:latin typeface="Carlito"/>
                <a:cs typeface="Carlito"/>
              </a:rPr>
              <a:t>URI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200" y="2962275"/>
            <a:ext cx="11988800" cy="419734"/>
          </a:xfrm>
          <a:prstGeom prst="rect">
            <a:avLst/>
          </a:prstGeom>
          <a:solidFill>
            <a:srgbClr val="BCD6ED"/>
          </a:solidFill>
          <a:ln w="9525">
            <a:solidFill>
              <a:srgbClr val="CCCCCC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280"/>
              </a:spcBef>
              <a:tabLst>
                <a:tab pos="9900920" algn="l"/>
              </a:tabLst>
            </a:pPr>
            <a:r>
              <a:rPr dirty="0" sz="1900" spc="-10">
                <a:latin typeface="Carlito"/>
                <a:cs typeface="Carlito"/>
              </a:rPr>
              <a:t>public </a:t>
            </a:r>
            <a:r>
              <a:rPr dirty="0" sz="1900" spc="-15">
                <a:latin typeface="Carlito"/>
                <a:cs typeface="Carlito"/>
              </a:rPr>
              <a:t>void </a:t>
            </a:r>
            <a:r>
              <a:rPr dirty="0" sz="1900" spc="-5" b="1">
                <a:latin typeface="Carlito"/>
                <a:cs typeface="Carlito"/>
              </a:rPr>
              <a:t>include(ServletRequest </a:t>
            </a:r>
            <a:r>
              <a:rPr dirty="0" sz="1900" spc="-10" b="1">
                <a:latin typeface="Carlito"/>
                <a:cs typeface="Carlito"/>
              </a:rPr>
              <a:t>request, </a:t>
            </a:r>
            <a:r>
              <a:rPr dirty="0" sz="1900" spc="-5" b="1">
                <a:latin typeface="Carlito"/>
                <a:cs typeface="Carlito"/>
              </a:rPr>
              <a:t>ServletResponse response) </a:t>
            </a:r>
            <a:r>
              <a:rPr dirty="0" sz="1900" spc="340" b="1">
                <a:latin typeface="Carlito"/>
                <a:cs typeface="Carlito"/>
              </a:rPr>
              <a:t> </a:t>
            </a:r>
            <a:r>
              <a:rPr dirty="0" sz="1900" spc="-10" b="1">
                <a:latin typeface="Carlito"/>
                <a:cs typeface="Carlito"/>
              </a:rPr>
              <a:t>throws</a:t>
            </a:r>
            <a:r>
              <a:rPr dirty="0" sz="1900" spc="15" b="1">
                <a:latin typeface="Carlito"/>
                <a:cs typeface="Carlito"/>
              </a:rPr>
              <a:t> </a:t>
            </a:r>
            <a:r>
              <a:rPr dirty="0" sz="1900" spc="-10" b="1">
                <a:latin typeface="Carlito"/>
                <a:cs typeface="Carlito"/>
              </a:rPr>
              <a:t>ServletException,	java.io.IOException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2041" y="926719"/>
            <a:ext cx="11227435" cy="1946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78765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Carlito"/>
                <a:cs typeface="Carlito"/>
              </a:rPr>
              <a:t>An included </a:t>
            </a:r>
            <a:r>
              <a:rPr dirty="0" sz="2100" spc="-10">
                <a:latin typeface="Carlito"/>
                <a:cs typeface="Carlito"/>
              </a:rPr>
              <a:t>web component </a:t>
            </a:r>
            <a:r>
              <a:rPr dirty="0" sz="2100" spc="-5">
                <a:latin typeface="Carlito"/>
                <a:cs typeface="Carlito"/>
              </a:rPr>
              <a:t>has </a:t>
            </a:r>
            <a:r>
              <a:rPr dirty="0" sz="2100">
                <a:latin typeface="Carlito"/>
                <a:cs typeface="Carlito"/>
              </a:rPr>
              <a:t>access </a:t>
            </a:r>
            <a:r>
              <a:rPr dirty="0" sz="2100" spc="-10">
                <a:latin typeface="Carlito"/>
                <a:cs typeface="Carlito"/>
              </a:rPr>
              <a:t>to </a:t>
            </a:r>
            <a:r>
              <a:rPr dirty="0" sz="2100" spc="-5">
                <a:latin typeface="Carlito"/>
                <a:cs typeface="Carlito"/>
              </a:rPr>
              <a:t>the </a:t>
            </a:r>
            <a:r>
              <a:rPr dirty="0" sz="2100" spc="-10">
                <a:latin typeface="Carlito"/>
                <a:cs typeface="Carlito"/>
              </a:rPr>
              <a:t>request </a:t>
            </a:r>
            <a:r>
              <a:rPr dirty="0" sz="2100" spc="-5">
                <a:latin typeface="Carlito"/>
                <a:cs typeface="Carlito"/>
              </a:rPr>
              <a:t>object but </a:t>
            </a:r>
            <a:r>
              <a:rPr dirty="0" sz="2100">
                <a:latin typeface="Carlito"/>
                <a:cs typeface="Carlito"/>
              </a:rPr>
              <a:t>is </a:t>
            </a:r>
            <a:r>
              <a:rPr dirty="0" sz="2100" spc="-5">
                <a:latin typeface="Carlito"/>
                <a:cs typeface="Carlito"/>
              </a:rPr>
              <a:t>limited </a:t>
            </a:r>
            <a:r>
              <a:rPr dirty="0" sz="2100">
                <a:latin typeface="Carlito"/>
                <a:cs typeface="Carlito"/>
              </a:rPr>
              <a:t>in </a:t>
            </a:r>
            <a:r>
              <a:rPr dirty="0" sz="2100" spc="-10">
                <a:latin typeface="Carlito"/>
                <a:cs typeface="Carlito"/>
              </a:rPr>
              <a:t>what </a:t>
            </a:r>
            <a:r>
              <a:rPr dirty="0" sz="2100">
                <a:latin typeface="Carlito"/>
                <a:cs typeface="Carlito"/>
              </a:rPr>
              <a:t>it </a:t>
            </a:r>
            <a:r>
              <a:rPr dirty="0" sz="2100" spc="-5">
                <a:latin typeface="Carlito"/>
                <a:cs typeface="Carlito"/>
              </a:rPr>
              <a:t>can do </a:t>
            </a:r>
            <a:r>
              <a:rPr dirty="0" sz="2100">
                <a:latin typeface="Carlito"/>
                <a:cs typeface="Carlito"/>
              </a:rPr>
              <a:t>with the  </a:t>
            </a:r>
            <a:r>
              <a:rPr dirty="0" sz="2100" spc="-10">
                <a:latin typeface="Carlito"/>
                <a:cs typeface="Carlito"/>
              </a:rPr>
              <a:t>response</a:t>
            </a:r>
            <a:r>
              <a:rPr dirty="0" sz="2100" spc="15">
                <a:latin typeface="Carlito"/>
                <a:cs typeface="Carlito"/>
              </a:rPr>
              <a:t> </a:t>
            </a:r>
            <a:r>
              <a:rPr dirty="0" sz="2100" spc="-5">
                <a:latin typeface="Carlito"/>
                <a:cs typeface="Carlito"/>
              </a:rPr>
              <a:t>object.</a:t>
            </a:r>
            <a:endParaRPr sz="2100">
              <a:latin typeface="Carlito"/>
              <a:cs typeface="Carlito"/>
            </a:endParaRPr>
          </a:p>
          <a:p>
            <a:pPr marL="146685" indent="-134620">
              <a:lnSpc>
                <a:spcPct val="100000"/>
              </a:lnSpc>
              <a:buSzPct val="95238"/>
              <a:buChar char="•"/>
              <a:tabLst>
                <a:tab pos="147320" algn="l"/>
              </a:tabLst>
            </a:pPr>
            <a:r>
              <a:rPr dirty="0" sz="2100">
                <a:latin typeface="Carlito"/>
                <a:cs typeface="Carlito"/>
              </a:rPr>
              <a:t>It </a:t>
            </a:r>
            <a:r>
              <a:rPr dirty="0" sz="2100" spc="-5">
                <a:latin typeface="Carlito"/>
                <a:cs typeface="Carlito"/>
              </a:rPr>
              <a:t>can write </a:t>
            </a:r>
            <a:r>
              <a:rPr dirty="0" sz="2100" spc="-10">
                <a:latin typeface="Carlito"/>
                <a:cs typeface="Carlito"/>
              </a:rPr>
              <a:t>to </a:t>
            </a:r>
            <a:r>
              <a:rPr dirty="0" sz="2100" spc="-5">
                <a:latin typeface="Carlito"/>
                <a:cs typeface="Carlito"/>
              </a:rPr>
              <a:t>the body of </a:t>
            </a:r>
            <a:r>
              <a:rPr dirty="0" sz="2100">
                <a:latin typeface="Carlito"/>
                <a:cs typeface="Carlito"/>
              </a:rPr>
              <a:t>the </a:t>
            </a:r>
            <a:r>
              <a:rPr dirty="0" sz="2100" spc="-10">
                <a:latin typeface="Carlito"/>
                <a:cs typeface="Carlito"/>
              </a:rPr>
              <a:t>response.</a:t>
            </a:r>
            <a:endParaRPr sz="2100">
              <a:latin typeface="Carlito"/>
              <a:cs typeface="Carlito"/>
            </a:endParaRPr>
          </a:p>
          <a:p>
            <a:pPr marL="146685" indent="-134620">
              <a:lnSpc>
                <a:spcPct val="100000"/>
              </a:lnSpc>
              <a:buSzPct val="95238"/>
              <a:buChar char="•"/>
              <a:tabLst>
                <a:tab pos="147320" algn="l"/>
              </a:tabLst>
            </a:pPr>
            <a:r>
              <a:rPr dirty="0" sz="2100">
                <a:latin typeface="Carlito"/>
                <a:cs typeface="Carlito"/>
              </a:rPr>
              <a:t>It </a:t>
            </a:r>
            <a:r>
              <a:rPr dirty="0" sz="2100" spc="-5">
                <a:latin typeface="Carlito"/>
                <a:cs typeface="Carlito"/>
              </a:rPr>
              <a:t>cannot </a:t>
            </a:r>
            <a:r>
              <a:rPr dirty="0" sz="2100" spc="-10">
                <a:latin typeface="Carlito"/>
                <a:cs typeface="Carlito"/>
              </a:rPr>
              <a:t>set headers </a:t>
            </a:r>
            <a:r>
              <a:rPr dirty="0" sz="2100" spc="-5">
                <a:latin typeface="Carlito"/>
                <a:cs typeface="Carlito"/>
              </a:rPr>
              <a:t>or call </a:t>
            </a:r>
            <a:r>
              <a:rPr dirty="0" sz="2100" spc="-15">
                <a:latin typeface="Carlito"/>
                <a:cs typeface="Carlito"/>
              </a:rPr>
              <a:t>any </a:t>
            </a:r>
            <a:r>
              <a:rPr dirty="0" sz="2100" spc="-5">
                <a:latin typeface="Carlito"/>
                <a:cs typeface="Carlito"/>
              </a:rPr>
              <a:t>method, </a:t>
            </a:r>
            <a:r>
              <a:rPr dirty="0" sz="2100" spc="-10">
                <a:latin typeface="Carlito"/>
                <a:cs typeface="Carlito"/>
              </a:rPr>
              <a:t>such </a:t>
            </a:r>
            <a:r>
              <a:rPr dirty="0" sz="2100">
                <a:latin typeface="Carlito"/>
                <a:cs typeface="Carlito"/>
              </a:rPr>
              <a:t>as </a:t>
            </a:r>
            <a:r>
              <a:rPr dirty="0" sz="2100" spc="-5">
                <a:latin typeface="Carlito"/>
                <a:cs typeface="Carlito"/>
              </a:rPr>
              <a:t>setCookie(), that </a:t>
            </a:r>
            <a:r>
              <a:rPr dirty="0" sz="2100" spc="-15">
                <a:latin typeface="Carlito"/>
                <a:cs typeface="Carlito"/>
              </a:rPr>
              <a:t>affects </a:t>
            </a:r>
            <a:r>
              <a:rPr dirty="0" sz="2100">
                <a:latin typeface="Carlito"/>
                <a:cs typeface="Carlito"/>
              </a:rPr>
              <a:t>the </a:t>
            </a:r>
            <a:r>
              <a:rPr dirty="0" sz="2100" spc="-10">
                <a:latin typeface="Carlito"/>
                <a:cs typeface="Carlito"/>
              </a:rPr>
              <a:t>headers </a:t>
            </a:r>
            <a:r>
              <a:rPr dirty="0" sz="2100" spc="-5">
                <a:latin typeface="Carlito"/>
                <a:cs typeface="Carlito"/>
              </a:rPr>
              <a:t>of </a:t>
            </a:r>
            <a:r>
              <a:rPr dirty="0" sz="2100">
                <a:latin typeface="Carlito"/>
                <a:cs typeface="Carlito"/>
              </a:rPr>
              <a:t>the</a:t>
            </a:r>
            <a:r>
              <a:rPr dirty="0" sz="2100" spc="130">
                <a:latin typeface="Carlito"/>
                <a:cs typeface="Carlito"/>
              </a:rPr>
              <a:t> </a:t>
            </a:r>
            <a:r>
              <a:rPr dirty="0" sz="2100" spc="-10">
                <a:latin typeface="Carlito"/>
                <a:cs typeface="Carlito"/>
              </a:rPr>
              <a:t>response.</a:t>
            </a:r>
            <a:endParaRPr sz="2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100" spc="-5">
                <a:solidFill>
                  <a:srgbClr val="343434"/>
                </a:solidFill>
                <a:latin typeface="Carlito"/>
                <a:cs typeface="Carlito"/>
              </a:rPr>
              <a:t>The </a:t>
            </a:r>
            <a:r>
              <a:rPr dirty="0" sz="2100" spc="-10">
                <a:solidFill>
                  <a:srgbClr val="343434"/>
                </a:solidFill>
                <a:latin typeface="Carlito"/>
                <a:cs typeface="Carlito"/>
              </a:rPr>
              <a:t>response </a:t>
            </a:r>
            <a:r>
              <a:rPr dirty="0" sz="2100" spc="-15">
                <a:solidFill>
                  <a:srgbClr val="343434"/>
                </a:solidFill>
                <a:latin typeface="Carlito"/>
                <a:cs typeface="Carlito"/>
              </a:rPr>
              <a:t>generated from </a:t>
            </a:r>
            <a:r>
              <a:rPr dirty="0" sz="2100">
                <a:solidFill>
                  <a:srgbClr val="343434"/>
                </a:solidFill>
                <a:latin typeface="Carlito"/>
                <a:cs typeface="Carlito"/>
              </a:rPr>
              <a:t>the </a:t>
            </a:r>
            <a:r>
              <a:rPr dirty="0" sz="2100" spc="-5">
                <a:solidFill>
                  <a:srgbClr val="343434"/>
                </a:solidFill>
                <a:latin typeface="Carlito"/>
                <a:cs typeface="Carlito"/>
              </a:rPr>
              <a:t>calling servlet </a:t>
            </a:r>
            <a:r>
              <a:rPr dirty="0" sz="2100">
                <a:solidFill>
                  <a:srgbClr val="343434"/>
                </a:solidFill>
                <a:latin typeface="Carlito"/>
                <a:cs typeface="Carlito"/>
              </a:rPr>
              <a:t>is also included </a:t>
            </a:r>
            <a:r>
              <a:rPr dirty="0" sz="2100" spc="-10">
                <a:solidFill>
                  <a:srgbClr val="343434"/>
                </a:solidFill>
                <a:latin typeface="Carlito"/>
                <a:cs typeface="Carlito"/>
              </a:rPr>
              <a:t>to </a:t>
            </a:r>
            <a:r>
              <a:rPr dirty="0" sz="2100" spc="-5">
                <a:solidFill>
                  <a:srgbClr val="343434"/>
                </a:solidFill>
                <a:latin typeface="Carlito"/>
                <a:cs typeface="Carlito"/>
              </a:rPr>
              <a:t>the final</a:t>
            </a:r>
            <a:r>
              <a:rPr dirty="0" sz="2100" spc="105">
                <a:solidFill>
                  <a:srgbClr val="343434"/>
                </a:solidFill>
                <a:latin typeface="Carlito"/>
                <a:cs typeface="Carlito"/>
              </a:rPr>
              <a:t> </a:t>
            </a:r>
            <a:r>
              <a:rPr dirty="0" sz="2100" spc="-10">
                <a:solidFill>
                  <a:srgbClr val="343434"/>
                </a:solidFill>
                <a:latin typeface="Carlito"/>
                <a:cs typeface="Carlito"/>
              </a:rPr>
              <a:t>response.</a:t>
            </a:r>
            <a:endParaRPr sz="2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100" spc="-5" b="1">
                <a:solidFill>
                  <a:srgbClr val="343434"/>
                </a:solidFill>
                <a:latin typeface="Carlito"/>
                <a:cs typeface="Carlito"/>
              </a:rPr>
              <a:t>The method </a:t>
            </a:r>
            <a:r>
              <a:rPr dirty="0" sz="2100" spc="-10" b="1">
                <a:solidFill>
                  <a:srgbClr val="343434"/>
                </a:solidFill>
                <a:latin typeface="Carlito"/>
                <a:cs typeface="Carlito"/>
              </a:rPr>
              <a:t>prototype </a:t>
            </a:r>
            <a:r>
              <a:rPr dirty="0" sz="2100" spc="-15" b="1">
                <a:solidFill>
                  <a:srgbClr val="343434"/>
                </a:solidFill>
                <a:latin typeface="Carlito"/>
                <a:cs typeface="Carlito"/>
              </a:rPr>
              <a:t>for </a:t>
            </a:r>
            <a:r>
              <a:rPr dirty="0" sz="2100" b="1">
                <a:solidFill>
                  <a:srgbClr val="343434"/>
                </a:solidFill>
                <a:latin typeface="Carlito"/>
                <a:cs typeface="Carlito"/>
              </a:rPr>
              <a:t>include() </a:t>
            </a:r>
            <a:r>
              <a:rPr dirty="0" sz="2100" spc="-5" b="1">
                <a:solidFill>
                  <a:srgbClr val="343434"/>
                </a:solidFill>
                <a:latin typeface="Carlito"/>
                <a:cs typeface="Carlito"/>
              </a:rPr>
              <a:t>method </a:t>
            </a:r>
            <a:r>
              <a:rPr dirty="0" sz="2100" b="1">
                <a:solidFill>
                  <a:srgbClr val="343434"/>
                </a:solidFill>
                <a:latin typeface="Carlito"/>
                <a:cs typeface="Carlito"/>
              </a:rPr>
              <a:t>is as </a:t>
            </a:r>
            <a:r>
              <a:rPr dirty="0" sz="2100" spc="-10" b="1">
                <a:solidFill>
                  <a:srgbClr val="343434"/>
                </a:solidFill>
                <a:latin typeface="Carlito"/>
                <a:cs typeface="Carlito"/>
              </a:rPr>
              <a:t>follows: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739140"/>
          </a:xfrm>
          <a:custGeom>
            <a:avLst/>
            <a:gdLst/>
            <a:ahLst/>
            <a:cxnLst/>
            <a:rect l="l" t="t" r="r" b="b"/>
            <a:pathLst>
              <a:path w="12192000" h="739140">
                <a:moveTo>
                  <a:pt x="12192000" y="0"/>
                </a:moveTo>
                <a:lnTo>
                  <a:pt x="0" y="0"/>
                </a:lnTo>
                <a:lnTo>
                  <a:pt x="0" y="739139"/>
                </a:lnTo>
                <a:lnTo>
                  <a:pt x="12192000" y="739139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78046" y="0"/>
            <a:ext cx="3837940" cy="6661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include()</a:t>
            </a:r>
            <a:r>
              <a:rPr dirty="0" spc="-50"/>
              <a:t> </a:t>
            </a:r>
            <a:r>
              <a:rPr dirty="0" spc="-5"/>
              <a:t>method</a:t>
            </a:r>
          </a:p>
        </p:txBody>
      </p:sp>
      <p:sp>
        <p:nvSpPr>
          <p:cNvPr id="6" name="object 6"/>
          <p:cNvSpPr/>
          <p:nvPr/>
        </p:nvSpPr>
        <p:spPr>
          <a:xfrm>
            <a:off x="1886711" y="3535678"/>
            <a:ext cx="7068311" cy="3198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3023107"/>
            <a:ext cx="12076430" cy="394335"/>
          </a:xfrm>
          <a:prstGeom prst="rect">
            <a:avLst/>
          </a:prstGeom>
          <a:solidFill>
            <a:srgbClr val="BCD6ED"/>
          </a:solidFill>
          <a:ln w="9525">
            <a:solidFill>
              <a:srgbClr val="CCCCCC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280"/>
              </a:spcBef>
              <a:tabLst>
                <a:tab pos="9912985" algn="l"/>
              </a:tabLst>
            </a:pPr>
            <a:r>
              <a:rPr dirty="0" sz="1900" spc="-10">
                <a:latin typeface="Carlito"/>
                <a:cs typeface="Carlito"/>
              </a:rPr>
              <a:t>public </a:t>
            </a:r>
            <a:r>
              <a:rPr dirty="0" sz="1900" spc="-15">
                <a:latin typeface="Carlito"/>
                <a:cs typeface="Carlito"/>
              </a:rPr>
              <a:t>void </a:t>
            </a:r>
            <a:r>
              <a:rPr dirty="0" sz="1900" spc="-10" b="1">
                <a:latin typeface="Carlito"/>
                <a:cs typeface="Carlito"/>
              </a:rPr>
              <a:t>forward(ServletRequest request, </a:t>
            </a:r>
            <a:r>
              <a:rPr dirty="0" sz="1900" spc="-5" b="1">
                <a:latin typeface="Carlito"/>
                <a:cs typeface="Carlito"/>
              </a:rPr>
              <a:t>ServletResponse response)</a:t>
            </a:r>
            <a:r>
              <a:rPr dirty="0" sz="1900" spc="375" b="1">
                <a:latin typeface="Carlito"/>
                <a:cs typeface="Carlito"/>
              </a:rPr>
              <a:t> </a:t>
            </a:r>
            <a:r>
              <a:rPr dirty="0" sz="1900" spc="-10" b="1">
                <a:latin typeface="Carlito"/>
                <a:cs typeface="Carlito"/>
              </a:rPr>
              <a:t>throws</a:t>
            </a:r>
            <a:r>
              <a:rPr dirty="0" sz="1900" spc="35" b="1">
                <a:latin typeface="Carlito"/>
                <a:cs typeface="Carlito"/>
              </a:rPr>
              <a:t> </a:t>
            </a:r>
            <a:r>
              <a:rPr dirty="0" sz="1900" spc="-10" b="1">
                <a:latin typeface="Carlito"/>
                <a:cs typeface="Carlito"/>
              </a:rPr>
              <a:t>ServletException,	java.io.IOException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956" y="1112011"/>
            <a:ext cx="11913235" cy="1701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5" b="1">
                <a:solidFill>
                  <a:srgbClr val="343434"/>
                </a:solidFill>
                <a:latin typeface="Carlito"/>
                <a:cs typeface="Carlito"/>
              </a:rPr>
              <a:t>forward(): </a:t>
            </a:r>
            <a:r>
              <a:rPr dirty="0" sz="2200" spc="-10">
                <a:solidFill>
                  <a:srgbClr val="343434"/>
                </a:solidFill>
                <a:latin typeface="Carlito"/>
                <a:cs typeface="Carlito"/>
              </a:rPr>
              <a:t>The </a:t>
            </a:r>
            <a:r>
              <a:rPr dirty="0" sz="2200" spc="-15">
                <a:solidFill>
                  <a:srgbClr val="343434"/>
                </a:solidFill>
                <a:latin typeface="Carlito"/>
                <a:cs typeface="Carlito"/>
              </a:rPr>
              <a:t>forward() </a:t>
            </a:r>
            <a:r>
              <a:rPr dirty="0" sz="2200" spc="-5">
                <a:solidFill>
                  <a:srgbClr val="343434"/>
                </a:solidFill>
                <a:latin typeface="Carlito"/>
                <a:cs typeface="Carlito"/>
              </a:rPr>
              <a:t>method of </a:t>
            </a:r>
            <a:r>
              <a:rPr dirty="0" sz="2200" spc="-15" b="1">
                <a:solidFill>
                  <a:srgbClr val="343434"/>
                </a:solidFill>
                <a:latin typeface="Carlito"/>
                <a:cs typeface="Carlito"/>
              </a:rPr>
              <a:t>RequestDispatcher </a:t>
            </a:r>
            <a:r>
              <a:rPr dirty="0" sz="2200" spc="-15">
                <a:solidFill>
                  <a:srgbClr val="343434"/>
                </a:solidFill>
                <a:latin typeface="Carlito"/>
                <a:cs typeface="Carlito"/>
              </a:rPr>
              <a:t>interface </a:t>
            </a:r>
            <a:r>
              <a:rPr dirty="0" sz="2200" spc="-5">
                <a:solidFill>
                  <a:srgbClr val="343434"/>
                </a:solidFill>
                <a:latin typeface="Carlito"/>
                <a:cs typeface="Carlito"/>
              </a:rPr>
              <a:t>is </a:t>
            </a:r>
            <a:r>
              <a:rPr dirty="0" sz="2200" spc="-10">
                <a:solidFill>
                  <a:srgbClr val="343434"/>
                </a:solidFill>
                <a:latin typeface="Carlito"/>
                <a:cs typeface="Carlito"/>
              </a:rPr>
              <a:t>responsible </a:t>
            </a:r>
            <a:r>
              <a:rPr dirty="0" sz="2200" spc="-20">
                <a:solidFill>
                  <a:srgbClr val="343434"/>
                </a:solidFill>
                <a:latin typeface="Carlito"/>
                <a:cs typeface="Carlito"/>
              </a:rPr>
              <a:t>for </a:t>
            </a:r>
            <a:r>
              <a:rPr dirty="0" sz="2200" spc="-10">
                <a:solidFill>
                  <a:srgbClr val="343434"/>
                </a:solidFill>
                <a:latin typeface="Carlito"/>
                <a:cs typeface="Carlito"/>
              </a:rPr>
              <a:t>simply </a:t>
            </a:r>
            <a:r>
              <a:rPr dirty="0" sz="2200" spc="-15">
                <a:solidFill>
                  <a:srgbClr val="343434"/>
                </a:solidFill>
                <a:latin typeface="Carlito"/>
                <a:cs typeface="Carlito"/>
              </a:rPr>
              <a:t>forwarding</a:t>
            </a:r>
            <a:r>
              <a:rPr dirty="0" sz="2200" spc="385">
                <a:solidFill>
                  <a:srgbClr val="343434"/>
                </a:solidFill>
                <a:latin typeface="Carlito"/>
                <a:cs typeface="Carlito"/>
              </a:rPr>
              <a:t> </a:t>
            </a:r>
            <a:r>
              <a:rPr dirty="0" sz="2200" spc="-5">
                <a:solidFill>
                  <a:srgbClr val="343434"/>
                </a:solidFill>
                <a:latin typeface="Carlito"/>
                <a:cs typeface="Carlito"/>
              </a:rPr>
              <a:t>the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200" spc="-10">
                <a:solidFill>
                  <a:srgbClr val="343434"/>
                </a:solidFill>
                <a:latin typeface="Carlito"/>
                <a:cs typeface="Carlito"/>
              </a:rPr>
              <a:t>request </a:t>
            </a:r>
            <a:r>
              <a:rPr dirty="0" sz="2200" spc="-15">
                <a:solidFill>
                  <a:srgbClr val="343434"/>
                </a:solidFill>
                <a:latin typeface="Carlito"/>
                <a:cs typeface="Carlito"/>
              </a:rPr>
              <a:t>from </a:t>
            </a:r>
            <a:r>
              <a:rPr dirty="0" sz="2200" spc="-5">
                <a:solidFill>
                  <a:srgbClr val="343434"/>
                </a:solidFill>
                <a:latin typeface="Carlito"/>
                <a:cs typeface="Carlito"/>
              </a:rPr>
              <a:t>one </a:t>
            </a:r>
            <a:r>
              <a:rPr dirty="0" sz="2200" spc="-10">
                <a:solidFill>
                  <a:srgbClr val="343434"/>
                </a:solidFill>
                <a:latin typeface="Carlito"/>
                <a:cs typeface="Carlito"/>
              </a:rPr>
              <a:t>resource </a:t>
            </a:r>
            <a:r>
              <a:rPr dirty="0" sz="2200" spc="-20">
                <a:solidFill>
                  <a:srgbClr val="343434"/>
                </a:solidFill>
                <a:latin typeface="Carlito"/>
                <a:cs typeface="Carlito"/>
              </a:rPr>
              <a:t>to</a:t>
            </a:r>
            <a:r>
              <a:rPr dirty="0" sz="2200" spc="30">
                <a:solidFill>
                  <a:srgbClr val="343434"/>
                </a:solidFill>
                <a:latin typeface="Carlito"/>
                <a:cs typeface="Carlito"/>
              </a:rPr>
              <a:t> </a:t>
            </a:r>
            <a:r>
              <a:rPr dirty="0" sz="2200" spc="-30">
                <a:solidFill>
                  <a:srgbClr val="343434"/>
                </a:solidFill>
                <a:latin typeface="Carlito"/>
                <a:cs typeface="Carlito"/>
              </a:rPr>
              <a:t>another.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200" spc="-10">
                <a:solidFill>
                  <a:srgbClr val="343434"/>
                </a:solidFill>
                <a:latin typeface="Carlito"/>
                <a:cs typeface="Carlito"/>
              </a:rPr>
              <a:t>The response </a:t>
            </a:r>
            <a:r>
              <a:rPr dirty="0" sz="2200" spc="-20">
                <a:solidFill>
                  <a:srgbClr val="343434"/>
                </a:solidFill>
                <a:latin typeface="Carlito"/>
                <a:cs typeface="Carlito"/>
              </a:rPr>
              <a:t>generated </a:t>
            </a:r>
            <a:r>
              <a:rPr dirty="0" sz="2200" spc="-15">
                <a:solidFill>
                  <a:srgbClr val="343434"/>
                </a:solidFill>
                <a:latin typeface="Carlito"/>
                <a:cs typeface="Carlito"/>
              </a:rPr>
              <a:t>from </a:t>
            </a:r>
            <a:r>
              <a:rPr dirty="0" sz="2200" spc="-5">
                <a:solidFill>
                  <a:srgbClr val="343434"/>
                </a:solidFill>
                <a:latin typeface="Carlito"/>
                <a:cs typeface="Carlito"/>
              </a:rPr>
              <a:t>the </a:t>
            </a:r>
            <a:r>
              <a:rPr dirty="0" sz="2200" spc="-10">
                <a:solidFill>
                  <a:srgbClr val="343434"/>
                </a:solidFill>
                <a:latin typeface="Carlito"/>
                <a:cs typeface="Carlito"/>
              </a:rPr>
              <a:t>calling </a:t>
            </a:r>
            <a:r>
              <a:rPr dirty="0" sz="2200" spc="-5">
                <a:solidFill>
                  <a:srgbClr val="343434"/>
                </a:solidFill>
                <a:latin typeface="Carlito"/>
                <a:cs typeface="Carlito"/>
              </a:rPr>
              <a:t>servlet is </a:t>
            </a:r>
            <a:r>
              <a:rPr dirty="0" sz="2200" spc="-10">
                <a:solidFill>
                  <a:srgbClr val="343434"/>
                </a:solidFill>
                <a:latin typeface="Carlito"/>
                <a:cs typeface="Carlito"/>
              </a:rPr>
              <a:t>not </a:t>
            </a:r>
            <a:r>
              <a:rPr dirty="0" sz="2200" spc="-5">
                <a:solidFill>
                  <a:srgbClr val="343434"/>
                </a:solidFill>
                <a:latin typeface="Carlito"/>
                <a:cs typeface="Carlito"/>
              </a:rPr>
              <a:t>added </a:t>
            </a:r>
            <a:r>
              <a:rPr dirty="0" sz="2200" spc="-20">
                <a:solidFill>
                  <a:srgbClr val="343434"/>
                </a:solidFill>
                <a:latin typeface="Carlito"/>
                <a:cs typeface="Carlito"/>
              </a:rPr>
              <a:t>to </a:t>
            </a:r>
            <a:r>
              <a:rPr dirty="0" sz="2200" spc="-5">
                <a:solidFill>
                  <a:srgbClr val="343434"/>
                </a:solidFill>
                <a:latin typeface="Carlito"/>
                <a:cs typeface="Carlito"/>
              </a:rPr>
              <a:t>the </a:t>
            </a:r>
            <a:r>
              <a:rPr dirty="0" sz="2200" spc="-10">
                <a:solidFill>
                  <a:srgbClr val="343434"/>
                </a:solidFill>
                <a:latin typeface="Carlito"/>
                <a:cs typeface="Carlito"/>
              </a:rPr>
              <a:t>final</a:t>
            </a:r>
            <a:r>
              <a:rPr dirty="0" sz="2200" spc="180">
                <a:solidFill>
                  <a:srgbClr val="343434"/>
                </a:solidFill>
                <a:latin typeface="Carlito"/>
                <a:cs typeface="Carlito"/>
              </a:rPr>
              <a:t> </a:t>
            </a:r>
            <a:r>
              <a:rPr dirty="0" sz="2200" spc="-10">
                <a:solidFill>
                  <a:srgbClr val="343434"/>
                </a:solidFill>
                <a:latin typeface="Carlito"/>
                <a:cs typeface="Carlito"/>
              </a:rPr>
              <a:t>response.</a:t>
            </a:r>
            <a:endParaRPr sz="22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200" spc="-10">
                <a:solidFill>
                  <a:srgbClr val="343434"/>
                </a:solidFill>
                <a:latin typeface="Carlito"/>
                <a:cs typeface="Carlito"/>
              </a:rPr>
              <a:t>The </a:t>
            </a:r>
            <a:r>
              <a:rPr dirty="0" sz="2200" spc="-15">
                <a:solidFill>
                  <a:srgbClr val="343434"/>
                </a:solidFill>
                <a:latin typeface="Carlito"/>
                <a:cs typeface="Carlito"/>
              </a:rPr>
              <a:t>forward() </a:t>
            </a:r>
            <a:r>
              <a:rPr dirty="0" sz="2200" spc="-5">
                <a:solidFill>
                  <a:srgbClr val="343434"/>
                </a:solidFill>
                <a:latin typeface="Carlito"/>
                <a:cs typeface="Carlito"/>
              </a:rPr>
              <a:t>method </a:t>
            </a:r>
            <a:r>
              <a:rPr dirty="0" sz="2200" spc="-10">
                <a:solidFill>
                  <a:srgbClr val="343434"/>
                </a:solidFill>
                <a:latin typeface="Carlito"/>
                <a:cs typeface="Carlito"/>
              </a:rPr>
              <a:t>allows </a:t>
            </a:r>
            <a:r>
              <a:rPr dirty="0" sz="2200" spc="-5">
                <a:solidFill>
                  <a:srgbClr val="343434"/>
                </a:solidFill>
                <a:latin typeface="Carlito"/>
                <a:cs typeface="Carlito"/>
              </a:rPr>
              <a:t>only </a:t>
            </a:r>
            <a:r>
              <a:rPr dirty="0" sz="2200" spc="-10">
                <a:solidFill>
                  <a:srgbClr val="343434"/>
                </a:solidFill>
                <a:latin typeface="Carlito"/>
                <a:cs typeface="Carlito"/>
              </a:rPr>
              <a:t>the </a:t>
            </a:r>
            <a:r>
              <a:rPr dirty="0" sz="2200" spc="-20">
                <a:solidFill>
                  <a:srgbClr val="343434"/>
                </a:solidFill>
                <a:latin typeface="Carlito"/>
                <a:cs typeface="Carlito"/>
              </a:rPr>
              <a:t>target </a:t>
            </a:r>
            <a:r>
              <a:rPr dirty="0" sz="2200" spc="-5">
                <a:solidFill>
                  <a:srgbClr val="343434"/>
                </a:solidFill>
                <a:latin typeface="Carlito"/>
                <a:cs typeface="Carlito"/>
              </a:rPr>
              <a:t>Servlet </a:t>
            </a:r>
            <a:r>
              <a:rPr dirty="0" sz="2200" spc="-15">
                <a:solidFill>
                  <a:srgbClr val="343434"/>
                </a:solidFill>
                <a:latin typeface="Carlito"/>
                <a:cs typeface="Carlito"/>
              </a:rPr>
              <a:t>to </a:t>
            </a:r>
            <a:r>
              <a:rPr dirty="0" sz="2200" spc="-10">
                <a:solidFill>
                  <a:srgbClr val="343434"/>
                </a:solidFill>
                <a:latin typeface="Carlito"/>
                <a:cs typeface="Carlito"/>
              </a:rPr>
              <a:t>set </a:t>
            </a:r>
            <a:r>
              <a:rPr dirty="0" sz="2200" spc="-5">
                <a:solidFill>
                  <a:srgbClr val="343434"/>
                </a:solidFill>
                <a:latin typeface="Carlito"/>
                <a:cs typeface="Carlito"/>
              </a:rPr>
              <a:t>the </a:t>
            </a:r>
            <a:r>
              <a:rPr dirty="0" sz="2200" spc="-10">
                <a:solidFill>
                  <a:srgbClr val="343434"/>
                </a:solidFill>
                <a:latin typeface="Carlito"/>
                <a:cs typeface="Carlito"/>
              </a:rPr>
              <a:t>response</a:t>
            </a:r>
            <a:r>
              <a:rPr dirty="0" sz="2200" spc="145">
                <a:solidFill>
                  <a:srgbClr val="343434"/>
                </a:solidFill>
                <a:latin typeface="Carlito"/>
                <a:cs typeface="Carlito"/>
              </a:rPr>
              <a:t> </a:t>
            </a:r>
            <a:r>
              <a:rPr dirty="0" sz="2200" spc="-15">
                <a:solidFill>
                  <a:srgbClr val="343434"/>
                </a:solidFill>
                <a:latin typeface="Carlito"/>
                <a:cs typeface="Carlito"/>
              </a:rPr>
              <a:t>headers.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739140"/>
          </a:xfrm>
          <a:custGeom>
            <a:avLst/>
            <a:gdLst/>
            <a:ahLst/>
            <a:cxnLst/>
            <a:rect l="l" t="t" r="r" b="b"/>
            <a:pathLst>
              <a:path w="12192000" h="739140">
                <a:moveTo>
                  <a:pt x="12192000" y="0"/>
                </a:moveTo>
                <a:lnTo>
                  <a:pt x="0" y="0"/>
                </a:lnTo>
                <a:lnTo>
                  <a:pt x="0" y="739139"/>
                </a:lnTo>
                <a:lnTo>
                  <a:pt x="12192000" y="739139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88129" y="0"/>
            <a:ext cx="4020185" cy="6661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forward()</a:t>
            </a:r>
            <a:r>
              <a:rPr dirty="0" spc="-70"/>
              <a:t> </a:t>
            </a:r>
            <a:r>
              <a:rPr dirty="0" spc="-5"/>
              <a:t>Method</a:t>
            </a:r>
          </a:p>
        </p:txBody>
      </p:sp>
      <p:sp>
        <p:nvSpPr>
          <p:cNvPr id="6" name="object 6"/>
          <p:cNvSpPr/>
          <p:nvPr/>
        </p:nvSpPr>
        <p:spPr>
          <a:xfrm>
            <a:off x="1912620" y="3560062"/>
            <a:ext cx="7391400" cy="3297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Srinivas Reddy</dc:creator>
  <dc:title>Core Java - I</dc:title>
  <dcterms:created xsi:type="dcterms:W3CDTF">2021-06-25T01:56:00Z</dcterms:created>
  <dcterms:modified xsi:type="dcterms:W3CDTF">2021-06-25T01:56:00Z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2021-06-25T00:00:00Z</vt:filetime>
  </property>
</Properties>
</file>