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68020"/>
          </a:xfrm>
          <a:custGeom>
            <a:avLst/>
            <a:gdLst/>
            <a:ahLst/>
            <a:cxnLst/>
            <a:rect l="l" t="t" r="r" b="b"/>
            <a:pathLst>
              <a:path w="12192000" h="668020">
                <a:moveTo>
                  <a:pt x="12192000" y="0"/>
                </a:moveTo>
                <a:lnTo>
                  <a:pt x="0" y="0"/>
                </a:lnTo>
                <a:lnTo>
                  <a:pt x="0" y="667512"/>
                </a:lnTo>
                <a:lnTo>
                  <a:pt x="12192000" y="6675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82896" y="-65074"/>
            <a:ext cx="2426207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3652" y="3759"/>
            <a:ext cx="912469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125" y="1657604"/>
            <a:ext cx="5493385" cy="1757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8915" y="2446020"/>
            <a:ext cx="6152515" cy="1428115"/>
          </a:xfrm>
          <a:custGeom>
            <a:avLst/>
            <a:gdLst/>
            <a:ahLst/>
            <a:cxnLst/>
            <a:rect l="l" t="t" r="r" b="b"/>
            <a:pathLst>
              <a:path w="6152515" h="1428114">
                <a:moveTo>
                  <a:pt x="6152388" y="0"/>
                </a:moveTo>
                <a:lnTo>
                  <a:pt x="0" y="0"/>
                </a:lnTo>
                <a:lnTo>
                  <a:pt x="0" y="1427987"/>
                </a:lnTo>
                <a:lnTo>
                  <a:pt x="6152388" y="1427987"/>
                </a:lnTo>
                <a:lnTo>
                  <a:pt x="6152388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544" y="2308047"/>
            <a:ext cx="4631055" cy="77136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>
              <a:lnSpc>
                <a:spcPts val="5610"/>
              </a:lnSpc>
              <a:spcBef>
                <a:spcPts val="414"/>
              </a:spcBef>
            </a:pPr>
            <a:r>
              <a:rPr sz="4800" spc="-25" dirty="0">
                <a:latin typeface="Carlito"/>
                <a:cs typeface="Carlito"/>
              </a:rPr>
              <a:t>Filters  </a:t>
            </a:r>
            <a:r>
              <a:rPr sz="4800" spc="-5" dirty="0">
                <a:latin typeface="Carlito"/>
                <a:cs typeface="Carlito"/>
              </a:rPr>
              <a:t>Li</a:t>
            </a:r>
            <a:r>
              <a:rPr sz="4800" spc="-55" dirty="0">
                <a:latin typeface="Carlito"/>
                <a:cs typeface="Carlito"/>
              </a:rPr>
              <a:t>s</a:t>
            </a:r>
            <a:r>
              <a:rPr sz="4800" spc="-50" dirty="0">
                <a:latin typeface="Carlito"/>
                <a:cs typeface="Carlito"/>
              </a:rPr>
              <a:t>t</a:t>
            </a:r>
            <a:r>
              <a:rPr sz="4800" dirty="0">
                <a:latin typeface="Carlito"/>
                <a:cs typeface="Carlito"/>
              </a:rPr>
              <a:t>ene</a:t>
            </a:r>
            <a:r>
              <a:rPr sz="4800" spc="-95" dirty="0">
                <a:latin typeface="Carlito"/>
                <a:cs typeface="Carlito"/>
              </a:rPr>
              <a:t>r</a:t>
            </a:r>
            <a:r>
              <a:rPr sz="4800" dirty="0">
                <a:latin typeface="Carlito"/>
                <a:cs typeface="Carlito"/>
              </a:rPr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0957" y="645180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0358" y="0"/>
            <a:ext cx="18942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95" dirty="0"/>
              <a:t>L</a:t>
            </a:r>
            <a:r>
              <a:rPr sz="4200" spc="-145" dirty="0"/>
              <a:t>i</a:t>
            </a:r>
            <a:r>
              <a:rPr sz="4200" spc="-290" dirty="0"/>
              <a:t>s</a:t>
            </a:r>
            <a:r>
              <a:rPr sz="4200" spc="-350" dirty="0"/>
              <a:t>t</a:t>
            </a:r>
            <a:r>
              <a:rPr sz="4200" spc="-254" dirty="0"/>
              <a:t>e</a:t>
            </a:r>
            <a:r>
              <a:rPr sz="4200" spc="-165" dirty="0"/>
              <a:t>n</a:t>
            </a:r>
            <a:r>
              <a:rPr sz="4200" spc="-254" dirty="0"/>
              <a:t>e</a:t>
            </a:r>
            <a:r>
              <a:rPr sz="4200" spc="-290" dirty="0"/>
              <a:t>r</a:t>
            </a:r>
            <a:r>
              <a:rPr sz="4200" spc="-75" dirty="0"/>
              <a:t>s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324104" y="827023"/>
            <a:ext cx="11290300" cy="5401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0" marR="687070" indent="-228600">
              <a:lnSpc>
                <a:spcPts val="2110"/>
              </a:lnSpc>
              <a:spcBef>
                <a:spcPts val="6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Servlet </a:t>
            </a:r>
            <a:r>
              <a:rPr sz="2200" spc="-10" dirty="0">
                <a:latin typeface="Carlito"/>
                <a:cs typeface="Carlito"/>
              </a:rPr>
              <a:t>specification </a:t>
            </a:r>
            <a:r>
              <a:rPr sz="2200" spc="-5" dirty="0">
                <a:latin typeface="Carlito"/>
                <a:cs typeface="Carlito"/>
              </a:rPr>
              <a:t>includes </a:t>
            </a:r>
            <a:r>
              <a:rPr sz="2200" spc="-10" dirty="0">
                <a:latin typeface="Carlito"/>
                <a:cs typeface="Carlito"/>
              </a:rPr>
              <a:t>the capability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track </a:t>
            </a:r>
            <a:r>
              <a:rPr sz="2200" spc="-35" dirty="0">
                <a:solidFill>
                  <a:srgbClr val="C00000"/>
                </a:solidFill>
                <a:latin typeface="Carlito"/>
                <a:cs typeface="Carlito"/>
              </a:rPr>
              <a:t>key </a:t>
            </a: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events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your web </a:t>
            </a:r>
            <a:r>
              <a:rPr sz="2200" spc="-10" dirty="0">
                <a:latin typeface="Carlito"/>
                <a:cs typeface="Carlito"/>
              </a:rPr>
              <a:t>applications  through </a:t>
            </a:r>
            <a:r>
              <a:rPr sz="2200" i="1" spc="-15" dirty="0">
                <a:latin typeface="Carlito"/>
                <a:cs typeface="Carlito"/>
              </a:rPr>
              <a:t>event </a:t>
            </a:r>
            <a:r>
              <a:rPr sz="2200" i="1" spc="-10" dirty="0">
                <a:latin typeface="Carlito"/>
                <a:cs typeface="Carlito"/>
              </a:rPr>
              <a:t>listeners</a:t>
            </a:r>
            <a:r>
              <a:rPr sz="2200" spc="-10" dirty="0">
                <a:latin typeface="Carlito"/>
                <a:cs typeface="Carlito"/>
              </a:rPr>
              <a:t>. This </a:t>
            </a:r>
            <a:r>
              <a:rPr sz="2200" spc="-5" dirty="0">
                <a:latin typeface="Carlito"/>
                <a:cs typeface="Carlito"/>
              </a:rPr>
              <a:t>functionality </a:t>
            </a:r>
            <a:r>
              <a:rPr sz="2200" spc="-10" dirty="0">
                <a:latin typeface="Carlito"/>
                <a:cs typeface="Carlito"/>
              </a:rPr>
              <a:t>allows more </a:t>
            </a:r>
            <a:r>
              <a:rPr sz="2200" spc="-15" dirty="0">
                <a:latin typeface="Carlito"/>
                <a:cs typeface="Carlito"/>
              </a:rPr>
              <a:t>efficient </a:t>
            </a:r>
            <a:r>
              <a:rPr sz="2200" spc="-10" dirty="0">
                <a:latin typeface="Carlito"/>
                <a:cs typeface="Carlito"/>
              </a:rPr>
              <a:t>resource management </a:t>
            </a:r>
            <a:r>
              <a:rPr sz="2200" spc="-5" dirty="0">
                <a:latin typeface="Carlito"/>
                <a:cs typeface="Carlito"/>
              </a:rPr>
              <a:t>and  </a:t>
            </a:r>
            <a:r>
              <a:rPr sz="2200" spc="-15" dirty="0">
                <a:latin typeface="Carlito"/>
                <a:cs typeface="Carlito"/>
              </a:rPr>
              <a:t>automated </a:t>
            </a:r>
            <a:r>
              <a:rPr sz="2200" spc="-10" dirty="0">
                <a:latin typeface="Carlito"/>
                <a:cs typeface="Carlito"/>
              </a:rPr>
              <a:t>processing </a:t>
            </a:r>
            <a:r>
              <a:rPr sz="2200" spc="-5" dirty="0">
                <a:latin typeface="Carlito"/>
                <a:cs typeface="Carlito"/>
              </a:rPr>
              <a:t>based on </a:t>
            </a:r>
            <a:r>
              <a:rPr sz="2200" spc="-15" dirty="0">
                <a:latin typeface="Carlito"/>
                <a:cs typeface="Carlito"/>
              </a:rPr>
              <a:t>event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status.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60325" indent="-228600">
              <a:lnSpc>
                <a:spcPct val="80000"/>
              </a:lnSpc>
              <a:spcBef>
                <a:spcPts val="1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rlito"/>
                <a:cs typeface="Carlito"/>
              </a:rPr>
              <a:t>Listeners introduced </a:t>
            </a:r>
            <a:r>
              <a:rPr sz="2200" spc="-5" dirty="0">
                <a:latin typeface="Carlito"/>
                <a:cs typeface="Carlito"/>
              </a:rPr>
              <a:t>in Servlet 2.3 API </a:t>
            </a:r>
            <a:r>
              <a:rPr sz="2200" spc="-15" dirty="0">
                <a:latin typeface="Carlito"/>
                <a:cs typeface="Carlito"/>
              </a:rPr>
              <a:t>recognize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15" dirty="0">
                <a:latin typeface="Carlito"/>
                <a:cs typeface="Carlito"/>
              </a:rPr>
              <a:t>events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0" dirty="0">
                <a:latin typeface="Carlito"/>
                <a:cs typeface="Carlito"/>
              </a:rPr>
              <a:t>help </a:t>
            </a:r>
            <a:r>
              <a:rPr sz="2200" spc="-15" dirty="0">
                <a:latin typeface="Carlito"/>
                <a:cs typeface="Carlito"/>
              </a:rPr>
              <a:t>web </a:t>
            </a:r>
            <a:r>
              <a:rPr sz="2200" spc="-10" dirty="0">
                <a:latin typeface="Carlito"/>
                <a:cs typeface="Carlito"/>
              </a:rPr>
              <a:t>developers </a:t>
            </a:r>
            <a:r>
              <a:rPr sz="2200" spc="-5" dirty="0">
                <a:latin typeface="Carlito"/>
                <a:cs typeface="Carlito"/>
              </a:rPr>
              <a:t>in  </a:t>
            </a:r>
            <a:r>
              <a:rPr sz="2200" spc="-15" dirty="0">
                <a:latin typeface="Carlito"/>
                <a:cs typeface="Carlito"/>
              </a:rPr>
              <a:t>controlling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life </a:t>
            </a:r>
            <a:r>
              <a:rPr sz="2200" spc="-10" dirty="0">
                <a:latin typeface="Carlito"/>
                <a:cs typeface="Carlito"/>
              </a:rPr>
              <a:t>cycle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b="1" spc="-5" dirty="0">
                <a:latin typeface="Carlito"/>
                <a:cs typeface="Carlito"/>
              </a:rPr>
              <a:t>the </a:t>
            </a:r>
            <a:r>
              <a:rPr sz="2200" b="1" spc="-10" dirty="0">
                <a:latin typeface="Carlito"/>
                <a:cs typeface="Carlito"/>
              </a:rPr>
              <a:t>ServletContext, ServletRequest, and HttpSession</a:t>
            </a:r>
            <a:r>
              <a:rPr sz="2200" b="1" spc="24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objects</a:t>
            </a:r>
            <a:r>
              <a:rPr sz="2200" spc="-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175260" indent="-228600" algn="just">
              <a:lnSpc>
                <a:spcPts val="2110"/>
              </a:lnSpc>
              <a:spcBef>
                <a:spcPts val="1405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Servlet </a:t>
            </a:r>
            <a:r>
              <a:rPr sz="2200" spc="-15" dirty="0">
                <a:latin typeface="Carlito"/>
                <a:cs typeface="Carlito"/>
              </a:rPr>
              <a:t>Listeners </a:t>
            </a:r>
            <a:r>
              <a:rPr sz="2200" spc="-10" dirty="0">
                <a:latin typeface="Carlito"/>
                <a:cs typeface="Carlito"/>
              </a:rPr>
              <a:t>are 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listen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b="1" spc="-35" dirty="0">
                <a:latin typeface="Carlito"/>
                <a:cs typeface="Carlito"/>
              </a:rPr>
              <a:t>key </a:t>
            </a:r>
            <a:r>
              <a:rPr sz="2200" b="1" spc="-15" dirty="0">
                <a:latin typeface="Carlito"/>
                <a:cs typeface="Carlito"/>
              </a:rPr>
              <a:t>events </a:t>
            </a:r>
            <a:r>
              <a:rPr sz="2200" spc="-5" dirty="0">
                <a:latin typeface="Carlito"/>
                <a:cs typeface="Carlito"/>
              </a:rPr>
              <a:t>in a </a:t>
            </a:r>
            <a:r>
              <a:rPr sz="2200" spc="-10" dirty="0">
                <a:latin typeface="Carlito"/>
                <a:cs typeface="Carlito"/>
              </a:rPr>
              <a:t>web </a:t>
            </a:r>
            <a:r>
              <a:rPr sz="2200" spc="-30" dirty="0">
                <a:latin typeface="Carlito"/>
                <a:cs typeface="Carlito"/>
              </a:rPr>
              <a:t>container, </a:t>
            </a:r>
            <a:r>
              <a:rPr sz="2200" spc="-10" dirty="0">
                <a:latin typeface="Carlito"/>
                <a:cs typeface="Carlito"/>
              </a:rPr>
              <a:t>such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5" dirty="0">
                <a:latin typeface="Carlito"/>
                <a:cs typeface="Carlito"/>
              </a:rPr>
              <a:t>web </a:t>
            </a:r>
            <a:r>
              <a:rPr sz="2200" spc="-10" dirty="0">
                <a:latin typeface="Carlito"/>
                <a:cs typeface="Carlito"/>
              </a:rPr>
              <a:t>application  initialization/shutdown 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spc="-15" dirty="0">
                <a:latin typeface="Carlito"/>
                <a:cs typeface="Carlito"/>
              </a:rPr>
              <a:t>create/invalidate </a:t>
            </a:r>
            <a:r>
              <a:rPr sz="2200" spc="-5" dirty="0">
                <a:latin typeface="Carlito"/>
                <a:cs typeface="Carlito"/>
              </a:rPr>
              <a:t>a session, or </a:t>
            </a:r>
            <a:r>
              <a:rPr sz="2200" spc="-10" dirty="0">
                <a:latin typeface="Carlito"/>
                <a:cs typeface="Carlito"/>
              </a:rPr>
              <a:t>add/remove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attribute </a:t>
            </a:r>
            <a:r>
              <a:rPr sz="2200" spc="-5" dirty="0">
                <a:latin typeface="Carlito"/>
                <a:cs typeface="Carlito"/>
              </a:rPr>
              <a:t>in an session or  </a:t>
            </a:r>
            <a:r>
              <a:rPr sz="2200" spc="-10" dirty="0">
                <a:latin typeface="Carlito"/>
                <a:cs typeface="Carlito"/>
              </a:rPr>
              <a:t>manage number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concurrent </a:t>
            </a:r>
            <a:r>
              <a:rPr sz="2200" spc="-10" dirty="0">
                <a:latin typeface="Carlito"/>
                <a:cs typeface="Carlito"/>
              </a:rPr>
              <a:t>users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950">
              <a:latin typeface="Carlito"/>
              <a:cs typeface="Carlito"/>
            </a:endParaRPr>
          </a:p>
          <a:p>
            <a:pPr marL="241300" indent="-228600">
              <a:lnSpc>
                <a:spcPts val="237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In design </a:t>
            </a:r>
            <a:r>
              <a:rPr sz="2200" spc="-15" dirty="0">
                <a:latin typeface="Carlito"/>
                <a:cs typeface="Carlito"/>
              </a:rPr>
              <a:t>pattern </a:t>
            </a:r>
            <a:r>
              <a:rPr sz="2200" spc="-10" dirty="0">
                <a:latin typeface="Carlito"/>
                <a:cs typeface="Carlito"/>
              </a:rPr>
              <a:t>terms </a:t>
            </a:r>
            <a:r>
              <a:rPr sz="2200" spc="-5" dirty="0">
                <a:latin typeface="Carlito"/>
                <a:cs typeface="Carlito"/>
              </a:rPr>
              <a:t>–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observer </a:t>
            </a: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pattern</a:t>
            </a:r>
            <a:r>
              <a:rPr sz="2200" spc="-15" dirty="0">
                <a:latin typeface="Carlito"/>
                <a:cs typeface="Carlito"/>
              </a:rPr>
              <a:t>: </a:t>
            </a:r>
            <a:r>
              <a:rPr sz="2200" spc="-5" dirty="0">
                <a:latin typeface="Carlito"/>
                <a:cs typeface="Carlito"/>
              </a:rPr>
              <a:t>An observer </a:t>
            </a:r>
            <a:r>
              <a:rPr sz="2200" spc="-10" dirty="0">
                <a:latin typeface="Carlito"/>
                <a:cs typeface="Carlito"/>
              </a:rPr>
              <a:t>(in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0" dirty="0">
                <a:latin typeface="Carlito"/>
                <a:cs typeface="Carlito"/>
              </a:rPr>
              <a:t>case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listener) </a:t>
            </a:r>
            <a:r>
              <a:rPr sz="2200" spc="-5" dirty="0">
                <a:latin typeface="Carlito"/>
                <a:cs typeface="Carlito"/>
              </a:rPr>
              <a:t>is notified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when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event occurs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subject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(server).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Carlito"/>
              <a:cs typeface="Carlito"/>
            </a:endParaRPr>
          </a:p>
          <a:p>
            <a:pPr marL="469900">
              <a:lnSpc>
                <a:spcPts val="2630"/>
              </a:lnSpc>
              <a:spcBef>
                <a:spcPts val="5"/>
              </a:spcBef>
            </a:pPr>
            <a:r>
              <a:rPr sz="2200" b="1" spc="-15" dirty="0">
                <a:solidFill>
                  <a:srgbClr val="000066"/>
                </a:solidFill>
                <a:latin typeface="Carlito"/>
                <a:cs typeface="Carlito"/>
              </a:rPr>
              <a:t>Note: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ts val="2630"/>
              </a:lnSpc>
            </a:pPr>
            <a:r>
              <a:rPr sz="2200" b="1" spc="-5" dirty="0">
                <a:solidFill>
                  <a:srgbClr val="000066"/>
                </a:solidFill>
                <a:latin typeface="Carlito"/>
                <a:cs typeface="Carlito"/>
              </a:rPr>
              <a:t>Use a </a:t>
            </a:r>
            <a:r>
              <a:rPr sz="2200" b="1" spc="-15" dirty="0">
                <a:solidFill>
                  <a:srgbClr val="000066"/>
                </a:solidFill>
                <a:latin typeface="Carlito"/>
                <a:cs typeface="Carlito"/>
              </a:rPr>
              <a:t>Listener </a:t>
            </a:r>
            <a:r>
              <a:rPr sz="2200" b="1" spc="-5" dirty="0">
                <a:solidFill>
                  <a:srgbClr val="000066"/>
                </a:solidFill>
                <a:latin typeface="Carlito"/>
                <a:cs typeface="Carlito"/>
              </a:rPr>
              <a:t>if </a:t>
            </a:r>
            <a:r>
              <a:rPr sz="2200" b="1" spc="-15" dirty="0">
                <a:solidFill>
                  <a:srgbClr val="000066"/>
                </a:solidFill>
                <a:latin typeface="Carlito"/>
                <a:cs typeface="Carlito"/>
              </a:rPr>
              <a:t>you </a:t>
            </a:r>
            <a:r>
              <a:rPr sz="2200" b="1" spc="-20" dirty="0">
                <a:solidFill>
                  <a:srgbClr val="000066"/>
                </a:solidFill>
                <a:latin typeface="Carlito"/>
                <a:cs typeface="Carlito"/>
              </a:rPr>
              <a:t>want to intercept </a:t>
            </a:r>
            <a:r>
              <a:rPr sz="2200" b="1" spc="-35" dirty="0">
                <a:solidFill>
                  <a:srgbClr val="000066"/>
                </a:solidFill>
                <a:latin typeface="Carlito"/>
                <a:cs typeface="Carlito"/>
              </a:rPr>
              <a:t>key </a:t>
            </a:r>
            <a:r>
              <a:rPr sz="2200" b="1" spc="-10" dirty="0">
                <a:solidFill>
                  <a:srgbClr val="000066"/>
                </a:solidFill>
                <a:latin typeface="Carlito"/>
                <a:cs typeface="Carlito"/>
              </a:rPr>
              <a:t>changes </a:t>
            </a:r>
            <a:r>
              <a:rPr sz="2200" b="1" spc="-5" dirty="0">
                <a:solidFill>
                  <a:srgbClr val="000066"/>
                </a:solidFill>
                <a:latin typeface="Carlito"/>
                <a:cs typeface="Carlito"/>
              </a:rPr>
              <a:t>in </a:t>
            </a:r>
            <a:r>
              <a:rPr sz="2200" b="1" spc="-10" dirty="0">
                <a:solidFill>
                  <a:srgbClr val="000066"/>
                </a:solidFill>
                <a:latin typeface="Carlito"/>
                <a:cs typeface="Carlito"/>
              </a:rPr>
              <a:t>the lifecycle </a:t>
            </a:r>
            <a:r>
              <a:rPr sz="2200" b="1" spc="-5" dirty="0">
                <a:solidFill>
                  <a:srgbClr val="000066"/>
                </a:solidFill>
                <a:latin typeface="Carlito"/>
                <a:cs typeface="Carlito"/>
              </a:rPr>
              <a:t>of</a:t>
            </a:r>
            <a:r>
              <a:rPr sz="2200" b="1" spc="310" dirty="0">
                <a:solidFill>
                  <a:srgbClr val="000066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000066"/>
                </a:solidFill>
                <a:latin typeface="Carlito"/>
                <a:cs typeface="Carlito"/>
              </a:rPr>
              <a:t>objects.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8645"/>
          </a:xfrm>
          <a:custGeom>
            <a:avLst/>
            <a:gdLst/>
            <a:ahLst/>
            <a:cxnLst/>
            <a:rect l="l" t="t" r="r" b="b"/>
            <a:pathLst>
              <a:path w="12192000" h="588645">
                <a:moveTo>
                  <a:pt x="12192000" y="0"/>
                </a:moveTo>
                <a:lnTo>
                  <a:pt x="0" y="0"/>
                </a:lnTo>
                <a:lnTo>
                  <a:pt x="0" y="588263"/>
                </a:lnTo>
                <a:lnTo>
                  <a:pt x="12192000" y="5882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Event</a:t>
            </a:r>
            <a:r>
              <a:rPr spc="-345" dirty="0"/>
              <a:t> </a:t>
            </a:r>
            <a:r>
              <a:rPr spc="-204" dirty="0"/>
              <a:t>Types</a:t>
            </a:r>
            <a:r>
              <a:rPr spc="-335" dirty="0"/>
              <a:t> </a:t>
            </a:r>
            <a:r>
              <a:rPr spc="-160" dirty="0"/>
              <a:t>and</a:t>
            </a:r>
            <a:r>
              <a:rPr spc="-345" dirty="0"/>
              <a:t> </a:t>
            </a:r>
            <a:r>
              <a:rPr spc="-165" dirty="0"/>
              <a:t>corresponding</a:t>
            </a:r>
            <a:r>
              <a:rPr spc="-360" dirty="0"/>
              <a:t> </a:t>
            </a:r>
            <a:r>
              <a:rPr spc="-210" dirty="0"/>
              <a:t>Listener</a:t>
            </a:r>
            <a:r>
              <a:rPr spc="-350" dirty="0"/>
              <a:t> </a:t>
            </a:r>
            <a:r>
              <a:rPr spc="-200" dirty="0"/>
              <a:t>Interfaces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3804" y="785774"/>
            <a:ext cx="11738610" cy="6072505"/>
            <a:chOff x="213804" y="785774"/>
            <a:chExt cx="11738610" cy="6072505"/>
          </a:xfrm>
        </p:grpSpPr>
        <p:sp>
          <p:nvSpPr>
            <p:cNvPr id="5" name="object 5"/>
            <p:cNvSpPr/>
            <p:nvPr/>
          </p:nvSpPr>
          <p:spPr>
            <a:xfrm>
              <a:off x="216979" y="785774"/>
              <a:ext cx="11731752" cy="60722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804" y="2231516"/>
              <a:ext cx="11738610" cy="0"/>
            </a:xfrm>
            <a:custGeom>
              <a:avLst/>
              <a:gdLst/>
              <a:ahLst/>
              <a:cxnLst/>
              <a:rect l="l" t="t" r="r" b="b"/>
              <a:pathLst>
                <a:path w="11738610">
                  <a:moveTo>
                    <a:pt x="0" y="0"/>
                  </a:moveTo>
                  <a:lnTo>
                    <a:pt x="1173854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804" y="782573"/>
          <a:ext cx="11733530" cy="6075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  <a:gridCol w="1654810"/>
                <a:gridCol w="1757045"/>
                <a:gridCol w="1661795"/>
                <a:gridCol w="5173345"/>
              </a:tblGrid>
              <a:tr h="1449070">
                <a:tc>
                  <a:txBody>
                    <a:bodyPr/>
                    <a:lstStyle/>
                    <a:p>
                      <a:pPr marL="91440" marR="221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Scope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Level 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Events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6350">
                      <a:solidFill>
                        <a:srgbClr val="A4A4A4"/>
                      </a:solidFill>
                      <a:prstDash val="solid"/>
                    </a:lnL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Event Type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9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Listener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R w="6350">
                      <a:solidFill>
                        <a:srgbClr val="A4A4A4"/>
                      </a:solidFill>
                      <a:prstDash val="solid"/>
                    </a:lnR>
                    <a:solidFill>
                      <a:srgbClr val="A4A4A4"/>
                    </a:solidFill>
                  </a:tcPr>
                </a:tc>
              </a:tr>
              <a:tr h="159029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1936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Application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Level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Events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251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f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ec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y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cle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events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2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Occur when  either a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servlet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context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initialized or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destroyed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25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le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tCo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xt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Listener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95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void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contextInitialized(ServletContextEvent)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void</a:t>
                      </a:r>
                      <a:r>
                        <a:rPr sz="18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contextDestoyed(ServletContextEvent)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B w="6350">
                      <a:solidFill>
                        <a:srgbClr val="A4A4A4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30360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9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Changes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Se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le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tCo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xt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attributes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21780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Occur when a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new attribute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the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Se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le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tCo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xt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interface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is  added or an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existing  attribute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is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removed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or  replaced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10858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ServletContext  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tribu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eLi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en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5524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void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attributeAdded(ServletContextAttributeEvent)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void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attributeReplaced(ServletContextAttributeEvent)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075" marR="27241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void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attributeRemoved(ServletContextAttributeEvent)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A4A4A4"/>
                      </a:solidFill>
                      <a:prstDash val="solid"/>
                    </a:lnL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0875"/>
          </a:xfrm>
          <a:custGeom>
            <a:avLst/>
            <a:gdLst/>
            <a:ahLst/>
            <a:cxnLst/>
            <a:rect l="l" t="t" r="r" b="b"/>
            <a:pathLst>
              <a:path w="12192000" h="650875">
                <a:moveTo>
                  <a:pt x="12192000" y="0"/>
                </a:moveTo>
                <a:lnTo>
                  <a:pt x="0" y="0"/>
                </a:lnTo>
                <a:lnTo>
                  <a:pt x="0" y="650748"/>
                </a:lnTo>
                <a:lnTo>
                  <a:pt x="12192000" y="650748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3652" y="3759"/>
            <a:ext cx="91246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00" spc="-195" dirty="0"/>
              <a:t>Event</a:t>
            </a:r>
            <a:r>
              <a:rPr sz="1600" spc="-345" dirty="0"/>
              <a:t> </a:t>
            </a:r>
            <a:r>
              <a:rPr sz="1600" spc="-204" dirty="0"/>
              <a:t>Types</a:t>
            </a:r>
            <a:r>
              <a:rPr sz="1600" spc="-335" dirty="0"/>
              <a:t> </a:t>
            </a:r>
            <a:r>
              <a:rPr sz="1600" spc="-160" dirty="0"/>
              <a:t>and</a:t>
            </a:r>
            <a:r>
              <a:rPr sz="1600" spc="-345" dirty="0"/>
              <a:t> </a:t>
            </a:r>
            <a:r>
              <a:rPr sz="1600" spc="-165" dirty="0"/>
              <a:t>corresponding</a:t>
            </a:r>
            <a:r>
              <a:rPr sz="1600" spc="-360" dirty="0"/>
              <a:t> </a:t>
            </a:r>
            <a:r>
              <a:rPr sz="1600" spc="-210" dirty="0"/>
              <a:t>Listener</a:t>
            </a:r>
            <a:r>
              <a:rPr sz="1600" spc="-350" dirty="0"/>
              <a:t> </a:t>
            </a:r>
            <a:r>
              <a:rPr sz="1600" spc="-200" dirty="0"/>
              <a:t>Interfaces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3175" y="949705"/>
            <a:ext cx="12195175" cy="5493385"/>
            <a:chOff x="-3175" y="949705"/>
            <a:chExt cx="12195175" cy="5493385"/>
          </a:xfrm>
        </p:grpSpPr>
        <p:sp>
          <p:nvSpPr>
            <p:cNvPr id="5" name="object 5"/>
            <p:cNvSpPr/>
            <p:nvPr/>
          </p:nvSpPr>
          <p:spPr>
            <a:xfrm>
              <a:off x="0" y="952906"/>
              <a:ext cx="12192000" cy="548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52880"/>
              <a:ext cx="12192000" cy="960119"/>
            </a:xfrm>
            <a:custGeom>
              <a:avLst/>
              <a:gdLst/>
              <a:ahLst/>
              <a:cxnLst/>
              <a:rect l="l" t="t" r="r" b="b"/>
              <a:pathLst>
                <a:path w="12192000" h="960119">
                  <a:moveTo>
                    <a:pt x="12192000" y="0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960120"/>
                  </a:lnTo>
                  <a:lnTo>
                    <a:pt x="12192000" y="9601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913000"/>
              <a:ext cx="12192000" cy="4526915"/>
            </a:xfrm>
            <a:custGeom>
              <a:avLst/>
              <a:gdLst/>
              <a:ahLst/>
              <a:cxnLst/>
              <a:rect l="l" t="t" r="r" b="b"/>
              <a:pathLst>
                <a:path w="12192000" h="4526915">
                  <a:moveTo>
                    <a:pt x="12192000" y="0"/>
                  </a:moveTo>
                  <a:lnTo>
                    <a:pt x="7594219" y="0"/>
                  </a:lnTo>
                  <a:lnTo>
                    <a:pt x="5284978" y="0"/>
                  </a:lnTo>
                  <a:lnTo>
                    <a:pt x="3288665" y="0"/>
                  </a:lnTo>
                  <a:lnTo>
                    <a:pt x="1317371" y="0"/>
                  </a:lnTo>
                  <a:lnTo>
                    <a:pt x="0" y="25"/>
                  </a:lnTo>
                  <a:lnTo>
                    <a:pt x="0" y="4526305"/>
                  </a:lnTo>
                  <a:lnTo>
                    <a:pt x="1317371" y="4526305"/>
                  </a:lnTo>
                  <a:lnTo>
                    <a:pt x="1317371" y="1828800"/>
                  </a:lnTo>
                  <a:lnTo>
                    <a:pt x="3288665" y="1828800"/>
                  </a:lnTo>
                  <a:lnTo>
                    <a:pt x="5284978" y="1828800"/>
                  </a:lnTo>
                  <a:lnTo>
                    <a:pt x="7594219" y="1828800"/>
                  </a:lnTo>
                  <a:lnTo>
                    <a:pt x="12192000" y="18288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A4A4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8" name="object 8"/>
            <p:cNvSpPr/>
            <p:nvPr/>
          </p:nvSpPr>
          <p:spPr>
            <a:xfrm>
              <a:off x="1317371" y="1906650"/>
              <a:ext cx="6276975" cy="4536440"/>
            </a:xfrm>
            <a:custGeom>
              <a:avLst/>
              <a:gdLst/>
              <a:ahLst/>
              <a:cxnLst/>
              <a:rect l="l" t="t" r="r" b="b"/>
              <a:pathLst>
                <a:path w="6276975" h="4536440">
                  <a:moveTo>
                    <a:pt x="0" y="0"/>
                  </a:moveTo>
                  <a:lnTo>
                    <a:pt x="0" y="4535830"/>
                  </a:lnTo>
                </a:path>
                <a:path w="6276975" h="4536440">
                  <a:moveTo>
                    <a:pt x="1971293" y="0"/>
                  </a:moveTo>
                  <a:lnTo>
                    <a:pt x="1971293" y="4535830"/>
                  </a:lnTo>
                </a:path>
                <a:path w="6276975" h="4536440">
                  <a:moveTo>
                    <a:pt x="3967606" y="0"/>
                  </a:moveTo>
                  <a:lnTo>
                    <a:pt x="3967606" y="4535830"/>
                  </a:lnTo>
                </a:path>
                <a:path w="6276975" h="4536440">
                  <a:moveTo>
                    <a:pt x="6276848" y="0"/>
                  </a:moveTo>
                  <a:lnTo>
                    <a:pt x="6276848" y="4535830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906650"/>
              <a:ext cx="12192000" cy="12700"/>
            </a:xfrm>
            <a:custGeom>
              <a:avLst/>
              <a:gdLst/>
              <a:ahLst/>
              <a:cxnLst/>
              <a:rect l="l" t="t" r="r" b="b"/>
              <a:pathLst>
                <a:path w="12192000" h="12700">
                  <a:moveTo>
                    <a:pt x="0" y="0"/>
                  </a:moveTo>
                  <a:lnTo>
                    <a:pt x="0" y="12700"/>
                  </a:lnTo>
                  <a:lnTo>
                    <a:pt x="12192000" y="12700"/>
                  </a:lnTo>
                  <a:lnTo>
                    <a:pt x="12192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4196" y="3738626"/>
              <a:ext cx="10878185" cy="6350"/>
            </a:xfrm>
            <a:custGeom>
              <a:avLst/>
              <a:gdLst/>
              <a:ahLst/>
              <a:cxnLst/>
              <a:rect l="l" t="t" r="r" b="b"/>
              <a:pathLst>
                <a:path w="10878185" h="6350">
                  <a:moveTo>
                    <a:pt x="0" y="6350"/>
                  </a:moveTo>
                  <a:lnTo>
                    <a:pt x="10877804" y="6350"/>
                  </a:lnTo>
                  <a:lnTo>
                    <a:pt x="10877804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solidFill>
              <a:srgbClr val="A4A4A4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949705"/>
              <a:ext cx="0" cy="5493385"/>
            </a:xfrm>
            <a:custGeom>
              <a:avLst/>
              <a:gdLst/>
              <a:ahLst/>
              <a:cxnLst/>
              <a:rect l="l" t="t" r="r" b="b"/>
              <a:pathLst>
                <a:path h="5493385">
                  <a:moveTo>
                    <a:pt x="0" y="0"/>
                  </a:moveTo>
                  <a:lnTo>
                    <a:pt x="0" y="5492775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49705"/>
              <a:ext cx="12192000" cy="5493385"/>
            </a:xfrm>
            <a:custGeom>
              <a:avLst/>
              <a:gdLst/>
              <a:ahLst/>
              <a:cxnLst/>
              <a:rect l="l" t="t" r="r" b="b"/>
              <a:pathLst>
                <a:path w="12192000" h="5493385">
                  <a:moveTo>
                    <a:pt x="12192000" y="5486425"/>
                  </a:moveTo>
                  <a:lnTo>
                    <a:pt x="0" y="5486425"/>
                  </a:lnTo>
                  <a:lnTo>
                    <a:pt x="0" y="5492775"/>
                  </a:lnTo>
                  <a:lnTo>
                    <a:pt x="12192000" y="5492775"/>
                  </a:lnTo>
                  <a:lnTo>
                    <a:pt x="12192000" y="5486425"/>
                  </a:lnTo>
                  <a:close/>
                </a:path>
                <a:path w="12192000" h="5493385">
                  <a:moveTo>
                    <a:pt x="1219200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12192000" y="63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A4A4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739" y="970915"/>
            <a:ext cx="67881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Scope  Level  </a:t>
            </a:r>
            <a:r>
              <a:rPr sz="1600" b="1" spc="-5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6364" y="970915"/>
            <a:ext cx="72021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3739" algn="l"/>
                <a:tab pos="3980179" algn="l"/>
                <a:tab pos="6289675" algn="l"/>
              </a:tabLst>
            </a:pPr>
            <a:r>
              <a:rPr sz="1600" b="1" spc="-5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7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ype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scri</a:t>
            </a:r>
            <a:r>
              <a:rPr sz="1600" b="1" spc="-2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tion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1600" b="1" spc="-30" dirty="0">
                <a:solidFill>
                  <a:srgbClr val="FFFFFF"/>
                </a:solidFill>
                <a:latin typeface="Carlito"/>
                <a:cs typeface="Carlito"/>
              </a:rPr>
              <a:t>st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en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600" b="1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600" b="1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600" b="1" spc="-4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ace</a:t>
            </a:r>
            <a:r>
              <a:rPr sz="1600" b="1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thods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2799968"/>
            <a:ext cx="75438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Ses</a:t>
            </a:r>
            <a:r>
              <a:rPr sz="1600" spc="-10" dirty="0">
                <a:latin typeface="Carlito"/>
                <a:cs typeface="Carlito"/>
              </a:rPr>
              <a:t>sion  </a:t>
            </a:r>
            <a:r>
              <a:rPr sz="1600" spc="-15" dirty="0">
                <a:latin typeface="Carlito"/>
                <a:cs typeface="Carlito"/>
              </a:rPr>
              <a:t>Level  </a:t>
            </a:r>
            <a:r>
              <a:rPr sz="1600" spc="-20" dirty="0">
                <a:latin typeface="Carlito"/>
                <a:cs typeface="Carlito"/>
              </a:rPr>
              <a:t>Events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364" y="1931288"/>
            <a:ext cx="15538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Lifecycle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events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7785" y="1931288"/>
            <a:ext cx="149733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Occur when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an  </a:t>
            </a:r>
            <a:r>
              <a:rPr sz="1600" spc="-10" dirty="0">
                <a:latin typeface="Carlito"/>
                <a:cs typeface="Carlito"/>
              </a:rPr>
              <a:t>instance of  HttpSession </a:t>
            </a:r>
            <a:r>
              <a:rPr sz="1600" spc="-5" dirty="0">
                <a:latin typeface="Carlito"/>
                <a:cs typeface="Carlito"/>
              </a:rPr>
              <a:t>is  </a:t>
            </a:r>
            <a:r>
              <a:rPr sz="1600" spc="-10" dirty="0">
                <a:latin typeface="Carlito"/>
                <a:cs typeface="Carlito"/>
              </a:rPr>
              <a:t>created,  </a:t>
            </a:r>
            <a:r>
              <a:rPr sz="1600" spc="-15" dirty="0">
                <a:latin typeface="Carlito"/>
                <a:cs typeface="Carlito"/>
              </a:rPr>
              <a:t>invalidated, </a:t>
            </a:r>
            <a:r>
              <a:rPr sz="1600" spc="-10" dirty="0">
                <a:latin typeface="Carlito"/>
                <a:cs typeface="Carlito"/>
              </a:rPr>
              <a:t>or  </a:t>
            </a:r>
            <a:r>
              <a:rPr sz="1600" spc="-15" dirty="0">
                <a:latin typeface="Carlito"/>
                <a:cs typeface="Carlito"/>
              </a:rPr>
              <a:t>destroyed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4226" y="1931288"/>
            <a:ext cx="19646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HttpSessionListener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73720" y="1931288"/>
            <a:ext cx="38284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void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sessionCreated(HttpSessionEvent)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3720" y="2510408"/>
            <a:ext cx="40589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void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sessionDestroyed(HttpSessionEvent)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6364" y="3760470"/>
            <a:ext cx="118872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Changes </a:t>
            </a:r>
            <a:r>
              <a:rPr sz="1600" spc="-15" dirty="0">
                <a:latin typeface="Carlito"/>
                <a:cs typeface="Carlito"/>
              </a:rPr>
              <a:t>to  </a:t>
            </a:r>
            <a:r>
              <a:rPr sz="1600" spc="-10" dirty="0">
                <a:latin typeface="Carlito"/>
                <a:cs typeface="Carlito"/>
              </a:rPr>
              <a:t>H</a:t>
            </a:r>
            <a:r>
              <a:rPr sz="1600" spc="-35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tp</a:t>
            </a:r>
            <a:r>
              <a:rPr sz="1600" dirty="0">
                <a:latin typeface="Carlito"/>
                <a:cs typeface="Carlito"/>
              </a:rPr>
              <a:t>S</a:t>
            </a:r>
            <a:r>
              <a:rPr sz="1600" spc="-5" dirty="0">
                <a:latin typeface="Carlito"/>
                <a:cs typeface="Carlito"/>
              </a:rPr>
              <a:t>es</a:t>
            </a:r>
            <a:r>
              <a:rPr sz="1600" spc="-10" dirty="0">
                <a:latin typeface="Carlito"/>
                <a:cs typeface="Carlito"/>
              </a:rPr>
              <a:t>sion  attributes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67785" y="3760470"/>
            <a:ext cx="1724025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Occur when a  </a:t>
            </a:r>
            <a:r>
              <a:rPr sz="1600" spc="-10" dirty="0">
                <a:latin typeface="Carlito"/>
                <a:cs typeface="Carlito"/>
              </a:rPr>
              <a:t>new attribute of 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HttpSession  instance </a:t>
            </a:r>
            <a:r>
              <a:rPr sz="1600" spc="-5" dirty="0">
                <a:latin typeface="Carlito"/>
                <a:cs typeface="Carlito"/>
              </a:rPr>
              <a:t>is added  or an </a:t>
            </a:r>
            <a:r>
              <a:rPr sz="1600" spc="-10" dirty="0">
                <a:latin typeface="Carlito"/>
                <a:cs typeface="Carlito"/>
              </a:rPr>
              <a:t>existing  attribute </a:t>
            </a:r>
            <a:r>
              <a:rPr sz="1600" spc="-5" dirty="0">
                <a:latin typeface="Carlito"/>
                <a:cs typeface="Carlito"/>
              </a:rPr>
              <a:t>is  </a:t>
            </a:r>
            <a:r>
              <a:rPr sz="1600" spc="-15" dirty="0">
                <a:latin typeface="Carlito"/>
                <a:cs typeface="Carlito"/>
              </a:rPr>
              <a:t>removed </a:t>
            </a:r>
            <a:r>
              <a:rPr sz="1600" spc="-10" dirty="0">
                <a:latin typeface="Carlito"/>
                <a:cs typeface="Carlito"/>
              </a:rPr>
              <a:t>or  replaced by  </a:t>
            </a:r>
            <a:r>
              <a:rPr sz="1600" spc="-5" dirty="0">
                <a:latin typeface="Carlito"/>
                <a:cs typeface="Carlito"/>
              </a:rPr>
              <a:t>another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attribute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64226" y="3760470"/>
            <a:ext cx="20688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H</a:t>
            </a:r>
            <a:r>
              <a:rPr sz="1600" spc="-35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tp</a:t>
            </a:r>
            <a:r>
              <a:rPr sz="1600" dirty="0">
                <a:latin typeface="Carlito"/>
                <a:cs typeface="Carlito"/>
              </a:rPr>
              <a:t>S</a:t>
            </a:r>
            <a:r>
              <a:rPr sz="1600" spc="-5" dirty="0">
                <a:latin typeface="Carlito"/>
                <a:cs typeface="Carlito"/>
              </a:rPr>
              <a:t>es</a:t>
            </a:r>
            <a:r>
              <a:rPr sz="1600" spc="-10" dirty="0">
                <a:latin typeface="Carlito"/>
                <a:cs typeface="Carlito"/>
              </a:rPr>
              <a:t>sion</a:t>
            </a:r>
            <a:r>
              <a:rPr sz="1600" spc="-65" dirty="0">
                <a:latin typeface="Carlito"/>
                <a:cs typeface="Carlito"/>
              </a:rPr>
              <a:t>A</a:t>
            </a:r>
            <a:r>
              <a:rPr sz="1600" spc="-30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tribu</a:t>
            </a:r>
            <a:r>
              <a:rPr sz="1600" spc="-35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e  </a:t>
            </a:r>
            <a:r>
              <a:rPr sz="1600" spc="-10" dirty="0">
                <a:latin typeface="Carlito"/>
                <a:cs typeface="Carlito"/>
              </a:rPr>
              <a:t>Listener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73720" y="3760470"/>
            <a:ext cx="45173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void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attributeAdded(HttpSessionBindingEvent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3720" y="4339590"/>
            <a:ext cx="45656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void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attributeReplaced(HttpSessionBindingEve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3720" y="4918964"/>
            <a:ext cx="4588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void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attributeRemoved(HttpSessionBindingEve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8500"/>
          </a:xfrm>
          <a:custGeom>
            <a:avLst/>
            <a:gdLst/>
            <a:ahLst/>
            <a:cxnLst/>
            <a:rect l="l" t="t" r="r" b="b"/>
            <a:pathLst>
              <a:path w="12192000" h="698500">
                <a:moveTo>
                  <a:pt x="12192000" y="0"/>
                </a:moveTo>
                <a:lnTo>
                  <a:pt x="0" y="0"/>
                </a:lnTo>
                <a:lnTo>
                  <a:pt x="0" y="697991"/>
                </a:lnTo>
                <a:lnTo>
                  <a:pt x="12192000" y="6979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Event</a:t>
            </a:r>
            <a:r>
              <a:rPr spc="-345" dirty="0"/>
              <a:t> </a:t>
            </a:r>
            <a:r>
              <a:rPr spc="-204" dirty="0"/>
              <a:t>Types</a:t>
            </a:r>
            <a:r>
              <a:rPr spc="-335" dirty="0"/>
              <a:t> </a:t>
            </a:r>
            <a:r>
              <a:rPr spc="-160" dirty="0"/>
              <a:t>and</a:t>
            </a:r>
            <a:r>
              <a:rPr spc="-345" dirty="0"/>
              <a:t> </a:t>
            </a:r>
            <a:r>
              <a:rPr spc="-165" dirty="0"/>
              <a:t>corresponding</a:t>
            </a:r>
            <a:r>
              <a:rPr spc="-360" dirty="0"/>
              <a:t> </a:t>
            </a:r>
            <a:r>
              <a:rPr spc="-210" dirty="0"/>
              <a:t>Listener</a:t>
            </a:r>
            <a:r>
              <a:rPr spc="-350" dirty="0"/>
              <a:t> </a:t>
            </a:r>
            <a:r>
              <a:rPr spc="-200" dirty="0"/>
              <a:t>Interfaces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0" y="762000"/>
          <a:ext cx="11939154" cy="6324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822"/>
                <a:gridCol w="1919307"/>
                <a:gridCol w="2731987"/>
                <a:gridCol w="2149854"/>
                <a:gridCol w="3727184"/>
              </a:tblGrid>
              <a:tr h="708825">
                <a:tc>
                  <a:txBody>
                    <a:bodyPr/>
                    <a:lstStyle/>
                    <a:p>
                      <a:pPr marL="97790" marR="1263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Scope</a:t>
                      </a:r>
                      <a:r>
                        <a:rPr sz="16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Level  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Events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20" dirty="0">
                          <a:latin typeface="Carlito"/>
                          <a:cs typeface="Carlito"/>
                        </a:rPr>
                        <a:t>Event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20" dirty="0">
                          <a:latin typeface="Carlito"/>
                          <a:cs typeface="Carlito"/>
                        </a:rPr>
                        <a:t>Type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Listener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Interface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Methods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48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FAC46"/>
                      </a:solidFill>
                      <a:prstDash val="solid"/>
                    </a:lnT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Lifecycle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events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6FAC46"/>
                      </a:solidFill>
                      <a:prstDash val="solid"/>
                    </a:lnT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Occur when a servlet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6FAC46"/>
                      </a:solidFill>
                      <a:prstDash val="solid"/>
                    </a:lnT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ServletRequestListe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6FAC46"/>
                      </a:solidFill>
                      <a:prstDash val="solid"/>
                    </a:lnT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void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6FAC46"/>
                      </a:solidFill>
                      <a:prstDash val="solid"/>
                    </a:lnT>
                    <a:solidFill>
                      <a:srgbClr val="E2EEDA"/>
                    </a:solidFill>
                  </a:tcPr>
                </a:tc>
              </a:tr>
              <a:tr h="400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processes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ner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requestInitialized(ServletRequestEv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</a:tr>
              <a:tr h="400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ServletRequest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instance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ent)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</a:tr>
              <a:tr h="228175">
                <a:tc>
                  <a:txBody>
                    <a:bodyPr/>
                    <a:lstStyle/>
                    <a:p>
                      <a:pPr marL="9779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Request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</a:tr>
              <a:tr h="400466">
                <a:tc>
                  <a:txBody>
                    <a:bodyPr/>
                    <a:lstStyle/>
                    <a:p>
                      <a:pPr marL="97790">
                        <a:lnSpc>
                          <a:spcPts val="1995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Level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Events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void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</a:tr>
              <a:tr h="400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requestDestroyed(ServletRequestE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</a:tr>
              <a:tr h="704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vent)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</a:tr>
              <a:tr h="48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Changes</a:t>
                      </a:r>
                      <a:r>
                        <a:rPr sz="16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to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Occurs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when a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new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ServletRequestAttri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void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</a:tr>
              <a:tr h="400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ServletRequest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attribute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is added or an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buteListener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attributeAdded(ServletRequestAttr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228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attributes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existing attribute</a:t>
                      </a:r>
                      <a:r>
                        <a:rPr sz="16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ibuteEvent)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00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995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removed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replaced</a:t>
                      </a:r>
                      <a:r>
                        <a:rPr sz="16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by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8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995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another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attribute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of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void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00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99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ServletRequest</a:t>
                      </a:r>
                      <a:r>
                        <a:rPr sz="16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instance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attributeReplaced(ServletRequestA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15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995"/>
                        </a:lnSpc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ttributeEvent)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5155"/>
          </a:xfrm>
          <a:custGeom>
            <a:avLst/>
            <a:gdLst/>
            <a:ahLst/>
            <a:cxnLst/>
            <a:rect l="l" t="t" r="r" b="b"/>
            <a:pathLst>
              <a:path w="12192000" h="605155">
                <a:moveTo>
                  <a:pt x="12192000" y="0"/>
                </a:moveTo>
                <a:lnTo>
                  <a:pt x="0" y="0"/>
                </a:lnTo>
                <a:lnTo>
                  <a:pt x="0" y="605027"/>
                </a:lnTo>
                <a:lnTo>
                  <a:pt x="12192000" y="6050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0008" y="0"/>
            <a:ext cx="595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Implementing </a:t>
            </a:r>
            <a:r>
              <a:rPr spc="-220" dirty="0"/>
              <a:t>Listener</a:t>
            </a:r>
            <a:r>
              <a:rPr spc="-570" dirty="0"/>
              <a:t> </a:t>
            </a:r>
            <a:r>
              <a:rPr spc="-215" dirty="0"/>
              <a:t>Interfaces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595" y="900760"/>
            <a:ext cx="11414125" cy="374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web </a:t>
            </a:r>
            <a:r>
              <a:rPr sz="2400" spc="-5" dirty="0">
                <a:latin typeface="Carlito"/>
                <a:cs typeface="Carlito"/>
              </a:rPr>
              <a:t>application,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10" dirty="0">
                <a:latin typeface="Carlito"/>
                <a:cs typeface="Carlito"/>
              </a:rPr>
              <a:t>listeners </a:t>
            </a:r>
            <a:r>
              <a:rPr sz="2400" spc="-20" dirty="0">
                <a:latin typeface="Carlito"/>
                <a:cs typeface="Carlito"/>
              </a:rPr>
              <a:t>may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co-exist.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arlito"/>
              <a:cs typeface="Carlito"/>
            </a:endParaRPr>
          </a:p>
          <a:p>
            <a:pPr marL="149860">
              <a:lnSpc>
                <a:spcPct val="100000"/>
              </a:lnSpc>
            </a:pPr>
            <a:r>
              <a:rPr sz="2400" i="1" spc="-105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apply listeners </a:t>
            </a:r>
            <a:r>
              <a:rPr sz="2400" i="1" spc="-15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our </a:t>
            </a:r>
            <a:r>
              <a:rPr sz="2400" i="1" dirty="0">
                <a:latin typeface="Carlito"/>
                <a:cs typeface="Carlito"/>
              </a:rPr>
              <a:t>web </a:t>
            </a:r>
            <a:r>
              <a:rPr sz="2400" i="1" spc="-5" dirty="0">
                <a:latin typeface="Carlito"/>
                <a:cs typeface="Carlito"/>
              </a:rPr>
              <a:t>application, perform </a:t>
            </a:r>
            <a:r>
              <a:rPr sz="2400" i="1" dirty="0">
                <a:latin typeface="Carlito"/>
                <a:cs typeface="Carlito"/>
              </a:rPr>
              <a:t>the</a:t>
            </a:r>
            <a:r>
              <a:rPr sz="2400" i="1" spc="7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following:</a:t>
            </a:r>
            <a:endParaRPr sz="2400">
              <a:latin typeface="Carlito"/>
              <a:cs typeface="Carlito"/>
            </a:endParaRPr>
          </a:p>
          <a:p>
            <a:pPr marL="447040" indent="-29781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476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dirty="0">
                <a:latin typeface="Carlito"/>
                <a:cs typeface="Carlito"/>
              </a:rPr>
              <a:t>a class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implements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appropriate Listener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interface</a:t>
            </a:r>
            <a:endParaRPr sz="2400">
              <a:latin typeface="Carlito"/>
              <a:cs typeface="Carlito"/>
            </a:endParaRPr>
          </a:p>
          <a:p>
            <a:pPr marL="447040" indent="-29781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47675" algn="l"/>
              </a:tabLst>
            </a:pPr>
            <a:r>
              <a:rPr sz="2400" spc="-15" dirty="0">
                <a:latin typeface="Carlito"/>
                <a:cs typeface="Carlito"/>
              </a:rPr>
              <a:t>Register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listener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solidFill>
                  <a:srgbClr val="44536A"/>
                </a:solidFill>
                <a:latin typeface="Carlito"/>
                <a:cs typeface="Carlito"/>
              </a:rPr>
              <a:t>deployment </a:t>
            </a:r>
            <a:r>
              <a:rPr sz="2400" spc="-10" dirty="0">
                <a:solidFill>
                  <a:srgbClr val="44536A"/>
                </a:solidFill>
                <a:latin typeface="Carlito"/>
                <a:cs typeface="Carlito"/>
              </a:rPr>
              <a:t>descriptor </a:t>
            </a:r>
            <a:r>
              <a:rPr sz="2400" spc="-5" dirty="0">
                <a:solidFill>
                  <a:srgbClr val="44536A"/>
                </a:solidFill>
                <a:latin typeface="Carlito"/>
                <a:cs typeface="Carlito"/>
              </a:rPr>
              <a:t>file (web.xml) or use</a:t>
            </a:r>
            <a:r>
              <a:rPr sz="2400" spc="-30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4536A"/>
                </a:solidFill>
                <a:latin typeface="Carlito"/>
                <a:cs typeface="Carlito"/>
              </a:rPr>
              <a:t>Annotations.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ts val="2590"/>
              </a:lnSpc>
              <a:spcBef>
                <a:spcPts val="1710"/>
              </a:spcBef>
            </a:pPr>
            <a:r>
              <a:rPr sz="2400" spc="-10" dirty="0">
                <a:solidFill>
                  <a:srgbClr val="44536A"/>
                </a:solidFill>
                <a:latin typeface="Carlito"/>
                <a:cs typeface="Carlito"/>
              </a:rPr>
              <a:t>Note: </a:t>
            </a:r>
            <a:r>
              <a:rPr sz="2400" spc="-15" dirty="0">
                <a:solidFill>
                  <a:srgbClr val="44536A"/>
                </a:solidFill>
                <a:latin typeface="Carlito"/>
                <a:cs typeface="Carlito"/>
              </a:rPr>
              <a:t>Listeners are </a:t>
            </a: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implicitly </a:t>
            </a:r>
            <a:r>
              <a:rPr sz="2400" spc="-15" dirty="0">
                <a:solidFill>
                  <a:srgbClr val="44536A"/>
                </a:solidFill>
                <a:latin typeface="Carlito"/>
                <a:cs typeface="Carlito"/>
              </a:rPr>
              <a:t>instantiated </a:t>
            </a:r>
            <a:r>
              <a:rPr sz="2400" spc="-10" dirty="0">
                <a:solidFill>
                  <a:srgbClr val="44536A"/>
                </a:solidFill>
                <a:latin typeface="Carlito"/>
                <a:cs typeface="Carlito"/>
              </a:rPr>
              <a:t>by </a:t>
            </a: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the Servlet </a:t>
            </a:r>
            <a:r>
              <a:rPr sz="2400" spc="-10" dirty="0">
                <a:solidFill>
                  <a:srgbClr val="44536A"/>
                </a:solidFill>
                <a:latin typeface="Carlito"/>
                <a:cs typeface="Carlito"/>
              </a:rPr>
              <a:t>Container </a:t>
            </a: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when the </a:t>
            </a:r>
            <a:r>
              <a:rPr sz="2400" spc="-10" dirty="0">
                <a:solidFill>
                  <a:srgbClr val="44536A"/>
                </a:solidFill>
                <a:latin typeface="Carlito"/>
                <a:cs typeface="Carlito"/>
              </a:rPr>
              <a:t>web </a:t>
            </a:r>
            <a:r>
              <a:rPr sz="2400" spc="-5" dirty="0">
                <a:solidFill>
                  <a:srgbClr val="44536A"/>
                </a:solidFill>
                <a:latin typeface="Carlito"/>
                <a:cs typeface="Carlito"/>
              </a:rPr>
              <a:t>application  </a:t>
            </a:r>
            <a:r>
              <a:rPr sz="2400" dirty="0">
                <a:solidFill>
                  <a:srgbClr val="44536A"/>
                </a:solidFill>
                <a:latin typeface="Carlito"/>
                <a:cs typeface="Carlito"/>
              </a:rPr>
              <a:t>is</a:t>
            </a:r>
            <a:r>
              <a:rPr sz="2400" spc="-5" dirty="0">
                <a:solidFill>
                  <a:srgbClr val="44536A"/>
                </a:solidFill>
                <a:latin typeface="Carlito"/>
                <a:cs typeface="Carlito"/>
              </a:rPr>
              <a:t> loaded.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3517" y="0"/>
            <a:ext cx="62090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5" dirty="0"/>
              <a:t>ServletContextListener</a:t>
            </a:r>
            <a:r>
              <a:rPr sz="2400" spc="-365" dirty="0"/>
              <a:t> </a:t>
            </a:r>
            <a:r>
              <a:rPr sz="2400" spc="-254" dirty="0"/>
              <a:t>Example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92125" y="961810"/>
            <a:ext cx="6441440" cy="5950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b="1" spc="-15" dirty="0">
                <a:latin typeface="Carlito"/>
                <a:cs typeface="Carlito"/>
              </a:rPr>
              <a:t>@WebListener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b="1" dirty="0">
                <a:latin typeface="Carlito"/>
                <a:cs typeface="Carlito"/>
              </a:rPr>
              <a:t>public </a:t>
            </a:r>
            <a:r>
              <a:rPr sz="1400" b="1" spc="-5" dirty="0">
                <a:latin typeface="Carlito"/>
                <a:cs typeface="Carlito"/>
              </a:rPr>
              <a:t>class </a:t>
            </a:r>
            <a:r>
              <a:rPr sz="1400" b="1" spc="-10" dirty="0">
                <a:latin typeface="Carlito"/>
                <a:cs typeface="Carlito"/>
              </a:rPr>
              <a:t>MyContextListener </a:t>
            </a:r>
            <a:r>
              <a:rPr sz="1400" b="1" spc="-5" dirty="0">
                <a:latin typeface="Carlito"/>
                <a:cs typeface="Carlito"/>
              </a:rPr>
              <a:t>implements </a:t>
            </a:r>
            <a:r>
              <a:rPr sz="1400" b="1" spc="-15" dirty="0">
                <a:latin typeface="Carlito"/>
                <a:cs typeface="Carlito"/>
              </a:rPr>
              <a:t>ServletContextListener</a:t>
            </a:r>
            <a:r>
              <a:rPr sz="1400" b="1" spc="-6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{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92125" y="1657604"/>
            <a:ext cx="5493385" cy="1588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1800" marR="5080" indent="-210820">
              <a:lnSpc>
                <a:spcPct val="126400"/>
              </a:lnSpc>
              <a:spcBef>
                <a:spcPts val="90"/>
              </a:spcBef>
            </a:pPr>
            <a:r>
              <a:rPr sz="1600" b="1" dirty="0"/>
              <a:t>public </a:t>
            </a:r>
            <a:r>
              <a:rPr sz="1600" b="1" spc="-5" dirty="0"/>
              <a:t>void </a:t>
            </a:r>
            <a:r>
              <a:rPr sz="1600" b="1" spc="-15" dirty="0"/>
              <a:t>contextInitialized(ServletContextEvent </a:t>
            </a:r>
            <a:r>
              <a:rPr sz="1600" b="1" dirty="0"/>
              <a:t>sce) {  </a:t>
            </a:r>
            <a:r>
              <a:rPr sz="1600" spc="-10" dirty="0">
                <a:latin typeface="Carlito"/>
                <a:cs typeface="Carlito"/>
              </a:rPr>
              <a:t>ServletContext </a:t>
            </a:r>
            <a:r>
              <a:rPr sz="1600" spc="-15" dirty="0">
                <a:latin typeface="Carlito"/>
                <a:cs typeface="Carlito"/>
              </a:rPr>
              <a:t>context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5" dirty="0">
                <a:latin typeface="Carlito"/>
                <a:cs typeface="Carlito"/>
              </a:rPr>
              <a:t>sce.getServletContext();  </a:t>
            </a: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out.println("ServletContext </a:t>
            </a:r>
            <a:r>
              <a:rPr sz="1600" i="1" spc="-5" dirty="0">
                <a:latin typeface="Carlito"/>
                <a:cs typeface="Carlito"/>
              </a:rPr>
              <a:t>is</a:t>
            </a:r>
            <a:r>
              <a:rPr sz="1600" i="1" spc="3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initialized");</a:t>
            </a:r>
          </a:p>
          <a:p>
            <a:pPr marL="274320">
              <a:lnSpc>
                <a:spcPct val="100000"/>
              </a:lnSpc>
              <a:spcBef>
                <a:spcPts val="57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00" b="1" dirty="0"/>
              <a:t>public </a:t>
            </a:r>
            <a:r>
              <a:rPr sz="1600" b="1" spc="-5" dirty="0"/>
              <a:t>void </a:t>
            </a:r>
            <a:r>
              <a:rPr sz="1600" b="1" spc="-15" dirty="0"/>
              <a:t>contextDestroyed(ServletContextEvent </a:t>
            </a:r>
            <a:r>
              <a:rPr sz="1600" b="1" dirty="0"/>
              <a:t>sce)</a:t>
            </a:r>
            <a:r>
              <a:rPr sz="1600" b="1" spc="-60" dirty="0"/>
              <a:t> </a:t>
            </a:r>
            <a:r>
              <a:rPr sz="1600" b="1" dirty="0"/>
              <a:t>{</a:t>
            </a:r>
          </a:p>
        </p:txBody>
      </p:sp>
      <p:sp>
        <p:nvSpPr>
          <p:cNvPr id="6" name="object 6"/>
          <p:cNvSpPr/>
          <p:nvPr/>
        </p:nvSpPr>
        <p:spPr>
          <a:xfrm>
            <a:off x="512063" y="4427220"/>
            <a:ext cx="10119360" cy="2308860"/>
          </a:xfrm>
          <a:custGeom>
            <a:avLst/>
            <a:gdLst/>
            <a:ahLst/>
            <a:cxnLst/>
            <a:rect l="l" t="t" r="r" b="b"/>
            <a:pathLst>
              <a:path w="10119360" h="2308859">
                <a:moveTo>
                  <a:pt x="10119360" y="0"/>
                </a:moveTo>
                <a:lnTo>
                  <a:pt x="0" y="0"/>
                </a:lnTo>
                <a:lnTo>
                  <a:pt x="0" y="2308860"/>
                </a:lnTo>
                <a:lnTo>
                  <a:pt x="10119360" y="2308860"/>
                </a:lnTo>
                <a:lnTo>
                  <a:pt x="1011936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192125" y="3390645"/>
            <a:ext cx="8857615" cy="2544927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6142355" algn="l"/>
              </a:tabLst>
            </a:pPr>
            <a:r>
              <a:rPr sz="1400" spc="-5" dirty="0">
                <a:latin typeface="Carlito"/>
                <a:cs typeface="Carlito"/>
              </a:rPr>
              <a:t>sce.getServletContext().log("Servlet </a:t>
            </a:r>
            <a:r>
              <a:rPr sz="1400" spc="-15" dirty="0">
                <a:latin typeface="Carlito"/>
                <a:cs typeface="Carlito"/>
              </a:rPr>
              <a:t>Context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object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destroyed");	</a:t>
            </a:r>
            <a:r>
              <a:rPr sz="14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dirty="0">
                <a:latin typeface="Carlito"/>
                <a:cs typeface="Carlito"/>
              </a:rPr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rlito"/>
              <a:cs typeface="Carlito"/>
            </a:endParaRPr>
          </a:p>
          <a:p>
            <a:pPr marL="410209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0099"/>
                </a:solidFill>
                <a:latin typeface="Carlito"/>
                <a:cs typeface="Carlito"/>
              </a:rPr>
              <a:t>Output on the </a:t>
            </a:r>
            <a:r>
              <a:rPr sz="1400" b="1" spc="-5" dirty="0">
                <a:solidFill>
                  <a:srgbClr val="000099"/>
                </a:solidFill>
                <a:latin typeface="Carlito"/>
                <a:cs typeface="Carlito"/>
              </a:rPr>
              <a:t>server </a:t>
            </a:r>
            <a:r>
              <a:rPr sz="1400" b="1" dirty="0">
                <a:solidFill>
                  <a:srgbClr val="000099"/>
                </a:solidFill>
                <a:latin typeface="Carlito"/>
                <a:cs typeface="Carlito"/>
              </a:rPr>
              <a:t>console when </a:t>
            </a:r>
            <a:r>
              <a:rPr sz="1400" b="1" spc="-10" dirty="0">
                <a:solidFill>
                  <a:srgbClr val="000099"/>
                </a:solidFill>
                <a:latin typeface="Carlito"/>
                <a:cs typeface="Carlito"/>
              </a:rPr>
              <a:t>you </a:t>
            </a:r>
            <a:r>
              <a:rPr sz="1400" b="1" spc="-5" dirty="0">
                <a:solidFill>
                  <a:srgbClr val="000099"/>
                </a:solidFill>
                <a:latin typeface="Carlito"/>
                <a:cs typeface="Carlito"/>
              </a:rPr>
              <a:t>run </a:t>
            </a:r>
            <a:r>
              <a:rPr sz="1400" b="1" dirty="0">
                <a:solidFill>
                  <a:srgbClr val="000099"/>
                </a:solidFill>
                <a:latin typeface="Carlito"/>
                <a:cs typeface="Carlito"/>
              </a:rPr>
              <a:t>the </a:t>
            </a:r>
            <a:r>
              <a:rPr sz="1400" b="1" spc="-5" dirty="0">
                <a:solidFill>
                  <a:srgbClr val="000099"/>
                </a:solidFill>
                <a:latin typeface="Carlito"/>
                <a:cs typeface="Carlito"/>
              </a:rPr>
              <a:t>application </a:t>
            </a:r>
            <a:r>
              <a:rPr sz="1400" b="1" dirty="0">
                <a:solidFill>
                  <a:srgbClr val="000099"/>
                </a:solidFill>
                <a:latin typeface="Carlito"/>
                <a:cs typeface="Carlito"/>
              </a:rPr>
              <a:t>and </a:t>
            </a:r>
            <a:r>
              <a:rPr sz="1400" b="1" spc="-10" dirty="0">
                <a:solidFill>
                  <a:srgbClr val="000099"/>
                </a:solidFill>
                <a:latin typeface="Carlito"/>
                <a:cs typeface="Carlito"/>
              </a:rPr>
              <a:t>after </a:t>
            </a:r>
            <a:r>
              <a:rPr sz="1400" b="1" spc="-5" dirty="0">
                <a:solidFill>
                  <a:srgbClr val="000099"/>
                </a:solidFill>
                <a:latin typeface="Carlito"/>
                <a:cs typeface="Carlito"/>
              </a:rPr>
              <a:t>stopping </a:t>
            </a:r>
            <a:r>
              <a:rPr sz="1400" b="1" dirty="0">
                <a:solidFill>
                  <a:srgbClr val="000099"/>
                </a:solidFill>
                <a:latin typeface="Carlito"/>
                <a:cs typeface="Carlito"/>
              </a:rPr>
              <a:t>the</a:t>
            </a:r>
            <a:r>
              <a:rPr sz="1400" b="1" spc="-229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1400" b="1" spc="-25" dirty="0">
                <a:solidFill>
                  <a:srgbClr val="000099"/>
                </a:solidFill>
                <a:latin typeface="Carlito"/>
                <a:cs typeface="Carlito"/>
              </a:rPr>
              <a:t>server.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Carlito"/>
              <a:cs typeface="Carlito"/>
            </a:endParaRPr>
          </a:p>
          <a:p>
            <a:pPr marL="410209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arlito"/>
                <a:cs typeface="Carlito"/>
              </a:rPr>
              <a:t>ServletContext </a:t>
            </a:r>
            <a:r>
              <a:rPr sz="14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14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rlito"/>
                <a:cs typeface="Carlito"/>
              </a:rPr>
              <a:t>initialized</a:t>
            </a:r>
            <a:endParaRPr sz="1400" dirty="0">
              <a:latin typeface="Carlito"/>
              <a:cs typeface="Carlito"/>
            </a:endParaRPr>
          </a:p>
          <a:p>
            <a:pPr marL="410209">
              <a:lnSpc>
                <a:spcPct val="100000"/>
              </a:lnSpc>
            </a:pPr>
            <a:r>
              <a:rPr sz="1400" spc="5" dirty="0">
                <a:latin typeface="Carlito"/>
                <a:cs typeface="Carlito"/>
              </a:rPr>
              <a:t>…….</a:t>
            </a:r>
            <a:endParaRPr sz="1400" dirty="0">
              <a:latin typeface="Carlito"/>
              <a:cs typeface="Carlito"/>
            </a:endParaRPr>
          </a:p>
          <a:p>
            <a:pPr marL="410209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INFO: Server </a:t>
            </a:r>
            <a:r>
              <a:rPr sz="1400" spc="-10" dirty="0">
                <a:latin typeface="Carlito"/>
                <a:cs typeface="Carlito"/>
              </a:rPr>
              <a:t>startup </a:t>
            </a:r>
            <a:r>
              <a:rPr sz="1400" dirty="0">
                <a:latin typeface="Carlito"/>
                <a:cs typeface="Carlito"/>
              </a:rPr>
              <a:t>in 455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ms</a:t>
            </a:r>
          </a:p>
          <a:p>
            <a:pPr marL="410209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…………</a:t>
            </a:r>
          </a:p>
          <a:p>
            <a:pPr marL="410209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INFO: </a:t>
            </a:r>
            <a:r>
              <a:rPr sz="1400" spc="-10" dirty="0">
                <a:latin typeface="Carlito"/>
                <a:cs typeface="Carlito"/>
              </a:rPr>
              <a:t>Stopping </a:t>
            </a:r>
            <a:r>
              <a:rPr sz="1400" spc="-5" dirty="0">
                <a:latin typeface="Carlito"/>
                <a:cs typeface="Carlito"/>
              </a:rPr>
              <a:t>service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Catalina</a:t>
            </a:r>
            <a:endParaRPr sz="1400" dirty="0">
              <a:latin typeface="Carlito"/>
              <a:cs typeface="Carlito"/>
            </a:endParaRPr>
          </a:p>
          <a:p>
            <a:pPr marL="410209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arlito"/>
                <a:cs typeface="Carlito"/>
              </a:rPr>
              <a:t>ServletContext </a:t>
            </a:r>
            <a:r>
              <a:rPr sz="1400" b="1" dirty="0">
                <a:solidFill>
                  <a:srgbClr val="FF0000"/>
                </a:solidFill>
                <a:latin typeface="Carlito"/>
                <a:cs typeface="Carlito"/>
              </a:rPr>
              <a:t>is about </a:t>
            </a:r>
            <a:r>
              <a:rPr sz="1400" b="1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400" b="1" dirty="0">
                <a:solidFill>
                  <a:srgbClr val="FF0000"/>
                </a:solidFill>
                <a:latin typeface="Carlito"/>
                <a:cs typeface="Carlito"/>
              </a:rPr>
              <a:t>be</a:t>
            </a:r>
            <a:r>
              <a:rPr sz="1400" b="1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rlito"/>
                <a:cs typeface="Carlito"/>
              </a:rPr>
              <a:t>destroyed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3015" y="1895855"/>
            <a:ext cx="6349365" cy="1478280"/>
          </a:xfrm>
          <a:custGeom>
            <a:avLst/>
            <a:gdLst/>
            <a:ahLst/>
            <a:cxnLst/>
            <a:rect l="l" t="t" r="r" b="b"/>
            <a:pathLst>
              <a:path w="6349365" h="1478279">
                <a:moveTo>
                  <a:pt x="6348984" y="0"/>
                </a:moveTo>
                <a:lnTo>
                  <a:pt x="0" y="0"/>
                </a:lnTo>
                <a:lnTo>
                  <a:pt x="0" y="1478280"/>
                </a:lnTo>
                <a:lnTo>
                  <a:pt x="6348984" y="1478280"/>
                </a:lnTo>
                <a:lnTo>
                  <a:pt x="6348984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" name="object 9"/>
          <p:cNvSpPr txBox="1"/>
          <p:nvPr/>
        </p:nvSpPr>
        <p:spPr>
          <a:xfrm>
            <a:off x="5843015" y="2264664"/>
            <a:ext cx="6349365" cy="956672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0" rIns="0" bIns="0" rtlCol="0">
            <a:spAutoFit/>
          </a:bodyPr>
          <a:lstStyle/>
          <a:p>
            <a:pPr marL="1006475">
              <a:lnSpc>
                <a:spcPts val="1660"/>
              </a:lnSpc>
            </a:pPr>
            <a:r>
              <a:rPr sz="1600" spc="-10" dirty="0">
                <a:latin typeface="Carlito"/>
                <a:cs typeface="Carlito"/>
              </a:rPr>
              <a:t>&lt;listener-class&gt;</a:t>
            </a:r>
            <a:endParaRPr sz="1600">
              <a:latin typeface="Carlito"/>
              <a:cs typeface="Carlito"/>
            </a:endParaRPr>
          </a:p>
          <a:p>
            <a:pPr marL="1920875">
              <a:lnSpc>
                <a:spcPct val="100000"/>
              </a:lnSpc>
            </a:pPr>
            <a:r>
              <a:rPr sz="1600" spc="-20" dirty="0">
                <a:latin typeface="Carlito"/>
                <a:cs typeface="Carlito"/>
              </a:rPr>
              <a:t>org.asr.listeners.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MyContextAttributeListener</a:t>
            </a:r>
            <a:endParaRPr sz="1600">
              <a:latin typeface="Carlito"/>
              <a:cs typeface="Carlito"/>
            </a:endParaRPr>
          </a:p>
          <a:p>
            <a:pPr marL="100647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&lt;/listener-class&gt;</a:t>
            </a:r>
            <a:endParaRPr sz="16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&lt;/listener&gt;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2390" y="1914271"/>
            <a:ext cx="60242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7785" algn="l"/>
              </a:tabLst>
            </a:pPr>
            <a:r>
              <a:rPr sz="1600" spc="-10" dirty="0">
                <a:latin typeface="Carlito"/>
                <a:cs typeface="Carlito"/>
              </a:rPr>
              <a:t>&lt;listener&gt;	</a:t>
            </a:r>
            <a:r>
              <a:rPr sz="1600" spc="-5" dirty="0">
                <a:latin typeface="Carlito"/>
                <a:cs typeface="Carlito"/>
              </a:rPr>
              <a:t>web.xml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0859" y="762000"/>
            <a:ext cx="4977765" cy="276999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Note: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Use either 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annotation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or </a:t>
            </a:r>
            <a:r>
              <a:rPr sz="1600" b="1" spc="-10" dirty="0">
                <a:solidFill>
                  <a:srgbClr val="FF0000"/>
                </a:solidFill>
                <a:latin typeface="Carlito"/>
                <a:cs typeface="Carlito"/>
              </a:rPr>
              <a:t>declare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1600" b="1" spc="-1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web.xml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4269" y="0"/>
            <a:ext cx="636841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229" dirty="0"/>
              <a:t>ServletRequestListener</a:t>
            </a:r>
            <a:r>
              <a:rPr sz="3900" spc="-360" dirty="0"/>
              <a:t> </a:t>
            </a:r>
            <a:r>
              <a:rPr sz="3900" spc="-250" dirty="0"/>
              <a:t>Interface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262229" y="860806"/>
            <a:ext cx="1152652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859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ServletRequestListener </a:t>
            </a:r>
            <a:r>
              <a:rPr sz="2000" spc="-10" dirty="0">
                <a:latin typeface="Carlito"/>
                <a:cs typeface="Carlito"/>
              </a:rPr>
              <a:t>allows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developers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monitor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request </a:t>
            </a:r>
            <a:r>
              <a:rPr sz="2000" dirty="0">
                <a:latin typeface="Carlito"/>
                <a:cs typeface="Carlito"/>
              </a:rPr>
              <a:t>coming in and </a:t>
            </a:r>
            <a:r>
              <a:rPr sz="2000" spc="-5" dirty="0">
                <a:latin typeface="Carlito"/>
                <a:cs typeface="Carlito"/>
              </a:rPr>
              <a:t>out of scope </a:t>
            </a:r>
            <a:r>
              <a:rPr sz="2000" dirty="0">
                <a:latin typeface="Carlito"/>
                <a:cs typeface="Carlito"/>
              </a:rPr>
              <a:t>in a </a:t>
            </a:r>
            <a:r>
              <a:rPr sz="2000" spc="-5" dirty="0">
                <a:latin typeface="Carlito"/>
                <a:cs typeface="Carlito"/>
              </a:rPr>
              <a:t>web  component. </a:t>
            </a:r>
            <a:r>
              <a:rPr sz="2000" spc="-10" dirty="0">
                <a:latin typeface="Carlito"/>
                <a:cs typeface="Carlito"/>
              </a:rPr>
              <a:t>For </a:t>
            </a:r>
            <a:r>
              <a:rPr sz="2000" spc="-15" dirty="0">
                <a:latin typeface="Carlito"/>
                <a:cs typeface="Carlito"/>
              </a:rPr>
              <a:t>example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count </a:t>
            </a:r>
            <a:r>
              <a:rPr sz="2000" dirty="0">
                <a:latin typeface="Carlito"/>
                <a:cs typeface="Carlito"/>
              </a:rPr>
              <a:t>the 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requests </a:t>
            </a:r>
            <a:r>
              <a:rPr sz="2000" spc="-5" dirty="0">
                <a:latin typeface="Carlito"/>
                <a:cs typeface="Carlito"/>
              </a:rPr>
              <a:t>our Servlet </a:t>
            </a:r>
            <a:r>
              <a:rPr sz="2000" spc="-10" dirty="0">
                <a:latin typeface="Carlito"/>
                <a:cs typeface="Carlito"/>
              </a:rPr>
              <a:t>receives </a:t>
            </a:r>
            <a:r>
              <a:rPr sz="2000" spc="-5" dirty="0">
                <a:latin typeface="Carlito"/>
                <a:cs typeface="Carlito"/>
              </a:rPr>
              <a:t>by incrementing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static  </a:t>
            </a:r>
            <a:r>
              <a:rPr sz="2000" spc="-5" dirty="0">
                <a:latin typeface="Carlito"/>
                <a:cs typeface="Carlito"/>
              </a:rPr>
              <a:t>variable.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ServletRequestListener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two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methods:</a:t>
            </a:r>
            <a:endParaRPr sz="2000">
              <a:latin typeface="Carlito"/>
              <a:cs typeface="Carlito"/>
            </a:endParaRPr>
          </a:p>
          <a:p>
            <a:pPr marL="439420" indent="-426720">
              <a:lnSpc>
                <a:spcPct val="100000"/>
              </a:lnSpc>
              <a:buAutoNum type="arabicPeriod"/>
              <a:tabLst>
                <a:tab pos="438784" algn="l"/>
                <a:tab pos="439420" algn="l"/>
              </a:tabLst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void </a:t>
            </a:r>
            <a:r>
              <a:rPr sz="2000" b="1" spc="-10" dirty="0">
                <a:latin typeface="Carlito"/>
                <a:cs typeface="Carlito"/>
              </a:rPr>
              <a:t>requestInitialized(ServletRequestEvent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e)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This method will be </a:t>
            </a:r>
            <a:r>
              <a:rPr sz="2000" spc="-15" dirty="0">
                <a:latin typeface="Carlito"/>
                <a:cs typeface="Carlito"/>
              </a:rPr>
              <a:t>executed </a:t>
            </a:r>
            <a:r>
              <a:rPr sz="2000" spc="-10" dirty="0">
                <a:latin typeface="Carlito"/>
                <a:cs typeface="Carlito"/>
              </a:rPr>
              <a:t>automatically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web </a:t>
            </a:r>
            <a:r>
              <a:rPr sz="2000" spc="-10" dirty="0">
                <a:latin typeface="Carlito"/>
                <a:cs typeface="Carlito"/>
              </a:rPr>
              <a:t>container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time of </a:t>
            </a:r>
            <a:r>
              <a:rPr sz="2000" spc="-10" dirty="0">
                <a:latin typeface="Carlito"/>
                <a:cs typeface="Carlito"/>
              </a:rPr>
              <a:t>request </a:t>
            </a:r>
            <a:r>
              <a:rPr sz="2000" spc="-5" dirty="0">
                <a:latin typeface="Carlito"/>
                <a:cs typeface="Carlito"/>
              </a:rPr>
              <a:t>object </a:t>
            </a:r>
            <a:r>
              <a:rPr sz="2000" spc="-10" dirty="0">
                <a:latin typeface="Carlito"/>
                <a:cs typeface="Carlito"/>
              </a:rPr>
              <a:t>creation </a:t>
            </a:r>
            <a:r>
              <a:rPr sz="2000" dirty="0">
                <a:latin typeface="Carlito"/>
                <a:cs typeface="Carlito"/>
              </a:rPr>
              <a:t>i.e.</a:t>
            </a:r>
            <a:r>
              <a:rPr sz="2000" spc="3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just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before </a:t>
            </a:r>
            <a:r>
              <a:rPr sz="2000" spc="-10" dirty="0">
                <a:latin typeface="Carlito"/>
                <a:cs typeface="Carlito"/>
              </a:rPr>
              <a:t>invoking </a:t>
            </a:r>
            <a:r>
              <a:rPr sz="2000" dirty="0">
                <a:latin typeface="Carlito"/>
                <a:cs typeface="Carlito"/>
              </a:rPr>
              <a:t>service </a:t>
            </a:r>
            <a:r>
              <a:rPr sz="2000" spc="-5" dirty="0">
                <a:latin typeface="Carlito"/>
                <a:cs typeface="Carlito"/>
              </a:rPr>
              <a:t>method.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210185" indent="-198120">
              <a:lnSpc>
                <a:spcPct val="100000"/>
              </a:lnSpc>
              <a:buAutoNum type="arabicPeriod" startAt="2"/>
              <a:tabLst>
                <a:tab pos="210820" algn="l"/>
              </a:tabLst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void </a:t>
            </a:r>
            <a:r>
              <a:rPr sz="2000" b="1" spc="-10" dirty="0">
                <a:latin typeface="Carlito"/>
                <a:cs typeface="Carlito"/>
              </a:rPr>
              <a:t>requestDestroyed(ServletRequestEvent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e)</a:t>
            </a:r>
            <a:endParaRPr sz="2000">
              <a:latin typeface="Carlito"/>
              <a:cs typeface="Carlito"/>
            </a:endParaRPr>
          </a:p>
          <a:p>
            <a:pPr marL="12700" marR="104330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This method will be </a:t>
            </a:r>
            <a:r>
              <a:rPr sz="2000" spc="-15" dirty="0">
                <a:latin typeface="Carlito"/>
                <a:cs typeface="Carlito"/>
              </a:rPr>
              <a:t>executed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web </a:t>
            </a:r>
            <a:r>
              <a:rPr sz="2000" spc="-10" dirty="0">
                <a:latin typeface="Carlito"/>
                <a:cs typeface="Carlito"/>
              </a:rPr>
              <a:t>container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time of </a:t>
            </a:r>
            <a:r>
              <a:rPr sz="2000" spc="-10" dirty="0">
                <a:latin typeface="Carlito"/>
                <a:cs typeface="Carlito"/>
              </a:rPr>
              <a:t>request </a:t>
            </a:r>
            <a:r>
              <a:rPr sz="2000" spc="-5" dirty="0">
                <a:latin typeface="Carlito"/>
                <a:cs typeface="Carlito"/>
              </a:rPr>
              <a:t>object </a:t>
            </a:r>
            <a:r>
              <a:rPr sz="2000" spc="-15" dirty="0">
                <a:latin typeface="Carlito"/>
                <a:cs typeface="Carlito"/>
              </a:rPr>
              <a:t>destroy </a:t>
            </a:r>
            <a:r>
              <a:rPr sz="2000" spc="-5" dirty="0">
                <a:latin typeface="Carlito"/>
                <a:cs typeface="Carlito"/>
              </a:rPr>
              <a:t>i.e. </a:t>
            </a:r>
            <a:r>
              <a:rPr sz="2000" spc="-10" dirty="0">
                <a:latin typeface="Carlito"/>
                <a:cs typeface="Carlito"/>
              </a:rPr>
              <a:t>just after  </a:t>
            </a:r>
            <a:r>
              <a:rPr sz="2000" spc="-5" dirty="0">
                <a:latin typeface="Carlito"/>
                <a:cs typeface="Carlito"/>
              </a:rPr>
              <a:t>completion of </a:t>
            </a:r>
            <a:r>
              <a:rPr sz="2000" dirty="0">
                <a:latin typeface="Carlito"/>
                <a:cs typeface="Carlito"/>
              </a:rPr>
              <a:t>service ().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-10" dirty="0">
                <a:latin typeface="Carlito"/>
                <a:cs typeface="Carlito"/>
              </a:rPr>
              <a:t>ServletRequestEvent </a:t>
            </a:r>
            <a:r>
              <a:rPr sz="2000" dirty="0">
                <a:latin typeface="Carlito"/>
                <a:cs typeface="Carlito"/>
              </a:rPr>
              <a:t>class which is a </a:t>
            </a:r>
            <a:r>
              <a:rPr sz="2000" spc="-5" dirty="0">
                <a:latin typeface="Carlito"/>
                <a:cs typeface="Carlito"/>
              </a:rPr>
              <a:t>sub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i="1" spc="-5" dirty="0">
                <a:latin typeface="Carlito"/>
                <a:cs typeface="Carlito"/>
              </a:rPr>
              <a:t>of </a:t>
            </a:r>
            <a:r>
              <a:rPr sz="2000" i="1" spc="-10" dirty="0">
                <a:latin typeface="Carlito"/>
                <a:cs typeface="Carlito"/>
              </a:rPr>
              <a:t>java.util.Event </a:t>
            </a:r>
            <a:r>
              <a:rPr sz="2000" spc="-5" dirty="0">
                <a:latin typeface="Carlito"/>
                <a:cs typeface="Carlito"/>
              </a:rPr>
              <a:t>defines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two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methods:</a:t>
            </a:r>
            <a:endParaRPr sz="2000">
              <a:latin typeface="Carlito"/>
              <a:cs typeface="Carlito"/>
            </a:endParaRPr>
          </a:p>
          <a:p>
            <a:pPr marL="723900" lvl="1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ServletRequest </a:t>
            </a:r>
            <a:r>
              <a:rPr sz="2000" b="1" spc="-10" dirty="0">
                <a:latin typeface="Carlito"/>
                <a:cs typeface="Carlito"/>
              </a:rPr>
              <a:t>getServeltRequest() </a:t>
            </a:r>
            <a:r>
              <a:rPr sz="2000" b="1" dirty="0">
                <a:latin typeface="Carlito"/>
                <a:cs typeface="Carlito"/>
              </a:rPr>
              <a:t>-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ServletRequest that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changing.</a:t>
            </a:r>
            <a:endParaRPr sz="2000">
              <a:latin typeface="Carlito"/>
              <a:cs typeface="Carlito"/>
            </a:endParaRPr>
          </a:p>
          <a:p>
            <a:pPr marL="667385" lvl="1" indent="-198120">
              <a:lnSpc>
                <a:spcPct val="100000"/>
              </a:lnSpc>
              <a:buAutoNum type="arabicPeriod"/>
              <a:tabLst>
                <a:tab pos="668020" algn="l"/>
              </a:tabLst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10" dirty="0">
                <a:latin typeface="Carlito"/>
                <a:cs typeface="Carlito"/>
              </a:rPr>
              <a:t>ServletContext getServeltContext()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ServletContext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web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8645"/>
          </a:xfrm>
          <a:custGeom>
            <a:avLst/>
            <a:gdLst/>
            <a:ahLst/>
            <a:cxnLst/>
            <a:rect l="l" t="t" r="r" b="b"/>
            <a:pathLst>
              <a:path w="12192000" h="588645">
                <a:moveTo>
                  <a:pt x="12192000" y="0"/>
                </a:moveTo>
                <a:lnTo>
                  <a:pt x="0" y="0"/>
                </a:lnTo>
                <a:lnTo>
                  <a:pt x="0" y="588263"/>
                </a:lnTo>
                <a:lnTo>
                  <a:pt x="12192000" y="5882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7848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29" dirty="0"/>
              <a:t>ServletRequestListener</a:t>
            </a:r>
            <a:r>
              <a:rPr sz="1600" spc="-434" dirty="0"/>
              <a:t> </a:t>
            </a:r>
            <a:r>
              <a:rPr sz="1600" spc="-254" dirty="0"/>
              <a:t>Example</a:t>
            </a:r>
            <a:endParaRPr sz="1600" dirty="0"/>
          </a:p>
        </p:txBody>
      </p:sp>
      <p:sp>
        <p:nvSpPr>
          <p:cNvPr id="4" name="object 4"/>
          <p:cNvSpPr/>
          <p:nvPr/>
        </p:nvSpPr>
        <p:spPr>
          <a:xfrm>
            <a:off x="240792" y="588276"/>
            <a:ext cx="10933430" cy="3785870"/>
          </a:xfrm>
          <a:custGeom>
            <a:avLst/>
            <a:gdLst/>
            <a:ahLst/>
            <a:cxnLst/>
            <a:rect l="l" t="t" r="r" b="b"/>
            <a:pathLst>
              <a:path w="10933430" h="3785870">
                <a:moveTo>
                  <a:pt x="10933176" y="0"/>
                </a:moveTo>
                <a:lnTo>
                  <a:pt x="0" y="0"/>
                </a:lnTo>
                <a:lnTo>
                  <a:pt x="0" y="3272015"/>
                </a:lnTo>
                <a:lnTo>
                  <a:pt x="0" y="3785603"/>
                </a:lnTo>
                <a:lnTo>
                  <a:pt x="10933176" y="3785603"/>
                </a:lnTo>
                <a:lnTo>
                  <a:pt x="10933176" y="3272015"/>
                </a:lnTo>
                <a:lnTo>
                  <a:pt x="1093317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319836" y="605408"/>
            <a:ext cx="8535035" cy="2721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latin typeface="Carlito"/>
                <a:cs typeface="Carlito"/>
              </a:rPr>
              <a:t>@WebListener</a:t>
            </a:r>
            <a:endParaRPr sz="1600" dirty="0">
              <a:latin typeface="Carlito"/>
              <a:cs typeface="Carlito"/>
            </a:endParaRPr>
          </a:p>
          <a:p>
            <a:pPr marL="240665" marR="301625" indent="-2286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dirty="0">
                <a:latin typeface="Carlito"/>
                <a:cs typeface="Carlito"/>
              </a:rPr>
              <a:t>class </a:t>
            </a:r>
            <a:r>
              <a:rPr sz="1600" b="1" spc="-5" dirty="0">
                <a:latin typeface="Carlito"/>
                <a:cs typeface="Carlito"/>
              </a:rPr>
              <a:t>ServletRequestListenerDemo i</a:t>
            </a:r>
            <a:r>
              <a:rPr sz="1600" spc="-5" dirty="0">
                <a:latin typeface="Carlito"/>
                <a:cs typeface="Carlito"/>
              </a:rPr>
              <a:t>mplements </a:t>
            </a:r>
            <a:r>
              <a:rPr sz="1600" b="1" spc="-5" dirty="0">
                <a:latin typeface="Carlito"/>
                <a:cs typeface="Carlito"/>
              </a:rPr>
              <a:t>ServletRequestListener </a:t>
            </a:r>
            <a:r>
              <a:rPr sz="1600" b="1" dirty="0">
                <a:latin typeface="Carlito"/>
                <a:cs typeface="Carlito"/>
              </a:rPr>
              <a:t>{  public </a:t>
            </a:r>
            <a:r>
              <a:rPr sz="1600" b="1" spc="-15" dirty="0">
                <a:latin typeface="Carlito"/>
                <a:cs typeface="Carlito"/>
              </a:rPr>
              <a:t>static </a:t>
            </a:r>
            <a:r>
              <a:rPr sz="1600" b="1" spc="-10" dirty="0">
                <a:latin typeface="Carlito"/>
                <a:cs typeface="Carlito"/>
              </a:rPr>
              <a:t>int</a:t>
            </a:r>
            <a:r>
              <a:rPr sz="1600" b="1" spc="-50" dirty="0">
                <a:latin typeface="Carlito"/>
                <a:cs typeface="Carlito"/>
              </a:rPr>
              <a:t> </a:t>
            </a:r>
            <a:r>
              <a:rPr sz="1600" b="1" i="1" spc="-10" dirty="0">
                <a:latin typeface="Carlito"/>
                <a:cs typeface="Carlito"/>
              </a:rPr>
              <a:t>count=0;</a:t>
            </a:r>
            <a:endParaRPr sz="1600" dirty="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void </a:t>
            </a:r>
            <a:r>
              <a:rPr sz="1600" b="1" spc="-10" dirty="0">
                <a:latin typeface="Carlito"/>
                <a:cs typeface="Carlito"/>
              </a:rPr>
              <a:t>requestDestroyed(ServletRequestEvent </a:t>
            </a:r>
            <a:r>
              <a:rPr sz="1600" b="1" spc="-5" dirty="0">
                <a:latin typeface="Carlito"/>
                <a:cs typeface="Carlito"/>
              </a:rPr>
              <a:t>sre)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out.print("The Request </a:t>
            </a:r>
            <a:r>
              <a:rPr sz="1600" i="1" dirty="0">
                <a:latin typeface="Carlito"/>
                <a:cs typeface="Carlito"/>
              </a:rPr>
              <a:t>object </a:t>
            </a:r>
            <a:r>
              <a:rPr sz="1600" i="1" spc="-5" dirty="0">
                <a:latin typeface="Carlito"/>
                <a:cs typeface="Carlito"/>
              </a:rPr>
              <a:t>destroyed at :"+</a:t>
            </a:r>
            <a:r>
              <a:rPr sz="1600" b="1" i="1" spc="-5" dirty="0">
                <a:latin typeface="Carlito"/>
                <a:cs typeface="Carlito"/>
              </a:rPr>
              <a:t>new</a:t>
            </a:r>
            <a:r>
              <a:rPr sz="1600" b="1" i="1" spc="-85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java.util.Date());</a:t>
            </a:r>
            <a:endParaRPr sz="1600" dirty="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29718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void </a:t>
            </a:r>
            <a:r>
              <a:rPr sz="1600" b="1" spc="-10" dirty="0">
                <a:latin typeface="Carlito"/>
                <a:cs typeface="Carlito"/>
              </a:rPr>
              <a:t>requestInitialized(ServletRequestEvent sre)</a:t>
            </a:r>
            <a:r>
              <a:rPr sz="1600" b="1" spc="-1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982980">
              <a:lnSpc>
                <a:spcPct val="100000"/>
              </a:lnSpc>
            </a:pPr>
            <a:r>
              <a:rPr sz="1600" i="1" spc="-10" dirty="0">
                <a:latin typeface="Carlito"/>
                <a:cs typeface="Carlito"/>
              </a:rPr>
              <a:t>count++;</a:t>
            </a:r>
            <a:endParaRPr sz="1600" dirty="0">
              <a:latin typeface="Carlito"/>
              <a:cs typeface="Carlito"/>
            </a:endParaRPr>
          </a:p>
          <a:p>
            <a:pPr marL="104076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out.print("Request </a:t>
            </a:r>
            <a:r>
              <a:rPr sz="1600" i="1" spc="-5" dirty="0">
                <a:latin typeface="Carlito"/>
                <a:cs typeface="Carlito"/>
              </a:rPr>
              <a:t>Object created </a:t>
            </a:r>
            <a:r>
              <a:rPr sz="1600" i="1" spc="-10" dirty="0">
                <a:latin typeface="Carlito"/>
                <a:cs typeface="Carlito"/>
              </a:rPr>
              <a:t>At:"+ </a:t>
            </a:r>
            <a:r>
              <a:rPr sz="1600" b="1" i="1" spc="-5" dirty="0">
                <a:latin typeface="Carlito"/>
                <a:cs typeface="Carlito"/>
              </a:rPr>
              <a:t>new</a:t>
            </a:r>
            <a:r>
              <a:rPr sz="1600" b="1" i="1" spc="-50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java.util.Date());</a:t>
            </a:r>
            <a:endParaRPr sz="1600" dirty="0">
              <a:latin typeface="Carlito"/>
              <a:cs typeface="Carlito"/>
            </a:endParaRPr>
          </a:p>
          <a:p>
            <a:pPr marL="104076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out.print("The </a:t>
            </a:r>
            <a:r>
              <a:rPr sz="1600" i="1" spc="-5" dirty="0">
                <a:latin typeface="Carlito"/>
                <a:cs typeface="Carlito"/>
              </a:rPr>
              <a:t>hit </a:t>
            </a:r>
            <a:r>
              <a:rPr sz="1600" i="1" spc="-10" dirty="0">
                <a:latin typeface="Carlito"/>
                <a:cs typeface="Carlito"/>
              </a:rPr>
              <a:t>count for </a:t>
            </a:r>
            <a:r>
              <a:rPr sz="1600" i="1" dirty="0">
                <a:latin typeface="Carlito"/>
                <a:cs typeface="Carlito"/>
              </a:rPr>
              <a:t>this web </a:t>
            </a:r>
            <a:r>
              <a:rPr sz="1600" i="1" spc="-5" dirty="0">
                <a:latin typeface="Carlito"/>
                <a:cs typeface="Carlito"/>
              </a:rPr>
              <a:t>application</a:t>
            </a:r>
            <a:r>
              <a:rPr sz="1600" i="1" spc="-4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:"+count);</a:t>
            </a:r>
            <a:endParaRPr sz="1600" dirty="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836" y="3958844"/>
            <a:ext cx="1060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0536" y="3860291"/>
            <a:ext cx="10736580" cy="2862580"/>
          </a:xfrm>
          <a:custGeom>
            <a:avLst/>
            <a:gdLst/>
            <a:ahLst/>
            <a:cxnLst/>
            <a:rect l="l" t="t" r="r" b="b"/>
            <a:pathLst>
              <a:path w="10736580" h="2862579">
                <a:moveTo>
                  <a:pt x="10736579" y="0"/>
                </a:moveTo>
                <a:lnTo>
                  <a:pt x="0" y="0"/>
                </a:lnTo>
                <a:lnTo>
                  <a:pt x="0" y="2862072"/>
                </a:lnTo>
                <a:lnTo>
                  <a:pt x="10736579" y="2862072"/>
                </a:lnTo>
                <a:lnTo>
                  <a:pt x="10736579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1318641" y="3877183"/>
            <a:ext cx="52012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@WebServlet("/HitCountServlet")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dirty="0">
                <a:latin typeface="Carlito"/>
                <a:cs typeface="Carlito"/>
              </a:rPr>
              <a:t>class </a:t>
            </a:r>
            <a:r>
              <a:rPr sz="1600" b="1" spc="-5" dirty="0">
                <a:latin typeface="Carlito"/>
                <a:cs typeface="Carlito"/>
              </a:rPr>
              <a:t>HitCountServlet </a:t>
            </a:r>
            <a:r>
              <a:rPr sz="1600" spc="-10" dirty="0">
                <a:latin typeface="Carlito"/>
                <a:cs typeface="Carlito"/>
              </a:rPr>
              <a:t>extends </a:t>
            </a:r>
            <a:r>
              <a:rPr sz="1600" b="1" spc="-5" dirty="0">
                <a:latin typeface="Carlito"/>
                <a:cs typeface="Carlito"/>
              </a:rPr>
              <a:t>HttpServlet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8641" y="4486783"/>
            <a:ext cx="930846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protected void </a:t>
            </a:r>
            <a:r>
              <a:rPr sz="1600" spc="-5" dirty="0">
                <a:latin typeface="Carlito"/>
                <a:cs typeface="Carlito"/>
              </a:rPr>
              <a:t>doGet(HttpServletRequest </a:t>
            </a:r>
            <a:r>
              <a:rPr sz="1600" spc="-10" dirty="0">
                <a:latin typeface="Carlito"/>
                <a:cs typeface="Carlito"/>
              </a:rPr>
              <a:t>request, </a:t>
            </a:r>
            <a:r>
              <a:rPr sz="1600" spc="-5" dirty="0">
                <a:latin typeface="Carlito"/>
                <a:cs typeface="Carlito"/>
              </a:rPr>
              <a:t>HttpServletResponse response)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throws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ServletException, IOException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411480" marR="421703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PrintWriter </a:t>
            </a:r>
            <a:r>
              <a:rPr sz="1600" spc="-5" dirty="0">
                <a:latin typeface="Carlito"/>
                <a:cs typeface="Carlito"/>
              </a:rPr>
              <a:t>out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5" dirty="0">
                <a:latin typeface="Carlito"/>
                <a:cs typeface="Carlito"/>
              </a:rPr>
              <a:t>response.getWriter();  out.print("&lt;h2&gt; This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15" dirty="0">
                <a:latin typeface="Carlito"/>
                <a:cs typeface="Carlito"/>
              </a:rPr>
              <a:t>target </a:t>
            </a:r>
            <a:r>
              <a:rPr sz="1600" spc="-5" dirty="0">
                <a:latin typeface="Carlito"/>
                <a:cs typeface="Carlito"/>
              </a:rPr>
              <a:t>Servlet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&lt;/h2&gt;");</a:t>
            </a:r>
            <a:endParaRPr sz="1600">
              <a:latin typeface="Carlito"/>
              <a:cs typeface="Carlito"/>
            </a:endParaRPr>
          </a:p>
          <a:p>
            <a:pPr marL="41148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out.print("&lt;h2&gt;No. of hits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dirty="0">
                <a:latin typeface="Carlito"/>
                <a:cs typeface="Carlito"/>
              </a:rPr>
              <a:t>this </a:t>
            </a:r>
            <a:r>
              <a:rPr sz="1600" spc="-5" dirty="0">
                <a:latin typeface="Carlito"/>
                <a:cs typeface="Carlito"/>
              </a:rPr>
              <a:t>application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:"+ServletRequestListenerDemo.count);</a:t>
            </a:r>
            <a:endParaRPr sz="16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23" y="2059620"/>
            <a:ext cx="3803730" cy="2068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9273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5635"/>
          </a:xfrm>
          <a:custGeom>
            <a:avLst/>
            <a:gdLst/>
            <a:ahLst/>
            <a:cxnLst/>
            <a:rect l="l" t="t" r="r" b="b"/>
            <a:pathLst>
              <a:path w="12192000" h="635635">
                <a:moveTo>
                  <a:pt x="12192000" y="0"/>
                </a:moveTo>
                <a:lnTo>
                  <a:pt x="0" y="0"/>
                </a:lnTo>
                <a:lnTo>
                  <a:pt x="0" y="635508"/>
                </a:lnTo>
                <a:lnTo>
                  <a:pt x="12192000" y="6355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5138" y="0"/>
            <a:ext cx="16071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380" dirty="0"/>
              <a:t>F</a:t>
            </a:r>
            <a:r>
              <a:rPr sz="5200" spc="-360" dirty="0"/>
              <a:t>i</a:t>
            </a:r>
            <a:r>
              <a:rPr sz="5200" spc="-385" dirty="0"/>
              <a:t>l</a:t>
            </a:r>
            <a:r>
              <a:rPr sz="5200" spc="-434" dirty="0"/>
              <a:t>t</a:t>
            </a:r>
            <a:r>
              <a:rPr sz="5200" spc="-320" dirty="0"/>
              <a:t>e</a:t>
            </a:r>
            <a:r>
              <a:rPr sz="5200" spc="-365" dirty="0"/>
              <a:t>r</a:t>
            </a:r>
            <a:r>
              <a:rPr sz="5200" spc="-100" dirty="0"/>
              <a:t>s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223520" y="752983"/>
            <a:ext cx="11155045" cy="530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Servlet </a:t>
            </a:r>
            <a:r>
              <a:rPr sz="2400" spc="-10" dirty="0">
                <a:latin typeface="Carlito"/>
                <a:cs typeface="Carlito"/>
              </a:rPr>
              <a:t>Filters can </a:t>
            </a:r>
            <a:r>
              <a:rPr sz="2400" spc="-5" dirty="0">
                <a:latin typeface="Carlito"/>
                <a:cs typeface="Carlito"/>
              </a:rPr>
              <a:t>be used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following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purposes: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65100" indent="-153035">
              <a:lnSpc>
                <a:spcPct val="100000"/>
              </a:lnSpc>
              <a:buSzPct val="95833"/>
              <a:buChar char="•"/>
              <a:tabLst>
                <a:tab pos="165735" algn="l"/>
              </a:tabLst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intercept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requests coming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client </a:t>
            </a:r>
            <a:r>
              <a:rPr sz="2400" spc="-25" dirty="0">
                <a:latin typeface="Carlito"/>
                <a:cs typeface="Carlito"/>
              </a:rPr>
              <a:t>before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dirty="0">
                <a:latin typeface="Carlito"/>
                <a:cs typeface="Carlito"/>
              </a:rPr>
              <a:t>access a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back</a:t>
            </a:r>
            <a:r>
              <a:rPr sz="2400" spc="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Char char="•"/>
            </a:pPr>
            <a:endParaRPr sz="2350">
              <a:latin typeface="Carlito"/>
              <a:cs typeface="Carlito"/>
            </a:endParaRPr>
          </a:p>
          <a:p>
            <a:pPr marL="165100" indent="-15303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manipulate responses </a:t>
            </a:r>
            <a:r>
              <a:rPr sz="2400" spc="-10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spc="-25" dirty="0">
                <a:latin typeface="Carlito"/>
                <a:cs typeface="Carlito"/>
              </a:rPr>
              <a:t>before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sent </a:t>
            </a:r>
            <a:r>
              <a:rPr sz="2400" spc="-5" dirty="0">
                <a:latin typeface="Carlito"/>
                <a:cs typeface="Carlito"/>
              </a:rPr>
              <a:t>back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1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client.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Char char="•"/>
            </a:pPr>
            <a:endParaRPr sz="3450">
              <a:latin typeface="Carlito"/>
              <a:cs typeface="Carlito"/>
            </a:endParaRPr>
          </a:p>
          <a:p>
            <a:pPr marL="675640" lvl="1" indent="-343535">
              <a:lnSpc>
                <a:spcPct val="100000"/>
              </a:lnSpc>
              <a:spcBef>
                <a:spcPts val="5"/>
              </a:spcBef>
              <a:buClr>
                <a:srgbClr val="5B9BD4"/>
              </a:buClr>
              <a:buSzPct val="78260"/>
              <a:buFont typeface="Arial"/>
              <a:buChar char=""/>
              <a:tabLst>
                <a:tab pos="675640" algn="l"/>
                <a:tab pos="676275" algn="l"/>
              </a:tabLst>
            </a:pP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b="1" spc="-15" dirty="0">
                <a:latin typeface="Carlito"/>
                <a:cs typeface="Carlito"/>
              </a:rPr>
              <a:t>intercept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b="1" spc="-10" dirty="0">
                <a:latin typeface="Carlito"/>
                <a:cs typeface="Carlito"/>
              </a:rPr>
              <a:t>redirect</a:t>
            </a:r>
            <a:r>
              <a:rPr sz="2300" b="1" spc="3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processing</a:t>
            </a:r>
            <a:endParaRPr sz="2300">
              <a:latin typeface="Carlito"/>
              <a:cs typeface="Carlito"/>
            </a:endParaRPr>
          </a:p>
          <a:p>
            <a:pPr marL="1003300" lvl="2" indent="-32702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Font typeface="Verdana"/>
              <a:buChar char="◦"/>
              <a:tabLst>
                <a:tab pos="1003300" algn="l"/>
                <a:tab pos="1003935" algn="l"/>
              </a:tabLst>
            </a:pPr>
            <a:r>
              <a:rPr sz="2300" spc="-5" dirty="0">
                <a:latin typeface="Carlito"/>
                <a:cs typeface="Carlito"/>
              </a:rPr>
              <a:t>security</a:t>
            </a:r>
            <a:endParaRPr sz="2300">
              <a:latin typeface="Carlito"/>
              <a:cs typeface="Carlito"/>
            </a:endParaRPr>
          </a:p>
          <a:p>
            <a:pPr marL="1003300" lvl="2" indent="-32702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Font typeface="Verdana"/>
              <a:buChar char="◦"/>
              <a:tabLst>
                <a:tab pos="1003300" algn="l"/>
                <a:tab pos="1003935" algn="l"/>
              </a:tabLst>
            </a:pPr>
            <a:r>
              <a:rPr sz="2300" dirty="0">
                <a:latin typeface="Carlito"/>
                <a:cs typeface="Carlito"/>
              </a:rPr>
              <a:t>auditing</a:t>
            </a:r>
            <a:endParaRPr sz="2300">
              <a:latin typeface="Carlito"/>
              <a:cs typeface="Carlito"/>
            </a:endParaRPr>
          </a:p>
          <a:p>
            <a:pPr marL="675640" lvl="1" indent="-3435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8260"/>
              <a:buFont typeface="Arial"/>
              <a:buChar char=""/>
              <a:tabLst>
                <a:tab pos="675640" algn="l"/>
                <a:tab pos="676275" algn="l"/>
              </a:tabLst>
            </a:pP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b="1" spc="-5" dirty="0">
                <a:latin typeface="Carlito"/>
                <a:cs typeface="Carlito"/>
              </a:rPr>
              <a:t>modify </a:t>
            </a:r>
            <a:r>
              <a:rPr sz="2300" b="1" spc="-10" dirty="0">
                <a:latin typeface="Carlito"/>
                <a:cs typeface="Carlito"/>
              </a:rPr>
              <a:t>requests </a:t>
            </a:r>
            <a:r>
              <a:rPr sz="2300" b="1" dirty="0">
                <a:latin typeface="Carlito"/>
                <a:cs typeface="Carlito"/>
              </a:rPr>
              <a:t>and</a:t>
            </a:r>
            <a:r>
              <a:rPr sz="2300" b="1" spc="10" dirty="0">
                <a:latin typeface="Carlito"/>
                <a:cs typeface="Carlito"/>
              </a:rPr>
              <a:t> </a:t>
            </a:r>
            <a:r>
              <a:rPr sz="2300" b="1" spc="-5" dirty="0">
                <a:latin typeface="Carlito"/>
                <a:cs typeface="Carlito"/>
              </a:rPr>
              <a:t>responses</a:t>
            </a:r>
            <a:endParaRPr sz="2300">
              <a:latin typeface="Carlito"/>
              <a:cs typeface="Carlito"/>
            </a:endParaRPr>
          </a:p>
          <a:p>
            <a:pPr marL="1003300" lvl="2" indent="-32702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Font typeface="Verdana"/>
              <a:buChar char="◦"/>
              <a:tabLst>
                <a:tab pos="1003300" algn="l"/>
                <a:tab pos="1003935" algn="l"/>
              </a:tabLst>
            </a:pPr>
            <a:r>
              <a:rPr sz="2300" spc="-15" dirty="0">
                <a:latin typeface="Carlito"/>
                <a:cs typeface="Carlito"/>
              </a:rPr>
              <a:t>data conversion </a:t>
            </a:r>
            <a:r>
              <a:rPr sz="2300" spc="-75" dirty="0">
                <a:latin typeface="Carlito"/>
                <a:cs typeface="Carlito"/>
              </a:rPr>
              <a:t>(XSLT, </a:t>
            </a:r>
            <a:r>
              <a:rPr sz="2300" dirty="0">
                <a:latin typeface="Carlito"/>
                <a:cs typeface="Carlito"/>
              </a:rPr>
              <a:t>gzip,</a:t>
            </a:r>
            <a:r>
              <a:rPr sz="2300" spc="8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...)</a:t>
            </a:r>
            <a:endParaRPr sz="2300">
              <a:latin typeface="Carlito"/>
              <a:cs typeface="Carlito"/>
            </a:endParaRPr>
          </a:p>
          <a:p>
            <a:pPr marL="1003300" lvl="2" indent="-32702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Font typeface="Verdana"/>
              <a:buChar char="◦"/>
              <a:tabLst>
                <a:tab pos="1003300" algn="l"/>
                <a:tab pos="1003935" algn="l"/>
              </a:tabLst>
            </a:pPr>
            <a:r>
              <a:rPr sz="2300" spc="-10" dirty="0">
                <a:latin typeface="Carlito"/>
                <a:cs typeface="Carlito"/>
              </a:rPr>
              <a:t>specialized</a:t>
            </a:r>
            <a:r>
              <a:rPr sz="2300" spc="-1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caching</a:t>
            </a:r>
            <a:endParaRPr sz="2300">
              <a:latin typeface="Carlito"/>
              <a:cs typeface="Carlito"/>
            </a:endParaRPr>
          </a:p>
          <a:p>
            <a:pPr marL="332740">
              <a:lnSpc>
                <a:spcPct val="100000"/>
              </a:lnSpc>
              <a:spcBef>
                <a:spcPts val="625"/>
              </a:spcBef>
            </a:pPr>
            <a:r>
              <a:rPr sz="2300" i="1" dirty="0">
                <a:latin typeface="Carlito"/>
                <a:cs typeface="Carlito"/>
              </a:rPr>
              <a:t>– </a:t>
            </a:r>
            <a:r>
              <a:rPr sz="2300" i="1" spc="-5" dirty="0">
                <a:latin typeface="Carlito"/>
                <a:cs typeface="Carlito"/>
              </a:rPr>
              <a:t>all </a:t>
            </a:r>
            <a:r>
              <a:rPr sz="2300" i="1" dirty="0">
                <a:latin typeface="Carlito"/>
                <a:cs typeface="Carlito"/>
              </a:rPr>
              <a:t>without changing the </a:t>
            </a:r>
            <a:r>
              <a:rPr sz="2300" i="1" spc="-10" dirty="0">
                <a:latin typeface="Carlito"/>
                <a:cs typeface="Carlito"/>
              </a:rPr>
              <a:t>existing </a:t>
            </a:r>
            <a:r>
              <a:rPr sz="2300" i="1" dirty="0">
                <a:latin typeface="Carlito"/>
                <a:cs typeface="Carlito"/>
              </a:rPr>
              <a:t>servlet </a:t>
            </a:r>
            <a:r>
              <a:rPr sz="2300" i="1" spc="-5" dirty="0">
                <a:latin typeface="Carlito"/>
                <a:cs typeface="Carlito"/>
              </a:rPr>
              <a:t>code!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5138" y="0"/>
            <a:ext cx="16071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385" dirty="0"/>
              <a:t>F</a:t>
            </a:r>
            <a:r>
              <a:rPr sz="5200" spc="-355" dirty="0"/>
              <a:t>i</a:t>
            </a:r>
            <a:r>
              <a:rPr sz="5200" spc="-385" dirty="0"/>
              <a:t>l</a:t>
            </a:r>
            <a:r>
              <a:rPr sz="5200" spc="-434" dirty="0"/>
              <a:t>t</a:t>
            </a:r>
            <a:r>
              <a:rPr sz="5200" spc="-320" dirty="0"/>
              <a:t>e</a:t>
            </a:r>
            <a:r>
              <a:rPr sz="5200" spc="-365" dirty="0"/>
              <a:t>r</a:t>
            </a:r>
            <a:r>
              <a:rPr sz="5200" spc="-95" dirty="0"/>
              <a:t>s</a:t>
            </a:r>
            <a:endParaRPr sz="5200"/>
          </a:p>
        </p:txBody>
      </p:sp>
      <p:grpSp>
        <p:nvGrpSpPr>
          <p:cNvPr id="4" name="object 4"/>
          <p:cNvGrpSpPr/>
          <p:nvPr/>
        </p:nvGrpSpPr>
        <p:grpSpPr>
          <a:xfrm>
            <a:off x="0" y="702563"/>
            <a:ext cx="12187555" cy="2162810"/>
            <a:chOff x="0" y="702563"/>
            <a:chExt cx="12187555" cy="2162810"/>
          </a:xfrm>
        </p:grpSpPr>
        <p:sp>
          <p:nvSpPr>
            <p:cNvPr id="5" name="object 5"/>
            <p:cNvSpPr/>
            <p:nvPr/>
          </p:nvSpPr>
          <p:spPr>
            <a:xfrm>
              <a:off x="0" y="702563"/>
              <a:ext cx="12187555" cy="1801495"/>
            </a:xfrm>
            <a:custGeom>
              <a:avLst/>
              <a:gdLst/>
              <a:ahLst/>
              <a:cxnLst/>
              <a:rect l="l" t="t" r="r" b="b"/>
              <a:pathLst>
                <a:path w="12187555" h="1801495">
                  <a:moveTo>
                    <a:pt x="12187428" y="0"/>
                  </a:moveTo>
                  <a:lnTo>
                    <a:pt x="0" y="0"/>
                  </a:lnTo>
                  <a:lnTo>
                    <a:pt x="0" y="1801367"/>
                  </a:lnTo>
                  <a:lnTo>
                    <a:pt x="12187428" y="1801367"/>
                  </a:lnTo>
                  <a:lnTo>
                    <a:pt x="1218742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496312"/>
              <a:ext cx="12187555" cy="368935"/>
            </a:xfrm>
            <a:custGeom>
              <a:avLst/>
              <a:gdLst/>
              <a:ahLst/>
              <a:cxnLst/>
              <a:rect l="l" t="t" r="r" b="b"/>
              <a:pathLst>
                <a:path w="12187555" h="368935">
                  <a:moveTo>
                    <a:pt x="12187428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2187428" y="368808"/>
                  </a:lnTo>
                  <a:lnTo>
                    <a:pt x="1218742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558" y="736218"/>
            <a:ext cx="11843385" cy="208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71409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common scenario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filter </a:t>
            </a:r>
            <a:r>
              <a:rPr sz="2200" spc="-5" dirty="0">
                <a:latin typeface="Carlito"/>
                <a:cs typeface="Carlito"/>
              </a:rPr>
              <a:t>is one in which </a:t>
            </a:r>
            <a:r>
              <a:rPr sz="2200" spc="-15" dirty="0">
                <a:latin typeface="Carlito"/>
                <a:cs typeface="Carlito"/>
              </a:rPr>
              <a:t>you want</a:t>
            </a:r>
            <a:r>
              <a:rPr sz="2200" spc="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to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apply	</a:t>
            </a:r>
            <a:r>
              <a:rPr sz="2200" spc="-10" dirty="0">
                <a:latin typeface="Carlito"/>
                <a:cs typeface="Carlito"/>
              </a:rPr>
              <a:t>pre-processing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post-processing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to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requests </a:t>
            </a:r>
            <a:r>
              <a:rPr sz="2200" spc="-5" dirty="0">
                <a:latin typeface="Carlito"/>
                <a:cs typeface="Carlito"/>
              </a:rPr>
              <a:t>or responses </a:t>
            </a:r>
            <a:r>
              <a:rPr sz="2200" spc="-2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group </a:t>
            </a:r>
            <a:r>
              <a:rPr sz="2200" spc="-5" dirty="0">
                <a:latin typeface="Carlito"/>
                <a:cs typeface="Carlito"/>
              </a:rPr>
              <a:t>of servlets, not </a:t>
            </a:r>
            <a:r>
              <a:rPr sz="2200" spc="-10" dirty="0">
                <a:latin typeface="Carlito"/>
                <a:cs typeface="Carlito"/>
              </a:rPr>
              <a:t>just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 single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servlet.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96520">
              <a:lnSpc>
                <a:spcPct val="100000"/>
              </a:lnSpc>
            </a:pPr>
            <a:r>
              <a:rPr sz="2200" i="1" spc="-5" dirty="0">
                <a:latin typeface="Carlito"/>
                <a:cs typeface="Carlito"/>
              </a:rPr>
              <a:t>If </a:t>
            </a:r>
            <a:r>
              <a:rPr sz="2200" i="1" spc="-10" dirty="0">
                <a:latin typeface="Carlito"/>
                <a:cs typeface="Carlito"/>
              </a:rPr>
              <a:t>you need </a:t>
            </a:r>
            <a:r>
              <a:rPr sz="2200" i="1" spc="-20" dirty="0">
                <a:latin typeface="Carlito"/>
                <a:cs typeface="Carlito"/>
              </a:rPr>
              <a:t>to </a:t>
            </a:r>
            <a:r>
              <a:rPr sz="2200" i="1" dirty="0">
                <a:latin typeface="Carlito"/>
                <a:cs typeface="Carlito"/>
              </a:rPr>
              <a:t>modify </a:t>
            </a:r>
            <a:r>
              <a:rPr sz="2200" i="1" spc="-5" dirty="0">
                <a:latin typeface="Carlito"/>
                <a:cs typeface="Carlito"/>
              </a:rPr>
              <a:t>the </a:t>
            </a:r>
            <a:r>
              <a:rPr sz="2200" i="1" spc="-10" dirty="0">
                <a:latin typeface="Carlito"/>
                <a:cs typeface="Carlito"/>
              </a:rPr>
              <a:t>request </a:t>
            </a:r>
            <a:r>
              <a:rPr sz="2200" i="1" spc="-5" dirty="0">
                <a:latin typeface="Carlito"/>
                <a:cs typeface="Carlito"/>
              </a:rPr>
              <a:t>or response </a:t>
            </a:r>
            <a:r>
              <a:rPr sz="2200" i="1" spc="-15" dirty="0">
                <a:latin typeface="Carlito"/>
                <a:cs typeface="Carlito"/>
              </a:rPr>
              <a:t>for just </a:t>
            </a:r>
            <a:r>
              <a:rPr sz="2200" i="1" spc="-10" dirty="0">
                <a:latin typeface="Carlito"/>
                <a:cs typeface="Carlito"/>
              </a:rPr>
              <a:t>one </a:t>
            </a:r>
            <a:r>
              <a:rPr sz="2200" i="1" spc="-5" dirty="0">
                <a:latin typeface="Carlito"/>
                <a:cs typeface="Carlito"/>
              </a:rPr>
              <a:t>servlet, there is no </a:t>
            </a:r>
            <a:r>
              <a:rPr sz="2200" i="1" spc="-10" dirty="0">
                <a:latin typeface="Carlito"/>
                <a:cs typeface="Carlito"/>
              </a:rPr>
              <a:t>need </a:t>
            </a:r>
            <a:r>
              <a:rPr sz="2200" i="1" spc="-20" dirty="0">
                <a:latin typeface="Carlito"/>
                <a:cs typeface="Carlito"/>
              </a:rPr>
              <a:t>to </a:t>
            </a:r>
            <a:r>
              <a:rPr sz="2200" i="1" spc="-10" dirty="0">
                <a:latin typeface="Carlito"/>
                <a:cs typeface="Carlito"/>
              </a:rPr>
              <a:t>create </a:t>
            </a:r>
            <a:r>
              <a:rPr sz="2200" i="1" spc="-5" dirty="0">
                <a:latin typeface="Carlito"/>
                <a:cs typeface="Carlito"/>
              </a:rPr>
              <a:t>a </a:t>
            </a:r>
            <a:r>
              <a:rPr sz="2200" i="1" spc="-10" dirty="0">
                <a:latin typeface="Carlito"/>
                <a:cs typeface="Carlito"/>
              </a:rPr>
              <a:t>filter—just  </a:t>
            </a:r>
            <a:r>
              <a:rPr sz="2200" i="1" spc="-5" dirty="0">
                <a:latin typeface="Carlito"/>
                <a:cs typeface="Carlito"/>
              </a:rPr>
              <a:t>do what is required directly in the servlet</a:t>
            </a:r>
            <a:r>
              <a:rPr sz="2200" i="1" spc="-10" dirty="0">
                <a:latin typeface="Carlito"/>
                <a:cs typeface="Carlito"/>
              </a:rPr>
              <a:t> </a:t>
            </a:r>
            <a:r>
              <a:rPr sz="2200" i="1" spc="-20" dirty="0">
                <a:latin typeface="Carlito"/>
                <a:cs typeface="Carlito"/>
              </a:rPr>
              <a:t>itself.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b="1" spc="-30" dirty="0">
                <a:latin typeface="Carlito"/>
                <a:cs typeface="Carlito"/>
              </a:rPr>
              <a:t>We </a:t>
            </a:r>
            <a:r>
              <a:rPr sz="1800" b="1" spc="-5" dirty="0">
                <a:latin typeface="Carlito"/>
                <a:cs typeface="Carlito"/>
              </a:rPr>
              <a:t>can map </a:t>
            </a:r>
            <a:r>
              <a:rPr sz="1800" b="1" dirty="0">
                <a:latin typeface="Carlito"/>
                <a:cs typeface="Carlito"/>
              </a:rPr>
              <a:t>a </a:t>
            </a:r>
            <a:r>
              <a:rPr sz="1800" b="1" spc="-10" dirty="0">
                <a:latin typeface="Carlito"/>
                <a:cs typeface="Carlito"/>
              </a:rPr>
              <a:t>filter to </a:t>
            </a:r>
            <a:r>
              <a:rPr sz="1800" b="1" dirty="0">
                <a:latin typeface="Carlito"/>
                <a:cs typeface="Carlito"/>
              </a:rPr>
              <a:t>one or </a:t>
            </a:r>
            <a:r>
              <a:rPr sz="1800" b="1" spc="-10" dirty="0">
                <a:latin typeface="Carlito"/>
                <a:cs typeface="Carlito"/>
              </a:rPr>
              <a:t>more </a:t>
            </a:r>
            <a:r>
              <a:rPr sz="1800" b="1" spc="-20" dirty="0">
                <a:latin typeface="Carlito"/>
                <a:cs typeface="Carlito"/>
              </a:rPr>
              <a:t>Web </a:t>
            </a:r>
            <a:r>
              <a:rPr sz="1800" b="1" spc="-10" dirty="0">
                <a:latin typeface="Carlito"/>
                <a:cs typeface="Carlito"/>
              </a:rPr>
              <a:t>resources, </a:t>
            </a:r>
            <a:r>
              <a:rPr sz="1800" b="1" dirty="0">
                <a:latin typeface="Carlito"/>
                <a:cs typeface="Carlito"/>
              </a:rPr>
              <a:t>and </a:t>
            </a:r>
            <a:r>
              <a:rPr sz="1800" b="1" spc="-10" dirty="0">
                <a:latin typeface="Carlito"/>
                <a:cs typeface="Carlito"/>
              </a:rPr>
              <a:t>you </a:t>
            </a:r>
            <a:r>
              <a:rPr sz="1800" b="1" spc="-5" dirty="0">
                <a:latin typeface="Carlito"/>
                <a:cs typeface="Carlito"/>
              </a:rPr>
              <a:t>can map </a:t>
            </a:r>
            <a:r>
              <a:rPr sz="1800" b="1" spc="-10" dirty="0">
                <a:latin typeface="Carlito"/>
                <a:cs typeface="Carlito"/>
              </a:rPr>
              <a:t>more </a:t>
            </a:r>
            <a:r>
              <a:rPr sz="1800" b="1" dirty="0">
                <a:latin typeface="Carlito"/>
                <a:cs typeface="Carlito"/>
              </a:rPr>
              <a:t>than one </a:t>
            </a:r>
            <a:r>
              <a:rPr sz="1800" b="1" spc="-10" dirty="0">
                <a:latin typeface="Carlito"/>
                <a:cs typeface="Carlito"/>
              </a:rPr>
              <a:t>filter to </a:t>
            </a:r>
            <a:r>
              <a:rPr sz="1800" b="1" dirty="0">
                <a:latin typeface="Carlito"/>
                <a:cs typeface="Carlito"/>
              </a:rPr>
              <a:t>a </a:t>
            </a:r>
            <a:r>
              <a:rPr sz="1800" b="1" spc="-5" dirty="0">
                <a:latin typeface="Carlito"/>
                <a:cs typeface="Carlito"/>
              </a:rPr>
              <a:t>web </a:t>
            </a:r>
            <a:r>
              <a:rPr sz="1800" b="1" spc="-10" dirty="0">
                <a:latin typeface="Carlito"/>
                <a:cs typeface="Carlito"/>
              </a:rPr>
              <a:t>resource </a:t>
            </a:r>
            <a:r>
              <a:rPr sz="1800" b="1" dirty="0">
                <a:latin typeface="Carlito"/>
                <a:cs typeface="Carlito"/>
              </a:rPr>
              <a:t>as shown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below: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2502" y="3226307"/>
            <a:ext cx="5771213" cy="2276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204" y="5934455"/>
            <a:ext cx="5579745" cy="923925"/>
          </a:xfrm>
          <a:custGeom>
            <a:avLst/>
            <a:gdLst/>
            <a:ahLst/>
            <a:cxnLst/>
            <a:rect l="l" t="t" r="r" b="b"/>
            <a:pathLst>
              <a:path w="5579745" h="923925">
                <a:moveTo>
                  <a:pt x="5579364" y="0"/>
                </a:moveTo>
                <a:lnTo>
                  <a:pt x="0" y="0"/>
                </a:lnTo>
                <a:lnTo>
                  <a:pt x="0" y="923544"/>
                </a:lnTo>
                <a:lnTo>
                  <a:pt x="5579364" y="923544"/>
                </a:lnTo>
                <a:lnTo>
                  <a:pt x="557936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248" y="5953759"/>
            <a:ext cx="5283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Filter </a:t>
            </a:r>
            <a:r>
              <a:rPr sz="1800" spc="-5" dirty="0">
                <a:latin typeface="Carlito"/>
                <a:cs typeface="Carlito"/>
              </a:rPr>
              <a:t>F1 </a:t>
            </a:r>
            <a:r>
              <a:rPr sz="1800" dirty="0">
                <a:latin typeface="Carlito"/>
                <a:cs typeface="Carlito"/>
              </a:rPr>
              <a:t>is mapped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Servlets S1, S2,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S3, </a:t>
            </a:r>
            <a:r>
              <a:rPr sz="1800" spc="-10" dirty="0">
                <a:latin typeface="Carlito"/>
                <a:cs typeface="Carlito"/>
              </a:rPr>
              <a:t>filter </a:t>
            </a:r>
            <a:r>
              <a:rPr sz="1800" spc="-5" dirty="0">
                <a:latin typeface="Carlito"/>
                <a:cs typeface="Carlito"/>
              </a:rPr>
              <a:t>F2 is  </a:t>
            </a:r>
            <a:r>
              <a:rPr sz="1800" dirty="0">
                <a:latin typeface="Carlito"/>
                <a:cs typeface="Carlito"/>
              </a:rPr>
              <a:t>mapped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Servlet S2,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filter </a:t>
            </a:r>
            <a:r>
              <a:rPr sz="1800" spc="-5" dirty="0">
                <a:latin typeface="Carlito"/>
                <a:cs typeface="Carlito"/>
              </a:rPr>
              <a:t>F3 </a:t>
            </a:r>
            <a:r>
              <a:rPr sz="1800" dirty="0">
                <a:latin typeface="Carlito"/>
                <a:cs typeface="Carlito"/>
              </a:rPr>
              <a:t>is mapped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Servlets  S1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S2.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1593" y="2882502"/>
            <a:ext cx="1781566" cy="3975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2573" y="0"/>
            <a:ext cx="30111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85" dirty="0"/>
              <a:t>Filter</a:t>
            </a:r>
            <a:r>
              <a:rPr sz="4200" spc="-455" dirty="0"/>
              <a:t> </a:t>
            </a:r>
            <a:r>
              <a:rPr sz="4200" spc="-320" dirty="0"/>
              <a:t>Lifecycle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0" y="809244"/>
            <a:ext cx="11980545" cy="1801495"/>
          </a:xfrm>
          <a:custGeom>
            <a:avLst/>
            <a:gdLst/>
            <a:ahLst/>
            <a:cxnLst/>
            <a:rect l="l" t="t" r="r" b="b"/>
            <a:pathLst>
              <a:path w="11980545" h="1801495">
                <a:moveTo>
                  <a:pt x="11980164" y="0"/>
                </a:moveTo>
                <a:lnTo>
                  <a:pt x="0" y="0"/>
                </a:lnTo>
                <a:lnTo>
                  <a:pt x="0" y="1801367"/>
                </a:lnTo>
                <a:lnTo>
                  <a:pt x="11980164" y="1801367"/>
                </a:lnTo>
                <a:lnTo>
                  <a:pt x="1198016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842010"/>
            <a:ext cx="11717020" cy="555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When the </a:t>
            </a:r>
            <a:r>
              <a:rPr sz="2200" spc="-10" dirty="0">
                <a:latin typeface="Carlito"/>
                <a:cs typeface="Carlito"/>
              </a:rPr>
              <a:t>web application starts up, </a:t>
            </a:r>
            <a:r>
              <a:rPr sz="2200" spc="-5" dirty="0">
                <a:latin typeface="Carlito"/>
                <a:cs typeface="Carlito"/>
              </a:rPr>
              <a:t>the Servlet </a:t>
            </a:r>
            <a:r>
              <a:rPr sz="2200" spc="-10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20" dirty="0">
                <a:latin typeface="Carlito"/>
                <a:cs typeface="Carlito"/>
              </a:rPr>
              <a:t>create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0" dirty="0">
                <a:latin typeface="Carlito"/>
                <a:cs typeface="Carlito"/>
              </a:rPr>
              <a:t>filter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keeps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it in memory </a:t>
            </a:r>
            <a:r>
              <a:rPr sz="2200" spc="-10" dirty="0">
                <a:latin typeface="Carlito"/>
                <a:cs typeface="Carlito"/>
              </a:rPr>
              <a:t>during web application's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lifetime.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78486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same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will be </a:t>
            </a:r>
            <a:r>
              <a:rPr sz="2200" spc="-10" dirty="0">
                <a:latin typeface="Carlito"/>
                <a:cs typeface="Carlito"/>
              </a:rPr>
              <a:t>reused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every incoming request </a:t>
            </a:r>
            <a:r>
              <a:rPr sz="2200" spc="-5" dirty="0">
                <a:latin typeface="Carlito"/>
                <a:cs typeface="Carlito"/>
              </a:rPr>
              <a:t>whose </a:t>
            </a:r>
            <a:r>
              <a:rPr sz="2200" spc="-10" dirty="0">
                <a:latin typeface="Carlito"/>
                <a:cs typeface="Carlito"/>
              </a:rPr>
              <a:t>URL </a:t>
            </a:r>
            <a:r>
              <a:rPr sz="2200" spc="-15" dirty="0">
                <a:latin typeface="Carlito"/>
                <a:cs typeface="Carlito"/>
              </a:rPr>
              <a:t>matches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filter's URL  </a:t>
            </a:r>
            <a:r>
              <a:rPr sz="2200" spc="-15" dirty="0">
                <a:latin typeface="Carlito"/>
                <a:cs typeface="Carlito"/>
              </a:rPr>
              <a:t>pattern.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b="1" spc="-10" dirty="0">
                <a:latin typeface="Carlito"/>
                <a:cs typeface="Carlito"/>
              </a:rPr>
              <a:t>doFilter() </a:t>
            </a:r>
            <a:r>
              <a:rPr sz="2200" spc="-5" dirty="0">
                <a:latin typeface="Carlito"/>
                <a:cs typeface="Carlito"/>
              </a:rPr>
              <a:t>method will </a:t>
            </a:r>
            <a:r>
              <a:rPr sz="2200" spc="-10" dirty="0">
                <a:latin typeface="Carlito"/>
                <a:cs typeface="Carlito"/>
              </a:rPr>
              <a:t>then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called </a:t>
            </a:r>
            <a:r>
              <a:rPr sz="2200" spc="-5" dirty="0">
                <a:latin typeface="Carlito"/>
                <a:cs typeface="Carlito"/>
              </a:rPr>
              <a:t>on </a:t>
            </a:r>
            <a:r>
              <a:rPr sz="2200" spc="-10" dirty="0">
                <a:latin typeface="Carlito"/>
                <a:cs typeface="Carlito"/>
              </a:rPr>
              <a:t>every</a:t>
            </a:r>
            <a:r>
              <a:rPr sz="2200" spc="1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request.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rlito"/>
              <a:cs typeface="Carlito"/>
            </a:endParaRPr>
          </a:p>
          <a:p>
            <a:pPr marL="211454">
              <a:lnSpc>
                <a:spcPct val="100000"/>
              </a:lnSpc>
            </a:pP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Filters </a:t>
            </a:r>
            <a:r>
              <a:rPr sz="2200" spc="-10" dirty="0">
                <a:solidFill>
                  <a:srgbClr val="C00000"/>
                </a:solidFill>
                <a:latin typeface="Carlito"/>
                <a:cs typeface="Carlito"/>
              </a:rPr>
              <a:t>are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not</a:t>
            </a:r>
            <a:r>
              <a:rPr sz="2200" spc="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Servlets.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211454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So </a:t>
            </a:r>
            <a:r>
              <a:rPr sz="2200" spc="-10" dirty="0">
                <a:latin typeface="Carlito"/>
                <a:cs typeface="Carlito"/>
              </a:rPr>
              <a:t>they </a:t>
            </a:r>
            <a:r>
              <a:rPr sz="2200" spc="-5" dirty="0">
                <a:latin typeface="Carlito"/>
                <a:cs typeface="Carlito"/>
              </a:rPr>
              <a:t>do not </a:t>
            </a:r>
            <a:r>
              <a:rPr sz="2200" spc="-10" dirty="0">
                <a:latin typeface="Carlito"/>
                <a:cs typeface="Carlito"/>
              </a:rPr>
              <a:t>implement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override HttpServlet </a:t>
            </a:r>
            <a:r>
              <a:rPr sz="2200" spc="-5" dirty="0">
                <a:latin typeface="Carlito"/>
                <a:cs typeface="Carlito"/>
              </a:rPr>
              <a:t>methods </a:t>
            </a:r>
            <a:r>
              <a:rPr sz="2200" spc="-10" dirty="0">
                <a:latin typeface="Carlito"/>
                <a:cs typeface="Carlito"/>
              </a:rPr>
              <a:t>such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doGet()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doPost().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211454">
              <a:lnSpc>
                <a:spcPct val="100000"/>
              </a:lnSpc>
            </a:pPr>
            <a:r>
              <a:rPr sz="2200" spc="-35" dirty="0">
                <a:latin typeface="Carlito"/>
                <a:cs typeface="Carlito"/>
              </a:rPr>
              <a:t>Rather,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filter implements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methods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b="1" spc="-15" dirty="0">
                <a:latin typeface="Carlito"/>
                <a:cs typeface="Carlito"/>
              </a:rPr>
              <a:t>javax.servlet.Filter</a:t>
            </a:r>
            <a:r>
              <a:rPr sz="2200" b="1" spc="2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interface.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211454">
              <a:lnSpc>
                <a:spcPct val="100000"/>
              </a:lnSpc>
            </a:pPr>
            <a:r>
              <a:rPr sz="2200" b="1" i="1" spc="-5" dirty="0">
                <a:latin typeface="Carlito"/>
                <a:cs typeface="Carlito"/>
              </a:rPr>
              <a:t>The methods</a:t>
            </a:r>
            <a:r>
              <a:rPr sz="2200" b="1" i="1" spc="-10" dirty="0">
                <a:latin typeface="Carlito"/>
                <a:cs typeface="Carlito"/>
              </a:rPr>
              <a:t> </a:t>
            </a:r>
            <a:r>
              <a:rPr sz="2200" b="1" i="1" spc="-5" dirty="0">
                <a:latin typeface="Carlito"/>
                <a:cs typeface="Carlito"/>
              </a:rPr>
              <a:t>are</a:t>
            </a:r>
            <a:r>
              <a:rPr sz="2200" spc="-5" dirty="0">
                <a:latin typeface="Carlito"/>
                <a:cs typeface="Carlito"/>
              </a:rPr>
              <a:t>:</a:t>
            </a:r>
            <a:endParaRPr sz="2200">
              <a:latin typeface="Carlito"/>
              <a:cs typeface="Carlito"/>
            </a:endParaRPr>
          </a:p>
          <a:p>
            <a:pPr marL="897255" indent="-229235">
              <a:lnSpc>
                <a:spcPct val="100000"/>
              </a:lnSpc>
              <a:buChar char="•"/>
              <a:tabLst>
                <a:tab pos="897890" algn="l"/>
              </a:tabLst>
            </a:pPr>
            <a:r>
              <a:rPr sz="2200" spc="-5" dirty="0">
                <a:latin typeface="Carlito"/>
                <a:cs typeface="Carlito"/>
              </a:rPr>
              <a:t>init()</a:t>
            </a:r>
            <a:endParaRPr sz="2200">
              <a:latin typeface="Carlito"/>
              <a:cs typeface="Carlito"/>
            </a:endParaRPr>
          </a:p>
          <a:p>
            <a:pPr marL="897255" indent="-229235">
              <a:lnSpc>
                <a:spcPct val="100000"/>
              </a:lnSpc>
              <a:buChar char="•"/>
              <a:tabLst>
                <a:tab pos="897890" algn="l"/>
              </a:tabLst>
            </a:pPr>
            <a:r>
              <a:rPr sz="2200" spc="-15" dirty="0">
                <a:latin typeface="Carlito"/>
                <a:cs typeface="Carlito"/>
              </a:rPr>
              <a:t>destroy()</a:t>
            </a:r>
            <a:endParaRPr sz="2200">
              <a:latin typeface="Carlito"/>
              <a:cs typeface="Carlito"/>
            </a:endParaRPr>
          </a:p>
          <a:p>
            <a:pPr marL="897255" indent="-229235">
              <a:lnSpc>
                <a:spcPct val="100000"/>
              </a:lnSpc>
              <a:buChar char="•"/>
              <a:tabLst>
                <a:tab pos="897890" algn="l"/>
              </a:tabLst>
            </a:pPr>
            <a:r>
              <a:rPr sz="2200" spc="-10" dirty="0">
                <a:latin typeface="Carlito"/>
                <a:cs typeface="Carlito"/>
              </a:rPr>
              <a:t>doFilter()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52755"/>
          </a:xfrm>
          <a:custGeom>
            <a:avLst/>
            <a:gdLst/>
            <a:ahLst/>
            <a:cxnLst/>
            <a:rect l="l" t="t" r="r" b="b"/>
            <a:pathLst>
              <a:path w="12192000" h="452755">
                <a:moveTo>
                  <a:pt x="12192000" y="0"/>
                </a:moveTo>
                <a:lnTo>
                  <a:pt x="0" y="0"/>
                </a:lnTo>
                <a:lnTo>
                  <a:pt x="0" y="452627"/>
                </a:lnTo>
                <a:lnTo>
                  <a:pt x="12192000" y="4526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2109" y="0"/>
            <a:ext cx="128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/>
              <a:t>Filter</a:t>
            </a:r>
            <a:r>
              <a:rPr sz="2800" spc="-345" dirty="0"/>
              <a:t> </a:t>
            </a:r>
            <a:r>
              <a:rPr sz="2800" spc="-120" dirty="0"/>
              <a:t>API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76122" y="519429"/>
            <a:ext cx="4862830" cy="10096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sz="1600" b="1" i="1" spc="-5" dirty="0">
                <a:latin typeface="Verdana"/>
                <a:cs typeface="Verdana"/>
              </a:rPr>
              <a:t>The Filter </a:t>
            </a:r>
            <a:r>
              <a:rPr sz="1600" b="1" i="1" spc="-10" dirty="0">
                <a:latin typeface="Verdana"/>
                <a:cs typeface="Verdana"/>
              </a:rPr>
              <a:t>API </a:t>
            </a:r>
            <a:r>
              <a:rPr sz="1600" b="1" i="1" spc="-5" dirty="0">
                <a:latin typeface="Verdana"/>
                <a:cs typeface="Verdana"/>
              </a:rPr>
              <a:t>consists of three </a:t>
            </a:r>
            <a:r>
              <a:rPr sz="1600" b="1" i="1" spc="-10" dirty="0">
                <a:latin typeface="Verdana"/>
                <a:cs typeface="Verdana"/>
              </a:rPr>
              <a:t>interfaces:  </a:t>
            </a:r>
            <a:r>
              <a:rPr sz="1600" b="1" spc="-5" dirty="0">
                <a:latin typeface="Verdana"/>
                <a:cs typeface="Verdana"/>
              </a:rPr>
              <a:t>1.javax.servlet.Filter  2.javax.servlet.FilterChain  3.javax.servlet.FilterConfig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5372" y="2104389"/>
            <a:ext cx="10652125" cy="0"/>
          </a:xfrm>
          <a:custGeom>
            <a:avLst/>
            <a:gdLst/>
            <a:ahLst/>
            <a:cxnLst/>
            <a:rect l="l" t="t" r="r" b="b"/>
            <a:pathLst>
              <a:path w="10652125">
                <a:moveTo>
                  <a:pt x="0" y="0"/>
                </a:moveTo>
                <a:lnTo>
                  <a:pt x="10651820" y="0"/>
                </a:lnTo>
              </a:path>
            </a:pathLst>
          </a:custGeom>
          <a:ln w="3175">
            <a:solidFill>
              <a:srgbClr val="AAD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4483" y="2104389"/>
          <a:ext cx="10652125" cy="395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9990"/>
                <a:gridCol w="5652135"/>
              </a:tblGrid>
              <a:tr h="50253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00" b="1" spc="-5" dirty="0">
                          <a:solidFill>
                            <a:srgbClr val="006699"/>
                          </a:solidFill>
                          <a:latin typeface="Verdana"/>
                          <a:cs typeface="Verdana"/>
                        </a:rPr>
                        <a:t>Method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00" b="1" spc="-10" dirty="0">
                          <a:solidFill>
                            <a:srgbClr val="006699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  <a:tr h="9160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public </a:t>
                      </a:r>
                      <a:r>
                        <a:rPr sz="1600" spc="-5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void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init(FilterConfig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 filterConfig)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543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Called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by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 web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container to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indicate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a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filter 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that it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is being placed into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service.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  <a:tr h="1656969">
                <a:tc>
                  <a:txBody>
                    <a:bodyPr/>
                    <a:lstStyle/>
                    <a:p>
                      <a:pPr marL="90805" marR="800735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1402080" algn="l"/>
                        </a:tabLst>
                      </a:pPr>
                      <a:r>
                        <a:rPr sz="1600" spc="-10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public</a:t>
                      </a:r>
                      <a:r>
                        <a:rPr sz="1600" spc="30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void	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doFilter(ServletRequest  request, ServletResponse response, 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FilterChain</a:t>
                      </a:r>
                      <a:r>
                        <a:rPr sz="1600" b="1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chain)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57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The doFilter() method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called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by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container each 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time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 request/response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pair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passed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through the  chain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due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a client request for a resource at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end of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chain.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  <a:tr h="8779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0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public </a:t>
                      </a:r>
                      <a:r>
                        <a:rPr sz="1600" spc="-5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void</a:t>
                      </a:r>
                      <a:r>
                        <a:rPr sz="1600" spc="-85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destroy()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Called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by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 web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container to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indicate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a</a:t>
                      </a:r>
                      <a:r>
                        <a:rPr sz="1600" spc="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filter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that it is being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taken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out of</a:t>
                      </a:r>
                      <a:r>
                        <a:rPr sz="16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service.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6057900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20">
                <a:moveTo>
                  <a:pt x="12192000" y="0"/>
                </a:moveTo>
                <a:lnTo>
                  <a:pt x="0" y="0"/>
                </a:lnTo>
                <a:lnTo>
                  <a:pt x="0" y="769620"/>
                </a:lnTo>
                <a:lnTo>
                  <a:pt x="12192000" y="7696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6075679"/>
            <a:ext cx="113931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Note 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200" spc="-100" dirty="0">
                <a:latin typeface="Carlito"/>
                <a:cs typeface="Carlito"/>
              </a:rPr>
              <a:t>To </a:t>
            </a:r>
            <a:r>
              <a:rPr sz="2200" spc="-20" dirty="0">
                <a:latin typeface="Carlito"/>
                <a:cs typeface="Carlito"/>
              </a:rPr>
              <a:t>create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filter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10" dirty="0">
                <a:latin typeface="Carlito"/>
                <a:cs typeface="Carlito"/>
              </a:rPr>
              <a:t>must implement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b="1" i="1" spc="-5" dirty="0">
                <a:latin typeface="Carlito"/>
                <a:cs typeface="Carlito"/>
              </a:rPr>
              <a:t>javax.servlet.Filter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define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10" dirty="0">
                <a:latin typeface="Carlito"/>
                <a:cs typeface="Carlito"/>
              </a:rPr>
              <a:t>the  above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methods.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768" y="1726692"/>
            <a:ext cx="10767060" cy="37084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800" spc="-5" dirty="0">
                <a:latin typeface="Verdana"/>
                <a:cs typeface="Verdana"/>
              </a:rPr>
              <a:t>Methods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b="1" spc="-5" dirty="0">
                <a:latin typeface="Verdana"/>
                <a:cs typeface="Verdana"/>
              </a:rPr>
              <a:t>javax.servlet.Filter</a:t>
            </a:r>
            <a:r>
              <a:rPr sz="1800" b="1" spc="6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interface: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593090"/>
            <a:chOff x="-4572" y="0"/>
            <a:chExt cx="12201525" cy="5930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84200"/>
            </a:xfrm>
            <a:custGeom>
              <a:avLst/>
              <a:gdLst/>
              <a:ahLst/>
              <a:cxnLst/>
              <a:rect l="l" t="t" r="r" b="b"/>
              <a:pathLst>
                <a:path w="12192000" h="584200">
                  <a:moveTo>
                    <a:pt x="121920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12192000" y="5836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84200"/>
            </a:xfrm>
            <a:custGeom>
              <a:avLst/>
              <a:gdLst/>
              <a:ahLst/>
              <a:cxnLst/>
              <a:rect l="l" t="t" r="r" b="b"/>
              <a:pathLst>
                <a:path w="12192000" h="584200">
                  <a:moveTo>
                    <a:pt x="0" y="583691"/>
                  </a:moveTo>
                  <a:lnTo>
                    <a:pt x="12192000" y="58369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143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8404" y="7696"/>
            <a:ext cx="72358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Verdana"/>
                <a:cs typeface="Verdana"/>
              </a:rPr>
              <a:t>javax.servlet.FilterConfig</a:t>
            </a:r>
            <a:r>
              <a:rPr sz="3000" b="1" spc="-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768477"/>
            <a:ext cx="102685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b="1" spc="-5" dirty="0">
                <a:latin typeface="Verdana"/>
                <a:cs typeface="Verdana"/>
              </a:rPr>
              <a:t>javax.servlet.FilterConfig </a:t>
            </a:r>
            <a:r>
              <a:rPr sz="1800" dirty="0">
                <a:latin typeface="Verdana"/>
                <a:cs typeface="Verdana"/>
              </a:rPr>
              <a:t>interface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an argument </a:t>
            </a:r>
            <a:r>
              <a:rPr sz="1800" spc="-5" dirty="0">
                <a:latin typeface="Verdana"/>
                <a:cs typeface="Verdana"/>
              </a:rPr>
              <a:t>to the </a:t>
            </a:r>
            <a:r>
              <a:rPr sz="1800" b="1" i="1" spc="-5" dirty="0">
                <a:latin typeface="Verdana"/>
                <a:cs typeface="Verdana"/>
              </a:rPr>
              <a:t>init()</a:t>
            </a:r>
            <a:r>
              <a:rPr sz="1800" b="1" i="1" spc="85" dirty="0">
                <a:latin typeface="Verdana"/>
                <a:cs typeface="Verdana"/>
              </a:rPr>
              <a:t> </a:t>
            </a:r>
            <a:r>
              <a:rPr sz="1800" b="1" i="1" spc="-5" dirty="0"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This interface </a:t>
            </a:r>
            <a:r>
              <a:rPr sz="1800" dirty="0">
                <a:latin typeface="Verdana"/>
                <a:cs typeface="Verdana"/>
              </a:rPr>
              <a:t>contains information </a:t>
            </a:r>
            <a:r>
              <a:rPr sz="1800" spc="-5" dirty="0">
                <a:latin typeface="Verdana"/>
                <a:cs typeface="Verdana"/>
              </a:rPr>
              <a:t>about </a:t>
            </a:r>
            <a:r>
              <a:rPr sz="1800" b="1" spc="-5" dirty="0">
                <a:latin typeface="Verdana"/>
                <a:cs typeface="Verdana"/>
              </a:rPr>
              <a:t>initial </a:t>
            </a:r>
            <a:r>
              <a:rPr sz="1800" b="1" dirty="0">
                <a:latin typeface="Verdana"/>
                <a:cs typeface="Verdana"/>
              </a:rPr>
              <a:t>parameters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provides access to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ServletContext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well.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257" y="2159507"/>
          <a:ext cx="11277600" cy="4546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0"/>
                <a:gridCol w="6184900"/>
              </a:tblGrid>
              <a:tr h="507936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700" dirty="0">
                          <a:latin typeface="Verdana"/>
                          <a:cs typeface="Verdana"/>
                        </a:rPr>
                        <a:t>Methods </a:t>
                      </a:r>
                      <a:r>
                        <a:rPr sz="2700" spc="-10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2700" b="1" spc="-5" dirty="0">
                          <a:latin typeface="Verdana"/>
                          <a:cs typeface="Verdana"/>
                        </a:rPr>
                        <a:t>javax.servlet.FilterConfig</a:t>
                      </a:r>
                      <a:r>
                        <a:rPr sz="27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700" b="1" dirty="0">
                          <a:latin typeface="Verdana"/>
                          <a:cs typeface="Verdana"/>
                        </a:rPr>
                        <a:t>interface</a:t>
                      </a:r>
                      <a:endParaRPr sz="2700">
                        <a:latin typeface="Verdana"/>
                        <a:cs typeface="Verdana"/>
                      </a:endParaRPr>
                    </a:p>
                  </a:txBody>
                  <a:tcPr marL="0" marR="0" marT="27305" marB="0">
                    <a:lnB w="3175">
                      <a:solidFill>
                        <a:srgbClr val="AAD4FF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61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6699"/>
                          </a:solidFill>
                          <a:latin typeface="Verdana"/>
                          <a:cs typeface="Verdana"/>
                        </a:rPr>
                        <a:t>Method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600" b="1" spc="-10" dirty="0">
                          <a:solidFill>
                            <a:srgbClr val="006699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  <a:tr h="6634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public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String</a:t>
                      </a:r>
                      <a:r>
                        <a:rPr sz="16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getFilterName()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711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Returns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filter-name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this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filter as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defined in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deployment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descriptor.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  <a:tr h="6620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0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public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ServletContext</a:t>
                      </a:r>
                      <a:r>
                        <a:rPr sz="16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getServletContext()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149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Returns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 reference to the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ServletContext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 which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caller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executing.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91440" marR="8591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0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public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String</a:t>
                      </a:r>
                      <a:r>
                        <a:rPr sz="16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getInitParameter(String 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name)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800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Returns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 String containing the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value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named 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initialization 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parameter,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or null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if the parameter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does not  exist.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  <a:tr h="11461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0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public</a:t>
                      </a:r>
                      <a:r>
                        <a:rPr sz="1600" spc="-105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Enumeration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getInitParameterNames()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5272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Returns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names of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filter's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initialization parameters 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as an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Enumeration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 String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objects,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or an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empty  Enumeration if the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filter has no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initialization</a:t>
                      </a:r>
                      <a:r>
                        <a:rPr sz="1600" spc="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parameters.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7225"/>
          </a:xfrm>
          <a:custGeom>
            <a:avLst/>
            <a:gdLst/>
            <a:ahLst/>
            <a:cxnLst/>
            <a:rect l="l" t="t" r="r" b="b"/>
            <a:pathLst>
              <a:path w="12192000" h="657225">
                <a:moveTo>
                  <a:pt x="12192000" y="0"/>
                </a:moveTo>
                <a:lnTo>
                  <a:pt x="0" y="0"/>
                </a:lnTo>
                <a:lnTo>
                  <a:pt x="0" y="656844"/>
                </a:lnTo>
                <a:lnTo>
                  <a:pt x="12192000" y="6568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0701" y="44322"/>
            <a:ext cx="70713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Verdana"/>
                <a:cs typeface="Verdana"/>
              </a:rPr>
              <a:t>javax.servlet.FilterChain</a:t>
            </a:r>
            <a:r>
              <a:rPr sz="3000" b="1" spc="-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2688"/>
            <a:ext cx="12192000" cy="923925"/>
          </a:xfrm>
          <a:custGeom>
            <a:avLst/>
            <a:gdLst/>
            <a:ahLst/>
            <a:cxnLst/>
            <a:rect l="l" t="t" r="r" b="b"/>
            <a:pathLst>
              <a:path w="12192000" h="923925">
                <a:moveTo>
                  <a:pt x="12192000" y="0"/>
                </a:moveTo>
                <a:lnTo>
                  <a:pt x="0" y="0"/>
                </a:lnTo>
                <a:lnTo>
                  <a:pt x="0" y="923543"/>
                </a:lnTo>
                <a:lnTo>
                  <a:pt x="12192000" y="923543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969390"/>
            <a:ext cx="1196657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b="1" spc="-5" dirty="0">
                <a:latin typeface="Verdana"/>
                <a:cs typeface="Verdana"/>
              </a:rPr>
              <a:t>javax.servlet.FilterChain </a:t>
            </a:r>
            <a:r>
              <a:rPr sz="1800" spc="-5" dirty="0">
                <a:latin typeface="Verdana"/>
                <a:cs typeface="Verdana"/>
              </a:rPr>
              <a:t>interface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argument to the </a:t>
            </a:r>
            <a:r>
              <a:rPr sz="1800" b="1" i="1" spc="-5" dirty="0">
                <a:latin typeface="Verdana"/>
                <a:cs typeface="Verdana"/>
              </a:rPr>
              <a:t>doFilter()</a:t>
            </a:r>
            <a:r>
              <a:rPr sz="1800" b="1" i="1" spc="120" dirty="0">
                <a:latin typeface="Verdana"/>
                <a:cs typeface="Verdana"/>
              </a:rPr>
              <a:t> </a:t>
            </a:r>
            <a:r>
              <a:rPr sz="1800" b="1" i="1" spc="-5" dirty="0"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This interface </a:t>
            </a:r>
            <a:r>
              <a:rPr sz="1800" dirty="0">
                <a:latin typeface="Verdana"/>
                <a:cs typeface="Verdana"/>
              </a:rPr>
              <a:t>has only one </a:t>
            </a:r>
            <a:r>
              <a:rPr sz="1800" spc="-5" dirty="0">
                <a:latin typeface="Verdana"/>
                <a:cs typeface="Verdana"/>
              </a:rPr>
              <a:t>method, </a:t>
            </a:r>
            <a:r>
              <a:rPr sz="1800" b="1" spc="-5" dirty="0">
                <a:latin typeface="Verdana"/>
                <a:cs typeface="Verdana"/>
              </a:rPr>
              <a:t>doFilter(), </a:t>
            </a:r>
            <a:r>
              <a:rPr sz="1800" dirty="0">
                <a:latin typeface="Verdana"/>
                <a:cs typeface="Verdana"/>
              </a:rPr>
              <a:t>which </a:t>
            </a:r>
            <a:r>
              <a:rPr sz="1800" spc="-5" dirty="0">
                <a:latin typeface="Verdana"/>
                <a:cs typeface="Verdana"/>
              </a:rPr>
              <a:t>causes the </a:t>
            </a:r>
            <a:r>
              <a:rPr sz="1800" dirty="0">
                <a:latin typeface="Verdana"/>
                <a:cs typeface="Verdana"/>
              </a:rPr>
              <a:t>next filter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chain </a:t>
            </a:r>
            <a:r>
              <a:rPr sz="1800" spc="-5" dirty="0">
                <a:latin typeface="Verdana"/>
                <a:cs typeface="Verdana"/>
              </a:rPr>
              <a:t>to be</a:t>
            </a:r>
            <a:r>
              <a:rPr sz="1800" spc="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invoked.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4752" y="2983864"/>
          <a:ext cx="11262359" cy="3355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3035"/>
                <a:gridCol w="6029324"/>
              </a:tblGrid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dirty="0">
                          <a:solidFill>
                            <a:srgbClr val="006699"/>
                          </a:solidFill>
                          <a:latin typeface="Verdana"/>
                          <a:cs typeface="Verdana"/>
                        </a:rPr>
                        <a:t>Method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699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  <a:tr h="2365336">
                <a:tc>
                  <a:txBody>
                    <a:bodyPr/>
                    <a:lstStyle/>
                    <a:p>
                      <a:pPr marL="90805" marR="4711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solidFill>
                            <a:srgbClr val="0033FF"/>
                          </a:solidFill>
                          <a:latin typeface="Verdana"/>
                          <a:cs typeface="Verdana"/>
                        </a:rPr>
                        <a:t>public void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doFilter(ServletRequest  request, ServletResponse</a:t>
                      </a:r>
                      <a:r>
                        <a:rPr sz="18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response)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510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Causes 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next filter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chain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to be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invoked, 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 if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calling 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filter,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last filter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chain,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causes the resource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at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end of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chain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to be 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invoked.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AAD4FF"/>
                      </a:solidFill>
                      <a:prstDash val="solid"/>
                    </a:lnL>
                    <a:lnR w="3175">
                      <a:solidFill>
                        <a:srgbClr val="AAD4FF"/>
                      </a:solidFill>
                      <a:prstDash val="solid"/>
                    </a:lnR>
                    <a:lnT w="3175">
                      <a:solidFill>
                        <a:srgbClr val="AAD4FF"/>
                      </a:solidFill>
                      <a:prstDash val="solid"/>
                    </a:lnT>
                    <a:lnB w="3175">
                      <a:solidFill>
                        <a:srgbClr val="AAD4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5260" y="2237232"/>
            <a:ext cx="11262360" cy="50800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700" dirty="0">
                <a:latin typeface="Verdana"/>
                <a:cs typeface="Verdana"/>
              </a:rPr>
              <a:t>Methods </a:t>
            </a:r>
            <a:r>
              <a:rPr sz="2700" spc="-10" dirty="0">
                <a:latin typeface="Verdana"/>
                <a:cs typeface="Verdana"/>
              </a:rPr>
              <a:t>in </a:t>
            </a:r>
            <a:r>
              <a:rPr sz="2700" b="1" spc="-5" dirty="0">
                <a:latin typeface="Verdana"/>
                <a:cs typeface="Verdana"/>
              </a:rPr>
              <a:t>javax.servlet.FilterChain</a:t>
            </a:r>
            <a:r>
              <a:rPr sz="2700" b="1" spc="-10" dirty="0">
                <a:latin typeface="Verdana"/>
                <a:cs typeface="Verdana"/>
              </a:rPr>
              <a:t> </a:t>
            </a:r>
            <a:r>
              <a:rPr sz="2700" b="1" spc="-5" dirty="0">
                <a:latin typeface="Verdana"/>
                <a:cs typeface="Verdana"/>
              </a:rPr>
              <a:t>interface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Filter</a:t>
            </a:r>
            <a:r>
              <a:rPr spc="-459" dirty="0"/>
              <a:t> </a:t>
            </a:r>
            <a:r>
              <a:rPr spc="-220" dirty="0"/>
              <a:t>Chain</a:t>
            </a:r>
          </a:p>
        </p:txBody>
      </p:sp>
      <p:sp>
        <p:nvSpPr>
          <p:cNvPr id="3" name="object 3"/>
          <p:cNvSpPr/>
          <p:nvPr/>
        </p:nvSpPr>
        <p:spPr>
          <a:xfrm>
            <a:off x="850391" y="2467355"/>
            <a:ext cx="9637776" cy="3421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391" y="1281683"/>
            <a:ext cx="9638030" cy="44704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2300" b="1" spc="-5" dirty="0">
                <a:latin typeface="Carlito"/>
                <a:cs typeface="Carlito"/>
              </a:rPr>
              <a:t>The filter</a:t>
            </a:r>
            <a:r>
              <a:rPr sz="2300" b="1" spc="-30" dirty="0">
                <a:latin typeface="Carlito"/>
                <a:cs typeface="Carlito"/>
              </a:rPr>
              <a:t> </a:t>
            </a:r>
            <a:r>
              <a:rPr sz="2300" b="1" spc="-5" dirty="0">
                <a:latin typeface="Carlito"/>
                <a:cs typeface="Carlito"/>
              </a:rPr>
              <a:t>chain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6745"/>
          </a:xfrm>
          <a:custGeom>
            <a:avLst/>
            <a:gdLst/>
            <a:ahLst/>
            <a:cxnLst/>
            <a:rect l="l" t="t" r="r" b="b"/>
            <a:pathLst>
              <a:path w="12192000" h="626745">
                <a:moveTo>
                  <a:pt x="12192000" y="0"/>
                </a:moveTo>
                <a:lnTo>
                  <a:pt x="0" y="0"/>
                </a:lnTo>
                <a:lnTo>
                  <a:pt x="0" y="626363"/>
                </a:lnTo>
                <a:lnTo>
                  <a:pt x="12192000" y="6263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4748" y="0"/>
            <a:ext cx="6308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5" dirty="0"/>
              <a:t>Using </a:t>
            </a:r>
            <a:r>
              <a:rPr sz="4200" spc="-185" dirty="0"/>
              <a:t>@WebFilter</a:t>
            </a:r>
            <a:r>
              <a:rPr sz="4200" spc="-650" dirty="0"/>
              <a:t> </a:t>
            </a:r>
            <a:r>
              <a:rPr sz="4200" spc="-210" dirty="0"/>
              <a:t>Annotation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1037844" y="679704"/>
            <a:ext cx="10307320" cy="3477895"/>
          </a:xfrm>
          <a:custGeom>
            <a:avLst/>
            <a:gdLst/>
            <a:ahLst/>
            <a:cxnLst/>
            <a:rect l="l" t="t" r="r" b="b"/>
            <a:pathLst>
              <a:path w="10307320" h="3477895">
                <a:moveTo>
                  <a:pt x="10306812" y="0"/>
                </a:moveTo>
                <a:lnTo>
                  <a:pt x="0" y="0"/>
                </a:lnTo>
                <a:lnTo>
                  <a:pt x="0" y="3477767"/>
                </a:lnTo>
                <a:lnTo>
                  <a:pt x="10306812" y="3477767"/>
                </a:lnTo>
                <a:lnTo>
                  <a:pt x="1030681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7844" y="4210811"/>
            <a:ext cx="10307320" cy="1446530"/>
          </a:xfrm>
          <a:custGeom>
            <a:avLst/>
            <a:gdLst/>
            <a:ahLst/>
            <a:cxnLst/>
            <a:rect l="l" t="t" r="r" b="b"/>
            <a:pathLst>
              <a:path w="10307320" h="1446529">
                <a:moveTo>
                  <a:pt x="10306812" y="0"/>
                </a:moveTo>
                <a:lnTo>
                  <a:pt x="0" y="0"/>
                </a:lnTo>
                <a:lnTo>
                  <a:pt x="0" y="1446276"/>
                </a:lnTo>
                <a:lnTo>
                  <a:pt x="10306812" y="1446276"/>
                </a:lnTo>
                <a:lnTo>
                  <a:pt x="10306812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7193" y="712723"/>
            <a:ext cx="7693659" cy="488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@WebFilter </a:t>
            </a:r>
            <a:r>
              <a:rPr sz="2200" spc="-10" dirty="0">
                <a:latin typeface="Carlito"/>
                <a:cs typeface="Carlito"/>
              </a:rPr>
              <a:t>has the following </a:t>
            </a:r>
            <a:r>
              <a:rPr sz="2200" spc="-15" dirty="0">
                <a:latin typeface="Carlito"/>
                <a:cs typeface="Carlito"/>
              </a:rPr>
              <a:t>attributes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:</a:t>
            </a:r>
            <a:endParaRPr sz="2200">
              <a:latin typeface="Carlito"/>
              <a:cs typeface="Carlito"/>
            </a:endParaRPr>
          </a:p>
          <a:p>
            <a:pPr marL="12700" marR="5840730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filterName  </a:t>
            </a:r>
            <a:r>
              <a:rPr sz="2200" spc="-10" dirty="0">
                <a:latin typeface="Carlito"/>
                <a:cs typeface="Carlito"/>
              </a:rPr>
              <a:t>description  displayName  </a:t>
            </a:r>
            <a:r>
              <a:rPr sz="2200" b="1" spc="-15" dirty="0">
                <a:latin typeface="Carlito"/>
                <a:cs typeface="Carlito"/>
              </a:rPr>
              <a:t>initParams  </a:t>
            </a:r>
            <a:r>
              <a:rPr sz="2200" spc="-5" dirty="0">
                <a:latin typeface="Carlito"/>
                <a:cs typeface="Carlito"/>
              </a:rPr>
              <a:t>servletNames  </a:t>
            </a:r>
            <a:r>
              <a:rPr sz="2200" spc="-10" dirty="0">
                <a:latin typeface="Carlito"/>
                <a:cs typeface="Carlito"/>
              </a:rPr>
              <a:t>value  </a:t>
            </a:r>
            <a:r>
              <a:rPr sz="2200" b="1" spc="-20" dirty="0">
                <a:latin typeface="Carlito"/>
                <a:cs typeface="Carlito"/>
              </a:rPr>
              <a:t>urlPatterns  </a:t>
            </a:r>
            <a:r>
              <a:rPr sz="2200" spc="-10" dirty="0">
                <a:latin typeface="Carlito"/>
                <a:cs typeface="Carlito"/>
              </a:rPr>
              <a:t>disp</a:t>
            </a:r>
            <a:r>
              <a:rPr sz="2200" spc="-30" dirty="0">
                <a:latin typeface="Carlito"/>
                <a:cs typeface="Carlito"/>
              </a:rPr>
              <a:t>a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c</a:t>
            </a:r>
            <a:r>
              <a:rPr sz="2200" spc="-15" dirty="0">
                <a:latin typeface="Carlito"/>
                <a:cs typeface="Carlito"/>
              </a:rPr>
              <a:t>h</a:t>
            </a:r>
            <a:r>
              <a:rPr sz="2200" spc="-5" dirty="0">
                <a:latin typeface="Carlito"/>
                <a:cs typeface="Carlito"/>
              </a:rPr>
              <a:t>er</a:t>
            </a:r>
            <a:r>
              <a:rPr sz="2200" spc="-110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ypes  </a:t>
            </a:r>
            <a:r>
              <a:rPr sz="2200" spc="-10" dirty="0">
                <a:latin typeface="Carlito"/>
                <a:cs typeface="Carlito"/>
              </a:rPr>
              <a:t>asyncSupported</a:t>
            </a:r>
            <a:endParaRPr sz="2200">
              <a:latin typeface="Carlito"/>
              <a:cs typeface="Carlito"/>
            </a:endParaRPr>
          </a:p>
          <a:p>
            <a:pPr marL="12700" marR="628015">
              <a:lnSpc>
                <a:spcPct val="100000"/>
              </a:lnSpc>
              <a:spcBef>
                <a:spcPts val="1275"/>
              </a:spcBef>
            </a:pPr>
            <a:r>
              <a:rPr sz="2200" spc="-10" dirty="0">
                <a:latin typeface="Carlito"/>
                <a:cs typeface="Carlito"/>
              </a:rPr>
              <a:t>Ex.  @WebFilter</a:t>
            </a:r>
            <a:r>
              <a:rPr sz="2200" spc="-10" dirty="0">
                <a:solidFill>
                  <a:srgbClr val="000099"/>
                </a:solidFill>
                <a:latin typeface="Carlito"/>
                <a:cs typeface="Carlito"/>
              </a:rPr>
              <a:t>(</a:t>
            </a:r>
            <a:r>
              <a:rPr sz="2200" spc="-10" dirty="0">
                <a:latin typeface="Carlito"/>
                <a:cs typeface="Carlito"/>
              </a:rPr>
              <a:t>filterName="/LogA",</a:t>
            </a:r>
            <a:r>
              <a:rPr sz="2200" b="1" spc="-10" dirty="0">
                <a:latin typeface="Carlito"/>
                <a:cs typeface="Carlito"/>
              </a:rPr>
              <a:t>urlPatterns="/LoginServlet",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initParams={@WebInitParam(name="message",value="Hello“)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99"/>
                </a:solidFill>
                <a:latin typeface="Carlito"/>
                <a:cs typeface="Carlito"/>
              </a:rPr>
              <a:t>)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1378</Words>
  <Application>Microsoft Office PowerPoint</Application>
  <PresentationFormat>Custom</PresentationFormat>
  <Paragraphs>242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Filters  Listeners</vt:lpstr>
      <vt:lpstr>Filters</vt:lpstr>
      <vt:lpstr>Filters</vt:lpstr>
      <vt:lpstr>Filter Lifecycle</vt:lpstr>
      <vt:lpstr>Filter API</vt:lpstr>
      <vt:lpstr>javax.servlet.FilterConfig interface</vt:lpstr>
      <vt:lpstr>javax.servlet.FilterChain interface</vt:lpstr>
      <vt:lpstr>Filter Chain</vt:lpstr>
      <vt:lpstr>Using @WebFilter Annotation</vt:lpstr>
      <vt:lpstr>Listeners</vt:lpstr>
      <vt:lpstr>Event Types and corresponding Listener Interfaces</vt:lpstr>
      <vt:lpstr>Event Types and corresponding Listener Interfaces</vt:lpstr>
      <vt:lpstr>Event Types and corresponding Listener Interfaces</vt:lpstr>
      <vt:lpstr>Implementing Listener Interfaces</vt:lpstr>
      <vt:lpstr>ServletContextListener Example</vt:lpstr>
      <vt:lpstr>ServletRequestListener Interface</vt:lpstr>
      <vt:lpstr>ServletRequestListener Example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- I</dc:title>
  <dc:creator>Srinivas Reddy</dc:creator>
  <cp:lastModifiedBy>admi</cp:lastModifiedBy>
  <cp:revision>4</cp:revision>
  <dcterms:created xsi:type="dcterms:W3CDTF">2021-06-25T01:56:40Z</dcterms:created>
  <dcterms:modified xsi:type="dcterms:W3CDTF">2021-06-25T02:04:05Z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2021-06-25T00:00:00Z</vt:filetime>
  </property>
</Properties>
</file>