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3905"/>
          </a:xfrm>
          <a:custGeom>
            <a:avLst/>
            <a:gdLst/>
            <a:ahLst/>
            <a:cxnLst/>
            <a:rect l="l" t="t" r="r" b="b"/>
            <a:pathLst>
              <a:path w="12192000" h="763905">
                <a:moveTo>
                  <a:pt x="12192000" y="0"/>
                </a:moveTo>
                <a:lnTo>
                  <a:pt x="0" y="0"/>
                </a:lnTo>
                <a:lnTo>
                  <a:pt x="0" y="416052"/>
                </a:lnTo>
                <a:lnTo>
                  <a:pt x="0" y="763524"/>
                </a:lnTo>
                <a:lnTo>
                  <a:pt x="12192000" y="763524"/>
                </a:lnTo>
                <a:lnTo>
                  <a:pt x="12192000" y="4160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7190" y="-49275"/>
            <a:ext cx="381761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6065" y="2429002"/>
            <a:ext cx="10358120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VG" TargetMode="External"/><Relationship Id="rId2" Type="http://schemas.openxmlformats.org/officeDocument/2006/relationships/hyperlink" Target="http://www.w3.org/Mark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REC-xml/" TargetMode="External"/><Relationship Id="rId4" Type="http://schemas.openxmlformats.org/officeDocument/2006/relationships/hyperlink" Target="http://xml.coverpages.org/wap-wm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nip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xml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tl/core" TargetMode="External"/><Relationship Id="rId5" Type="http://schemas.openxmlformats.org/officeDocument/2006/relationships/hyperlink" Target="http://java.sun.com/jsp/jstl/sql" TargetMode="External"/><Relationship Id="rId4" Type="http://schemas.openxmlformats.org/officeDocument/2006/relationships/hyperlink" Target="http://java.sun.com/jsp/jstl/fmt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jstl-core-choose-when-otherwise-tag" TargetMode="External"/><Relationship Id="rId13" Type="http://schemas.openxmlformats.org/officeDocument/2006/relationships/hyperlink" Target="http://www.javatpoint.com/jstl-core-url-tag" TargetMode="External"/><Relationship Id="rId3" Type="http://schemas.openxmlformats.org/officeDocument/2006/relationships/hyperlink" Target="http://www.javatpoint.com/jstl-core-import-tag" TargetMode="External"/><Relationship Id="rId7" Type="http://schemas.openxmlformats.org/officeDocument/2006/relationships/hyperlink" Target="http://www.javatpoint.com/jstl-core-if-tag" TargetMode="External"/><Relationship Id="rId12" Type="http://schemas.openxmlformats.org/officeDocument/2006/relationships/hyperlink" Target="http://www.javatpoint.com/jstl-core-redirect-tag" TargetMode="External"/><Relationship Id="rId2" Type="http://schemas.openxmlformats.org/officeDocument/2006/relationships/hyperlink" Target="http://www.javatpoint.com/jstl-core-out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jstl-core-catch-tag" TargetMode="External"/><Relationship Id="rId11" Type="http://schemas.openxmlformats.org/officeDocument/2006/relationships/hyperlink" Target="http://www.javatpoint.com/jstl-core-param-tag" TargetMode="External"/><Relationship Id="rId5" Type="http://schemas.openxmlformats.org/officeDocument/2006/relationships/hyperlink" Target="http://www.javatpoint.com/jstl-core-remove-tag" TargetMode="External"/><Relationship Id="rId10" Type="http://schemas.openxmlformats.org/officeDocument/2006/relationships/hyperlink" Target="http://www.javatpoint.com/jstl-core-forTokens" TargetMode="External"/><Relationship Id="rId4" Type="http://schemas.openxmlformats.org/officeDocument/2006/relationships/hyperlink" Target="http://www.javatpoint.com/jstl-core-set-tag" TargetMode="External"/><Relationship Id="rId9" Type="http://schemas.openxmlformats.org/officeDocument/2006/relationships/hyperlink" Target="http://www.javatpoint.com/jstl-core-forEach-ta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com/" TargetMode="External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axcdn.bootstrapcdn.com/bootstrap/3.3.6/css/bootstrap.min.css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9290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0" rIns="0" bIns="0" rtlCol="0">
            <a:spAutoFit/>
          </a:bodyPr>
          <a:lstStyle/>
          <a:p>
            <a:pPr marL="777240">
              <a:lnSpc>
                <a:spcPts val="4670"/>
              </a:lnSpc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98320"/>
            <a:ext cx="12192000" cy="3970020"/>
          </a:xfrm>
          <a:custGeom>
            <a:avLst/>
            <a:gdLst/>
            <a:ahLst/>
            <a:cxnLst/>
            <a:rect l="l" t="t" r="r" b="b"/>
            <a:pathLst>
              <a:path w="12192000" h="3970020">
                <a:moveTo>
                  <a:pt x="12192000" y="0"/>
                </a:moveTo>
                <a:lnTo>
                  <a:pt x="0" y="0"/>
                </a:lnTo>
                <a:lnTo>
                  <a:pt x="0" y="3970020"/>
                </a:lnTo>
                <a:lnTo>
                  <a:pt x="12192000" y="39700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1803019"/>
            <a:ext cx="1048448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25" dirty="0">
                <a:latin typeface="Carlito"/>
                <a:cs typeface="Carlito"/>
              </a:rPr>
              <a:t>Java </a:t>
            </a:r>
            <a:r>
              <a:rPr sz="3600" spc="-5" dirty="0">
                <a:latin typeface="Carlito"/>
                <a:cs typeface="Carlito"/>
              </a:rPr>
              <a:t>Server </a:t>
            </a:r>
            <a:r>
              <a:rPr sz="3600" spc="-25" dirty="0">
                <a:latin typeface="Carlito"/>
                <a:cs typeface="Carlito"/>
              </a:rPr>
              <a:t>Pages</a:t>
            </a:r>
            <a:r>
              <a:rPr sz="3600" spc="-3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(JSP)</a:t>
            </a:r>
            <a:endParaRPr sz="3600">
              <a:latin typeface="Carlito"/>
              <a:cs typeface="Carlito"/>
            </a:endParaRPr>
          </a:p>
          <a:p>
            <a:pPr marL="1041400" lvl="1" indent="-571500">
              <a:lnSpc>
                <a:spcPct val="100000"/>
              </a:lnSpc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3600" dirty="0">
                <a:latin typeface="Carlito"/>
                <a:cs typeface="Carlito"/>
              </a:rPr>
              <a:t>JSP </a:t>
            </a:r>
            <a:r>
              <a:rPr sz="3600" spc="-5" dirty="0">
                <a:latin typeface="Carlito"/>
                <a:cs typeface="Carlito"/>
              </a:rPr>
              <a:t>Scripting</a:t>
            </a:r>
            <a:r>
              <a:rPr sz="3600" spc="-5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Elements</a:t>
            </a:r>
            <a:endParaRPr sz="3600">
              <a:latin typeface="Carlito"/>
              <a:cs typeface="Carlito"/>
            </a:endParaRPr>
          </a:p>
          <a:p>
            <a:pPr marL="1041400" lvl="1" indent="-571500">
              <a:lnSpc>
                <a:spcPct val="100000"/>
              </a:lnSpc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3600" dirty="0">
                <a:latin typeface="Carlito"/>
                <a:cs typeface="Carlito"/>
              </a:rPr>
              <a:t>Implicit</a:t>
            </a:r>
            <a:r>
              <a:rPr sz="3600" spc="-2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objects</a:t>
            </a:r>
            <a:endParaRPr sz="3600">
              <a:latin typeface="Carlito"/>
              <a:cs typeface="Carlito"/>
            </a:endParaRPr>
          </a:p>
          <a:p>
            <a:pPr marL="1041400" lvl="1" indent="-571500">
              <a:lnSpc>
                <a:spcPct val="100000"/>
              </a:lnSpc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3600" dirty="0">
                <a:latin typeface="Carlito"/>
                <a:cs typeface="Carlito"/>
              </a:rPr>
              <a:t>JSP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spc="-75" dirty="0">
                <a:latin typeface="Carlito"/>
                <a:cs typeface="Carlito"/>
              </a:rPr>
              <a:t>Tags</a:t>
            </a:r>
            <a:endParaRPr sz="3600">
              <a:latin typeface="Carlito"/>
              <a:cs typeface="Carlito"/>
            </a:endParaRPr>
          </a:p>
          <a:p>
            <a:pPr marL="1041400" lvl="1" indent="-571500">
              <a:lnSpc>
                <a:spcPct val="100000"/>
              </a:lnSpc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3600" spc="-10" dirty="0">
                <a:latin typeface="Carlito"/>
                <a:cs typeface="Carlito"/>
              </a:rPr>
              <a:t>JSTL</a:t>
            </a:r>
            <a:endParaRPr sz="3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b="1" dirty="0">
                <a:latin typeface="Carlito"/>
                <a:cs typeface="Carlito"/>
              </a:rPr>
              <a:t>Building </a:t>
            </a:r>
            <a:r>
              <a:rPr sz="3600" b="1" spc="-50" dirty="0">
                <a:latin typeface="Carlito"/>
                <a:cs typeface="Carlito"/>
              </a:rPr>
              <a:t>Web </a:t>
            </a:r>
            <a:r>
              <a:rPr sz="3600" b="1" spc="-5" dirty="0">
                <a:latin typeface="Carlito"/>
                <a:cs typeface="Carlito"/>
              </a:rPr>
              <a:t>Applications </a:t>
            </a:r>
            <a:r>
              <a:rPr sz="3600" b="1" dirty="0">
                <a:latin typeface="Carlito"/>
                <a:cs typeface="Carlito"/>
              </a:rPr>
              <a:t>using </a:t>
            </a:r>
            <a:r>
              <a:rPr sz="3600" b="1" spc="-25" dirty="0">
                <a:latin typeface="Carlito"/>
                <a:cs typeface="Carlito"/>
              </a:rPr>
              <a:t>MVC </a:t>
            </a:r>
            <a:r>
              <a:rPr sz="3600" b="1" dirty="0">
                <a:latin typeface="Carlito"/>
                <a:cs typeface="Carlito"/>
              </a:rPr>
              <a:t>2</a:t>
            </a:r>
            <a:r>
              <a:rPr sz="3600" b="1" spc="75" dirty="0">
                <a:latin typeface="Carlito"/>
                <a:cs typeface="Carlito"/>
              </a:rPr>
              <a:t> </a:t>
            </a:r>
            <a:r>
              <a:rPr sz="3600" b="1" spc="-15" dirty="0">
                <a:latin typeface="Carlito"/>
                <a:cs typeface="Carlito"/>
              </a:rPr>
              <a:t>Architecture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0107" y="669036"/>
            <a:ext cx="6748780" cy="669290"/>
          </a:xfrm>
          <a:prstGeom prst="rect">
            <a:avLst/>
          </a:prstGeom>
          <a:solidFill>
            <a:srgbClr val="E869F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85165" algn="ctr">
              <a:lnSpc>
                <a:spcPct val="100000"/>
              </a:lnSpc>
              <a:spcBef>
                <a:spcPts val="95"/>
              </a:spcBef>
            </a:pPr>
            <a:r>
              <a:rPr sz="3800" dirty="0">
                <a:latin typeface="Carlito"/>
                <a:cs typeface="Carlito"/>
              </a:rPr>
              <a:t>Java Server Page</a:t>
            </a:r>
            <a:r>
              <a:rPr sz="3800" spc="-70" dirty="0">
                <a:latin typeface="Carlito"/>
                <a:cs typeface="Carlito"/>
              </a:rPr>
              <a:t> </a:t>
            </a:r>
            <a:r>
              <a:rPr sz="3800" spc="-5" dirty="0">
                <a:latin typeface="Carlito"/>
                <a:cs typeface="Carlito"/>
              </a:rPr>
              <a:t>(JSP)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273" y="0"/>
            <a:ext cx="40030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80" dirty="0"/>
              <a:t>implicit</a:t>
            </a:r>
            <a:r>
              <a:rPr sz="4200" spc="-229" dirty="0"/>
              <a:t> </a:t>
            </a:r>
            <a:r>
              <a:rPr sz="4200" spc="-185" dirty="0"/>
              <a:t>objects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956" y="909954"/>
            <a:ext cx="1096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JSP </a:t>
            </a:r>
            <a:r>
              <a:rPr sz="2400" spc="-5" dirty="0">
                <a:latin typeface="Carlito"/>
                <a:cs typeface="Carlito"/>
              </a:rPr>
              <a:t>supports </a:t>
            </a:r>
            <a:r>
              <a:rPr sz="2400" b="1" spc="-5" dirty="0">
                <a:latin typeface="Carlito"/>
                <a:cs typeface="Carlito"/>
              </a:rPr>
              <a:t>nine automatically </a:t>
            </a:r>
            <a:r>
              <a:rPr sz="2400" b="1" spc="-10" dirty="0">
                <a:latin typeface="Carlito"/>
                <a:cs typeface="Carlito"/>
              </a:rPr>
              <a:t>defined </a:t>
            </a:r>
            <a:r>
              <a:rPr sz="2400" b="1" spc="-5" dirty="0">
                <a:latin typeface="Carlito"/>
                <a:cs typeface="Carlito"/>
              </a:rPr>
              <a:t>variables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implicit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66" y="1599691"/>
          <a:ext cx="12133580" cy="5123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470"/>
                <a:gridCol w="1027811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arlito"/>
                          <a:cs typeface="Carlito"/>
                        </a:rPr>
                        <a:t>Objects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Description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939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15" dirty="0">
                          <a:latin typeface="Carlito"/>
                          <a:cs typeface="Carlito"/>
                        </a:rPr>
                        <a:t>request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518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200" b="1" spc="-10" dirty="0">
                          <a:latin typeface="Carlito"/>
                          <a:cs typeface="Carlito"/>
                        </a:rPr>
                        <a:t>HttpServletRequest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associated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request. Request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are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passed as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parameters 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_jspService() method when a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client request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200" spc="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made.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9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response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04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200" b="1" spc="-10" dirty="0">
                          <a:latin typeface="Carlito"/>
                          <a:cs typeface="Carlito"/>
                        </a:rPr>
                        <a:t>HttpServletResponse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associated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response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client. Response  objects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carry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the response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a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client request after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_jspService() method is</a:t>
                      </a:r>
                      <a:r>
                        <a:rPr sz="2200" spc="20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executed.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out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200" b="1" spc="-20" dirty="0">
                          <a:latin typeface="Carlito"/>
                          <a:cs typeface="Carlito"/>
                        </a:rPr>
                        <a:t>PrintWriter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send output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200" spc="1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client.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5" dirty="0">
                          <a:latin typeface="Carlito"/>
                          <a:cs typeface="Carlito"/>
                        </a:rPr>
                        <a:t>session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64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200" b="1" spc="-10" dirty="0">
                          <a:latin typeface="Carlito"/>
                          <a:cs typeface="Carlito"/>
                        </a:rPr>
                        <a:t>HttpSession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associated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request. The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session 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helps access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session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data.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0972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application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70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30" dirty="0">
                          <a:latin typeface="Carlito"/>
                          <a:cs typeface="Carlito"/>
                        </a:rPr>
                        <a:t>refers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entire environment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a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web application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which a  JSP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page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belongs. The ServletContext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(for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sharing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data)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obtained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via 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getServletContext().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6458" y="653288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AA8A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889" y="1024127"/>
          <a:ext cx="12192000" cy="4026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725"/>
                <a:gridCol w="9947275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Objects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Description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939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config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3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config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configuration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passed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 JSP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page.  This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the </a:t>
                      </a:r>
                      <a:r>
                        <a:rPr sz="2200" b="1" spc="-5" dirty="0">
                          <a:latin typeface="Carlito"/>
                          <a:cs typeface="Carlito"/>
                        </a:rPr>
                        <a:t>ServletConfig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associated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 the</a:t>
                      </a:r>
                      <a:r>
                        <a:rPr sz="22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page.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20" dirty="0">
                          <a:latin typeface="Carlito"/>
                          <a:cs typeface="Carlito"/>
                        </a:rPr>
                        <a:t>pageContext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19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pageContext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represents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context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current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JSP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page. This 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encapsulates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use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server-specific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features 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higher performance</a:t>
                      </a:r>
                      <a:r>
                        <a:rPr sz="2200" spc="22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b="1" spc="-15" dirty="0">
                          <a:latin typeface="Carlito"/>
                          <a:cs typeface="Carlito"/>
                        </a:rPr>
                        <a:t>JspWriters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15" dirty="0">
                          <a:latin typeface="Carlito"/>
                          <a:cs typeface="Carlito"/>
                        </a:rPr>
                        <a:t>page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83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simply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synonym for </a:t>
                      </a:r>
                      <a:r>
                        <a:rPr sz="2200" b="1" spc="-5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, and is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call the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methods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defined by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translated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servlet</a:t>
                      </a:r>
                      <a:r>
                        <a:rPr sz="2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class.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620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20" dirty="0">
                          <a:latin typeface="Carlito"/>
                          <a:cs typeface="Carlito"/>
                        </a:rPr>
                        <a:t>exception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b="1" spc="-15" dirty="0">
                          <a:latin typeface="Carlito"/>
                          <a:cs typeface="Carlito"/>
                        </a:rPr>
                        <a:t>Exception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allows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exception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data 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be accessed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by designated</a:t>
                      </a:r>
                      <a:r>
                        <a:rPr sz="2200" spc="20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75" dirty="0">
                          <a:latin typeface="Carlito"/>
                          <a:cs typeface="Carlito"/>
                        </a:rPr>
                        <a:t>JSP.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7273" y="0"/>
            <a:ext cx="40030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80" dirty="0"/>
              <a:t>implicit</a:t>
            </a:r>
            <a:r>
              <a:rPr sz="4200" spc="-229" dirty="0"/>
              <a:t> </a:t>
            </a:r>
            <a:r>
              <a:rPr sz="4200" spc="-185" dirty="0"/>
              <a:t>objects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3274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692" y="3011423"/>
            <a:ext cx="8833485" cy="140081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0" rIns="0" bIns="0" rtlCol="0">
            <a:spAutoFit/>
          </a:bodyPr>
          <a:lstStyle/>
          <a:p>
            <a:pPr marL="549275">
              <a:lnSpc>
                <a:spcPts val="4029"/>
              </a:lnSpc>
            </a:pPr>
            <a:r>
              <a:rPr sz="3600" dirty="0">
                <a:latin typeface="Carlito"/>
                <a:cs typeface="Carlito"/>
              </a:rPr>
              <a:t>JSP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Directives</a:t>
            </a:r>
            <a:endParaRPr sz="3600">
              <a:latin typeface="Carlito"/>
              <a:cs typeface="Carlito"/>
            </a:endParaRPr>
          </a:p>
          <a:p>
            <a:pPr marL="549275">
              <a:lnSpc>
                <a:spcPct val="100000"/>
              </a:lnSpc>
              <a:spcBef>
                <a:spcPts val="60"/>
              </a:spcBef>
            </a:pPr>
            <a:r>
              <a:rPr sz="3600" dirty="0">
                <a:latin typeface="Carlito"/>
                <a:cs typeface="Carlito"/>
              </a:rPr>
              <a:t>JSP Action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spc="-75" dirty="0">
                <a:latin typeface="Carlito"/>
                <a:cs typeface="Carlito"/>
              </a:rPr>
              <a:t>Tags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60">
                <a:moveTo>
                  <a:pt x="12192000" y="0"/>
                </a:moveTo>
                <a:lnTo>
                  <a:pt x="0" y="0"/>
                </a:lnTo>
                <a:lnTo>
                  <a:pt x="0" y="720851"/>
                </a:lnTo>
                <a:lnTo>
                  <a:pt x="12192000" y="7208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6582" y="0"/>
            <a:ext cx="2880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</a:t>
            </a:r>
            <a:r>
              <a:rPr sz="4200" spc="-710" dirty="0"/>
              <a:t> </a:t>
            </a:r>
            <a:r>
              <a:rPr sz="4200" spc="-220" dirty="0"/>
              <a:t>Directives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76458" y="653288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AA8A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55" y="765809"/>
            <a:ext cx="9618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Carlito"/>
                <a:cs typeface="Carlito"/>
              </a:rPr>
              <a:t>JSP</a:t>
            </a:r>
            <a:r>
              <a:rPr sz="2400" b="1" spc="-10" dirty="0">
                <a:solidFill>
                  <a:srgbClr val="003366"/>
                </a:solidFill>
                <a:latin typeface="Carlito"/>
                <a:cs typeface="Carlito"/>
              </a:rPr>
              <a:t> Directives: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 JSP </a:t>
            </a:r>
            <a:r>
              <a:rPr sz="2400" spc="-10" dirty="0">
                <a:latin typeface="Carlito"/>
                <a:cs typeface="Carlito"/>
              </a:rPr>
              <a:t>directive </a:t>
            </a:r>
            <a:r>
              <a:rPr sz="2400" spc="-5" dirty="0">
                <a:latin typeface="Carlito"/>
                <a:cs typeface="Carlito"/>
              </a:rPr>
              <a:t>elements </a:t>
            </a:r>
            <a:r>
              <a:rPr sz="2400" spc="-10" dirty="0">
                <a:latin typeface="Carlito"/>
                <a:cs typeface="Carlito"/>
              </a:rPr>
              <a:t>provide information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JSP </a:t>
            </a:r>
            <a:r>
              <a:rPr sz="2400" spc="-10" dirty="0">
                <a:latin typeface="Carlito"/>
                <a:cs typeface="Carlito"/>
              </a:rPr>
              <a:t>container </a:t>
            </a:r>
            <a:r>
              <a:rPr sz="2400" spc="-5" dirty="0">
                <a:latin typeface="Carlito"/>
                <a:cs typeface="Carlito"/>
              </a:rPr>
              <a:t>about 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page.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008" y="1748663"/>
            <a:ext cx="6782434" cy="396240"/>
          </a:xfrm>
          <a:prstGeom prst="rect">
            <a:avLst/>
          </a:prstGeom>
          <a:solidFill>
            <a:srgbClr val="F0F0F0"/>
          </a:solidFill>
          <a:ln w="3175">
            <a:solidFill>
              <a:srgbClr val="AAAAAA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000" b="1" spc="-5" dirty="0">
                <a:latin typeface="Courier New"/>
                <a:cs typeface="Courier New"/>
              </a:rPr>
              <a:t>&lt;%@ directive attribute="value"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" y="2602992"/>
            <a:ext cx="6111240" cy="396240"/>
          </a:xfrm>
          <a:custGeom>
            <a:avLst/>
            <a:gdLst/>
            <a:ahLst/>
            <a:cxnLst/>
            <a:rect l="l" t="t" r="r" b="b"/>
            <a:pathLst>
              <a:path w="6111240" h="396239">
                <a:moveTo>
                  <a:pt x="6111240" y="0"/>
                </a:moveTo>
                <a:lnTo>
                  <a:pt x="0" y="0"/>
                </a:lnTo>
                <a:lnTo>
                  <a:pt x="0" y="396239"/>
                </a:lnTo>
                <a:lnTo>
                  <a:pt x="6111240" y="396239"/>
                </a:lnTo>
                <a:lnTo>
                  <a:pt x="611124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55" y="2627122"/>
            <a:ext cx="5053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Verdana"/>
                <a:cs typeface="Verdana"/>
              </a:rPr>
              <a:t>There are three types of directive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tags: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11" y="2998342"/>
          <a:ext cx="12185015" cy="267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6410"/>
                <a:gridCol w="9158605"/>
              </a:tblGrid>
              <a:tr h="6438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300" spc="-100" dirty="0">
                          <a:latin typeface="Arial"/>
                          <a:cs typeface="Arial"/>
                        </a:rPr>
                        <a:t>Directive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300" spc="-105" dirty="0">
                          <a:latin typeface="Arial"/>
                          <a:cs typeface="Arial"/>
                        </a:rPr>
                        <a:t>Description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</a:tr>
              <a:tr h="7924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spc="-300" dirty="0">
                          <a:latin typeface="Arial"/>
                          <a:cs typeface="Arial"/>
                        </a:rPr>
                        <a:t>&lt;%@ </a:t>
                      </a:r>
                      <a:r>
                        <a:rPr sz="2300" spc="-165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2300" spc="-75" dirty="0">
                          <a:latin typeface="Arial"/>
                          <a:cs typeface="Arial"/>
                        </a:rPr>
                        <a:t>...</a:t>
                      </a:r>
                      <a:r>
                        <a:rPr sz="23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305" dirty="0">
                          <a:latin typeface="Arial"/>
                          <a:cs typeface="Arial"/>
                        </a:rPr>
                        <a:t>%&gt;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spc="-125" dirty="0">
                          <a:latin typeface="Arial"/>
                          <a:cs typeface="Arial"/>
                        </a:rPr>
                        <a:t>Defines </a:t>
                      </a:r>
                      <a:r>
                        <a:rPr sz="2300" spc="-105" dirty="0">
                          <a:latin typeface="Arial"/>
                          <a:cs typeface="Arial"/>
                        </a:rPr>
                        <a:t>page-dependent </a:t>
                      </a:r>
                      <a:r>
                        <a:rPr sz="2300" spc="-55" dirty="0">
                          <a:latin typeface="Arial"/>
                          <a:cs typeface="Arial"/>
                        </a:rPr>
                        <a:t>attributes, </a:t>
                      </a:r>
                      <a:r>
                        <a:rPr sz="2300" spc="-155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2300" spc="-23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scripting </a:t>
                      </a:r>
                      <a:r>
                        <a:rPr sz="2300" spc="-135" dirty="0">
                          <a:latin typeface="Arial"/>
                          <a:cs typeface="Arial"/>
                        </a:rPr>
                        <a:t>language, </a:t>
                      </a:r>
                      <a:r>
                        <a:rPr sz="2300" spc="-4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145" dirty="0">
                          <a:latin typeface="Arial"/>
                          <a:cs typeface="Arial"/>
                        </a:rPr>
                        <a:t>page,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300" spc="-12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300" spc="-70" dirty="0">
                          <a:latin typeface="Arial"/>
                          <a:cs typeface="Arial"/>
                        </a:rPr>
                        <a:t>buffering</a:t>
                      </a:r>
                      <a:r>
                        <a:rPr sz="23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85" dirty="0">
                          <a:latin typeface="Arial"/>
                          <a:cs typeface="Arial"/>
                        </a:rPr>
                        <a:t>requirements.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spc="-300" dirty="0">
                          <a:latin typeface="Arial"/>
                          <a:cs typeface="Arial"/>
                        </a:rPr>
                        <a:t>&lt;%@ </a:t>
                      </a:r>
                      <a:r>
                        <a:rPr sz="2300" spc="-85" dirty="0">
                          <a:latin typeface="Arial"/>
                          <a:cs typeface="Arial"/>
                        </a:rPr>
                        <a:t>include 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...</a:t>
                      </a:r>
                      <a:r>
                        <a:rPr sz="23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315" dirty="0">
                          <a:latin typeface="Arial"/>
                          <a:cs typeface="Arial"/>
                        </a:rPr>
                        <a:t>%&gt;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spc="-114" dirty="0">
                          <a:latin typeface="Arial"/>
                          <a:cs typeface="Arial"/>
                        </a:rPr>
                        <a:t>Includes </a:t>
                      </a:r>
                      <a:r>
                        <a:rPr sz="2300" spc="-19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300" spc="-3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2300" spc="-70" dirty="0">
                          <a:latin typeface="Arial"/>
                          <a:cs typeface="Arial"/>
                        </a:rPr>
                        <a:t>during </a:t>
                      </a:r>
                      <a:r>
                        <a:rPr sz="2300" spc="-3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300" spc="-70" dirty="0">
                          <a:latin typeface="Arial"/>
                          <a:cs typeface="Arial"/>
                        </a:rPr>
                        <a:t>translation</a:t>
                      </a:r>
                      <a:r>
                        <a:rPr sz="23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140" dirty="0">
                          <a:latin typeface="Arial"/>
                          <a:cs typeface="Arial"/>
                        </a:rPr>
                        <a:t>phase.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9244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spc="-300" dirty="0">
                          <a:latin typeface="Arial"/>
                          <a:cs typeface="Arial"/>
                        </a:rPr>
                        <a:t>&lt;%@ </a:t>
                      </a:r>
                      <a:r>
                        <a:rPr sz="2300" spc="-70" dirty="0">
                          <a:latin typeface="Arial"/>
                          <a:cs typeface="Arial"/>
                        </a:rPr>
                        <a:t>taglib 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...</a:t>
                      </a:r>
                      <a:r>
                        <a:rPr sz="23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315" dirty="0">
                          <a:latin typeface="Arial"/>
                          <a:cs typeface="Arial"/>
                        </a:rPr>
                        <a:t>%&gt;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7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spc="-155" dirty="0">
                          <a:latin typeface="Arial"/>
                          <a:cs typeface="Arial"/>
                        </a:rPr>
                        <a:t>Declares </a:t>
                      </a:r>
                      <a:r>
                        <a:rPr sz="2300" spc="-19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300" spc="-110" dirty="0">
                          <a:latin typeface="Arial"/>
                          <a:cs typeface="Arial"/>
                        </a:rPr>
                        <a:t>tag </a:t>
                      </a:r>
                      <a:r>
                        <a:rPr sz="2300" spc="-85" dirty="0">
                          <a:latin typeface="Arial"/>
                          <a:cs typeface="Arial"/>
                        </a:rPr>
                        <a:t>library, </a:t>
                      </a:r>
                      <a:r>
                        <a:rPr sz="23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300" spc="-85" dirty="0">
                          <a:latin typeface="Arial"/>
                          <a:cs typeface="Arial"/>
                        </a:rPr>
                        <a:t>include </a:t>
                      </a:r>
                      <a:r>
                        <a:rPr sz="2300" spc="-35" dirty="0">
                          <a:latin typeface="Arial"/>
                          <a:cs typeface="Arial"/>
                        </a:rPr>
                        <a:t>third-party </a:t>
                      </a:r>
                      <a:r>
                        <a:rPr sz="2300" spc="-105" dirty="0">
                          <a:latin typeface="Arial"/>
                          <a:cs typeface="Arial"/>
                        </a:rPr>
                        <a:t>tag 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libraries </a:t>
                      </a:r>
                      <a:r>
                        <a:rPr sz="2300" spc="-150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2300" spc="-229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300" spc="-320" dirty="0">
                          <a:latin typeface="Arial"/>
                          <a:cs typeface="Arial"/>
                        </a:rPr>
                        <a:t>JSTL, </a:t>
                      </a:r>
                      <a:r>
                        <a:rPr sz="2300" spc="-140" dirty="0">
                          <a:latin typeface="Arial"/>
                          <a:cs typeface="Arial"/>
                        </a:rPr>
                        <a:t>Spring  </a:t>
                      </a:r>
                      <a:r>
                        <a:rPr sz="2300" spc="-45" dirty="0">
                          <a:latin typeface="Arial"/>
                          <a:cs typeface="Arial"/>
                        </a:rPr>
                        <a:t>form </a:t>
                      </a:r>
                      <a:r>
                        <a:rPr sz="2300" spc="-145" dirty="0">
                          <a:latin typeface="Arial"/>
                          <a:cs typeface="Arial"/>
                        </a:rPr>
                        <a:t>tags 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etc. </a:t>
                      </a:r>
                      <a:r>
                        <a:rPr sz="2300" spc="-3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300" spc="-105" dirty="0">
                          <a:latin typeface="Arial"/>
                          <a:cs typeface="Arial"/>
                        </a:rPr>
                        <a:t>custom </a:t>
                      </a:r>
                      <a:r>
                        <a:rPr sz="2300" spc="-110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2300" spc="-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libraries.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6458" y="653288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AA8A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60">
                <a:moveTo>
                  <a:pt x="12192000" y="0"/>
                </a:moveTo>
                <a:lnTo>
                  <a:pt x="0" y="0"/>
                </a:lnTo>
                <a:lnTo>
                  <a:pt x="0" y="720851"/>
                </a:lnTo>
                <a:lnTo>
                  <a:pt x="12192000" y="7208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7273" y="0"/>
            <a:ext cx="40024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465" dirty="0"/>
              <a:t>Page</a:t>
            </a:r>
            <a:r>
              <a:rPr sz="4200" spc="-210" dirty="0"/>
              <a:t> </a:t>
            </a:r>
            <a:r>
              <a:rPr sz="4200" spc="-220" dirty="0"/>
              <a:t>Directives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0" y="774191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12192000" y="0"/>
                </a:moveTo>
                <a:lnTo>
                  <a:pt x="0" y="0"/>
                </a:lnTo>
                <a:lnTo>
                  <a:pt x="0" y="769620"/>
                </a:lnTo>
                <a:lnTo>
                  <a:pt x="12192000" y="7696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790143"/>
            <a:ext cx="4786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10" dirty="0">
                <a:latin typeface="Carlito"/>
                <a:cs typeface="Carlito"/>
              </a:rPr>
              <a:t>directive </a:t>
            </a:r>
            <a:r>
              <a:rPr sz="2200" spc="-5" dirty="0">
                <a:latin typeface="Carlito"/>
                <a:cs typeface="Carlito"/>
              </a:rPr>
              <a:t>has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following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form: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1189990" algn="l"/>
                <a:tab pos="3080385" algn="l"/>
              </a:tabLst>
            </a:pPr>
            <a:r>
              <a:rPr sz="2200" b="1" spc="-10" dirty="0">
                <a:latin typeface="Carlito"/>
                <a:cs typeface="Carlito"/>
              </a:rPr>
              <a:t>&lt;%@	</a:t>
            </a:r>
            <a:r>
              <a:rPr sz="2200" b="1" spc="-15" dirty="0">
                <a:latin typeface="Carlito"/>
                <a:cs typeface="Carlito"/>
              </a:rPr>
              <a:t>page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attributes	</a:t>
            </a:r>
            <a:r>
              <a:rPr sz="2200" b="1" spc="-10" dirty="0">
                <a:latin typeface="Carlito"/>
                <a:cs typeface="Carlito"/>
              </a:rPr>
              <a:t>%&gt;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-889" y="1676399"/>
          <a:ext cx="12192633" cy="4867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330"/>
                <a:gridCol w="861059"/>
                <a:gridCol w="9580244"/>
              </a:tblGrid>
              <a:tr h="8096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AAAA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Ex.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&lt;%@ page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language=</a:t>
                      </a:r>
                      <a:r>
                        <a:rPr sz="1600" i="1" dirty="0">
                          <a:latin typeface="Carlito"/>
                          <a:cs typeface="Carlito"/>
                        </a:rPr>
                        <a:t>"java" </a:t>
                      </a:r>
                      <a:r>
                        <a:rPr sz="1600" i="1" spc="-15" dirty="0">
                          <a:latin typeface="Carlito"/>
                          <a:cs typeface="Carlito"/>
                        </a:rPr>
                        <a:t>contentType="text/html;</a:t>
                      </a:r>
                      <a:r>
                        <a:rPr sz="1600" i="1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charset=ISO-8859-1"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pageEncoding=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"ISO-8859-1"</a:t>
                      </a:r>
                      <a:r>
                        <a:rPr sz="1600" i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import="com.cgs.businesstier.Employee"%&gt;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Attribute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Purpose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contentType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Defines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character encoding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scheme.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1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errorPage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Defines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URL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another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JSP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 reports on Java unchecked runtime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exceptions.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95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isErrorPage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Indicates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JSP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page is a URL specified by another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JSP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page's errorPage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attribute.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extends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super class 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generated servlet must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extend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0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import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Specifies a list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packages or classes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 in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JSP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as the Java import statement does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Java  classes.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9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isThreadSafe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Defines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threading model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servlet.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2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language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Defines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programming language used in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JSP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page.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or not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JSP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page participates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sessions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AAAAAA"/>
                      </a:solidFill>
                      <a:prstDash val="solid"/>
                    </a:lnL>
                    <a:lnR w="3175">
                      <a:solidFill>
                        <a:srgbClr val="AAAAAA"/>
                      </a:solidFill>
                      <a:prstDash val="solid"/>
                    </a:lnR>
                    <a:lnT w="3175">
                      <a:solidFill>
                        <a:srgbClr val="AAAAAA"/>
                      </a:solidFill>
                      <a:prstDash val="solid"/>
                    </a:lnT>
                    <a:lnB w="317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0136" y="32384"/>
            <a:ext cx="69570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65" dirty="0"/>
              <a:t>errorPage </a:t>
            </a:r>
            <a:r>
              <a:rPr sz="4200" spc="10" dirty="0"/>
              <a:t>&amp; </a:t>
            </a:r>
            <a:r>
              <a:rPr sz="4200" spc="-310" dirty="0"/>
              <a:t>isErrorPage</a:t>
            </a:r>
            <a:r>
              <a:rPr sz="4200" spc="-630" dirty="0"/>
              <a:t> </a:t>
            </a:r>
            <a:r>
              <a:rPr sz="4200" spc="-275" dirty="0"/>
              <a:t>example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2524"/>
            <a:ext cx="5515610" cy="3869690"/>
            <a:chOff x="0" y="382524"/>
            <a:chExt cx="5515610" cy="3869690"/>
          </a:xfrm>
        </p:grpSpPr>
        <p:sp>
          <p:nvSpPr>
            <p:cNvPr id="5" name="object 5"/>
            <p:cNvSpPr/>
            <p:nvPr/>
          </p:nvSpPr>
          <p:spPr>
            <a:xfrm>
              <a:off x="0" y="774192"/>
              <a:ext cx="5515610" cy="3477895"/>
            </a:xfrm>
            <a:custGeom>
              <a:avLst/>
              <a:gdLst/>
              <a:ahLst/>
              <a:cxnLst/>
              <a:rect l="l" t="t" r="r" b="b"/>
              <a:pathLst>
                <a:path w="5515610" h="3477895">
                  <a:moveTo>
                    <a:pt x="5515356" y="0"/>
                  </a:moveTo>
                  <a:lnTo>
                    <a:pt x="0" y="0"/>
                  </a:lnTo>
                  <a:lnTo>
                    <a:pt x="0" y="3477767"/>
                  </a:lnTo>
                  <a:lnTo>
                    <a:pt x="5515356" y="3477767"/>
                  </a:lnTo>
                  <a:lnTo>
                    <a:pt x="551535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2524"/>
              <a:ext cx="1207135" cy="368935"/>
            </a:xfrm>
            <a:custGeom>
              <a:avLst/>
              <a:gdLst/>
              <a:ahLst/>
              <a:cxnLst/>
              <a:rect l="l" t="t" r="r" b="b"/>
              <a:pathLst>
                <a:path w="1207135" h="368934">
                  <a:moveTo>
                    <a:pt x="120700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207008" y="368808"/>
                  </a:lnTo>
                  <a:lnTo>
                    <a:pt x="120700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400050"/>
            <a:ext cx="159766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sample.jsp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5355" y="774191"/>
            <a:ext cx="6677025" cy="2585085"/>
          </a:xfrm>
          <a:custGeom>
            <a:avLst/>
            <a:gdLst/>
            <a:ahLst/>
            <a:cxnLst/>
            <a:rect l="l" t="t" r="r" b="b"/>
            <a:pathLst>
              <a:path w="6677025" h="2585085">
                <a:moveTo>
                  <a:pt x="6676644" y="0"/>
                </a:moveTo>
                <a:lnTo>
                  <a:pt x="0" y="0"/>
                </a:lnTo>
                <a:lnTo>
                  <a:pt x="0" y="2584704"/>
                </a:lnTo>
                <a:lnTo>
                  <a:pt x="6676644" y="2584704"/>
                </a:lnTo>
                <a:lnTo>
                  <a:pt x="6676644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94984" y="1066038"/>
            <a:ext cx="766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rlito"/>
                <a:cs typeface="Carlito"/>
              </a:rPr>
              <a:t>8859</a:t>
            </a:r>
            <a:r>
              <a:rPr sz="1800" i="1" dirty="0">
                <a:latin typeface="Carlito"/>
                <a:cs typeface="Carlito"/>
              </a:rPr>
              <a:t>-</a:t>
            </a:r>
            <a:r>
              <a:rPr sz="1800" i="1" spc="-5" dirty="0">
                <a:latin typeface="Carlito"/>
                <a:cs typeface="Carlito"/>
              </a:rPr>
              <a:t>1"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…….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&lt;body&gt;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984" y="791717"/>
            <a:ext cx="614045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&lt;%@ page </a:t>
            </a:r>
            <a:r>
              <a:rPr sz="1600" dirty="0">
                <a:latin typeface="Carlito"/>
                <a:cs typeface="Carlito"/>
              </a:rPr>
              <a:t>language=</a:t>
            </a:r>
            <a:r>
              <a:rPr sz="1600" i="1" dirty="0">
                <a:latin typeface="Carlito"/>
                <a:cs typeface="Carlito"/>
              </a:rPr>
              <a:t>"java" </a:t>
            </a:r>
            <a:r>
              <a:rPr sz="1600" i="1" spc="-15" dirty="0">
                <a:latin typeface="Carlito"/>
                <a:cs typeface="Carlito"/>
              </a:rPr>
              <a:t>contentType="text/html;</a:t>
            </a:r>
            <a:r>
              <a:rPr sz="1600" i="1" spc="3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charset=ISO-</a:t>
            </a:r>
            <a:endParaRPr sz="1600" dirty="0">
              <a:latin typeface="Carlito"/>
              <a:cs typeface="Carlito"/>
            </a:endParaRPr>
          </a:p>
          <a:p>
            <a:pPr marL="963294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pageEncoding=</a:t>
            </a:r>
            <a:r>
              <a:rPr sz="1600" i="1" spc="-5" dirty="0">
                <a:latin typeface="Carlito"/>
                <a:cs typeface="Carlito"/>
              </a:rPr>
              <a:t>"ISO-8859-1"</a:t>
            </a:r>
            <a:r>
              <a:rPr sz="1600" i="1" spc="10" dirty="0">
                <a:latin typeface="Carlito"/>
                <a:cs typeface="Carlito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rlito"/>
                <a:cs typeface="Carlito"/>
              </a:rPr>
              <a:t>isErrorPage="true"</a:t>
            </a:r>
            <a:r>
              <a:rPr sz="1600" i="1" spc="-5" dirty="0">
                <a:latin typeface="Carlito"/>
                <a:cs typeface="Carlito"/>
              </a:rPr>
              <a:t>%&gt;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&lt;h2&gt;Error</a:t>
            </a:r>
            <a:r>
              <a:rPr sz="1600" spc="-10" dirty="0">
                <a:latin typeface="Carlito"/>
                <a:cs typeface="Carlito"/>
              </a:rPr>
              <a:t> Encountered&lt;/h2&gt;</a:t>
            </a:r>
            <a:endParaRPr sz="1600" dirty="0">
              <a:latin typeface="Carlito"/>
              <a:cs typeface="Carlito"/>
            </a:endParaRPr>
          </a:p>
          <a:p>
            <a:pPr marL="469900" marR="82105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&lt;b&gt;&lt;font </a:t>
            </a:r>
            <a:r>
              <a:rPr sz="1600" spc="-5" dirty="0">
                <a:latin typeface="Carlito"/>
                <a:cs typeface="Carlito"/>
              </a:rPr>
              <a:t>color=</a:t>
            </a:r>
            <a:r>
              <a:rPr sz="1600" i="1" spc="-5" dirty="0">
                <a:latin typeface="Carlito"/>
                <a:cs typeface="Carlito"/>
              </a:rPr>
              <a:t>"red"&gt;</a:t>
            </a:r>
            <a:r>
              <a:rPr sz="1600" b="1" i="1" spc="-5" dirty="0">
                <a:solidFill>
                  <a:srgbClr val="C00000"/>
                </a:solidFill>
                <a:latin typeface="Carlito"/>
                <a:cs typeface="Carlito"/>
              </a:rPr>
              <a:t>&lt;%= </a:t>
            </a:r>
            <a:r>
              <a:rPr sz="1600" b="1" i="1" spc="-15" dirty="0">
                <a:solidFill>
                  <a:srgbClr val="C00000"/>
                </a:solidFill>
                <a:latin typeface="Carlito"/>
                <a:cs typeface="Carlito"/>
              </a:rPr>
              <a:t>exception </a:t>
            </a:r>
            <a:r>
              <a:rPr sz="1600" b="1" i="1" spc="-10" dirty="0">
                <a:solidFill>
                  <a:srgbClr val="C00000"/>
                </a:solidFill>
                <a:latin typeface="Carlito"/>
                <a:cs typeface="Carlito"/>
              </a:rPr>
              <a:t>%&gt;</a:t>
            </a:r>
            <a:r>
              <a:rPr sz="1600" i="1" spc="-10" dirty="0">
                <a:latin typeface="Carlito"/>
                <a:cs typeface="Carlito"/>
              </a:rPr>
              <a:t>&lt;/font&gt; </a:t>
            </a:r>
            <a:r>
              <a:rPr sz="1600" i="1" spc="-5" dirty="0">
                <a:latin typeface="Carlito"/>
                <a:cs typeface="Carlito"/>
              </a:rPr>
              <a:t>has  </a:t>
            </a:r>
            <a:r>
              <a:rPr sz="1600" i="1" spc="-10" dirty="0">
                <a:latin typeface="Carlito"/>
                <a:cs typeface="Carlito"/>
              </a:rPr>
              <a:t>encountered. </a:t>
            </a:r>
            <a:r>
              <a:rPr sz="1600" i="1" spc="-5" dirty="0">
                <a:latin typeface="Carlito"/>
                <a:cs typeface="Carlito"/>
              </a:rPr>
              <a:t>&lt;/b&gt;</a:t>
            </a:r>
            <a:r>
              <a:rPr sz="1600" spc="-5" dirty="0">
                <a:latin typeface="Carlito"/>
                <a:cs typeface="Carlito"/>
              </a:rPr>
              <a:t>String variable has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null.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&lt;/body&gt;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&lt;/html&gt;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44200" y="416051"/>
            <a:ext cx="1447800" cy="368935"/>
          </a:xfrm>
          <a:custGeom>
            <a:avLst/>
            <a:gdLst/>
            <a:ahLst/>
            <a:cxnLst/>
            <a:rect l="l" t="t" r="r" b="b"/>
            <a:pathLst>
              <a:path w="1447800" h="368934">
                <a:moveTo>
                  <a:pt x="1447800" y="0"/>
                </a:moveTo>
                <a:lnTo>
                  <a:pt x="0" y="0"/>
                </a:lnTo>
                <a:lnTo>
                  <a:pt x="0" y="368808"/>
                </a:lnTo>
                <a:lnTo>
                  <a:pt x="1447800" y="368808"/>
                </a:lnTo>
                <a:lnTo>
                  <a:pt x="14478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24209" y="433578"/>
            <a:ext cx="817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rlito"/>
                <a:cs typeface="Carlito"/>
              </a:rPr>
              <a:t>error.jsp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4055364"/>
            <a:ext cx="12192000" cy="2484120"/>
            <a:chOff x="0" y="4055364"/>
            <a:chExt cx="12192000" cy="2484120"/>
          </a:xfrm>
        </p:grpSpPr>
        <p:sp>
          <p:nvSpPr>
            <p:cNvPr id="14" name="object 14"/>
            <p:cNvSpPr/>
            <p:nvPr/>
          </p:nvSpPr>
          <p:spPr>
            <a:xfrm>
              <a:off x="4754879" y="4055364"/>
              <a:ext cx="7437119" cy="2484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4517136"/>
              <a:ext cx="4540250" cy="769620"/>
            </a:xfrm>
            <a:custGeom>
              <a:avLst/>
              <a:gdLst/>
              <a:ahLst/>
              <a:cxnLst/>
              <a:rect l="l" t="t" r="r" b="b"/>
              <a:pathLst>
                <a:path w="4540250" h="769620">
                  <a:moveTo>
                    <a:pt x="4539996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4539996" y="769619"/>
                  </a:lnTo>
                  <a:lnTo>
                    <a:pt x="453999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39" y="790194"/>
            <a:ext cx="5222875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&lt;%@ page </a:t>
            </a:r>
            <a:r>
              <a:rPr b="1" spc="-15" dirty="0">
                <a:solidFill>
                  <a:srgbClr val="FF0000"/>
                </a:solidFill>
                <a:latin typeface="Carlito"/>
                <a:cs typeface="Carlito"/>
              </a:rPr>
              <a:t>errorPage=</a:t>
            </a:r>
            <a:r>
              <a:rPr b="1" i="1" spc="-15" dirty="0">
                <a:solidFill>
                  <a:srgbClr val="FF0000"/>
                </a:solidFill>
                <a:latin typeface="Carlito"/>
                <a:cs typeface="Carlito"/>
              </a:rPr>
              <a:t>"error.jsp"</a:t>
            </a:r>
            <a:r>
              <a:rPr b="1" i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language="java"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i="1" spc="-15" dirty="0">
                <a:latin typeface="Carlito"/>
                <a:cs typeface="Carlito"/>
              </a:rPr>
              <a:t>contentType="text/html;</a:t>
            </a:r>
            <a:r>
              <a:rPr i="1" spc="-25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charset=ISO-8859-1"</a:t>
            </a:r>
            <a:endParaRPr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pageEncoding=</a:t>
            </a:r>
            <a:r>
              <a:rPr i="1" spc="-5" dirty="0">
                <a:latin typeface="Carlito"/>
                <a:cs typeface="Carlito"/>
              </a:rPr>
              <a:t>"ISO-8859-1"%&gt;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………..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&lt;body&gt;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&lt;%!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String </a:t>
            </a:r>
            <a:r>
              <a:rPr spc="-10" dirty="0">
                <a:latin typeface="Carlito"/>
                <a:cs typeface="Carlito"/>
              </a:rPr>
              <a:t>string </a:t>
            </a:r>
            <a:r>
              <a:rPr dirty="0">
                <a:latin typeface="Carlito"/>
                <a:cs typeface="Carlito"/>
              </a:rPr>
              <a:t>=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null;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The length 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string </a:t>
            </a:r>
            <a:r>
              <a:rPr dirty="0">
                <a:latin typeface="Carlito"/>
                <a:cs typeface="Carlito"/>
              </a:rPr>
              <a:t>is </a:t>
            </a:r>
            <a:r>
              <a:rPr b="1" spc="-5" dirty="0">
                <a:latin typeface="Carlito"/>
                <a:cs typeface="Carlito"/>
              </a:rPr>
              <a:t>&lt;%= string.length()</a:t>
            </a:r>
            <a:r>
              <a:rPr b="1" spc="2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&lt;/html&gt;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Note: </a:t>
            </a:r>
            <a:r>
              <a:rPr b="1" spc="-5" dirty="0">
                <a:latin typeface="Carlito"/>
                <a:cs typeface="Carlito"/>
              </a:rPr>
              <a:t>Run </a:t>
            </a:r>
            <a:r>
              <a:rPr b="1" spc="-10" dirty="0">
                <a:latin typeface="Carlito"/>
                <a:cs typeface="Carlito"/>
              </a:rPr>
              <a:t>sample.jsp on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external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Carlito"/>
                <a:cs typeface="Carlito"/>
              </a:rPr>
              <a:t>browser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382" y="0"/>
            <a:ext cx="45599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150" dirty="0"/>
              <a:t>directive </a:t>
            </a:r>
            <a:r>
              <a:rPr sz="4200" spc="-114" dirty="0"/>
              <a:t>-</a:t>
            </a:r>
            <a:r>
              <a:rPr sz="4200" spc="-685" dirty="0"/>
              <a:t> </a:t>
            </a:r>
            <a:r>
              <a:rPr sz="4200" spc="-175" dirty="0"/>
              <a:t>include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918842"/>
            <a:ext cx="103403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include </a:t>
            </a:r>
            <a:r>
              <a:rPr sz="2400" spc="-10" dirty="0">
                <a:latin typeface="Carlito"/>
                <a:cs typeface="Carlito"/>
              </a:rPr>
              <a:t>directive can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include the </a:t>
            </a:r>
            <a:r>
              <a:rPr sz="2400" spc="-15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some other file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75" dirty="0">
                <a:latin typeface="Carlito"/>
                <a:cs typeface="Carlito"/>
              </a:rPr>
              <a:t>JSP.  </a:t>
            </a:r>
            <a:r>
              <a:rPr sz="2400" spc="-5" dirty="0">
                <a:latin typeface="Carlito"/>
                <a:cs typeface="Carlito"/>
              </a:rPr>
              <a:t>Example: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&lt;%@ include </a:t>
            </a:r>
            <a:r>
              <a:rPr sz="2400" b="1" spc="-15" dirty="0">
                <a:latin typeface="Carlito"/>
                <a:cs typeface="Carlito"/>
              </a:rPr>
              <a:t>file=</a:t>
            </a:r>
            <a:r>
              <a:rPr sz="2400" i="1" spc="-15" dirty="0">
                <a:latin typeface="Carlito"/>
                <a:cs typeface="Carlito"/>
              </a:rPr>
              <a:t>"</a:t>
            </a:r>
            <a:r>
              <a:rPr sz="2400" b="1" spc="-15" dirty="0">
                <a:latin typeface="Carlito"/>
                <a:cs typeface="Carlito"/>
              </a:rPr>
              <a:t>../header.html</a:t>
            </a:r>
            <a:r>
              <a:rPr sz="2400" i="1" spc="-15" dirty="0">
                <a:latin typeface="Carlito"/>
                <a:cs typeface="Carlito"/>
              </a:rPr>
              <a:t>"</a:t>
            </a:r>
            <a:r>
              <a:rPr sz="2400" i="1" spc="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%&gt;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contents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included </a:t>
            </a:r>
            <a:r>
              <a:rPr sz="2400" spc="-5" dirty="0">
                <a:latin typeface="Carlito"/>
                <a:cs typeface="Carlito"/>
              </a:rPr>
              <a:t>file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pasted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JSP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1134" y="0"/>
            <a:ext cx="31927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165" dirty="0"/>
              <a:t>Action</a:t>
            </a:r>
            <a:r>
              <a:rPr sz="4200" spc="-254" dirty="0"/>
              <a:t> </a:t>
            </a:r>
            <a:r>
              <a:rPr sz="4200" spc="-540" dirty="0"/>
              <a:t>Tags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563575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20">
                <a:moveTo>
                  <a:pt x="12192000" y="0"/>
                </a:moveTo>
                <a:lnTo>
                  <a:pt x="0" y="0"/>
                </a:lnTo>
                <a:lnTo>
                  <a:pt x="0" y="769620"/>
                </a:lnTo>
                <a:lnTo>
                  <a:pt x="12192000" y="7696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815162"/>
            <a:ext cx="11997055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JSP actions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dirty="0">
                <a:latin typeface="Carlito"/>
                <a:cs typeface="Carlito"/>
              </a:rPr>
              <a:t>action </a:t>
            </a:r>
            <a:r>
              <a:rPr sz="1600" spc="-10" dirty="0">
                <a:latin typeface="Carlito"/>
                <a:cs typeface="Carlito"/>
              </a:rPr>
              <a:t>tags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constructs that </a:t>
            </a:r>
            <a:r>
              <a:rPr sz="1600" spc="-20" dirty="0">
                <a:latin typeface="Carlito"/>
                <a:cs typeface="Carlito"/>
              </a:rPr>
              <a:t>follows </a:t>
            </a:r>
            <a:r>
              <a:rPr sz="1600" dirty="0">
                <a:latin typeface="Carlito"/>
                <a:cs typeface="Carlito"/>
              </a:rPr>
              <a:t>an </a:t>
            </a:r>
            <a:r>
              <a:rPr sz="1600" spc="-5" dirty="0">
                <a:latin typeface="Carlito"/>
                <a:cs typeface="Carlito"/>
              </a:rPr>
              <a:t>XML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syntax.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600" dirty="0">
              <a:latin typeface="Carlito"/>
              <a:cs typeface="Carlito"/>
            </a:endParaRPr>
          </a:p>
          <a:p>
            <a:pPr marL="698500" marR="18415" lvl="1" indent="-228600">
              <a:lnSpc>
                <a:spcPts val="2590"/>
              </a:lnSpc>
              <a:buFont typeface="Arial"/>
              <a:buChar char="•"/>
              <a:tabLst>
                <a:tab pos="69850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behavior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the servlet engine is </a:t>
            </a:r>
            <a:r>
              <a:rPr sz="1600" spc="-15" dirty="0">
                <a:latin typeface="Carlito"/>
                <a:cs typeface="Carlito"/>
              </a:rPr>
              <a:t>controlled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dirty="0">
                <a:latin typeface="Carlito"/>
                <a:cs typeface="Carlito"/>
              </a:rPr>
              <a:t>these action. </a:t>
            </a:r>
            <a:r>
              <a:rPr sz="1600" spc="-5" dirty="0">
                <a:latin typeface="Carlito"/>
                <a:cs typeface="Carlito"/>
              </a:rPr>
              <a:t>Using </a:t>
            </a:r>
            <a:r>
              <a:rPr sz="1600" dirty="0">
                <a:latin typeface="Carlito"/>
                <a:cs typeface="Carlito"/>
              </a:rPr>
              <a:t>JSP </a:t>
            </a:r>
            <a:r>
              <a:rPr sz="1600" spc="-5" dirty="0">
                <a:latin typeface="Carlito"/>
                <a:cs typeface="Carlito"/>
              </a:rPr>
              <a:t>actions,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file </a:t>
            </a:r>
            <a:r>
              <a:rPr sz="1600" spc="-10" dirty="0">
                <a:latin typeface="Carlito"/>
                <a:cs typeface="Carlito"/>
              </a:rPr>
              <a:t>can  </a:t>
            </a:r>
            <a:r>
              <a:rPr sz="1600" spc="-5" dirty="0">
                <a:latin typeface="Carlito"/>
                <a:cs typeface="Carlito"/>
              </a:rPr>
              <a:t>be inserted </a:t>
            </a:r>
            <a:r>
              <a:rPr sz="1600" spc="-15" dirty="0">
                <a:latin typeface="Carlito"/>
                <a:cs typeface="Carlito"/>
              </a:rPr>
              <a:t>into </a:t>
            </a:r>
            <a:r>
              <a:rPr sz="1600" dirty="0">
                <a:latin typeface="Carlito"/>
                <a:cs typeface="Carlito"/>
              </a:rPr>
              <a:t>another </a:t>
            </a:r>
            <a:r>
              <a:rPr sz="1600" spc="-10" dirty="0">
                <a:latin typeface="Carlito"/>
                <a:cs typeface="Carlito"/>
              </a:rPr>
              <a:t>page </a:t>
            </a:r>
            <a:r>
              <a:rPr sz="1600" spc="-20" dirty="0">
                <a:latin typeface="Carlito"/>
                <a:cs typeface="Carlito"/>
              </a:rPr>
              <a:t>dynamically, </a:t>
            </a:r>
            <a:r>
              <a:rPr sz="1600" spc="-10" dirty="0">
                <a:latin typeface="Carlito"/>
                <a:cs typeface="Carlito"/>
              </a:rPr>
              <a:t>reuse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bean </a:t>
            </a:r>
            <a:r>
              <a:rPr sz="1600" spc="-10" dirty="0">
                <a:latin typeface="Carlito"/>
                <a:cs typeface="Carlito"/>
              </a:rPr>
              <a:t>component,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20" dirty="0">
                <a:latin typeface="Carlito"/>
                <a:cs typeface="Carlito"/>
              </a:rPr>
              <a:t>forward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user 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one </a:t>
            </a:r>
            <a:r>
              <a:rPr sz="1600" spc="-10" dirty="0">
                <a:latin typeface="Carlito"/>
                <a:cs typeface="Carlito"/>
              </a:rPr>
              <a:t>page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another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page.</a:t>
            </a:r>
            <a:endParaRPr sz="16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6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1600" i="1" spc="-5" dirty="0">
                <a:latin typeface="Carlito"/>
                <a:cs typeface="Carlito"/>
              </a:rPr>
              <a:t>The </a:t>
            </a:r>
            <a:r>
              <a:rPr sz="1600" i="1" spc="-10" dirty="0">
                <a:latin typeface="Carlito"/>
                <a:cs typeface="Carlito"/>
              </a:rPr>
              <a:t>following </a:t>
            </a:r>
            <a:r>
              <a:rPr sz="1600" i="1" spc="-5" dirty="0">
                <a:latin typeface="Carlito"/>
                <a:cs typeface="Carlito"/>
              </a:rPr>
              <a:t>are </a:t>
            </a:r>
            <a:r>
              <a:rPr sz="1600" i="1" dirty="0">
                <a:latin typeface="Carlito"/>
                <a:cs typeface="Carlito"/>
              </a:rPr>
              <a:t>the JSP </a:t>
            </a:r>
            <a:r>
              <a:rPr sz="1600" i="1" spc="-5" dirty="0">
                <a:latin typeface="Carlito"/>
                <a:cs typeface="Carlito"/>
              </a:rPr>
              <a:t>action</a:t>
            </a:r>
            <a:r>
              <a:rPr sz="1600" i="1" spc="-2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tags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Carlito"/>
                <a:cs typeface="Carlito"/>
              </a:rPr>
              <a:t>inserting </a:t>
            </a:r>
            <a:r>
              <a:rPr sz="1600" dirty="0">
                <a:latin typeface="Carlito"/>
                <a:cs typeface="Carlito"/>
              </a:rPr>
              <a:t>other </a:t>
            </a:r>
            <a:r>
              <a:rPr sz="1600" spc="-5" dirty="0">
                <a:latin typeface="Carlito"/>
                <a:cs typeface="Carlito"/>
              </a:rPr>
              <a:t>page resources: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&lt;jsp:include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page=""&gt;</a:t>
            </a:r>
            <a:endParaRPr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Carlito"/>
                <a:cs typeface="Carlito"/>
              </a:rPr>
              <a:t>forwarding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request to </a:t>
            </a:r>
            <a:r>
              <a:rPr sz="1600" dirty="0">
                <a:latin typeface="Carlito"/>
                <a:cs typeface="Carlito"/>
              </a:rPr>
              <a:t>another </a:t>
            </a:r>
            <a:r>
              <a:rPr sz="1600" spc="-5" dirty="0">
                <a:latin typeface="Carlito"/>
                <a:cs typeface="Carlito"/>
              </a:rPr>
              <a:t>page: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&lt;jsp:forward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page=""&gt;</a:t>
            </a:r>
            <a:endParaRPr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95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append </a:t>
            </a:r>
            <a:r>
              <a:rPr sz="1600" spc="-15" dirty="0">
                <a:latin typeface="Carlito"/>
                <a:cs typeface="Carlito"/>
              </a:rPr>
              <a:t>parameters </a:t>
            </a:r>
            <a:r>
              <a:rPr sz="1600" spc="-5" dirty="0">
                <a:latin typeface="Carlito"/>
                <a:cs typeface="Carlito"/>
              </a:rPr>
              <a:t>while </a:t>
            </a:r>
            <a:r>
              <a:rPr sz="1600" spc="-10" dirty="0">
                <a:latin typeface="Carlito"/>
                <a:cs typeface="Carlito"/>
              </a:rPr>
              <a:t>forwarding request </a:t>
            </a:r>
            <a:r>
              <a:rPr sz="1600" spc="-5" dirty="0">
                <a:latin typeface="Carlito"/>
                <a:cs typeface="Carlito"/>
              </a:rPr>
              <a:t>object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source </a:t>
            </a:r>
            <a:r>
              <a:rPr sz="1600" spc="-5" dirty="0">
                <a:latin typeface="Carlito"/>
                <a:cs typeface="Carlito"/>
              </a:rPr>
              <a:t>page </a:t>
            </a:r>
            <a:r>
              <a:rPr sz="1600" spc="-15" dirty="0">
                <a:latin typeface="Carlito"/>
                <a:cs typeface="Carlito"/>
              </a:rPr>
              <a:t>to target </a:t>
            </a:r>
            <a:r>
              <a:rPr sz="1600" spc="5" dirty="0">
                <a:latin typeface="Carlito"/>
                <a:cs typeface="Carlito"/>
              </a:rPr>
              <a:t>page</a:t>
            </a:r>
            <a:r>
              <a:rPr sz="1600" spc="5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r>
              <a:rPr sz="1600" spc="1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&lt;jsp:param&gt;</a:t>
            </a:r>
            <a:endParaRPr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Carlito"/>
                <a:cs typeface="Carlito"/>
              </a:rPr>
              <a:t>creating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locating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java </a:t>
            </a:r>
            <a:r>
              <a:rPr sz="1600" dirty="0">
                <a:latin typeface="Carlito"/>
                <a:cs typeface="Carlito"/>
              </a:rPr>
              <a:t>bean </a:t>
            </a:r>
            <a:r>
              <a:rPr sz="1600" spc="-5" dirty="0">
                <a:latin typeface="Carlito"/>
                <a:cs typeface="Carlito"/>
              </a:rPr>
              <a:t>instances: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&lt;jsp:useBean …..</a:t>
            </a:r>
            <a:r>
              <a:rPr sz="1600" spc="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&gt;</a:t>
            </a:r>
            <a:endParaRPr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700" algn="l"/>
                <a:tab pos="1156335" algn="l"/>
                <a:tab pos="6717030" algn="l"/>
              </a:tabLst>
            </a:pPr>
            <a:r>
              <a:rPr sz="1600" spc="-10" dirty="0">
                <a:latin typeface="Carlito"/>
                <a:cs typeface="Carlito"/>
              </a:rPr>
              <a:t>setting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retrieving </a:t>
            </a:r>
            <a:r>
              <a:rPr sz="1600" dirty="0">
                <a:latin typeface="Carlito"/>
                <a:cs typeface="Carlito"/>
              </a:rPr>
              <a:t>bean </a:t>
            </a:r>
            <a:r>
              <a:rPr sz="1600" spc="-10" dirty="0">
                <a:latin typeface="Carlito"/>
                <a:cs typeface="Carlito"/>
              </a:rPr>
              <a:t>properties,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JSP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pages:	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&lt;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jsp:getProperty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….&gt;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&amp;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&lt;jsp:setProperty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..&gt;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 marL="704215" marR="5080">
              <a:lnSpc>
                <a:spcPct val="100000"/>
              </a:lnSpc>
              <a:spcBef>
                <a:spcPts val="2014"/>
              </a:spcBef>
              <a:tabLst>
                <a:tab pos="1390015" algn="l"/>
              </a:tabLst>
            </a:pPr>
            <a:r>
              <a:rPr sz="1600" spc="-10" dirty="0">
                <a:latin typeface="Carlito"/>
                <a:cs typeface="Carlito"/>
              </a:rPr>
              <a:t>Note	</a:t>
            </a:r>
            <a:r>
              <a:rPr sz="1600" spc="-5" dirty="0">
                <a:latin typeface="Carlito"/>
                <a:cs typeface="Carlito"/>
              </a:rPr>
              <a:t>: </a:t>
            </a:r>
            <a:r>
              <a:rPr sz="1600" spc="-10" dirty="0">
                <a:latin typeface="Carlito"/>
                <a:cs typeface="Carlito"/>
              </a:rPr>
              <a:t>Instead </a:t>
            </a:r>
            <a:r>
              <a:rPr sz="1600" spc="-5" dirty="0">
                <a:latin typeface="Carlito"/>
                <a:cs typeface="Carlito"/>
              </a:rPr>
              <a:t>of writing </a:t>
            </a:r>
            <a:r>
              <a:rPr sz="1600" spc="-20" dirty="0">
                <a:latin typeface="Carlito"/>
                <a:cs typeface="Carlito"/>
              </a:rPr>
              <a:t>Java </a:t>
            </a:r>
            <a:r>
              <a:rPr sz="1600" spc="-15" dirty="0">
                <a:latin typeface="Carlito"/>
                <a:cs typeface="Carlito"/>
              </a:rPr>
              <a:t>code </a:t>
            </a:r>
            <a:r>
              <a:rPr sz="1600" spc="-5" dirty="0">
                <a:latin typeface="Carlito"/>
                <a:cs typeface="Carlito"/>
              </a:rPr>
              <a:t>in a </a:t>
            </a:r>
            <a:r>
              <a:rPr sz="1600" spc="-10" dirty="0">
                <a:latin typeface="Carlito"/>
                <a:cs typeface="Carlito"/>
              </a:rPr>
              <a:t>scriptlet, developers use special JSP </a:t>
            </a:r>
            <a:r>
              <a:rPr sz="1600" spc="-5" dirty="0">
                <a:latin typeface="Carlito"/>
                <a:cs typeface="Carlito"/>
              </a:rPr>
              <a:t>action </a:t>
            </a:r>
            <a:r>
              <a:rPr sz="1600" spc="-10" dirty="0">
                <a:latin typeface="Carlito"/>
                <a:cs typeface="Carlito"/>
              </a:rPr>
              <a:t>tags, </a:t>
            </a:r>
            <a:r>
              <a:rPr sz="1600" spc="-20" dirty="0">
                <a:latin typeface="Carlito"/>
                <a:cs typeface="Carlito"/>
              </a:rPr>
              <a:t>for </a:t>
            </a:r>
            <a:r>
              <a:rPr sz="1600" spc="-15" dirty="0">
                <a:latin typeface="Carlito"/>
                <a:cs typeface="Carlito"/>
              </a:rPr>
              <a:t>example 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link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25" dirty="0">
                <a:latin typeface="Carlito"/>
                <a:cs typeface="Carlito"/>
              </a:rPr>
              <a:t>Java </a:t>
            </a:r>
            <a:r>
              <a:rPr sz="1600" spc="-10" dirty="0">
                <a:latin typeface="Carlito"/>
                <a:cs typeface="Carlito"/>
              </a:rPr>
              <a:t>bean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its </a:t>
            </a:r>
            <a:r>
              <a:rPr sz="1600" spc="-10" dirty="0">
                <a:latin typeface="Carlito"/>
                <a:cs typeface="Carlito"/>
              </a:rPr>
              <a:t>properties,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20" dirty="0">
                <a:latin typeface="Carlito"/>
                <a:cs typeface="Carlito"/>
              </a:rPr>
              <a:t>get </a:t>
            </a:r>
            <a:r>
              <a:rPr sz="1600" spc="-5" dirty="0">
                <a:latin typeface="Carlito"/>
                <a:cs typeface="Carlito"/>
              </a:rPr>
              <a:t>its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properties.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12192000" y="0"/>
                </a:moveTo>
                <a:lnTo>
                  <a:pt x="0" y="0"/>
                </a:lnTo>
                <a:lnTo>
                  <a:pt x="0" y="507491"/>
                </a:lnTo>
                <a:lnTo>
                  <a:pt x="12192000" y="5074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47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/>
              <a:t>include </a:t>
            </a:r>
            <a:r>
              <a:rPr sz="4200" spc="-150" dirty="0"/>
              <a:t>action</a:t>
            </a:r>
            <a:r>
              <a:rPr sz="4200" spc="-530" dirty="0"/>
              <a:t> </a:t>
            </a:r>
            <a:r>
              <a:rPr sz="4200" spc="-204" dirty="0"/>
              <a:t>tag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629412"/>
            <a:ext cx="12192000" cy="706120"/>
          </a:xfrm>
          <a:custGeom>
            <a:avLst/>
            <a:gdLst/>
            <a:ahLst/>
            <a:cxnLst/>
            <a:rect l="l" t="t" r="r" b="b"/>
            <a:pathLst>
              <a:path w="12192000" h="706119">
                <a:moveTo>
                  <a:pt x="12192000" y="0"/>
                </a:moveTo>
                <a:lnTo>
                  <a:pt x="0" y="0"/>
                </a:lnTo>
                <a:lnTo>
                  <a:pt x="0" y="705612"/>
                </a:lnTo>
                <a:lnTo>
                  <a:pt x="12192000" y="7056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56944"/>
            <a:ext cx="12018645" cy="3139440"/>
          </a:xfrm>
          <a:custGeom>
            <a:avLst/>
            <a:gdLst/>
            <a:ahLst/>
            <a:cxnLst/>
            <a:rect l="l" t="t" r="r" b="b"/>
            <a:pathLst>
              <a:path w="12018645" h="3139440">
                <a:moveTo>
                  <a:pt x="12018264" y="0"/>
                </a:moveTo>
                <a:lnTo>
                  <a:pt x="0" y="0"/>
                </a:lnTo>
                <a:lnTo>
                  <a:pt x="0" y="3139439"/>
                </a:lnTo>
                <a:lnTo>
                  <a:pt x="12018264" y="3139439"/>
                </a:lnTo>
                <a:lnTo>
                  <a:pt x="1201826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036" y="612140"/>
            <a:ext cx="11864975" cy="39046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22300" marR="5080" indent="-60960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include action </a:t>
            </a:r>
            <a:r>
              <a:rPr sz="2200" spc="-15" dirty="0">
                <a:latin typeface="Carlito"/>
                <a:cs typeface="Carlito"/>
              </a:rPr>
              <a:t>tag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dynamic resource 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HTML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JSP pages, specified by </a:t>
            </a:r>
            <a:r>
              <a:rPr sz="2200" spc="-5" dirty="0">
                <a:latin typeface="Carlito"/>
                <a:cs typeface="Carlito"/>
              </a:rPr>
              <a:t>a URL,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included in the </a:t>
            </a:r>
            <a:r>
              <a:rPr sz="2200" spc="-10" dirty="0">
                <a:latin typeface="Carlito"/>
                <a:cs typeface="Carlito"/>
              </a:rPr>
              <a:t>current </a:t>
            </a:r>
            <a:r>
              <a:rPr sz="2200" spc="-5" dirty="0">
                <a:latin typeface="Carlito"/>
                <a:cs typeface="Carlito"/>
              </a:rPr>
              <a:t>JSP while </a:t>
            </a:r>
            <a:r>
              <a:rPr sz="2200" spc="-10" dirty="0">
                <a:latin typeface="Carlito"/>
                <a:cs typeface="Carlito"/>
              </a:rPr>
              <a:t>processing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request.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b="1" spc="-15" dirty="0">
                <a:solidFill>
                  <a:srgbClr val="7B7B7B"/>
                </a:solidFill>
                <a:latin typeface="Carlito"/>
                <a:cs typeface="Carlito"/>
              </a:rPr>
              <a:t>General </a:t>
            </a:r>
            <a:r>
              <a:rPr sz="2200" b="1" spc="-25" dirty="0">
                <a:solidFill>
                  <a:srgbClr val="7B7B7B"/>
                </a:solidFill>
                <a:latin typeface="Carlito"/>
                <a:cs typeface="Carlito"/>
              </a:rPr>
              <a:t>syntax </a:t>
            </a:r>
            <a:r>
              <a:rPr sz="2200" b="1" spc="-5" dirty="0">
                <a:solidFill>
                  <a:srgbClr val="7B7B7B"/>
                </a:solidFill>
                <a:latin typeface="Carlito"/>
                <a:cs typeface="Carlito"/>
              </a:rPr>
              <a:t>of include action</a:t>
            </a:r>
            <a:r>
              <a:rPr sz="2200" b="1" spc="110" dirty="0">
                <a:solidFill>
                  <a:srgbClr val="7B7B7B"/>
                </a:solidFill>
                <a:latin typeface="Carlito"/>
                <a:cs typeface="Carlito"/>
              </a:rPr>
              <a:t> </a:t>
            </a:r>
            <a:r>
              <a:rPr sz="2200" b="1" spc="-45" dirty="0">
                <a:solidFill>
                  <a:srgbClr val="7B7B7B"/>
                </a:solidFill>
                <a:latin typeface="Carlito"/>
                <a:cs typeface="Carlito"/>
              </a:rPr>
              <a:t>Tag: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622300">
              <a:lnSpc>
                <a:spcPct val="100000"/>
              </a:lnSpc>
              <a:tabLst>
                <a:tab pos="7078980" algn="l"/>
              </a:tabLst>
            </a:pPr>
            <a:r>
              <a:rPr sz="2200" spc="-10" dirty="0">
                <a:latin typeface="Carlito"/>
                <a:cs typeface="Carlito"/>
              </a:rPr>
              <a:t>&lt;</a:t>
            </a:r>
            <a:r>
              <a:rPr sz="2200" b="1" spc="-10" dirty="0">
                <a:latin typeface="Carlito"/>
                <a:cs typeface="Carlito"/>
              </a:rPr>
              <a:t>jsp:include page</a:t>
            </a:r>
            <a:r>
              <a:rPr sz="2200" spc="-10" dirty="0">
                <a:latin typeface="Carlito"/>
                <a:cs typeface="Carlito"/>
              </a:rPr>
              <a:t>="{relativeURL </a:t>
            </a:r>
            <a:r>
              <a:rPr sz="2200" spc="-5" dirty="0">
                <a:latin typeface="Carlito"/>
                <a:cs typeface="Carlito"/>
              </a:rPr>
              <a:t>| </a:t>
            </a:r>
            <a:r>
              <a:rPr sz="2200" spc="-10" dirty="0">
                <a:latin typeface="Carlito"/>
                <a:cs typeface="Carlito"/>
              </a:rPr>
              <a:t>&lt;%= expression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%&gt;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}”	</a:t>
            </a:r>
            <a:r>
              <a:rPr sz="2200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200" b="1" spc="-5" dirty="0">
                <a:latin typeface="Carlito"/>
                <a:cs typeface="Carlito"/>
              </a:rPr>
              <a:t>include </a:t>
            </a:r>
            <a:r>
              <a:rPr sz="2200" spc="-5" dirty="0">
                <a:latin typeface="Carlito"/>
                <a:cs typeface="Carlito"/>
              </a:rPr>
              <a:t>action in JSP 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include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dynamic resource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JSP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file</a:t>
            </a:r>
            <a:endParaRPr sz="220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200" spc="-10" dirty="0">
                <a:latin typeface="Carlito"/>
                <a:cs typeface="Carlito"/>
              </a:rPr>
              <a:t>Elements </a:t>
            </a:r>
            <a:r>
              <a:rPr sz="2200" spc="-5" dirty="0">
                <a:latin typeface="Carlito"/>
                <a:cs typeface="Carlito"/>
              </a:rPr>
              <a:t>of this action is </a:t>
            </a:r>
            <a:r>
              <a:rPr sz="2200" spc="-10" dirty="0">
                <a:latin typeface="Carlito"/>
                <a:cs typeface="Carlito"/>
              </a:rPr>
              <a:t>processed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time of the JSP </a:t>
            </a:r>
            <a:r>
              <a:rPr sz="2200" spc="-15" dirty="0">
                <a:latin typeface="Carlito"/>
                <a:cs typeface="Carlito"/>
              </a:rPr>
              <a:t>page</a:t>
            </a:r>
            <a:r>
              <a:rPr sz="2200" spc="1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execution.</a:t>
            </a:r>
            <a:endParaRPr sz="220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200" spc="-15" dirty="0">
                <a:latin typeface="Carlito"/>
                <a:cs typeface="Carlito"/>
              </a:rPr>
              <a:t>Here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case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resource, </a:t>
            </a:r>
            <a:r>
              <a:rPr sz="2200" spc="-20" dirty="0">
                <a:latin typeface="Carlito"/>
                <a:cs typeface="Carlito"/>
              </a:rPr>
              <a:t>contents </a:t>
            </a:r>
            <a:r>
              <a:rPr sz="2200" spc="-10" dirty="0">
                <a:latin typeface="Carlito"/>
                <a:cs typeface="Carlito"/>
              </a:rPr>
              <a:t>are inserted </a:t>
            </a:r>
            <a:r>
              <a:rPr sz="2200" spc="-15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calling </a:t>
            </a:r>
            <a:r>
              <a:rPr sz="2200" spc="-5" dirty="0">
                <a:latin typeface="Carlito"/>
                <a:cs typeface="Carlito"/>
              </a:rPr>
              <a:t>JSP</a:t>
            </a:r>
            <a:r>
              <a:rPr sz="2200" spc="1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file.</a:t>
            </a:r>
            <a:endParaRPr sz="220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case </a:t>
            </a:r>
            <a:r>
              <a:rPr sz="2200" spc="-5" dirty="0">
                <a:latin typeface="Carlito"/>
                <a:cs typeface="Carlito"/>
              </a:rPr>
              <a:t>of dynamic </a:t>
            </a:r>
            <a:r>
              <a:rPr sz="2200" spc="-10" dirty="0">
                <a:latin typeface="Carlito"/>
                <a:cs typeface="Carlito"/>
              </a:rPr>
              <a:t>resource, </a:t>
            </a:r>
            <a:r>
              <a:rPr sz="2200" spc="-5" dirty="0">
                <a:latin typeface="Carlito"/>
                <a:cs typeface="Carlito"/>
              </a:rPr>
              <a:t>the included </a:t>
            </a:r>
            <a:r>
              <a:rPr sz="2200" spc="-10" dirty="0">
                <a:latin typeface="Carlito"/>
                <a:cs typeface="Carlito"/>
              </a:rPr>
              <a:t>resource receives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object and </a:t>
            </a:r>
            <a:r>
              <a:rPr sz="2200" spc="-15" dirty="0">
                <a:latin typeface="Carlito"/>
                <a:cs typeface="Carlito"/>
              </a:rPr>
              <a:t>gets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executed.</a:t>
            </a:r>
            <a:endParaRPr sz="2200">
              <a:latin typeface="Carlito"/>
              <a:cs typeface="Carlito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The result is </a:t>
            </a:r>
            <a:r>
              <a:rPr sz="2200" spc="-5" dirty="0">
                <a:latin typeface="Carlito"/>
                <a:cs typeface="Carlito"/>
              </a:rPr>
              <a:t>included in the </a:t>
            </a:r>
            <a:r>
              <a:rPr sz="2200" spc="-10" dirty="0">
                <a:latin typeface="Carlito"/>
                <a:cs typeface="Carlito"/>
              </a:rPr>
              <a:t>calling </a:t>
            </a:r>
            <a:r>
              <a:rPr sz="2200" spc="-5" dirty="0">
                <a:latin typeface="Carlito"/>
                <a:cs typeface="Carlito"/>
              </a:rPr>
              <a:t>JSP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751" y="4884420"/>
            <a:ext cx="11336020" cy="1367554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2400"/>
              </a:lnSpc>
            </a:pPr>
            <a:r>
              <a:rPr sz="1600" b="1" i="1" spc="-20" dirty="0">
                <a:latin typeface="Carlito"/>
                <a:cs typeface="Carlito"/>
              </a:rPr>
              <a:t>Syntax </a:t>
            </a:r>
            <a:r>
              <a:rPr sz="1600" b="1" i="1" spc="-5" dirty="0">
                <a:latin typeface="Carlito"/>
                <a:cs typeface="Carlito"/>
              </a:rPr>
              <a:t>for a dynamic</a:t>
            </a:r>
            <a:r>
              <a:rPr sz="1600" b="1" i="1" spc="50" dirty="0">
                <a:latin typeface="Carlito"/>
                <a:cs typeface="Carlito"/>
              </a:rPr>
              <a:t> </a:t>
            </a:r>
            <a:r>
              <a:rPr sz="1600" b="1" i="1" spc="-10" dirty="0">
                <a:latin typeface="Carlito"/>
                <a:cs typeface="Carlito"/>
              </a:rPr>
              <a:t>resource:</a:t>
            </a:r>
            <a:endParaRPr sz="1600" dirty="0">
              <a:latin typeface="Carlito"/>
              <a:cs typeface="Carlito"/>
            </a:endParaRPr>
          </a:p>
          <a:p>
            <a:pPr marL="172720">
              <a:lnSpc>
                <a:spcPts val="2375"/>
              </a:lnSpc>
              <a:spcBef>
                <a:spcPts val="1585"/>
              </a:spcBef>
              <a:tabLst>
                <a:tab pos="6553200" algn="l"/>
              </a:tabLst>
            </a:pPr>
            <a:r>
              <a:rPr sz="1600" b="1" spc="-5" dirty="0">
                <a:latin typeface="Carlito"/>
                <a:cs typeface="Carlito"/>
              </a:rPr>
              <a:t>&lt;jsp:include </a:t>
            </a:r>
            <a:r>
              <a:rPr sz="1600" spc="-10" dirty="0">
                <a:latin typeface="Carlito"/>
                <a:cs typeface="Carlito"/>
              </a:rPr>
              <a:t>page="{relativeURL </a:t>
            </a:r>
            <a:r>
              <a:rPr sz="1600" spc="-5" dirty="0">
                <a:latin typeface="Carlito"/>
                <a:cs typeface="Carlito"/>
              </a:rPr>
              <a:t>| &lt;%=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expression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%&gt;}"	</a:t>
            </a:r>
            <a:r>
              <a:rPr sz="1600" spc="-5" dirty="0">
                <a:latin typeface="Carlito"/>
                <a:cs typeface="Carlito"/>
              </a:rPr>
              <a:t>&gt;</a:t>
            </a:r>
            <a:endParaRPr sz="1600" dirty="0">
              <a:latin typeface="Carlito"/>
              <a:cs typeface="Carlito"/>
            </a:endParaRPr>
          </a:p>
          <a:p>
            <a:pPr marL="630555">
              <a:lnSpc>
                <a:spcPts val="2115"/>
              </a:lnSpc>
            </a:pPr>
            <a:r>
              <a:rPr sz="1600" spc="-10" dirty="0">
                <a:solidFill>
                  <a:srgbClr val="001F5F"/>
                </a:solidFill>
                <a:latin typeface="Carlito"/>
                <a:cs typeface="Carlito"/>
              </a:rPr>
              <a:t>&lt;jsp:param name="parameterName" </a:t>
            </a:r>
            <a:r>
              <a:rPr sz="1600" spc="-15" dirty="0">
                <a:solidFill>
                  <a:srgbClr val="001F5F"/>
                </a:solidFill>
                <a:latin typeface="Carlito"/>
                <a:cs typeface="Carlito"/>
              </a:rPr>
              <a:t>value="{parameterValue </a:t>
            </a:r>
            <a:r>
              <a:rPr sz="1600" spc="-5" dirty="0">
                <a:solidFill>
                  <a:srgbClr val="001F5F"/>
                </a:solidFill>
                <a:latin typeface="Carlito"/>
                <a:cs typeface="Carlito"/>
              </a:rPr>
              <a:t>| </a:t>
            </a:r>
            <a:r>
              <a:rPr sz="1600" spc="-10" dirty="0">
                <a:solidFill>
                  <a:srgbClr val="001F5F"/>
                </a:solidFill>
                <a:latin typeface="Carlito"/>
                <a:cs typeface="Carlito"/>
              </a:rPr>
              <a:t>&lt;%= expression </a:t>
            </a:r>
            <a:r>
              <a:rPr sz="1600" spc="-5" dirty="0">
                <a:solidFill>
                  <a:srgbClr val="001F5F"/>
                </a:solidFill>
                <a:latin typeface="Carlito"/>
                <a:cs typeface="Carlito"/>
              </a:rPr>
              <a:t>%&gt;}"</a:t>
            </a:r>
            <a:r>
              <a:rPr sz="1600" spc="19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rlito"/>
                <a:cs typeface="Carlito"/>
              </a:rPr>
              <a:t>/&gt;</a:t>
            </a:r>
            <a:endParaRPr sz="1600" dirty="0">
              <a:latin typeface="Carlito"/>
              <a:cs typeface="Carlito"/>
            </a:endParaRPr>
          </a:p>
          <a:p>
            <a:pPr marL="172720">
              <a:lnSpc>
                <a:spcPts val="2375"/>
              </a:lnSpc>
            </a:pPr>
            <a:r>
              <a:rPr sz="1600" b="1" spc="-5" dirty="0">
                <a:latin typeface="Carlito"/>
                <a:cs typeface="Carlito"/>
              </a:rPr>
              <a:t>&lt;/jsp:include&gt;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1815"/>
          </a:xfrm>
          <a:custGeom>
            <a:avLst/>
            <a:gdLst/>
            <a:ahLst/>
            <a:cxnLst/>
            <a:rect l="l" t="t" r="r" b="b"/>
            <a:pathLst>
              <a:path w="12192000" h="551815">
                <a:moveTo>
                  <a:pt x="12192000" y="0"/>
                </a:moveTo>
                <a:lnTo>
                  <a:pt x="0" y="0"/>
                </a:lnTo>
                <a:lnTo>
                  <a:pt x="0" y="551688"/>
                </a:lnTo>
                <a:lnTo>
                  <a:pt x="12192000" y="5516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9758" y="0"/>
            <a:ext cx="3877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35" dirty="0"/>
              <a:t>forward </a:t>
            </a:r>
            <a:r>
              <a:rPr sz="4200" spc="-150" dirty="0"/>
              <a:t>action</a:t>
            </a:r>
            <a:r>
              <a:rPr sz="4200" spc="-585" dirty="0"/>
              <a:t> </a:t>
            </a:r>
            <a:r>
              <a:rPr sz="4200" spc="-204" dirty="0"/>
              <a:t>tag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61036" y="619760"/>
            <a:ext cx="11496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15" dirty="0">
                <a:latin typeface="Carlito"/>
                <a:cs typeface="Carlito"/>
              </a:rPr>
              <a:t>jsp:forward </a:t>
            </a:r>
            <a:r>
              <a:rPr sz="2200" spc="-15" dirty="0">
                <a:latin typeface="Carlito"/>
                <a:cs typeface="Carlito"/>
              </a:rPr>
              <a:t>tag forwards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another </a:t>
            </a:r>
            <a:r>
              <a:rPr sz="2200" spc="-10" dirty="0">
                <a:latin typeface="Carlito"/>
                <a:cs typeface="Carlito"/>
              </a:rPr>
              <a:t>resource. The resource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dynamic </a:t>
            </a:r>
            <a:r>
              <a:rPr sz="2200" spc="-5" dirty="0">
                <a:latin typeface="Carlito"/>
                <a:cs typeface="Carlito"/>
              </a:rPr>
              <a:t>or</a:t>
            </a:r>
            <a:r>
              <a:rPr sz="2200" spc="2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static.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887" y="1272539"/>
            <a:ext cx="11012805" cy="246316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984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4"/>
              </a:spcBef>
            </a:pPr>
            <a:r>
              <a:rPr sz="2200" b="1" spc="-25" dirty="0">
                <a:latin typeface="Carlito"/>
                <a:cs typeface="Carlito"/>
              </a:rPr>
              <a:t>Syntax</a:t>
            </a:r>
            <a:endParaRPr sz="22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&lt;jsp:forward </a:t>
            </a:r>
            <a:r>
              <a:rPr sz="2200" spc="-10" dirty="0">
                <a:latin typeface="Carlito"/>
                <a:cs typeface="Carlito"/>
              </a:rPr>
              <a:t>page="URL"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&lt;jsp:forward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page="URL"</a:t>
            </a:r>
            <a:r>
              <a:rPr sz="2200" spc="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&gt;</a:t>
            </a:r>
            <a:endParaRPr sz="22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&lt;jsp:param name="ParamName1"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value="ParamValue1"</a:t>
            </a:r>
            <a:r>
              <a:rPr sz="2200" spc="6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 marL="61150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&lt;jsp:param name="ParamName2"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value="ParamValue2"</a:t>
            </a:r>
            <a:r>
              <a:rPr sz="2200" spc="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001F5F"/>
                </a:solidFill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&lt;/jsp:forward&gt;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887" y="4081271"/>
            <a:ext cx="11012805" cy="42989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  <a:tabLst>
                <a:tab pos="8408670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action </a:t>
            </a:r>
            <a:r>
              <a:rPr sz="2200" spc="-15" dirty="0">
                <a:latin typeface="Carlito"/>
                <a:cs typeface="Carlito"/>
              </a:rPr>
              <a:t>tag </a:t>
            </a:r>
            <a:r>
              <a:rPr sz="2200" spc="-10" dirty="0">
                <a:latin typeface="Carlito"/>
                <a:cs typeface="Carlito"/>
              </a:rPr>
              <a:t>compliments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forward() </a:t>
            </a:r>
            <a:r>
              <a:rPr sz="2200" spc="-10" dirty="0">
                <a:latin typeface="Carlito"/>
                <a:cs typeface="Carlito"/>
              </a:rPr>
              <a:t>method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RequestDispatcher	object.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887" y="5225796"/>
            <a:ext cx="11012805" cy="1016635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 marR="455295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Note: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One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factor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need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to keep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mind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when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using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tag is </a:t>
            </a:r>
            <a:r>
              <a:rPr sz="2000" i="1" dirty="0">
                <a:solidFill>
                  <a:srgbClr val="333333"/>
                </a:solidFill>
                <a:latin typeface="Carlito"/>
                <a:cs typeface="Carlito"/>
              </a:rPr>
              <a:t>its </a:t>
            </a:r>
            <a:r>
              <a:rPr sz="2000" i="1" spc="-5" dirty="0">
                <a:solidFill>
                  <a:srgbClr val="333333"/>
                </a:solidFill>
                <a:latin typeface="Carlito"/>
                <a:cs typeface="Carlito"/>
              </a:rPr>
              <a:t>interaction with </a:t>
            </a:r>
            <a:r>
              <a:rPr sz="2000" i="1" dirty="0">
                <a:solidFill>
                  <a:srgbClr val="333333"/>
                </a:solidFill>
                <a:latin typeface="Carlito"/>
                <a:cs typeface="Carlito"/>
              </a:rPr>
              <a:t>output  </a:t>
            </a:r>
            <a:r>
              <a:rPr sz="2000" i="1" spc="-5" dirty="0">
                <a:solidFill>
                  <a:srgbClr val="333333"/>
                </a:solidFill>
                <a:latin typeface="Carlito"/>
                <a:cs typeface="Carlito"/>
              </a:rPr>
              <a:t>buffering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.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When the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processing of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a page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encounters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&lt;jsp:forward/&gt; tag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all </a:t>
            </a:r>
            <a:r>
              <a:rPr sz="2000" b="1" dirty="0">
                <a:solidFill>
                  <a:srgbClr val="333333"/>
                </a:solidFill>
                <a:latin typeface="Carlito"/>
                <a:cs typeface="Carlito"/>
              </a:rPr>
              <a:t>output </a:t>
            </a:r>
            <a:r>
              <a:rPr sz="2000" b="1" spc="-20" dirty="0">
                <a:solidFill>
                  <a:srgbClr val="333333"/>
                </a:solidFill>
                <a:latin typeface="Carlito"/>
                <a:cs typeface="Carlito"/>
              </a:rPr>
              <a:t>generated </a:t>
            </a:r>
            <a:r>
              <a:rPr sz="2000" b="1" dirty="0">
                <a:solidFill>
                  <a:srgbClr val="333333"/>
                </a:solidFill>
                <a:latin typeface="Carlito"/>
                <a:cs typeface="Carlito"/>
              </a:rPr>
              <a:t>so </a:t>
            </a:r>
            <a:r>
              <a:rPr sz="2000" b="1" spc="-15" dirty="0">
                <a:solidFill>
                  <a:srgbClr val="333333"/>
                </a:solidFill>
                <a:latin typeface="Carlito"/>
                <a:cs typeface="Carlito"/>
              </a:rPr>
              <a:t>far 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will </a:t>
            </a:r>
            <a:r>
              <a:rPr sz="2000" b="1" dirty="0">
                <a:solidFill>
                  <a:srgbClr val="333333"/>
                </a:solidFill>
                <a:latin typeface="Carlito"/>
                <a:cs typeface="Carlito"/>
              </a:rPr>
              <a:t>be</a:t>
            </a:r>
            <a:r>
              <a:rPr sz="2000" b="1" spc="-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cleared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5309" y="0"/>
            <a:ext cx="34277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</a:t>
            </a:r>
            <a:r>
              <a:rPr sz="4200" spc="-740" dirty="0"/>
              <a:t> </a:t>
            </a:r>
            <a:r>
              <a:rPr sz="4200" spc="-114" dirty="0"/>
              <a:t>Introduction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78739" y="716802"/>
            <a:ext cx="11966575" cy="53606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Carlito"/>
                <a:cs typeface="Carlito"/>
              </a:rPr>
              <a:t>JavaServer </a:t>
            </a:r>
            <a:r>
              <a:rPr sz="2400" b="1" spc="-20" dirty="0">
                <a:latin typeface="Carlito"/>
                <a:cs typeface="Carlito"/>
              </a:rPr>
              <a:t>Pages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Technology</a:t>
            </a:r>
            <a:endParaRPr sz="2400">
              <a:latin typeface="Carlito"/>
              <a:cs typeface="Carlito"/>
            </a:endParaRPr>
          </a:p>
          <a:p>
            <a:pPr marL="241300" marR="16891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JavaServer </a:t>
            </a:r>
            <a:r>
              <a:rPr sz="2400" spc="-20" dirty="0">
                <a:latin typeface="Carlito"/>
                <a:cs typeface="Carlito"/>
              </a:rPr>
              <a:t>Pages </a:t>
            </a:r>
            <a:r>
              <a:rPr sz="2400" spc="-5" dirty="0">
                <a:latin typeface="Carlito"/>
                <a:cs typeface="Carlito"/>
              </a:rPr>
              <a:t>(JSP) technology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easily </a:t>
            </a: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10" dirty="0">
                <a:latin typeface="Carlito"/>
                <a:cs typeface="Carlito"/>
              </a:rPr>
              <a:t>web </a:t>
            </a:r>
            <a:r>
              <a:rPr sz="2400" spc="-20" dirty="0">
                <a:latin typeface="Carlito"/>
                <a:cs typeface="Carlito"/>
              </a:rPr>
              <a:t>content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has both </a:t>
            </a:r>
            <a:r>
              <a:rPr sz="2400" spc="-15" dirty="0">
                <a:latin typeface="Carlito"/>
                <a:cs typeface="Carlito"/>
              </a:rPr>
              <a:t>static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dynamic </a:t>
            </a:r>
            <a:r>
              <a:rPr sz="2400" spc="-10" dirty="0">
                <a:latin typeface="Carlito"/>
                <a:cs typeface="Carlito"/>
              </a:rPr>
              <a:t>components. </a:t>
            </a:r>
            <a:r>
              <a:rPr sz="2400" dirty="0">
                <a:latin typeface="Carlito"/>
                <a:cs typeface="Carlito"/>
              </a:rPr>
              <a:t>JSP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dynamic capabilities of </a:t>
            </a:r>
            <a:r>
              <a:rPr sz="2400" spc="-20" dirty="0">
                <a:latin typeface="Carlito"/>
                <a:cs typeface="Carlito"/>
              </a:rPr>
              <a:t>Java  </a:t>
            </a: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more natural </a:t>
            </a:r>
            <a:r>
              <a:rPr sz="2400" spc="-10" dirty="0">
                <a:latin typeface="Carlito"/>
                <a:cs typeface="Carlito"/>
              </a:rPr>
              <a:t>approach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creating </a:t>
            </a:r>
            <a:r>
              <a:rPr sz="2400" spc="-15" dirty="0">
                <a:latin typeface="Carlito"/>
                <a:cs typeface="Carlito"/>
              </a:rPr>
              <a:t>static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content.</a:t>
            </a:r>
            <a:endParaRPr sz="24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latin typeface="Carlito"/>
                <a:cs typeface="Carlito"/>
              </a:rPr>
              <a:t>The main features of </a:t>
            </a:r>
            <a:r>
              <a:rPr sz="2400" i="1" dirty="0">
                <a:latin typeface="Carlito"/>
                <a:cs typeface="Carlito"/>
              </a:rPr>
              <a:t>JSP </a:t>
            </a:r>
            <a:r>
              <a:rPr sz="2400" i="1" spc="-5" dirty="0">
                <a:latin typeface="Carlito"/>
                <a:cs typeface="Carlito"/>
              </a:rPr>
              <a:t>technology are as</a:t>
            </a:r>
            <a:r>
              <a:rPr sz="2400" i="1" spc="5" dirty="0">
                <a:latin typeface="Carlito"/>
                <a:cs typeface="Carlito"/>
              </a:rPr>
              <a:t> </a:t>
            </a:r>
            <a:r>
              <a:rPr sz="2400" i="1" spc="-10" dirty="0">
                <a:latin typeface="Carlito"/>
                <a:cs typeface="Carlito"/>
              </a:rPr>
              <a:t>follows: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A language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developing </a:t>
            </a:r>
            <a:r>
              <a:rPr sz="2200" spc="-5" dirty="0">
                <a:latin typeface="Carlito"/>
                <a:cs typeface="Carlito"/>
              </a:rPr>
              <a:t>JSP </a:t>
            </a:r>
            <a:r>
              <a:rPr sz="2200" spc="-10" dirty="0">
                <a:latin typeface="Carlito"/>
                <a:cs typeface="Carlito"/>
              </a:rPr>
              <a:t>pages,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text-based </a:t>
            </a:r>
            <a:r>
              <a:rPr sz="2200" spc="-10" dirty="0">
                <a:latin typeface="Carlito"/>
                <a:cs typeface="Carlito"/>
              </a:rPr>
              <a:t>documents that describe how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process 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construct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response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expression </a:t>
            </a:r>
            <a:r>
              <a:rPr sz="2200" spc="-5" dirty="0">
                <a:latin typeface="Carlito"/>
                <a:cs typeface="Carlito"/>
              </a:rPr>
              <a:t>language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accessing server-side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objects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Mechanisms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defining extensions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JSP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language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Carlito"/>
                <a:cs typeface="Carlito"/>
              </a:rPr>
              <a:t>What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5" dirty="0">
                <a:latin typeface="Carlito"/>
                <a:cs typeface="Carlito"/>
              </a:rPr>
              <a:t>JSP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Page?</a:t>
            </a:r>
            <a:endParaRPr sz="2400">
              <a:latin typeface="Carlito"/>
              <a:cs typeface="Carlito"/>
            </a:endParaRPr>
          </a:p>
          <a:p>
            <a:pPr marL="241300" marR="37592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JSP </a:t>
            </a:r>
            <a:r>
              <a:rPr sz="2400" b="1" spc="-10" dirty="0">
                <a:latin typeface="Carlito"/>
                <a:cs typeface="Carlito"/>
              </a:rPr>
              <a:t>page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spc="-10" dirty="0">
                <a:latin typeface="Carlito"/>
                <a:cs typeface="Carlito"/>
              </a:rPr>
              <a:t>document that contains two </a:t>
            </a:r>
            <a:r>
              <a:rPr sz="2400" dirty="0">
                <a:latin typeface="Carlito"/>
                <a:cs typeface="Carlito"/>
              </a:rPr>
              <a:t>types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text: static data,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0" dirty="0">
                <a:latin typeface="Carlito"/>
                <a:cs typeface="Carlito"/>
              </a:rPr>
              <a:t>expressed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spc="-10" dirty="0">
                <a:latin typeface="Carlito"/>
                <a:cs typeface="Carlito"/>
              </a:rPr>
              <a:t>text-based </a:t>
            </a:r>
            <a:r>
              <a:rPr sz="2400" spc="-15" dirty="0">
                <a:latin typeface="Carlito"/>
                <a:cs typeface="Carlito"/>
              </a:rPr>
              <a:t>format </a:t>
            </a:r>
            <a:r>
              <a:rPr sz="2400" spc="-5" dirty="0">
                <a:latin typeface="Carlito"/>
                <a:cs typeface="Carlito"/>
              </a:rPr>
              <a:t>(such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HTML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SVG</a:t>
            </a:r>
            <a:r>
              <a:rPr sz="2400" spc="-15" dirty="0">
                <a:latin typeface="Carlito"/>
                <a:cs typeface="Carlito"/>
              </a:rPr>
              <a:t>,</a:t>
            </a:r>
            <a:r>
              <a:rPr sz="2400" spc="-15" dirty="0">
                <a:solidFill>
                  <a:srgbClr val="0462C1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WML</a:t>
            </a:r>
            <a:r>
              <a:rPr sz="2400" dirty="0">
                <a:latin typeface="Carlito"/>
                <a:cs typeface="Carlito"/>
              </a:rPr>
              <a:t>, and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XML</a:t>
            </a:r>
            <a:r>
              <a:rPr sz="2400" spc="-5" dirty="0">
                <a:latin typeface="Carlito"/>
                <a:cs typeface="Carlito"/>
              </a:rPr>
              <a:t>), </a:t>
            </a:r>
            <a:r>
              <a:rPr sz="2400" dirty="0">
                <a:latin typeface="Carlito"/>
                <a:cs typeface="Carlito"/>
              </a:rPr>
              <a:t>and JSP </a:t>
            </a:r>
            <a:r>
              <a:rPr sz="2400" spc="-5" dirty="0">
                <a:latin typeface="Carlito"/>
                <a:cs typeface="Carlito"/>
              </a:rPr>
              <a:t>elements, 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construct </a:t>
            </a:r>
            <a:r>
              <a:rPr sz="2400" spc="-5" dirty="0">
                <a:latin typeface="Carlito"/>
                <a:cs typeface="Carlito"/>
              </a:rPr>
              <a:t>dynamic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content.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697" y="0"/>
            <a:ext cx="118014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4" dirty="0"/>
              <a:t>Difference </a:t>
            </a:r>
            <a:r>
              <a:rPr sz="4200" spc="-240" dirty="0"/>
              <a:t>Between </a:t>
            </a:r>
            <a:r>
              <a:rPr sz="4200" spc="-195" dirty="0"/>
              <a:t>Include </a:t>
            </a:r>
            <a:r>
              <a:rPr sz="4200" spc="-185" dirty="0"/>
              <a:t>Directive </a:t>
            </a:r>
            <a:r>
              <a:rPr sz="4200" spc="-245" dirty="0"/>
              <a:t>and </a:t>
            </a:r>
            <a:r>
              <a:rPr sz="4200" spc="-195" dirty="0"/>
              <a:t>Include</a:t>
            </a:r>
            <a:r>
              <a:rPr sz="4200" spc="-800" dirty="0"/>
              <a:t> </a:t>
            </a:r>
            <a:r>
              <a:rPr sz="4200" spc="-150" dirty="0"/>
              <a:t>action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13716" y="1082039"/>
            <a:ext cx="12164695" cy="2082164"/>
          </a:xfrm>
          <a:custGeom>
            <a:avLst/>
            <a:gdLst/>
            <a:ahLst/>
            <a:cxnLst/>
            <a:rect l="l" t="t" r="r" b="b"/>
            <a:pathLst>
              <a:path w="12164695" h="2082164">
                <a:moveTo>
                  <a:pt x="12164568" y="0"/>
                </a:moveTo>
                <a:lnTo>
                  <a:pt x="0" y="0"/>
                </a:lnTo>
                <a:lnTo>
                  <a:pt x="0" y="2081783"/>
                </a:lnTo>
                <a:lnTo>
                  <a:pt x="12164568" y="2081783"/>
                </a:lnTo>
                <a:lnTo>
                  <a:pt x="1216456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151" y="971355"/>
            <a:ext cx="11635740" cy="19151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835"/>
              </a:spcBef>
              <a:tabLst>
                <a:tab pos="2242185" algn="l"/>
              </a:tabLst>
            </a:pPr>
            <a:r>
              <a:rPr sz="2200" b="1" spc="-5" dirty="0">
                <a:latin typeface="Carlito"/>
                <a:cs typeface="Carlito"/>
              </a:rPr>
              <a:t>include</a:t>
            </a:r>
            <a:r>
              <a:rPr sz="2200" b="1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Directive:	</a:t>
            </a:r>
            <a:r>
              <a:rPr sz="2200" b="1" spc="-10" dirty="0">
                <a:solidFill>
                  <a:srgbClr val="FF3300"/>
                </a:solidFill>
                <a:latin typeface="Carlito"/>
                <a:cs typeface="Carlito"/>
              </a:rPr>
              <a:t>&lt;%@ </a:t>
            </a:r>
            <a:r>
              <a:rPr sz="2200" b="1" spc="-5" dirty="0">
                <a:solidFill>
                  <a:srgbClr val="FF3300"/>
                </a:solidFill>
                <a:latin typeface="Carlito"/>
                <a:cs typeface="Carlito"/>
              </a:rPr>
              <a:t>include file= </a:t>
            </a:r>
            <a:r>
              <a:rPr sz="2200" b="1" spc="-10" dirty="0">
                <a:solidFill>
                  <a:srgbClr val="FF3300"/>
                </a:solidFill>
                <a:latin typeface="Carlito"/>
                <a:cs typeface="Carlito"/>
              </a:rPr>
              <a:t>"index.jsp"</a:t>
            </a:r>
            <a:r>
              <a:rPr sz="2200" b="1" spc="2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Carlito"/>
                <a:cs typeface="Carlito"/>
              </a:rPr>
              <a:t>%&gt;</a:t>
            </a: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ts val="2380"/>
              </a:lnSpc>
              <a:spcBef>
                <a:spcPts val="10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10" dirty="0">
                <a:latin typeface="Carlito"/>
                <a:cs typeface="Carlito"/>
              </a:rPr>
              <a:t>translation </a:t>
            </a:r>
            <a:r>
              <a:rPr sz="2200" spc="-5" dirty="0">
                <a:latin typeface="Carlito"/>
                <a:cs typeface="Carlito"/>
              </a:rPr>
              <a:t>time, the </a:t>
            </a:r>
            <a:r>
              <a:rPr sz="2200" spc="-20" dirty="0">
                <a:latin typeface="Carlito"/>
                <a:cs typeface="Carlito"/>
              </a:rPr>
              <a:t>content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file </a:t>
            </a:r>
            <a:r>
              <a:rPr sz="2200" spc="-10" dirty="0">
                <a:latin typeface="Carlito"/>
                <a:cs typeface="Carlito"/>
              </a:rPr>
              <a:t>given </a:t>
            </a:r>
            <a:r>
              <a:rPr sz="2200" spc="-5" dirty="0">
                <a:latin typeface="Carlito"/>
                <a:cs typeface="Carlito"/>
              </a:rPr>
              <a:t>in the include </a:t>
            </a:r>
            <a:r>
              <a:rPr sz="2200" spc="-10" dirty="0">
                <a:latin typeface="Carlito"/>
                <a:cs typeface="Carlito"/>
              </a:rPr>
              <a:t>directive is ‘pasted’ </a:t>
            </a:r>
            <a:r>
              <a:rPr sz="2200" spc="-5" dirty="0">
                <a:latin typeface="Carlito"/>
                <a:cs typeface="Carlito"/>
              </a:rPr>
              <a:t>as it is, in  the </a:t>
            </a:r>
            <a:r>
              <a:rPr sz="2200" spc="-10" dirty="0">
                <a:latin typeface="Carlito"/>
                <a:cs typeface="Carlito"/>
              </a:rPr>
              <a:t>place where </a:t>
            </a:r>
            <a:r>
              <a:rPr sz="2200" spc="-5" dirty="0">
                <a:latin typeface="Carlito"/>
                <a:cs typeface="Carlito"/>
              </a:rPr>
              <a:t>the JSP include </a:t>
            </a:r>
            <a:r>
              <a:rPr sz="2200" spc="-10" dirty="0">
                <a:latin typeface="Carlito"/>
                <a:cs typeface="Carlito"/>
              </a:rPr>
              <a:t>directive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written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source page. Then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source </a:t>
            </a:r>
            <a:r>
              <a:rPr sz="2200" spc="-5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is  </a:t>
            </a:r>
            <a:r>
              <a:rPr sz="2200" spc="-20" dirty="0">
                <a:latin typeface="Carlito"/>
                <a:cs typeface="Carlito"/>
              </a:rPr>
              <a:t>converted into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java </a:t>
            </a:r>
            <a:r>
              <a:rPr sz="2200" spc="-5" dirty="0">
                <a:latin typeface="Carlito"/>
                <a:cs typeface="Carlito"/>
              </a:rPr>
              <a:t>servlet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original JSP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file will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not </a:t>
            </a:r>
            <a:r>
              <a:rPr sz="2200" b="1" spc="-20" dirty="0">
                <a:solidFill>
                  <a:srgbClr val="001F5F"/>
                </a:solidFill>
                <a:latin typeface="Carlito"/>
                <a:cs typeface="Carlito"/>
              </a:rPr>
              <a:t>get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affected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there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is a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change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in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included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JSP</a:t>
            </a:r>
            <a:r>
              <a:rPr sz="2200" b="1" spc="2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file.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" y="3739896"/>
            <a:ext cx="12178665" cy="1786255"/>
          </a:xfrm>
          <a:custGeom>
            <a:avLst/>
            <a:gdLst/>
            <a:ahLst/>
            <a:cxnLst/>
            <a:rect l="l" t="t" r="r" b="b"/>
            <a:pathLst>
              <a:path w="12178665" h="1786254">
                <a:moveTo>
                  <a:pt x="0" y="1786127"/>
                </a:moveTo>
                <a:lnTo>
                  <a:pt x="12178284" y="1786127"/>
                </a:lnTo>
                <a:lnTo>
                  <a:pt x="12178284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151" y="3757676"/>
            <a:ext cx="1163891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Include Action: </a:t>
            </a:r>
            <a:r>
              <a:rPr sz="2200" b="1" spc="-5" dirty="0">
                <a:solidFill>
                  <a:srgbClr val="FF3300"/>
                </a:solidFill>
                <a:latin typeface="Carlito"/>
                <a:cs typeface="Carlito"/>
              </a:rPr>
              <a:t>&lt;jsp:include </a:t>
            </a:r>
            <a:r>
              <a:rPr sz="2200" b="1" spc="-10" dirty="0">
                <a:solidFill>
                  <a:srgbClr val="FF3300"/>
                </a:solidFill>
                <a:latin typeface="Carlito"/>
                <a:cs typeface="Carlito"/>
              </a:rPr>
              <a:t>page= "index.jsp"</a:t>
            </a:r>
            <a:r>
              <a:rPr sz="2200" b="1" spc="6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Carlito"/>
                <a:cs typeface="Carlito"/>
              </a:rPr>
              <a:t>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jsp:include </a:t>
            </a:r>
            <a:r>
              <a:rPr sz="2200" spc="-5" dirty="0">
                <a:latin typeface="Carlito"/>
                <a:cs typeface="Carlito"/>
              </a:rPr>
              <a:t>action </a:t>
            </a:r>
            <a:r>
              <a:rPr sz="2200" spc="-10" dirty="0">
                <a:latin typeface="Carlito"/>
                <a:cs typeface="Carlito"/>
              </a:rPr>
              <a:t>element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5" dirty="0">
                <a:latin typeface="Carlito"/>
                <a:cs typeface="Carlito"/>
              </a:rPr>
              <a:t>a function </a:t>
            </a:r>
            <a:r>
              <a:rPr sz="2200" spc="-10" dirty="0">
                <a:latin typeface="Carlito"/>
                <a:cs typeface="Carlito"/>
              </a:rPr>
              <a:t>call. </a:t>
            </a:r>
            <a:r>
              <a:rPr sz="2200" spc="-35" dirty="0">
                <a:latin typeface="Carlito"/>
                <a:cs typeface="Carlito"/>
              </a:rPr>
              <a:t>At </a:t>
            </a:r>
            <a:r>
              <a:rPr sz="2200" spc="-10" dirty="0">
                <a:latin typeface="Carlito"/>
                <a:cs typeface="Carlito"/>
              </a:rPr>
              <a:t>runtime, </a:t>
            </a:r>
            <a:r>
              <a:rPr sz="2200" spc="-5" dirty="0">
                <a:latin typeface="Carlito"/>
                <a:cs typeface="Carlito"/>
              </a:rPr>
              <a:t>the included file will be </a:t>
            </a:r>
            <a:r>
              <a:rPr sz="2200" spc="-30" dirty="0">
                <a:latin typeface="Carlito"/>
                <a:cs typeface="Carlito"/>
              </a:rPr>
              <a:t>‘executed’ </a:t>
            </a:r>
            <a:r>
              <a:rPr sz="2200" spc="-5" dirty="0">
                <a:latin typeface="Carlito"/>
                <a:cs typeface="Carlito"/>
              </a:rPr>
              <a:t>and  the result will </a:t>
            </a:r>
            <a:r>
              <a:rPr sz="2200" spc="-1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included with the </a:t>
            </a:r>
            <a:r>
              <a:rPr sz="2200" spc="-10" dirty="0">
                <a:latin typeface="Carlito"/>
                <a:cs typeface="Carlito"/>
              </a:rPr>
              <a:t>source JSP page. </a:t>
            </a:r>
            <a:r>
              <a:rPr sz="2200" i="1" spc="-10" dirty="0">
                <a:latin typeface="Carlito"/>
                <a:cs typeface="Carlito"/>
              </a:rPr>
              <a:t>When </a:t>
            </a: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included </a:t>
            </a:r>
            <a:r>
              <a:rPr sz="2200" i="1" spc="-5" dirty="0">
                <a:latin typeface="Carlito"/>
                <a:cs typeface="Carlito"/>
              </a:rPr>
              <a:t>JSP page is </a:t>
            </a:r>
            <a:r>
              <a:rPr sz="2200" i="1" spc="-10" dirty="0">
                <a:latin typeface="Carlito"/>
                <a:cs typeface="Carlito"/>
              </a:rPr>
              <a:t>called, both </a:t>
            </a:r>
            <a:r>
              <a:rPr sz="2200" i="1" spc="-5" dirty="0">
                <a:latin typeface="Carlito"/>
                <a:cs typeface="Carlito"/>
              </a:rPr>
              <a:t>the  </a:t>
            </a:r>
            <a:r>
              <a:rPr sz="2200" i="1" spc="-10" dirty="0">
                <a:latin typeface="Carlito"/>
                <a:cs typeface="Carlito"/>
              </a:rPr>
              <a:t>request and response objects are passed </a:t>
            </a:r>
            <a:r>
              <a:rPr sz="2200" i="1" spc="-5" dirty="0">
                <a:latin typeface="Carlito"/>
                <a:cs typeface="Carlito"/>
              </a:rPr>
              <a:t>as</a:t>
            </a:r>
            <a:r>
              <a:rPr sz="2200" i="1" spc="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parameters.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54908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3164" y="3378834"/>
            <a:ext cx="726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1445" algn="l"/>
              </a:tabLst>
            </a:pPr>
            <a:r>
              <a:rPr sz="3600" spc="-695" dirty="0">
                <a:latin typeface="Arial"/>
                <a:cs typeface="Arial"/>
              </a:rPr>
              <a:t>C</a:t>
            </a:r>
            <a:r>
              <a:rPr sz="3600" spc="-340" dirty="0">
                <a:latin typeface="Arial"/>
                <a:cs typeface="Arial"/>
              </a:rPr>
              <a:t>a</a:t>
            </a:r>
            <a:r>
              <a:rPr sz="3600" spc="-25" dirty="0">
                <a:latin typeface="Arial"/>
                <a:cs typeface="Arial"/>
              </a:rPr>
              <a:t>lli</a:t>
            </a:r>
            <a:r>
              <a:rPr sz="3600" spc="-170" dirty="0">
                <a:latin typeface="Arial"/>
                <a:cs typeface="Arial"/>
              </a:rPr>
              <a:t>n</a:t>
            </a:r>
            <a:r>
              <a:rPr sz="3600" spc="-315" dirty="0">
                <a:latin typeface="Arial"/>
                <a:cs typeface="Arial"/>
              </a:rPr>
              <a:t>g</a:t>
            </a:r>
            <a:r>
              <a:rPr sz="3600" spc="-280" dirty="0">
                <a:latin typeface="Arial"/>
                <a:cs typeface="Arial"/>
              </a:rPr>
              <a:t> </a:t>
            </a:r>
            <a:r>
              <a:rPr sz="3600" spc="-310" dirty="0">
                <a:latin typeface="Arial"/>
                <a:cs typeface="Arial"/>
              </a:rPr>
              <a:t>a</a:t>
            </a:r>
            <a:r>
              <a:rPr sz="3600" spc="-235" dirty="0">
                <a:latin typeface="Arial"/>
                <a:cs typeface="Arial"/>
              </a:rPr>
              <a:t> </a:t>
            </a:r>
            <a:r>
              <a:rPr sz="3600" spc="-425" dirty="0">
                <a:latin typeface="Arial"/>
                <a:cs typeface="Arial"/>
              </a:rPr>
              <a:t>s</a:t>
            </a:r>
            <a:r>
              <a:rPr sz="3600" spc="-254" dirty="0">
                <a:latin typeface="Arial"/>
                <a:cs typeface="Arial"/>
              </a:rPr>
              <a:t>e</a:t>
            </a:r>
            <a:r>
              <a:rPr sz="3600" spc="55" dirty="0">
                <a:latin typeface="Arial"/>
                <a:cs typeface="Arial"/>
              </a:rPr>
              <a:t>r</a:t>
            </a:r>
            <a:r>
              <a:rPr sz="3600" spc="-245" dirty="0">
                <a:latin typeface="Arial"/>
                <a:cs typeface="Arial"/>
              </a:rPr>
              <a:t>v</a:t>
            </a:r>
            <a:r>
              <a:rPr sz="3600" spc="-40" dirty="0">
                <a:latin typeface="Arial"/>
                <a:cs typeface="Arial"/>
              </a:rPr>
              <a:t>l</a:t>
            </a:r>
            <a:r>
              <a:rPr sz="3600" spc="-270" dirty="0">
                <a:latin typeface="Arial"/>
                <a:cs typeface="Arial"/>
              </a:rPr>
              <a:t>e</a:t>
            </a:r>
            <a:r>
              <a:rPr sz="3600" spc="180" dirty="0">
                <a:latin typeface="Arial"/>
                <a:cs typeface="Arial"/>
              </a:rPr>
              <a:t>t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f</a:t>
            </a:r>
            <a:r>
              <a:rPr sz="3600" spc="-30" dirty="0">
                <a:latin typeface="Arial"/>
                <a:cs typeface="Arial"/>
              </a:rPr>
              <a:t>r</a:t>
            </a:r>
            <a:r>
              <a:rPr sz="3600" spc="-160" dirty="0">
                <a:latin typeface="Arial"/>
                <a:cs typeface="Arial"/>
              </a:rPr>
              <a:t>o</a:t>
            </a:r>
            <a:r>
              <a:rPr sz="3600" spc="-155" dirty="0">
                <a:latin typeface="Arial"/>
                <a:cs typeface="Arial"/>
              </a:rPr>
              <a:t>m</a:t>
            </a:r>
            <a:r>
              <a:rPr sz="3600" spc="-300" dirty="0">
                <a:latin typeface="Arial"/>
                <a:cs typeface="Arial"/>
              </a:rPr>
              <a:t> </a:t>
            </a:r>
            <a:r>
              <a:rPr sz="3600" spc="-310" dirty="0">
                <a:latin typeface="Arial"/>
                <a:cs typeface="Arial"/>
              </a:rPr>
              <a:t>a</a:t>
            </a:r>
            <a:r>
              <a:rPr sz="3600" spc="-235" dirty="0">
                <a:latin typeface="Arial"/>
                <a:cs typeface="Arial"/>
              </a:rPr>
              <a:t> </a:t>
            </a:r>
            <a:r>
              <a:rPr sz="3600" spc="-620" dirty="0">
                <a:latin typeface="Arial"/>
                <a:cs typeface="Arial"/>
              </a:rPr>
              <a:t>J</a:t>
            </a:r>
            <a:r>
              <a:rPr sz="3600" spc="-850" dirty="0">
                <a:latin typeface="Arial"/>
                <a:cs typeface="Arial"/>
              </a:rPr>
              <a:t>S</a:t>
            </a:r>
            <a:r>
              <a:rPr sz="3600" spc="-575" dirty="0">
                <a:latin typeface="Arial"/>
                <a:cs typeface="Arial"/>
              </a:rPr>
              <a:t>P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120" dirty="0">
                <a:latin typeface="Arial"/>
                <a:cs typeface="Arial"/>
              </a:rPr>
              <a:t>j</a:t>
            </a:r>
            <a:r>
              <a:rPr sz="3600" spc="-305" dirty="0">
                <a:latin typeface="Arial"/>
                <a:cs typeface="Arial"/>
              </a:rPr>
              <a:t>s</a:t>
            </a:r>
            <a:r>
              <a:rPr sz="3600" spc="-170" dirty="0">
                <a:latin typeface="Arial"/>
                <a:cs typeface="Arial"/>
              </a:rPr>
              <a:t>p</a:t>
            </a:r>
            <a:r>
              <a:rPr sz="3600" spc="-65" dirty="0">
                <a:latin typeface="Arial"/>
                <a:cs typeface="Arial"/>
              </a:rPr>
              <a:t>:</a:t>
            </a:r>
            <a:r>
              <a:rPr sz="3600" spc="-30" dirty="0">
                <a:latin typeface="Arial"/>
                <a:cs typeface="Arial"/>
              </a:rPr>
              <a:t>f</a:t>
            </a:r>
            <a:r>
              <a:rPr sz="3600" spc="-170" dirty="0">
                <a:latin typeface="Arial"/>
                <a:cs typeface="Arial"/>
              </a:rPr>
              <a:t>o</a:t>
            </a:r>
            <a:r>
              <a:rPr sz="3600" spc="20" dirty="0">
                <a:latin typeface="Arial"/>
                <a:cs typeface="Arial"/>
              </a:rPr>
              <a:t>r</a:t>
            </a:r>
            <a:r>
              <a:rPr sz="3600" spc="-180" dirty="0">
                <a:latin typeface="Arial"/>
                <a:cs typeface="Arial"/>
              </a:rPr>
              <a:t>w</a:t>
            </a:r>
            <a:r>
              <a:rPr sz="3600" spc="-350" dirty="0">
                <a:latin typeface="Arial"/>
                <a:cs typeface="Arial"/>
              </a:rPr>
              <a:t>a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spc="-135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795" y="4017262"/>
            <a:ext cx="9144000" cy="2840990"/>
          </a:xfrm>
          <a:custGeom>
            <a:avLst/>
            <a:gdLst/>
            <a:ahLst/>
            <a:cxnLst/>
            <a:rect l="l" t="t" r="r" b="b"/>
            <a:pathLst>
              <a:path w="9144000" h="2840990">
                <a:moveTo>
                  <a:pt x="9144000" y="0"/>
                </a:moveTo>
                <a:lnTo>
                  <a:pt x="0" y="0"/>
                </a:lnTo>
                <a:lnTo>
                  <a:pt x="0" y="2840735"/>
                </a:lnTo>
                <a:lnTo>
                  <a:pt x="9144000" y="2840735"/>
                </a:lnTo>
                <a:lnTo>
                  <a:pt x="9144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926" y="4948885"/>
            <a:ext cx="549402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&lt;title&gt;Call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servlet through </a:t>
            </a:r>
            <a:r>
              <a:rPr spc="-10" dirty="0">
                <a:latin typeface="Carlito"/>
                <a:cs typeface="Carlito"/>
              </a:rPr>
              <a:t>jsp:forward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tag&lt;/title&gt;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926" y="5254244"/>
            <a:ext cx="894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&lt;/</a:t>
            </a:r>
            <a:r>
              <a:rPr spc="5" dirty="0">
                <a:latin typeface="Carlito"/>
                <a:cs typeface="Carlito"/>
              </a:rPr>
              <a:t>h</a:t>
            </a:r>
            <a:r>
              <a:rPr dirty="0">
                <a:latin typeface="Carlito"/>
                <a:cs typeface="Carlito"/>
              </a:rPr>
              <a:t>ead&gt;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&lt;body&gt;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926" y="5863844"/>
            <a:ext cx="68376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&lt;p&gt; Calling Servlet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JSP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&lt;/p&gt;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&lt;jsp:forward</a:t>
            </a:r>
            <a:r>
              <a:rPr sz="1600" b="1" spc="9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page=</a:t>
            </a:r>
            <a:r>
              <a:rPr sz="1600" b="1" i="1" spc="-10" dirty="0">
                <a:latin typeface="Carlito"/>
                <a:cs typeface="Carlito"/>
              </a:rPr>
              <a:t>"/JSPProject/CounterServlet"&gt;&lt;/jsp:forward&gt;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rlito"/>
                <a:cs typeface="Carlito"/>
              </a:rPr>
              <a:t>&lt;/body&gt;</a:t>
            </a:r>
          </a:p>
        </p:txBody>
      </p:sp>
      <p:sp>
        <p:nvSpPr>
          <p:cNvPr id="8" name="object 8"/>
          <p:cNvSpPr/>
          <p:nvPr/>
        </p:nvSpPr>
        <p:spPr>
          <a:xfrm>
            <a:off x="653795" y="577595"/>
            <a:ext cx="9144000" cy="2862580"/>
          </a:xfrm>
          <a:custGeom>
            <a:avLst/>
            <a:gdLst/>
            <a:ahLst/>
            <a:cxnLst/>
            <a:rect l="l" t="t" r="r" b="b"/>
            <a:pathLst>
              <a:path w="9144000" h="2862579">
                <a:moveTo>
                  <a:pt x="9144000" y="0"/>
                </a:moveTo>
                <a:lnTo>
                  <a:pt x="0" y="0"/>
                </a:lnTo>
                <a:lnTo>
                  <a:pt x="0" y="2862072"/>
                </a:lnTo>
                <a:lnTo>
                  <a:pt x="9144000" y="28620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926" y="593851"/>
            <a:ext cx="85178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&lt;html&gt;&lt;head&gt;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&lt;meta http-equiv=</a:t>
            </a:r>
            <a:r>
              <a:rPr i="1" spc="-10" dirty="0">
                <a:latin typeface="Carlito"/>
                <a:cs typeface="Carlito"/>
              </a:rPr>
              <a:t>"Content-Type" content="text/html;</a:t>
            </a:r>
            <a:r>
              <a:rPr i="1" spc="-15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charset=ISO-8859-1"&gt;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&lt;title&gt;JSP Calling servlet through </a:t>
            </a:r>
            <a:r>
              <a:rPr spc="-15" dirty="0">
                <a:latin typeface="Carlito"/>
                <a:cs typeface="Carlito"/>
              </a:rPr>
              <a:t>form </a:t>
            </a:r>
            <a:r>
              <a:rPr dirty="0">
                <a:latin typeface="Carlito"/>
                <a:cs typeface="Carlito"/>
              </a:rPr>
              <a:t>action </a:t>
            </a:r>
            <a:r>
              <a:rPr spc="-10" dirty="0">
                <a:latin typeface="Carlito"/>
                <a:cs typeface="Carlito"/>
              </a:rPr>
              <a:t>tag </a:t>
            </a:r>
            <a:r>
              <a:rPr spc="-5" dirty="0">
                <a:latin typeface="Carlito"/>
                <a:cs typeface="Carlito"/>
              </a:rPr>
              <a:t>of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html&lt;/title&gt;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&lt;/head&gt;&lt;body&gt;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&lt;H1&gt; Call </a:t>
            </a:r>
            <a:r>
              <a:rPr dirty="0">
                <a:latin typeface="Carlito"/>
                <a:cs typeface="Carlito"/>
              </a:rPr>
              <a:t>Servlet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JSP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&lt;/H1&gt;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&lt;FORM method=</a:t>
            </a:r>
            <a:r>
              <a:rPr b="1" i="1" spc="-5" dirty="0">
                <a:latin typeface="Carlito"/>
                <a:cs typeface="Carlito"/>
              </a:rPr>
              <a:t>"POST"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action="/JSPProject/CounterServlet"&gt;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&lt;P&gt; &lt;INPUT type=</a:t>
            </a:r>
            <a:r>
              <a:rPr b="1" i="1" spc="-5" dirty="0">
                <a:latin typeface="Carlito"/>
                <a:cs typeface="Carlito"/>
              </a:rPr>
              <a:t>"submit" name="CALL_SERVLET" value="Call </a:t>
            </a:r>
            <a:r>
              <a:rPr b="1" i="1" dirty="0">
                <a:latin typeface="Carlito"/>
                <a:cs typeface="Carlito"/>
              </a:rPr>
              <a:t>the</a:t>
            </a:r>
            <a:r>
              <a:rPr b="1" i="1" spc="-65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Servlet"&gt;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&lt;/FORM&gt;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&lt;/body&gt;&lt;/html&gt;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77008" y="0"/>
            <a:ext cx="8244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2715" algn="l"/>
              </a:tabLst>
            </a:pPr>
            <a:r>
              <a:rPr sz="3600" spc="-225" dirty="0"/>
              <a:t>Calling </a:t>
            </a:r>
            <a:r>
              <a:rPr sz="3600" spc="-310" dirty="0"/>
              <a:t>a </a:t>
            </a:r>
            <a:r>
              <a:rPr sz="3600" spc="-140" dirty="0"/>
              <a:t>servlet </a:t>
            </a:r>
            <a:r>
              <a:rPr sz="3600" spc="-70" dirty="0"/>
              <a:t>from </a:t>
            </a:r>
            <a:r>
              <a:rPr sz="3600" spc="-310" dirty="0"/>
              <a:t>a</a:t>
            </a:r>
            <a:r>
              <a:rPr sz="3600" spc="-565" dirty="0"/>
              <a:t> </a:t>
            </a:r>
            <a:r>
              <a:rPr sz="3600" spc="-680" dirty="0"/>
              <a:t>JSP </a:t>
            </a:r>
            <a:r>
              <a:rPr sz="3600" spc="-585" dirty="0"/>
              <a:t> </a:t>
            </a:r>
            <a:r>
              <a:rPr sz="3600" spc="-55" dirty="0"/>
              <a:t>:	</a:t>
            </a:r>
            <a:r>
              <a:rPr sz="3600" spc="-65" dirty="0"/>
              <a:t>html </a:t>
            </a:r>
            <a:r>
              <a:rPr sz="3600" spc="-80" dirty="0"/>
              <a:t>form</a:t>
            </a:r>
            <a:r>
              <a:rPr sz="3600" spc="-550" dirty="0"/>
              <a:t> </a:t>
            </a:r>
            <a:r>
              <a:rPr sz="3600" spc="-130" dirty="0"/>
              <a:t>action</a:t>
            </a:r>
            <a:endParaRPr sz="3600"/>
          </a:p>
        </p:txBody>
      </p:sp>
      <p:sp>
        <p:nvSpPr>
          <p:cNvPr id="12" name="object 12"/>
          <p:cNvSpPr/>
          <p:nvPr/>
        </p:nvSpPr>
        <p:spPr>
          <a:xfrm>
            <a:off x="6502907" y="5093208"/>
            <a:ext cx="5689600" cy="769620"/>
          </a:xfrm>
          <a:custGeom>
            <a:avLst/>
            <a:gdLst/>
            <a:ahLst/>
            <a:cxnLst/>
            <a:rect l="l" t="t" r="r" b="b"/>
            <a:pathLst>
              <a:path w="5689600" h="769620">
                <a:moveTo>
                  <a:pt x="5689092" y="0"/>
                </a:moveTo>
                <a:lnTo>
                  <a:pt x="0" y="0"/>
                </a:lnTo>
                <a:lnTo>
                  <a:pt x="0" y="769620"/>
                </a:lnTo>
                <a:lnTo>
                  <a:pt x="5689092" y="769620"/>
                </a:lnTo>
                <a:lnTo>
                  <a:pt x="5689092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81902" y="5110352"/>
            <a:ext cx="51523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1229" algn="l"/>
                <a:tab pos="4662805" algn="l"/>
              </a:tabLst>
            </a:pPr>
            <a:r>
              <a:rPr sz="1600" b="1" spc="-5" dirty="0">
                <a:latin typeface="Carlito"/>
                <a:cs typeface="Carlito"/>
              </a:rPr>
              <a:t>In </a:t>
            </a:r>
            <a:r>
              <a:rPr sz="1600" b="1" spc="-25" dirty="0">
                <a:latin typeface="Carlito"/>
                <a:cs typeface="Carlito"/>
              </a:rPr>
              <a:t>r</a:t>
            </a:r>
            <a:r>
              <a:rPr sz="1600" b="1" spc="-10" dirty="0">
                <a:latin typeface="Carlito"/>
                <a:cs typeface="Carlito"/>
              </a:rPr>
              <a:t>eali</a:t>
            </a:r>
            <a:r>
              <a:rPr sz="1600" b="1" spc="-20" dirty="0">
                <a:latin typeface="Carlito"/>
                <a:cs typeface="Carlito"/>
              </a:rPr>
              <a:t>t</a:t>
            </a:r>
            <a:r>
              <a:rPr sz="1600" b="1" spc="-135" dirty="0">
                <a:latin typeface="Carlito"/>
                <a:cs typeface="Carlito"/>
              </a:rPr>
              <a:t>y</a:t>
            </a:r>
            <a:r>
              <a:rPr sz="1600" b="1" spc="-5" dirty="0">
                <a:latin typeface="Carlito"/>
                <a:cs typeface="Carlito"/>
              </a:rPr>
              <a:t>, </a:t>
            </a:r>
            <a:r>
              <a:rPr sz="1600" b="1" dirty="0">
                <a:latin typeface="Carlito"/>
                <a:cs typeface="Carlito"/>
              </a:rPr>
              <a:t>I</a:t>
            </a:r>
            <a:r>
              <a:rPr sz="1600" b="1" spc="-5" dirty="0">
                <a:latin typeface="Carlito"/>
                <a:cs typeface="Carlito"/>
              </a:rPr>
              <a:t>t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is</a:t>
            </a:r>
            <a:r>
              <a:rPr sz="1600" b="1" dirty="0">
                <a:latin typeface="Carlito"/>
                <a:cs typeface="Carlito"/>
              </a:rPr>
              <a:t> </a:t>
            </a:r>
            <a:r>
              <a:rPr sz="1600" b="1" spc="-20" dirty="0">
                <a:latin typeface="Carlito"/>
                <a:cs typeface="Carlito"/>
              </a:rPr>
              <a:t>o</a:t>
            </a:r>
            <a:r>
              <a:rPr sz="1600" b="1" spc="-5" dirty="0">
                <a:latin typeface="Carlito"/>
                <a:cs typeface="Carlito"/>
              </a:rPr>
              <a:t>t</a:t>
            </a:r>
            <a:r>
              <a:rPr sz="1600" b="1" spc="-15" dirty="0">
                <a:latin typeface="Carlito"/>
                <a:cs typeface="Carlito"/>
              </a:rPr>
              <a:t>h</a:t>
            </a:r>
            <a:r>
              <a:rPr sz="1600" b="1" spc="-10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r</a:t>
            </a:r>
            <a:r>
              <a:rPr sz="1600" b="1" spc="25" dirty="0">
                <a:latin typeface="Carlito"/>
                <a:cs typeface="Carlito"/>
              </a:rPr>
              <a:t> </a:t>
            </a:r>
            <a:r>
              <a:rPr sz="1600" b="1" spc="-35" dirty="0">
                <a:latin typeface="Carlito"/>
                <a:cs typeface="Carlito"/>
              </a:rPr>
              <a:t>w</a:t>
            </a:r>
            <a:r>
              <a:rPr sz="1600" b="1" spc="-50" dirty="0">
                <a:latin typeface="Carlito"/>
                <a:cs typeface="Carlito"/>
              </a:rPr>
              <a:t>a</a:t>
            </a:r>
            <a:r>
              <a:rPr sz="1600" b="1" spc="-5" dirty="0">
                <a:latin typeface="Carlito"/>
                <a:cs typeface="Carlito"/>
              </a:rPr>
              <a:t>y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, i.e.</a:t>
            </a:r>
            <a:r>
              <a:rPr sz="1600" b="1" dirty="0">
                <a:latin typeface="Carlito"/>
                <a:cs typeface="Carlito"/>
              </a:rPr>
              <a:t>	</a:t>
            </a:r>
            <a:r>
              <a:rPr sz="1600" b="1" spc="-5" dirty="0">
                <a:latin typeface="Carlito"/>
                <a:cs typeface="Carlito"/>
              </a:rPr>
              <a:t>A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Se</a:t>
            </a:r>
            <a:r>
              <a:rPr sz="1600" b="1" spc="20" dirty="0">
                <a:latin typeface="Carlito"/>
                <a:cs typeface="Carlito"/>
              </a:rPr>
              <a:t>r</a:t>
            </a:r>
            <a:r>
              <a:rPr sz="1600" b="1" spc="-10" dirty="0">
                <a:latin typeface="Carlito"/>
                <a:cs typeface="Carlito"/>
              </a:rPr>
              <a:t>vl</a:t>
            </a:r>
            <a:r>
              <a:rPr sz="1600" b="1" spc="-15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t</a:t>
            </a:r>
            <a:r>
              <a:rPr sz="1600" b="1" dirty="0">
                <a:latin typeface="Carlito"/>
                <a:cs typeface="Carlito"/>
              </a:rPr>
              <a:t>	</a:t>
            </a:r>
            <a:r>
              <a:rPr sz="1600" b="1" spc="-5" dirty="0">
                <a:latin typeface="Carlito"/>
                <a:cs typeface="Carlito"/>
              </a:rPr>
              <a:t>t</a:t>
            </a:r>
            <a:r>
              <a:rPr sz="1600" b="1" spc="-15" dirty="0">
                <a:latin typeface="Carlito"/>
                <a:cs typeface="Carlito"/>
              </a:rPr>
              <a:t>h</a:t>
            </a:r>
            <a:r>
              <a:rPr sz="1600" b="1" spc="-35" dirty="0">
                <a:latin typeface="Carlito"/>
                <a:cs typeface="Carlito"/>
              </a:rPr>
              <a:t>a</a:t>
            </a:r>
            <a:r>
              <a:rPr sz="1600" b="1" spc="-5" dirty="0">
                <a:latin typeface="Carlito"/>
                <a:cs typeface="Carlito"/>
              </a:rPr>
              <a:t>t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1902" y="5445658"/>
            <a:ext cx="3576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acts as a </a:t>
            </a:r>
            <a:r>
              <a:rPr sz="1600" b="1" spc="-10" dirty="0">
                <a:latin typeface="Carlito"/>
                <a:cs typeface="Carlito"/>
              </a:rPr>
              <a:t>controller </a:t>
            </a:r>
            <a:r>
              <a:rPr sz="1600" b="1" spc="-25" dirty="0">
                <a:latin typeface="Carlito"/>
                <a:cs typeface="Carlito"/>
              </a:rPr>
              <a:t>invokes</a:t>
            </a:r>
            <a:r>
              <a:rPr sz="1600" b="1" spc="6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JSP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5579" y="4017264"/>
            <a:ext cx="9456420" cy="399415"/>
          </a:xfrm>
          <a:custGeom>
            <a:avLst/>
            <a:gdLst/>
            <a:ahLst/>
            <a:cxnLst/>
            <a:rect l="l" t="t" r="r" b="b"/>
            <a:pathLst>
              <a:path w="9456420" h="399414">
                <a:moveTo>
                  <a:pt x="9456420" y="0"/>
                </a:moveTo>
                <a:lnTo>
                  <a:pt x="0" y="0"/>
                </a:lnTo>
                <a:lnTo>
                  <a:pt x="0" y="399288"/>
                </a:lnTo>
                <a:lnTo>
                  <a:pt x="9456420" y="399288"/>
                </a:lnTo>
                <a:lnTo>
                  <a:pt x="9456420" y="0"/>
                </a:lnTo>
                <a:close/>
              </a:path>
            </a:pathLst>
          </a:custGeom>
          <a:solidFill>
            <a:srgbClr val="F3F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926" y="4034485"/>
            <a:ext cx="1046035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5500" algn="l"/>
              </a:tabLst>
            </a:pPr>
            <a:r>
              <a:rPr spc="-5" dirty="0">
                <a:latin typeface="Carlito"/>
                <a:cs typeface="Carlito"/>
              </a:rPr>
              <a:t>&lt;html&gt;	</a:t>
            </a:r>
            <a:r>
              <a:rPr spc="-10" dirty="0">
                <a:latin typeface="Carlito"/>
                <a:cs typeface="Carlito"/>
              </a:rPr>
              <a:t>Invoking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Servlet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a JSP </a:t>
            </a:r>
            <a:r>
              <a:rPr spc="-5" dirty="0">
                <a:latin typeface="Carlito"/>
                <a:cs typeface="Carlito"/>
              </a:rPr>
              <a:t>directly through </a:t>
            </a:r>
            <a:r>
              <a:rPr dirty="0">
                <a:latin typeface="Carlito"/>
                <a:cs typeface="Carlito"/>
              </a:rPr>
              <a:t>the </a:t>
            </a:r>
            <a:r>
              <a:rPr b="1" dirty="0">
                <a:latin typeface="Carlito"/>
                <a:cs typeface="Carlito"/>
              </a:rPr>
              <a:t>jsp:include </a:t>
            </a:r>
            <a:r>
              <a:rPr dirty="0">
                <a:latin typeface="Carlito"/>
                <a:cs typeface="Carlito"/>
              </a:rPr>
              <a:t>or </a:t>
            </a:r>
            <a:r>
              <a:rPr b="1" spc="-10" dirty="0">
                <a:latin typeface="Carlito"/>
                <a:cs typeface="Carlito"/>
              </a:rPr>
              <a:t>jsp:forward</a:t>
            </a:r>
            <a:r>
              <a:rPr b="1"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tags.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&lt;head&gt;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&lt;meta http-equiv=</a:t>
            </a:r>
            <a:r>
              <a:rPr i="1" spc="-10" dirty="0">
                <a:latin typeface="Carlito"/>
                <a:cs typeface="Carlito"/>
              </a:rPr>
              <a:t>"Content-Type" content="text/html;</a:t>
            </a:r>
            <a:r>
              <a:rPr i="1" spc="-15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charset=ISO-8859-1"&gt;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4083"/>
            <a:ext cx="12192000" cy="4093845"/>
          </a:xfrm>
          <a:custGeom>
            <a:avLst/>
            <a:gdLst/>
            <a:ahLst/>
            <a:cxnLst/>
            <a:rect l="l" t="t" r="r" b="b"/>
            <a:pathLst>
              <a:path w="12192000" h="4093845">
                <a:moveTo>
                  <a:pt x="12192000" y="0"/>
                </a:moveTo>
                <a:lnTo>
                  <a:pt x="0" y="0"/>
                </a:lnTo>
                <a:lnTo>
                  <a:pt x="0" y="4093464"/>
                </a:lnTo>
                <a:lnTo>
                  <a:pt x="12192000" y="40934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3F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445208"/>
            <a:ext cx="10570210" cy="359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0" algn="l"/>
              </a:tabLst>
            </a:pPr>
            <a:r>
              <a:rPr sz="2600" i="1" spc="-105" dirty="0">
                <a:latin typeface="Carlito"/>
                <a:cs typeface="Carlito"/>
              </a:rPr>
              <a:t>To </a:t>
            </a:r>
            <a:r>
              <a:rPr sz="2600" i="1" spc="-25" dirty="0">
                <a:latin typeface="Carlito"/>
                <a:cs typeface="Carlito"/>
              </a:rPr>
              <a:t>invoke </a:t>
            </a:r>
            <a:r>
              <a:rPr sz="2600" i="1" dirty="0">
                <a:latin typeface="Carlito"/>
                <a:cs typeface="Carlito"/>
              </a:rPr>
              <a:t>a JSP </a:t>
            </a:r>
            <a:r>
              <a:rPr sz="2600" i="1" spc="-5" dirty="0">
                <a:latin typeface="Carlito"/>
                <a:cs typeface="Carlito"/>
              </a:rPr>
              <a:t>file from another </a:t>
            </a:r>
            <a:r>
              <a:rPr sz="2600" i="1" dirty="0">
                <a:latin typeface="Carlito"/>
                <a:cs typeface="Carlito"/>
              </a:rPr>
              <a:t>JSP </a:t>
            </a:r>
            <a:r>
              <a:rPr sz="2600" i="1" spc="-5" dirty="0">
                <a:latin typeface="Carlito"/>
                <a:cs typeface="Carlito"/>
              </a:rPr>
              <a:t>file, you </a:t>
            </a:r>
            <a:r>
              <a:rPr sz="2600" i="1" spc="-10" dirty="0">
                <a:latin typeface="Carlito"/>
                <a:cs typeface="Carlito"/>
              </a:rPr>
              <a:t>can perform</a:t>
            </a:r>
            <a:r>
              <a:rPr sz="2600" i="1" spc="120" dirty="0">
                <a:latin typeface="Carlito"/>
                <a:cs typeface="Carlito"/>
              </a:rPr>
              <a:t> </a:t>
            </a:r>
            <a:r>
              <a:rPr sz="2600" i="1" spc="-5" dirty="0">
                <a:latin typeface="Carlito"/>
                <a:cs typeface="Carlito"/>
              </a:rPr>
              <a:t>one </a:t>
            </a:r>
            <a:r>
              <a:rPr sz="2600" i="1" dirty="0">
                <a:latin typeface="Carlito"/>
                <a:cs typeface="Carlito"/>
              </a:rPr>
              <a:t>of	the</a:t>
            </a:r>
            <a:r>
              <a:rPr sz="2600" i="1" spc="-55" dirty="0">
                <a:latin typeface="Carlito"/>
                <a:cs typeface="Carlito"/>
              </a:rPr>
              <a:t> </a:t>
            </a:r>
            <a:r>
              <a:rPr sz="2600" i="1" spc="-10" dirty="0">
                <a:latin typeface="Carlito"/>
                <a:cs typeface="Carlito"/>
              </a:rPr>
              <a:t>following: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rlito"/>
              <a:cs typeface="Carlito"/>
            </a:endParaRPr>
          </a:p>
          <a:p>
            <a:pPr marL="128905" indent="-116839">
              <a:lnSpc>
                <a:spcPct val="100000"/>
              </a:lnSpc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spc="-5" dirty="0">
                <a:latin typeface="Carlito"/>
                <a:cs typeface="Carlito"/>
              </a:rPr>
              <a:t>Specify </a:t>
            </a:r>
            <a:r>
              <a:rPr sz="2600" dirty="0">
                <a:latin typeface="Carlito"/>
                <a:cs typeface="Carlito"/>
              </a:rPr>
              <a:t>the URL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second </a:t>
            </a:r>
            <a:r>
              <a:rPr sz="2600" dirty="0">
                <a:latin typeface="Carlito"/>
                <a:cs typeface="Carlito"/>
              </a:rPr>
              <a:t>JSP </a:t>
            </a:r>
            <a:r>
              <a:rPr sz="2600" spc="-5" dirty="0">
                <a:latin typeface="Carlito"/>
                <a:cs typeface="Carlito"/>
              </a:rPr>
              <a:t>file on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FORM ACTION</a:t>
            </a:r>
            <a:r>
              <a:rPr sz="2600" spc="-1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attribute: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&lt;FORM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action=</a:t>
            </a:r>
            <a:r>
              <a:rPr sz="2600" b="1" i="1" spc="-5" dirty="0">
                <a:solidFill>
                  <a:srgbClr val="C00000"/>
                </a:solidFill>
                <a:latin typeface="Carlito"/>
                <a:cs typeface="Carlito"/>
              </a:rPr>
              <a:t>"JSP_URL"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&gt;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rlito"/>
              <a:cs typeface="Carlito"/>
            </a:endParaRPr>
          </a:p>
          <a:p>
            <a:pPr marL="128905" indent="-116839">
              <a:lnSpc>
                <a:spcPct val="100000"/>
              </a:lnSpc>
              <a:spcBef>
                <a:spcPts val="5"/>
              </a:spcBef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spc="-5" dirty="0">
                <a:latin typeface="Carlito"/>
                <a:cs typeface="Carlito"/>
              </a:rPr>
              <a:t>Specify </a:t>
            </a:r>
            <a:r>
              <a:rPr sz="2600" dirty="0">
                <a:latin typeface="Carlito"/>
                <a:cs typeface="Carlito"/>
              </a:rPr>
              <a:t>the URL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second </a:t>
            </a:r>
            <a:r>
              <a:rPr sz="2600" dirty="0">
                <a:latin typeface="Carlito"/>
                <a:cs typeface="Carlito"/>
              </a:rPr>
              <a:t>JSP </a:t>
            </a:r>
            <a:r>
              <a:rPr sz="2600" spc="-5" dirty="0">
                <a:latin typeface="Carlito"/>
                <a:cs typeface="Carlito"/>
              </a:rPr>
              <a:t>file </a:t>
            </a:r>
            <a:r>
              <a:rPr sz="2600" dirty="0">
                <a:latin typeface="Carlito"/>
                <a:cs typeface="Carlito"/>
              </a:rPr>
              <a:t>in an anchor </a:t>
            </a:r>
            <a:r>
              <a:rPr sz="2600" spc="-15" dirty="0">
                <a:latin typeface="Carlito"/>
                <a:cs typeface="Carlito"/>
              </a:rPr>
              <a:t>tag </a:t>
            </a:r>
            <a:r>
              <a:rPr sz="2600" spc="-5" dirty="0">
                <a:latin typeface="Carlito"/>
                <a:cs typeface="Carlito"/>
              </a:rPr>
              <a:t>HREF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attribute: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&lt;a href="JSP_URL"&gt;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reference-text</a:t>
            </a:r>
            <a:r>
              <a:rPr sz="2600" b="1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&lt;/a&gt;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rlito"/>
              <a:cs typeface="Carlito"/>
            </a:endParaRPr>
          </a:p>
          <a:p>
            <a:pPr marL="128905" indent="-116839">
              <a:lnSpc>
                <a:spcPct val="100000"/>
              </a:lnSpc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latin typeface="Carlito"/>
                <a:cs typeface="Carlito"/>
              </a:rPr>
              <a:t>Using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&lt;jsp:forward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&gt; </a:t>
            </a:r>
            <a:r>
              <a:rPr sz="2600" spc="-5" dirty="0">
                <a:solidFill>
                  <a:srgbClr val="C00000"/>
                </a:solidFill>
                <a:latin typeface="Carlito"/>
                <a:cs typeface="Carlito"/>
              </a:rPr>
              <a:t>or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&lt;jsp:include&gt; </a:t>
            </a:r>
            <a:r>
              <a:rPr sz="2600" dirty="0">
                <a:latin typeface="Carlito"/>
                <a:cs typeface="Carlito"/>
              </a:rPr>
              <a:t>action</a:t>
            </a:r>
            <a:r>
              <a:rPr sz="2600" spc="-10" dirty="0">
                <a:latin typeface="Carlito"/>
                <a:cs typeface="Carlito"/>
              </a:rPr>
              <a:t> tags.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20">
                <a:moveTo>
                  <a:pt x="12192000" y="0"/>
                </a:moveTo>
                <a:lnTo>
                  <a:pt x="0" y="0"/>
                </a:lnTo>
                <a:lnTo>
                  <a:pt x="0" y="769620"/>
                </a:lnTo>
                <a:lnTo>
                  <a:pt x="12192000" y="7696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8796" y="21158"/>
            <a:ext cx="55441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rlito"/>
                <a:cs typeface="Carlito"/>
              </a:rPr>
              <a:t>Invoking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5" dirty="0">
                <a:latin typeface="Carlito"/>
                <a:cs typeface="Carlito"/>
              </a:rPr>
              <a:t>JSP </a:t>
            </a:r>
            <a:r>
              <a:rPr sz="2000" b="1" spc="-15" dirty="0">
                <a:latin typeface="Carlito"/>
                <a:cs typeface="Carlito"/>
              </a:rPr>
              <a:t>from </a:t>
            </a:r>
            <a:r>
              <a:rPr sz="2000" b="1" dirty="0">
                <a:latin typeface="Carlito"/>
                <a:cs typeface="Carlito"/>
              </a:rPr>
              <a:t>a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JSP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4036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8219" y="2488692"/>
            <a:ext cx="10715625" cy="2862580"/>
          </a:xfrm>
          <a:custGeom>
            <a:avLst/>
            <a:gdLst/>
            <a:ahLst/>
            <a:cxnLst/>
            <a:rect l="l" t="t" r="r" b="b"/>
            <a:pathLst>
              <a:path w="10715625" h="2862579">
                <a:moveTo>
                  <a:pt x="10715244" y="0"/>
                </a:moveTo>
                <a:lnTo>
                  <a:pt x="0" y="0"/>
                </a:lnTo>
                <a:lnTo>
                  <a:pt x="0" y="2862072"/>
                </a:lnTo>
                <a:lnTo>
                  <a:pt x="10715244" y="2862072"/>
                </a:lnTo>
                <a:lnTo>
                  <a:pt x="1071524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6655" y="2493645"/>
            <a:ext cx="1030859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15" dirty="0">
                <a:latin typeface="Carlito"/>
                <a:cs typeface="Carlito"/>
              </a:rPr>
              <a:t>Invoking </a:t>
            </a:r>
            <a:r>
              <a:rPr sz="2800" dirty="0">
                <a:latin typeface="Carlito"/>
                <a:cs typeface="Carlito"/>
              </a:rPr>
              <a:t>JSP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Servlet</a:t>
            </a: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dirty="0">
                <a:latin typeface="Carlito"/>
                <a:cs typeface="Carlito"/>
              </a:rPr>
              <a:t>Bean</a:t>
            </a: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dirty="0">
                <a:latin typeface="Carlito"/>
                <a:cs typeface="Carlito"/>
              </a:rPr>
              <a:t>JSP </a:t>
            </a:r>
            <a:r>
              <a:rPr sz="2800" spc="-5" dirty="0">
                <a:latin typeface="Carlito"/>
                <a:cs typeface="Carlito"/>
              </a:rPr>
              <a:t>Action </a:t>
            </a:r>
            <a:r>
              <a:rPr sz="2800" spc="-60" dirty="0">
                <a:latin typeface="Carlito"/>
                <a:cs typeface="Carlito"/>
              </a:rPr>
              <a:t>Tags: </a:t>
            </a:r>
            <a:r>
              <a:rPr sz="2800" spc="-5" dirty="0">
                <a:latin typeface="Carlito"/>
                <a:cs typeface="Carlito"/>
              </a:rPr>
              <a:t>useBean, </a:t>
            </a:r>
            <a:r>
              <a:rPr sz="2800" spc="-15" dirty="0">
                <a:latin typeface="Carlito"/>
                <a:cs typeface="Carlito"/>
              </a:rPr>
              <a:t>getProperty </a:t>
            </a:r>
            <a:r>
              <a:rPr sz="2800" dirty="0">
                <a:latin typeface="Carlito"/>
                <a:cs typeface="Carlito"/>
              </a:rPr>
              <a:t>&amp;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setProperty</a:t>
            </a: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10" dirty="0">
                <a:latin typeface="Carlito"/>
                <a:cs typeface="Carlito"/>
              </a:rPr>
              <a:t>Expression </a:t>
            </a:r>
            <a:r>
              <a:rPr sz="2800" spc="-5" dirty="0">
                <a:latin typeface="Carlito"/>
                <a:cs typeface="Carlito"/>
              </a:rPr>
              <a:t>Language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(EL)</a:t>
            </a: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dirty="0">
                <a:latin typeface="Carlito"/>
                <a:cs typeface="Carlito"/>
              </a:rPr>
              <a:t>JSP </a:t>
            </a:r>
            <a:r>
              <a:rPr sz="2800" spc="-15" dirty="0">
                <a:latin typeface="Carlito"/>
                <a:cs typeface="Carlito"/>
              </a:rPr>
              <a:t>Standard </a:t>
            </a:r>
            <a:r>
              <a:rPr sz="2800" spc="-95" dirty="0">
                <a:latin typeface="Carlito"/>
                <a:cs typeface="Carlito"/>
              </a:rPr>
              <a:t>Tag </a:t>
            </a:r>
            <a:r>
              <a:rPr sz="2800" spc="-10" dirty="0">
                <a:latin typeface="Carlito"/>
                <a:cs typeface="Carlito"/>
              </a:rPr>
              <a:t>Library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(JSTL)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1745" y="0"/>
            <a:ext cx="71310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/>
              <a:t>Invoking </a:t>
            </a:r>
            <a:r>
              <a:rPr sz="4200" spc="-360" dirty="0"/>
              <a:t>a </a:t>
            </a:r>
            <a:r>
              <a:rPr sz="4200" spc="-800" dirty="0"/>
              <a:t>JSP </a:t>
            </a:r>
            <a:r>
              <a:rPr sz="4200" spc="-470" dirty="0"/>
              <a:t>Page </a:t>
            </a:r>
            <a:r>
              <a:rPr sz="4200" spc="-80" dirty="0"/>
              <a:t>from </a:t>
            </a:r>
            <a:r>
              <a:rPr sz="4200" spc="-360" dirty="0"/>
              <a:t>a</a:t>
            </a:r>
            <a:r>
              <a:rPr sz="4200" spc="-560" dirty="0"/>
              <a:t> </a:t>
            </a:r>
            <a:r>
              <a:rPr sz="4200" spc="-229" dirty="0"/>
              <a:t>Servlet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5785103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79196"/>
            <a:ext cx="11270615" cy="55124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8295" marR="3201035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28295" algn="l"/>
                <a:tab pos="328930" algn="l"/>
              </a:tabLst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25" dirty="0">
                <a:latin typeface="Carlito"/>
                <a:cs typeface="Carlito"/>
              </a:rPr>
              <a:t>invoke </a:t>
            </a:r>
            <a:r>
              <a:rPr sz="2200" spc="-5" dirty="0">
                <a:latin typeface="Carlito"/>
                <a:cs typeface="Carlito"/>
              </a:rPr>
              <a:t>a 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10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a servlet </a:t>
            </a:r>
            <a:r>
              <a:rPr sz="2200" spc="-10" dirty="0">
                <a:latin typeface="Carlito"/>
                <a:cs typeface="Carlito"/>
              </a:rPr>
              <a:t>through functionality </a:t>
            </a:r>
            <a:r>
              <a:rPr sz="2200" spc="-5" dirty="0">
                <a:latin typeface="Carlito"/>
                <a:cs typeface="Carlito"/>
              </a:rPr>
              <a:t>of the 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spc="-10" dirty="0">
                <a:latin typeface="Carlito"/>
                <a:cs typeface="Carlito"/>
              </a:rPr>
              <a:t>javax.servlet.RequestDispatcher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 marL="181610">
              <a:lnSpc>
                <a:spcPct val="100000"/>
              </a:lnSpc>
              <a:spcBef>
                <a:spcPts val="695"/>
              </a:spcBef>
            </a:pP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Complete the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following </a:t>
            </a:r>
            <a:r>
              <a:rPr sz="2200" b="1" i="1" spc="-15" dirty="0">
                <a:solidFill>
                  <a:srgbClr val="001F5F"/>
                </a:solidFill>
                <a:latin typeface="Carlito"/>
                <a:cs typeface="Carlito"/>
              </a:rPr>
              <a:t>steps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in your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code </a:t>
            </a:r>
            <a:r>
              <a:rPr sz="2200" b="1" i="1" spc="-20" dirty="0">
                <a:solidFill>
                  <a:srgbClr val="001F5F"/>
                </a:solidFill>
                <a:latin typeface="Carlito"/>
                <a:cs typeface="Carlito"/>
              </a:rPr>
              <a:t>to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use this</a:t>
            </a:r>
            <a:r>
              <a:rPr sz="2200" b="1" i="1" spc="8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mechanism:</a:t>
            </a:r>
            <a:endParaRPr sz="2200">
              <a:latin typeface="Carlito"/>
              <a:cs typeface="Carlito"/>
            </a:endParaRPr>
          </a:p>
          <a:p>
            <a:pPr marL="328295" indent="-2292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28295" algn="l"/>
                <a:tab pos="328930" algn="l"/>
              </a:tabLst>
            </a:pPr>
            <a:r>
              <a:rPr sz="2200" spc="-10" dirty="0">
                <a:latin typeface="Carlito"/>
                <a:cs typeface="Carlito"/>
              </a:rPr>
              <a:t>Get </a:t>
            </a:r>
            <a:r>
              <a:rPr sz="2200" spc="-5" dirty="0">
                <a:latin typeface="Carlito"/>
                <a:cs typeface="Carlito"/>
              </a:rPr>
              <a:t>a servlet </a:t>
            </a:r>
            <a:r>
              <a:rPr sz="2200" spc="-20" dirty="0">
                <a:latin typeface="Carlito"/>
                <a:cs typeface="Carlito"/>
              </a:rPr>
              <a:t>context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servlet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instance:</a:t>
            </a:r>
            <a:endParaRPr sz="2200">
              <a:latin typeface="Carlito"/>
              <a:cs typeface="Carlito"/>
            </a:endParaRPr>
          </a:p>
          <a:p>
            <a:pPr marL="988060">
              <a:lnSpc>
                <a:spcPct val="100000"/>
              </a:lnSpc>
              <a:spcBef>
                <a:spcPts val="745"/>
              </a:spcBef>
            </a:pPr>
            <a:r>
              <a:rPr sz="2200" b="1" i="1" spc="-10" dirty="0">
                <a:latin typeface="Carlito"/>
                <a:cs typeface="Carlito"/>
              </a:rPr>
              <a:t>ServletContext </a:t>
            </a:r>
            <a:r>
              <a:rPr sz="2200" b="1" i="1" spc="-5" dirty="0">
                <a:latin typeface="Carlito"/>
                <a:cs typeface="Carlito"/>
              </a:rPr>
              <a:t>sc =</a:t>
            </a:r>
            <a:r>
              <a:rPr sz="2200" b="1" i="1" spc="1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this.getServletContext();</a:t>
            </a:r>
            <a:endParaRPr sz="2200">
              <a:latin typeface="Carlito"/>
              <a:cs typeface="Carlito"/>
            </a:endParaRPr>
          </a:p>
          <a:p>
            <a:pPr marL="328295" marR="281940" indent="-228600">
              <a:lnSpc>
                <a:spcPts val="2380"/>
              </a:lnSpc>
              <a:spcBef>
                <a:spcPts val="1030"/>
              </a:spcBef>
              <a:buFont typeface="Arial"/>
              <a:buChar char="•"/>
              <a:tabLst>
                <a:tab pos="328295" algn="l"/>
                <a:tab pos="328930" algn="l"/>
              </a:tabLst>
            </a:pPr>
            <a:r>
              <a:rPr sz="2200" spc="-10" dirty="0">
                <a:latin typeface="Carlito"/>
                <a:cs typeface="Carlito"/>
              </a:rPr>
              <a:t>Get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request dispatcher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servlet </a:t>
            </a:r>
            <a:r>
              <a:rPr sz="2200" spc="-20" dirty="0">
                <a:latin typeface="Carlito"/>
                <a:cs typeface="Carlito"/>
              </a:rPr>
              <a:t>context </a:t>
            </a:r>
            <a:r>
              <a:rPr sz="2200" spc="-10" dirty="0">
                <a:latin typeface="Carlito"/>
                <a:cs typeface="Carlito"/>
              </a:rPr>
              <a:t>instance, </a:t>
            </a:r>
            <a:r>
              <a:rPr sz="2200" spc="-5" dirty="0">
                <a:latin typeface="Carlito"/>
                <a:cs typeface="Carlito"/>
              </a:rPr>
              <a:t>specifying the </a:t>
            </a:r>
            <a:r>
              <a:rPr sz="2200" spc="-10" dirty="0">
                <a:latin typeface="Carlito"/>
                <a:cs typeface="Carlito"/>
              </a:rPr>
              <a:t>absolute path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20" dirty="0">
                <a:latin typeface="Carlito"/>
                <a:cs typeface="Carlito"/>
              </a:rPr>
              <a:t>target </a:t>
            </a:r>
            <a:r>
              <a:rPr sz="2200" spc="-5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5" dirty="0">
                <a:latin typeface="Carlito"/>
                <a:cs typeface="Carlito"/>
              </a:rPr>
              <a:t>input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getRequestDispatcher()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method:</a:t>
            </a:r>
            <a:endParaRPr sz="2200">
              <a:latin typeface="Carlito"/>
              <a:cs typeface="Carlito"/>
            </a:endParaRPr>
          </a:p>
          <a:p>
            <a:pPr marL="797560">
              <a:lnSpc>
                <a:spcPct val="100000"/>
              </a:lnSpc>
              <a:spcBef>
                <a:spcPts val="695"/>
              </a:spcBef>
            </a:pPr>
            <a:r>
              <a:rPr sz="2200" b="1" i="1" spc="-10" dirty="0">
                <a:latin typeface="Carlito"/>
                <a:cs typeface="Carlito"/>
              </a:rPr>
              <a:t>RequestDispatcher </a:t>
            </a:r>
            <a:r>
              <a:rPr sz="2200" b="1" i="1" spc="-5" dirty="0">
                <a:latin typeface="Carlito"/>
                <a:cs typeface="Carlito"/>
              </a:rPr>
              <a:t>rd =</a:t>
            </a:r>
            <a:r>
              <a:rPr sz="2200" b="1" i="1" spc="30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sc.getRequestDispatcher("/jsp/mypage.jsp");</a:t>
            </a:r>
            <a:endParaRPr sz="2200">
              <a:latin typeface="Carlito"/>
              <a:cs typeface="Carlito"/>
            </a:endParaRPr>
          </a:p>
          <a:p>
            <a:pPr marL="328295" indent="-229235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328295" algn="l"/>
                <a:tab pos="328930" algn="l"/>
              </a:tabLst>
            </a:pPr>
            <a:r>
              <a:rPr sz="2200" spc="-25" dirty="0">
                <a:latin typeface="Carlito"/>
                <a:cs typeface="Carlito"/>
              </a:rPr>
              <a:t>Invoke </a:t>
            </a:r>
            <a:r>
              <a:rPr sz="2200" spc="-5" dirty="0">
                <a:latin typeface="Carlito"/>
                <a:cs typeface="Carlito"/>
              </a:rPr>
              <a:t>the include() or </a:t>
            </a:r>
            <a:r>
              <a:rPr sz="2200" spc="-15" dirty="0">
                <a:latin typeface="Carlito"/>
                <a:cs typeface="Carlito"/>
              </a:rPr>
              <a:t>forward() </a:t>
            </a:r>
            <a:r>
              <a:rPr sz="2200" spc="-10" dirty="0">
                <a:latin typeface="Carlito"/>
                <a:cs typeface="Carlito"/>
              </a:rPr>
              <a:t>methods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30" dirty="0">
                <a:latin typeface="Carlito"/>
                <a:cs typeface="Carlito"/>
              </a:rPr>
              <a:t>dispatcher, </a:t>
            </a:r>
            <a:r>
              <a:rPr sz="2200" spc="-5" dirty="0">
                <a:latin typeface="Carlito"/>
                <a:cs typeface="Carlito"/>
              </a:rPr>
              <a:t>specifying the </a:t>
            </a:r>
            <a:r>
              <a:rPr sz="2200" dirty="0">
                <a:latin typeface="Carlito"/>
                <a:cs typeface="Carlito"/>
              </a:rPr>
              <a:t>HTTP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request</a:t>
            </a:r>
            <a:endParaRPr sz="2200">
              <a:latin typeface="Carlito"/>
              <a:cs typeface="Carlito"/>
            </a:endParaRPr>
          </a:p>
          <a:p>
            <a:pPr marL="328295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response </a:t>
            </a:r>
            <a:r>
              <a:rPr sz="2200" spc="-5" dirty="0">
                <a:latin typeface="Carlito"/>
                <a:cs typeface="Carlito"/>
              </a:rPr>
              <a:t>objects as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arguments.</a:t>
            </a:r>
            <a:endParaRPr sz="2200">
              <a:latin typeface="Carlito"/>
              <a:cs typeface="Carlito"/>
            </a:endParaRPr>
          </a:p>
          <a:p>
            <a:pPr marL="1014094">
              <a:lnSpc>
                <a:spcPct val="100000"/>
              </a:lnSpc>
              <a:spcBef>
                <a:spcPts val="730"/>
              </a:spcBef>
              <a:tabLst>
                <a:tab pos="4708525" algn="l"/>
                <a:tab pos="5144770" algn="l"/>
              </a:tabLst>
            </a:pPr>
            <a:r>
              <a:rPr sz="2200" b="1" i="1" spc="-5" dirty="0">
                <a:latin typeface="Carlito"/>
                <a:cs typeface="Carlito"/>
              </a:rPr>
              <a:t>rd.include(request,</a:t>
            </a:r>
            <a:r>
              <a:rPr sz="2200" b="1" i="1" spc="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response);	</a:t>
            </a:r>
            <a:r>
              <a:rPr sz="2200" b="1" i="1" dirty="0">
                <a:latin typeface="Carlito"/>
                <a:cs typeface="Carlito"/>
              </a:rPr>
              <a:t>or	</a:t>
            </a:r>
            <a:r>
              <a:rPr sz="2200" b="1" i="1" spc="-10" dirty="0">
                <a:latin typeface="Carlito"/>
                <a:cs typeface="Carlito"/>
              </a:rPr>
              <a:t>rd.forward(request,</a:t>
            </a:r>
            <a:r>
              <a:rPr sz="2200" b="1" i="1" spc="1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response);</a:t>
            </a:r>
            <a:endParaRPr sz="2200">
              <a:latin typeface="Carlito"/>
              <a:cs typeface="Carlito"/>
            </a:endParaRPr>
          </a:p>
          <a:p>
            <a:pPr marL="328295" indent="-2292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28295" algn="l"/>
                <a:tab pos="32893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functionality of these methods is </a:t>
            </a:r>
            <a:r>
              <a:rPr sz="2200" spc="-10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i="1" spc="-10" dirty="0">
                <a:latin typeface="Carlito"/>
                <a:cs typeface="Carlito"/>
              </a:rPr>
              <a:t>jsp:include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i="1" spc="-10" dirty="0">
                <a:latin typeface="Carlito"/>
                <a:cs typeface="Carlito"/>
              </a:rPr>
              <a:t>jsp:forward</a:t>
            </a:r>
            <a:r>
              <a:rPr sz="2200" i="1" spc="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actions.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Note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5" dirty="0">
                <a:latin typeface="Carlito"/>
                <a:cs typeface="Carlito"/>
              </a:rPr>
              <a:t>MVC </a:t>
            </a:r>
            <a:r>
              <a:rPr sz="2400" spc="-10" dirty="0">
                <a:latin typeface="Carlito"/>
                <a:cs typeface="Carlito"/>
              </a:rPr>
              <a:t>Architecture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implemented 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above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technique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0341" y="0"/>
            <a:ext cx="367537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65" dirty="0"/>
              <a:t>About </a:t>
            </a:r>
            <a:r>
              <a:rPr sz="4200" spc="-495" dirty="0"/>
              <a:t>Java </a:t>
            </a:r>
            <a:r>
              <a:rPr sz="4200" spc="-310" dirty="0"/>
              <a:t>beans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763523"/>
            <a:ext cx="12192000" cy="634365"/>
          </a:xfrm>
          <a:custGeom>
            <a:avLst/>
            <a:gdLst/>
            <a:ahLst/>
            <a:cxnLst/>
            <a:rect l="l" t="t" r="r" b="b"/>
            <a:pathLst>
              <a:path w="12192000" h="634365">
                <a:moveTo>
                  <a:pt x="12192000" y="0"/>
                </a:moveTo>
                <a:lnTo>
                  <a:pt x="0" y="0"/>
                </a:lnTo>
                <a:lnTo>
                  <a:pt x="0" y="633984"/>
                </a:lnTo>
                <a:lnTo>
                  <a:pt x="12192000" y="6339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75232"/>
            <a:ext cx="12192000" cy="4831080"/>
          </a:xfrm>
          <a:custGeom>
            <a:avLst/>
            <a:gdLst/>
            <a:ahLst/>
            <a:cxnLst/>
            <a:rect l="l" t="t" r="r" b="b"/>
            <a:pathLst>
              <a:path w="12192000" h="4831080">
                <a:moveTo>
                  <a:pt x="12192000" y="0"/>
                </a:moveTo>
                <a:lnTo>
                  <a:pt x="0" y="0"/>
                </a:lnTo>
                <a:lnTo>
                  <a:pt x="0" y="4831080"/>
                </a:lnTo>
                <a:lnTo>
                  <a:pt x="12192000" y="48310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718819"/>
            <a:ext cx="11801475" cy="381571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JavaBean </a:t>
            </a:r>
            <a:r>
              <a:rPr sz="2200" spc="-5" dirty="0">
                <a:latin typeface="Carlito"/>
                <a:cs typeface="Carlito"/>
              </a:rPr>
              <a:t>is a Plain </a:t>
            </a:r>
            <a:r>
              <a:rPr sz="2200" spc="-10" dirty="0">
                <a:latin typeface="Carlito"/>
                <a:cs typeface="Carlito"/>
              </a:rPr>
              <a:t>Old </a:t>
            </a:r>
            <a:r>
              <a:rPr sz="2200" spc="-20" dirty="0">
                <a:latin typeface="Carlito"/>
                <a:cs typeface="Carlito"/>
              </a:rPr>
              <a:t>Java </a:t>
            </a:r>
            <a:r>
              <a:rPr sz="2200" spc="-5" dirty="0">
                <a:latin typeface="Carlito"/>
                <a:cs typeface="Carlito"/>
              </a:rPr>
              <a:t>object </a:t>
            </a:r>
            <a:r>
              <a:rPr sz="2200" spc="-10" dirty="0">
                <a:latin typeface="Carlito"/>
                <a:cs typeface="Carlito"/>
              </a:rPr>
              <a:t>(POJO) that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Serializable, 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0-argument </a:t>
            </a:r>
            <a:r>
              <a:rPr sz="2200" spc="-5" dirty="0">
                <a:latin typeface="Carlito"/>
                <a:cs typeface="Carlito"/>
              </a:rPr>
              <a:t>i.e. </a:t>
            </a:r>
            <a:r>
              <a:rPr sz="2200" i="1" spc="-10" dirty="0">
                <a:latin typeface="Carlito"/>
                <a:cs typeface="Carlito"/>
              </a:rPr>
              <a:t>no-arg </a:t>
            </a:r>
            <a:r>
              <a:rPr sz="2200" spc="-30" dirty="0">
                <a:latin typeface="Carlito"/>
                <a:cs typeface="Carlito"/>
              </a:rPr>
              <a:t>constructor, 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its </a:t>
            </a:r>
            <a:r>
              <a:rPr sz="2200" spc="-10" dirty="0">
                <a:latin typeface="Carlito"/>
                <a:cs typeface="Carlito"/>
              </a:rPr>
              <a:t>properties using </a:t>
            </a:r>
            <a:r>
              <a:rPr sz="2200" spc="-25" dirty="0">
                <a:latin typeface="Carlito"/>
                <a:cs typeface="Carlito"/>
              </a:rPr>
              <a:t>getter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setter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200" i="1" spc="-5" dirty="0">
                <a:latin typeface="Carlito"/>
                <a:cs typeface="Carlito"/>
              </a:rPr>
              <a:t>Java Beans </a:t>
            </a:r>
            <a:r>
              <a:rPr sz="2200" i="1" spc="-10" dirty="0">
                <a:latin typeface="Carlito"/>
                <a:cs typeface="Carlito"/>
              </a:rPr>
              <a:t>are </a:t>
            </a:r>
            <a:r>
              <a:rPr sz="2200" i="1" spc="-5" dirty="0">
                <a:latin typeface="Carlito"/>
                <a:cs typeface="Carlito"/>
              </a:rPr>
              <a:t>Java classes that </a:t>
            </a:r>
            <a:r>
              <a:rPr sz="2200" i="1" spc="-10" dirty="0">
                <a:latin typeface="Carlito"/>
                <a:cs typeface="Carlito"/>
              </a:rPr>
              <a:t>obey </a:t>
            </a: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following </a:t>
            </a:r>
            <a:r>
              <a:rPr sz="2200" i="1" spc="-15" dirty="0">
                <a:latin typeface="Carlito"/>
                <a:cs typeface="Carlito"/>
              </a:rPr>
              <a:t>conventions: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– </a:t>
            </a:r>
            <a:r>
              <a:rPr sz="2200" spc="-10" dirty="0">
                <a:latin typeface="Carlito"/>
                <a:cs typeface="Carlito"/>
              </a:rPr>
              <a:t>Must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zero-argument </a:t>
            </a:r>
            <a:r>
              <a:rPr sz="2200" spc="-10" dirty="0">
                <a:latin typeface="Carlito"/>
                <a:cs typeface="Carlito"/>
              </a:rPr>
              <a:t>(empty)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constructor</a:t>
            </a:r>
            <a:endParaRPr sz="2200">
              <a:latin typeface="Carlito"/>
              <a:cs typeface="Carlito"/>
            </a:endParaRPr>
          </a:p>
          <a:p>
            <a:pPr marL="12700" marR="711200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satisfy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requirement </a:t>
            </a:r>
            <a:r>
              <a:rPr sz="2200" spc="-5" dirty="0">
                <a:latin typeface="Carlito"/>
                <a:cs typeface="Carlito"/>
              </a:rPr>
              <a:t>either </a:t>
            </a:r>
            <a:r>
              <a:rPr sz="2200" spc="-10" dirty="0">
                <a:latin typeface="Carlito"/>
                <a:cs typeface="Carlito"/>
              </a:rPr>
              <a:t>by explicitly defining such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constructor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5" dirty="0">
                <a:latin typeface="Carlito"/>
                <a:cs typeface="Carlito"/>
              </a:rPr>
              <a:t>by </a:t>
            </a:r>
            <a:r>
              <a:rPr sz="2200" spc="-10" dirty="0">
                <a:latin typeface="Carlito"/>
                <a:cs typeface="Carlito"/>
              </a:rPr>
              <a:t>omitting </a:t>
            </a:r>
            <a:r>
              <a:rPr sz="2200" spc="-5" dirty="0">
                <a:latin typeface="Carlito"/>
                <a:cs typeface="Carlito"/>
              </a:rPr>
              <a:t>all  </a:t>
            </a:r>
            <a:r>
              <a:rPr sz="2200" spc="-15" dirty="0">
                <a:latin typeface="Carlito"/>
                <a:cs typeface="Carlito"/>
              </a:rPr>
              <a:t>constructors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buChar char="–"/>
              <a:tabLst>
                <a:tab pos="215900" algn="l"/>
              </a:tabLst>
            </a:pPr>
            <a:r>
              <a:rPr sz="2200" spc="-10" dirty="0">
                <a:latin typeface="Carlito"/>
                <a:cs typeface="Carlito"/>
              </a:rPr>
              <a:t>Should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no public </a:t>
            </a:r>
            <a:r>
              <a:rPr sz="2200" spc="-10" dirty="0">
                <a:latin typeface="Carlito"/>
                <a:cs typeface="Carlito"/>
              </a:rPr>
              <a:t>instance variables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(fields)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–"/>
            </a:pPr>
            <a:endParaRPr sz="215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Char char="–"/>
              <a:tabLst>
                <a:tab pos="215900" algn="l"/>
              </a:tabLst>
            </a:pPr>
            <a:r>
              <a:rPr sz="2200" spc="-20" dirty="0">
                <a:latin typeface="Carlito"/>
                <a:cs typeface="Carlito"/>
              </a:rPr>
              <a:t>Persistent </a:t>
            </a:r>
            <a:r>
              <a:rPr sz="2200" spc="-10" dirty="0">
                <a:latin typeface="Carlito"/>
                <a:cs typeface="Carlito"/>
              </a:rPr>
              <a:t>values should </a:t>
            </a:r>
            <a:r>
              <a:rPr sz="2200" spc="-5" dirty="0">
                <a:latin typeface="Carlito"/>
                <a:cs typeface="Carlito"/>
              </a:rPr>
              <a:t>be accessed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methods </a:t>
            </a:r>
            <a:r>
              <a:rPr sz="2200" spc="-10" dirty="0">
                <a:latin typeface="Carlito"/>
                <a:cs typeface="Carlito"/>
              </a:rPr>
              <a:t>called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getXxx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508957"/>
            <a:ext cx="164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•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5180202"/>
            <a:ext cx="164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•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147" y="4508957"/>
            <a:ext cx="6523355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If class has method </a:t>
            </a:r>
            <a:r>
              <a:rPr sz="2200" i="1" spc="-10" dirty="0">
                <a:latin typeface="Carlito"/>
                <a:cs typeface="Carlito"/>
              </a:rPr>
              <a:t>getTitle() </a:t>
            </a:r>
            <a:r>
              <a:rPr sz="2200" spc="-10" dirty="0">
                <a:latin typeface="Carlito"/>
                <a:cs typeface="Carlito"/>
              </a:rPr>
              <a:t>that returns </a:t>
            </a:r>
            <a:r>
              <a:rPr sz="2200" spc="-5" dirty="0">
                <a:latin typeface="Carlito"/>
                <a:cs typeface="Carlito"/>
              </a:rPr>
              <a:t>a String, class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said </a:t>
            </a:r>
            <a:r>
              <a:rPr sz="2200" spc="-20" dirty="0">
                <a:latin typeface="Carlito"/>
                <a:cs typeface="Carlito"/>
              </a:rPr>
              <a:t>to have </a:t>
            </a:r>
            <a:r>
              <a:rPr sz="2200" spc="-5" dirty="0">
                <a:latin typeface="Carlito"/>
                <a:cs typeface="Carlito"/>
              </a:rPr>
              <a:t>a String </a:t>
            </a:r>
            <a:r>
              <a:rPr sz="2200" spc="-10" dirty="0">
                <a:latin typeface="Carlito"/>
                <a:cs typeface="Carlito"/>
              </a:rPr>
              <a:t>property </a:t>
            </a:r>
            <a:r>
              <a:rPr sz="2200" spc="-5" dirty="0">
                <a:latin typeface="Carlito"/>
                <a:cs typeface="Carlito"/>
              </a:rPr>
              <a:t>named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title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rlito"/>
                <a:cs typeface="Carlito"/>
              </a:rPr>
              <a:t>Boolean </a:t>
            </a:r>
            <a:r>
              <a:rPr sz="2200" spc="-10" dirty="0">
                <a:latin typeface="Carlito"/>
                <a:cs typeface="Carlito"/>
              </a:rPr>
              <a:t>properties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use </a:t>
            </a:r>
            <a:r>
              <a:rPr sz="2200" i="1" spc="-5" dirty="0">
                <a:latin typeface="Carlito"/>
                <a:cs typeface="Carlito"/>
              </a:rPr>
              <a:t>isXxx </a:t>
            </a:r>
            <a:r>
              <a:rPr sz="2200" spc="-10" dirty="0">
                <a:latin typeface="Carlito"/>
                <a:cs typeface="Carlito"/>
              </a:rPr>
              <a:t>instead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getXxx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850432"/>
            <a:ext cx="8026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C00000"/>
                </a:solidFill>
                <a:latin typeface="Carlito"/>
                <a:cs typeface="Carlito"/>
              </a:rPr>
              <a:t>Note </a:t>
            </a:r>
            <a:r>
              <a:rPr sz="2200" i="1" spc="-5" dirty="0">
                <a:solidFill>
                  <a:srgbClr val="C00000"/>
                </a:solidFill>
                <a:latin typeface="Carlito"/>
                <a:cs typeface="Carlito"/>
              </a:rPr>
              <a:t>: It is the name of </a:t>
            </a:r>
            <a:r>
              <a:rPr sz="2200" i="1" spc="-10" dirty="0">
                <a:solidFill>
                  <a:srgbClr val="C00000"/>
                </a:solidFill>
                <a:latin typeface="Carlito"/>
                <a:cs typeface="Carlito"/>
              </a:rPr>
              <a:t>the method, </a:t>
            </a:r>
            <a:r>
              <a:rPr sz="2200" i="1" spc="-5" dirty="0">
                <a:solidFill>
                  <a:srgbClr val="C00000"/>
                </a:solidFill>
                <a:latin typeface="Carlito"/>
                <a:cs typeface="Carlito"/>
              </a:rPr>
              <a:t>not </a:t>
            </a:r>
            <a:r>
              <a:rPr sz="2200" i="1" spc="-15" dirty="0">
                <a:solidFill>
                  <a:srgbClr val="C00000"/>
                </a:solidFill>
                <a:latin typeface="Carlito"/>
                <a:cs typeface="Carlito"/>
              </a:rPr>
              <a:t>instance </a:t>
            </a:r>
            <a:r>
              <a:rPr sz="2200" i="1" spc="-5" dirty="0">
                <a:solidFill>
                  <a:srgbClr val="C00000"/>
                </a:solidFill>
                <a:latin typeface="Carlito"/>
                <a:cs typeface="Carlito"/>
              </a:rPr>
              <a:t>variable that</a:t>
            </a:r>
            <a:r>
              <a:rPr sz="2200" i="1" spc="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C00000"/>
                </a:solidFill>
                <a:latin typeface="Carlito"/>
                <a:cs typeface="Carlito"/>
              </a:rPr>
              <a:t>matters!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60">
                <a:moveTo>
                  <a:pt x="12192000" y="0"/>
                </a:moveTo>
                <a:lnTo>
                  <a:pt x="0" y="0"/>
                </a:lnTo>
                <a:lnTo>
                  <a:pt x="0" y="720851"/>
                </a:lnTo>
                <a:lnTo>
                  <a:pt x="12192000" y="7208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8" y="0"/>
            <a:ext cx="5188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0" dirty="0"/>
              <a:t>Using </a:t>
            </a:r>
            <a:r>
              <a:rPr sz="4200" spc="-390" dirty="0"/>
              <a:t>Beans </a:t>
            </a:r>
            <a:r>
              <a:rPr sz="4200" spc="-65" dirty="0"/>
              <a:t>: </a:t>
            </a:r>
            <a:r>
              <a:rPr sz="4200" spc="-360" dirty="0"/>
              <a:t>Basic</a:t>
            </a:r>
            <a:r>
              <a:rPr sz="4200" spc="-420" dirty="0"/>
              <a:t> </a:t>
            </a:r>
            <a:r>
              <a:rPr sz="4200" spc="-315" dirty="0"/>
              <a:t>tasks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78739" y="852373"/>
            <a:ext cx="11614785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jsp:useBean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– In the </a:t>
            </a:r>
            <a:r>
              <a:rPr sz="2200" spc="-10" dirty="0">
                <a:latin typeface="Carlito"/>
                <a:cs typeface="Carlito"/>
              </a:rPr>
              <a:t>simplest case,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element </a:t>
            </a:r>
            <a:r>
              <a:rPr sz="2200" spc="-15" dirty="0">
                <a:latin typeface="Carlito"/>
                <a:cs typeface="Carlito"/>
              </a:rPr>
              <a:t>instantiates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bean,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locate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existing </a:t>
            </a:r>
            <a:r>
              <a:rPr sz="2200" spc="-10" dirty="0">
                <a:latin typeface="Carlito"/>
                <a:cs typeface="Carlito"/>
              </a:rPr>
              <a:t>bean instance, </a:t>
            </a:r>
            <a:r>
              <a:rPr sz="2200" spc="-5" dirty="0">
                <a:latin typeface="Carlito"/>
                <a:cs typeface="Carlito"/>
              </a:rPr>
              <a:t>and  assign it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id.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2200" i="1" spc="-5" dirty="0">
                <a:latin typeface="Carlito"/>
                <a:cs typeface="Carlito"/>
              </a:rPr>
              <a:t>It is </a:t>
            </a:r>
            <a:r>
              <a:rPr sz="2200" i="1" spc="-10" dirty="0">
                <a:latin typeface="Carlito"/>
                <a:cs typeface="Carlito"/>
              </a:rPr>
              <a:t>used as: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i="1" spc="-10" dirty="0">
                <a:latin typeface="Carlito"/>
                <a:cs typeface="Carlito"/>
              </a:rPr>
              <a:t>&lt;jsp:useBean </a:t>
            </a:r>
            <a:r>
              <a:rPr sz="2200" b="1" i="1" spc="-5" dirty="0">
                <a:latin typeface="Carlito"/>
                <a:cs typeface="Carlito"/>
              </a:rPr>
              <a:t>id="beanName" </a:t>
            </a:r>
            <a:r>
              <a:rPr sz="2200" b="1" i="1" spc="-10" dirty="0">
                <a:latin typeface="Carlito"/>
                <a:cs typeface="Carlito"/>
              </a:rPr>
              <a:t>class="package.Class </a:t>
            </a:r>
            <a:r>
              <a:rPr sz="2200" b="1" i="1" spc="-5" dirty="0">
                <a:latin typeface="Carlito"/>
                <a:cs typeface="Carlito"/>
              </a:rPr>
              <a:t>" </a:t>
            </a:r>
            <a:r>
              <a:rPr sz="2200" b="1" i="1" spc="-10" dirty="0">
                <a:latin typeface="Carlito"/>
                <a:cs typeface="Carlito"/>
              </a:rPr>
              <a:t>scope= </a:t>
            </a:r>
            <a:r>
              <a:rPr sz="2200" b="1" i="1" spc="-5" dirty="0">
                <a:latin typeface="Carlito"/>
                <a:cs typeface="Carlito"/>
              </a:rPr>
              <a:t>" </a:t>
            </a:r>
            <a:r>
              <a:rPr sz="2200" b="1" i="1" spc="-10" dirty="0">
                <a:latin typeface="Carlito"/>
                <a:cs typeface="Carlito"/>
              </a:rPr>
              <a:t>request"</a:t>
            </a:r>
            <a:r>
              <a:rPr sz="2200" b="1" i="1" spc="20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5689" y="3282569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200" spc="-5" dirty="0">
                <a:latin typeface="Carlito"/>
                <a:cs typeface="Carlito"/>
              </a:rPr>
              <a:t>).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64866"/>
            <a:ext cx="759015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0000"/>
                </a:solidFill>
                <a:latin typeface="Carlito"/>
                <a:cs typeface="Carlito"/>
              </a:rPr>
              <a:t>jsp:setProperty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-This element </a:t>
            </a:r>
            <a:r>
              <a:rPr sz="2200" spc="-5" dirty="0">
                <a:latin typeface="Carlito"/>
                <a:cs typeface="Carlito"/>
              </a:rPr>
              <a:t>modifies a </a:t>
            </a:r>
            <a:r>
              <a:rPr sz="2200" spc="-10" dirty="0">
                <a:latin typeface="Carlito"/>
                <a:cs typeface="Carlito"/>
              </a:rPr>
              <a:t>bean property (i.e., calls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setXXX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Carlito"/>
                <a:cs typeface="Carlito"/>
              </a:rPr>
              <a:t>It is </a:t>
            </a:r>
            <a:r>
              <a:rPr sz="2200" i="1" spc="-10" dirty="0">
                <a:latin typeface="Carlito"/>
                <a:cs typeface="Carlito"/>
              </a:rPr>
              <a:t>used</a:t>
            </a:r>
            <a:r>
              <a:rPr sz="2200" i="1" spc="-1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as:</a:t>
            </a:r>
            <a:endParaRPr sz="2200">
              <a:latin typeface="Carlito"/>
              <a:cs typeface="Carlito"/>
            </a:endParaRPr>
          </a:p>
          <a:p>
            <a:pPr marL="927100" marR="3301365" indent="-914400">
              <a:lnSpc>
                <a:spcPct val="100000"/>
              </a:lnSpc>
            </a:pPr>
            <a:r>
              <a:rPr sz="2200" b="1" i="1" spc="-10" dirty="0">
                <a:latin typeface="Carlito"/>
                <a:cs typeface="Carlito"/>
              </a:rPr>
              <a:t>&lt;jsp:setProperty </a:t>
            </a:r>
            <a:r>
              <a:rPr sz="2200" b="1" i="1" spc="-5" dirty="0">
                <a:latin typeface="Carlito"/>
                <a:cs typeface="Carlito"/>
              </a:rPr>
              <a:t>name="beanName"  </a:t>
            </a:r>
            <a:r>
              <a:rPr sz="2200" b="1" i="1" spc="-10" dirty="0">
                <a:latin typeface="Carlito"/>
                <a:cs typeface="Carlito"/>
              </a:rPr>
              <a:t>property="propertyName"  value="propertyValue"</a:t>
            </a:r>
            <a:r>
              <a:rPr sz="2200" b="1" i="1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FF0000"/>
                </a:solidFill>
                <a:latin typeface="Carlito"/>
                <a:cs typeface="Carlito"/>
              </a:rPr>
              <a:t>jsp:getProperty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– </a:t>
            </a:r>
            <a:r>
              <a:rPr sz="2200" spc="-10" dirty="0">
                <a:latin typeface="Carlito"/>
                <a:cs typeface="Carlito"/>
              </a:rPr>
              <a:t>This element reads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outputs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5" dirty="0">
                <a:latin typeface="Carlito"/>
                <a:cs typeface="Carlito"/>
              </a:rPr>
              <a:t>of a</a:t>
            </a:r>
            <a:r>
              <a:rPr sz="2200" spc="409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property.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200" i="1" spc="-5" dirty="0">
                <a:latin typeface="Carlito"/>
                <a:cs typeface="Carlito"/>
              </a:rPr>
              <a:t>It is </a:t>
            </a:r>
            <a:r>
              <a:rPr sz="2200" i="1" spc="-10" dirty="0">
                <a:latin typeface="Carlito"/>
                <a:cs typeface="Carlito"/>
              </a:rPr>
              <a:t>used</a:t>
            </a:r>
            <a:r>
              <a:rPr sz="2200" i="1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as: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200" b="1" i="1" spc="-10" dirty="0">
                <a:latin typeface="Carlito"/>
                <a:cs typeface="Carlito"/>
              </a:rPr>
              <a:t>&lt;jsp:getProperty</a:t>
            </a:r>
            <a:r>
              <a:rPr sz="2200" b="1" i="1" spc="20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name="beanName"</a:t>
            </a:r>
            <a:endParaRPr sz="2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200" b="1" i="1" spc="-5" dirty="0">
                <a:latin typeface="Carlito"/>
                <a:cs typeface="Carlito"/>
              </a:rPr>
              <a:t>property="propertyName"</a:t>
            </a:r>
            <a:r>
              <a:rPr sz="2200" b="1" i="1" spc="-40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2562" y="2503169"/>
            <a:ext cx="3438525" cy="3492500"/>
          </a:xfrm>
          <a:custGeom>
            <a:avLst/>
            <a:gdLst/>
            <a:ahLst/>
            <a:cxnLst/>
            <a:rect l="l" t="t" r="r" b="b"/>
            <a:pathLst>
              <a:path w="3438525" h="3492500">
                <a:moveTo>
                  <a:pt x="3438144" y="1763649"/>
                </a:moveTo>
                <a:lnTo>
                  <a:pt x="3428987" y="1752739"/>
                </a:lnTo>
                <a:lnTo>
                  <a:pt x="3429000" y="1752600"/>
                </a:lnTo>
                <a:lnTo>
                  <a:pt x="3435604" y="1739646"/>
                </a:lnTo>
                <a:lnTo>
                  <a:pt x="83934" y="26695"/>
                </a:lnTo>
                <a:lnTo>
                  <a:pt x="87325" y="20066"/>
                </a:lnTo>
                <a:lnTo>
                  <a:pt x="97155" y="889"/>
                </a:lnTo>
                <a:lnTo>
                  <a:pt x="0" y="0"/>
                </a:lnTo>
                <a:lnTo>
                  <a:pt x="57531" y="78232"/>
                </a:lnTo>
                <a:lnTo>
                  <a:pt x="70751" y="52425"/>
                </a:lnTo>
                <a:lnTo>
                  <a:pt x="3358337" y="1732813"/>
                </a:lnTo>
                <a:lnTo>
                  <a:pt x="1459268" y="1592122"/>
                </a:lnTo>
                <a:lnTo>
                  <a:pt x="1459344" y="1591056"/>
                </a:lnTo>
                <a:lnTo>
                  <a:pt x="1461389" y="1563243"/>
                </a:lnTo>
                <a:lnTo>
                  <a:pt x="1371600" y="1600200"/>
                </a:lnTo>
                <a:lnTo>
                  <a:pt x="1455039" y="1649984"/>
                </a:lnTo>
                <a:lnTo>
                  <a:pt x="1457147" y="1621091"/>
                </a:lnTo>
                <a:lnTo>
                  <a:pt x="3392297" y="1764436"/>
                </a:lnTo>
                <a:lnTo>
                  <a:pt x="1410627" y="3425431"/>
                </a:lnTo>
                <a:lnTo>
                  <a:pt x="1392047" y="3403231"/>
                </a:lnTo>
                <a:lnTo>
                  <a:pt x="1353312" y="3492322"/>
                </a:lnTo>
                <a:lnTo>
                  <a:pt x="1447800" y="3469805"/>
                </a:lnTo>
                <a:lnTo>
                  <a:pt x="1436992" y="3456914"/>
                </a:lnTo>
                <a:lnTo>
                  <a:pt x="1429194" y="3447605"/>
                </a:lnTo>
                <a:lnTo>
                  <a:pt x="3438144" y="17636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2400" y="2959607"/>
            <a:ext cx="4419600" cy="3724910"/>
          </a:xfrm>
          <a:custGeom>
            <a:avLst/>
            <a:gdLst/>
            <a:ahLst/>
            <a:cxnLst/>
            <a:rect l="l" t="t" r="r" b="b"/>
            <a:pathLst>
              <a:path w="4419600" h="3724909">
                <a:moveTo>
                  <a:pt x="4419600" y="0"/>
                </a:moveTo>
                <a:lnTo>
                  <a:pt x="0" y="0"/>
                </a:lnTo>
                <a:lnTo>
                  <a:pt x="0" y="3724655"/>
                </a:lnTo>
                <a:lnTo>
                  <a:pt x="4419600" y="3724655"/>
                </a:lnTo>
                <a:lnTo>
                  <a:pt x="44196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2029" y="2976752"/>
            <a:ext cx="3545204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rlito"/>
                <a:cs typeface="Carlito"/>
              </a:rPr>
              <a:t>Example</a:t>
            </a:r>
            <a:r>
              <a:rPr sz="1600" spc="-5" dirty="0"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rlito"/>
                <a:cs typeface="Carlito"/>
              </a:rPr>
              <a:t>&lt;jsp:useBean id="book1" </a:t>
            </a:r>
            <a:r>
              <a:rPr sz="1600" b="1" spc="-10" dirty="0">
                <a:latin typeface="Carlito"/>
                <a:cs typeface="Carlito"/>
              </a:rPr>
              <a:t>class=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"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Carlito"/>
                <a:cs typeface="Carlito"/>
              </a:rPr>
              <a:t>com.lnt.businesstier.Book" </a:t>
            </a:r>
            <a:r>
              <a:rPr sz="1600" b="1" dirty="0">
                <a:latin typeface="Carlito"/>
                <a:cs typeface="Carlito"/>
              </a:rPr>
              <a:t>/&gt;</a:t>
            </a:r>
            <a:endParaRPr sz="1600" dirty="0">
              <a:latin typeface="Carlito"/>
              <a:cs typeface="Carlito"/>
            </a:endParaRPr>
          </a:p>
          <a:p>
            <a:pPr marL="379730">
              <a:lnSpc>
                <a:spcPct val="100000"/>
              </a:lnSpc>
            </a:pPr>
            <a:r>
              <a:rPr sz="1600" i="1" spc="-5" dirty="0">
                <a:latin typeface="Carlito"/>
                <a:cs typeface="Carlito"/>
              </a:rPr>
              <a:t>is equivalent </a:t>
            </a:r>
            <a:r>
              <a:rPr sz="1600" i="1" spc="-15" dirty="0">
                <a:latin typeface="Carlito"/>
                <a:cs typeface="Carlito"/>
              </a:rPr>
              <a:t>to </a:t>
            </a:r>
            <a:r>
              <a:rPr sz="1600" i="1" dirty="0">
                <a:latin typeface="Carlito"/>
                <a:cs typeface="Carlito"/>
              </a:rPr>
              <a:t>the</a:t>
            </a:r>
            <a:r>
              <a:rPr sz="1600" i="1" spc="3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scriptle</a:t>
            </a:r>
            <a:r>
              <a:rPr sz="1600" spc="-10" dirty="0">
                <a:latin typeface="Carlito"/>
                <a:cs typeface="Carlito"/>
              </a:rPr>
              <a:t>t</a:t>
            </a:r>
            <a:endParaRPr sz="1600" dirty="0">
              <a:latin typeface="Carlito"/>
              <a:cs typeface="Carlito"/>
            </a:endParaRPr>
          </a:p>
          <a:p>
            <a:pPr marL="12700" marR="5080" indent="104775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&lt;% </a:t>
            </a:r>
            <a:r>
              <a:rPr sz="1600" b="1" spc="-15" dirty="0">
                <a:latin typeface="Carlito"/>
                <a:cs typeface="Carlito"/>
              </a:rPr>
              <a:t>org.asr.beans.Book </a:t>
            </a:r>
            <a:r>
              <a:rPr sz="1600" b="1" spc="-5" dirty="0">
                <a:latin typeface="Carlito"/>
                <a:cs typeface="Carlito"/>
              </a:rPr>
              <a:t>book1 </a:t>
            </a:r>
            <a:r>
              <a:rPr sz="1600" b="1" dirty="0">
                <a:latin typeface="Carlito"/>
                <a:cs typeface="Carlito"/>
              </a:rPr>
              <a:t>= </a:t>
            </a:r>
            <a:r>
              <a:rPr sz="1600" b="1" spc="-5" dirty="0">
                <a:latin typeface="Carlito"/>
                <a:cs typeface="Carlito"/>
              </a:rPr>
              <a:t>new  </a:t>
            </a:r>
            <a:r>
              <a:rPr sz="1600" b="1" spc="-15" dirty="0">
                <a:latin typeface="Carlito"/>
                <a:cs typeface="Carlito"/>
              </a:rPr>
              <a:t>com.lnt.businesstier.Book.Book();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%&gt;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2029" y="4929632"/>
            <a:ext cx="42627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5655">
              <a:lnSpc>
                <a:spcPct val="100000"/>
              </a:lnSpc>
              <a:spcBef>
                <a:spcPts val="100"/>
              </a:spcBef>
              <a:buChar char="–"/>
              <a:tabLst>
                <a:tab pos="179070" algn="l"/>
              </a:tabLst>
            </a:pPr>
            <a:r>
              <a:rPr sz="1800" dirty="0">
                <a:latin typeface="Carlito"/>
                <a:cs typeface="Carlito"/>
              </a:rPr>
              <a:t>But </a:t>
            </a:r>
            <a:r>
              <a:rPr sz="1800" b="1" spc="-5" dirty="0">
                <a:latin typeface="Carlito"/>
                <a:cs typeface="Carlito"/>
              </a:rPr>
              <a:t>jsp:useBean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5" dirty="0">
                <a:latin typeface="Carlito"/>
                <a:cs typeface="Carlito"/>
              </a:rPr>
              <a:t>additional  </a:t>
            </a:r>
            <a:r>
              <a:rPr sz="1800" spc="-10" dirty="0">
                <a:latin typeface="Carlito"/>
                <a:cs typeface="Carlito"/>
              </a:rPr>
              <a:t>advantages:</a:t>
            </a:r>
            <a:endParaRPr sz="1800">
              <a:latin typeface="Carlito"/>
              <a:cs typeface="Carlito"/>
            </a:endParaRPr>
          </a:p>
          <a:p>
            <a:pPr marL="1093470" lvl="1" indent="-167005">
              <a:lnSpc>
                <a:spcPct val="100000"/>
              </a:lnSpc>
              <a:buFont typeface="Carlito"/>
              <a:buChar char="•"/>
              <a:tabLst>
                <a:tab pos="1094105" algn="l"/>
              </a:tabLst>
            </a:pPr>
            <a:r>
              <a:rPr sz="1800" b="1" dirty="0">
                <a:latin typeface="Carlito"/>
                <a:cs typeface="Carlito"/>
              </a:rPr>
              <a:t>It is easier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spc="-5" dirty="0">
                <a:latin typeface="Carlito"/>
                <a:cs typeface="Carlito"/>
              </a:rPr>
              <a:t>derive object</a:t>
            </a:r>
            <a:r>
              <a:rPr sz="1800" b="1" spc="-114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from request parameters</a:t>
            </a:r>
            <a:endParaRPr sz="1800">
              <a:latin typeface="Carlito"/>
              <a:cs typeface="Carlito"/>
            </a:endParaRPr>
          </a:p>
          <a:p>
            <a:pPr marL="12700" marR="640080" indent="914400">
              <a:lnSpc>
                <a:spcPct val="100000"/>
              </a:lnSpc>
              <a:buChar char="•"/>
              <a:tabLst>
                <a:tab pos="1093470" algn="l"/>
              </a:tabLst>
            </a:pPr>
            <a:r>
              <a:rPr sz="1800" b="1" dirty="0">
                <a:latin typeface="Carlito"/>
                <a:cs typeface="Carlito"/>
              </a:rPr>
              <a:t>It is easier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spc="-5" dirty="0">
                <a:latin typeface="Carlito"/>
                <a:cs typeface="Carlito"/>
              </a:rPr>
              <a:t>share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objects  </a:t>
            </a:r>
            <a:r>
              <a:rPr sz="1800" b="1" dirty="0">
                <a:latin typeface="Carlito"/>
                <a:cs typeface="Carlito"/>
              </a:rPr>
              <a:t>among </a:t>
            </a:r>
            <a:r>
              <a:rPr sz="1800" b="1" spc="-10" dirty="0">
                <a:latin typeface="Carlito"/>
                <a:cs typeface="Carlito"/>
              </a:rPr>
              <a:t>pages </a:t>
            </a:r>
            <a:r>
              <a:rPr sz="1800" b="1" dirty="0">
                <a:latin typeface="Carlito"/>
                <a:cs typeface="Carlito"/>
              </a:rPr>
              <a:t>or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servlets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8445" y="0"/>
            <a:ext cx="65982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30" dirty="0"/>
              <a:t>Attributes </a:t>
            </a:r>
            <a:r>
              <a:rPr sz="4200" spc="-50" dirty="0"/>
              <a:t>of </a:t>
            </a:r>
            <a:r>
              <a:rPr sz="4200" spc="-280" dirty="0"/>
              <a:t>&lt;jsp:usebean&gt;</a:t>
            </a:r>
            <a:r>
              <a:rPr sz="4200" spc="-685" dirty="0"/>
              <a:t> </a:t>
            </a:r>
            <a:r>
              <a:rPr sz="4200" spc="-210" dirty="0"/>
              <a:t>tag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78384" y="730148"/>
            <a:ext cx="11638915" cy="52711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200" b="1" i="1" spc="-20" dirty="0">
                <a:solidFill>
                  <a:srgbClr val="538235"/>
                </a:solidFill>
                <a:latin typeface="Carlito"/>
                <a:cs typeface="Carlito"/>
              </a:rPr>
              <a:t>Attributes </a:t>
            </a:r>
            <a:r>
              <a:rPr sz="2200" b="1" i="1" spc="-5" dirty="0">
                <a:solidFill>
                  <a:srgbClr val="538235"/>
                </a:solidFill>
                <a:latin typeface="Carlito"/>
                <a:cs typeface="Carlito"/>
              </a:rPr>
              <a:t>of the &lt;jsp:useBean&gt;</a:t>
            </a:r>
            <a:r>
              <a:rPr sz="2200" b="1" i="1" spc="60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200" b="1" i="1" spc="-45" dirty="0">
                <a:solidFill>
                  <a:srgbClr val="538235"/>
                </a:solidFill>
                <a:latin typeface="Carlito"/>
                <a:cs typeface="Carlito"/>
              </a:rPr>
              <a:t>Tag: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3300"/>
                </a:solidFill>
                <a:latin typeface="Carlito"/>
                <a:cs typeface="Carlito"/>
              </a:rPr>
              <a:t>Id: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id </a:t>
            </a:r>
            <a:r>
              <a:rPr sz="2200" spc="-15" dirty="0">
                <a:latin typeface="Carlito"/>
                <a:cs typeface="Carlito"/>
              </a:rPr>
              <a:t>attribute </a:t>
            </a:r>
            <a:r>
              <a:rPr sz="2200" spc="-5" dirty="0">
                <a:latin typeface="Carlito"/>
                <a:cs typeface="Carlito"/>
              </a:rPr>
              <a:t>of the jsp:useBean action </a:t>
            </a:r>
            <a:r>
              <a:rPr sz="2200" spc="-15" dirty="0">
                <a:latin typeface="Carlito"/>
                <a:cs typeface="Carlito"/>
              </a:rPr>
              <a:t>tag </a:t>
            </a:r>
            <a:r>
              <a:rPr sz="2200" spc="-10" dirty="0">
                <a:latin typeface="Carlito"/>
                <a:cs typeface="Carlito"/>
              </a:rPr>
              <a:t>represents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variable name </a:t>
            </a:r>
            <a:r>
              <a:rPr sz="2200" spc="-5" dirty="0">
                <a:latin typeface="Carlito"/>
                <a:cs typeface="Carlito"/>
              </a:rPr>
              <a:t>assigned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id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spc="-15" dirty="0">
                <a:latin typeface="Carlito"/>
                <a:cs typeface="Carlito"/>
              </a:rPr>
              <a:t>attribute </a:t>
            </a:r>
            <a:r>
              <a:rPr sz="2200" spc="-5" dirty="0">
                <a:latin typeface="Carlito"/>
                <a:cs typeface="Carlito"/>
              </a:rPr>
              <a:t>of the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jsp:useBean.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241300" marR="561340" indent="-228600">
              <a:lnSpc>
                <a:spcPct val="80000"/>
              </a:lnSpc>
              <a:spcBef>
                <a:spcPts val="14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FF3300"/>
                </a:solidFill>
                <a:latin typeface="Carlito"/>
                <a:cs typeface="Carlito"/>
              </a:rPr>
              <a:t>scope: </a:t>
            </a:r>
            <a:r>
              <a:rPr sz="2200" spc="-10" dirty="0">
                <a:latin typeface="Carlito"/>
                <a:cs typeface="Carlito"/>
              </a:rPr>
              <a:t>The scope </a:t>
            </a:r>
            <a:r>
              <a:rPr sz="2200" spc="-15" dirty="0">
                <a:latin typeface="Carlito"/>
                <a:cs typeface="Carlito"/>
              </a:rPr>
              <a:t>attribute </a:t>
            </a:r>
            <a:r>
              <a:rPr sz="2200" spc="-10" dirty="0">
                <a:latin typeface="Carlito"/>
                <a:cs typeface="Carlito"/>
              </a:rPr>
              <a:t>represents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scope </a:t>
            </a:r>
            <a:r>
              <a:rPr sz="2200" spc="-5" dirty="0">
                <a:latin typeface="Carlito"/>
                <a:cs typeface="Carlito"/>
              </a:rPr>
              <a:t>in which </a:t>
            </a:r>
            <a:r>
              <a:rPr sz="2200" spc="-10" dirty="0">
                <a:latin typeface="Carlito"/>
                <a:cs typeface="Carlito"/>
              </a:rPr>
              <a:t>the bean instance </a:t>
            </a:r>
            <a:r>
              <a:rPr sz="2200" spc="-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5" dirty="0">
                <a:latin typeface="Carlito"/>
                <a:cs typeface="Carlito"/>
              </a:rPr>
              <a:t>located </a:t>
            </a:r>
            <a:r>
              <a:rPr sz="2200" dirty="0">
                <a:latin typeface="Carlito"/>
                <a:cs typeface="Carlito"/>
              </a:rPr>
              <a:t>or  </a:t>
            </a:r>
            <a:r>
              <a:rPr sz="2200" spc="-15" dirty="0">
                <a:latin typeface="Carlito"/>
                <a:cs typeface="Carlito"/>
              </a:rPr>
              <a:t>created. </a:t>
            </a:r>
            <a:r>
              <a:rPr sz="2200" spc="-10" dirty="0">
                <a:latin typeface="Carlito"/>
                <a:cs typeface="Carlito"/>
              </a:rPr>
              <a:t>scopes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page, request, </a:t>
            </a:r>
            <a:r>
              <a:rPr sz="2200" spc="-5" dirty="0">
                <a:latin typeface="Carlito"/>
                <a:cs typeface="Carlito"/>
              </a:rPr>
              <a:t>session or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3300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 marL="698500" lvl="1" indent="-228600">
              <a:lnSpc>
                <a:spcPts val="262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b="1" spc="-15" dirty="0">
                <a:latin typeface="Carlito"/>
                <a:cs typeface="Carlito"/>
              </a:rPr>
              <a:t>page </a:t>
            </a:r>
            <a:r>
              <a:rPr sz="2200" b="1" spc="-10" dirty="0">
                <a:latin typeface="Carlito"/>
                <a:cs typeface="Carlito"/>
              </a:rPr>
              <a:t>(default) </a:t>
            </a:r>
            <a:r>
              <a:rPr sz="2200" b="1" spc="-5" dirty="0"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It means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we can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Bean within the JSP</a:t>
            </a:r>
            <a:r>
              <a:rPr sz="2200" spc="1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page.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b="1" spc="-15" dirty="0">
                <a:latin typeface="Carlito"/>
                <a:cs typeface="Carlito"/>
              </a:rPr>
              <a:t>request</a:t>
            </a:r>
            <a:r>
              <a:rPr sz="2200" spc="-15" dirty="0">
                <a:latin typeface="Carlito"/>
                <a:cs typeface="Carlito"/>
              </a:rPr>
              <a:t>: </a:t>
            </a:r>
            <a:r>
              <a:rPr sz="2200" spc="-50" dirty="0">
                <a:latin typeface="Carlito"/>
                <a:cs typeface="Carlito"/>
              </a:rPr>
              <a:t>We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bean </a:t>
            </a:r>
            <a:r>
              <a:rPr sz="2200" spc="-15" dirty="0">
                <a:latin typeface="Carlito"/>
                <a:cs typeface="Carlito"/>
              </a:rPr>
              <a:t>from any </a:t>
            </a:r>
            <a:r>
              <a:rPr sz="2200" spc="-10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10" dirty="0">
                <a:latin typeface="Carlito"/>
                <a:cs typeface="Carlito"/>
              </a:rPr>
              <a:t>processing the </a:t>
            </a:r>
            <a:r>
              <a:rPr sz="2200" spc="-5" dirty="0">
                <a:latin typeface="Carlito"/>
                <a:cs typeface="Carlito"/>
              </a:rPr>
              <a:t>same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request.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36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b="1" spc="-5" dirty="0">
                <a:latin typeface="Carlito"/>
                <a:cs typeface="Carlito"/>
              </a:rPr>
              <a:t>session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50" dirty="0">
                <a:latin typeface="Carlito"/>
                <a:cs typeface="Carlito"/>
              </a:rPr>
              <a:t>We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bean </a:t>
            </a:r>
            <a:r>
              <a:rPr sz="2200" spc="-15" dirty="0">
                <a:latin typeface="Carlito"/>
                <a:cs typeface="Carlito"/>
              </a:rPr>
              <a:t>from any </a:t>
            </a:r>
            <a:r>
              <a:rPr sz="2200" spc="-10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same session as the 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10" dirty="0">
                <a:latin typeface="Carlito"/>
                <a:cs typeface="Carlito"/>
              </a:rPr>
              <a:t>that</a:t>
            </a:r>
            <a:r>
              <a:rPr sz="2200" spc="3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created</a:t>
            </a:r>
            <a:endParaRPr sz="2200">
              <a:latin typeface="Carlito"/>
              <a:cs typeface="Carlito"/>
            </a:endParaRPr>
          </a:p>
          <a:p>
            <a:pPr marL="698500">
              <a:lnSpc>
                <a:spcPts val="2365"/>
              </a:lnSpc>
            </a:pP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bean.</a:t>
            </a:r>
            <a:endParaRPr sz="2200">
              <a:latin typeface="Carlito"/>
              <a:cs typeface="Carlito"/>
            </a:endParaRPr>
          </a:p>
          <a:p>
            <a:pPr marL="698500" marR="473075" lvl="1" indent="-228600">
              <a:lnSpc>
                <a:spcPct val="800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b="1" spc="-10" dirty="0">
                <a:latin typeface="Carlito"/>
                <a:cs typeface="Carlito"/>
              </a:rPr>
              <a:t>application</a:t>
            </a:r>
            <a:r>
              <a:rPr sz="2200" spc="-10" dirty="0">
                <a:latin typeface="Carlito"/>
                <a:cs typeface="Carlito"/>
              </a:rPr>
              <a:t>: </a:t>
            </a:r>
            <a:r>
              <a:rPr sz="2200" spc="-50" dirty="0">
                <a:latin typeface="Carlito"/>
                <a:cs typeface="Carlito"/>
              </a:rPr>
              <a:t>We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bean </a:t>
            </a:r>
            <a:r>
              <a:rPr sz="2200" spc="-15" dirty="0">
                <a:latin typeface="Carlito"/>
                <a:cs typeface="Carlito"/>
              </a:rPr>
              <a:t>from any page </a:t>
            </a:r>
            <a:r>
              <a:rPr sz="2200" spc="-5" dirty="0">
                <a:latin typeface="Carlito"/>
                <a:cs typeface="Carlito"/>
              </a:rPr>
              <a:t>in the same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10" dirty="0">
                <a:latin typeface="Carlito"/>
                <a:cs typeface="Carlito"/>
              </a:rPr>
              <a:t>that  </a:t>
            </a:r>
            <a:r>
              <a:rPr sz="2200" spc="-1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bean.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 marL="241300" indent="-228600">
              <a:lnSpc>
                <a:spcPts val="237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3300"/>
                </a:solidFill>
                <a:latin typeface="Carlito"/>
                <a:cs typeface="Carlito"/>
              </a:rPr>
              <a:t>class: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25" dirty="0">
                <a:latin typeface="Carlito"/>
                <a:cs typeface="Carlito"/>
              </a:rPr>
              <a:t>takes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i="1" spc="-5" dirty="0">
                <a:latin typeface="Carlito"/>
                <a:cs typeface="Carlito"/>
              </a:rPr>
              <a:t>qualified class name </a:t>
            </a:r>
            <a:r>
              <a:rPr sz="2200" i="1" spc="-15" dirty="0">
                <a:latin typeface="Carlito"/>
                <a:cs typeface="Carlito"/>
              </a:rPr>
              <a:t>(packagename.classname)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create </a:t>
            </a:r>
            <a:r>
              <a:rPr sz="2200" spc="-5" dirty="0">
                <a:latin typeface="Carlito"/>
                <a:cs typeface="Carlito"/>
              </a:rPr>
              <a:t>a bean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if</a:t>
            </a:r>
            <a:r>
              <a:rPr sz="2200" spc="1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bean instance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not </a:t>
            </a:r>
            <a:r>
              <a:rPr sz="2200" spc="-15" dirty="0">
                <a:latin typeface="Carlito"/>
                <a:cs typeface="Carlito"/>
              </a:rPr>
              <a:t>found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given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scope.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974527"/>
            <a:ext cx="12218670" cy="53771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300" spc="-295" dirty="0">
                <a:latin typeface="Arial"/>
                <a:cs typeface="Arial"/>
              </a:rPr>
              <a:t>To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set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the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265" dirty="0">
                <a:latin typeface="Arial"/>
                <a:cs typeface="Arial"/>
              </a:rPr>
              <a:t>Java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90" dirty="0">
                <a:latin typeface="Arial"/>
                <a:cs typeface="Arial"/>
              </a:rPr>
              <a:t>Bean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properties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from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request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25" dirty="0">
                <a:latin typeface="Arial"/>
                <a:cs typeface="Arial"/>
              </a:rPr>
              <a:t>parameters,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20" dirty="0">
                <a:latin typeface="Arial"/>
                <a:cs typeface="Arial"/>
              </a:rPr>
              <a:t>we</a:t>
            </a:r>
            <a:r>
              <a:rPr sz="2300" spc="-165" dirty="0">
                <a:latin typeface="Arial"/>
                <a:cs typeface="Arial"/>
              </a:rPr>
              <a:t> can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65" dirty="0">
                <a:latin typeface="Arial"/>
                <a:cs typeface="Arial"/>
              </a:rPr>
              <a:t>use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param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attribute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229" dirty="0">
                <a:latin typeface="Arial"/>
                <a:cs typeface="Arial"/>
              </a:rPr>
              <a:t>as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shown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below: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2100" spc="-155" dirty="0">
                <a:solidFill>
                  <a:srgbClr val="001F5F"/>
                </a:solidFill>
                <a:latin typeface="Arial"/>
                <a:cs typeface="Arial"/>
              </a:rPr>
              <a:t>&lt;jsp:useBean </a:t>
            </a:r>
            <a:r>
              <a:rPr sz="2100" spc="-85" dirty="0">
                <a:solidFill>
                  <a:srgbClr val="001F5F"/>
                </a:solidFill>
                <a:latin typeface="Arial"/>
                <a:cs typeface="Arial"/>
              </a:rPr>
              <a:t>id="myBeanAttribute" </a:t>
            </a:r>
            <a:r>
              <a:rPr sz="2100" spc="-120" dirty="0">
                <a:solidFill>
                  <a:srgbClr val="001F5F"/>
                </a:solidFill>
                <a:latin typeface="Arial"/>
                <a:cs typeface="Arial"/>
              </a:rPr>
              <a:t>class="com.lnt.businesstier.MyBean"</a:t>
            </a:r>
            <a:r>
              <a:rPr sz="2100" spc="-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001F5F"/>
                </a:solidFill>
                <a:latin typeface="Arial"/>
                <a:cs typeface="Arial"/>
              </a:rPr>
              <a:t>scope="session"&gt;</a:t>
            </a:r>
            <a:endParaRPr sz="21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5"/>
              </a:spcBef>
            </a:pPr>
            <a:r>
              <a:rPr sz="2100" spc="-110" dirty="0">
                <a:solidFill>
                  <a:srgbClr val="001F5F"/>
                </a:solidFill>
                <a:latin typeface="Arial"/>
                <a:cs typeface="Arial"/>
              </a:rPr>
              <a:t>&lt;jsp:setProperty </a:t>
            </a:r>
            <a:r>
              <a:rPr sz="2100" spc="-100" dirty="0">
                <a:solidFill>
                  <a:srgbClr val="001F5F"/>
                </a:solidFill>
                <a:latin typeface="Arial"/>
                <a:cs typeface="Arial"/>
              </a:rPr>
              <a:t>name="myBeanAttribute" </a:t>
            </a:r>
            <a:r>
              <a:rPr sz="2100" spc="-55" dirty="0">
                <a:solidFill>
                  <a:srgbClr val="001F5F"/>
                </a:solidFill>
                <a:latin typeface="Arial"/>
                <a:cs typeface="Arial"/>
              </a:rPr>
              <a:t>property="id" </a:t>
            </a:r>
            <a:r>
              <a:rPr sz="2100" spc="-114" dirty="0">
                <a:solidFill>
                  <a:srgbClr val="001F5F"/>
                </a:solidFill>
                <a:latin typeface="Arial"/>
                <a:cs typeface="Arial"/>
              </a:rPr>
              <a:t>param="empID"</a:t>
            </a:r>
            <a:r>
              <a:rPr sz="2100" spc="-3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Arial"/>
                <a:cs typeface="Arial"/>
              </a:rPr>
              <a:t>/&gt;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100" spc="-135" dirty="0">
                <a:solidFill>
                  <a:srgbClr val="001F5F"/>
                </a:solidFill>
                <a:latin typeface="Arial"/>
                <a:cs typeface="Arial"/>
              </a:rPr>
              <a:t>&lt;/jsp:useBean&gt;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355600" marR="814069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300" spc="-20" dirty="0">
                <a:latin typeface="Arial"/>
                <a:cs typeface="Arial"/>
              </a:rPr>
              <a:t>If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property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and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param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attribute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160" dirty="0">
                <a:latin typeface="Arial"/>
                <a:cs typeface="Arial"/>
              </a:rPr>
              <a:t>values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120" dirty="0">
                <a:latin typeface="Arial"/>
                <a:cs typeface="Arial"/>
              </a:rPr>
              <a:t>are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170" dirty="0">
                <a:latin typeface="Arial"/>
                <a:cs typeface="Arial"/>
              </a:rPr>
              <a:t>same,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120" dirty="0">
                <a:latin typeface="Arial"/>
                <a:cs typeface="Arial"/>
              </a:rPr>
              <a:t>we</a:t>
            </a:r>
            <a:r>
              <a:rPr sz="2300" spc="-165" dirty="0">
                <a:latin typeface="Arial"/>
                <a:cs typeface="Arial"/>
              </a:rPr>
              <a:t> can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25" dirty="0">
                <a:latin typeface="Arial"/>
                <a:cs typeface="Arial"/>
              </a:rPr>
              <a:t>skip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the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param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attribute.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For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example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if  </a:t>
            </a:r>
            <a:r>
              <a:rPr sz="2300" spc="-105" dirty="0">
                <a:latin typeface="Arial"/>
                <a:cs typeface="Arial"/>
              </a:rPr>
              <a:t>request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parameter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145" dirty="0">
                <a:latin typeface="Arial"/>
                <a:cs typeface="Arial"/>
              </a:rPr>
              <a:t>name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is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140" dirty="0">
                <a:latin typeface="Arial"/>
                <a:cs typeface="Arial"/>
              </a:rPr>
              <a:t>also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i="1" spc="-90" dirty="0">
                <a:latin typeface="Arial"/>
                <a:cs typeface="Arial"/>
              </a:rPr>
              <a:t>id</a:t>
            </a:r>
            <a:r>
              <a:rPr sz="2300" i="1" spc="-100" dirty="0">
                <a:latin typeface="Arial"/>
                <a:cs typeface="Arial"/>
              </a:rPr>
              <a:t> </a:t>
            </a:r>
            <a:r>
              <a:rPr sz="2300" spc="-60" dirty="0">
                <a:latin typeface="Arial"/>
                <a:cs typeface="Arial"/>
              </a:rPr>
              <a:t>then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20" dirty="0">
                <a:latin typeface="Arial"/>
                <a:cs typeface="Arial"/>
              </a:rPr>
              <a:t>we</a:t>
            </a:r>
            <a:r>
              <a:rPr sz="2300" spc="-165" dirty="0">
                <a:latin typeface="Arial"/>
                <a:cs typeface="Arial"/>
              </a:rPr>
              <a:t> can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simply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write: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&lt;jsp:useBean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id="myBeanAttribute" class="com.lnt.businesstier.MyBean"</a:t>
            </a:r>
            <a:r>
              <a:rPr sz="2000" b="1" spc="-8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scope="session"&gt;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&lt;jsp:setProperty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name="myBeanAttribute"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property="id"</a:t>
            </a:r>
            <a:r>
              <a:rPr sz="2000" b="1" spc="-7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/&gt;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&lt;/jsp:useBean&gt;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300" spc="-20" dirty="0">
                <a:latin typeface="Arial"/>
                <a:cs typeface="Arial"/>
              </a:rPr>
              <a:t>If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all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the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request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parameter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170" dirty="0">
                <a:latin typeface="Arial"/>
                <a:cs typeface="Arial"/>
              </a:rPr>
              <a:t>names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145" dirty="0">
                <a:latin typeface="Arial"/>
                <a:cs typeface="Arial"/>
              </a:rPr>
              <a:t>matches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with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the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55" dirty="0">
                <a:latin typeface="Arial"/>
                <a:cs typeface="Arial"/>
              </a:rPr>
              <a:t>java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bean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properties,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60" dirty="0">
                <a:latin typeface="Arial"/>
                <a:cs typeface="Arial"/>
              </a:rPr>
              <a:t>then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120" dirty="0">
                <a:latin typeface="Arial"/>
                <a:cs typeface="Arial"/>
              </a:rPr>
              <a:t>we</a:t>
            </a:r>
            <a:r>
              <a:rPr sz="2300" spc="-165" dirty="0">
                <a:latin typeface="Arial"/>
                <a:cs typeface="Arial"/>
              </a:rPr>
              <a:t> can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simply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set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bean  </a:t>
            </a:r>
            <a:r>
              <a:rPr sz="2300" spc="-85" dirty="0">
                <a:latin typeface="Arial"/>
                <a:cs typeface="Arial"/>
              </a:rPr>
              <a:t>properties </a:t>
            </a:r>
            <a:r>
              <a:rPr sz="2300" spc="-229" dirty="0">
                <a:latin typeface="Arial"/>
                <a:cs typeface="Arial"/>
              </a:rPr>
              <a:t>as </a:t>
            </a:r>
            <a:r>
              <a:rPr sz="2300" spc="-130" dirty="0">
                <a:latin typeface="Arial"/>
                <a:cs typeface="Arial"/>
              </a:rPr>
              <a:t>shown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spc="-114" dirty="0">
                <a:latin typeface="Arial"/>
                <a:cs typeface="Arial"/>
              </a:rPr>
              <a:t>below.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&lt;jsp:useBean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id="myBeanAttribute"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class="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com.lnt.businesstier.MyBean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sz="2000" b="1" spc="-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scope="session"&gt;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&lt;jsp:setProperty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name="myBeanAttribute"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property="*"</a:t>
            </a:r>
            <a:r>
              <a:rPr sz="2000" b="1" spc="-6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/&gt;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&lt;/jsp:useBean&gt;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693" y="0"/>
            <a:ext cx="11868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Setting </a:t>
            </a:r>
            <a:r>
              <a:rPr spc="-515" dirty="0"/>
              <a:t>Java </a:t>
            </a:r>
            <a:r>
              <a:rPr spc="-370" dirty="0"/>
              <a:t>Bean </a:t>
            </a:r>
            <a:r>
              <a:rPr spc="-165" dirty="0"/>
              <a:t>properties </a:t>
            </a:r>
            <a:r>
              <a:rPr spc="-90" dirty="0"/>
              <a:t>from </a:t>
            </a:r>
            <a:r>
              <a:rPr spc="-204" dirty="0"/>
              <a:t>request</a:t>
            </a:r>
            <a:r>
              <a:rPr spc="-550" dirty="0"/>
              <a:t> </a:t>
            </a:r>
            <a:r>
              <a:rPr spc="-240" dirty="0"/>
              <a:t>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080" y="0"/>
            <a:ext cx="9371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0" dirty="0"/>
              <a:t>Using </a:t>
            </a:r>
            <a:r>
              <a:rPr sz="4200" spc="-305" dirty="0"/>
              <a:t>Expression </a:t>
            </a:r>
            <a:r>
              <a:rPr sz="4200" spc="-365" dirty="0"/>
              <a:t>Language </a:t>
            </a:r>
            <a:r>
              <a:rPr sz="4200" spc="-420" dirty="0"/>
              <a:t>(EL) </a:t>
            </a:r>
            <a:r>
              <a:rPr sz="4200" spc="-80" dirty="0"/>
              <a:t>in </a:t>
            </a:r>
            <a:r>
              <a:rPr sz="4200" spc="-360" dirty="0"/>
              <a:t>a </a:t>
            </a:r>
            <a:r>
              <a:rPr sz="4200" spc="-800" dirty="0"/>
              <a:t>JSP</a:t>
            </a:r>
            <a:r>
              <a:rPr sz="4200" spc="-635" dirty="0"/>
              <a:t> </a:t>
            </a:r>
            <a:r>
              <a:rPr sz="4200" spc="-465" dirty="0"/>
              <a:t>Page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94868" y="866394"/>
            <a:ext cx="11779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EL </a:t>
            </a:r>
            <a:r>
              <a:rPr sz="2400" spc="-10" dirty="0">
                <a:latin typeface="Carlito"/>
                <a:cs typeface="Carlito"/>
              </a:rPr>
              <a:t>expression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delimited </a:t>
            </a:r>
            <a:r>
              <a:rPr sz="2400" dirty="0">
                <a:latin typeface="Carlito"/>
                <a:cs typeface="Carlito"/>
              </a:rPr>
              <a:t>in a JSP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notation: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${el-expression-goes-here}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057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When the JSP is </a:t>
            </a:r>
            <a:r>
              <a:rPr sz="2400" spc="-15" dirty="0">
                <a:latin typeface="Carlito"/>
                <a:cs typeface="Carlito"/>
              </a:rPr>
              <a:t>executed,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expression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determined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0" dirty="0">
                <a:latin typeface="Carlito"/>
                <a:cs typeface="Carlito"/>
              </a:rPr>
              <a:t>delimiters, </a:t>
            </a:r>
            <a:r>
              <a:rPr sz="2400" dirty="0">
                <a:latin typeface="Carlito"/>
                <a:cs typeface="Carlito"/>
              </a:rPr>
              <a:t>along  with the </a:t>
            </a:r>
            <a:r>
              <a:rPr sz="2400" spc="-5" dirty="0">
                <a:latin typeface="Carlito"/>
                <a:cs typeface="Carlito"/>
              </a:rPr>
              <a:t>enclosed </a:t>
            </a:r>
            <a:r>
              <a:rPr sz="2400" spc="-10" dirty="0">
                <a:latin typeface="Carlito"/>
                <a:cs typeface="Carlito"/>
              </a:rPr>
              <a:t>expression,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replaced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spc="-10" dirty="0">
                <a:latin typeface="Carlito"/>
                <a:cs typeface="Carlito"/>
              </a:rPr>
              <a:t>evaluation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example,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EL </a:t>
            </a:r>
            <a:r>
              <a:rPr sz="2400" spc="-10" dirty="0">
                <a:latin typeface="Carlito"/>
                <a:cs typeface="Carlito"/>
              </a:rPr>
              <a:t>expression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${ 3 + 4 }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replaced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dirty="0">
                <a:latin typeface="Carlito"/>
                <a:cs typeface="Carlito"/>
              </a:rPr>
              <a:t>7 in the </a:t>
            </a:r>
            <a:r>
              <a:rPr sz="2400" spc="-10" dirty="0">
                <a:latin typeface="Carlito"/>
                <a:cs typeface="Carlito"/>
              </a:rPr>
              <a:t>response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output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attribute </a:t>
            </a:r>
            <a:r>
              <a:rPr sz="2400" spc="-10" dirty="0">
                <a:latin typeface="Carlito"/>
                <a:cs typeface="Carlito"/>
              </a:rPr>
              <a:t>value.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So,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When the JSP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compiler sees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${}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form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attribute,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generates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code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to evaluate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expression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substitutes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expression.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2945"/>
          </a:xfrm>
          <a:custGeom>
            <a:avLst/>
            <a:gdLst/>
            <a:ahLst/>
            <a:cxnLst/>
            <a:rect l="l" t="t" r="r" b="b"/>
            <a:pathLst>
              <a:path w="12192000" h="702945">
                <a:moveTo>
                  <a:pt x="12192000" y="0"/>
                </a:moveTo>
                <a:lnTo>
                  <a:pt x="0" y="0"/>
                </a:lnTo>
                <a:lnTo>
                  <a:pt x="0" y="702563"/>
                </a:lnTo>
                <a:lnTo>
                  <a:pt x="12192000" y="7025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809" y="0"/>
            <a:ext cx="3046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</a:t>
            </a:r>
            <a:r>
              <a:rPr sz="4200" spc="-700" dirty="0"/>
              <a:t> </a:t>
            </a:r>
            <a:r>
              <a:rPr sz="4200" spc="-325" dirty="0"/>
              <a:t>Processing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412983" y="59936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61450" y="3803650"/>
            <a:ext cx="1460500" cy="1079500"/>
            <a:chOff x="9061450" y="3803650"/>
            <a:chExt cx="1460500" cy="1079500"/>
          </a:xfrm>
        </p:grpSpPr>
        <p:sp>
          <p:nvSpPr>
            <p:cNvPr id="6" name="object 6"/>
            <p:cNvSpPr/>
            <p:nvPr/>
          </p:nvSpPr>
          <p:spPr>
            <a:xfrm>
              <a:off x="9067800" y="381000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1181100" y="0"/>
                  </a:moveTo>
                  <a:lnTo>
                    <a:pt x="266700" y="0"/>
                  </a:lnTo>
                  <a:lnTo>
                    <a:pt x="0" y="533400"/>
                  </a:lnTo>
                  <a:lnTo>
                    <a:pt x="266700" y="1066800"/>
                  </a:lnTo>
                  <a:lnTo>
                    <a:pt x="1181100" y="1066800"/>
                  </a:lnTo>
                  <a:lnTo>
                    <a:pt x="1447800" y="5334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7800" y="381000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0" y="533400"/>
                  </a:moveTo>
                  <a:lnTo>
                    <a:pt x="266700" y="0"/>
                  </a:lnTo>
                  <a:lnTo>
                    <a:pt x="1181100" y="0"/>
                  </a:lnTo>
                  <a:lnTo>
                    <a:pt x="1447800" y="533400"/>
                  </a:lnTo>
                  <a:lnTo>
                    <a:pt x="1181100" y="1066800"/>
                  </a:lnTo>
                  <a:lnTo>
                    <a:pt x="266700" y="10668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20606" y="4162119"/>
            <a:ext cx="742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Servlet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5450" y="3803650"/>
            <a:ext cx="1988820" cy="1155700"/>
            <a:chOff x="2965450" y="3803650"/>
            <a:chExt cx="1988820" cy="1155700"/>
          </a:xfrm>
        </p:grpSpPr>
        <p:sp>
          <p:nvSpPr>
            <p:cNvPr id="10" name="object 10"/>
            <p:cNvSpPr/>
            <p:nvPr/>
          </p:nvSpPr>
          <p:spPr>
            <a:xfrm>
              <a:off x="3963161" y="4353179"/>
              <a:ext cx="991235" cy="134620"/>
            </a:xfrm>
            <a:custGeom>
              <a:avLst/>
              <a:gdLst/>
              <a:ahLst/>
              <a:cxnLst/>
              <a:rect l="l" t="t" r="r" b="b"/>
              <a:pathLst>
                <a:path w="991235" h="134620">
                  <a:moveTo>
                    <a:pt x="933323" y="67183"/>
                  </a:moveTo>
                  <a:lnTo>
                    <a:pt x="867790" y="105410"/>
                  </a:lnTo>
                  <a:lnTo>
                    <a:pt x="860805" y="109347"/>
                  </a:lnTo>
                  <a:lnTo>
                    <a:pt x="858520" y="118237"/>
                  </a:lnTo>
                  <a:lnTo>
                    <a:pt x="862584" y="125095"/>
                  </a:lnTo>
                  <a:lnTo>
                    <a:pt x="866648" y="132080"/>
                  </a:lnTo>
                  <a:lnTo>
                    <a:pt x="875411" y="134366"/>
                  </a:lnTo>
                  <a:lnTo>
                    <a:pt x="965878" y="81661"/>
                  </a:lnTo>
                  <a:lnTo>
                    <a:pt x="961898" y="81661"/>
                  </a:lnTo>
                  <a:lnTo>
                    <a:pt x="961898" y="79629"/>
                  </a:lnTo>
                  <a:lnTo>
                    <a:pt x="954659" y="79629"/>
                  </a:lnTo>
                  <a:lnTo>
                    <a:pt x="933323" y="67183"/>
                  </a:lnTo>
                  <a:close/>
                </a:path>
                <a:path w="991235" h="134620">
                  <a:moveTo>
                    <a:pt x="908503" y="52705"/>
                  </a:moveTo>
                  <a:lnTo>
                    <a:pt x="852932" y="52705"/>
                  </a:lnTo>
                  <a:lnTo>
                    <a:pt x="808736" y="52832"/>
                  </a:lnTo>
                  <a:lnTo>
                    <a:pt x="725042" y="52959"/>
                  </a:lnTo>
                  <a:lnTo>
                    <a:pt x="616712" y="53086"/>
                  </a:lnTo>
                  <a:lnTo>
                    <a:pt x="573024" y="53213"/>
                  </a:lnTo>
                  <a:lnTo>
                    <a:pt x="560197" y="53213"/>
                  </a:lnTo>
                  <a:lnTo>
                    <a:pt x="548513" y="53340"/>
                  </a:lnTo>
                  <a:lnTo>
                    <a:pt x="506222" y="53340"/>
                  </a:lnTo>
                  <a:lnTo>
                    <a:pt x="501523" y="53467"/>
                  </a:lnTo>
                  <a:lnTo>
                    <a:pt x="497459" y="53467"/>
                  </a:lnTo>
                  <a:lnTo>
                    <a:pt x="496062" y="53594"/>
                  </a:lnTo>
                  <a:lnTo>
                    <a:pt x="493902" y="53594"/>
                  </a:lnTo>
                  <a:lnTo>
                    <a:pt x="492378" y="53721"/>
                  </a:lnTo>
                  <a:lnTo>
                    <a:pt x="470662" y="53721"/>
                  </a:lnTo>
                  <a:lnTo>
                    <a:pt x="462279" y="53848"/>
                  </a:lnTo>
                  <a:lnTo>
                    <a:pt x="441960" y="53848"/>
                  </a:lnTo>
                  <a:lnTo>
                    <a:pt x="430275" y="53975"/>
                  </a:lnTo>
                  <a:lnTo>
                    <a:pt x="389254" y="54102"/>
                  </a:lnTo>
                  <a:lnTo>
                    <a:pt x="137667" y="54356"/>
                  </a:lnTo>
                  <a:lnTo>
                    <a:pt x="0" y="54356"/>
                  </a:lnTo>
                  <a:lnTo>
                    <a:pt x="0" y="83312"/>
                  </a:lnTo>
                  <a:lnTo>
                    <a:pt x="137667" y="83312"/>
                  </a:lnTo>
                  <a:lnTo>
                    <a:pt x="389254" y="83058"/>
                  </a:lnTo>
                  <a:lnTo>
                    <a:pt x="430275" y="82931"/>
                  </a:lnTo>
                  <a:lnTo>
                    <a:pt x="442213" y="82804"/>
                  </a:lnTo>
                  <a:lnTo>
                    <a:pt x="462279" y="82804"/>
                  </a:lnTo>
                  <a:lnTo>
                    <a:pt x="471042" y="82677"/>
                  </a:lnTo>
                  <a:lnTo>
                    <a:pt x="478027" y="82677"/>
                  </a:lnTo>
                  <a:lnTo>
                    <a:pt x="484377" y="82550"/>
                  </a:lnTo>
                  <a:lnTo>
                    <a:pt x="496062" y="82550"/>
                  </a:lnTo>
                  <a:lnTo>
                    <a:pt x="498855" y="82423"/>
                  </a:lnTo>
                  <a:lnTo>
                    <a:pt x="501523" y="82423"/>
                  </a:lnTo>
                  <a:lnTo>
                    <a:pt x="506729" y="82296"/>
                  </a:lnTo>
                  <a:lnTo>
                    <a:pt x="519811" y="82296"/>
                  </a:lnTo>
                  <a:lnTo>
                    <a:pt x="528447" y="82169"/>
                  </a:lnTo>
                  <a:lnTo>
                    <a:pt x="573024" y="82169"/>
                  </a:lnTo>
                  <a:lnTo>
                    <a:pt x="616712" y="82042"/>
                  </a:lnTo>
                  <a:lnTo>
                    <a:pt x="725042" y="81915"/>
                  </a:lnTo>
                  <a:lnTo>
                    <a:pt x="908503" y="81661"/>
                  </a:lnTo>
                  <a:lnTo>
                    <a:pt x="933323" y="67183"/>
                  </a:lnTo>
                  <a:lnTo>
                    <a:pt x="908503" y="52705"/>
                  </a:lnTo>
                  <a:close/>
                </a:path>
                <a:path w="991235" h="134620">
                  <a:moveTo>
                    <a:pt x="495173" y="82550"/>
                  </a:moveTo>
                  <a:lnTo>
                    <a:pt x="484377" y="82550"/>
                  </a:lnTo>
                  <a:lnTo>
                    <a:pt x="488950" y="82677"/>
                  </a:lnTo>
                  <a:lnTo>
                    <a:pt x="492378" y="82677"/>
                  </a:lnTo>
                  <a:lnTo>
                    <a:pt x="495173" y="82550"/>
                  </a:lnTo>
                  <a:close/>
                </a:path>
                <a:path w="991235" h="134620">
                  <a:moveTo>
                    <a:pt x="560324" y="82169"/>
                  </a:moveTo>
                  <a:lnTo>
                    <a:pt x="528447" y="82169"/>
                  </a:lnTo>
                  <a:lnTo>
                    <a:pt x="537845" y="82296"/>
                  </a:lnTo>
                  <a:lnTo>
                    <a:pt x="548513" y="82296"/>
                  </a:lnTo>
                  <a:lnTo>
                    <a:pt x="560324" y="82169"/>
                  </a:lnTo>
                  <a:close/>
                </a:path>
                <a:path w="991235" h="134620">
                  <a:moveTo>
                    <a:pt x="965876" y="52705"/>
                  </a:moveTo>
                  <a:lnTo>
                    <a:pt x="961898" y="52705"/>
                  </a:lnTo>
                  <a:lnTo>
                    <a:pt x="961898" y="81661"/>
                  </a:lnTo>
                  <a:lnTo>
                    <a:pt x="965878" y="81661"/>
                  </a:lnTo>
                  <a:lnTo>
                    <a:pt x="990726" y="67183"/>
                  </a:lnTo>
                  <a:lnTo>
                    <a:pt x="965876" y="52705"/>
                  </a:lnTo>
                  <a:close/>
                </a:path>
                <a:path w="991235" h="134620">
                  <a:moveTo>
                    <a:pt x="954659" y="54737"/>
                  </a:moveTo>
                  <a:lnTo>
                    <a:pt x="933323" y="67183"/>
                  </a:lnTo>
                  <a:lnTo>
                    <a:pt x="954659" y="79629"/>
                  </a:lnTo>
                  <a:lnTo>
                    <a:pt x="954659" y="54737"/>
                  </a:lnTo>
                  <a:close/>
                </a:path>
                <a:path w="991235" h="134620">
                  <a:moveTo>
                    <a:pt x="961898" y="54737"/>
                  </a:moveTo>
                  <a:lnTo>
                    <a:pt x="954659" y="54737"/>
                  </a:lnTo>
                  <a:lnTo>
                    <a:pt x="954659" y="79629"/>
                  </a:lnTo>
                  <a:lnTo>
                    <a:pt x="961898" y="79629"/>
                  </a:lnTo>
                  <a:lnTo>
                    <a:pt x="961898" y="54737"/>
                  </a:lnTo>
                  <a:close/>
                </a:path>
                <a:path w="991235" h="134620">
                  <a:moveTo>
                    <a:pt x="875411" y="0"/>
                  </a:moveTo>
                  <a:lnTo>
                    <a:pt x="866648" y="2286"/>
                  </a:lnTo>
                  <a:lnTo>
                    <a:pt x="862584" y="9271"/>
                  </a:lnTo>
                  <a:lnTo>
                    <a:pt x="858520" y="16129"/>
                  </a:lnTo>
                  <a:lnTo>
                    <a:pt x="860805" y="25019"/>
                  </a:lnTo>
                  <a:lnTo>
                    <a:pt x="867790" y="28956"/>
                  </a:lnTo>
                  <a:lnTo>
                    <a:pt x="933323" y="67183"/>
                  </a:lnTo>
                  <a:lnTo>
                    <a:pt x="954659" y="54737"/>
                  </a:lnTo>
                  <a:lnTo>
                    <a:pt x="961898" y="54737"/>
                  </a:lnTo>
                  <a:lnTo>
                    <a:pt x="961898" y="52705"/>
                  </a:lnTo>
                  <a:lnTo>
                    <a:pt x="965876" y="52705"/>
                  </a:lnTo>
                  <a:lnTo>
                    <a:pt x="875411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1800" y="3810000"/>
              <a:ext cx="990600" cy="1143000"/>
            </a:xfrm>
            <a:custGeom>
              <a:avLst/>
              <a:gdLst/>
              <a:ahLst/>
              <a:cxnLst/>
              <a:rect l="l" t="t" r="r" b="b"/>
              <a:pathLst>
                <a:path w="990600" h="11430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1143000"/>
                  </a:lnTo>
                  <a:lnTo>
                    <a:pt x="990600" y="1143000"/>
                  </a:lnTo>
                  <a:lnTo>
                    <a:pt x="990600" y="165100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800" y="3810000"/>
              <a:ext cx="990600" cy="1143000"/>
            </a:xfrm>
            <a:custGeom>
              <a:avLst/>
              <a:gdLst/>
              <a:ahLst/>
              <a:cxnLst/>
              <a:rect l="l" t="t" r="r" b="b"/>
              <a:pathLst>
                <a:path w="990600" h="1143000">
                  <a:moveTo>
                    <a:pt x="165100" y="0"/>
                  </a:moveTo>
                  <a:lnTo>
                    <a:pt x="825500" y="0"/>
                  </a:lnTo>
                  <a:lnTo>
                    <a:pt x="990600" y="165100"/>
                  </a:lnTo>
                  <a:lnTo>
                    <a:pt x="990600" y="1143000"/>
                  </a:lnTo>
                  <a:lnTo>
                    <a:pt x="0" y="11430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68142" y="4224909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 Black"/>
                <a:cs typeface="Arial Black"/>
              </a:rPr>
              <a:t>JSP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5982" y="3803650"/>
            <a:ext cx="1166495" cy="1155700"/>
            <a:chOff x="4935982" y="3803650"/>
            <a:chExt cx="1166495" cy="1155700"/>
          </a:xfrm>
        </p:grpSpPr>
        <p:sp>
          <p:nvSpPr>
            <p:cNvPr id="15" name="object 15"/>
            <p:cNvSpPr/>
            <p:nvPr/>
          </p:nvSpPr>
          <p:spPr>
            <a:xfrm>
              <a:off x="4942332" y="3810000"/>
              <a:ext cx="1153795" cy="1143000"/>
            </a:xfrm>
            <a:custGeom>
              <a:avLst/>
              <a:gdLst/>
              <a:ahLst/>
              <a:cxnLst/>
              <a:rect l="l" t="t" r="r" b="b"/>
              <a:pathLst>
                <a:path w="1153795" h="1143000">
                  <a:moveTo>
                    <a:pt x="963167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1143000"/>
                  </a:lnTo>
                  <a:lnTo>
                    <a:pt x="1153667" y="1143000"/>
                  </a:lnTo>
                  <a:lnTo>
                    <a:pt x="1153667" y="190500"/>
                  </a:lnTo>
                  <a:lnTo>
                    <a:pt x="96316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2332" y="3810000"/>
              <a:ext cx="1153795" cy="1143000"/>
            </a:xfrm>
            <a:custGeom>
              <a:avLst/>
              <a:gdLst/>
              <a:ahLst/>
              <a:cxnLst/>
              <a:rect l="l" t="t" r="r" b="b"/>
              <a:pathLst>
                <a:path w="1153795" h="1143000">
                  <a:moveTo>
                    <a:pt x="190500" y="0"/>
                  </a:moveTo>
                  <a:lnTo>
                    <a:pt x="963167" y="0"/>
                  </a:lnTo>
                  <a:lnTo>
                    <a:pt x="1153667" y="190500"/>
                  </a:lnTo>
                  <a:lnTo>
                    <a:pt x="1153667" y="1143000"/>
                  </a:lnTo>
                  <a:lnTo>
                    <a:pt x="0" y="1143000"/>
                  </a:lnTo>
                  <a:lnTo>
                    <a:pt x="0" y="190500"/>
                  </a:ln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77205" y="3971035"/>
            <a:ext cx="668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Java 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So</a:t>
            </a:r>
            <a:r>
              <a:rPr sz="1800" b="1" spc="5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1800" b="1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ce  Code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69581" y="3803650"/>
            <a:ext cx="1003300" cy="1155700"/>
            <a:chOff x="7069581" y="3803650"/>
            <a:chExt cx="1003300" cy="1155700"/>
          </a:xfrm>
        </p:grpSpPr>
        <p:sp>
          <p:nvSpPr>
            <p:cNvPr id="19" name="object 19"/>
            <p:cNvSpPr/>
            <p:nvPr/>
          </p:nvSpPr>
          <p:spPr>
            <a:xfrm>
              <a:off x="7075931" y="3810000"/>
              <a:ext cx="990600" cy="1143000"/>
            </a:xfrm>
            <a:custGeom>
              <a:avLst/>
              <a:gdLst/>
              <a:ahLst/>
              <a:cxnLst/>
              <a:rect l="l" t="t" r="r" b="b"/>
              <a:pathLst>
                <a:path w="990600" h="11430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1143000"/>
                  </a:lnTo>
                  <a:lnTo>
                    <a:pt x="990600" y="1143000"/>
                  </a:lnTo>
                  <a:lnTo>
                    <a:pt x="990600" y="165100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75931" y="3810000"/>
              <a:ext cx="990600" cy="1143000"/>
            </a:xfrm>
            <a:custGeom>
              <a:avLst/>
              <a:gdLst/>
              <a:ahLst/>
              <a:cxnLst/>
              <a:rect l="l" t="t" r="r" b="b"/>
              <a:pathLst>
                <a:path w="990600" h="1143000">
                  <a:moveTo>
                    <a:pt x="165100" y="0"/>
                  </a:moveTo>
                  <a:lnTo>
                    <a:pt x="825500" y="0"/>
                  </a:lnTo>
                  <a:lnTo>
                    <a:pt x="990600" y="165100"/>
                  </a:lnTo>
                  <a:lnTo>
                    <a:pt x="990600" y="1143000"/>
                  </a:lnTo>
                  <a:lnTo>
                    <a:pt x="0" y="11430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03440" y="4072509"/>
            <a:ext cx="526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Byte  c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ode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8002" y="5125973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M</a:t>
            </a:r>
            <a:r>
              <a:rPr sz="1800" spc="5" dirty="0">
                <a:solidFill>
                  <a:srgbClr val="006FC0"/>
                </a:solidFill>
                <a:latin typeface="Arial Black"/>
                <a:cs typeface="Arial Black"/>
              </a:rPr>
              <a:t>y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Js</a:t>
            </a:r>
            <a:r>
              <a:rPr sz="1800" spc="-35" dirty="0">
                <a:solidFill>
                  <a:srgbClr val="006FC0"/>
                </a:solidFill>
                <a:latin typeface="Arial Black"/>
                <a:cs typeface="Arial Black"/>
              </a:rPr>
              <a:t>p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.jsp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4982" y="5202173"/>
            <a:ext cx="427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z="1800" spc="-5" dirty="0">
                <a:solidFill>
                  <a:srgbClr val="006FC0"/>
                </a:solidFill>
                <a:latin typeface="Arial Black"/>
                <a:cs typeface="Arial Black"/>
              </a:rPr>
              <a:t>MyJsp_jsp.java	</a:t>
            </a:r>
            <a:r>
              <a:rPr sz="1800" spc="-10" dirty="0">
                <a:solidFill>
                  <a:srgbClr val="006FC0"/>
                </a:solidFill>
                <a:latin typeface="Arial Black"/>
                <a:cs typeface="Arial Black"/>
              </a:rPr>
              <a:t>MyJsp_jsp.class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2394" y="5202173"/>
            <a:ext cx="131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M</a:t>
            </a:r>
            <a:r>
              <a:rPr sz="1800" spc="5" dirty="0">
                <a:solidFill>
                  <a:srgbClr val="006FC0"/>
                </a:solidFill>
                <a:latin typeface="Arial Black"/>
                <a:cs typeface="Arial Black"/>
              </a:rPr>
              <a:t>y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Jsp_j</a:t>
            </a:r>
            <a:r>
              <a:rPr sz="1800" spc="5" dirty="0">
                <a:solidFill>
                  <a:srgbClr val="006FC0"/>
                </a:solidFill>
                <a:latin typeface="Arial Black"/>
                <a:cs typeface="Arial Black"/>
              </a:rPr>
              <a:t>s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p  </a:t>
            </a:r>
            <a:r>
              <a:rPr sz="1800" spc="10" dirty="0">
                <a:solidFill>
                  <a:srgbClr val="006FC0"/>
                </a:solidFill>
                <a:latin typeface="Arial Black"/>
                <a:cs typeface="Arial Black"/>
              </a:rPr>
              <a:t>Servlet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809" y="3387344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 Black"/>
                <a:cs typeface="Arial Black"/>
              </a:rPr>
              <a:t>Is 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translated</a:t>
            </a:r>
            <a:r>
              <a:rPr sz="1800" spc="-10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to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8414" y="3387344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Compiles</a:t>
            </a:r>
            <a:r>
              <a:rPr sz="1800" spc="-9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to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57031" y="3112084"/>
            <a:ext cx="17024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 Black"/>
                <a:cs typeface="Arial Black"/>
              </a:rPr>
              <a:t>Is loaded</a:t>
            </a:r>
            <a:r>
              <a:rPr sz="1800" spc="-6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and</a:t>
            </a:r>
            <a:endParaRPr sz="1800">
              <a:latin typeface="Arial Black"/>
              <a:cs typeface="Arial Black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FC0"/>
                </a:solidFill>
                <a:latin typeface="Arial Black"/>
                <a:cs typeface="Arial Black"/>
              </a:rPr>
              <a:t>initialized</a:t>
            </a:r>
            <a:r>
              <a:rPr sz="1800" spc="-4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as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4000" y="2743200"/>
            <a:ext cx="1818639" cy="64198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spc="5" dirty="0">
                <a:solidFill>
                  <a:srgbClr val="006FC0"/>
                </a:solidFill>
                <a:latin typeface="Arial Black"/>
                <a:cs typeface="Arial Black"/>
              </a:rPr>
              <a:t>Programmer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 Black"/>
                <a:cs typeface="Arial Black"/>
              </a:rPr>
              <a:t>writes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931" y="5888735"/>
            <a:ext cx="9144000" cy="46228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rlito"/>
                <a:cs typeface="Carlito"/>
              </a:rPr>
              <a:t>In the end, a JSP is </a:t>
            </a:r>
            <a:r>
              <a:rPr sz="2400" spc="-10" dirty="0">
                <a:latin typeface="Carlito"/>
                <a:cs typeface="Carlito"/>
              </a:rPr>
              <a:t>just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Servlet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18588" y="3385565"/>
            <a:ext cx="6650355" cy="1102360"/>
          </a:xfrm>
          <a:custGeom>
            <a:avLst/>
            <a:gdLst/>
            <a:ahLst/>
            <a:cxnLst/>
            <a:rect l="l" t="t" r="r" b="b"/>
            <a:pathLst>
              <a:path w="6650355" h="1102360">
                <a:moveTo>
                  <a:pt x="553466" y="996950"/>
                </a:moveTo>
                <a:lnTo>
                  <a:pt x="528612" y="982472"/>
                </a:lnTo>
                <a:lnTo>
                  <a:pt x="438277" y="929767"/>
                </a:lnTo>
                <a:lnTo>
                  <a:pt x="429387" y="932053"/>
                </a:lnTo>
                <a:lnTo>
                  <a:pt x="425450" y="939038"/>
                </a:lnTo>
                <a:lnTo>
                  <a:pt x="421386" y="945896"/>
                </a:lnTo>
                <a:lnTo>
                  <a:pt x="423672" y="954786"/>
                </a:lnTo>
                <a:lnTo>
                  <a:pt x="430657" y="958723"/>
                </a:lnTo>
                <a:lnTo>
                  <a:pt x="471360" y="982472"/>
                </a:lnTo>
                <a:lnTo>
                  <a:pt x="28956" y="982472"/>
                </a:lnTo>
                <a:lnTo>
                  <a:pt x="28956" y="0"/>
                </a:lnTo>
                <a:lnTo>
                  <a:pt x="0" y="0"/>
                </a:lnTo>
                <a:lnTo>
                  <a:pt x="0" y="1011428"/>
                </a:lnTo>
                <a:lnTo>
                  <a:pt x="471360" y="1011428"/>
                </a:lnTo>
                <a:lnTo>
                  <a:pt x="496176" y="996950"/>
                </a:lnTo>
                <a:lnTo>
                  <a:pt x="471360" y="1011428"/>
                </a:lnTo>
                <a:lnTo>
                  <a:pt x="430657" y="1035177"/>
                </a:lnTo>
                <a:lnTo>
                  <a:pt x="423672" y="1039114"/>
                </a:lnTo>
                <a:lnTo>
                  <a:pt x="421386" y="1048004"/>
                </a:lnTo>
                <a:lnTo>
                  <a:pt x="425450" y="1054862"/>
                </a:lnTo>
                <a:lnTo>
                  <a:pt x="429387" y="1061847"/>
                </a:lnTo>
                <a:lnTo>
                  <a:pt x="438277" y="1064133"/>
                </a:lnTo>
                <a:lnTo>
                  <a:pt x="528612" y="1011428"/>
                </a:lnTo>
                <a:lnTo>
                  <a:pt x="553466" y="996950"/>
                </a:lnTo>
                <a:close/>
              </a:path>
              <a:path w="6650355" h="1102360">
                <a:moveTo>
                  <a:pt x="4668901" y="1034796"/>
                </a:moveTo>
                <a:lnTo>
                  <a:pt x="4644047" y="1020318"/>
                </a:lnTo>
                <a:lnTo>
                  <a:pt x="4553585" y="967613"/>
                </a:lnTo>
                <a:lnTo>
                  <a:pt x="4544822" y="969899"/>
                </a:lnTo>
                <a:lnTo>
                  <a:pt x="4540758" y="976884"/>
                </a:lnTo>
                <a:lnTo>
                  <a:pt x="4536694" y="983742"/>
                </a:lnTo>
                <a:lnTo>
                  <a:pt x="4538980" y="992632"/>
                </a:lnTo>
                <a:lnTo>
                  <a:pt x="4545965" y="996569"/>
                </a:lnTo>
                <a:lnTo>
                  <a:pt x="4586668" y="1020318"/>
                </a:lnTo>
                <a:lnTo>
                  <a:pt x="4531106" y="1020318"/>
                </a:lnTo>
                <a:lnTo>
                  <a:pt x="4486910" y="1020445"/>
                </a:lnTo>
                <a:lnTo>
                  <a:pt x="4403217" y="1020572"/>
                </a:lnTo>
                <a:lnTo>
                  <a:pt x="4294886" y="1020699"/>
                </a:lnTo>
                <a:lnTo>
                  <a:pt x="4251198" y="1020826"/>
                </a:lnTo>
                <a:lnTo>
                  <a:pt x="4238358" y="1020826"/>
                </a:lnTo>
                <a:lnTo>
                  <a:pt x="4226687" y="1020953"/>
                </a:lnTo>
                <a:lnTo>
                  <a:pt x="4184383" y="1020953"/>
                </a:lnTo>
                <a:lnTo>
                  <a:pt x="4179684" y="1021080"/>
                </a:lnTo>
                <a:lnTo>
                  <a:pt x="4175633" y="1021080"/>
                </a:lnTo>
                <a:lnTo>
                  <a:pt x="4174236" y="1021207"/>
                </a:lnTo>
                <a:lnTo>
                  <a:pt x="4172077" y="1021207"/>
                </a:lnTo>
                <a:lnTo>
                  <a:pt x="4170553" y="1021334"/>
                </a:lnTo>
                <a:lnTo>
                  <a:pt x="4148836" y="1021334"/>
                </a:lnTo>
                <a:lnTo>
                  <a:pt x="4140454" y="1021461"/>
                </a:lnTo>
                <a:lnTo>
                  <a:pt x="4120134" y="1021461"/>
                </a:lnTo>
                <a:lnTo>
                  <a:pt x="4108450" y="1021588"/>
                </a:lnTo>
                <a:lnTo>
                  <a:pt x="4067429" y="1021715"/>
                </a:lnTo>
                <a:lnTo>
                  <a:pt x="3815842" y="1021969"/>
                </a:lnTo>
                <a:lnTo>
                  <a:pt x="3678174" y="1021969"/>
                </a:lnTo>
                <a:lnTo>
                  <a:pt x="3678174" y="1050925"/>
                </a:lnTo>
                <a:lnTo>
                  <a:pt x="3815842" y="1050925"/>
                </a:lnTo>
                <a:lnTo>
                  <a:pt x="4067429" y="1050671"/>
                </a:lnTo>
                <a:lnTo>
                  <a:pt x="4108450" y="1050544"/>
                </a:lnTo>
                <a:lnTo>
                  <a:pt x="4120388" y="1050417"/>
                </a:lnTo>
                <a:lnTo>
                  <a:pt x="4140454" y="1050417"/>
                </a:lnTo>
                <a:lnTo>
                  <a:pt x="4149217" y="1050290"/>
                </a:lnTo>
                <a:lnTo>
                  <a:pt x="4156202" y="1050290"/>
                </a:lnTo>
                <a:lnTo>
                  <a:pt x="4162552" y="1050163"/>
                </a:lnTo>
                <a:lnTo>
                  <a:pt x="4167111" y="1050290"/>
                </a:lnTo>
                <a:lnTo>
                  <a:pt x="4170553" y="1050290"/>
                </a:lnTo>
                <a:lnTo>
                  <a:pt x="4173334" y="1050163"/>
                </a:lnTo>
                <a:lnTo>
                  <a:pt x="4174236" y="1050163"/>
                </a:lnTo>
                <a:lnTo>
                  <a:pt x="4177030" y="1050036"/>
                </a:lnTo>
                <a:lnTo>
                  <a:pt x="4179684" y="1050036"/>
                </a:lnTo>
                <a:lnTo>
                  <a:pt x="4184904" y="1049909"/>
                </a:lnTo>
                <a:lnTo>
                  <a:pt x="4197985" y="1049909"/>
                </a:lnTo>
                <a:lnTo>
                  <a:pt x="4206608" y="1049782"/>
                </a:lnTo>
                <a:lnTo>
                  <a:pt x="4216006" y="1049909"/>
                </a:lnTo>
                <a:lnTo>
                  <a:pt x="4226687" y="1049909"/>
                </a:lnTo>
                <a:lnTo>
                  <a:pt x="4238485" y="1049782"/>
                </a:lnTo>
                <a:lnTo>
                  <a:pt x="4251198" y="1049782"/>
                </a:lnTo>
                <a:lnTo>
                  <a:pt x="4294886" y="1049655"/>
                </a:lnTo>
                <a:lnTo>
                  <a:pt x="4403217" y="1049528"/>
                </a:lnTo>
                <a:lnTo>
                  <a:pt x="4586668" y="1049274"/>
                </a:lnTo>
                <a:lnTo>
                  <a:pt x="4545965" y="1073023"/>
                </a:lnTo>
                <a:lnTo>
                  <a:pt x="4538980" y="1076960"/>
                </a:lnTo>
                <a:lnTo>
                  <a:pt x="4536694" y="1085850"/>
                </a:lnTo>
                <a:lnTo>
                  <a:pt x="4540758" y="1092708"/>
                </a:lnTo>
                <a:lnTo>
                  <a:pt x="4544822" y="1099693"/>
                </a:lnTo>
                <a:lnTo>
                  <a:pt x="4553585" y="1101979"/>
                </a:lnTo>
                <a:lnTo>
                  <a:pt x="4644047" y="1049274"/>
                </a:lnTo>
                <a:lnTo>
                  <a:pt x="4668901" y="1034796"/>
                </a:lnTo>
                <a:close/>
              </a:path>
              <a:path w="6650355" h="1102360">
                <a:moveTo>
                  <a:pt x="6650101" y="958596"/>
                </a:moveTo>
                <a:lnTo>
                  <a:pt x="6625247" y="944118"/>
                </a:lnTo>
                <a:lnTo>
                  <a:pt x="6534785" y="891413"/>
                </a:lnTo>
                <a:lnTo>
                  <a:pt x="6526022" y="893699"/>
                </a:lnTo>
                <a:lnTo>
                  <a:pt x="6521958" y="900684"/>
                </a:lnTo>
                <a:lnTo>
                  <a:pt x="6517894" y="907542"/>
                </a:lnTo>
                <a:lnTo>
                  <a:pt x="6520180" y="916432"/>
                </a:lnTo>
                <a:lnTo>
                  <a:pt x="6527165" y="920369"/>
                </a:lnTo>
                <a:lnTo>
                  <a:pt x="6567868" y="944118"/>
                </a:lnTo>
                <a:lnTo>
                  <a:pt x="6512306" y="944118"/>
                </a:lnTo>
                <a:lnTo>
                  <a:pt x="6468110" y="944245"/>
                </a:lnTo>
                <a:lnTo>
                  <a:pt x="6384417" y="944372"/>
                </a:lnTo>
                <a:lnTo>
                  <a:pt x="6276086" y="944499"/>
                </a:lnTo>
                <a:lnTo>
                  <a:pt x="6232398" y="944626"/>
                </a:lnTo>
                <a:lnTo>
                  <a:pt x="6219571" y="944626"/>
                </a:lnTo>
                <a:lnTo>
                  <a:pt x="6207887" y="944753"/>
                </a:lnTo>
                <a:lnTo>
                  <a:pt x="6165596" y="944753"/>
                </a:lnTo>
                <a:lnTo>
                  <a:pt x="6160897" y="944880"/>
                </a:lnTo>
                <a:lnTo>
                  <a:pt x="6156833" y="944880"/>
                </a:lnTo>
                <a:lnTo>
                  <a:pt x="6155436" y="945007"/>
                </a:lnTo>
                <a:lnTo>
                  <a:pt x="6153277" y="945007"/>
                </a:lnTo>
                <a:lnTo>
                  <a:pt x="6151753" y="945134"/>
                </a:lnTo>
                <a:lnTo>
                  <a:pt x="6130036" y="945134"/>
                </a:lnTo>
                <a:lnTo>
                  <a:pt x="6121654" y="945261"/>
                </a:lnTo>
                <a:lnTo>
                  <a:pt x="6101334" y="945261"/>
                </a:lnTo>
                <a:lnTo>
                  <a:pt x="6089650" y="945388"/>
                </a:lnTo>
                <a:lnTo>
                  <a:pt x="6048629" y="945515"/>
                </a:lnTo>
                <a:lnTo>
                  <a:pt x="5797042" y="945769"/>
                </a:lnTo>
                <a:lnTo>
                  <a:pt x="5659374" y="945769"/>
                </a:lnTo>
                <a:lnTo>
                  <a:pt x="5659374" y="974725"/>
                </a:lnTo>
                <a:lnTo>
                  <a:pt x="5797042" y="974725"/>
                </a:lnTo>
                <a:lnTo>
                  <a:pt x="6048629" y="974471"/>
                </a:lnTo>
                <a:lnTo>
                  <a:pt x="6089650" y="974344"/>
                </a:lnTo>
                <a:lnTo>
                  <a:pt x="6101588" y="974217"/>
                </a:lnTo>
                <a:lnTo>
                  <a:pt x="6121654" y="974217"/>
                </a:lnTo>
                <a:lnTo>
                  <a:pt x="6130417" y="974090"/>
                </a:lnTo>
                <a:lnTo>
                  <a:pt x="6137402" y="974090"/>
                </a:lnTo>
                <a:lnTo>
                  <a:pt x="6143752" y="973963"/>
                </a:lnTo>
                <a:lnTo>
                  <a:pt x="6148324" y="974090"/>
                </a:lnTo>
                <a:lnTo>
                  <a:pt x="6151753" y="974090"/>
                </a:lnTo>
                <a:lnTo>
                  <a:pt x="6154547" y="973963"/>
                </a:lnTo>
                <a:lnTo>
                  <a:pt x="6155436" y="973963"/>
                </a:lnTo>
                <a:lnTo>
                  <a:pt x="6158230" y="973836"/>
                </a:lnTo>
                <a:lnTo>
                  <a:pt x="6160897" y="973836"/>
                </a:lnTo>
                <a:lnTo>
                  <a:pt x="6166104" y="973709"/>
                </a:lnTo>
                <a:lnTo>
                  <a:pt x="6179185" y="973709"/>
                </a:lnTo>
                <a:lnTo>
                  <a:pt x="6187821" y="973582"/>
                </a:lnTo>
                <a:lnTo>
                  <a:pt x="6197219" y="973709"/>
                </a:lnTo>
                <a:lnTo>
                  <a:pt x="6207887" y="973709"/>
                </a:lnTo>
                <a:lnTo>
                  <a:pt x="6219698" y="973582"/>
                </a:lnTo>
                <a:lnTo>
                  <a:pt x="6232398" y="973582"/>
                </a:lnTo>
                <a:lnTo>
                  <a:pt x="6276086" y="973455"/>
                </a:lnTo>
                <a:lnTo>
                  <a:pt x="6384417" y="973328"/>
                </a:lnTo>
                <a:lnTo>
                  <a:pt x="6567868" y="973074"/>
                </a:lnTo>
                <a:lnTo>
                  <a:pt x="6527165" y="996823"/>
                </a:lnTo>
                <a:lnTo>
                  <a:pt x="6520180" y="1000760"/>
                </a:lnTo>
                <a:lnTo>
                  <a:pt x="6517894" y="1009650"/>
                </a:lnTo>
                <a:lnTo>
                  <a:pt x="6521958" y="1016508"/>
                </a:lnTo>
                <a:lnTo>
                  <a:pt x="6526022" y="1023493"/>
                </a:lnTo>
                <a:lnTo>
                  <a:pt x="6534785" y="1025779"/>
                </a:lnTo>
                <a:lnTo>
                  <a:pt x="6625247" y="973074"/>
                </a:lnTo>
                <a:lnTo>
                  <a:pt x="6650101" y="958596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" y="722376"/>
            <a:ext cx="12134215" cy="1446530"/>
          </a:xfrm>
          <a:custGeom>
            <a:avLst/>
            <a:gdLst/>
            <a:ahLst/>
            <a:cxnLst/>
            <a:rect l="l" t="t" r="r" b="b"/>
            <a:pathLst>
              <a:path w="12134215" h="1446530">
                <a:moveTo>
                  <a:pt x="12134088" y="0"/>
                </a:moveTo>
                <a:lnTo>
                  <a:pt x="0" y="0"/>
                </a:lnTo>
                <a:lnTo>
                  <a:pt x="0" y="1446276"/>
                </a:lnTo>
                <a:lnTo>
                  <a:pt x="12134088" y="1446276"/>
                </a:lnTo>
                <a:lnTo>
                  <a:pt x="1213408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6956" y="738886"/>
            <a:ext cx="113741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Carlito"/>
                <a:cs typeface="Carlito"/>
              </a:rPr>
              <a:t>Internally, </a:t>
            </a:r>
            <a:r>
              <a:rPr sz="2200" spc="-5" dirty="0">
                <a:latin typeface="Carlito"/>
                <a:cs typeface="Carlito"/>
              </a:rPr>
              <a:t>JSP </a:t>
            </a:r>
            <a:r>
              <a:rPr sz="2200" spc="-15" dirty="0">
                <a:latin typeface="Carlito"/>
                <a:cs typeface="Carlito"/>
              </a:rPr>
              <a:t>gets </a:t>
            </a:r>
            <a:r>
              <a:rPr sz="2200" spc="-20" dirty="0">
                <a:latin typeface="Carlito"/>
                <a:cs typeface="Carlito"/>
              </a:rPr>
              <a:t>converted </a:t>
            </a:r>
            <a:r>
              <a:rPr sz="2200" spc="-15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Servlet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When the </a:t>
            </a:r>
            <a:r>
              <a:rPr sz="2200" spc="-10" dirty="0">
                <a:latin typeface="Carlito"/>
                <a:cs typeface="Carlito"/>
              </a:rPr>
              <a:t>user requests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.jsp </a:t>
            </a:r>
            <a:r>
              <a:rPr sz="2200" spc="-5" dirty="0">
                <a:latin typeface="Carlito"/>
                <a:cs typeface="Carlito"/>
              </a:rPr>
              <a:t>file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first </a:t>
            </a:r>
            <a:r>
              <a:rPr sz="2200" spc="-5" dirty="0">
                <a:latin typeface="Carlito"/>
                <a:cs typeface="Carlito"/>
              </a:rPr>
              <a:t>time, the JSP </a:t>
            </a:r>
            <a:r>
              <a:rPr sz="2200" spc="-10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20" dirty="0">
                <a:latin typeface="Carlito"/>
                <a:cs typeface="Carlito"/>
              </a:rPr>
              <a:t>create </a:t>
            </a:r>
            <a:r>
              <a:rPr sz="2200" spc="-5" dirty="0">
                <a:latin typeface="Carlito"/>
                <a:cs typeface="Carlito"/>
              </a:rPr>
              <a:t>a Servlet </a:t>
            </a:r>
            <a:r>
              <a:rPr sz="2200" spc="-10" dirty="0">
                <a:latin typeface="Carlito"/>
                <a:cs typeface="Carlito"/>
              </a:rPr>
              <a:t>that  would </a:t>
            </a:r>
            <a:r>
              <a:rPr sz="2200" spc="-15" dirty="0">
                <a:latin typeface="Carlito"/>
                <a:cs typeface="Carlito"/>
              </a:rPr>
              <a:t>produce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output that </a:t>
            </a:r>
            <a:r>
              <a:rPr sz="2200" spc="-5" dirty="0">
                <a:latin typeface="Carlito"/>
                <a:cs typeface="Carlito"/>
              </a:rPr>
              <a:t>the .jsp file is </a:t>
            </a:r>
            <a:r>
              <a:rPr sz="2200" spc="-10" dirty="0">
                <a:latin typeface="Carlito"/>
                <a:cs typeface="Carlito"/>
              </a:rPr>
              <a:t>supposed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produce.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Starting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second request, there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 overhead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compilation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0080"/>
          </a:xfrm>
          <a:custGeom>
            <a:avLst/>
            <a:gdLst/>
            <a:ahLst/>
            <a:cxnLst/>
            <a:rect l="l" t="t" r="r" b="b"/>
            <a:pathLst>
              <a:path w="12192000" h="640080">
                <a:moveTo>
                  <a:pt x="12192000" y="0"/>
                </a:moveTo>
                <a:lnTo>
                  <a:pt x="0" y="0"/>
                </a:lnTo>
                <a:lnTo>
                  <a:pt x="0" y="640079"/>
                </a:lnTo>
                <a:lnTo>
                  <a:pt x="12192000" y="6400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236" y="0"/>
            <a:ext cx="6880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Accessing </a:t>
            </a:r>
            <a:r>
              <a:rPr sz="1800" b="1" spc="-35" dirty="0">
                <a:latin typeface="Carlito"/>
                <a:cs typeface="Carlito"/>
              </a:rPr>
              <a:t>Java </a:t>
            </a:r>
            <a:r>
              <a:rPr sz="1800" b="1" dirty="0">
                <a:latin typeface="Carlito"/>
                <a:cs typeface="Carlito"/>
              </a:rPr>
              <a:t>Bean</a:t>
            </a:r>
            <a:r>
              <a:rPr sz="1800" b="1" spc="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properties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3935"/>
            <a:ext cx="12192000" cy="2924810"/>
          </a:xfrm>
          <a:custGeom>
            <a:avLst/>
            <a:gdLst/>
            <a:ahLst/>
            <a:cxnLst/>
            <a:rect l="l" t="t" r="r" b="b"/>
            <a:pathLst>
              <a:path w="12192000" h="2924810">
                <a:moveTo>
                  <a:pt x="12192000" y="0"/>
                </a:moveTo>
                <a:lnTo>
                  <a:pt x="0" y="0"/>
                </a:lnTo>
                <a:lnTo>
                  <a:pt x="0" y="2924556"/>
                </a:lnTo>
                <a:lnTo>
                  <a:pt x="12192000" y="29245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35652"/>
            <a:ext cx="12192000" cy="1862455"/>
          </a:xfrm>
          <a:custGeom>
            <a:avLst/>
            <a:gdLst/>
            <a:ahLst/>
            <a:cxnLst/>
            <a:rect l="l" t="t" r="r" b="b"/>
            <a:pathLst>
              <a:path w="12192000" h="1862454">
                <a:moveTo>
                  <a:pt x="12192000" y="0"/>
                </a:moveTo>
                <a:lnTo>
                  <a:pt x="0" y="0"/>
                </a:lnTo>
                <a:lnTo>
                  <a:pt x="0" y="1862328"/>
                </a:lnTo>
                <a:lnTo>
                  <a:pt x="12192000" y="18623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28650"/>
            <a:ext cx="12021820" cy="480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654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While </a:t>
            </a:r>
            <a:r>
              <a:rPr spc="-5" dirty="0">
                <a:latin typeface="Carlito"/>
                <a:cs typeface="Carlito"/>
              </a:rPr>
              <a:t>strings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numbers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spc="-5" dirty="0">
                <a:latin typeface="Carlito"/>
                <a:cs typeface="Carlito"/>
              </a:rPr>
              <a:t>useful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spc="-10" dirty="0">
                <a:latin typeface="Carlito"/>
                <a:cs typeface="Carlito"/>
              </a:rPr>
              <a:t>representing </a:t>
            </a:r>
            <a:r>
              <a:rPr spc="-5" dirty="0">
                <a:latin typeface="Carlito"/>
                <a:cs typeface="Carlito"/>
              </a:rPr>
              <a:t>scalar values, </a:t>
            </a:r>
            <a:r>
              <a:rPr spc="-15" dirty="0">
                <a:latin typeface="Carlito"/>
                <a:cs typeface="Carlito"/>
              </a:rPr>
              <a:t>more </a:t>
            </a:r>
            <a:r>
              <a:rPr spc="-25" dirty="0">
                <a:latin typeface="Carlito"/>
                <a:cs typeface="Carlito"/>
              </a:rPr>
              <a:t>frequently, </a:t>
            </a:r>
            <a:r>
              <a:rPr spc="-15" dirty="0">
                <a:latin typeface="Carlito"/>
                <a:cs typeface="Carlito"/>
              </a:rPr>
              <a:t>complex  </a:t>
            </a:r>
            <a:r>
              <a:rPr spc="-5" dirty="0">
                <a:latin typeface="Carlito"/>
                <a:cs typeface="Carlito"/>
              </a:rPr>
              <a:t>objects </a:t>
            </a:r>
            <a:r>
              <a:rPr dirty="0">
                <a:latin typeface="Carlito"/>
                <a:cs typeface="Carlito"/>
              </a:rPr>
              <a:t>in the </a:t>
            </a:r>
            <a:r>
              <a:rPr spc="-10" dirty="0">
                <a:latin typeface="Carlito"/>
                <a:cs typeface="Carlito"/>
              </a:rPr>
              <a:t>form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JavaBeans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spc="-5" dirty="0">
                <a:latin typeface="Carlito"/>
                <a:cs typeface="Carlito"/>
              </a:rPr>
              <a:t>what </a:t>
            </a:r>
            <a:r>
              <a:rPr spc="-15" dirty="0">
                <a:latin typeface="Carlito"/>
                <a:cs typeface="Carlito"/>
              </a:rPr>
              <a:t>we have to </a:t>
            </a:r>
            <a:r>
              <a:rPr spc="-5" dirty="0">
                <a:latin typeface="Carlito"/>
                <a:cs typeface="Carlito"/>
              </a:rPr>
              <a:t>deal with, </a:t>
            </a:r>
            <a:r>
              <a:rPr dirty="0">
                <a:solidFill>
                  <a:srgbClr val="0066CC"/>
                </a:solidFill>
                <a:latin typeface="Carlito"/>
                <a:cs typeface="Carlito"/>
              </a:rPr>
              <a:t>so the EL is </a:t>
            </a:r>
            <a:r>
              <a:rPr spc="-5" dirty="0">
                <a:solidFill>
                  <a:srgbClr val="0066CC"/>
                </a:solidFill>
                <a:latin typeface="Carlito"/>
                <a:cs typeface="Carlito"/>
              </a:rPr>
              <a:t>speciﬁcally designed </a:t>
            </a:r>
            <a:r>
              <a:rPr spc="-10" dirty="0">
                <a:solidFill>
                  <a:srgbClr val="0066CC"/>
                </a:solidFill>
                <a:latin typeface="Carlito"/>
                <a:cs typeface="Carlito"/>
              </a:rPr>
              <a:t>to  </a:t>
            </a:r>
            <a:r>
              <a:rPr spc="-20" dirty="0">
                <a:solidFill>
                  <a:srgbClr val="0066CC"/>
                </a:solidFill>
                <a:latin typeface="Carlito"/>
                <a:cs typeface="Carlito"/>
              </a:rPr>
              <a:t>make </a:t>
            </a:r>
            <a:r>
              <a:rPr dirty="0">
                <a:solidFill>
                  <a:srgbClr val="0066CC"/>
                </a:solidFill>
                <a:latin typeface="Carlito"/>
                <a:cs typeface="Carlito"/>
              </a:rPr>
              <a:t>it </a:t>
            </a:r>
            <a:r>
              <a:rPr spc="-10" dirty="0">
                <a:solidFill>
                  <a:srgbClr val="0066CC"/>
                </a:solidFill>
                <a:latin typeface="Carlito"/>
                <a:cs typeface="Carlito"/>
              </a:rPr>
              <a:t>easy </a:t>
            </a:r>
            <a:r>
              <a:rPr spc="-15" dirty="0">
                <a:solidFill>
                  <a:srgbClr val="0066CC"/>
                </a:solidFill>
                <a:latin typeface="Carlito"/>
                <a:cs typeface="Carlito"/>
              </a:rPr>
              <a:t>to </a:t>
            </a:r>
            <a:r>
              <a:rPr dirty="0">
                <a:solidFill>
                  <a:srgbClr val="0066CC"/>
                </a:solidFill>
                <a:latin typeface="Carlito"/>
                <a:cs typeface="Carlito"/>
              </a:rPr>
              <a:t>access </a:t>
            </a:r>
            <a:r>
              <a:rPr spc="-5" dirty="0">
                <a:solidFill>
                  <a:srgbClr val="0066CC"/>
                </a:solidFill>
                <a:latin typeface="Carlito"/>
                <a:cs typeface="Carlito"/>
              </a:rPr>
              <a:t>the </a:t>
            </a:r>
            <a:r>
              <a:rPr spc="-10" dirty="0">
                <a:solidFill>
                  <a:srgbClr val="0066CC"/>
                </a:solidFill>
                <a:latin typeface="Carlito"/>
                <a:cs typeface="Carlito"/>
              </a:rPr>
              <a:t>properties </a:t>
            </a:r>
            <a:r>
              <a:rPr spc="-5" dirty="0">
                <a:solidFill>
                  <a:srgbClr val="0066CC"/>
                </a:solidFill>
                <a:latin typeface="Carlito"/>
                <a:cs typeface="Carlito"/>
              </a:rPr>
              <a:t>of</a:t>
            </a:r>
            <a:r>
              <a:rPr spc="75" dirty="0">
                <a:solidFill>
                  <a:srgbClr val="0066CC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0066CC"/>
                </a:solidFill>
                <a:latin typeface="Carlito"/>
                <a:cs typeface="Carlito"/>
              </a:rPr>
              <a:t>JavaBeans.</a:t>
            </a:r>
            <a:endParaRPr>
              <a:latin typeface="Carlito"/>
              <a:cs typeface="Carlito"/>
            </a:endParaRPr>
          </a:p>
          <a:p>
            <a:pPr marL="12700" marR="360045">
              <a:lnSpc>
                <a:spcPct val="100000"/>
              </a:lnSpc>
              <a:spcBef>
                <a:spcPts val="844"/>
              </a:spcBef>
            </a:pPr>
            <a:r>
              <a:rPr spc="-15" dirty="0">
                <a:latin typeface="Carlito"/>
                <a:cs typeface="Carlito"/>
              </a:rPr>
              <a:t>For </a:t>
            </a:r>
            <a:r>
              <a:rPr spc="-10" dirty="0">
                <a:latin typeface="Carlito"/>
                <a:cs typeface="Carlito"/>
              </a:rPr>
              <a:t>example, </a:t>
            </a:r>
            <a:r>
              <a:rPr spc="-5" dirty="0">
                <a:latin typeface="Carlito"/>
                <a:cs typeface="Carlito"/>
              </a:rPr>
              <a:t>If </a:t>
            </a:r>
            <a:r>
              <a:rPr dirty="0">
                <a:latin typeface="Carlito"/>
                <a:cs typeface="Carlito"/>
              </a:rPr>
              <a:t>an </a:t>
            </a:r>
            <a:r>
              <a:rPr spc="-10" dirty="0">
                <a:latin typeface="Carlito"/>
                <a:cs typeface="Carlito"/>
              </a:rPr>
              <a:t>instance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this class </a:t>
            </a:r>
            <a:r>
              <a:rPr spc="-15" dirty="0">
                <a:latin typeface="Carlito"/>
                <a:cs typeface="Carlito"/>
              </a:rPr>
              <a:t>were to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spc="-15" dirty="0">
                <a:latin typeface="Carlito"/>
                <a:cs typeface="Carlito"/>
              </a:rPr>
              <a:t>created </a:t>
            </a:r>
            <a:r>
              <a:rPr dirty="0">
                <a:latin typeface="Carlito"/>
                <a:cs typeface="Carlito"/>
              </a:rPr>
              <a:t>as a </a:t>
            </a:r>
            <a:r>
              <a:rPr spc="-10" dirty="0">
                <a:solidFill>
                  <a:srgbClr val="0066CC"/>
                </a:solidFill>
                <a:latin typeface="Carlito"/>
                <a:cs typeface="Carlito"/>
              </a:rPr>
              <a:t>scoped </a:t>
            </a:r>
            <a:r>
              <a:rPr spc="-5" dirty="0">
                <a:solidFill>
                  <a:srgbClr val="0066CC"/>
                </a:solidFill>
                <a:latin typeface="Carlito"/>
                <a:cs typeface="Carlito"/>
              </a:rPr>
              <a:t>variable named person</a:t>
            </a:r>
            <a:r>
              <a:rPr spc="-5" dirty="0">
                <a:latin typeface="Carlito"/>
                <a:cs typeface="Carlito"/>
              </a:rPr>
              <a:t>, </a:t>
            </a:r>
            <a:r>
              <a:rPr spc="-20" dirty="0">
                <a:latin typeface="Carlito"/>
                <a:cs typeface="Carlito"/>
              </a:rPr>
              <a:t>we  </a:t>
            </a: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use </a:t>
            </a:r>
            <a:r>
              <a:rPr dirty="0">
                <a:latin typeface="Carlito"/>
                <a:cs typeface="Carlito"/>
              </a:rPr>
              <a:t>the EL's </a:t>
            </a:r>
            <a:r>
              <a:rPr spc="-10" dirty="0">
                <a:latin typeface="Carlito"/>
                <a:cs typeface="Carlito"/>
              </a:rPr>
              <a:t>property </a:t>
            </a:r>
            <a:r>
              <a:rPr spc="-15" dirty="0">
                <a:latin typeface="Carlito"/>
                <a:cs typeface="Carlito"/>
              </a:rPr>
              <a:t>operator to reference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property</a:t>
            </a:r>
            <a:r>
              <a:rPr spc="8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values.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i="1" spc="-5" dirty="0">
                <a:latin typeface="Carlito"/>
                <a:cs typeface="Carlito"/>
              </a:rPr>
              <a:t>This operator has </a:t>
            </a:r>
            <a:r>
              <a:rPr b="1" i="1" dirty="0">
                <a:latin typeface="Carlito"/>
                <a:cs typeface="Carlito"/>
              </a:rPr>
              <a:t>two</a:t>
            </a:r>
            <a:r>
              <a:rPr b="1" i="1" spc="1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forms:</a:t>
            </a:r>
            <a:endParaRPr>
              <a:latin typeface="Carlito"/>
              <a:cs typeface="Carlito"/>
            </a:endParaRPr>
          </a:p>
          <a:p>
            <a:pPr marL="299720" indent="-287655">
              <a:lnSpc>
                <a:spcPct val="100000"/>
              </a:lnSpc>
              <a:buAutoNum type="arabicPeriod"/>
              <a:tabLst>
                <a:tab pos="300355" algn="l"/>
              </a:tabLst>
            </a:pP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simplest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most </a:t>
            </a:r>
            <a:r>
              <a:rPr spc="-5" dirty="0">
                <a:latin typeface="Carlito"/>
                <a:cs typeface="Carlito"/>
              </a:rPr>
              <a:t>commonly-used </a:t>
            </a:r>
            <a:r>
              <a:rPr spc="-15" dirty="0">
                <a:latin typeface="Carlito"/>
                <a:cs typeface="Carlito"/>
              </a:rPr>
              <a:t>form </a:t>
            </a:r>
            <a:r>
              <a:rPr spc="-5" dirty="0">
                <a:latin typeface="Carlito"/>
                <a:cs typeface="Carlito"/>
              </a:rPr>
              <a:t>is </a:t>
            </a:r>
            <a:r>
              <a:rPr dirty="0">
                <a:latin typeface="Carlito"/>
                <a:cs typeface="Carlito"/>
              </a:rPr>
              <a:t>the dot </a:t>
            </a:r>
            <a:r>
              <a:rPr spc="-5" dirty="0">
                <a:latin typeface="Carlito"/>
                <a:cs typeface="Carlito"/>
              </a:rPr>
              <a:t>(period)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30" dirty="0">
                <a:latin typeface="Carlito"/>
                <a:cs typeface="Carlito"/>
              </a:rPr>
              <a:t>character.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For </a:t>
            </a:r>
            <a:r>
              <a:rPr spc="-10" dirty="0">
                <a:latin typeface="Carlito"/>
                <a:cs typeface="Carlito"/>
              </a:rPr>
              <a:t>example,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15" dirty="0">
                <a:latin typeface="Carlito"/>
                <a:cs typeface="Carlito"/>
              </a:rPr>
              <a:t>reference </a:t>
            </a:r>
            <a:r>
              <a:rPr dirty="0">
                <a:latin typeface="Carlito"/>
                <a:cs typeface="Carlito"/>
              </a:rPr>
              <a:t>the bean's </a:t>
            </a:r>
            <a:r>
              <a:rPr spc="-5" dirty="0">
                <a:latin typeface="Carlito"/>
                <a:cs typeface="Carlito"/>
              </a:rPr>
              <a:t>title</a:t>
            </a:r>
            <a:r>
              <a:rPr spc="9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property:</a:t>
            </a:r>
            <a:endParaRPr>
              <a:latin typeface="Carlito"/>
              <a:cs typeface="Carlito"/>
            </a:endParaRPr>
          </a:p>
          <a:p>
            <a:pPr marL="993775">
              <a:lnSpc>
                <a:spcPct val="100000"/>
              </a:lnSpc>
            </a:pPr>
            <a:r>
              <a:rPr spc="-5" dirty="0">
                <a:solidFill>
                  <a:srgbClr val="0066CC"/>
                </a:solidFill>
                <a:latin typeface="Carlito"/>
                <a:cs typeface="Carlito"/>
              </a:rPr>
              <a:t>${person.title}</a:t>
            </a:r>
            <a:endParaRPr>
              <a:latin typeface="Carlito"/>
              <a:cs typeface="Carlito"/>
            </a:endParaRPr>
          </a:p>
          <a:p>
            <a:pPr marL="993775">
              <a:lnSpc>
                <a:spcPct val="100000"/>
              </a:lnSpc>
            </a:pPr>
            <a:r>
              <a:rPr spc="-10" dirty="0">
                <a:solidFill>
                  <a:srgbClr val="0066CC"/>
                </a:solidFill>
                <a:latin typeface="Carlito"/>
                <a:cs typeface="Carlito"/>
              </a:rPr>
              <a:t>${person.firstName}</a:t>
            </a:r>
            <a:endParaRPr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030"/>
              </a:spcBef>
              <a:buAutoNum type="arabicPeriod" startAt="2"/>
              <a:tabLst>
                <a:tab pos="300990" algn="l"/>
                <a:tab pos="1595120" algn="l"/>
              </a:tabLst>
            </a:pPr>
            <a:r>
              <a:rPr dirty="0">
                <a:latin typeface="Carlito"/>
                <a:cs typeface="Carlito"/>
              </a:rPr>
              <a:t>The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other	</a:t>
            </a:r>
            <a:r>
              <a:rPr spc="-15" dirty="0">
                <a:latin typeface="Carlito"/>
                <a:cs typeface="Carlito"/>
              </a:rPr>
              <a:t>form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property </a:t>
            </a:r>
            <a:r>
              <a:rPr spc="-15" dirty="0">
                <a:latin typeface="Carlito"/>
                <a:cs typeface="Carlito"/>
              </a:rPr>
              <a:t>operator </a:t>
            </a:r>
            <a:r>
              <a:rPr spc="-10" dirty="0">
                <a:latin typeface="Carlito"/>
                <a:cs typeface="Carlito"/>
              </a:rPr>
              <a:t>consists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square </a:t>
            </a:r>
            <a:r>
              <a:rPr spc="-20" dirty="0">
                <a:latin typeface="Carlito"/>
                <a:cs typeface="Carlito"/>
              </a:rPr>
              <a:t>bracket </a:t>
            </a:r>
            <a:r>
              <a:rPr spc="-10" dirty="0">
                <a:latin typeface="Carlito"/>
                <a:cs typeface="Carlito"/>
              </a:rPr>
              <a:t>characters([]) </a:t>
            </a:r>
            <a:r>
              <a:rPr dirty="0">
                <a:latin typeface="Carlito"/>
                <a:cs typeface="Carlito"/>
              </a:rPr>
              <a:t>which </a:t>
            </a:r>
            <a:r>
              <a:rPr spc="-15" dirty="0">
                <a:latin typeface="Carlito"/>
                <a:cs typeface="Carlito"/>
              </a:rPr>
              <a:t>contain </a:t>
            </a:r>
            <a:r>
              <a:rPr dirty="0">
                <a:latin typeface="Carlito"/>
                <a:cs typeface="Carlito"/>
              </a:rPr>
              <a:t>an  </a:t>
            </a:r>
            <a:r>
              <a:rPr spc="-10" dirty="0">
                <a:latin typeface="Carlito"/>
                <a:cs typeface="Carlito"/>
              </a:rPr>
              <a:t>expression </a:t>
            </a:r>
            <a:r>
              <a:rPr dirty="0">
                <a:latin typeface="Carlito"/>
                <a:cs typeface="Carlito"/>
              </a:rPr>
              <a:t>whose </a:t>
            </a:r>
            <a:r>
              <a:rPr spc="-5" dirty="0">
                <a:latin typeface="Carlito"/>
                <a:cs typeface="Carlito"/>
              </a:rPr>
              <a:t>string </a:t>
            </a:r>
            <a:r>
              <a:rPr spc="-10" dirty="0">
                <a:latin typeface="Carlito"/>
                <a:cs typeface="Carlito"/>
              </a:rPr>
              <a:t>evaluation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25" dirty="0">
                <a:latin typeface="Carlito"/>
                <a:cs typeface="Carlito"/>
              </a:rPr>
              <a:t>taken </a:t>
            </a:r>
            <a:r>
              <a:rPr dirty="0">
                <a:latin typeface="Carlito"/>
                <a:cs typeface="Carlito"/>
              </a:rPr>
              <a:t>as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property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be</a:t>
            </a:r>
            <a:r>
              <a:rPr spc="12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referenced.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66CC"/>
                </a:solidFill>
                <a:latin typeface="Carlito"/>
                <a:cs typeface="Carlito"/>
              </a:rPr>
              <a:t>${person['title']}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i="1" dirty="0">
                <a:latin typeface="Carlito"/>
                <a:cs typeface="Carlito"/>
              </a:rPr>
              <a:t>This </a:t>
            </a:r>
            <a:r>
              <a:rPr i="1" spc="-10" dirty="0">
                <a:latin typeface="Carlito"/>
                <a:cs typeface="Carlito"/>
              </a:rPr>
              <a:t>expression </a:t>
            </a:r>
            <a:r>
              <a:rPr i="1" dirty="0">
                <a:latin typeface="Carlito"/>
                <a:cs typeface="Carlito"/>
              </a:rPr>
              <a:t>is </a:t>
            </a:r>
            <a:r>
              <a:rPr i="1" spc="-5" dirty="0">
                <a:latin typeface="Carlito"/>
                <a:cs typeface="Carlito"/>
              </a:rPr>
              <a:t>identical </a:t>
            </a:r>
            <a:r>
              <a:rPr i="1" spc="-15" dirty="0">
                <a:latin typeface="Carlito"/>
                <a:cs typeface="Carlito"/>
              </a:rPr>
              <a:t>to</a:t>
            </a:r>
            <a:r>
              <a:rPr i="1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${person.title}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64307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2468626"/>
            <a:ext cx="991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rlito"/>
                <a:cs typeface="Carlito"/>
              </a:rPr>
              <a:t>Building </a:t>
            </a:r>
            <a:r>
              <a:rPr sz="3600" b="1" spc="-50" dirty="0">
                <a:latin typeface="Carlito"/>
                <a:cs typeface="Carlito"/>
              </a:rPr>
              <a:t>Web </a:t>
            </a:r>
            <a:r>
              <a:rPr sz="3600" b="1" spc="-5" dirty="0">
                <a:latin typeface="Carlito"/>
                <a:cs typeface="Carlito"/>
              </a:rPr>
              <a:t>Applications </a:t>
            </a:r>
            <a:r>
              <a:rPr sz="3600" b="1" dirty="0">
                <a:latin typeface="Carlito"/>
                <a:cs typeface="Carlito"/>
              </a:rPr>
              <a:t>using </a:t>
            </a:r>
            <a:r>
              <a:rPr sz="3600" b="1" spc="-25" dirty="0">
                <a:latin typeface="Carlito"/>
                <a:cs typeface="Carlito"/>
              </a:rPr>
              <a:t>MVC </a:t>
            </a:r>
            <a:r>
              <a:rPr sz="3600" b="1" dirty="0">
                <a:latin typeface="Carlito"/>
                <a:cs typeface="Carlito"/>
              </a:rPr>
              <a:t>2</a:t>
            </a:r>
            <a:r>
              <a:rPr sz="3600" b="1" spc="75" dirty="0">
                <a:latin typeface="Carlito"/>
                <a:cs typeface="Carlito"/>
              </a:rPr>
              <a:t> </a:t>
            </a:r>
            <a:r>
              <a:rPr sz="3600" b="1" spc="-15" dirty="0">
                <a:latin typeface="Carlito"/>
                <a:cs typeface="Carlito"/>
              </a:rPr>
              <a:t>Architecture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3260"/>
          </a:xfrm>
          <a:custGeom>
            <a:avLst/>
            <a:gdLst/>
            <a:ahLst/>
            <a:cxnLst/>
            <a:rect l="l" t="t" r="r" b="b"/>
            <a:pathLst>
              <a:path w="12192000" h="683260">
                <a:moveTo>
                  <a:pt x="12192000" y="0"/>
                </a:moveTo>
                <a:lnTo>
                  <a:pt x="0" y="0"/>
                </a:lnTo>
                <a:lnTo>
                  <a:pt x="0" y="682751"/>
                </a:lnTo>
                <a:lnTo>
                  <a:pt x="12192000" y="6827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0514" y="0"/>
            <a:ext cx="54933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0" dirty="0"/>
              <a:t>Building </a:t>
            </a:r>
            <a:r>
              <a:rPr sz="4200" spc="-305" dirty="0"/>
              <a:t>Web</a:t>
            </a:r>
            <a:r>
              <a:rPr sz="4200" spc="-484" dirty="0"/>
              <a:t> </a:t>
            </a:r>
            <a:r>
              <a:rPr sz="4200" spc="-204" dirty="0"/>
              <a:t>Applications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1996439" y="1124711"/>
            <a:ext cx="9935210" cy="4893945"/>
          </a:xfrm>
          <a:custGeom>
            <a:avLst/>
            <a:gdLst/>
            <a:ahLst/>
            <a:cxnLst/>
            <a:rect l="l" t="t" r="r" b="b"/>
            <a:pathLst>
              <a:path w="9935210" h="4893945">
                <a:moveTo>
                  <a:pt x="9934956" y="0"/>
                </a:moveTo>
                <a:lnTo>
                  <a:pt x="0" y="0"/>
                </a:lnTo>
                <a:lnTo>
                  <a:pt x="0" y="4893564"/>
                </a:lnTo>
                <a:lnTo>
                  <a:pt x="9934956" y="4893564"/>
                </a:lnTo>
                <a:lnTo>
                  <a:pt x="9934956" y="0"/>
                </a:lnTo>
                <a:close/>
              </a:path>
            </a:pathLst>
          </a:custGeom>
          <a:solidFill>
            <a:srgbClr val="EFF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4926" y="1138173"/>
            <a:ext cx="5960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rlito"/>
                <a:cs typeface="Carlito"/>
              </a:rPr>
              <a:t>Scripting elements calling </a:t>
            </a: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0" dirty="0">
                <a:latin typeface="Carlito"/>
                <a:cs typeface="Carlito"/>
              </a:rPr>
              <a:t>code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directly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4926" y="1870075"/>
            <a:ext cx="96500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rlito"/>
                <a:cs typeface="Carlito"/>
              </a:rPr>
              <a:t>Scripting elements calling </a:t>
            </a: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indirectly (by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5" dirty="0">
                <a:latin typeface="Carlito"/>
                <a:cs typeface="Carlito"/>
              </a:rPr>
              <a:t>of utility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•"/>
            </a:pPr>
            <a:endParaRPr sz="235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rlito"/>
                <a:cs typeface="Carlito"/>
              </a:rPr>
              <a:t>Beans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•"/>
            </a:pPr>
            <a:endParaRPr sz="235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rlito"/>
                <a:cs typeface="Carlito"/>
              </a:rPr>
              <a:t>Servlet/JSP </a:t>
            </a:r>
            <a:r>
              <a:rPr sz="2400" spc="-10" dirty="0">
                <a:latin typeface="Carlito"/>
                <a:cs typeface="Carlito"/>
              </a:rPr>
              <a:t>combo (MVC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Architecture)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•"/>
            </a:pPr>
            <a:endParaRPr sz="235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rlito"/>
                <a:cs typeface="Carlito"/>
              </a:rPr>
              <a:t>MVC </a:t>
            </a:r>
            <a:r>
              <a:rPr sz="2400" dirty="0">
                <a:latin typeface="Carlito"/>
                <a:cs typeface="Carlito"/>
              </a:rPr>
              <a:t>with JSP </a:t>
            </a:r>
            <a:r>
              <a:rPr sz="2400" spc="-10" dirty="0">
                <a:latin typeface="Carlito"/>
                <a:cs typeface="Carlito"/>
              </a:rPr>
              <a:t>expression language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(JSTL)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•"/>
            </a:pPr>
            <a:endParaRPr sz="235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rlito"/>
                <a:cs typeface="Carlito"/>
              </a:rPr>
              <a:t>Custom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tags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4926" y="5527954"/>
            <a:ext cx="7678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15" dirty="0">
                <a:latin typeface="Carlito"/>
                <a:cs typeface="Carlito"/>
              </a:rPr>
              <a:t>MVC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beans </a:t>
            </a:r>
            <a:r>
              <a:rPr sz="2400" dirty="0">
                <a:latin typeface="Carlito"/>
                <a:cs typeface="Carlito"/>
              </a:rPr>
              <a:t>and a </a:t>
            </a:r>
            <a:r>
              <a:rPr sz="2400" spc="-10" dirty="0">
                <a:latin typeface="Carlito"/>
                <a:cs typeface="Carlito"/>
              </a:rPr>
              <a:t>framework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spc="-5" dirty="0">
                <a:latin typeface="Carlito"/>
                <a:cs typeface="Carlito"/>
              </a:rPr>
              <a:t>Struts or </a:t>
            </a:r>
            <a:r>
              <a:rPr sz="2400" dirty="0">
                <a:latin typeface="Carlito"/>
                <a:cs typeface="Carlito"/>
              </a:rPr>
              <a:t>JSF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Spring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847" y="1124711"/>
            <a:ext cx="1689100" cy="4709160"/>
          </a:xfrm>
          <a:custGeom>
            <a:avLst/>
            <a:gdLst/>
            <a:ahLst/>
            <a:cxnLst/>
            <a:rect l="l" t="t" r="r" b="b"/>
            <a:pathLst>
              <a:path w="1689100" h="4709160">
                <a:moveTo>
                  <a:pt x="1688592" y="0"/>
                </a:moveTo>
                <a:lnTo>
                  <a:pt x="0" y="0"/>
                </a:lnTo>
                <a:lnTo>
                  <a:pt x="0" y="4709160"/>
                </a:lnTo>
                <a:lnTo>
                  <a:pt x="1688592" y="4709160"/>
                </a:lnTo>
                <a:lnTo>
                  <a:pt x="168859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635" y="1141221"/>
            <a:ext cx="1230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Simple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635" y="5104638"/>
            <a:ext cx="1230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rlito"/>
                <a:cs typeface="Carlito"/>
              </a:rPr>
              <a:t>Complex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4638" y="1753235"/>
            <a:ext cx="114300" cy="3385185"/>
          </a:xfrm>
          <a:custGeom>
            <a:avLst/>
            <a:gdLst/>
            <a:ahLst/>
            <a:cxnLst/>
            <a:rect l="l" t="t" r="r" b="b"/>
            <a:pathLst>
              <a:path w="114300" h="3385185">
                <a:moveTo>
                  <a:pt x="0" y="3270250"/>
                </a:moveTo>
                <a:lnTo>
                  <a:pt x="56387" y="3384930"/>
                </a:lnTo>
                <a:lnTo>
                  <a:pt x="104744" y="3289807"/>
                </a:lnTo>
                <a:lnTo>
                  <a:pt x="76073" y="3289807"/>
                </a:lnTo>
                <a:lnTo>
                  <a:pt x="37973" y="3289554"/>
                </a:lnTo>
                <a:lnTo>
                  <a:pt x="38110" y="3270504"/>
                </a:lnTo>
                <a:lnTo>
                  <a:pt x="0" y="3270250"/>
                </a:lnTo>
                <a:close/>
              </a:path>
              <a:path w="114300" h="3385185">
                <a:moveTo>
                  <a:pt x="61721" y="0"/>
                </a:moveTo>
                <a:lnTo>
                  <a:pt x="37973" y="3289554"/>
                </a:lnTo>
                <a:lnTo>
                  <a:pt x="76073" y="3289807"/>
                </a:lnTo>
                <a:lnTo>
                  <a:pt x="99822" y="253"/>
                </a:lnTo>
                <a:lnTo>
                  <a:pt x="61721" y="0"/>
                </a:lnTo>
                <a:close/>
              </a:path>
              <a:path w="114300" h="3385185">
                <a:moveTo>
                  <a:pt x="76210" y="3270758"/>
                </a:moveTo>
                <a:lnTo>
                  <a:pt x="76073" y="3289807"/>
                </a:lnTo>
                <a:lnTo>
                  <a:pt x="104744" y="3289807"/>
                </a:lnTo>
                <a:lnTo>
                  <a:pt x="114300" y="3271012"/>
                </a:lnTo>
                <a:lnTo>
                  <a:pt x="76210" y="3270758"/>
                </a:lnTo>
                <a:close/>
              </a:path>
              <a:path w="114300" h="3385185">
                <a:moveTo>
                  <a:pt x="76212" y="3270504"/>
                </a:moveTo>
                <a:lnTo>
                  <a:pt x="38110" y="3270504"/>
                </a:lnTo>
                <a:lnTo>
                  <a:pt x="76210" y="3270758"/>
                </a:lnTo>
                <a:lnTo>
                  <a:pt x="76212" y="3270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1340"/>
          </a:xfrm>
          <a:custGeom>
            <a:avLst/>
            <a:gdLst/>
            <a:ahLst/>
            <a:cxnLst/>
            <a:rect l="l" t="t" r="r" b="b"/>
            <a:pathLst>
              <a:path w="12192000" h="561340">
                <a:moveTo>
                  <a:pt x="12192000" y="0"/>
                </a:moveTo>
                <a:lnTo>
                  <a:pt x="0" y="0"/>
                </a:lnTo>
                <a:lnTo>
                  <a:pt x="0" y="560832"/>
                </a:lnTo>
                <a:lnTo>
                  <a:pt x="12192000" y="5608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6397" y="0"/>
            <a:ext cx="4303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35" dirty="0"/>
              <a:t>MVC </a:t>
            </a:r>
            <a:r>
              <a:rPr sz="3200" spc="-105" dirty="0"/>
              <a:t>Model </a:t>
            </a:r>
            <a:r>
              <a:rPr sz="3200" spc="-160" dirty="0"/>
              <a:t>2</a:t>
            </a:r>
            <a:r>
              <a:rPr sz="3200" spc="-295" dirty="0"/>
              <a:t> </a:t>
            </a:r>
            <a:r>
              <a:rPr sz="3200" spc="-114" dirty="0"/>
              <a:t>Architecture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577339" y="560831"/>
            <a:ext cx="3230880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4491990"/>
            <a:ext cx="1189990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JSP </a:t>
            </a:r>
            <a:r>
              <a:rPr sz="2000" dirty="0">
                <a:latin typeface="Carlito"/>
                <a:cs typeface="Carlito"/>
              </a:rPr>
              <a:t>Model 2 </a:t>
            </a:r>
            <a:r>
              <a:rPr sz="2000" spc="-10" dirty="0">
                <a:latin typeface="Carlito"/>
                <a:cs typeface="Carlito"/>
              </a:rPr>
              <a:t>architecture 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b="1" spc="-5" dirty="0">
                <a:latin typeface="Carlito"/>
                <a:cs typeface="Carlito"/>
              </a:rPr>
              <a:t>JSP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creating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view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centralized </a:t>
            </a:r>
            <a:r>
              <a:rPr sz="2000" spc="-5" dirty="0">
                <a:latin typeface="Carlito"/>
                <a:cs typeface="Carlito"/>
              </a:rPr>
              <a:t>Servlet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handle all the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application. </a:t>
            </a:r>
            <a:r>
              <a:rPr sz="2000" i="1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Servlet </a:t>
            </a:r>
            <a:r>
              <a:rPr sz="2000" i="1" spc="-5" dirty="0">
                <a:latin typeface="Carlito"/>
                <a:cs typeface="Carlito"/>
              </a:rPr>
              <a:t>works as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b="1" i="1" spc="-5" dirty="0">
                <a:latin typeface="Carlito"/>
                <a:cs typeface="Carlito"/>
              </a:rPr>
              <a:t>controller </a:t>
            </a:r>
            <a:r>
              <a:rPr sz="2000" i="1" spc="-10" dirty="0">
                <a:latin typeface="Carlito"/>
                <a:cs typeface="Carlito"/>
              </a:rPr>
              <a:t>for </a:t>
            </a:r>
            <a:r>
              <a:rPr sz="2000" i="1" dirty="0">
                <a:latin typeface="Carlito"/>
                <a:cs typeface="Carlito"/>
              </a:rPr>
              <a:t>the  </a:t>
            </a:r>
            <a:r>
              <a:rPr sz="2000" i="1" spc="-5" dirty="0">
                <a:latin typeface="Carlito"/>
                <a:cs typeface="Carlito"/>
              </a:rPr>
              <a:t>application</a:t>
            </a:r>
            <a:r>
              <a:rPr sz="2000" spc="-5" dirty="0">
                <a:latin typeface="Carlito"/>
                <a:cs typeface="Carlito"/>
              </a:rPr>
              <a:t>. </a:t>
            </a:r>
            <a:r>
              <a:rPr sz="2000" dirty="0">
                <a:latin typeface="Carlito"/>
                <a:cs typeface="Carlito"/>
              </a:rPr>
              <a:t>It then </a:t>
            </a: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Java </a:t>
            </a:r>
            <a:r>
              <a:rPr sz="2000" b="1" dirty="0">
                <a:latin typeface="Carlito"/>
                <a:cs typeface="Carlito"/>
              </a:rPr>
              <a:t>beans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processing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business </a:t>
            </a:r>
            <a:r>
              <a:rPr sz="2000" dirty="0">
                <a:latin typeface="Carlito"/>
                <a:cs typeface="Carlito"/>
              </a:rPr>
              <a:t>logic and </a:t>
            </a:r>
            <a:r>
              <a:rPr sz="2000" spc="-10" dirty="0">
                <a:latin typeface="Carlito"/>
                <a:cs typeface="Carlito"/>
              </a:rPr>
              <a:t>getting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i="1" spc="-10" dirty="0">
                <a:latin typeface="Carlito"/>
                <a:cs typeface="Carlito"/>
              </a:rPr>
              <a:t>data </a:t>
            </a:r>
            <a:r>
              <a:rPr sz="2000" b="1" i="1" dirty="0">
                <a:latin typeface="Carlito"/>
                <a:cs typeface="Carlito"/>
              </a:rPr>
              <a:t>(Model)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Finally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dirty="0">
                <a:latin typeface="Carlito"/>
                <a:cs typeface="Carlito"/>
              </a:rPr>
              <a:t>the JSP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render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view which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displayed to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user.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2407920"/>
            <a:ext cx="5864860" cy="401320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rlito"/>
                <a:cs typeface="Carlito"/>
              </a:rPr>
              <a:t>MVC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spc="-15" dirty="0">
                <a:latin typeface="Carlito"/>
                <a:cs typeface="Carlito"/>
              </a:rPr>
              <a:t>frameworks </a:t>
            </a:r>
            <a:r>
              <a:rPr sz="2000" spc="-10" dirty="0">
                <a:latin typeface="Carlito"/>
                <a:cs typeface="Carlito"/>
              </a:rPr>
              <a:t>are: </a:t>
            </a:r>
            <a:r>
              <a:rPr sz="2000" b="1" dirty="0">
                <a:latin typeface="Carlito"/>
                <a:cs typeface="Carlito"/>
              </a:rPr>
              <a:t>Struts 2 , </a:t>
            </a:r>
            <a:r>
              <a:rPr sz="2000" b="1" spc="-5" dirty="0">
                <a:latin typeface="Carlito"/>
                <a:cs typeface="Carlito"/>
              </a:rPr>
              <a:t>JSF </a:t>
            </a:r>
            <a:r>
              <a:rPr sz="2000" b="1" dirty="0">
                <a:latin typeface="Carlito"/>
                <a:cs typeface="Carlito"/>
              </a:rPr>
              <a:t>, Spring</a:t>
            </a:r>
            <a:r>
              <a:rPr sz="2000" b="1" spc="4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3420"/>
          </a:xfrm>
          <a:custGeom>
            <a:avLst/>
            <a:gdLst/>
            <a:ahLst/>
            <a:cxnLst/>
            <a:rect l="l" t="t" r="r" b="b"/>
            <a:pathLst>
              <a:path w="12192000" h="693420">
                <a:moveTo>
                  <a:pt x="12192000" y="0"/>
                </a:moveTo>
                <a:lnTo>
                  <a:pt x="0" y="0"/>
                </a:lnTo>
                <a:lnTo>
                  <a:pt x="0" y="693420"/>
                </a:lnTo>
                <a:lnTo>
                  <a:pt x="12192000" y="6934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1882" y="121412"/>
            <a:ext cx="18916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0" dirty="0"/>
              <a:t>Why </a:t>
            </a:r>
            <a:r>
              <a:rPr sz="3200" spc="-335" dirty="0"/>
              <a:t>MVC</a:t>
            </a:r>
            <a:r>
              <a:rPr sz="3200" spc="-345" dirty="0"/>
              <a:t> </a:t>
            </a:r>
            <a:r>
              <a:rPr sz="3200" spc="-295" dirty="0"/>
              <a:t>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68451" y="1755648"/>
            <a:ext cx="11055350" cy="29051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Combination </a:t>
            </a:r>
            <a:r>
              <a:rPr sz="2200" b="1" spc="-15" dirty="0">
                <a:latin typeface="Carlito"/>
                <a:cs typeface="Carlito"/>
              </a:rPr>
              <a:t>(MVC architecture). </a:t>
            </a:r>
            <a:r>
              <a:rPr sz="2200" b="1" spc="-5" dirty="0">
                <a:latin typeface="Carlito"/>
                <a:cs typeface="Carlito"/>
              </a:rPr>
              <a:t>Needed</a:t>
            </a:r>
            <a:r>
              <a:rPr sz="2200" b="1" spc="14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when:</a:t>
            </a:r>
            <a:endParaRPr sz="22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– </a:t>
            </a:r>
            <a:r>
              <a:rPr sz="2200" spc="-5" dirty="0">
                <a:latin typeface="Carlito"/>
                <a:cs typeface="Carlito"/>
              </a:rPr>
              <a:t>A single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0" dirty="0">
                <a:latin typeface="Carlito"/>
                <a:cs typeface="Carlito"/>
              </a:rPr>
              <a:t>result </a:t>
            </a:r>
            <a:r>
              <a:rPr sz="2200" spc="-5" dirty="0">
                <a:latin typeface="Carlito"/>
                <a:cs typeface="Carlito"/>
              </a:rPr>
              <a:t>in multiple </a:t>
            </a:r>
            <a:r>
              <a:rPr sz="2200" spc="-10" dirty="0">
                <a:latin typeface="Carlito"/>
                <a:cs typeface="Carlito"/>
              </a:rPr>
              <a:t>substantially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different-looking</a:t>
            </a:r>
            <a:endParaRPr sz="2200">
              <a:latin typeface="Carlito"/>
              <a:cs typeface="Carlito"/>
            </a:endParaRPr>
          </a:p>
          <a:p>
            <a:pPr marL="73850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results.</a:t>
            </a:r>
            <a:endParaRPr sz="2200">
              <a:latin typeface="Carlito"/>
              <a:cs typeface="Carlito"/>
            </a:endParaRPr>
          </a:p>
          <a:p>
            <a:pPr marL="738505" marR="2839085" indent="-190500">
              <a:lnSpc>
                <a:spcPct val="100000"/>
              </a:lnSpc>
              <a:buChar char="–"/>
              <a:tabLst>
                <a:tab pos="751205" algn="l"/>
              </a:tabLst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large development team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0" dirty="0">
                <a:latin typeface="Carlito"/>
                <a:cs typeface="Carlito"/>
              </a:rPr>
              <a:t>team members  </a:t>
            </a:r>
            <a:r>
              <a:rPr sz="2200" spc="-5" dirty="0">
                <a:latin typeface="Carlito"/>
                <a:cs typeface="Carlito"/>
              </a:rPr>
              <a:t>doing the </a:t>
            </a:r>
            <a:r>
              <a:rPr sz="2200" spc="-30" dirty="0">
                <a:latin typeface="Carlito"/>
                <a:cs typeface="Carlito"/>
              </a:rPr>
              <a:t>Web </a:t>
            </a:r>
            <a:r>
              <a:rPr sz="2200" spc="-10" dirty="0">
                <a:latin typeface="Carlito"/>
                <a:cs typeface="Carlito"/>
              </a:rPr>
              <a:t>development </a:t>
            </a:r>
            <a:r>
              <a:rPr sz="2200" spc="-5" dirty="0">
                <a:latin typeface="Carlito"/>
                <a:cs typeface="Carlito"/>
              </a:rPr>
              <a:t>and the business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logic.</a:t>
            </a:r>
            <a:endParaRPr sz="2200">
              <a:latin typeface="Carlito"/>
              <a:cs typeface="Carlito"/>
            </a:endParaRPr>
          </a:p>
          <a:p>
            <a:pPr marL="750570" indent="-203200">
              <a:lnSpc>
                <a:spcPct val="100000"/>
              </a:lnSpc>
              <a:buChar char="–"/>
              <a:tabLst>
                <a:tab pos="751205" algn="l"/>
              </a:tabLst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0" dirty="0">
                <a:latin typeface="Carlito"/>
                <a:cs typeface="Carlito"/>
              </a:rPr>
              <a:t>perform </a:t>
            </a:r>
            <a:r>
              <a:rPr sz="2200" spc="-15" dirty="0">
                <a:latin typeface="Carlito"/>
                <a:cs typeface="Carlito"/>
              </a:rPr>
              <a:t>complicated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processing, </a:t>
            </a:r>
            <a:r>
              <a:rPr sz="2200" spc="-10" dirty="0">
                <a:latin typeface="Carlito"/>
                <a:cs typeface="Carlito"/>
              </a:rPr>
              <a:t>but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relatively</a:t>
            </a:r>
            <a:endParaRPr sz="2200">
              <a:latin typeface="Carlito"/>
              <a:cs typeface="Carlito"/>
            </a:endParaRPr>
          </a:p>
          <a:p>
            <a:pPr marL="73850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fixed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layout.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9605"/>
          </a:xfrm>
          <a:custGeom>
            <a:avLst/>
            <a:gdLst/>
            <a:ahLst/>
            <a:cxnLst/>
            <a:rect l="l" t="t" r="r" b="b"/>
            <a:pathLst>
              <a:path w="12192000" h="649605">
                <a:moveTo>
                  <a:pt x="12192000" y="0"/>
                </a:moveTo>
                <a:lnTo>
                  <a:pt x="0" y="0"/>
                </a:lnTo>
                <a:lnTo>
                  <a:pt x="0" y="649224"/>
                </a:lnTo>
                <a:lnTo>
                  <a:pt x="12192000" y="6492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0738" y="76657"/>
            <a:ext cx="34340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4565" algn="l"/>
              </a:tabLst>
            </a:pPr>
            <a:r>
              <a:rPr sz="3200" spc="-335" dirty="0"/>
              <a:t>MVC	</a:t>
            </a:r>
            <a:r>
              <a:rPr sz="3200" spc="-185" dirty="0"/>
              <a:t>Flow </a:t>
            </a:r>
            <a:r>
              <a:rPr sz="3200" spc="-30" dirty="0"/>
              <a:t>of</a:t>
            </a:r>
            <a:r>
              <a:rPr sz="3200" spc="-345" dirty="0"/>
              <a:t> </a:t>
            </a:r>
            <a:r>
              <a:rPr sz="3200" spc="-140" dirty="0"/>
              <a:t>Control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909827" y="854963"/>
            <a:ext cx="9910837" cy="5797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2377" y="91820"/>
            <a:ext cx="920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3110" algn="l"/>
              </a:tabLst>
            </a:pPr>
            <a:r>
              <a:rPr sz="3200" spc="-130" dirty="0"/>
              <a:t>Implementing</a:t>
            </a:r>
            <a:r>
              <a:rPr sz="3200" spc="-235" dirty="0"/>
              <a:t> </a:t>
            </a:r>
            <a:r>
              <a:rPr sz="3200" spc="-335" dirty="0"/>
              <a:t>MVC	</a:t>
            </a:r>
            <a:r>
              <a:rPr sz="3200" spc="-120" dirty="0"/>
              <a:t>Architecture </a:t>
            </a:r>
            <a:r>
              <a:rPr sz="3200" spc="-20" dirty="0"/>
              <a:t>with </a:t>
            </a:r>
            <a:r>
              <a:rPr sz="3200" spc="-170" dirty="0"/>
              <a:t>Servlet </a:t>
            </a:r>
            <a:r>
              <a:rPr sz="3200" spc="-185" dirty="0"/>
              <a:t>and</a:t>
            </a:r>
            <a:r>
              <a:rPr sz="3200" spc="-560" dirty="0"/>
              <a:t> </a:t>
            </a:r>
            <a:r>
              <a:rPr sz="3200" spc="-605" dirty="0"/>
              <a:t>JSP </a:t>
            </a:r>
            <a:r>
              <a:rPr sz="3200" spc="-330" dirty="0"/>
              <a:t>API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167127" y="1104526"/>
            <a:ext cx="7819645" cy="4991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116" y="1000886"/>
            <a:ext cx="7992609" cy="496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2192000" y="0"/>
                </a:moveTo>
                <a:lnTo>
                  <a:pt x="0" y="0"/>
                </a:lnTo>
                <a:lnTo>
                  <a:pt x="0" y="678179"/>
                </a:lnTo>
                <a:lnTo>
                  <a:pt x="12192000" y="6781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2377" y="106121"/>
            <a:ext cx="9210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015" algn="l"/>
              </a:tabLst>
            </a:pPr>
            <a:r>
              <a:rPr sz="3200" spc="-130" dirty="0"/>
              <a:t>Implementing</a:t>
            </a:r>
            <a:r>
              <a:rPr sz="3200" spc="-229" dirty="0"/>
              <a:t> </a:t>
            </a:r>
            <a:r>
              <a:rPr sz="3200" spc="-335" dirty="0"/>
              <a:t>MVC	</a:t>
            </a:r>
            <a:r>
              <a:rPr sz="3200" spc="-120" dirty="0"/>
              <a:t>Architecture </a:t>
            </a:r>
            <a:r>
              <a:rPr sz="3200" spc="-20" dirty="0"/>
              <a:t>with </a:t>
            </a:r>
            <a:r>
              <a:rPr sz="3200" spc="-170" dirty="0"/>
              <a:t>Servlet </a:t>
            </a:r>
            <a:r>
              <a:rPr sz="3200" spc="-185" dirty="0"/>
              <a:t>and </a:t>
            </a:r>
            <a:r>
              <a:rPr sz="3200" spc="-605" dirty="0"/>
              <a:t>JSP</a:t>
            </a:r>
            <a:r>
              <a:rPr sz="3200" spc="-680" dirty="0"/>
              <a:t> </a:t>
            </a:r>
            <a:r>
              <a:rPr sz="3200" spc="-330" dirty="0"/>
              <a:t>API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3420"/>
          </a:xfrm>
          <a:custGeom>
            <a:avLst/>
            <a:gdLst/>
            <a:ahLst/>
            <a:cxnLst/>
            <a:rect l="l" t="t" r="r" b="b"/>
            <a:pathLst>
              <a:path w="12192000" h="693420">
                <a:moveTo>
                  <a:pt x="0" y="693420"/>
                </a:moveTo>
                <a:lnTo>
                  <a:pt x="12192000" y="693420"/>
                </a:lnTo>
                <a:lnTo>
                  <a:pt x="12192000" y="0"/>
                </a:lnTo>
                <a:lnTo>
                  <a:pt x="0" y="0"/>
                </a:lnTo>
                <a:lnTo>
                  <a:pt x="0" y="69342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Login</a:t>
            </a:r>
            <a:r>
              <a:rPr spc="-390" dirty="0"/>
              <a:t> </a:t>
            </a:r>
            <a:r>
              <a:rPr spc="-185" dirty="0"/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7115" y="1440180"/>
            <a:ext cx="6096000" cy="246316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2430780">
              <a:lnSpc>
                <a:spcPct val="100000"/>
              </a:lnSpc>
              <a:spcBef>
                <a:spcPts val="229"/>
              </a:spcBef>
            </a:pPr>
            <a:r>
              <a:rPr sz="2200" spc="-35" dirty="0">
                <a:latin typeface="Carlito"/>
                <a:cs typeface="Carlito"/>
              </a:rPr>
              <a:t>CREATE </a:t>
            </a:r>
            <a:r>
              <a:rPr sz="2200" spc="-40" dirty="0">
                <a:latin typeface="Carlito"/>
                <a:cs typeface="Carlito"/>
              </a:rPr>
              <a:t>TABLE </a:t>
            </a:r>
            <a:r>
              <a:rPr sz="2200" i="1" spc="-10" dirty="0">
                <a:latin typeface="Carlito"/>
                <a:cs typeface="Carlito"/>
              </a:rPr>
              <a:t>university</a:t>
            </a:r>
            <a:r>
              <a:rPr sz="2200" spc="-10" dirty="0">
                <a:latin typeface="Carlito"/>
                <a:cs typeface="Carlito"/>
              </a:rPr>
              <a:t>.users </a:t>
            </a:r>
            <a:r>
              <a:rPr sz="2200" spc="-5" dirty="0">
                <a:latin typeface="Carlito"/>
                <a:cs typeface="Carlito"/>
              </a:rPr>
              <a:t>(  userid INT </a:t>
            </a:r>
            <a:r>
              <a:rPr sz="2200" spc="-25" dirty="0">
                <a:latin typeface="Carlito"/>
                <a:cs typeface="Carlito"/>
              </a:rPr>
              <a:t>NOT </a:t>
            </a:r>
            <a:r>
              <a:rPr sz="2200" dirty="0">
                <a:latin typeface="Carlito"/>
                <a:cs typeface="Carlito"/>
              </a:rPr>
              <a:t>NULL,  </a:t>
            </a:r>
            <a:r>
              <a:rPr sz="2200" spc="-5" dirty="0">
                <a:latin typeface="Carlito"/>
                <a:cs typeface="Carlito"/>
              </a:rPr>
              <a:t>username </a:t>
            </a:r>
            <a:r>
              <a:rPr sz="2200" spc="-20" dirty="0">
                <a:latin typeface="Carlito"/>
                <a:cs typeface="Carlito"/>
              </a:rPr>
              <a:t>VARCHAR(30) </a:t>
            </a:r>
            <a:r>
              <a:rPr sz="2200" dirty="0">
                <a:latin typeface="Carlito"/>
                <a:cs typeface="Carlito"/>
              </a:rPr>
              <a:t>NULL,  </a:t>
            </a:r>
            <a:r>
              <a:rPr sz="2200" spc="-10" dirty="0">
                <a:latin typeface="Carlito"/>
                <a:cs typeface="Carlito"/>
              </a:rPr>
              <a:t>password </a:t>
            </a:r>
            <a:r>
              <a:rPr sz="2200" spc="-20" dirty="0">
                <a:latin typeface="Carlito"/>
                <a:cs typeface="Carlito"/>
              </a:rPr>
              <a:t>VARCHAR(20) </a:t>
            </a:r>
            <a:r>
              <a:rPr sz="2200" dirty="0">
                <a:latin typeface="Carlito"/>
                <a:cs typeface="Carlito"/>
              </a:rPr>
              <a:t>NULL,  </a:t>
            </a:r>
            <a:r>
              <a:rPr sz="2200" spc="-15" dirty="0">
                <a:latin typeface="Carlito"/>
                <a:cs typeface="Carlito"/>
              </a:rPr>
              <a:t>status </a:t>
            </a:r>
            <a:r>
              <a:rPr sz="2200" spc="-20" dirty="0">
                <a:latin typeface="Carlito"/>
                <a:cs typeface="Carlito"/>
              </a:rPr>
              <a:t>VARCHAR(20)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NULL,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PRIMARY </a:t>
            </a:r>
            <a:r>
              <a:rPr sz="2200" spc="-5" dirty="0">
                <a:latin typeface="Carlito"/>
                <a:cs typeface="Carlito"/>
              </a:rPr>
              <a:t>KEY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(userid)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);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267" y="719051"/>
            <a:ext cx="3536410" cy="6138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0096" y="5058155"/>
            <a:ext cx="2383790" cy="368935"/>
          </a:xfrm>
          <a:prstGeom prst="rect">
            <a:avLst/>
          </a:prstGeom>
          <a:solidFill>
            <a:srgbClr val="C55A1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rlito"/>
                <a:cs typeface="Carlito"/>
                <a:hlinkClick r:id="rId3"/>
              </a:rPr>
              <a:t>http://bootsnipp.com/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57758"/>
            <a:ext cx="1166114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rlito"/>
                <a:cs typeface="Carlito"/>
              </a:rPr>
              <a:t>login.jsp accepts </a:t>
            </a:r>
            <a:r>
              <a:rPr sz="2200" b="1" spc="-10" dirty="0">
                <a:latin typeface="Carlito"/>
                <a:cs typeface="Carlito"/>
              </a:rPr>
              <a:t>credentials and </a:t>
            </a:r>
            <a:r>
              <a:rPr sz="2200" b="1" spc="-5" dirty="0">
                <a:latin typeface="Carlito"/>
                <a:cs typeface="Carlito"/>
              </a:rPr>
              <a:t>passes it on </a:t>
            </a:r>
            <a:r>
              <a:rPr sz="2200" b="1" spc="-20" dirty="0">
                <a:latin typeface="Carlito"/>
                <a:cs typeface="Carlito"/>
              </a:rPr>
              <a:t>to</a:t>
            </a:r>
            <a:r>
              <a:rPr sz="2200" b="1" spc="1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LoginServlet.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5081905" algn="l"/>
              </a:tabLst>
            </a:pPr>
            <a:r>
              <a:rPr sz="2200" b="1" spc="-5" dirty="0">
                <a:latin typeface="Carlito"/>
                <a:cs typeface="Carlito"/>
              </a:rPr>
              <a:t>LoginServlet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b="1" u="heavy" spc="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</a:t>
            </a:r>
            <a:r>
              <a:rPr sz="2200" spc="-25" dirty="0">
                <a:latin typeface="Carlito"/>
                <a:cs typeface="Carlito"/>
              </a:rPr>
              <a:t>nvokes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verifyCredentials()	</a:t>
            </a:r>
            <a:r>
              <a:rPr sz="2200" spc="-5" dirty="0">
                <a:latin typeface="Carlito"/>
                <a:cs typeface="Carlito"/>
              </a:rPr>
              <a:t>method of </a:t>
            </a:r>
            <a:r>
              <a:rPr sz="2200" b="1" spc="-10" dirty="0">
                <a:latin typeface="Carlito"/>
                <a:cs typeface="Carlito"/>
              </a:rPr>
              <a:t>UserManager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validate </a:t>
            </a:r>
            <a:r>
              <a:rPr sz="2200" b="1" i="1" spc="-5" dirty="0">
                <a:latin typeface="Carlito"/>
                <a:cs typeface="Carlito"/>
              </a:rPr>
              <a:t>username</a:t>
            </a:r>
            <a:r>
              <a:rPr sz="2200" b="1" i="1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200" b="1" i="1" spc="-10" dirty="0">
                <a:latin typeface="Carlito"/>
                <a:cs typeface="Carlito"/>
              </a:rPr>
              <a:t>password </a:t>
            </a:r>
            <a:r>
              <a:rPr sz="2200" i="1" spc="-15" dirty="0">
                <a:latin typeface="Carlito"/>
                <a:cs typeface="Carlito"/>
              </a:rPr>
              <a:t>entered </a:t>
            </a:r>
            <a:r>
              <a:rPr sz="2200" i="1" spc="-10" dirty="0">
                <a:latin typeface="Carlito"/>
                <a:cs typeface="Carlito"/>
              </a:rPr>
              <a:t>by </a:t>
            </a:r>
            <a:r>
              <a:rPr sz="2200" i="1" spc="-5" dirty="0">
                <a:latin typeface="Carlito"/>
                <a:cs typeface="Carlito"/>
              </a:rPr>
              <a:t>the</a:t>
            </a:r>
            <a:r>
              <a:rPr sz="2200" i="1" spc="50" dirty="0">
                <a:latin typeface="Carlito"/>
                <a:cs typeface="Carlito"/>
              </a:rPr>
              <a:t> </a:t>
            </a:r>
            <a:r>
              <a:rPr sz="2200" i="1" spc="-45" dirty="0">
                <a:latin typeface="Carlito"/>
                <a:cs typeface="Carlito"/>
              </a:rPr>
              <a:t>user.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55600" marR="70548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b="1" i="1" spc="-5" dirty="0">
                <a:latin typeface="Carlito"/>
                <a:cs typeface="Carlito"/>
              </a:rPr>
              <a:t>The verifyCredentials() </a:t>
            </a:r>
            <a:r>
              <a:rPr sz="2200" spc="-10" dirty="0">
                <a:latin typeface="Carlito"/>
                <a:cs typeface="Carlito"/>
              </a:rPr>
              <a:t>method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10" dirty="0">
                <a:latin typeface="Carlito"/>
                <a:cs typeface="Carlito"/>
              </a:rPr>
              <a:t>UserManager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5" dirty="0">
                <a:latin typeface="Carlito"/>
                <a:cs typeface="Carlito"/>
              </a:rPr>
              <a:t>invokes </a:t>
            </a:r>
            <a:r>
              <a:rPr sz="2200" b="1" i="1" spc="-5" dirty="0">
                <a:latin typeface="Carlito"/>
                <a:cs typeface="Carlito"/>
              </a:rPr>
              <a:t>verifyCredentials() </a:t>
            </a:r>
            <a:r>
              <a:rPr sz="2200" spc="-10" dirty="0">
                <a:latin typeface="Carlito"/>
                <a:cs typeface="Carlito"/>
              </a:rPr>
              <a:t>method of  </a:t>
            </a:r>
            <a:r>
              <a:rPr sz="2200" b="1" spc="-5" dirty="0">
                <a:latin typeface="Carlito"/>
                <a:cs typeface="Carlito"/>
              </a:rPr>
              <a:t>UserService </a:t>
            </a:r>
            <a:r>
              <a:rPr sz="2200" b="1" spc="-10" dirty="0">
                <a:latin typeface="Carlito"/>
                <a:cs typeface="Carlito"/>
              </a:rPr>
              <a:t>class </a:t>
            </a:r>
            <a:r>
              <a:rPr sz="2200" spc="-5" dirty="0">
                <a:latin typeface="Carlito"/>
                <a:cs typeface="Carlito"/>
              </a:rPr>
              <a:t>which in </a:t>
            </a:r>
            <a:r>
              <a:rPr sz="2200" spc="-10" dirty="0">
                <a:latin typeface="Carlito"/>
                <a:cs typeface="Carlito"/>
              </a:rPr>
              <a:t>turn connects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database </a:t>
            </a:r>
            <a:r>
              <a:rPr sz="2200" spc="-5" dirty="0">
                <a:latin typeface="Carlito"/>
                <a:cs typeface="Carlito"/>
              </a:rPr>
              <a:t>and verifies whether the </a:t>
            </a:r>
            <a:r>
              <a:rPr sz="2200" spc="-10" dirty="0">
                <a:latin typeface="Carlito"/>
                <a:cs typeface="Carlito"/>
              </a:rPr>
              <a:t>credentials are  </a:t>
            </a:r>
            <a:r>
              <a:rPr sz="2200" spc="-15" dirty="0">
                <a:latin typeface="Carlito"/>
                <a:cs typeface="Carlito"/>
              </a:rPr>
              <a:t>registered </a:t>
            </a:r>
            <a:r>
              <a:rPr sz="2200" spc="-5" dirty="0">
                <a:latin typeface="Carlito"/>
                <a:cs typeface="Carlito"/>
              </a:rPr>
              <a:t>in the </a:t>
            </a:r>
            <a:r>
              <a:rPr sz="2200" b="1" i="1" spc="-5" dirty="0">
                <a:latin typeface="Carlito"/>
                <a:cs typeface="Carlito"/>
              </a:rPr>
              <a:t>users </a:t>
            </a:r>
            <a:r>
              <a:rPr sz="2200" spc="-10" dirty="0">
                <a:latin typeface="Carlito"/>
                <a:cs typeface="Carlito"/>
              </a:rPr>
              <a:t>table, returns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true/false.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credentials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valid 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b="1" spc="-20" dirty="0">
                <a:latin typeface="Carlito"/>
                <a:cs typeface="Carlito"/>
              </a:rPr>
              <a:t>create </a:t>
            </a:r>
            <a:r>
              <a:rPr sz="2200" b="1" spc="-5" dirty="0">
                <a:latin typeface="Carlito"/>
                <a:cs typeface="Carlito"/>
              </a:rPr>
              <a:t>session object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render </a:t>
            </a:r>
            <a:r>
              <a:rPr sz="2200" spc="-5" dirty="0">
                <a:latin typeface="Carlito"/>
                <a:cs typeface="Carlito"/>
              </a:rPr>
              <a:t>home </a:t>
            </a:r>
            <a:r>
              <a:rPr sz="2200" spc="-10" dirty="0">
                <a:latin typeface="Carlito"/>
                <a:cs typeface="Carlito"/>
              </a:rPr>
              <a:t>page( </a:t>
            </a:r>
            <a:r>
              <a:rPr sz="2200" b="1" i="1" spc="-5" dirty="0">
                <a:latin typeface="Carlito"/>
                <a:cs typeface="Carlito"/>
              </a:rPr>
              <a:t>home.jsp</a:t>
            </a:r>
            <a:r>
              <a:rPr sz="2200" spc="-5" dirty="0">
                <a:latin typeface="Carlito"/>
                <a:cs typeface="Carlito"/>
              </a:rPr>
              <a:t>)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browser</a:t>
            </a:r>
            <a:r>
              <a:rPr sz="2200" spc="2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else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render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login.jsp.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i="1" spc="-5" dirty="0">
                <a:latin typeface="Carlito"/>
                <a:cs typeface="Carlito"/>
              </a:rPr>
              <a:t>home.jsp </a:t>
            </a:r>
            <a:r>
              <a:rPr sz="2200" spc="-15" dirty="0">
                <a:latin typeface="Carlito"/>
                <a:cs typeface="Carlito"/>
              </a:rPr>
              <a:t>provide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hyperlink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logout( </a:t>
            </a:r>
            <a:r>
              <a:rPr sz="2200" spc="-25" dirty="0">
                <a:latin typeface="Carlito"/>
                <a:cs typeface="Carlito"/>
              </a:rPr>
              <a:t>invokes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LogoutServlet)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marR="10731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863850" algn="l"/>
              </a:tabLst>
            </a:pPr>
            <a:r>
              <a:rPr sz="2200" b="1" spc="-10" dirty="0">
                <a:latin typeface="Carlito"/>
                <a:cs typeface="Carlito"/>
              </a:rPr>
              <a:t>LogoutServlet </a:t>
            </a:r>
            <a:r>
              <a:rPr sz="2200" spc="-15" dirty="0">
                <a:latin typeface="Carlito"/>
                <a:cs typeface="Carlito"/>
              </a:rPr>
              <a:t>invalidates </a:t>
            </a:r>
            <a:r>
              <a:rPr sz="2200" spc="-5" dirty="0">
                <a:latin typeface="Carlito"/>
                <a:cs typeface="Carlito"/>
              </a:rPr>
              <a:t>the session and </a:t>
            </a:r>
            <a:r>
              <a:rPr sz="2200" spc="-10" dirty="0">
                <a:latin typeface="Carlito"/>
                <a:cs typeface="Carlito"/>
              </a:rPr>
              <a:t>send html </a:t>
            </a:r>
            <a:r>
              <a:rPr sz="2200" spc="-20" dirty="0">
                <a:latin typeface="Carlito"/>
                <a:cs typeface="Carlito"/>
              </a:rPr>
              <a:t>content </a:t>
            </a:r>
            <a:r>
              <a:rPr sz="2200" b="1" spc="-5" dirty="0">
                <a:latin typeface="Carlito"/>
                <a:cs typeface="Carlito"/>
              </a:rPr>
              <a:t>“ </a:t>
            </a:r>
            <a:r>
              <a:rPr sz="2200" b="1" spc="-65" dirty="0">
                <a:latin typeface="Carlito"/>
                <a:cs typeface="Carlito"/>
              </a:rPr>
              <a:t>You </a:t>
            </a:r>
            <a:r>
              <a:rPr sz="2200" b="1" spc="-20" dirty="0">
                <a:latin typeface="Carlito"/>
                <a:cs typeface="Carlito"/>
              </a:rPr>
              <a:t>have </a:t>
            </a:r>
            <a:r>
              <a:rPr sz="2200" b="1" spc="-5" dirty="0">
                <a:latin typeface="Carlito"/>
                <a:cs typeface="Carlito"/>
              </a:rPr>
              <a:t>logged out of </a:t>
            </a:r>
            <a:r>
              <a:rPr sz="2200" b="1" spc="-10" dirty="0">
                <a:latin typeface="Carlito"/>
                <a:cs typeface="Carlito"/>
              </a:rPr>
              <a:t>the  application.</a:t>
            </a:r>
            <a:r>
              <a:rPr sz="2200" b="1" spc="3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Than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5" dirty="0">
                <a:latin typeface="Carlito"/>
                <a:cs typeface="Carlito"/>
              </a:rPr>
              <a:t>Q”	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dirty="0">
                <a:latin typeface="Carlito"/>
                <a:cs typeface="Carlito"/>
              </a:rPr>
              <a:t>also </a:t>
            </a:r>
            <a:r>
              <a:rPr sz="2200" spc="-15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hyperlink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login.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93420"/>
          </a:xfrm>
          <a:custGeom>
            <a:avLst/>
            <a:gdLst/>
            <a:ahLst/>
            <a:cxnLst/>
            <a:rect l="l" t="t" r="r" b="b"/>
            <a:pathLst>
              <a:path w="12192000" h="693420">
                <a:moveTo>
                  <a:pt x="0" y="693420"/>
                </a:moveTo>
                <a:lnTo>
                  <a:pt x="12192000" y="693420"/>
                </a:lnTo>
                <a:lnTo>
                  <a:pt x="12192000" y="0"/>
                </a:lnTo>
                <a:lnTo>
                  <a:pt x="0" y="0"/>
                </a:lnTo>
                <a:lnTo>
                  <a:pt x="0" y="69342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Login</a:t>
            </a:r>
            <a:r>
              <a:rPr spc="-390" dirty="0"/>
              <a:t> </a:t>
            </a:r>
            <a:r>
              <a:rPr spc="-185" dirty="0"/>
              <a:t>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9483" y="6071920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8366" y="746125"/>
          <a:ext cx="11600815" cy="5815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0"/>
                <a:gridCol w="7460615"/>
              </a:tblGrid>
              <a:tr h="5279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" dirty="0">
                          <a:latin typeface="Carlito"/>
                          <a:cs typeface="Carlito"/>
                        </a:rPr>
                        <a:t>Servlet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616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dirty="0">
                          <a:latin typeface="Carlito"/>
                          <a:cs typeface="Carlito"/>
                        </a:rPr>
                        <a:t>JSP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Handles Dynamic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data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Handles Dynamic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data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03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Handles business</a:t>
                      </a:r>
                      <a:r>
                        <a:rPr sz="22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logic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Handles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presentation</a:t>
                      </a:r>
                      <a:r>
                        <a:rPr sz="2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logic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432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i="1" spc="-10" dirty="0">
                          <a:latin typeface="Carlito"/>
                          <a:cs typeface="Carlito"/>
                        </a:rPr>
                        <a:t>Lifecycle</a:t>
                      </a:r>
                      <a:r>
                        <a:rPr sz="2200" i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i="1" spc="-5" dirty="0">
                          <a:latin typeface="Carlito"/>
                          <a:cs typeface="Carlito"/>
                        </a:rPr>
                        <a:t>methods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548640" marR="30988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init() :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be overridden  service() :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overridden 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destroy()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overridden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i="1" spc="-10" dirty="0">
                          <a:latin typeface="Carlito"/>
                          <a:cs typeface="Carlito"/>
                        </a:rPr>
                        <a:t>Lifecycle</a:t>
                      </a:r>
                      <a:r>
                        <a:rPr sz="2200" i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i="1" spc="-5" dirty="0">
                          <a:latin typeface="Carlito"/>
                          <a:cs typeface="Carlito"/>
                        </a:rPr>
                        <a:t>methods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jspInit()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2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overridden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_JspService():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cannot be</a:t>
                      </a:r>
                      <a:r>
                        <a:rPr sz="22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overridden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jspDestroy()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overridden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767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spc="-10" dirty="0">
                          <a:latin typeface="Carlito"/>
                          <a:cs typeface="Carlito"/>
                        </a:rPr>
                        <a:t>Html within</a:t>
                      </a:r>
                      <a:r>
                        <a:rPr sz="2200" b="1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b="1" spc="-25" dirty="0">
                          <a:latin typeface="Carlito"/>
                          <a:cs typeface="Carlito"/>
                        </a:rPr>
                        <a:t>java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 marR="70739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out.println(“&lt;html&gt;&lt;body&gt;”);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out.println(“Time is “+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new 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Date());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out.println(“&lt;/body&gt;&lt;/html&gt;”);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spc="-2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2200" b="1" spc="-10" dirty="0">
                          <a:latin typeface="Carlito"/>
                          <a:cs typeface="Carlito"/>
                        </a:rPr>
                        <a:t>within</a:t>
                      </a:r>
                      <a:r>
                        <a:rPr sz="2200" b="1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b="1" spc="-10" dirty="0">
                          <a:latin typeface="Carlito"/>
                          <a:cs typeface="Carlito"/>
                        </a:rPr>
                        <a:t>html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&lt;html&gt;&lt;body&gt;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&lt;%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Date()</a:t>
                      </a:r>
                      <a:r>
                        <a:rPr sz="22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%&gt;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&lt;/body&gt;&lt;/html&gt;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491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Runs within a </a:t>
                      </a:r>
                      <a:r>
                        <a:rPr sz="2200" spc="-3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Container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Runs within a </a:t>
                      </a:r>
                      <a:r>
                        <a:rPr sz="2200" spc="-3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2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Container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0382" y="0"/>
            <a:ext cx="30327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Carlito"/>
                <a:cs typeface="Carlito"/>
              </a:rPr>
              <a:t>Servlet </a:t>
            </a:r>
            <a:r>
              <a:rPr sz="4200" b="1" spc="-100" dirty="0">
                <a:latin typeface="Carlito"/>
                <a:cs typeface="Carlito"/>
              </a:rPr>
              <a:t>Vs</a:t>
            </a:r>
            <a:r>
              <a:rPr sz="4200" b="1" spc="-60" dirty="0">
                <a:latin typeface="Carlito"/>
                <a:cs typeface="Carlito"/>
              </a:rPr>
              <a:t> </a:t>
            </a:r>
            <a:r>
              <a:rPr sz="4200" b="1" spc="-5" dirty="0">
                <a:latin typeface="Carlito"/>
                <a:cs typeface="Carlito"/>
              </a:rPr>
              <a:t>JSP</a:t>
            </a:r>
            <a:endParaRPr sz="4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5175"/>
          </a:xfrm>
          <a:custGeom>
            <a:avLst/>
            <a:gdLst/>
            <a:ahLst/>
            <a:cxnLst/>
            <a:rect l="l" t="t" r="r" b="b"/>
            <a:pathLst>
              <a:path w="12192000" h="765175">
                <a:moveTo>
                  <a:pt x="0" y="765048"/>
                </a:moveTo>
                <a:lnTo>
                  <a:pt x="12192000" y="765048"/>
                </a:lnTo>
                <a:lnTo>
                  <a:pt x="12192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2F85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Login</a:t>
            </a:r>
            <a:r>
              <a:rPr spc="-390" dirty="0"/>
              <a:t> </a:t>
            </a:r>
            <a:r>
              <a:rPr spc="-185"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4779" y="765048"/>
            <a:ext cx="12047220" cy="5633085"/>
          </a:xfrm>
          <a:custGeom>
            <a:avLst/>
            <a:gdLst/>
            <a:ahLst/>
            <a:cxnLst/>
            <a:rect l="l" t="t" r="r" b="b"/>
            <a:pathLst>
              <a:path w="12047220" h="5633085">
                <a:moveTo>
                  <a:pt x="12047220" y="0"/>
                </a:moveTo>
                <a:lnTo>
                  <a:pt x="0" y="0"/>
                </a:lnTo>
                <a:lnTo>
                  <a:pt x="0" y="5632704"/>
                </a:lnTo>
                <a:lnTo>
                  <a:pt x="12047220" y="5632704"/>
                </a:lnTo>
                <a:lnTo>
                  <a:pt x="1204722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824" y="782828"/>
            <a:ext cx="53625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rlito"/>
                <a:cs typeface="Carlito"/>
              </a:rPr>
              <a:t>Dynamic </a:t>
            </a:r>
            <a:r>
              <a:rPr sz="1800" b="1" i="1" spc="-30" dirty="0">
                <a:latin typeface="Carlito"/>
                <a:cs typeface="Carlito"/>
              </a:rPr>
              <a:t>Web </a:t>
            </a:r>
            <a:r>
              <a:rPr sz="1800" b="1" i="1" spc="-5" dirty="0">
                <a:latin typeface="Carlito"/>
                <a:cs typeface="Carlito"/>
              </a:rPr>
              <a:t>Project:</a:t>
            </a:r>
            <a:r>
              <a:rPr sz="1800" b="1" i="1" spc="7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LoginApplication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arlito"/>
                <a:cs typeface="Carlito"/>
              </a:rPr>
              <a:t>Package:</a:t>
            </a:r>
            <a:r>
              <a:rPr sz="1800" b="1" i="1" spc="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com.cgs.webtier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Servlets: LoginServlet </a:t>
            </a:r>
            <a:r>
              <a:rPr sz="1800" b="1" dirty="0">
                <a:latin typeface="Carlito"/>
                <a:cs typeface="Carlito"/>
              </a:rPr>
              <a:t>,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LogoutServlet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arlito"/>
                <a:cs typeface="Carlito"/>
              </a:rPr>
              <a:t>Package:</a:t>
            </a:r>
            <a:r>
              <a:rPr sz="1800" b="1" i="1" spc="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com.cgs.businesstier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24" y="3526663"/>
            <a:ext cx="880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arlito"/>
                <a:cs typeface="Carlito"/>
              </a:rPr>
              <a:t>P</a:t>
            </a:r>
            <a:r>
              <a:rPr sz="1800" b="1" i="1" dirty="0">
                <a:latin typeface="Carlito"/>
                <a:cs typeface="Carlito"/>
              </a:rPr>
              <a:t>ac</a:t>
            </a:r>
            <a:r>
              <a:rPr sz="1800" b="1" i="1" spc="-50" dirty="0">
                <a:latin typeface="Carlito"/>
                <a:cs typeface="Carlito"/>
              </a:rPr>
              <a:t>k</a:t>
            </a:r>
            <a:r>
              <a:rPr sz="1800" b="1" i="1" dirty="0">
                <a:latin typeface="Carlito"/>
                <a:cs typeface="Carlito"/>
              </a:rPr>
              <a:t>age: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i="1" dirty="0">
                <a:solidFill>
                  <a:srgbClr val="000000"/>
                </a:solidFill>
                <a:latin typeface="Carlito"/>
                <a:cs typeface="Carlito"/>
              </a:rPr>
              <a:t>class:	</a:t>
            </a:r>
            <a:r>
              <a:rPr spc="-5" dirty="0"/>
              <a:t>UserManager</a:t>
            </a:r>
          </a:p>
          <a:p>
            <a:pPr marL="71755">
              <a:lnSpc>
                <a:spcPct val="100000"/>
              </a:lnSpc>
            </a:pPr>
            <a:r>
              <a:rPr i="1" spc="-10" dirty="0">
                <a:solidFill>
                  <a:srgbClr val="000000"/>
                </a:solidFill>
                <a:latin typeface="Carlito"/>
                <a:cs typeface="Carlito"/>
              </a:rPr>
              <a:t>instance</a:t>
            </a:r>
            <a:r>
              <a:rPr i="1"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i="1" spc="-5" dirty="0">
                <a:solidFill>
                  <a:srgbClr val="000000"/>
                </a:solidFill>
                <a:latin typeface="Carlito"/>
                <a:cs typeface="Carlito"/>
              </a:rPr>
              <a:t>method:</a:t>
            </a:r>
          </a:p>
          <a:p>
            <a:pPr marL="82931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public Boolean </a:t>
            </a:r>
            <a:r>
              <a:rPr spc="-10" dirty="0">
                <a:solidFill>
                  <a:srgbClr val="000000"/>
                </a:solidFill>
              </a:rPr>
              <a:t>verifyCredentials(User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user)</a:t>
            </a:r>
          </a:p>
          <a:p>
            <a:pPr marL="12700" marR="3660775" indent="81661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Note: </a:t>
            </a:r>
            <a:r>
              <a:rPr spc="-15" dirty="0">
                <a:solidFill>
                  <a:srgbClr val="000000"/>
                </a:solidFill>
              </a:rPr>
              <a:t>Invokes </a:t>
            </a:r>
            <a:r>
              <a:rPr i="1" spc="-5" dirty="0">
                <a:solidFill>
                  <a:srgbClr val="000000"/>
                </a:solidFill>
                <a:latin typeface="Carlito"/>
                <a:cs typeface="Carlito"/>
              </a:rPr>
              <a:t>verifyCredentials() </a:t>
            </a:r>
            <a:r>
              <a:rPr spc="-5" dirty="0">
                <a:solidFill>
                  <a:srgbClr val="000000"/>
                </a:solidFill>
              </a:rPr>
              <a:t>method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/>
              <a:t>UserService </a:t>
            </a:r>
            <a:r>
              <a:rPr spc="-5" dirty="0">
                <a:solidFill>
                  <a:srgbClr val="000000"/>
                </a:solidFill>
              </a:rPr>
              <a:t>class  com.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cgs.persistencetier</a:t>
            </a:r>
          </a:p>
          <a:p>
            <a:pPr marL="88138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class:</a:t>
            </a:r>
            <a:r>
              <a:rPr spc="395" dirty="0">
                <a:solidFill>
                  <a:srgbClr val="000000"/>
                </a:solidFill>
              </a:rPr>
              <a:t> </a:t>
            </a:r>
            <a:r>
              <a:rPr spc="-5" dirty="0"/>
              <a:t>UserService</a:t>
            </a:r>
          </a:p>
          <a:p>
            <a:pPr marL="881380">
              <a:lnSpc>
                <a:spcPct val="100000"/>
              </a:lnSpc>
            </a:pPr>
            <a:r>
              <a:rPr i="1" spc="-10" dirty="0">
                <a:solidFill>
                  <a:srgbClr val="000000"/>
                </a:solidFill>
                <a:latin typeface="Carlito"/>
                <a:cs typeface="Carlito"/>
              </a:rPr>
              <a:t>instance</a:t>
            </a:r>
            <a:r>
              <a:rPr i="1"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i="1" spc="-5" dirty="0">
                <a:solidFill>
                  <a:srgbClr val="000000"/>
                </a:solidFill>
                <a:latin typeface="Carlito"/>
                <a:cs typeface="Carlito"/>
              </a:rPr>
              <a:t>method:</a:t>
            </a:r>
          </a:p>
          <a:p>
            <a:pPr marL="174371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public Boolean </a:t>
            </a:r>
            <a:r>
              <a:rPr spc="-5" dirty="0">
                <a:solidFill>
                  <a:srgbClr val="000000"/>
                </a:solidFill>
              </a:rPr>
              <a:t>verifyCredentials(User </a:t>
            </a:r>
            <a:r>
              <a:rPr dirty="0">
                <a:solidFill>
                  <a:srgbClr val="000000"/>
                </a:solidFill>
              </a:rPr>
              <a:t>user) : </a:t>
            </a:r>
            <a:r>
              <a:rPr spc="-5" dirty="0">
                <a:solidFill>
                  <a:srgbClr val="000000"/>
                </a:solidFill>
              </a:rPr>
              <a:t>This method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connects to database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b="0" spc="-7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verifies</a:t>
            </a:r>
          </a:p>
          <a:p>
            <a:pPr marL="174371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whether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credentials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are registered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in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i="1" spc="-5" dirty="0">
                <a:solidFill>
                  <a:srgbClr val="000000"/>
                </a:solidFill>
                <a:latin typeface="Carlito"/>
                <a:cs typeface="Carlito"/>
              </a:rPr>
              <a:t>users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table,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returns</a:t>
            </a:r>
            <a:r>
              <a:rPr b="0" spc="16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true/false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824" y="5172836"/>
            <a:ext cx="78841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Package: </a:t>
            </a:r>
            <a:r>
              <a:rPr sz="1800" b="1" spc="-5" dirty="0">
                <a:latin typeface="Carlito"/>
                <a:cs typeface="Carlito"/>
              </a:rPr>
              <a:t>com.</a:t>
            </a:r>
            <a:r>
              <a:rPr sz="1800" b="1" spc="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cgs.utility</a:t>
            </a:r>
            <a:endParaRPr sz="1800">
              <a:latin typeface="Carlito"/>
              <a:cs typeface="Carlito"/>
            </a:endParaRPr>
          </a:p>
          <a:p>
            <a:pPr marL="1893570">
              <a:lnSpc>
                <a:spcPct val="100000"/>
              </a:lnSpc>
            </a:pPr>
            <a:r>
              <a:rPr sz="1800" b="1" i="1" dirty="0">
                <a:latin typeface="Carlito"/>
                <a:cs typeface="Carlito"/>
              </a:rPr>
              <a:t>class: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MySQLConnection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Create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25" dirty="0">
                <a:latin typeface="Carlito"/>
                <a:cs typeface="Carlito"/>
              </a:rPr>
              <a:t>folder, </a:t>
            </a:r>
            <a:r>
              <a:rPr sz="1800" b="1" i="1" spc="-5" dirty="0">
                <a:latin typeface="Carlito"/>
                <a:cs typeface="Carlito"/>
              </a:rPr>
              <a:t>jsp </a:t>
            </a:r>
            <a:r>
              <a:rPr sz="1800" b="1" spc="-5" dirty="0">
                <a:latin typeface="Carlito"/>
                <a:cs typeface="Carlito"/>
              </a:rPr>
              <a:t>under </a:t>
            </a:r>
            <a:r>
              <a:rPr sz="1800" b="1" spc="-15" dirty="0">
                <a:latin typeface="Carlito"/>
                <a:cs typeface="Carlito"/>
              </a:rPr>
              <a:t>WebContent </a:t>
            </a:r>
            <a:r>
              <a:rPr sz="1800" b="1" dirty="0">
                <a:latin typeface="Carlito"/>
                <a:cs typeface="Carlito"/>
              </a:rPr>
              <a:t>: Files in this </a:t>
            </a:r>
            <a:r>
              <a:rPr sz="1800" b="1" spc="-5" dirty="0">
                <a:latin typeface="Carlito"/>
                <a:cs typeface="Carlito"/>
              </a:rPr>
              <a:t>folder </a:t>
            </a:r>
            <a:r>
              <a:rPr sz="1800" b="1" spc="-10" dirty="0">
                <a:latin typeface="Carlito"/>
                <a:cs typeface="Carlito"/>
              </a:rPr>
              <a:t>are </a:t>
            </a:r>
            <a:r>
              <a:rPr sz="1800" b="1" spc="-5" dirty="0">
                <a:latin typeface="Carlito"/>
                <a:cs typeface="Carlito"/>
              </a:rPr>
              <a:t>home.jsp </a:t>
            </a:r>
            <a:r>
              <a:rPr sz="1800" b="1" dirty="0">
                <a:latin typeface="Carlito"/>
                <a:cs typeface="Carlito"/>
              </a:rPr>
              <a:t>,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login.jsp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226" y="0"/>
            <a:ext cx="1718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/>
              <a:t>login.jsp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35279" y="896874"/>
            <a:ext cx="8075295" cy="20161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rlito"/>
                <a:cs typeface="Carlito"/>
              </a:rPr>
              <a:t>&lt;h1&gt;Login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Screen&lt;/h1&gt;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latin typeface="Carlito"/>
                <a:cs typeface="Carlito"/>
              </a:rPr>
              <a:t>&lt;form </a:t>
            </a:r>
            <a:r>
              <a:rPr sz="1800" spc="-5" dirty="0">
                <a:latin typeface="Carlito"/>
                <a:cs typeface="Carlito"/>
              </a:rPr>
              <a:t>action="</a:t>
            </a:r>
            <a:r>
              <a:rPr sz="1800" b="1" spc="-5" dirty="0">
                <a:latin typeface="Carlito"/>
                <a:cs typeface="Carlito"/>
              </a:rPr>
              <a:t>LoginServlet</a:t>
            </a:r>
            <a:r>
              <a:rPr sz="1800" spc="-5" dirty="0">
                <a:latin typeface="Carlito"/>
                <a:cs typeface="Carlito"/>
              </a:rPr>
              <a:t>"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method="</a:t>
            </a:r>
            <a:r>
              <a:rPr sz="1800" b="1" spc="-5" dirty="0">
                <a:latin typeface="Carlito"/>
                <a:cs typeface="Carlito"/>
              </a:rPr>
              <a:t>POST</a:t>
            </a:r>
            <a:r>
              <a:rPr sz="1800" spc="-5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 marL="139763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latin typeface="Carlito"/>
                <a:cs typeface="Carlito"/>
              </a:rPr>
              <a:t>Enter </a:t>
            </a:r>
            <a:r>
              <a:rPr sz="1800" dirty="0">
                <a:latin typeface="Carlito"/>
                <a:cs typeface="Carlito"/>
              </a:rPr>
              <a:t>username:&lt;input </a:t>
            </a:r>
            <a:r>
              <a:rPr sz="1800" spc="-5" dirty="0">
                <a:latin typeface="Carlito"/>
                <a:cs typeface="Carlito"/>
              </a:rPr>
              <a:t>type="text" name="username“ </a:t>
            </a:r>
            <a:r>
              <a:rPr sz="1800" spc="-10" dirty="0">
                <a:latin typeface="Carlito"/>
                <a:cs typeface="Carlito"/>
              </a:rPr>
              <a:t>size=“20”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139763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latin typeface="Carlito"/>
                <a:cs typeface="Carlito"/>
              </a:rPr>
              <a:t>Enter password: </a:t>
            </a:r>
            <a:r>
              <a:rPr sz="1800" spc="-5" dirty="0">
                <a:latin typeface="Carlito"/>
                <a:cs typeface="Carlito"/>
              </a:rPr>
              <a:t>&lt;input type="password" name="password“ </a:t>
            </a:r>
            <a:r>
              <a:rPr sz="1800" spc="-10" dirty="0">
                <a:latin typeface="Carlito"/>
                <a:cs typeface="Carlito"/>
              </a:rPr>
              <a:t>size=“20”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1397635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latin typeface="Carlito"/>
                <a:cs typeface="Carlito"/>
              </a:rPr>
              <a:t>&lt;input type="submit"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value="Submit“&gt;</a:t>
            </a:r>
            <a:endParaRPr sz="1800">
              <a:latin typeface="Carlito"/>
              <a:cs typeface="Carlito"/>
            </a:endParaRPr>
          </a:p>
          <a:p>
            <a:pPr marL="521334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latin typeface="Carlito"/>
                <a:cs typeface="Carlito"/>
              </a:rPr>
              <a:t>&lt;/form&gt;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74069" y="6032120"/>
            <a:ext cx="971675" cy="40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19125"/>
          </a:xfrm>
          <a:custGeom>
            <a:avLst/>
            <a:gdLst/>
            <a:ahLst/>
            <a:cxnLst/>
            <a:rect l="l" t="t" r="r" b="b"/>
            <a:pathLst>
              <a:path w="12192000" h="619125">
                <a:moveTo>
                  <a:pt x="12192000" y="0"/>
                </a:moveTo>
                <a:lnTo>
                  <a:pt x="0" y="0"/>
                </a:lnTo>
                <a:lnTo>
                  <a:pt x="0" y="618744"/>
                </a:lnTo>
                <a:lnTo>
                  <a:pt x="12192000" y="618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0317" y="0"/>
            <a:ext cx="2531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0" dirty="0"/>
              <a:t>LoginS</a:t>
            </a:r>
            <a:r>
              <a:rPr sz="4000" spc="-345" dirty="0"/>
              <a:t>e</a:t>
            </a:r>
            <a:r>
              <a:rPr sz="4000" spc="75" dirty="0"/>
              <a:t>r</a:t>
            </a:r>
            <a:r>
              <a:rPr sz="4000" spc="-75" dirty="0"/>
              <a:t>vlet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74752" y="824610"/>
            <a:ext cx="11313795" cy="508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protected </a:t>
            </a:r>
            <a:r>
              <a:rPr sz="1800" spc="-10" dirty="0">
                <a:latin typeface="Carlito"/>
                <a:cs typeface="Carlito"/>
              </a:rPr>
              <a:t>void doGet(HttpServletRequest request, </a:t>
            </a:r>
            <a:r>
              <a:rPr sz="1800" spc="-5" dirty="0">
                <a:latin typeface="Carlito"/>
                <a:cs typeface="Carlito"/>
              </a:rPr>
              <a:t>HttpServletResponse response) </a:t>
            </a:r>
            <a:r>
              <a:rPr sz="1800" spc="-10" dirty="0">
                <a:latin typeface="Carlito"/>
                <a:cs typeface="Carlito"/>
              </a:rPr>
              <a:t>throws ServletException, IOException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PrintWriter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out=response.getWriter();</a:t>
            </a:r>
            <a:endParaRPr sz="1800">
              <a:latin typeface="Carlito"/>
              <a:cs typeface="Carlito"/>
            </a:endParaRPr>
          </a:p>
          <a:p>
            <a:pPr marL="1841500" marR="442912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String username= </a:t>
            </a:r>
            <a:r>
              <a:rPr sz="1800" spc="-10" dirty="0">
                <a:latin typeface="Carlito"/>
                <a:cs typeface="Carlito"/>
              </a:rPr>
              <a:t>request.getParameter("username"); 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password=request.getParameter("password");  </a:t>
            </a:r>
            <a:r>
              <a:rPr sz="1800" dirty="0">
                <a:latin typeface="Carlito"/>
                <a:cs typeface="Carlito"/>
              </a:rPr>
              <a:t>UserManager </a:t>
            </a:r>
            <a:r>
              <a:rPr sz="1800" spc="-5" dirty="0">
                <a:latin typeface="Carlito"/>
                <a:cs typeface="Carlito"/>
              </a:rPr>
              <a:t>manager=new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UserManager();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Boolean </a:t>
            </a:r>
            <a:r>
              <a:rPr sz="1800" spc="-10" dirty="0">
                <a:latin typeface="Carlito"/>
                <a:cs typeface="Carlito"/>
              </a:rPr>
              <a:t>flag=manager.verifyUsernameAndPassword(username,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password);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ts val="2155"/>
              </a:lnSpc>
            </a:pPr>
            <a:r>
              <a:rPr sz="1800" spc="-5" dirty="0">
                <a:latin typeface="Carlito"/>
                <a:cs typeface="Carlito"/>
              </a:rPr>
              <a:t>if(flag==true){</a:t>
            </a:r>
            <a:endParaRPr sz="1800">
              <a:latin typeface="Carlito"/>
              <a:cs typeface="Carlito"/>
            </a:endParaRPr>
          </a:p>
          <a:p>
            <a:pPr marL="2755900" marR="3673475">
              <a:lnSpc>
                <a:spcPts val="2400"/>
              </a:lnSpc>
              <a:spcBef>
                <a:spcPts val="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HttpSession session=request.getSession(true); 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session.setAttribute("username",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username); 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String uri=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"views/main_menu.jsp"</a:t>
            </a:r>
            <a:endParaRPr sz="2000">
              <a:latin typeface="Carlito"/>
              <a:cs typeface="Carlito"/>
            </a:endParaRPr>
          </a:p>
          <a:p>
            <a:pPr marL="2812415">
              <a:lnSpc>
                <a:spcPts val="2320"/>
              </a:lnSpc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request.getRequestDispatcher(uri).forward(request,</a:t>
            </a:r>
            <a:r>
              <a:rPr sz="20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response);</a:t>
            </a:r>
            <a:endParaRPr sz="200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//out.println("&lt;html&gt;&lt;body"+"&lt;h1&gt;Hi! </a:t>
            </a:r>
            <a:r>
              <a:rPr sz="1800" spc="-15" dirty="0">
                <a:latin typeface="Carlito"/>
                <a:cs typeface="Carlito"/>
              </a:rPr>
              <a:t>Welcome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"+username+"&lt;/h1&gt;&lt;/body&gt;&lt;/html&gt;");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}else{</a:t>
            </a:r>
            <a:endParaRPr sz="1800">
              <a:latin typeface="Carlito"/>
              <a:cs typeface="Carlito"/>
            </a:endParaRPr>
          </a:p>
          <a:p>
            <a:pPr marL="2755900" marR="49085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out.println("&lt;html&gt;&lt;body"+"&lt;h1&gt;"+"Invalid Credentials"+"&lt;/h1&gt;"+"&lt;/body&gt;&lt;/html&gt;");  </a:t>
            </a:r>
            <a:r>
              <a:rPr sz="1800" spc="-10" dirty="0">
                <a:latin typeface="Carlito"/>
                <a:cs typeface="Carlito"/>
              </a:rPr>
              <a:t>out.println("&lt;a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href=\"login.jsp\"&gt;"+"Login"+"&lt;/a&gt;");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19125"/>
          </a:xfrm>
          <a:custGeom>
            <a:avLst/>
            <a:gdLst/>
            <a:ahLst/>
            <a:cxnLst/>
            <a:rect l="l" t="t" r="r" b="b"/>
            <a:pathLst>
              <a:path w="12192000" h="619125">
                <a:moveTo>
                  <a:pt x="12192000" y="0"/>
                </a:moveTo>
                <a:lnTo>
                  <a:pt x="0" y="0"/>
                </a:lnTo>
                <a:lnTo>
                  <a:pt x="0" y="618744"/>
                </a:lnTo>
                <a:lnTo>
                  <a:pt x="12192000" y="618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346" y="0"/>
            <a:ext cx="284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/>
              <a:t>LogoutServlet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74752" y="824610"/>
            <a:ext cx="11313795" cy="356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protected </a:t>
            </a:r>
            <a:r>
              <a:rPr sz="1800" spc="-10" dirty="0">
                <a:latin typeface="Carlito"/>
                <a:cs typeface="Carlito"/>
              </a:rPr>
              <a:t>void doGet(HttpServletRequest request, </a:t>
            </a:r>
            <a:r>
              <a:rPr sz="1800" spc="-5" dirty="0">
                <a:latin typeface="Carlito"/>
                <a:cs typeface="Carlito"/>
              </a:rPr>
              <a:t>HttpServletResponse response) </a:t>
            </a:r>
            <a:r>
              <a:rPr sz="1800" spc="-10" dirty="0">
                <a:latin typeface="Carlito"/>
                <a:cs typeface="Carlito"/>
              </a:rPr>
              <a:t>throws ServletException, IOException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841500" marR="51339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HttpSession session=request.getSession(false);  </a:t>
            </a:r>
            <a:r>
              <a:rPr sz="1800" spc="-15" dirty="0">
                <a:latin typeface="Carlito"/>
                <a:cs typeface="Carlito"/>
              </a:rPr>
              <a:t>PrintWriter </a:t>
            </a:r>
            <a:r>
              <a:rPr sz="1800" spc="-10" dirty="0">
                <a:latin typeface="Carlito"/>
                <a:cs typeface="Carlito"/>
              </a:rPr>
              <a:t>out=response.getWriter();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if(session!=null){</a:t>
            </a:r>
            <a:endParaRPr sz="2000">
              <a:latin typeface="Carlito"/>
              <a:cs typeface="Carlito"/>
            </a:endParaRPr>
          </a:p>
          <a:p>
            <a:pPr marL="2755900" marR="4441825">
              <a:lnSpc>
                <a:spcPts val="2400"/>
              </a:lnSpc>
              <a:spcBef>
                <a:spcPts val="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session.removeAttribute("username"); 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session.invalidate();</a:t>
            </a:r>
            <a:endParaRPr sz="2000">
              <a:latin typeface="Carlito"/>
              <a:cs typeface="Carlito"/>
            </a:endParaRPr>
          </a:p>
          <a:p>
            <a:pPr marL="2755900">
              <a:lnSpc>
                <a:spcPts val="232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out.println("&lt;a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href=\"login.jsp\"&gt;"+"Login"+"&lt;/a&gt;");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}else{</a:t>
            </a:r>
            <a:endParaRPr sz="200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out.println("Please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Login&lt;br&gt;");</a:t>
            </a:r>
            <a:endParaRPr sz="200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out.println("&lt;a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href=\"login.jsp\"&gt;"+"Login"+"&lt;/a&gt;");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46784"/>
            <a:ext cx="11590020" cy="5730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root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problem is </a:t>
            </a:r>
            <a:r>
              <a:rPr sz="1800" dirty="0">
                <a:latin typeface="Arial"/>
                <a:cs typeface="Arial"/>
              </a:rPr>
              <a:t>the Back </a:t>
            </a:r>
            <a:r>
              <a:rPr sz="1800" spc="-5" dirty="0">
                <a:latin typeface="Arial"/>
                <a:cs typeface="Arial"/>
              </a:rPr>
              <a:t>button that exists on </a:t>
            </a:r>
            <a:r>
              <a:rPr sz="1800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modern </a:t>
            </a:r>
            <a:r>
              <a:rPr sz="1800" spc="-10" dirty="0">
                <a:latin typeface="Arial"/>
                <a:cs typeface="Arial"/>
              </a:rPr>
              <a:t>browsers.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the Back </a:t>
            </a:r>
            <a:r>
              <a:rPr sz="1800" spc="-5" dirty="0">
                <a:latin typeface="Arial"/>
                <a:cs typeface="Arial"/>
              </a:rPr>
              <a:t>button is clicked,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browser </a:t>
            </a:r>
            <a:r>
              <a:rPr sz="1800" spc="-5" dirty="0">
                <a:latin typeface="Arial"/>
                <a:cs typeface="Arial"/>
              </a:rPr>
              <a:t>by default </a:t>
            </a:r>
            <a:r>
              <a:rPr sz="1800" spc="-10" dirty="0">
                <a:latin typeface="Arial"/>
                <a:cs typeface="Arial"/>
              </a:rPr>
              <a:t>does </a:t>
            </a:r>
            <a:r>
              <a:rPr sz="1800" spc="-5" dirty="0">
                <a:latin typeface="Arial"/>
                <a:cs typeface="Arial"/>
              </a:rPr>
              <a:t>not request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page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20" dirty="0">
                <a:latin typeface="Arial"/>
                <a:cs typeface="Arial"/>
              </a:rPr>
              <a:t>server. </a:t>
            </a:r>
            <a:r>
              <a:rPr sz="1800" spc="-5" dirty="0">
                <a:latin typeface="Arial"/>
                <a:cs typeface="Arial"/>
              </a:rPr>
              <a:t>Instead,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browser </a:t>
            </a:r>
            <a:r>
              <a:rPr sz="1800" spc="-5" dirty="0">
                <a:latin typeface="Arial"/>
                <a:cs typeface="Arial"/>
              </a:rPr>
              <a:t>simply </a:t>
            </a:r>
            <a:r>
              <a:rPr sz="1800" spc="-10" dirty="0">
                <a:latin typeface="Arial"/>
                <a:cs typeface="Arial"/>
              </a:rPr>
              <a:t>reloads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 </a:t>
            </a:r>
            <a:r>
              <a:rPr sz="1800" dirty="0">
                <a:latin typeface="Arial"/>
                <a:cs typeface="Arial"/>
              </a:rPr>
              <a:t>from its</a:t>
            </a:r>
            <a:r>
              <a:rPr sz="1800" spc="-5" dirty="0">
                <a:latin typeface="Arial"/>
                <a:cs typeface="Arial"/>
              </a:rPr>
              <a:t> cache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2700" marR="545465">
              <a:lnSpc>
                <a:spcPct val="100000"/>
              </a:lnSpc>
              <a:tabLst>
                <a:tab pos="8802370" algn="l"/>
              </a:tabLst>
            </a:pP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leverage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333333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headers' cache directives, the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code snippet</a:t>
            </a:r>
            <a:r>
              <a:rPr sz="1800" spc="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sz="1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be	placed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top of</a:t>
            </a:r>
            <a:r>
              <a:rPr sz="1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all  protected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JSP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pages.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Carlito"/>
                <a:cs typeface="Carlito"/>
              </a:rPr>
              <a:t>//...</a:t>
            </a:r>
            <a:endParaRPr sz="1800">
              <a:latin typeface="Carlito"/>
              <a:cs typeface="Carlito"/>
            </a:endParaRPr>
          </a:p>
          <a:p>
            <a:pPr marL="131445" marR="101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response.setHeader("Cache-Control","no-cache"); </a:t>
            </a:r>
            <a:r>
              <a:rPr sz="1800" spc="-10" dirty="0">
                <a:latin typeface="Carlito"/>
                <a:cs typeface="Carlito"/>
              </a:rPr>
              <a:t>//Forces </a:t>
            </a:r>
            <a:r>
              <a:rPr sz="1800" spc="-5" dirty="0">
                <a:latin typeface="Carlito"/>
                <a:cs typeface="Carlito"/>
              </a:rPr>
              <a:t>caches </a:t>
            </a:r>
            <a:r>
              <a:rPr sz="1800" spc="-10" dirty="0">
                <a:latin typeface="Carlito"/>
                <a:cs typeface="Carlito"/>
              </a:rPr>
              <a:t>to obtain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copy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page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origin server  </a:t>
            </a:r>
            <a:r>
              <a:rPr sz="1800" spc="-10" dirty="0">
                <a:latin typeface="Carlito"/>
                <a:cs typeface="Carlito"/>
              </a:rPr>
              <a:t>response.setHeader("Cache-Control","no-store"); //Directs </a:t>
            </a:r>
            <a:r>
              <a:rPr sz="1800" spc="-5" dirty="0">
                <a:latin typeface="Carlito"/>
                <a:cs typeface="Carlito"/>
              </a:rPr>
              <a:t>caches not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store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page under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10" dirty="0">
                <a:latin typeface="Carlito"/>
                <a:cs typeface="Carlito"/>
              </a:rPr>
              <a:t>circumstance  </a:t>
            </a:r>
            <a:r>
              <a:rPr sz="1800" spc="-5" dirty="0">
                <a:latin typeface="Carlito"/>
                <a:cs typeface="Carlito"/>
              </a:rPr>
              <a:t>response.setDateHeader("Expires", 0); //Causes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proxy </a:t>
            </a:r>
            <a:r>
              <a:rPr sz="1800" spc="-5" dirty="0">
                <a:latin typeface="Carlito"/>
                <a:cs typeface="Carlito"/>
              </a:rPr>
              <a:t>cache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see the </a:t>
            </a:r>
            <a:r>
              <a:rPr sz="1800" spc="-5" dirty="0">
                <a:latin typeface="Carlito"/>
                <a:cs typeface="Carlito"/>
              </a:rPr>
              <a:t>page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"stale"  </a:t>
            </a:r>
            <a:r>
              <a:rPr sz="1800" spc="-5" dirty="0">
                <a:latin typeface="Carlito"/>
                <a:cs typeface="Carlito"/>
              </a:rPr>
              <a:t>response.setHeader("Pragma","no-cache"); //HTTP </a:t>
            </a:r>
            <a:r>
              <a:rPr sz="1800" dirty="0">
                <a:latin typeface="Carlito"/>
                <a:cs typeface="Carlito"/>
              </a:rPr>
              <a:t>1.0 </a:t>
            </a:r>
            <a:r>
              <a:rPr sz="1800" spc="-10" dirty="0">
                <a:latin typeface="Carlito"/>
                <a:cs typeface="Carlito"/>
              </a:rPr>
              <a:t>backward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compatibility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31445" marR="626554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String userName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(String) </a:t>
            </a:r>
            <a:r>
              <a:rPr sz="1800" spc="-10" dirty="0">
                <a:latin typeface="Carlito"/>
                <a:cs typeface="Carlito"/>
              </a:rPr>
              <a:t>session.getAttribute("User");  </a:t>
            </a:r>
            <a:r>
              <a:rPr sz="1800" spc="-5" dirty="0">
                <a:latin typeface="Carlito"/>
                <a:cs typeface="Carlito"/>
              </a:rPr>
              <a:t>if (null </a:t>
            </a:r>
            <a:r>
              <a:rPr sz="1800" dirty="0">
                <a:latin typeface="Carlito"/>
                <a:cs typeface="Carlito"/>
              </a:rPr>
              <a:t>== userName)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89280" marR="480822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request.setAttribute("Error", </a:t>
            </a:r>
            <a:r>
              <a:rPr sz="1800" spc="-5" dirty="0">
                <a:latin typeface="Carlito"/>
                <a:cs typeface="Carlito"/>
              </a:rPr>
              <a:t>"Session has ended. Please </a:t>
            </a:r>
            <a:r>
              <a:rPr sz="1800" dirty="0">
                <a:latin typeface="Carlito"/>
                <a:cs typeface="Carlito"/>
              </a:rPr>
              <a:t>login.");  </a:t>
            </a:r>
            <a:r>
              <a:rPr sz="1800" spc="-10" dirty="0">
                <a:latin typeface="Carlito"/>
                <a:cs typeface="Carlito"/>
              </a:rPr>
              <a:t>RequestDispatcher </a:t>
            </a:r>
            <a:r>
              <a:rPr sz="1800" spc="-15" dirty="0">
                <a:latin typeface="Carlito"/>
                <a:cs typeface="Carlito"/>
              </a:rPr>
              <a:t>rd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request.getRequestDispatcher("login.jsp");  </a:t>
            </a:r>
            <a:r>
              <a:rPr sz="1800" spc="-15" dirty="0">
                <a:latin typeface="Carlito"/>
                <a:cs typeface="Carlito"/>
              </a:rPr>
              <a:t>rd.forward(request,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response);</a:t>
            </a:r>
            <a:endParaRPr sz="18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8351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//...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19125"/>
          </a:xfrm>
          <a:custGeom>
            <a:avLst/>
            <a:gdLst/>
            <a:ahLst/>
            <a:cxnLst/>
            <a:rect l="l" t="t" r="r" b="b"/>
            <a:pathLst>
              <a:path w="12192000" h="619125">
                <a:moveTo>
                  <a:pt x="12192000" y="0"/>
                </a:moveTo>
                <a:lnTo>
                  <a:pt x="0" y="0"/>
                </a:lnTo>
                <a:lnTo>
                  <a:pt x="0" y="618744"/>
                </a:lnTo>
                <a:lnTo>
                  <a:pt x="12192000" y="618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6420" y="0"/>
            <a:ext cx="6981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/>
              <a:t>Prevent </a:t>
            </a:r>
            <a:r>
              <a:rPr sz="4000" spc="-85" dirty="0"/>
              <a:t>the </a:t>
            </a:r>
            <a:r>
              <a:rPr sz="4000" spc="-240" dirty="0"/>
              <a:t>browsers </a:t>
            </a:r>
            <a:r>
              <a:rPr sz="4000" spc="-80" dirty="0"/>
              <a:t>from</a:t>
            </a:r>
            <a:r>
              <a:rPr sz="4000" spc="-640" dirty="0"/>
              <a:t> </a:t>
            </a:r>
            <a:r>
              <a:rPr sz="4000" spc="-260" dirty="0"/>
              <a:t>caching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8173" y="0"/>
            <a:ext cx="63792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275" dirty="0"/>
              <a:t>Standard </a:t>
            </a:r>
            <a:r>
              <a:rPr sz="4200" spc="-550" dirty="0"/>
              <a:t>Tag </a:t>
            </a:r>
            <a:r>
              <a:rPr sz="4200" spc="-210" dirty="0"/>
              <a:t>Library</a:t>
            </a:r>
            <a:r>
              <a:rPr sz="4200" spc="30" dirty="0"/>
              <a:t> </a:t>
            </a:r>
            <a:r>
              <a:rPr sz="4200" spc="-545" dirty="0"/>
              <a:t>(JSTL)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41833" y="898905"/>
            <a:ext cx="1194371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0" dirty="0">
                <a:latin typeface="Arial"/>
                <a:cs typeface="Arial"/>
              </a:rPr>
              <a:t>JSTL </a:t>
            </a:r>
            <a:r>
              <a:rPr sz="2400" spc="-114" dirty="0">
                <a:latin typeface="Arial"/>
                <a:cs typeface="Arial"/>
              </a:rPr>
              <a:t>allows </a:t>
            </a:r>
            <a:r>
              <a:rPr sz="2400" spc="-180" dirty="0">
                <a:latin typeface="Arial"/>
                <a:cs typeface="Arial"/>
              </a:rPr>
              <a:t>us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450" dirty="0">
                <a:latin typeface="Arial"/>
                <a:cs typeface="Arial"/>
              </a:rPr>
              <a:t>JSP </a:t>
            </a:r>
            <a:r>
              <a:rPr sz="2400" spc="-190" dirty="0">
                <a:latin typeface="Arial"/>
                <a:cs typeface="Arial"/>
              </a:rPr>
              <a:t>pages </a:t>
            </a:r>
            <a:r>
              <a:rPr sz="2400" spc="-135" dirty="0">
                <a:latin typeface="Arial"/>
                <a:cs typeface="Arial"/>
              </a:rPr>
              <a:t>using </a:t>
            </a:r>
            <a:r>
              <a:rPr sz="2400" spc="-140" dirty="0">
                <a:latin typeface="Arial"/>
                <a:cs typeface="Arial"/>
              </a:rPr>
              <a:t>tags, </a:t>
            </a:r>
            <a:r>
              <a:rPr sz="2400" spc="-60" dirty="0">
                <a:latin typeface="Arial"/>
                <a:cs typeface="Arial"/>
              </a:rPr>
              <a:t>rather </a:t>
            </a:r>
            <a:r>
              <a:rPr sz="2400" spc="-65" dirty="0">
                <a:latin typeface="Arial"/>
                <a:cs typeface="Arial"/>
              </a:rPr>
              <a:t>than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scriptlet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AutoNum type="arabicPeriod"/>
              <a:tabLst>
                <a:tab pos="310515" algn="l"/>
              </a:tabLst>
            </a:pPr>
            <a:r>
              <a:rPr sz="2400" spc="-400" dirty="0">
                <a:latin typeface="Arial"/>
                <a:cs typeface="Arial"/>
              </a:rPr>
              <a:t>JSTL </a:t>
            </a:r>
            <a:r>
              <a:rPr sz="2400" spc="-110" dirty="0">
                <a:latin typeface="Arial"/>
                <a:cs typeface="Arial"/>
              </a:rPr>
              <a:t>provides </a:t>
            </a:r>
            <a:r>
              <a:rPr sz="2400" spc="-114" dirty="0">
                <a:latin typeface="Arial"/>
                <a:cs typeface="Arial"/>
              </a:rPr>
              <a:t>standard </a:t>
            </a:r>
            <a:r>
              <a:rPr sz="2400" spc="-110" dirty="0">
                <a:latin typeface="Arial"/>
                <a:cs typeface="Arial"/>
              </a:rPr>
              <a:t>tag </a:t>
            </a:r>
            <a:r>
              <a:rPr sz="2400" spc="-85" dirty="0">
                <a:latin typeface="Arial"/>
                <a:cs typeface="Arial"/>
              </a:rPr>
              <a:t>libraries </a:t>
            </a:r>
            <a:r>
              <a:rPr sz="2400" spc="-30" dirty="0">
                <a:latin typeface="Arial"/>
                <a:cs typeface="Arial"/>
              </a:rPr>
              <a:t>into </a:t>
            </a:r>
            <a:r>
              <a:rPr sz="2400" spc="-45" dirty="0">
                <a:latin typeface="Arial"/>
                <a:cs typeface="Arial"/>
              </a:rPr>
              <a:t>four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  <a:p>
            <a:pPr marL="1224280" lvl="1" indent="-297815">
              <a:lnSpc>
                <a:spcPct val="100000"/>
              </a:lnSpc>
              <a:buAutoNum type="arabicPeriod"/>
              <a:tabLst>
                <a:tab pos="1224915" algn="l"/>
              </a:tabLst>
            </a:pPr>
            <a:r>
              <a:rPr sz="2400" spc="-114" dirty="0"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  <a:p>
            <a:pPr marL="1224280" lvl="1" indent="-297815">
              <a:lnSpc>
                <a:spcPct val="100000"/>
              </a:lnSpc>
              <a:buAutoNum type="arabicPeriod"/>
              <a:tabLst>
                <a:tab pos="1224915" algn="l"/>
              </a:tabLst>
            </a:pPr>
            <a:r>
              <a:rPr sz="2400" spc="-240" dirty="0"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  <a:p>
            <a:pPr marL="1224280" lvl="1" indent="-297815">
              <a:lnSpc>
                <a:spcPct val="100000"/>
              </a:lnSpc>
              <a:buAutoNum type="arabicPeriod"/>
              <a:tabLst>
                <a:tab pos="1224915" algn="l"/>
              </a:tabLst>
            </a:pPr>
            <a:r>
              <a:rPr sz="2400" spc="-60" dirty="0">
                <a:latin typeface="Arial"/>
                <a:cs typeface="Arial"/>
              </a:rPr>
              <a:t>Internationalization/format</a:t>
            </a:r>
            <a:endParaRPr sz="2400">
              <a:latin typeface="Arial"/>
              <a:cs typeface="Arial"/>
            </a:endParaRPr>
          </a:p>
          <a:p>
            <a:pPr marL="1224280" lvl="1" indent="-297815">
              <a:lnSpc>
                <a:spcPct val="100000"/>
              </a:lnSpc>
              <a:buAutoNum type="arabicPeriod"/>
              <a:tabLst>
                <a:tab pos="1224915" algn="l"/>
              </a:tabLst>
            </a:pPr>
            <a:r>
              <a:rPr sz="2400" spc="-370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1034415">
              <a:lnSpc>
                <a:spcPct val="100000"/>
              </a:lnSpc>
              <a:tabLst>
                <a:tab pos="8199120" algn="l"/>
              </a:tabLst>
            </a:pP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primary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goal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400" spc="-400" dirty="0">
                <a:solidFill>
                  <a:srgbClr val="FF0000"/>
                </a:solidFill>
                <a:latin typeface="Arial"/>
                <a:cs typeface="Arial"/>
              </a:rPr>
              <a:t>JSTL  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38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sz="240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(Expression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0000"/>
                </a:solidFill>
                <a:latin typeface="Arial"/>
                <a:cs typeface="Arial"/>
              </a:rPr>
              <a:t>Language)	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simplify</a:t>
            </a:r>
            <a:r>
              <a:rPr sz="2400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webpage 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development 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Note: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Apache 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Tomcat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8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supports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Java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Servlet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3.1,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Java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Server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Pages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2.3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Expression</a:t>
            </a:r>
            <a:r>
              <a:rPr sz="2400" spc="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3.0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specifications.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6223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JSTL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by default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45" dirty="0">
                <a:latin typeface="Carlito"/>
                <a:cs typeface="Carlito"/>
              </a:rPr>
              <a:t>Tomcat. </a:t>
            </a:r>
            <a:r>
              <a:rPr sz="2400" spc="-25" dirty="0">
                <a:latin typeface="Carlito"/>
                <a:cs typeface="Carlito"/>
              </a:rPr>
              <a:t>So, </a:t>
            </a:r>
            <a:r>
              <a:rPr sz="2400" spc="-5" dirty="0">
                <a:latin typeface="Carlito"/>
                <a:cs typeface="Carlito"/>
              </a:rPr>
              <a:t>download </a:t>
            </a:r>
            <a:r>
              <a:rPr sz="2400" b="1" i="1" spc="-10" dirty="0">
                <a:latin typeface="Carlito"/>
                <a:cs typeface="Carlito"/>
              </a:rPr>
              <a:t>jstl-1.2.jar </a:t>
            </a:r>
            <a:r>
              <a:rPr sz="2400" spc="-5" dirty="0">
                <a:latin typeface="Carlito"/>
                <a:cs typeface="Carlito"/>
              </a:rPr>
              <a:t>file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place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10" dirty="0">
                <a:latin typeface="Carlito"/>
                <a:cs typeface="Carlito"/>
              </a:rPr>
              <a:t>your  </a:t>
            </a:r>
            <a:r>
              <a:rPr sz="2400" spc="-15" dirty="0">
                <a:latin typeface="Carlito"/>
                <a:cs typeface="Carlito"/>
              </a:rPr>
              <a:t>project’s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classpath.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9201" y="0"/>
            <a:ext cx="8216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/>
              <a:t>Java </a:t>
            </a:r>
            <a:r>
              <a:rPr sz="4200" spc="-275" dirty="0"/>
              <a:t>Standard </a:t>
            </a:r>
            <a:r>
              <a:rPr sz="4200" spc="-550" dirty="0"/>
              <a:t>Tag </a:t>
            </a:r>
            <a:r>
              <a:rPr sz="4200" spc="-210" dirty="0"/>
              <a:t>Library </a:t>
            </a:r>
            <a:r>
              <a:rPr sz="4200" spc="-545" dirty="0"/>
              <a:t>(JSTL)</a:t>
            </a:r>
            <a:r>
              <a:rPr sz="4200" spc="-635" dirty="0"/>
              <a:t> </a:t>
            </a:r>
            <a:r>
              <a:rPr sz="4200" spc="-300" dirty="0"/>
              <a:t>Groups</a:t>
            </a:r>
            <a:endParaRPr sz="4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868" y="2295715"/>
          <a:ext cx="11998959" cy="3763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385"/>
                <a:gridCol w="1016000"/>
                <a:gridCol w="6791959"/>
                <a:gridCol w="1999615"/>
              </a:tblGrid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JSTL tag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library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DFB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prefix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DFB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URI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DF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Example</a:t>
                      </a:r>
                      <a:r>
                        <a:rPr sz="18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Tag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DFBF8"/>
                    </a:solidFill>
                  </a:tcPr>
                </a:tc>
              </a:tr>
              <a:tr h="7922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Core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Library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&lt;%@ taglib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uri=</a:t>
                      </a:r>
                      <a:r>
                        <a:rPr sz="1800" b="1" spc="-10" dirty="0">
                          <a:latin typeface="Carlito"/>
                          <a:cs typeface="Carlito"/>
                          <a:hlinkClick r:id="rId2"/>
                        </a:rPr>
                        <a:t>"http://java.sun.com/jsp/jstl/core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" prefix="c"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%&gt;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&lt;c:forEach&gt;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91440" marR="6426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XML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processing  library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&lt;%@ taglib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uri=</a:t>
                      </a:r>
                      <a:r>
                        <a:rPr sz="1800" b="1" spc="-10" dirty="0">
                          <a:latin typeface="Carlito"/>
                          <a:cs typeface="Carlito"/>
                          <a:hlinkClick r:id="rId3"/>
                        </a:rPr>
                        <a:t>"http://java.sun.com/jsp/jstl/xml"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prefix=“x"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%&gt;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&lt;x:forEach&gt;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20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Internationalization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formatting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fmt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&lt;%@ taglib </a:t>
                      </a:r>
                      <a:r>
                        <a:rPr sz="1800" b="1" spc="-10" dirty="0">
                          <a:latin typeface="Carlito"/>
                          <a:cs typeface="Carlito"/>
                          <a:hlinkClick r:id="rId4"/>
                        </a:rPr>
                        <a:t>uri="http://java.sun.com/jsp/jstl/fmt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" prefix=“fmt"</a:t>
                      </a:r>
                      <a:r>
                        <a:rPr sz="1800" b="1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%&gt;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&lt;fmt:formatDate&gt;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2200">
                <a:tc>
                  <a:txBody>
                    <a:bodyPr/>
                    <a:lstStyle/>
                    <a:p>
                      <a:pPr marL="91440" marR="556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Database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Access  (SQL)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sql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&lt;%@ taglib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uri=</a:t>
                      </a:r>
                      <a:r>
                        <a:rPr sz="1800" b="1" spc="-10" dirty="0">
                          <a:latin typeface="Carlito"/>
                          <a:cs typeface="Carlito"/>
                          <a:hlinkClick r:id="rId5"/>
                        </a:rPr>
                        <a:t>"http://java.sun.com/jsp/jstl/sql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" prefix=“sql"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%&gt;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&lt;sql:query&gt;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6108191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29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131153"/>
            <a:ext cx="1013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core </a:t>
            </a:r>
            <a:r>
              <a:rPr sz="1800" spc="-80" dirty="0">
                <a:latin typeface="Arial"/>
                <a:cs typeface="Arial"/>
              </a:rPr>
              <a:t>group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14" dirty="0">
                <a:latin typeface="Arial"/>
                <a:cs typeface="Arial"/>
              </a:rPr>
              <a:t>tags </a:t>
            </a:r>
            <a:r>
              <a:rPr sz="1800" spc="-90" dirty="0">
                <a:latin typeface="Arial"/>
                <a:cs typeface="Arial"/>
              </a:rPr>
              <a:t>are </a:t>
            </a:r>
            <a:r>
              <a:rPr sz="1800" spc="-30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most </a:t>
            </a:r>
            <a:r>
              <a:rPr sz="1800" spc="-45" dirty="0">
                <a:latin typeface="Arial"/>
                <a:cs typeface="Arial"/>
              </a:rPr>
              <a:t>frequently </a:t>
            </a:r>
            <a:r>
              <a:rPr sz="1800" spc="-114" dirty="0">
                <a:latin typeface="Arial"/>
                <a:cs typeface="Arial"/>
              </a:rPr>
              <a:t>used </a:t>
            </a:r>
            <a:r>
              <a:rPr sz="1800" spc="-305" dirty="0">
                <a:latin typeface="Arial"/>
                <a:cs typeface="Arial"/>
              </a:rPr>
              <a:t>JSTL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tags.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Note: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Earlier </a:t>
            </a:r>
            <a:r>
              <a:rPr sz="1800" spc="-305" dirty="0">
                <a:solidFill>
                  <a:srgbClr val="FF0000"/>
                </a:solidFill>
                <a:latin typeface="Arial"/>
                <a:cs typeface="Arial"/>
              </a:rPr>
              <a:t>JSTL 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versions 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used </a:t>
            </a:r>
            <a:r>
              <a:rPr sz="1800" spc="-150" dirty="0">
                <a:solidFill>
                  <a:srgbClr val="FF0000"/>
                </a:solidFill>
                <a:latin typeface="Arial"/>
                <a:cs typeface="Arial"/>
              </a:rPr>
              <a:t>URI: </a:t>
            </a:r>
            <a:r>
              <a:rPr sz="18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http://java.sun.com/jstl/core</a:t>
            </a:r>
            <a:r>
              <a:rPr sz="1800" spc="-40" dirty="0">
                <a:solidFill>
                  <a:srgbClr val="0462C1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now 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revised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above 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specified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FF0000"/>
                </a:solidFill>
                <a:latin typeface="Arial"/>
                <a:cs typeface="Arial"/>
              </a:rPr>
              <a:t>URI.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804416"/>
            <a:ext cx="9067800" cy="399415"/>
          </a:xfrm>
          <a:custGeom>
            <a:avLst/>
            <a:gdLst/>
            <a:ahLst/>
            <a:cxnLst/>
            <a:rect l="l" t="t" r="r" b="b"/>
            <a:pathLst>
              <a:path w="9067800" h="399414">
                <a:moveTo>
                  <a:pt x="9067800" y="0"/>
                </a:moveTo>
                <a:lnTo>
                  <a:pt x="0" y="0"/>
                </a:lnTo>
                <a:lnTo>
                  <a:pt x="0" y="399288"/>
                </a:lnTo>
                <a:lnTo>
                  <a:pt x="9067800" y="399288"/>
                </a:lnTo>
                <a:lnTo>
                  <a:pt x="9067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816356"/>
            <a:ext cx="11958320" cy="1335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spc="-85" dirty="0">
                <a:latin typeface="Arial"/>
                <a:cs typeface="Arial"/>
              </a:rPr>
              <a:t>Although </a:t>
            </a:r>
            <a:r>
              <a:rPr sz="2300" spc="-390" dirty="0">
                <a:latin typeface="Arial"/>
                <a:cs typeface="Arial"/>
              </a:rPr>
              <a:t>JSTL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60" dirty="0">
                <a:latin typeface="Arial"/>
                <a:cs typeface="Arial"/>
              </a:rPr>
              <a:t>officially </a:t>
            </a:r>
            <a:r>
              <a:rPr sz="2300" spc="-120" dirty="0">
                <a:latin typeface="Arial"/>
                <a:cs typeface="Arial"/>
              </a:rPr>
              <a:t>named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265" dirty="0">
                <a:latin typeface="Arial"/>
                <a:cs typeface="Arial"/>
              </a:rPr>
              <a:t>Java </a:t>
            </a:r>
            <a:r>
              <a:rPr sz="2300" spc="-145" dirty="0">
                <a:latin typeface="Arial"/>
                <a:cs typeface="Arial"/>
              </a:rPr>
              <a:t>Server </a:t>
            </a:r>
            <a:r>
              <a:rPr sz="2300" spc="-250" dirty="0">
                <a:latin typeface="Arial"/>
                <a:cs typeface="Arial"/>
              </a:rPr>
              <a:t>Pages </a:t>
            </a:r>
            <a:r>
              <a:rPr sz="2300" spc="-135" dirty="0">
                <a:latin typeface="Arial"/>
                <a:cs typeface="Arial"/>
              </a:rPr>
              <a:t>Standard </a:t>
            </a:r>
            <a:r>
              <a:rPr sz="2300" spc="-290" dirty="0">
                <a:latin typeface="Arial"/>
                <a:cs typeface="Arial"/>
              </a:rPr>
              <a:t>Tag </a:t>
            </a:r>
            <a:r>
              <a:rPr sz="2300" spc="-125" dirty="0">
                <a:latin typeface="Arial"/>
                <a:cs typeface="Arial"/>
              </a:rPr>
              <a:t>Library, </a:t>
            </a:r>
            <a:r>
              <a:rPr sz="2300" spc="55" dirty="0">
                <a:latin typeface="Arial"/>
                <a:cs typeface="Arial"/>
              </a:rPr>
              <a:t>it </a:t>
            </a:r>
            <a:r>
              <a:rPr sz="2300" spc="-105" dirty="0">
                <a:latin typeface="Arial"/>
                <a:cs typeface="Arial"/>
              </a:rPr>
              <a:t>divides </a:t>
            </a:r>
            <a:r>
              <a:rPr sz="2300" spc="-55" dirty="0">
                <a:latin typeface="Arial"/>
                <a:cs typeface="Arial"/>
              </a:rPr>
              <a:t>its </a:t>
            </a:r>
            <a:r>
              <a:rPr sz="2300" spc="-145" dirty="0">
                <a:latin typeface="Arial"/>
                <a:cs typeface="Arial"/>
              </a:rPr>
              <a:t>tags </a:t>
            </a:r>
            <a:r>
              <a:rPr sz="2300" spc="-30" dirty="0">
                <a:latin typeface="Arial"/>
                <a:cs typeface="Arial"/>
              </a:rPr>
              <a:t>into </a:t>
            </a:r>
            <a:r>
              <a:rPr sz="2300" spc="-45" dirty="0">
                <a:latin typeface="Arial"/>
                <a:cs typeface="Arial"/>
              </a:rPr>
              <a:t>four  </a:t>
            </a:r>
            <a:r>
              <a:rPr sz="2300" spc="-130" dirty="0">
                <a:latin typeface="Arial"/>
                <a:cs typeface="Arial"/>
              </a:rPr>
              <a:t>groups </a:t>
            </a:r>
            <a:r>
              <a:rPr sz="2300" spc="-120" dirty="0">
                <a:latin typeface="Arial"/>
                <a:cs typeface="Arial"/>
              </a:rPr>
              <a:t>and </a:t>
            </a:r>
            <a:r>
              <a:rPr sz="2300" spc="-185" dirty="0">
                <a:latin typeface="Arial"/>
                <a:cs typeface="Arial"/>
              </a:rPr>
              <a:t>makes </a:t>
            </a:r>
            <a:r>
              <a:rPr sz="2300" spc="-50" dirty="0">
                <a:latin typeface="Arial"/>
                <a:cs typeface="Arial"/>
              </a:rPr>
              <a:t>them </a:t>
            </a:r>
            <a:r>
              <a:rPr sz="2300" spc="-120" dirty="0">
                <a:latin typeface="Arial"/>
                <a:cs typeface="Arial"/>
              </a:rPr>
              <a:t>available </a:t>
            </a:r>
            <a:r>
              <a:rPr sz="2300" spc="-229" dirty="0">
                <a:latin typeface="Arial"/>
                <a:cs typeface="Arial"/>
              </a:rPr>
              <a:t>as </a:t>
            </a:r>
            <a:r>
              <a:rPr sz="2300" spc="-125" dirty="0">
                <a:latin typeface="Arial"/>
                <a:cs typeface="Arial"/>
              </a:rPr>
              <a:t>separate </a:t>
            </a:r>
            <a:r>
              <a:rPr sz="2300" spc="-110" dirty="0">
                <a:latin typeface="Arial"/>
                <a:cs typeface="Arial"/>
              </a:rPr>
              <a:t>tag</a:t>
            </a:r>
            <a:r>
              <a:rPr sz="2300" spc="55" dirty="0">
                <a:latin typeface="Arial"/>
                <a:cs typeface="Arial"/>
              </a:rPr>
              <a:t> </a:t>
            </a:r>
            <a:r>
              <a:rPr sz="2300" spc="-80" dirty="0">
                <a:latin typeface="Arial"/>
                <a:cs typeface="Arial"/>
              </a:rPr>
              <a:t>libraries.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The </a:t>
            </a:r>
            <a:r>
              <a:rPr sz="2000" i="1" spc="-10" dirty="0">
                <a:latin typeface="Carlito"/>
                <a:cs typeface="Carlito"/>
              </a:rPr>
              <a:t>following table lists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10" dirty="0">
                <a:latin typeface="Carlito"/>
                <a:cs typeface="Carlito"/>
              </a:rPr>
              <a:t>different </a:t>
            </a:r>
            <a:r>
              <a:rPr sz="2000" i="1" spc="-5" dirty="0">
                <a:latin typeface="Carlito"/>
                <a:cs typeface="Carlito"/>
              </a:rPr>
              <a:t>libraries, along with their </a:t>
            </a:r>
            <a:r>
              <a:rPr sz="2000" i="1" dirty="0">
                <a:latin typeface="Carlito"/>
                <a:cs typeface="Carlito"/>
              </a:rPr>
              <a:t>URIs </a:t>
            </a:r>
            <a:r>
              <a:rPr sz="2000" i="1" spc="-5" dirty="0">
                <a:latin typeface="Carlito"/>
                <a:cs typeface="Carlito"/>
              </a:rPr>
              <a:t>and</a:t>
            </a:r>
            <a:r>
              <a:rPr sz="2000" i="1" spc="-6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prefixes: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4840"/>
          </a:xfrm>
          <a:custGeom>
            <a:avLst/>
            <a:gdLst/>
            <a:ahLst/>
            <a:cxnLst/>
            <a:rect l="l" t="t" r="r" b="b"/>
            <a:pathLst>
              <a:path w="12192000" h="624840">
                <a:moveTo>
                  <a:pt x="12192000" y="0"/>
                </a:moveTo>
                <a:lnTo>
                  <a:pt x="0" y="0"/>
                </a:lnTo>
                <a:lnTo>
                  <a:pt x="0" y="624839"/>
                </a:lnTo>
                <a:lnTo>
                  <a:pt x="12192000" y="6248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9150" y="0"/>
            <a:ext cx="2932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80" dirty="0"/>
              <a:t>JSTL </a:t>
            </a:r>
            <a:r>
              <a:rPr sz="4000" spc="-295" dirty="0"/>
              <a:t>Core</a:t>
            </a:r>
            <a:r>
              <a:rPr sz="4000" spc="-215" dirty="0"/>
              <a:t> </a:t>
            </a:r>
            <a:r>
              <a:rPr sz="4000" spc="-500" dirty="0"/>
              <a:t>Tags</a:t>
            </a:r>
            <a:endParaRPr sz="4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7318" y="961326"/>
          <a:ext cx="11065510" cy="498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0"/>
                <a:gridCol w="8519160"/>
              </a:tblGrid>
              <a:tr h="279400">
                <a:tc>
                  <a:txBody>
                    <a:bodyPr/>
                    <a:lstStyle/>
                    <a:p>
                      <a:pPr marL="17780">
                        <a:lnSpc>
                          <a:spcPts val="1889"/>
                        </a:lnSpc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Tags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E322"/>
                      </a:solidFill>
                      <a:prstDash val="solid"/>
                    </a:lnL>
                    <a:lnR w="9525">
                      <a:solidFill>
                        <a:srgbClr val="C0E322"/>
                      </a:solidFill>
                      <a:prstDash val="solid"/>
                    </a:lnR>
                    <a:lnT w="9525">
                      <a:solidFill>
                        <a:srgbClr val="C0E322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E322"/>
                      </a:solidFill>
                      <a:prstDash val="solid"/>
                    </a:lnL>
                    <a:lnR w="9525">
                      <a:solidFill>
                        <a:srgbClr val="C0E322"/>
                      </a:solidFill>
                      <a:prstDash val="solid"/>
                    </a:lnR>
                    <a:lnT w="9525">
                      <a:solidFill>
                        <a:srgbClr val="C0E322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  <a:tr h="342646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2"/>
                        </a:rPr>
                        <a:t>c:out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display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result of an expression,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similar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the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way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&lt;%=...%&gt; tag</a:t>
                      </a:r>
                      <a:r>
                        <a:rPr sz="1600" spc="2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work.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</a:tr>
              <a:tr h="5232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3"/>
                        </a:rPr>
                        <a:t>c:import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88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Retrives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relative or an absolute URL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display the contents to either a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String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 'var',a Reader in 'varReader'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 the</a:t>
                      </a:r>
                      <a:r>
                        <a:rPr sz="1600" spc="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page.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4"/>
                        </a:rPr>
                        <a:t>c:set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sets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result of an expression under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evaluation in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 'scope'</a:t>
                      </a:r>
                      <a:r>
                        <a:rPr sz="1600" spc="2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variable.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</a:tr>
              <a:tr h="34264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5"/>
                        </a:rPr>
                        <a:t>c:remove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 for removing the specified scoped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variable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from a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particular</a:t>
                      </a:r>
                      <a:r>
                        <a:rPr sz="1600" spc="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scope.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6"/>
                        </a:rPr>
                        <a:t>c:catch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 for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Catches any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Throwable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exceptions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that occurs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body.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</a:tr>
              <a:tr h="5232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7"/>
                        </a:rPr>
                        <a:t>c:if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88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conditional tag used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testing the condition and display the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body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content  only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expression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evaluates is</a:t>
                      </a:r>
                      <a:r>
                        <a:rPr sz="1600" spc="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true.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  <a:tr h="523239">
                <a:tc>
                  <a:txBody>
                    <a:bodyPr/>
                    <a:lstStyle/>
                    <a:p>
                      <a:pPr marL="17780" marR="7219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c</a:t>
                      </a:r>
                      <a:r>
                        <a:rPr sz="1600" u="sng" spc="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:</a:t>
                      </a:r>
                      <a:r>
                        <a:rPr sz="1600" u="sng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cho</a:t>
                      </a:r>
                      <a:r>
                        <a:rPr sz="1600" u="sng" spc="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o</a:t>
                      </a:r>
                      <a:r>
                        <a:rPr sz="1600" u="sng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se</a:t>
                      </a:r>
                      <a:r>
                        <a:rPr sz="1600" u="sng" spc="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,c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:</a:t>
                      </a:r>
                      <a:r>
                        <a:rPr sz="1600" u="sng" spc="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w</a:t>
                      </a:r>
                      <a:r>
                        <a:rPr sz="1600" u="sng" spc="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h</a:t>
                      </a:r>
                      <a:r>
                        <a:rPr sz="1600" u="sng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e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n</a:t>
                      </a:r>
                      <a:r>
                        <a:rPr sz="1600" u="sng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, </a:t>
                      </a:r>
                      <a:r>
                        <a:rPr sz="1600" dirty="0">
                          <a:solidFill>
                            <a:srgbClr val="0462C1"/>
                          </a:solidFill>
                          <a:latin typeface="Verdana"/>
                          <a:cs typeface="Verdana"/>
                          <a:hlinkClick r:id="rId8"/>
                        </a:rPr>
                        <a:t> </a:t>
                      </a: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c:otherwise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marR="9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simple conditional tag that includes its body content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evaluated </a:t>
                      </a:r>
                      <a:r>
                        <a:rPr sz="1600" spc="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condition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true.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9"/>
                        </a:rPr>
                        <a:t>c:forEach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7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basic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iteration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tag.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repeats the nested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body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content for fixed number 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of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times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over</a:t>
                      </a:r>
                      <a:r>
                        <a:rPr sz="16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collection.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10"/>
                        </a:rPr>
                        <a:t>c:forTokens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iterates over tokens which is separated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by the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supplied</a:t>
                      </a:r>
                      <a:r>
                        <a:rPr sz="1600" spc="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delimeters.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</a:tr>
              <a:tr h="27939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11"/>
                        </a:rPr>
                        <a:t>c:param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adds a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parameter in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 containing 'import' tag's</a:t>
                      </a:r>
                      <a:r>
                        <a:rPr sz="1600" spc="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URL.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  <a:tr h="34260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12"/>
                        </a:rPr>
                        <a:t>c:redirect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redirects the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browser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a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new URL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 supports the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context-relative</a:t>
                      </a:r>
                      <a:r>
                        <a:rPr sz="1600" spc="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URLs.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</a:tcPr>
                </a:tc>
              </a:tr>
              <a:tr h="27938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Verdana"/>
                          <a:cs typeface="Verdana"/>
                          <a:hlinkClick r:id="rId13"/>
                        </a:rPr>
                        <a:t>c:url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creates a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URL with optional query</a:t>
                      </a:r>
                      <a:r>
                        <a:rPr sz="16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parameters.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FC0CA"/>
                      </a:solidFill>
                      <a:prstDash val="solid"/>
                    </a:lnL>
                    <a:lnR w="9525">
                      <a:solidFill>
                        <a:srgbClr val="FFC0CA"/>
                      </a:solidFill>
                      <a:prstDash val="solid"/>
                    </a:lnR>
                    <a:lnT w="9525">
                      <a:solidFill>
                        <a:srgbClr val="FFC0CA"/>
                      </a:solidFill>
                      <a:prstDash val="solid"/>
                    </a:lnT>
                    <a:lnB w="9525">
                      <a:solidFill>
                        <a:srgbClr val="FFC0CA"/>
                      </a:solidFill>
                      <a:prstDash val="solid"/>
                    </a:lnB>
                    <a:solidFill>
                      <a:srgbClr val="F6FF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1815"/>
          </a:xfrm>
          <a:custGeom>
            <a:avLst/>
            <a:gdLst/>
            <a:ahLst/>
            <a:cxnLst/>
            <a:rect l="l" t="t" r="r" b="b"/>
            <a:pathLst>
              <a:path w="12192000" h="551815">
                <a:moveTo>
                  <a:pt x="12192000" y="0"/>
                </a:moveTo>
                <a:lnTo>
                  <a:pt x="0" y="0"/>
                </a:lnTo>
                <a:lnTo>
                  <a:pt x="0" y="275844"/>
                </a:lnTo>
                <a:lnTo>
                  <a:pt x="0" y="551688"/>
                </a:lnTo>
                <a:lnTo>
                  <a:pt x="12192000" y="551688"/>
                </a:lnTo>
                <a:lnTo>
                  <a:pt x="12192000" y="2758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3478" y="0"/>
            <a:ext cx="530479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JSTL </a:t>
            </a:r>
            <a:r>
              <a:rPr sz="1600" spc="-15" dirty="0">
                <a:latin typeface="Carlito"/>
                <a:cs typeface="Carlito"/>
              </a:rPr>
              <a:t>Core </a:t>
            </a:r>
            <a:r>
              <a:rPr sz="1600" spc="-120" dirty="0">
                <a:latin typeface="Carlito"/>
                <a:cs typeface="Carlito"/>
              </a:rPr>
              <a:t>Tag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660" y="766953"/>
            <a:ext cx="54305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&lt;c:set </a:t>
            </a:r>
            <a:r>
              <a:rPr sz="1600" spc="-10" dirty="0">
                <a:latin typeface="Carlito"/>
                <a:cs typeface="Carlito"/>
              </a:rPr>
              <a:t>var=</a:t>
            </a:r>
            <a:r>
              <a:rPr sz="1600" i="1" spc="-10" dirty="0">
                <a:latin typeface="Carlito"/>
                <a:cs typeface="Carlito"/>
              </a:rPr>
              <a:t>"income" </a:t>
            </a:r>
            <a:r>
              <a:rPr sz="1600" i="1" spc="-5" dirty="0">
                <a:latin typeface="Carlito"/>
                <a:cs typeface="Carlito"/>
              </a:rPr>
              <a:t>scope="session"</a:t>
            </a:r>
            <a:r>
              <a:rPr sz="1600" i="1" spc="8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value="${4000*4}"/&gt;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" y="1041653"/>
            <a:ext cx="48914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rlito"/>
                <a:cs typeface="Carlito"/>
              </a:rPr>
              <a:t>&lt;p&gt;Your </a:t>
            </a:r>
            <a:r>
              <a:rPr sz="1600" spc="-10" dirty="0">
                <a:latin typeface="Carlito"/>
                <a:cs typeface="Carlito"/>
              </a:rPr>
              <a:t>income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dirty="0">
                <a:latin typeface="Carlito"/>
                <a:cs typeface="Carlito"/>
              </a:rPr>
              <a:t>: &lt;c:out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value=</a:t>
            </a:r>
            <a:r>
              <a:rPr sz="1600" i="1" spc="-5" dirty="0">
                <a:latin typeface="Carlito"/>
                <a:cs typeface="Carlito"/>
              </a:rPr>
              <a:t>"${income}"/&gt;&lt;/p&gt;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&lt;c:choose&gt;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448" y="1590294"/>
            <a:ext cx="336169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&lt;c:when </a:t>
            </a:r>
            <a:r>
              <a:rPr sz="1600" spc="-10" dirty="0">
                <a:latin typeface="Carlito"/>
                <a:cs typeface="Carlito"/>
              </a:rPr>
              <a:t>test=</a:t>
            </a:r>
            <a:r>
              <a:rPr sz="1600" i="1" spc="-10" dirty="0">
                <a:latin typeface="Carlito"/>
                <a:cs typeface="Carlito"/>
              </a:rPr>
              <a:t>"${income </a:t>
            </a:r>
            <a:r>
              <a:rPr sz="1600" i="1" spc="-5" dirty="0">
                <a:latin typeface="Carlito"/>
                <a:cs typeface="Carlito"/>
              </a:rPr>
              <a:t>&lt;=</a:t>
            </a:r>
            <a:r>
              <a:rPr sz="1600" i="1" spc="45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1000}"&gt;</a:t>
            </a:r>
            <a:endParaRPr sz="160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Income is not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good.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&lt;/c:when&gt;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&lt;c:when </a:t>
            </a:r>
            <a:r>
              <a:rPr sz="1600" spc="-10" dirty="0">
                <a:latin typeface="Carlito"/>
                <a:cs typeface="Carlito"/>
              </a:rPr>
              <a:t>test=</a:t>
            </a:r>
            <a:r>
              <a:rPr sz="1600" i="1" spc="-10" dirty="0">
                <a:latin typeface="Carlito"/>
                <a:cs typeface="Carlito"/>
              </a:rPr>
              <a:t>"${income </a:t>
            </a:r>
            <a:r>
              <a:rPr sz="1600" i="1" dirty="0">
                <a:latin typeface="Carlito"/>
                <a:cs typeface="Carlito"/>
              </a:rPr>
              <a:t>&gt;</a:t>
            </a:r>
            <a:r>
              <a:rPr sz="1600" i="1" spc="30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10000}"&gt;</a:t>
            </a:r>
            <a:endParaRPr sz="16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Income is very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good.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&lt;/c:when&gt;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&lt;c:otherwise&gt;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944" y="3510483"/>
            <a:ext cx="2463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Income is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undetermined...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60" y="3785361"/>
            <a:ext cx="163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&lt;/c:otherwise&gt;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&lt;/c:choose&gt;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2223" y="1016508"/>
            <a:ext cx="6590030" cy="414655"/>
          </a:xfrm>
          <a:custGeom>
            <a:avLst/>
            <a:gdLst/>
            <a:ahLst/>
            <a:cxnLst/>
            <a:rect l="l" t="t" r="r" b="b"/>
            <a:pathLst>
              <a:path w="6590030" h="414655">
                <a:moveTo>
                  <a:pt x="0" y="414527"/>
                </a:moveTo>
                <a:lnTo>
                  <a:pt x="6589775" y="414527"/>
                </a:lnTo>
                <a:lnTo>
                  <a:pt x="6589775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5681853" y="1032764"/>
            <a:ext cx="64839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latin typeface="Carlito"/>
                <a:cs typeface="Carlito"/>
              </a:rPr>
              <a:t>Note: </a:t>
            </a:r>
            <a:r>
              <a:rPr sz="1600" b="1" i="1" spc="-5" dirty="0">
                <a:latin typeface="Carlito"/>
                <a:cs typeface="Carlito"/>
              </a:rPr>
              <a:t>jstl-1.2.jar </a:t>
            </a:r>
            <a:r>
              <a:rPr sz="1600" spc="-5" dirty="0">
                <a:latin typeface="Carlito"/>
                <a:cs typeface="Carlito"/>
              </a:rPr>
              <a:t>file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placed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your </a:t>
            </a:r>
            <a:r>
              <a:rPr sz="1600" spc="-15" dirty="0">
                <a:latin typeface="Carlito"/>
                <a:cs typeface="Carlito"/>
              </a:rPr>
              <a:t>project’s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classpath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3255" y="1667255"/>
            <a:ext cx="8239125" cy="1754505"/>
          </a:xfrm>
          <a:custGeom>
            <a:avLst/>
            <a:gdLst/>
            <a:ahLst/>
            <a:cxnLst/>
            <a:rect l="l" t="t" r="r" b="b"/>
            <a:pathLst>
              <a:path w="8239125" h="1754504">
                <a:moveTo>
                  <a:pt x="8238744" y="0"/>
                </a:moveTo>
                <a:lnTo>
                  <a:pt x="0" y="0"/>
                </a:lnTo>
                <a:lnTo>
                  <a:pt x="0" y="1754124"/>
                </a:lnTo>
                <a:lnTo>
                  <a:pt x="8238744" y="1754124"/>
                </a:lnTo>
                <a:lnTo>
                  <a:pt x="8238744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4032250" y="1686305"/>
            <a:ext cx="7797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3E5FBE"/>
                </a:solidFill>
                <a:latin typeface="Arial"/>
                <a:cs typeface="Arial"/>
              </a:rPr>
              <a:t>&lt;%-- </a:t>
            </a:r>
            <a:r>
              <a:rPr sz="1600" u="heavy" spc="19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&lt;c:url&gt; </a:t>
            </a:r>
            <a:r>
              <a:rPr sz="1600" u="heavy" spc="33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is </a:t>
            </a:r>
            <a:r>
              <a:rPr sz="1600" u="heavy" spc="16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equivalent </a:t>
            </a:r>
            <a:r>
              <a:rPr sz="1600" u="heavy" spc="23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to </a:t>
            </a:r>
            <a:r>
              <a:rPr sz="1600" u="heavy" spc="5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response.encodeURL() 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method</a:t>
            </a:r>
            <a:r>
              <a:rPr sz="1600" u="heavy" spc="-6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--%&gt;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2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240" dirty="0">
                <a:solidFill>
                  <a:srgbClr val="3E7E7E"/>
                </a:solidFill>
                <a:latin typeface="Arial"/>
                <a:cs typeface="Arial"/>
              </a:rPr>
              <a:t>c:url </a:t>
            </a:r>
            <a:r>
              <a:rPr sz="1600" spc="180" dirty="0">
                <a:solidFill>
                  <a:srgbClr val="7E007E"/>
                </a:solidFill>
                <a:latin typeface="Arial"/>
                <a:cs typeface="Arial"/>
              </a:rPr>
              <a:t>value</a:t>
            </a:r>
            <a:r>
              <a:rPr sz="1600" spc="180" dirty="0">
                <a:latin typeface="Arial"/>
                <a:cs typeface="Arial"/>
              </a:rPr>
              <a:t>=</a:t>
            </a:r>
            <a:r>
              <a:rPr sz="1600" i="1" spc="180" dirty="0">
                <a:solidFill>
                  <a:srgbClr val="2A00FF"/>
                </a:solidFill>
                <a:latin typeface="Arial"/>
                <a:cs typeface="Arial"/>
              </a:rPr>
              <a:t>"/index1.jsp"</a:t>
            </a:r>
            <a:r>
              <a:rPr sz="1600" i="1" spc="7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i="1" spc="50" dirty="0">
                <a:solidFill>
                  <a:srgbClr val="7E007E"/>
                </a:solidFill>
                <a:latin typeface="Arial"/>
                <a:cs typeface="Arial"/>
              </a:rPr>
              <a:t>var</a:t>
            </a:r>
            <a:r>
              <a:rPr sz="1600" i="1" spc="50" dirty="0">
                <a:latin typeface="Arial"/>
                <a:cs typeface="Arial"/>
              </a:rPr>
              <a:t>=</a:t>
            </a:r>
            <a:r>
              <a:rPr sz="1600" i="1" spc="50" dirty="0">
                <a:solidFill>
                  <a:srgbClr val="2A00FF"/>
                </a:solidFill>
                <a:latin typeface="Arial"/>
                <a:cs typeface="Arial"/>
              </a:rPr>
              <a:t>"completeURL"</a:t>
            </a:r>
            <a:r>
              <a:rPr sz="1600" i="1" spc="5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600" spc="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40" dirty="0">
                <a:solidFill>
                  <a:srgbClr val="3E7E7E"/>
                </a:solidFill>
                <a:latin typeface="Arial"/>
                <a:cs typeface="Arial"/>
              </a:rPr>
              <a:t>c:param </a:t>
            </a:r>
            <a:r>
              <a:rPr sz="1600" spc="120" dirty="0">
                <a:solidFill>
                  <a:srgbClr val="7E007E"/>
                </a:solidFill>
                <a:latin typeface="Arial"/>
                <a:cs typeface="Arial"/>
              </a:rPr>
              <a:t>name</a:t>
            </a:r>
            <a:r>
              <a:rPr sz="1600" spc="120" dirty="0">
                <a:latin typeface="Arial"/>
                <a:cs typeface="Arial"/>
              </a:rPr>
              <a:t>=</a:t>
            </a:r>
            <a:r>
              <a:rPr sz="1600" i="1" spc="120" dirty="0">
                <a:solidFill>
                  <a:srgbClr val="2A00FF"/>
                </a:solidFill>
                <a:latin typeface="Arial"/>
                <a:cs typeface="Arial"/>
              </a:rPr>
              <a:t>"trackingId"</a:t>
            </a:r>
            <a:r>
              <a:rPr sz="1600" i="1" spc="37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i="1" spc="120" dirty="0">
                <a:solidFill>
                  <a:srgbClr val="7E007E"/>
                </a:solidFill>
                <a:latin typeface="Arial"/>
                <a:cs typeface="Arial"/>
              </a:rPr>
              <a:t>value</a:t>
            </a:r>
            <a:r>
              <a:rPr sz="1600" i="1" spc="120" dirty="0">
                <a:latin typeface="Arial"/>
                <a:cs typeface="Arial"/>
              </a:rPr>
              <a:t>=</a:t>
            </a:r>
            <a:r>
              <a:rPr sz="1600" i="1" spc="120" dirty="0">
                <a:solidFill>
                  <a:srgbClr val="2A00FF"/>
                </a:solidFill>
                <a:latin typeface="Arial"/>
                <a:cs typeface="Arial"/>
              </a:rPr>
              <a:t>"786"</a:t>
            </a:r>
            <a:r>
              <a:rPr sz="1600" i="1" spc="120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600" spc="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40" dirty="0">
                <a:solidFill>
                  <a:srgbClr val="3E7E7E"/>
                </a:solidFill>
                <a:latin typeface="Arial"/>
                <a:cs typeface="Arial"/>
              </a:rPr>
              <a:t>c:param </a:t>
            </a:r>
            <a:r>
              <a:rPr sz="1600" spc="45" dirty="0">
                <a:solidFill>
                  <a:srgbClr val="7E007E"/>
                </a:solidFill>
                <a:latin typeface="Arial"/>
                <a:cs typeface="Arial"/>
              </a:rPr>
              <a:t>name</a:t>
            </a:r>
            <a:r>
              <a:rPr sz="1600" spc="45" dirty="0">
                <a:latin typeface="Arial"/>
                <a:cs typeface="Arial"/>
              </a:rPr>
              <a:t>=</a:t>
            </a:r>
            <a:r>
              <a:rPr sz="1600" i="1" spc="45" dirty="0">
                <a:solidFill>
                  <a:srgbClr val="2A00FF"/>
                </a:solidFill>
                <a:latin typeface="Arial"/>
                <a:cs typeface="Arial"/>
              </a:rPr>
              <a:t>"user"</a:t>
            </a:r>
            <a:r>
              <a:rPr sz="1600" i="1" spc="37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i="1" spc="140" dirty="0">
                <a:solidFill>
                  <a:srgbClr val="7E007E"/>
                </a:solidFill>
                <a:latin typeface="Arial"/>
                <a:cs typeface="Arial"/>
              </a:rPr>
              <a:t>value</a:t>
            </a:r>
            <a:r>
              <a:rPr sz="1600" i="1" spc="140" dirty="0">
                <a:latin typeface="Arial"/>
                <a:cs typeface="Arial"/>
              </a:rPr>
              <a:t>=</a:t>
            </a:r>
            <a:r>
              <a:rPr sz="1600" i="1" spc="140" dirty="0">
                <a:solidFill>
                  <a:srgbClr val="2A00FF"/>
                </a:solidFill>
                <a:latin typeface="Arial"/>
                <a:cs typeface="Arial"/>
              </a:rPr>
              <a:t>"Ravi"</a:t>
            </a:r>
            <a:r>
              <a:rPr sz="1600" i="1" spc="140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229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229" dirty="0">
                <a:solidFill>
                  <a:srgbClr val="3E7E7E"/>
                </a:solidFill>
                <a:latin typeface="Arial"/>
                <a:cs typeface="Arial"/>
              </a:rPr>
              <a:t>c:url</a:t>
            </a:r>
            <a:r>
              <a:rPr sz="1600" spc="229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45" dirty="0">
                <a:latin typeface="Arial"/>
                <a:cs typeface="Arial"/>
              </a:rPr>
              <a:t>${completeURL}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0840" y="3980688"/>
            <a:ext cx="9174480" cy="2585085"/>
          </a:xfrm>
          <a:custGeom>
            <a:avLst/>
            <a:gdLst/>
            <a:ahLst/>
            <a:cxnLst/>
            <a:rect l="l" t="t" r="r" b="b"/>
            <a:pathLst>
              <a:path w="9174480" h="2585084">
                <a:moveTo>
                  <a:pt x="9174467" y="0"/>
                </a:moveTo>
                <a:lnTo>
                  <a:pt x="0" y="0"/>
                </a:lnTo>
                <a:lnTo>
                  <a:pt x="0" y="44196"/>
                </a:lnTo>
                <a:lnTo>
                  <a:pt x="0" y="2584704"/>
                </a:lnTo>
                <a:lnTo>
                  <a:pt x="9174467" y="2584704"/>
                </a:lnTo>
                <a:lnTo>
                  <a:pt x="9174467" y="44196"/>
                </a:lnTo>
                <a:lnTo>
                  <a:pt x="9174467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2989833" y="4000627"/>
            <a:ext cx="88004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86115" algn="l"/>
              </a:tabLst>
            </a:pPr>
            <a:r>
              <a:rPr sz="1600" spc="-350" dirty="0">
                <a:solidFill>
                  <a:srgbClr val="3E5FBE"/>
                </a:solidFill>
                <a:latin typeface="Arial"/>
                <a:cs typeface="Arial"/>
              </a:rPr>
              <a:t>&lt;%</a:t>
            </a:r>
            <a:r>
              <a:rPr sz="1600" spc="380" dirty="0">
                <a:solidFill>
                  <a:srgbClr val="3E5FBE"/>
                </a:solidFill>
                <a:latin typeface="Arial"/>
                <a:cs typeface="Arial"/>
              </a:rPr>
              <a:t>-</a:t>
            </a:r>
            <a:r>
              <a:rPr sz="1600" spc="390" dirty="0">
                <a:solidFill>
                  <a:srgbClr val="3E5FBE"/>
                </a:solidFill>
                <a:latin typeface="Arial"/>
                <a:cs typeface="Arial"/>
              </a:rPr>
              <a:t>-</a:t>
            </a:r>
            <a:r>
              <a:rPr sz="160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600" u="heavy" spc="-7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&lt;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c</a:t>
            </a:r>
            <a:r>
              <a:rPr sz="1600" u="heavy" spc="484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:</a:t>
            </a:r>
            <a:r>
              <a:rPr sz="1600" u="heavy" spc="38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ed</a:t>
            </a:r>
            <a:r>
              <a:rPr sz="1600" u="heavy" spc="58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i</a:t>
            </a:r>
            <a:r>
              <a:rPr sz="1600" u="heavy" spc="38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c</a:t>
            </a:r>
            <a:r>
              <a:rPr sz="1600" u="heavy" spc="4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</a:t>
            </a:r>
            <a:r>
              <a:rPr sz="1600" u="heavy" spc="-6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&gt;</a:t>
            </a:r>
            <a:r>
              <a:rPr sz="1600" u="heavy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5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i</a:t>
            </a:r>
            <a:r>
              <a:rPr sz="1600" u="heavy" spc="8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s</a:t>
            </a:r>
            <a:r>
              <a:rPr sz="1600" u="heavy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eq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u</a:t>
            </a:r>
            <a:r>
              <a:rPr sz="1600" u="heavy" spc="5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i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v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a</a:t>
            </a:r>
            <a:r>
              <a:rPr sz="1600" u="heavy" spc="5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l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n</a:t>
            </a:r>
            <a:r>
              <a:rPr sz="1600" u="heavy" spc="484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</a:t>
            </a:r>
            <a:r>
              <a:rPr sz="1600" u="heavy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4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o</a:t>
            </a:r>
            <a:r>
              <a:rPr sz="1600" u="heavy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2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39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s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po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n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s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484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.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s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en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d</a:t>
            </a:r>
            <a:r>
              <a:rPr sz="1600" u="heavy" spc="-3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ed</a:t>
            </a:r>
            <a:r>
              <a:rPr sz="1600" u="heavy" spc="5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i</a:t>
            </a:r>
            <a:r>
              <a:rPr sz="1600" u="heavy" spc="39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c</a:t>
            </a:r>
            <a:r>
              <a:rPr sz="1600" u="heavy" spc="484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</a:t>
            </a:r>
            <a:r>
              <a:rPr sz="1600" u="heavy" spc="38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(</a:t>
            </a:r>
            <a:r>
              <a:rPr sz="1600" u="heavy" spc="39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)</a:t>
            </a:r>
            <a:r>
              <a:rPr sz="1600" u="heavy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2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09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m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4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</a:t>
            </a:r>
            <a:r>
              <a:rPr sz="1600" u="heavy" spc="-2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ho</a:t>
            </a:r>
            <a:r>
              <a:rPr sz="1600" u="heavy" spc="-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d</a:t>
            </a:r>
            <a:r>
              <a:rPr sz="1600" u="heavy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	</a:t>
            </a:r>
            <a:r>
              <a:rPr sz="1600" u="heavy" spc="38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-</a:t>
            </a:r>
            <a:r>
              <a:rPr sz="1600" u="heavy" spc="39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-</a:t>
            </a:r>
            <a:r>
              <a:rPr sz="1600" u="heavy" spc="-35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%&gt;</a:t>
            </a:r>
            <a:endParaRPr sz="1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600" spc="17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75" dirty="0">
                <a:solidFill>
                  <a:srgbClr val="3E7E7E"/>
                </a:solidFill>
                <a:latin typeface="Arial"/>
                <a:cs typeface="Arial"/>
              </a:rPr>
              <a:t>c:set </a:t>
            </a:r>
            <a:r>
              <a:rPr sz="1600" spc="200" dirty="0">
                <a:solidFill>
                  <a:srgbClr val="7E007E"/>
                </a:solidFill>
                <a:latin typeface="Arial"/>
                <a:cs typeface="Arial"/>
              </a:rPr>
              <a:t>var</a:t>
            </a:r>
            <a:r>
              <a:rPr sz="1600" spc="200" dirty="0">
                <a:latin typeface="Arial"/>
                <a:cs typeface="Arial"/>
              </a:rPr>
              <a:t>=</a:t>
            </a:r>
            <a:r>
              <a:rPr sz="1600" i="1" spc="200" dirty="0">
                <a:solidFill>
                  <a:srgbClr val="2A00FF"/>
                </a:solidFill>
                <a:latin typeface="Arial"/>
                <a:cs typeface="Arial"/>
              </a:rPr>
              <a:t>"id" </a:t>
            </a:r>
            <a:r>
              <a:rPr sz="1600" i="1" spc="135" dirty="0">
                <a:solidFill>
                  <a:srgbClr val="7E007E"/>
                </a:solidFill>
                <a:latin typeface="Arial"/>
                <a:cs typeface="Arial"/>
              </a:rPr>
              <a:t>value</a:t>
            </a:r>
            <a:r>
              <a:rPr sz="1600" i="1" spc="135" dirty="0">
                <a:latin typeface="Arial"/>
                <a:cs typeface="Arial"/>
              </a:rPr>
              <a:t>=</a:t>
            </a:r>
            <a:r>
              <a:rPr sz="1600" i="1" spc="135" dirty="0">
                <a:solidFill>
                  <a:srgbClr val="2A00FF"/>
                </a:solidFill>
                <a:latin typeface="Arial"/>
                <a:cs typeface="Arial"/>
              </a:rPr>
              <a:t>"0"</a:t>
            </a:r>
            <a:r>
              <a:rPr sz="1600" i="1" spc="40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i="1" spc="120" dirty="0">
                <a:solidFill>
                  <a:srgbClr val="7E007E"/>
                </a:solidFill>
                <a:latin typeface="Arial"/>
                <a:cs typeface="Arial"/>
              </a:rPr>
              <a:t>scope</a:t>
            </a:r>
            <a:r>
              <a:rPr sz="1600" i="1" spc="120" dirty="0">
                <a:latin typeface="Arial"/>
                <a:cs typeface="Arial"/>
              </a:rPr>
              <a:t>=</a:t>
            </a:r>
            <a:r>
              <a:rPr sz="1600" i="1" spc="120" dirty="0">
                <a:solidFill>
                  <a:srgbClr val="2A00FF"/>
                </a:solidFill>
                <a:latin typeface="Arial"/>
                <a:cs typeface="Arial"/>
              </a:rPr>
              <a:t>"request"</a:t>
            </a:r>
            <a:r>
              <a:rPr sz="1600" i="1" spc="120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600" spc="15" dirty="0">
                <a:solidFill>
                  <a:srgbClr val="3E5FBE"/>
                </a:solidFill>
                <a:latin typeface="Arial"/>
                <a:cs typeface="Arial"/>
              </a:rPr>
              <a:t>&lt;%-- </a:t>
            </a:r>
            <a:r>
              <a:rPr sz="1600" spc="-65" dirty="0">
                <a:solidFill>
                  <a:srgbClr val="3E5FBE"/>
                </a:solidFill>
                <a:latin typeface="Arial"/>
                <a:cs typeface="Arial"/>
              </a:rPr>
              <a:t>JSTL </a:t>
            </a:r>
            <a:r>
              <a:rPr sz="1600" spc="10" dirty="0">
                <a:solidFill>
                  <a:srgbClr val="3E5FBE"/>
                </a:solidFill>
                <a:latin typeface="Arial"/>
                <a:cs typeface="Arial"/>
              </a:rPr>
              <a:t>does </a:t>
            </a:r>
            <a:r>
              <a:rPr sz="1600" spc="150" dirty="0">
                <a:solidFill>
                  <a:srgbClr val="3E5FBE"/>
                </a:solidFill>
                <a:latin typeface="Arial"/>
                <a:cs typeface="Arial"/>
              </a:rPr>
              <a:t>not </a:t>
            </a:r>
            <a:r>
              <a:rPr sz="1600" spc="10" dirty="0">
                <a:solidFill>
                  <a:srgbClr val="3E5FBE"/>
                </a:solidFill>
                <a:latin typeface="Arial"/>
                <a:cs typeface="Arial"/>
              </a:rPr>
              <a:t>have </a:t>
            </a:r>
            <a:r>
              <a:rPr sz="1600" u="heavy" spc="28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elseif </a:t>
            </a:r>
            <a:r>
              <a:rPr sz="1600" u="heavy" spc="14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tag</a:t>
            </a:r>
            <a:r>
              <a:rPr sz="1600" u="heavy" spc="35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1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--%&gt;</a:t>
            </a:r>
            <a:endParaRPr sz="16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</a:pPr>
            <a:r>
              <a:rPr sz="1600" spc="31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315" dirty="0">
                <a:solidFill>
                  <a:srgbClr val="3E7E7E"/>
                </a:solidFill>
                <a:latin typeface="Arial"/>
                <a:cs typeface="Arial"/>
              </a:rPr>
              <a:t>c:if</a:t>
            </a:r>
            <a:r>
              <a:rPr sz="1600" spc="484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600" spc="185" dirty="0">
                <a:solidFill>
                  <a:srgbClr val="7E007E"/>
                </a:solidFill>
                <a:latin typeface="Arial"/>
                <a:cs typeface="Arial"/>
              </a:rPr>
              <a:t>test</a:t>
            </a:r>
            <a:r>
              <a:rPr sz="1600" spc="185" dirty="0">
                <a:latin typeface="Arial"/>
                <a:cs typeface="Arial"/>
              </a:rPr>
              <a:t>=</a:t>
            </a:r>
            <a:r>
              <a:rPr sz="1600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85" dirty="0">
                <a:latin typeface="Arial"/>
                <a:cs typeface="Arial"/>
              </a:rPr>
              <a:t>${id&lt;1}</a:t>
            </a:r>
            <a:r>
              <a:rPr sz="1600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8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</a:pPr>
            <a:r>
              <a:rPr sz="1600" spc="21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215" dirty="0">
                <a:solidFill>
                  <a:srgbClr val="3E7E7E"/>
                </a:solidFill>
                <a:latin typeface="Arial"/>
                <a:cs typeface="Arial"/>
              </a:rPr>
              <a:t>c:redirect</a:t>
            </a:r>
            <a:r>
              <a:rPr sz="1600" spc="484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7E007E"/>
                </a:solidFill>
                <a:latin typeface="Arial"/>
                <a:cs typeface="Arial"/>
              </a:rPr>
              <a:t>url</a:t>
            </a:r>
            <a:r>
              <a:rPr sz="1600" spc="195" dirty="0">
                <a:latin typeface="Arial"/>
                <a:cs typeface="Arial"/>
              </a:rPr>
              <a:t>=</a:t>
            </a:r>
            <a:r>
              <a:rPr sz="1600" i="1" spc="19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95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http://google.com</a:t>
            </a:r>
            <a:r>
              <a:rPr sz="1600" i="1" spc="19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95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</a:pPr>
            <a:r>
              <a:rPr sz="1600" spc="28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285" dirty="0">
                <a:solidFill>
                  <a:srgbClr val="3E7E7E"/>
                </a:solidFill>
                <a:latin typeface="Arial"/>
                <a:cs typeface="Arial"/>
              </a:rPr>
              <a:t>c:if</a:t>
            </a:r>
            <a:r>
              <a:rPr sz="1600" spc="28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</a:pPr>
            <a:r>
              <a:rPr sz="1600" spc="31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315" dirty="0">
                <a:solidFill>
                  <a:srgbClr val="3E7E7E"/>
                </a:solidFill>
                <a:latin typeface="Arial"/>
                <a:cs typeface="Arial"/>
              </a:rPr>
              <a:t>c:if</a:t>
            </a:r>
            <a:r>
              <a:rPr sz="1600" spc="484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600" spc="185" dirty="0">
                <a:solidFill>
                  <a:srgbClr val="7E007E"/>
                </a:solidFill>
                <a:latin typeface="Arial"/>
                <a:cs typeface="Arial"/>
              </a:rPr>
              <a:t>test</a:t>
            </a:r>
            <a:r>
              <a:rPr sz="1600" spc="185" dirty="0">
                <a:latin typeface="Arial"/>
                <a:cs typeface="Arial"/>
              </a:rPr>
              <a:t>=</a:t>
            </a:r>
            <a:r>
              <a:rPr sz="1600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85" dirty="0">
                <a:latin typeface="Arial"/>
                <a:cs typeface="Arial"/>
              </a:rPr>
              <a:t>${id&gt;1}</a:t>
            </a:r>
            <a:r>
              <a:rPr sz="1600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8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</a:pPr>
            <a:r>
              <a:rPr sz="1600" spc="21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215" dirty="0">
                <a:solidFill>
                  <a:srgbClr val="3E7E7E"/>
                </a:solidFill>
                <a:latin typeface="Arial"/>
                <a:cs typeface="Arial"/>
              </a:rPr>
              <a:t>c:redirect</a:t>
            </a:r>
            <a:r>
              <a:rPr sz="1600" spc="484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600" spc="215" dirty="0">
                <a:solidFill>
                  <a:srgbClr val="7E007E"/>
                </a:solidFill>
                <a:latin typeface="Arial"/>
                <a:cs typeface="Arial"/>
              </a:rPr>
              <a:t>url</a:t>
            </a:r>
            <a:r>
              <a:rPr sz="1600" spc="215" dirty="0">
                <a:latin typeface="Arial"/>
                <a:cs typeface="Arial"/>
              </a:rPr>
              <a:t>=</a:t>
            </a:r>
            <a:r>
              <a:rPr sz="1600" i="1" spc="21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21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http://microsoft.com</a:t>
            </a:r>
            <a:r>
              <a:rPr sz="1600" i="1" spc="21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215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</a:pPr>
            <a:r>
              <a:rPr sz="1600" spc="28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285" dirty="0">
                <a:solidFill>
                  <a:srgbClr val="3E7E7E"/>
                </a:solidFill>
                <a:latin typeface="Arial"/>
                <a:cs typeface="Arial"/>
              </a:rPr>
              <a:t>c:if</a:t>
            </a:r>
            <a:r>
              <a:rPr sz="1600" spc="28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275843"/>
            <a:ext cx="1586865" cy="368935"/>
          </a:xfrm>
          <a:custGeom>
            <a:avLst/>
            <a:gdLst/>
            <a:ahLst/>
            <a:cxnLst/>
            <a:rect l="l" t="t" r="r" b="b"/>
            <a:pathLst>
              <a:path w="1586865" h="368934">
                <a:moveTo>
                  <a:pt x="1586484" y="0"/>
                </a:moveTo>
                <a:lnTo>
                  <a:pt x="0" y="0"/>
                </a:lnTo>
                <a:lnTo>
                  <a:pt x="0" y="368807"/>
                </a:lnTo>
                <a:lnTo>
                  <a:pt x="1586484" y="368807"/>
                </a:lnTo>
                <a:lnTo>
                  <a:pt x="1586484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6" name="object 16"/>
          <p:cNvSpPr txBox="1"/>
          <p:nvPr/>
        </p:nvSpPr>
        <p:spPr>
          <a:xfrm>
            <a:off x="0" y="275843"/>
            <a:ext cx="1586865" cy="27622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ts val="1930"/>
              </a:lnSpc>
              <a:spcBef>
                <a:spcPts val="240"/>
              </a:spcBef>
            </a:pPr>
            <a:r>
              <a:rPr sz="1600" b="1" spc="-5" dirty="0">
                <a:latin typeface="Carlito"/>
                <a:cs typeface="Carlito"/>
              </a:rPr>
              <a:t>jstl_demo1.jsp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05516" y="3656076"/>
            <a:ext cx="1586865" cy="368935"/>
          </a:xfrm>
          <a:custGeom>
            <a:avLst/>
            <a:gdLst/>
            <a:ahLst/>
            <a:cxnLst/>
            <a:rect l="l" t="t" r="r" b="b"/>
            <a:pathLst>
              <a:path w="1586865" h="368935">
                <a:moveTo>
                  <a:pt x="1586483" y="0"/>
                </a:moveTo>
                <a:lnTo>
                  <a:pt x="0" y="0"/>
                </a:lnTo>
                <a:lnTo>
                  <a:pt x="0" y="368807"/>
                </a:lnTo>
                <a:lnTo>
                  <a:pt x="1586483" y="368807"/>
                </a:lnTo>
                <a:lnTo>
                  <a:pt x="1586483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18"/>
          <p:cNvSpPr txBox="1"/>
          <p:nvPr/>
        </p:nvSpPr>
        <p:spPr>
          <a:xfrm>
            <a:off x="10685780" y="3674491"/>
            <a:ext cx="14179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jstl_demo2.jsp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1815"/>
          </a:xfrm>
          <a:custGeom>
            <a:avLst/>
            <a:gdLst/>
            <a:ahLst/>
            <a:cxnLst/>
            <a:rect l="l" t="t" r="r" b="b"/>
            <a:pathLst>
              <a:path w="12192000" h="551815">
                <a:moveTo>
                  <a:pt x="12192000" y="0"/>
                </a:moveTo>
                <a:lnTo>
                  <a:pt x="0" y="0"/>
                </a:lnTo>
                <a:lnTo>
                  <a:pt x="0" y="551688"/>
                </a:lnTo>
                <a:lnTo>
                  <a:pt x="12192000" y="5516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038" y="0"/>
            <a:ext cx="47256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&lt;c:forEach&gt;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747" y="596849"/>
            <a:ext cx="10887075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  <a:tab pos="1327785" algn="l"/>
                <a:tab pos="3663950" algn="l"/>
                <a:tab pos="7168515" algn="l"/>
              </a:tabLst>
            </a:pPr>
            <a:r>
              <a:rPr sz="1600" spc="-590" dirty="0">
                <a:solidFill>
                  <a:srgbClr val="BE5F3E"/>
                </a:solidFill>
                <a:latin typeface="Arial"/>
                <a:cs typeface="Arial"/>
              </a:rPr>
              <a:t>&lt;%@	</a:t>
            </a:r>
            <a:r>
              <a:rPr sz="1600" spc="-15" dirty="0">
                <a:solidFill>
                  <a:srgbClr val="3E7E7E"/>
                </a:solidFill>
                <a:latin typeface="Arial"/>
                <a:cs typeface="Arial"/>
              </a:rPr>
              <a:t>page	</a:t>
            </a:r>
            <a:r>
              <a:rPr sz="1600" spc="130" dirty="0">
                <a:solidFill>
                  <a:srgbClr val="7E007E"/>
                </a:solidFill>
                <a:latin typeface="Arial"/>
                <a:cs typeface="Arial"/>
              </a:rPr>
              <a:t>language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i="1" spc="130" dirty="0">
                <a:solidFill>
                  <a:srgbClr val="2A00FF"/>
                </a:solidFill>
                <a:latin typeface="Arial"/>
                <a:cs typeface="Arial"/>
              </a:rPr>
              <a:t>"java"	</a:t>
            </a:r>
            <a:r>
              <a:rPr sz="1600" i="1" spc="190" dirty="0">
                <a:solidFill>
                  <a:srgbClr val="7E007E"/>
                </a:solidFill>
                <a:latin typeface="Arial"/>
                <a:cs typeface="Arial"/>
              </a:rPr>
              <a:t>contentType</a:t>
            </a:r>
            <a:r>
              <a:rPr sz="1600" i="1" spc="190" dirty="0">
                <a:latin typeface="Arial"/>
                <a:cs typeface="Arial"/>
              </a:rPr>
              <a:t>=</a:t>
            </a:r>
            <a:r>
              <a:rPr sz="1600" i="1" spc="190" dirty="0">
                <a:solidFill>
                  <a:srgbClr val="2A00FF"/>
                </a:solidFill>
                <a:latin typeface="Arial"/>
                <a:cs typeface="Arial"/>
              </a:rPr>
              <a:t>"text/html;	</a:t>
            </a:r>
            <a:r>
              <a:rPr sz="1600" i="1" spc="110" dirty="0">
                <a:solidFill>
                  <a:srgbClr val="2A00FF"/>
                </a:solidFill>
                <a:latin typeface="Arial"/>
                <a:cs typeface="Arial"/>
              </a:rPr>
              <a:t>charset=ISO-8859-1"</a:t>
            </a:r>
            <a:endParaRPr sz="1600" dirty="0">
              <a:latin typeface="Arial"/>
              <a:cs typeface="Arial"/>
            </a:endParaRPr>
          </a:p>
          <a:p>
            <a:pPr marL="597535">
              <a:lnSpc>
                <a:spcPts val="2520"/>
              </a:lnSpc>
              <a:spcBef>
                <a:spcPts val="5"/>
              </a:spcBef>
              <a:tabLst>
                <a:tab pos="4392295" algn="l"/>
              </a:tabLst>
            </a:pPr>
            <a:r>
              <a:rPr sz="1600" spc="65" dirty="0">
                <a:solidFill>
                  <a:srgbClr val="7E007E"/>
                </a:solidFill>
                <a:latin typeface="Arial"/>
                <a:cs typeface="Arial"/>
              </a:rPr>
              <a:t>pageEncoding</a:t>
            </a:r>
            <a:r>
              <a:rPr sz="1600" spc="65" dirty="0">
                <a:latin typeface="Arial"/>
                <a:cs typeface="Arial"/>
              </a:rPr>
              <a:t>=</a:t>
            </a:r>
            <a:r>
              <a:rPr sz="1600" i="1" spc="65" dirty="0">
                <a:solidFill>
                  <a:srgbClr val="2A00FF"/>
                </a:solidFill>
                <a:latin typeface="Arial"/>
                <a:cs typeface="Arial"/>
              </a:rPr>
              <a:t>"ISO-8859-1"	</a:t>
            </a:r>
            <a:r>
              <a:rPr sz="1600" b="1" i="1" spc="105" dirty="0">
                <a:solidFill>
                  <a:srgbClr val="C00000"/>
                </a:solidFill>
                <a:latin typeface="Arial"/>
                <a:cs typeface="Arial"/>
              </a:rPr>
              <a:t>import="java.util.Map,java.util.HashMap"</a:t>
            </a:r>
            <a:r>
              <a:rPr sz="1600" b="1" i="1" spc="105" dirty="0">
                <a:solidFill>
                  <a:srgbClr val="BE5F3E"/>
                </a:solidFill>
                <a:latin typeface="Arial"/>
                <a:cs typeface="Arial"/>
              </a:rPr>
              <a:t>%&gt;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640"/>
              </a:lnSpc>
              <a:tabLst>
                <a:tab pos="628015" algn="l"/>
                <a:tab pos="1705610" algn="l"/>
                <a:tab pos="3399154" algn="l"/>
                <a:tab pos="9556750" algn="l"/>
              </a:tabLst>
            </a:pPr>
            <a:r>
              <a:rPr sz="1600" b="1" spc="-585" dirty="0">
                <a:solidFill>
                  <a:srgbClr val="BE5F3E"/>
                </a:solidFill>
                <a:latin typeface="Arial"/>
                <a:cs typeface="Arial"/>
              </a:rPr>
              <a:t>&lt;%@	</a:t>
            </a:r>
            <a:r>
              <a:rPr sz="1600" b="1" spc="229" dirty="0">
                <a:solidFill>
                  <a:srgbClr val="3E7E7E"/>
                </a:solidFill>
                <a:latin typeface="Arial"/>
                <a:cs typeface="Arial"/>
              </a:rPr>
              <a:t>taglib	</a:t>
            </a:r>
            <a:r>
              <a:rPr sz="1600" b="1" spc="150" dirty="0">
                <a:solidFill>
                  <a:srgbClr val="7E007E"/>
                </a:solidFill>
                <a:latin typeface="Arial"/>
                <a:cs typeface="Arial"/>
              </a:rPr>
              <a:t>prefix</a:t>
            </a:r>
            <a:r>
              <a:rPr sz="1600" b="1" spc="150" dirty="0">
                <a:latin typeface="Arial"/>
                <a:cs typeface="Arial"/>
              </a:rPr>
              <a:t>=</a:t>
            </a:r>
            <a:r>
              <a:rPr sz="1600" b="1" i="1" spc="150" dirty="0">
                <a:solidFill>
                  <a:srgbClr val="2A00FF"/>
                </a:solidFill>
                <a:latin typeface="Arial"/>
                <a:cs typeface="Arial"/>
              </a:rPr>
              <a:t>"c"	</a:t>
            </a:r>
            <a:r>
              <a:rPr sz="1600" b="1" i="1" spc="210" dirty="0">
                <a:solidFill>
                  <a:srgbClr val="7E007E"/>
                </a:solidFill>
                <a:latin typeface="Arial"/>
                <a:cs typeface="Arial"/>
              </a:rPr>
              <a:t>uri</a:t>
            </a:r>
            <a:r>
              <a:rPr sz="1600" b="1" i="1" spc="210" dirty="0">
                <a:latin typeface="Arial"/>
                <a:cs typeface="Arial"/>
              </a:rPr>
              <a:t>=</a:t>
            </a:r>
            <a:r>
              <a:rPr sz="1600" b="1" i="1" spc="210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"http://java.sun.com/jsp/jstl/core"</a:t>
            </a:r>
            <a:r>
              <a:rPr sz="1600" b="1" i="1" spc="210"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z="1600" b="1" i="1" spc="-415" dirty="0">
                <a:solidFill>
                  <a:srgbClr val="BE5F3E"/>
                </a:solidFill>
                <a:latin typeface="Arial"/>
                <a:cs typeface="Arial"/>
              </a:rPr>
              <a:t>%&gt;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105" dirty="0">
                <a:solidFill>
                  <a:srgbClr val="008080"/>
                </a:solidFill>
                <a:latin typeface="Courier New"/>
                <a:cs typeface="Courier New"/>
              </a:rPr>
              <a:t>…….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-20" dirty="0">
                <a:solidFill>
                  <a:srgbClr val="3E7E7E"/>
                </a:solidFill>
                <a:latin typeface="Arial"/>
                <a:cs typeface="Arial"/>
              </a:rPr>
              <a:t>body</a:t>
            </a:r>
            <a:r>
              <a:rPr sz="1600" spc="-2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350" dirty="0">
                <a:solidFill>
                  <a:srgbClr val="BE5F3E"/>
                </a:solidFill>
                <a:latin typeface="Arial"/>
                <a:cs typeface="Arial"/>
              </a:rPr>
              <a:t>&lt;%</a:t>
            </a:r>
            <a:endParaRPr sz="16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600" spc="95" dirty="0">
                <a:latin typeface="Arial"/>
                <a:cs typeface="Arial"/>
              </a:rPr>
              <a:t>Map&lt;String, </a:t>
            </a:r>
            <a:r>
              <a:rPr sz="1600" spc="160" dirty="0">
                <a:latin typeface="Arial"/>
                <a:cs typeface="Arial"/>
              </a:rPr>
              <a:t>String&gt; </a:t>
            </a:r>
            <a:r>
              <a:rPr sz="1600" spc="100" dirty="0">
                <a:latin typeface="Arial"/>
                <a:cs typeface="Arial"/>
              </a:rPr>
              <a:t>countryCapitalMap </a:t>
            </a:r>
            <a:r>
              <a:rPr sz="1600" spc="-65" dirty="0">
                <a:latin typeface="Arial"/>
                <a:cs typeface="Arial"/>
              </a:rPr>
              <a:t>= </a:t>
            </a:r>
            <a:r>
              <a:rPr sz="1600" b="1" spc="-18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600" b="1" spc="-10" dirty="0">
                <a:latin typeface="Arial"/>
                <a:cs typeface="Arial"/>
              </a:rPr>
              <a:t>HashMap&lt;&gt;();  </a:t>
            </a:r>
            <a:r>
              <a:rPr sz="1600" spc="140" dirty="0">
                <a:latin typeface="Arial"/>
                <a:cs typeface="Arial"/>
              </a:rPr>
              <a:t>countryCapitalMap.put(</a:t>
            </a:r>
            <a:r>
              <a:rPr sz="1600" spc="140" dirty="0">
                <a:solidFill>
                  <a:srgbClr val="2A00FF"/>
                </a:solidFill>
                <a:latin typeface="Arial"/>
                <a:cs typeface="Arial"/>
              </a:rPr>
              <a:t>"United </a:t>
            </a:r>
            <a:r>
              <a:rPr sz="1600" spc="204" dirty="0">
                <a:solidFill>
                  <a:srgbClr val="2A00FF"/>
                </a:solidFill>
                <a:latin typeface="Arial"/>
                <a:cs typeface="Arial"/>
              </a:rPr>
              <a:t>States"</a:t>
            </a:r>
            <a:r>
              <a:rPr sz="1600" spc="204" dirty="0">
                <a:latin typeface="Arial"/>
                <a:cs typeface="Arial"/>
              </a:rPr>
              <a:t>, </a:t>
            </a:r>
            <a:r>
              <a:rPr sz="1600" spc="60" dirty="0">
                <a:solidFill>
                  <a:srgbClr val="2A00FF"/>
                </a:solidFill>
                <a:latin typeface="Arial"/>
                <a:cs typeface="Arial"/>
              </a:rPr>
              <a:t>"Washington </a:t>
            </a:r>
            <a:r>
              <a:rPr sz="1600" spc="114" dirty="0">
                <a:solidFill>
                  <a:srgbClr val="2A00FF"/>
                </a:solidFill>
                <a:latin typeface="Arial"/>
                <a:cs typeface="Arial"/>
              </a:rPr>
              <a:t>DC"</a:t>
            </a:r>
            <a:r>
              <a:rPr sz="1600" spc="114" dirty="0">
                <a:latin typeface="Arial"/>
                <a:cs typeface="Arial"/>
              </a:rPr>
              <a:t>);  </a:t>
            </a:r>
            <a:r>
              <a:rPr sz="1600" spc="175" dirty="0">
                <a:latin typeface="Arial"/>
                <a:cs typeface="Arial"/>
              </a:rPr>
              <a:t>countryCapitalMap.put(</a:t>
            </a:r>
            <a:r>
              <a:rPr sz="1600" spc="175" dirty="0">
                <a:solidFill>
                  <a:srgbClr val="2A00FF"/>
                </a:solidFill>
                <a:latin typeface="Arial"/>
                <a:cs typeface="Arial"/>
              </a:rPr>
              <a:t>"India"</a:t>
            </a:r>
            <a:r>
              <a:rPr sz="1600" spc="175" dirty="0">
                <a:latin typeface="Arial"/>
                <a:cs typeface="Arial"/>
              </a:rPr>
              <a:t>, </a:t>
            </a:r>
            <a:r>
              <a:rPr sz="1600" spc="150" dirty="0">
                <a:solidFill>
                  <a:srgbClr val="2A00FF"/>
                </a:solidFill>
                <a:latin typeface="Arial"/>
                <a:cs typeface="Arial"/>
              </a:rPr>
              <a:t>"Delhi"</a:t>
            </a:r>
            <a:r>
              <a:rPr sz="1600" spc="150" dirty="0">
                <a:latin typeface="Arial"/>
                <a:cs typeface="Arial"/>
              </a:rPr>
              <a:t>);countryCapitalMap.put(</a:t>
            </a:r>
            <a:r>
              <a:rPr sz="1600" spc="150" dirty="0">
                <a:solidFill>
                  <a:srgbClr val="2A00FF"/>
                </a:solidFill>
                <a:latin typeface="Arial"/>
                <a:cs typeface="Arial"/>
              </a:rPr>
              <a:t>"Germany"</a:t>
            </a:r>
            <a:r>
              <a:rPr sz="1600" spc="150" dirty="0">
                <a:latin typeface="Arial"/>
                <a:cs typeface="Arial"/>
              </a:rPr>
              <a:t>, </a:t>
            </a:r>
            <a:r>
              <a:rPr sz="1600" spc="285" dirty="0">
                <a:solidFill>
                  <a:srgbClr val="2A00FF"/>
                </a:solidFill>
                <a:latin typeface="Arial"/>
                <a:cs typeface="Arial"/>
              </a:rPr>
              <a:t>"Berlin"</a:t>
            </a:r>
            <a:r>
              <a:rPr sz="1600" spc="285" dirty="0">
                <a:latin typeface="Arial"/>
                <a:cs typeface="Arial"/>
              </a:rPr>
              <a:t>);  </a:t>
            </a:r>
            <a:r>
              <a:rPr sz="1600" spc="145" dirty="0">
                <a:latin typeface="Arial"/>
                <a:cs typeface="Arial"/>
              </a:rPr>
              <a:t>countryCapitalMap.put(</a:t>
            </a:r>
            <a:r>
              <a:rPr sz="1600" spc="145" dirty="0">
                <a:solidFill>
                  <a:srgbClr val="2A00FF"/>
                </a:solidFill>
                <a:latin typeface="Arial"/>
                <a:cs typeface="Arial"/>
              </a:rPr>
              <a:t>"France"</a:t>
            </a:r>
            <a:r>
              <a:rPr sz="1600" spc="145" dirty="0">
                <a:latin typeface="Arial"/>
                <a:cs typeface="Arial"/>
              </a:rPr>
              <a:t>, </a:t>
            </a:r>
            <a:r>
              <a:rPr sz="1600" spc="210" dirty="0">
                <a:solidFill>
                  <a:srgbClr val="2A00FF"/>
                </a:solidFill>
                <a:latin typeface="Arial"/>
                <a:cs typeface="Arial"/>
              </a:rPr>
              <a:t>"Paris"</a:t>
            </a:r>
            <a:r>
              <a:rPr sz="1600" spc="210" dirty="0">
                <a:latin typeface="Arial"/>
                <a:cs typeface="Arial"/>
              </a:rPr>
              <a:t>);countryCapitalMap.put(</a:t>
            </a:r>
            <a:r>
              <a:rPr sz="1600" spc="210" dirty="0">
                <a:solidFill>
                  <a:srgbClr val="2A00FF"/>
                </a:solidFill>
                <a:latin typeface="Arial"/>
                <a:cs typeface="Arial"/>
              </a:rPr>
              <a:t>"Italy"</a:t>
            </a:r>
            <a:r>
              <a:rPr sz="1600" spc="210" dirty="0">
                <a:latin typeface="Arial"/>
                <a:cs typeface="Arial"/>
              </a:rPr>
              <a:t>,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2A00FF"/>
                </a:solidFill>
                <a:latin typeface="Arial"/>
                <a:cs typeface="Arial"/>
              </a:rPr>
              <a:t>"Rome"</a:t>
            </a:r>
            <a:r>
              <a:rPr sz="1600" spc="85" dirty="0"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4940300" algn="l"/>
              </a:tabLst>
            </a:pPr>
            <a:r>
              <a:rPr sz="1600" b="1" spc="180" dirty="0">
                <a:latin typeface="Arial"/>
                <a:cs typeface="Arial"/>
              </a:rPr>
              <a:t>request.setAttribute(</a:t>
            </a:r>
            <a:r>
              <a:rPr sz="1600" b="1" spc="180" dirty="0">
                <a:solidFill>
                  <a:srgbClr val="2A00FF"/>
                </a:solidFill>
                <a:latin typeface="Arial"/>
                <a:cs typeface="Arial"/>
              </a:rPr>
              <a:t>"capital"</a:t>
            </a:r>
            <a:r>
              <a:rPr sz="1600" b="1" spc="180" dirty="0">
                <a:latin typeface="Arial"/>
                <a:cs typeface="Arial"/>
              </a:rPr>
              <a:t>,	</a:t>
            </a:r>
            <a:r>
              <a:rPr sz="1600" b="1" spc="80" dirty="0">
                <a:latin typeface="Arial"/>
                <a:cs typeface="Arial"/>
              </a:rPr>
              <a:t>countryCapitalMap);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350" dirty="0">
                <a:solidFill>
                  <a:srgbClr val="BE5F3E"/>
                </a:solidFill>
                <a:latin typeface="Arial"/>
                <a:cs typeface="Arial"/>
              </a:rPr>
              <a:t>%&gt;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600" spc="15" dirty="0">
                <a:solidFill>
                  <a:srgbClr val="3E5FBE"/>
                </a:solidFill>
                <a:latin typeface="Arial"/>
                <a:cs typeface="Arial"/>
              </a:rPr>
              <a:t>&lt;%-- </a:t>
            </a:r>
            <a:r>
              <a:rPr sz="1600" spc="-114" dirty="0">
                <a:solidFill>
                  <a:srgbClr val="3E5FBE"/>
                </a:solidFill>
                <a:latin typeface="Arial"/>
                <a:cs typeface="Arial"/>
              </a:rPr>
              <a:t>JSP </a:t>
            </a:r>
            <a:r>
              <a:rPr sz="1600" spc="-90" dirty="0">
                <a:solidFill>
                  <a:srgbClr val="3E5FBE"/>
                </a:solidFill>
                <a:latin typeface="Arial"/>
                <a:cs typeface="Arial"/>
              </a:rPr>
              <a:t>Code</a:t>
            </a:r>
            <a:r>
              <a:rPr sz="1600" spc="265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3E5FBE"/>
                </a:solidFill>
                <a:latin typeface="Arial"/>
                <a:cs typeface="Arial"/>
              </a:rPr>
              <a:t>--%&gt;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395"/>
              </a:lnSpc>
              <a:tabLst>
                <a:tab pos="990600" algn="l"/>
              </a:tabLst>
            </a:pPr>
            <a:r>
              <a:rPr sz="1600" b="1" spc="12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125" dirty="0">
                <a:solidFill>
                  <a:srgbClr val="3E7E7E"/>
                </a:solidFill>
                <a:latin typeface="Arial"/>
                <a:cs typeface="Arial"/>
              </a:rPr>
              <a:t>table	</a:t>
            </a:r>
            <a:r>
              <a:rPr sz="1600" b="1" spc="35" dirty="0">
                <a:solidFill>
                  <a:srgbClr val="7E007E"/>
                </a:solidFill>
                <a:latin typeface="Arial"/>
                <a:cs typeface="Arial"/>
              </a:rPr>
              <a:t>border</a:t>
            </a:r>
            <a:r>
              <a:rPr sz="1600" b="1" spc="35" dirty="0">
                <a:latin typeface="Arial"/>
                <a:cs typeface="Arial"/>
              </a:rPr>
              <a:t>=</a:t>
            </a:r>
            <a:r>
              <a:rPr sz="1600" b="1" i="1" spc="35" dirty="0">
                <a:solidFill>
                  <a:srgbClr val="2A00FF"/>
                </a:solidFill>
                <a:latin typeface="Arial"/>
                <a:cs typeface="Arial"/>
              </a:rPr>
              <a:t>"1"</a:t>
            </a:r>
            <a:r>
              <a:rPr sz="1600" b="1" i="1" spc="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1588135" algn="l"/>
                <a:tab pos="6057265" algn="l"/>
              </a:tabLst>
            </a:pPr>
            <a:r>
              <a:rPr sz="1600" b="1" spc="12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120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600" b="1" spc="12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600" b="1" spc="120" dirty="0">
                <a:solidFill>
                  <a:srgbClr val="3E7E7E"/>
                </a:solidFill>
                <a:latin typeface="Arial"/>
                <a:cs typeface="Arial"/>
              </a:rPr>
              <a:t>th	</a:t>
            </a:r>
            <a:r>
              <a:rPr sz="1600" b="1" spc="-25" dirty="0">
                <a:solidFill>
                  <a:srgbClr val="7E007E"/>
                </a:solidFill>
                <a:latin typeface="Arial"/>
                <a:cs typeface="Arial"/>
              </a:rPr>
              <a:t>bgcolor</a:t>
            </a:r>
            <a:r>
              <a:rPr sz="1600" b="1" spc="-25" dirty="0">
                <a:latin typeface="Arial"/>
                <a:cs typeface="Arial"/>
              </a:rPr>
              <a:t>=</a:t>
            </a:r>
            <a:r>
              <a:rPr sz="1600" b="1" i="1" spc="-25" dirty="0">
                <a:solidFill>
                  <a:srgbClr val="2A00FF"/>
                </a:solidFill>
                <a:latin typeface="Arial"/>
                <a:cs typeface="Arial"/>
              </a:rPr>
              <a:t>"green"</a:t>
            </a:r>
            <a:r>
              <a:rPr sz="1600" b="1" i="1" spc="-2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b="1" i="1" spc="-25" dirty="0">
                <a:latin typeface="Arial"/>
                <a:cs typeface="Arial"/>
              </a:rPr>
              <a:t>COUNTRY</a:t>
            </a:r>
            <a:r>
              <a:rPr sz="1600" b="1" i="1" spc="-2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i="1" spc="-2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600" b="1" i="1" spc="-25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600" b="1" i="1" spc="-25" dirty="0">
                <a:solidFill>
                  <a:srgbClr val="3E7E7E"/>
                </a:solidFill>
                <a:latin typeface="Arial"/>
                <a:cs typeface="Arial"/>
              </a:rPr>
              <a:t>th	</a:t>
            </a:r>
            <a:r>
              <a:rPr sz="1600" b="1" i="1" spc="40" dirty="0">
                <a:solidFill>
                  <a:srgbClr val="7E007E"/>
                </a:solidFill>
                <a:latin typeface="Arial"/>
                <a:cs typeface="Arial"/>
              </a:rPr>
              <a:t>bgcolor</a:t>
            </a:r>
            <a:r>
              <a:rPr sz="1600" b="1" i="1" spc="40" dirty="0">
                <a:latin typeface="Arial"/>
                <a:cs typeface="Arial"/>
              </a:rPr>
              <a:t>=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</a:rPr>
              <a:t>"green"</a:t>
            </a:r>
            <a:r>
              <a:rPr sz="1600" b="1" i="1" spc="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b="1" i="1" spc="40" dirty="0">
                <a:latin typeface="Arial"/>
                <a:cs typeface="Arial"/>
              </a:rPr>
              <a:t>CAPITAL</a:t>
            </a:r>
            <a:r>
              <a:rPr sz="1600" b="1" i="1" spc="4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i="1" spc="4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600" b="1" i="1" spc="40" dirty="0">
                <a:solidFill>
                  <a:srgbClr val="008080"/>
                </a:solidFill>
                <a:latin typeface="Arial"/>
                <a:cs typeface="Arial"/>
              </a:rPr>
              <a:t>&gt;&lt;/</a:t>
            </a:r>
            <a:r>
              <a:rPr sz="1600" b="1" i="1" spc="40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600" b="1" i="1" spc="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2005964" algn="l"/>
                <a:tab pos="3124835" algn="l"/>
              </a:tabLst>
            </a:pPr>
            <a:r>
              <a:rPr sz="1600" b="1" spc="6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60" dirty="0">
                <a:solidFill>
                  <a:srgbClr val="3E7E7E"/>
                </a:solidFill>
                <a:latin typeface="Arial"/>
                <a:cs typeface="Arial"/>
              </a:rPr>
              <a:t>c:forEach	</a:t>
            </a:r>
            <a:r>
              <a:rPr sz="1600" b="1" spc="70" dirty="0">
                <a:solidFill>
                  <a:srgbClr val="7E007E"/>
                </a:solidFill>
                <a:latin typeface="Arial"/>
                <a:cs typeface="Arial"/>
              </a:rPr>
              <a:t>var</a:t>
            </a:r>
            <a:r>
              <a:rPr sz="1600" b="1" spc="70" dirty="0">
                <a:latin typeface="Arial"/>
                <a:cs typeface="Arial"/>
              </a:rPr>
              <a:t>=</a:t>
            </a:r>
            <a:r>
              <a:rPr sz="1600" b="1" i="1" spc="70" dirty="0">
                <a:solidFill>
                  <a:srgbClr val="2A00FF"/>
                </a:solidFill>
                <a:latin typeface="Arial"/>
                <a:cs typeface="Arial"/>
              </a:rPr>
              <a:t>"c"	</a:t>
            </a:r>
            <a:r>
              <a:rPr sz="1600" b="1" i="1" spc="125" dirty="0">
                <a:solidFill>
                  <a:srgbClr val="7E007E"/>
                </a:solidFill>
                <a:latin typeface="Arial"/>
                <a:cs typeface="Arial"/>
              </a:rPr>
              <a:t>items</a:t>
            </a:r>
            <a:r>
              <a:rPr sz="1600" b="1" i="1" spc="125" dirty="0">
                <a:latin typeface="Arial"/>
                <a:cs typeface="Arial"/>
              </a:rPr>
              <a:t>=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b="1" i="1" spc="125" dirty="0">
                <a:latin typeface="Arial"/>
                <a:cs typeface="Arial"/>
              </a:rPr>
              <a:t>${capital}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b="1" i="1" spc="12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028700">
              <a:lnSpc>
                <a:spcPct val="100000"/>
              </a:lnSpc>
            </a:pP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135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600" b="1" spc="13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b="1" spc="135" dirty="0">
                <a:latin typeface="Arial"/>
                <a:cs typeface="Arial"/>
              </a:rPr>
              <a:t>${c.key}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13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600" b="1" spc="13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b="1" spc="135" dirty="0">
                <a:latin typeface="Arial"/>
                <a:cs typeface="Arial"/>
              </a:rPr>
              <a:t>${c.value}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13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&gt;&lt;/</a:t>
            </a:r>
            <a:r>
              <a:rPr sz="1600" b="1" spc="135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600" b="1" spc="1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spc="8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85" dirty="0">
                <a:solidFill>
                  <a:srgbClr val="3E7E7E"/>
                </a:solidFill>
                <a:latin typeface="Arial"/>
                <a:cs typeface="Arial"/>
              </a:rPr>
              <a:t>c:forEach</a:t>
            </a:r>
            <a:r>
              <a:rPr sz="1600" b="1" spc="8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15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150" dirty="0">
                <a:solidFill>
                  <a:srgbClr val="3E7E7E"/>
                </a:solidFill>
                <a:latin typeface="Arial"/>
                <a:cs typeface="Arial"/>
              </a:rPr>
              <a:t>table</a:t>
            </a:r>
            <a:r>
              <a:rPr sz="1600" b="1" spc="15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90" dirty="0">
                <a:solidFill>
                  <a:srgbClr val="3E7E7E"/>
                </a:solidFill>
                <a:latin typeface="Arial"/>
                <a:cs typeface="Arial"/>
              </a:rPr>
              <a:t>body</a:t>
            </a:r>
            <a:r>
              <a:rPr sz="1600" spc="90" dirty="0">
                <a:solidFill>
                  <a:srgbClr val="008080"/>
                </a:solidFill>
                <a:latin typeface="Arial"/>
                <a:cs typeface="Arial"/>
              </a:rPr>
              <a:t>&gt;&lt;/</a:t>
            </a:r>
            <a:r>
              <a:rPr sz="1600" spc="90" dirty="0">
                <a:solidFill>
                  <a:srgbClr val="3E7E7E"/>
                </a:solidFill>
                <a:latin typeface="Arial"/>
                <a:cs typeface="Arial"/>
              </a:rPr>
              <a:t>html</a:t>
            </a:r>
            <a:r>
              <a:rPr sz="16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82879"/>
            <a:ext cx="1586865" cy="276358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Carlito"/>
                <a:cs typeface="Carlito"/>
              </a:rPr>
              <a:t>jstl_demo3.jsp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3260"/>
          </a:xfrm>
          <a:custGeom>
            <a:avLst/>
            <a:gdLst/>
            <a:ahLst/>
            <a:cxnLst/>
            <a:rect l="l" t="t" r="r" b="b"/>
            <a:pathLst>
              <a:path w="12192000" h="683260">
                <a:moveTo>
                  <a:pt x="12192000" y="0"/>
                </a:moveTo>
                <a:lnTo>
                  <a:pt x="0" y="0"/>
                </a:lnTo>
                <a:lnTo>
                  <a:pt x="0" y="682751"/>
                </a:lnTo>
                <a:lnTo>
                  <a:pt x="12192000" y="6827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9921" y="0"/>
            <a:ext cx="27762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235" dirty="0"/>
              <a:t>Life </a:t>
            </a:r>
            <a:r>
              <a:rPr sz="4200" spc="-355" dirty="0"/>
              <a:t>Cycle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57911" y="3808476"/>
            <a:ext cx="12076430" cy="3019425"/>
          </a:xfrm>
          <a:custGeom>
            <a:avLst/>
            <a:gdLst/>
            <a:ahLst/>
            <a:cxnLst/>
            <a:rect l="l" t="t" r="r" b="b"/>
            <a:pathLst>
              <a:path w="12076430" h="3019425">
                <a:moveTo>
                  <a:pt x="12076176" y="0"/>
                </a:moveTo>
                <a:lnTo>
                  <a:pt x="0" y="0"/>
                </a:lnTo>
                <a:lnTo>
                  <a:pt x="0" y="3019044"/>
                </a:lnTo>
                <a:lnTo>
                  <a:pt x="12076176" y="3019044"/>
                </a:lnTo>
                <a:lnTo>
                  <a:pt x="1207617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956" y="3823208"/>
            <a:ext cx="11745595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10" dirty="0">
                <a:latin typeface="Carlito"/>
                <a:cs typeface="Carlito"/>
              </a:rPr>
              <a:t>Following </a:t>
            </a:r>
            <a:r>
              <a:rPr sz="1600" i="1" spc="-5" dirty="0">
                <a:latin typeface="Carlito"/>
                <a:cs typeface="Carlito"/>
              </a:rPr>
              <a:t>are the </a:t>
            </a:r>
            <a:r>
              <a:rPr sz="1600" i="1" spc="-10" dirty="0">
                <a:latin typeface="Carlito"/>
                <a:cs typeface="Carlito"/>
              </a:rPr>
              <a:t>steps </a:t>
            </a:r>
            <a:r>
              <a:rPr sz="1600" i="1" spc="-5" dirty="0">
                <a:latin typeface="Carlito"/>
                <a:cs typeface="Carlito"/>
              </a:rPr>
              <a:t>followed by </a:t>
            </a:r>
            <a:r>
              <a:rPr sz="1600" i="1" dirty="0">
                <a:latin typeface="Carlito"/>
                <a:cs typeface="Carlito"/>
              </a:rPr>
              <a:t>a JSP</a:t>
            </a:r>
            <a:r>
              <a:rPr sz="1600" i="1" spc="2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Container:</a:t>
            </a:r>
            <a:endParaRPr sz="1600" dirty="0">
              <a:latin typeface="Carlito"/>
              <a:cs typeface="Carlito"/>
            </a:endParaRPr>
          </a:p>
          <a:p>
            <a:pPr marL="812800" indent="-342900">
              <a:lnSpc>
                <a:spcPts val="251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Carlito"/>
                <a:cs typeface="Carlito"/>
              </a:rPr>
              <a:t>Phases</a:t>
            </a:r>
          </a:p>
          <a:p>
            <a:pPr marL="1515110" lvl="1" indent="-343535">
              <a:lnSpc>
                <a:spcPts val="2240"/>
              </a:lnSpc>
              <a:buFont typeface="Arial"/>
              <a:buChar char="•"/>
              <a:tabLst>
                <a:tab pos="1515110" algn="l"/>
                <a:tab pos="1515745" algn="l"/>
                <a:tab pos="3869690" algn="l"/>
              </a:tabLst>
            </a:pPr>
            <a:r>
              <a:rPr sz="1600" spc="-20" dirty="0">
                <a:latin typeface="Carlito"/>
                <a:cs typeface="Carlito"/>
              </a:rPr>
              <a:t>Translation</a:t>
            </a:r>
            <a:r>
              <a:rPr sz="1600" dirty="0">
                <a:latin typeface="Carlito"/>
                <a:cs typeface="Carlito"/>
              </a:rPr>
              <a:t> Phase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:	</a:t>
            </a:r>
            <a:r>
              <a:rPr sz="1600" spc="-15" dirty="0">
                <a:latin typeface="Carlito"/>
                <a:cs typeface="Carlito"/>
              </a:rPr>
              <a:t>Parsing </a:t>
            </a:r>
            <a:r>
              <a:rPr sz="1600" dirty="0">
                <a:latin typeface="Carlito"/>
                <a:cs typeface="Carlito"/>
              </a:rPr>
              <a:t>the JSP i.e. </a:t>
            </a:r>
            <a:r>
              <a:rPr sz="1600" b="1" i="1" spc="-5" dirty="0">
                <a:latin typeface="Carlito"/>
                <a:cs typeface="Carlito"/>
              </a:rPr>
              <a:t>xxx.jsp </a:t>
            </a:r>
            <a:r>
              <a:rPr sz="1600" b="1" i="1" dirty="0">
                <a:latin typeface="Carlito"/>
                <a:cs typeface="Carlito"/>
              </a:rPr>
              <a:t>-&gt;</a:t>
            </a:r>
            <a:r>
              <a:rPr sz="1600" b="1" i="1" spc="3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xxx.java</a:t>
            </a:r>
            <a:endParaRPr sz="1600" dirty="0">
              <a:latin typeface="Carlito"/>
              <a:cs typeface="Carlito"/>
            </a:endParaRPr>
          </a:p>
          <a:p>
            <a:pPr marL="1515110" lvl="1" indent="-343535">
              <a:lnSpc>
                <a:spcPts val="2210"/>
              </a:lnSpc>
              <a:buFont typeface="Arial"/>
              <a:buChar char="•"/>
              <a:tabLst>
                <a:tab pos="1515110" algn="l"/>
                <a:tab pos="1515745" algn="l"/>
              </a:tabLst>
            </a:pPr>
            <a:r>
              <a:rPr sz="1600" spc="-5" dirty="0">
                <a:latin typeface="Carlito"/>
                <a:cs typeface="Carlito"/>
              </a:rPr>
              <a:t>Compilation </a:t>
            </a:r>
            <a:r>
              <a:rPr sz="1600" dirty="0">
                <a:latin typeface="Carlito"/>
                <a:cs typeface="Carlito"/>
              </a:rPr>
              <a:t>Phase :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xxx.java-&gt;xxx.class</a:t>
            </a:r>
            <a:endParaRPr sz="1600" dirty="0">
              <a:latin typeface="Carlito"/>
              <a:cs typeface="Carlito"/>
            </a:endParaRPr>
          </a:p>
          <a:p>
            <a:pPr marL="1515110" lvl="1" indent="-343535">
              <a:lnSpc>
                <a:spcPts val="2455"/>
              </a:lnSpc>
              <a:buFont typeface="Arial"/>
              <a:buChar char="•"/>
              <a:tabLst>
                <a:tab pos="1515110" algn="l"/>
                <a:tab pos="1515745" algn="l"/>
                <a:tab pos="2808605" algn="l"/>
                <a:tab pos="4917440" algn="l"/>
              </a:tabLst>
            </a:pPr>
            <a:r>
              <a:rPr sz="1600" spc="-10" dirty="0">
                <a:latin typeface="Carlito"/>
                <a:cs typeface="Carlito"/>
              </a:rPr>
              <a:t>Execution	</a:t>
            </a:r>
            <a:r>
              <a:rPr sz="1600" dirty="0">
                <a:latin typeface="Carlito"/>
                <a:cs typeface="Carlito"/>
              </a:rPr>
              <a:t>Phase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:</a:t>
            </a:r>
            <a:r>
              <a:rPr sz="1600" i="1" spc="5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xxx.class	</a:t>
            </a:r>
            <a:r>
              <a:rPr sz="1600" b="1" i="1" dirty="0">
                <a:latin typeface="Carlito"/>
                <a:cs typeface="Carlito"/>
              </a:rPr>
              <a:t>-&gt; </a:t>
            </a:r>
            <a:r>
              <a:rPr sz="1600" b="1" i="1" spc="-5" dirty="0">
                <a:latin typeface="Carlito"/>
                <a:cs typeface="Carlito"/>
              </a:rPr>
              <a:t>instantiation-&gt;</a:t>
            </a:r>
            <a:r>
              <a:rPr sz="1600" b="1" i="1" spc="-15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servlet</a:t>
            </a:r>
            <a:endParaRPr sz="1600" dirty="0">
              <a:latin typeface="Carlito"/>
              <a:cs typeface="Carlito"/>
            </a:endParaRPr>
          </a:p>
          <a:p>
            <a:pPr marL="2641600" lvl="2" indent="-344170">
              <a:lnSpc>
                <a:spcPts val="2850"/>
              </a:lnSpc>
              <a:buFont typeface="Arial"/>
              <a:buChar char="•"/>
              <a:tabLst>
                <a:tab pos="2641600" algn="l"/>
                <a:tab pos="2642235" algn="l"/>
                <a:tab pos="6807200" algn="l"/>
              </a:tabLst>
            </a:pPr>
            <a:r>
              <a:rPr sz="1600" spc="-5" dirty="0">
                <a:latin typeface="Carlito"/>
                <a:cs typeface="Carlito"/>
              </a:rPr>
              <a:t>Initialization </a:t>
            </a:r>
            <a:r>
              <a:rPr sz="1600" spc="-20" dirty="0">
                <a:latin typeface="Carlito"/>
                <a:cs typeface="Carlito"/>
              </a:rPr>
              <a:t>(</a:t>
            </a:r>
            <a:r>
              <a:rPr sz="1600" i="1" spc="-20" dirty="0">
                <a:latin typeface="Carlito"/>
                <a:cs typeface="Carlito"/>
              </a:rPr>
              <a:t>invokes</a:t>
            </a:r>
            <a:r>
              <a:rPr sz="1600" i="1" spc="15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the </a:t>
            </a:r>
            <a:r>
              <a:rPr sz="1600" b="1" i="1" spc="-5" dirty="0">
                <a:latin typeface="Carlito"/>
                <a:cs typeface="Carlito"/>
              </a:rPr>
              <a:t>jspInit()	</a:t>
            </a:r>
            <a:r>
              <a:rPr sz="1600" i="1" spc="-5" dirty="0">
                <a:latin typeface="Carlito"/>
                <a:cs typeface="Carlito"/>
              </a:rPr>
              <a:t>method</a:t>
            </a:r>
            <a:r>
              <a:rPr sz="1600" spc="-5" dirty="0">
                <a:latin typeface="Carlito"/>
                <a:cs typeface="Carlito"/>
              </a:rPr>
              <a:t>)</a:t>
            </a:r>
            <a:endParaRPr sz="1600" dirty="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  <a:tab pos="3069590" algn="l"/>
                <a:tab pos="6297930" algn="l"/>
              </a:tabLst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Each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request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,	</a:t>
            </a:r>
            <a:r>
              <a:rPr sz="1600" i="1" dirty="0">
                <a:latin typeface="Carlito"/>
                <a:cs typeface="Carlito"/>
              </a:rPr>
              <a:t>the</a:t>
            </a:r>
            <a:r>
              <a:rPr sz="1600" i="1" spc="1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_jspService()</a:t>
            </a:r>
            <a:r>
              <a:rPr sz="1600" b="1" i="1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method	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invoked</a:t>
            </a:r>
            <a:endParaRPr sz="1600" dirty="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Carlito"/>
                <a:cs typeface="Carlito"/>
              </a:rPr>
              <a:t>Cleanup </a:t>
            </a:r>
            <a:r>
              <a:rPr sz="1600" i="1" spc="-5" dirty="0">
                <a:latin typeface="Carlito"/>
                <a:cs typeface="Carlito"/>
              </a:rPr>
              <a:t>(The </a:t>
            </a:r>
            <a:r>
              <a:rPr sz="1600" i="1" spc="-10" dirty="0">
                <a:latin typeface="Carlito"/>
                <a:cs typeface="Carlito"/>
              </a:rPr>
              <a:t>destruction </a:t>
            </a:r>
            <a:r>
              <a:rPr sz="1600" i="1" spc="-5" dirty="0">
                <a:latin typeface="Carlito"/>
                <a:cs typeface="Carlito"/>
              </a:rPr>
              <a:t>phase of the </a:t>
            </a:r>
            <a:r>
              <a:rPr sz="1600" i="1" dirty="0">
                <a:latin typeface="Carlito"/>
                <a:cs typeface="Carlito"/>
              </a:rPr>
              <a:t>JSP </a:t>
            </a:r>
            <a:r>
              <a:rPr sz="1600" i="1" spc="-10" dirty="0">
                <a:latin typeface="Carlito"/>
                <a:cs typeface="Carlito"/>
              </a:rPr>
              <a:t>life cycle </a:t>
            </a:r>
            <a:r>
              <a:rPr sz="1600" i="1" spc="-5" dirty="0">
                <a:latin typeface="Carlito"/>
                <a:cs typeface="Carlito"/>
              </a:rPr>
              <a:t>represents when </a:t>
            </a:r>
            <a:r>
              <a:rPr sz="1600" i="1" dirty="0">
                <a:latin typeface="Carlito"/>
                <a:cs typeface="Carlito"/>
              </a:rPr>
              <a:t>a JSP </a:t>
            </a:r>
            <a:r>
              <a:rPr sz="1600" i="1" spc="-5" dirty="0">
                <a:latin typeface="Carlito"/>
                <a:cs typeface="Carlito"/>
              </a:rPr>
              <a:t>is being removed from use </a:t>
            </a:r>
            <a:r>
              <a:rPr sz="1600" i="1" spc="-10" dirty="0">
                <a:latin typeface="Carlito"/>
                <a:cs typeface="Carlito"/>
              </a:rPr>
              <a:t>by </a:t>
            </a:r>
            <a:r>
              <a:rPr sz="1600" i="1" dirty="0">
                <a:latin typeface="Carlito"/>
                <a:cs typeface="Carlito"/>
              </a:rPr>
              <a:t>a</a:t>
            </a:r>
            <a:r>
              <a:rPr sz="1600" i="1" spc="235" dirty="0">
                <a:latin typeface="Carlito"/>
                <a:cs typeface="Carlito"/>
              </a:rPr>
              <a:t> </a:t>
            </a:r>
            <a:r>
              <a:rPr sz="1600" i="1" spc="-25" dirty="0">
                <a:latin typeface="Carlito"/>
                <a:cs typeface="Carlito"/>
              </a:rPr>
              <a:t>container,</a:t>
            </a:r>
            <a:endParaRPr sz="1600" dirty="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35"/>
              </a:spcBef>
            </a:pPr>
            <a:r>
              <a:rPr sz="1600" b="1" i="1" spc="-10" dirty="0">
                <a:latin typeface="Carlito"/>
                <a:cs typeface="Carlito"/>
              </a:rPr>
              <a:t>jspDestroy() </a:t>
            </a:r>
            <a:r>
              <a:rPr sz="1600" i="1" spc="-5" dirty="0">
                <a:latin typeface="Carlito"/>
                <a:cs typeface="Carlito"/>
              </a:rPr>
              <a:t>method is</a:t>
            </a:r>
            <a:r>
              <a:rPr sz="1600" i="1" spc="45" dirty="0">
                <a:latin typeface="Carlito"/>
                <a:cs typeface="Carlito"/>
              </a:rPr>
              <a:t> </a:t>
            </a:r>
            <a:r>
              <a:rPr sz="1600" i="1" spc="-20" dirty="0">
                <a:latin typeface="Carlito"/>
                <a:cs typeface="Carlito"/>
              </a:rPr>
              <a:t>invoked)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1460" y="865276"/>
            <a:ext cx="5340506" cy="290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1815"/>
          </a:xfrm>
          <a:custGeom>
            <a:avLst/>
            <a:gdLst/>
            <a:ahLst/>
            <a:cxnLst/>
            <a:rect l="l" t="t" r="r" b="b"/>
            <a:pathLst>
              <a:path w="12192000" h="551815">
                <a:moveTo>
                  <a:pt x="12192000" y="0"/>
                </a:moveTo>
                <a:lnTo>
                  <a:pt x="0" y="0"/>
                </a:lnTo>
                <a:lnTo>
                  <a:pt x="0" y="551688"/>
                </a:lnTo>
                <a:lnTo>
                  <a:pt x="12192000" y="5516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038" y="0"/>
            <a:ext cx="47256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&lt;c:forEach&gt;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7485" y="427101"/>
            <a:ext cx="559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……….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485" y="701421"/>
            <a:ext cx="587819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request.setAttribute("customerList",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customerList);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uri="views/show_all_customers.jsp";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r>
              <a:rPr sz="1600" b="1" dirty="0">
                <a:latin typeface="Carlito"/>
                <a:cs typeface="Carlito"/>
              </a:rPr>
              <a:t>else{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throw new </a:t>
            </a:r>
            <a:r>
              <a:rPr sz="1600" b="1" spc="-10" dirty="0">
                <a:latin typeface="Carlito"/>
                <a:cs typeface="Carlito"/>
              </a:rPr>
              <a:t>Exception("No Customers </a:t>
            </a:r>
            <a:r>
              <a:rPr sz="1600" b="1" dirty="0">
                <a:latin typeface="Carlito"/>
                <a:cs typeface="Carlito"/>
              </a:rPr>
              <a:t>in the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database");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request.getRequestDispatcher(uri).forward(request,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response);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485" y="2896615"/>
            <a:ext cx="6597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…………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11002" y="5990844"/>
            <a:ext cx="971675" cy="44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176784" y="595883"/>
            <a:ext cx="911860" cy="27571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1600" b="1" spc="-5" dirty="0">
                <a:latin typeface="Carlito"/>
                <a:cs typeface="Carlito"/>
              </a:rPr>
              <a:t>servlet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2459" y="3374135"/>
            <a:ext cx="9127490" cy="2862580"/>
            <a:chOff x="632459" y="3374135"/>
            <a:chExt cx="9127490" cy="2862580"/>
          </a:xfrm>
        </p:grpSpPr>
        <p:sp>
          <p:nvSpPr>
            <p:cNvPr id="10" name="object 10"/>
            <p:cNvSpPr/>
            <p:nvPr/>
          </p:nvSpPr>
          <p:spPr>
            <a:xfrm>
              <a:off x="632459" y="3374135"/>
              <a:ext cx="9127490" cy="2862580"/>
            </a:xfrm>
            <a:custGeom>
              <a:avLst/>
              <a:gdLst/>
              <a:ahLst/>
              <a:cxnLst/>
              <a:rect l="l" t="t" r="r" b="b"/>
              <a:pathLst>
                <a:path w="9127490" h="2862579">
                  <a:moveTo>
                    <a:pt x="9127236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9127236" y="2862072"/>
                  </a:lnTo>
                  <a:lnTo>
                    <a:pt x="9127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873" y="3424681"/>
              <a:ext cx="5427345" cy="2737485"/>
            </a:xfrm>
            <a:custGeom>
              <a:avLst/>
              <a:gdLst/>
              <a:ahLst/>
              <a:cxnLst/>
              <a:rect l="l" t="t" r="r" b="b"/>
              <a:pathLst>
                <a:path w="5427345" h="2737485">
                  <a:moveTo>
                    <a:pt x="1254252" y="2468867"/>
                  </a:moveTo>
                  <a:lnTo>
                    <a:pt x="1127760" y="2468867"/>
                  </a:lnTo>
                  <a:lnTo>
                    <a:pt x="0" y="2468867"/>
                  </a:lnTo>
                  <a:lnTo>
                    <a:pt x="0" y="2737091"/>
                  </a:lnTo>
                  <a:lnTo>
                    <a:pt x="1127760" y="2737091"/>
                  </a:lnTo>
                  <a:lnTo>
                    <a:pt x="1254252" y="2737091"/>
                  </a:lnTo>
                  <a:lnTo>
                    <a:pt x="1254252" y="2468867"/>
                  </a:lnTo>
                  <a:close/>
                </a:path>
                <a:path w="5427345" h="2737485">
                  <a:moveTo>
                    <a:pt x="1790687" y="0"/>
                  </a:moveTo>
                  <a:lnTo>
                    <a:pt x="1665732" y="0"/>
                  </a:lnTo>
                  <a:lnTo>
                    <a:pt x="1289304" y="0"/>
                  </a:lnTo>
                  <a:lnTo>
                    <a:pt x="36576" y="0"/>
                  </a:lnTo>
                  <a:lnTo>
                    <a:pt x="36576" y="268224"/>
                  </a:lnTo>
                  <a:lnTo>
                    <a:pt x="1289304" y="268224"/>
                  </a:lnTo>
                  <a:lnTo>
                    <a:pt x="1665732" y="268224"/>
                  </a:lnTo>
                  <a:lnTo>
                    <a:pt x="1790687" y="268224"/>
                  </a:lnTo>
                  <a:lnTo>
                    <a:pt x="1790687" y="0"/>
                  </a:lnTo>
                  <a:close/>
                </a:path>
                <a:path w="5427345" h="2737485">
                  <a:moveTo>
                    <a:pt x="5426964" y="0"/>
                  </a:moveTo>
                  <a:lnTo>
                    <a:pt x="5426964" y="0"/>
                  </a:lnTo>
                  <a:lnTo>
                    <a:pt x="1790700" y="0"/>
                  </a:lnTo>
                  <a:lnTo>
                    <a:pt x="1790700" y="268224"/>
                  </a:lnTo>
                  <a:lnTo>
                    <a:pt x="5426964" y="268224"/>
                  </a:lnTo>
                  <a:lnTo>
                    <a:pt x="542696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2459" y="3374135"/>
            <a:ext cx="9127490" cy="24955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35275">
              <a:lnSpc>
                <a:spcPct val="100000"/>
              </a:lnSpc>
              <a:spcBef>
                <a:spcPts val="260"/>
              </a:spcBef>
            </a:pPr>
            <a:r>
              <a:rPr sz="1600" spc="12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20" dirty="0">
                <a:solidFill>
                  <a:srgbClr val="3E7E7E"/>
                </a:solidFill>
                <a:latin typeface="Arial"/>
                <a:cs typeface="Arial"/>
              </a:rPr>
              <a:t>c:forEach </a:t>
            </a:r>
            <a:r>
              <a:rPr sz="1600" spc="165" dirty="0">
                <a:solidFill>
                  <a:srgbClr val="7E007E"/>
                </a:solidFill>
                <a:latin typeface="Arial"/>
                <a:cs typeface="Arial"/>
              </a:rPr>
              <a:t>var</a:t>
            </a:r>
            <a:r>
              <a:rPr sz="1600" spc="165" dirty="0">
                <a:latin typeface="Arial"/>
                <a:cs typeface="Arial"/>
              </a:rPr>
              <a:t>=</a:t>
            </a:r>
            <a:r>
              <a:rPr sz="1600" i="1" spc="165" dirty="0">
                <a:solidFill>
                  <a:srgbClr val="2A00FF"/>
                </a:solidFill>
                <a:latin typeface="Arial"/>
                <a:cs typeface="Arial"/>
              </a:rPr>
              <a:t>"c"</a:t>
            </a:r>
            <a:r>
              <a:rPr sz="1600" i="1" spc="21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i="1" spc="145" dirty="0">
                <a:solidFill>
                  <a:srgbClr val="7E007E"/>
                </a:solidFill>
                <a:latin typeface="Arial"/>
                <a:cs typeface="Arial"/>
              </a:rPr>
              <a:t>items</a:t>
            </a:r>
            <a:r>
              <a:rPr sz="1600" i="1" spc="145" dirty="0">
                <a:latin typeface="Arial"/>
                <a:cs typeface="Arial"/>
              </a:rPr>
              <a:t>=</a:t>
            </a:r>
            <a:r>
              <a:rPr sz="1600" i="1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45" dirty="0">
                <a:latin typeface="Arial"/>
                <a:cs typeface="Arial"/>
              </a:rPr>
              <a:t>${customerList}</a:t>
            </a:r>
            <a:r>
              <a:rPr sz="1600" i="1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i="1" spc="1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350260">
              <a:lnSpc>
                <a:spcPct val="100000"/>
              </a:lnSpc>
            </a:pPr>
            <a:r>
              <a:rPr sz="1600" spc="18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85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600" spc="18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600450">
              <a:lnSpc>
                <a:spcPct val="100000"/>
              </a:lnSpc>
            </a:pPr>
            <a:r>
              <a:rPr sz="1600" spc="13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3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459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600" spc="145" dirty="0">
                <a:latin typeface="Arial"/>
                <a:cs typeface="Arial"/>
              </a:rPr>
              <a:t>=</a:t>
            </a:r>
            <a:r>
              <a:rPr sz="1600" i="1" spc="145" dirty="0">
                <a:solidFill>
                  <a:srgbClr val="2A00FF"/>
                </a:solidFill>
                <a:latin typeface="Arial"/>
                <a:cs typeface="Arial"/>
              </a:rPr>
              <a:t>"hidden-xs"</a:t>
            </a:r>
            <a:r>
              <a:rPr sz="1600" i="1" spc="1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i="1" spc="145" dirty="0">
                <a:latin typeface="Arial"/>
                <a:cs typeface="Arial"/>
              </a:rPr>
              <a:t>${c.customerId}</a:t>
            </a:r>
            <a:r>
              <a:rPr sz="1600" i="1" spc="14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i="1" spc="14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i="1" spc="1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726815">
              <a:lnSpc>
                <a:spcPct val="100000"/>
              </a:lnSpc>
            </a:pPr>
            <a:r>
              <a:rPr sz="1600" spc="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4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spc="40" dirty="0">
                <a:latin typeface="Arial"/>
                <a:cs typeface="Arial"/>
              </a:rPr>
              <a:t>${c.customerName</a:t>
            </a:r>
            <a:r>
              <a:rPr sz="1600" spc="480" dirty="0">
                <a:latin typeface="Arial"/>
                <a:cs typeface="Arial"/>
              </a:rPr>
              <a:t> </a:t>
            </a:r>
            <a:r>
              <a:rPr sz="1600" spc="200" dirty="0">
                <a:latin typeface="Arial"/>
                <a:cs typeface="Arial"/>
              </a:rPr>
              <a:t>}</a:t>
            </a:r>
            <a:r>
              <a:rPr sz="1600" spc="20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20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20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600450">
              <a:lnSpc>
                <a:spcPct val="100000"/>
              </a:lnSpc>
            </a:pPr>
            <a:r>
              <a:rPr sz="1600" spc="14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4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spc="145" dirty="0">
                <a:latin typeface="Arial"/>
                <a:cs typeface="Arial"/>
              </a:rPr>
              <a:t>${c.customizedBirthdate}</a:t>
            </a:r>
            <a:r>
              <a:rPr sz="1600" spc="14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145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600450">
              <a:lnSpc>
                <a:spcPct val="100000"/>
              </a:lnSpc>
              <a:spcBef>
                <a:spcPts val="5"/>
              </a:spcBef>
            </a:pPr>
            <a:r>
              <a:rPr sz="1600" spc="1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4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spc="140" dirty="0">
                <a:latin typeface="Arial"/>
                <a:cs typeface="Arial"/>
              </a:rPr>
              <a:t>${c.address}</a:t>
            </a:r>
            <a:r>
              <a:rPr sz="1600" spc="14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14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600450">
              <a:lnSpc>
                <a:spcPct val="100000"/>
              </a:lnSpc>
            </a:pPr>
            <a:r>
              <a:rPr sz="1600" spc="16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6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6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spc="160" dirty="0">
                <a:latin typeface="Arial"/>
                <a:cs typeface="Arial"/>
              </a:rPr>
              <a:t>${c.email}</a:t>
            </a:r>
            <a:r>
              <a:rPr sz="1600" spc="16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16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6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600450">
              <a:lnSpc>
                <a:spcPct val="100000"/>
              </a:lnSpc>
            </a:pPr>
            <a:r>
              <a:rPr sz="1600" spc="15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spc="15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5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600" spc="150" dirty="0">
                <a:latin typeface="Arial"/>
                <a:cs typeface="Arial"/>
              </a:rPr>
              <a:t>${c.mobile}</a:t>
            </a:r>
            <a:r>
              <a:rPr sz="1600" spc="15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15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600" spc="15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3350260">
              <a:lnSpc>
                <a:spcPct val="100000"/>
              </a:lnSpc>
            </a:pPr>
            <a:r>
              <a:rPr sz="1600" spc="24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240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600" spc="2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2672080">
              <a:lnSpc>
                <a:spcPct val="100000"/>
              </a:lnSpc>
            </a:pPr>
            <a:r>
              <a:rPr sz="1600" spc="13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spc="135" dirty="0">
                <a:solidFill>
                  <a:srgbClr val="3E7E7E"/>
                </a:solidFill>
                <a:latin typeface="Arial"/>
                <a:cs typeface="Arial"/>
              </a:rPr>
              <a:t>c:forEach</a:t>
            </a:r>
            <a:r>
              <a:rPr sz="1600" spc="1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5">
                <a:moveTo>
                  <a:pt x="0" y="420624"/>
                </a:moveTo>
                <a:lnTo>
                  <a:pt x="12192000" y="420624"/>
                </a:lnTo>
                <a:lnTo>
                  <a:pt x="12192000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6248908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20" dirty="0">
                <a:latin typeface="Carlito"/>
                <a:cs typeface="Carlito"/>
              </a:rPr>
              <a:t>&lt;c:forEach&gt;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442925"/>
            <a:ext cx="11445240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90" dirty="0">
                <a:solidFill>
                  <a:srgbClr val="BE5F3E"/>
                </a:solidFill>
                <a:latin typeface="Arial"/>
                <a:cs typeface="Arial"/>
              </a:rPr>
              <a:t>&lt;%@</a:t>
            </a:r>
            <a:r>
              <a:rPr sz="1400" spc="405" dirty="0">
                <a:solidFill>
                  <a:srgbClr val="BE5F3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E7E7E"/>
                </a:solidFill>
                <a:latin typeface="Arial"/>
                <a:cs typeface="Arial"/>
              </a:rPr>
              <a:t>page </a:t>
            </a:r>
            <a:r>
              <a:rPr sz="1400" spc="95" dirty="0">
                <a:solidFill>
                  <a:srgbClr val="7E007E"/>
                </a:solidFill>
                <a:latin typeface="Arial"/>
                <a:cs typeface="Arial"/>
              </a:rPr>
              <a:t>language</a:t>
            </a:r>
            <a:r>
              <a:rPr sz="1400" spc="95" dirty="0">
                <a:latin typeface="Arial"/>
                <a:cs typeface="Arial"/>
              </a:rPr>
              <a:t>=</a:t>
            </a:r>
            <a:r>
              <a:rPr sz="1400" i="1" spc="95" dirty="0">
                <a:solidFill>
                  <a:srgbClr val="2A00FF"/>
                </a:solidFill>
                <a:latin typeface="Arial"/>
                <a:cs typeface="Arial"/>
              </a:rPr>
              <a:t>"java" </a:t>
            </a:r>
            <a:r>
              <a:rPr sz="1400" i="1" spc="130" dirty="0">
                <a:solidFill>
                  <a:srgbClr val="7E007E"/>
                </a:solidFill>
                <a:latin typeface="Arial"/>
                <a:cs typeface="Arial"/>
              </a:rPr>
              <a:t>contentType</a:t>
            </a:r>
            <a:r>
              <a:rPr sz="1400" i="1" spc="130" dirty="0">
                <a:latin typeface="Arial"/>
                <a:cs typeface="Arial"/>
              </a:rPr>
              <a:t>=</a:t>
            </a:r>
            <a:r>
              <a:rPr sz="1400" i="1" spc="130" dirty="0">
                <a:solidFill>
                  <a:srgbClr val="2A00FF"/>
                </a:solidFill>
                <a:latin typeface="Arial"/>
                <a:cs typeface="Arial"/>
              </a:rPr>
              <a:t>"text/html; </a:t>
            </a:r>
            <a:r>
              <a:rPr sz="1400" i="1" spc="80" dirty="0">
                <a:solidFill>
                  <a:srgbClr val="2A00FF"/>
                </a:solidFill>
                <a:latin typeface="Arial"/>
                <a:cs typeface="Arial"/>
              </a:rPr>
              <a:t>charset=ISO-8859-1" </a:t>
            </a:r>
            <a:r>
              <a:rPr sz="1400" spc="50" dirty="0">
                <a:solidFill>
                  <a:srgbClr val="7E007E"/>
                </a:solidFill>
                <a:latin typeface="Arial"/>
                <a:cs typeface="Arial"/>
              </a:rPr>
              <a:t>pageEncoding</a:t>
            </a:r>
            <a:r>
              <a:rPr sz="1400" spc="50" dirty="0">
                <a:latin typeface="Arial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Arial"/>
                <a:cs typeface="Arial"/>
              </a:rPr>
              <a:t>"ISO-8859-1"</a:t>
            </a:r>
            <a:r>
              <a:rPr sz="1400" i="1" spc="-12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7E007E"/>
                </a:solidFill>
                <a:latin typeface="Arial"/>
                <a:cs typeface="Arial"/>
              </a:rPr>
              <a:t>isELIgnored</a:t>
            </a:r>
            <a:r>
              <a:rPr sz="1400" i="1" spc="90" dirty="0">
                <a:latin typeface="Arial"/>
                <a:cs typeface="Arial"/>
              </a:rPr>
              <a:t>=</a:t>
            </a:r>
            <a:r>
              <a:rPr sz="1400" i="1" spc="90" dirty="0">
                <a:solidFill>
                  <a:srgbClr val="2A00FF"/>
                </a:solidFill>
                <a:latin typeface="Arial"/>
                <a:cs typeface="Arial"/>
              </a:rPr>
              <a:t>"false"</a:t>
            </a:r>
            <a:r>
              <a:rPr sz="1400" i="1" spc="90" dirty="0">
                <a:solidFill>
                  <a:srgbClr val="BE5F3E"/>
                </a:solidFill>
                <a:latin typeface="Arial"/>
                <a:cs typeface="Arial"/>
              </a:rPr>
              <a:t>%&gt;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390" dirty="0">
                <a:solidFill>
                  <a:srgbClr val="BE5F3E"/>
                </a:solidFill>
                <a:latin typeface="Arial"/>
                <a:cs typeface="Arial"/>
              </a:rPr>
              <a:t>&lt;%@</a:t>
            </a:r>
            <a:r>
              <a:rPr sz="1400" spc="385" dirty="0">
                <a:solidFill>
                  <a:srgbClr val="BE5F3E"/>
                </a:solidFill>
                <a:latin typeface="Arial"/>
                <a:cs typeface="Arial"/>
              </a:rPr>
              <a:t> </a:t>
            </a:r>
            <a:r>
              <a:rPr sz="1400" spc="215" dirty="0">
                <a:solidFill>
                  <a:srgbClr val="3E7E7E"/>
                </a:solidFill>
                <a:latin typeface="Arial"/>
                <a:cs typeface="Arial"/>
              </a:rPr>
              <a:t>taglib </a:t>
            </a:r>
            <a:r>
              <a:rPr sz="1400" spc="195" dirty="0">
                <a:solidFill>
                  <a:srgbClr val="7E007E"/>
                </a:solidFill>
                <a:latin typeface="Arial"/>
                <a:cs typeface="Arial"/>
              </a:rPr>
              <a:t>uri</a:t>
            </a:r>
            <a:r>
              <a:rPr sz="1400" spc="195" dirty="0">
                <a:latin typeface="Arial"/>
                <a:cs typeface="Arial"/>
              </a:rPr>
              <a:t>=</a:t>
            </a:r>
            <a:r>
              <a:rPr sz="1400" i="1" spc="195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"http://jav</a:t>
            </a:r>
            <a:r>
              <a:rPr sz="1400" i="1" spc="195" dirty="0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sz="1400" i="1" spc="195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.sun.com/jsp/jstl/core</a:t>
            </a:r>
            <a:r>
              <a:rPr sz="1400" i="1" spc="195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400" i="1" spc="180" dirty="0">
                <a:solidFill>
                  <a:srgbClr val="7E007E"/>
                </a:solidFill>
                <a:latin typeface="Arial"/>
                <a:cs typeface="Arial"/>
              </a:rPr>
              <a:t>prefix</a:t>
            </a:r>
            <a:r>
              <a:rPr sz="1400" i="1" spc="180" dirty="0">
                <a:latin typeface="Arial"/>
                <a:cs typeface="Arial"/>
              </a:rPr>
              <a:t>=</a:t>
            </a:r>
            <a:r>
              <a:rPr sz="1400" i="1" spc="180" dirty="0">
                <a:solidFill>
                  <a:srgbClr val="2A00FF"/>
                </a:solidFill>
                <a:latin typeface="Arial"/>
                <a:cs typeface="Arial"/>
              </a:rPr>
              <a:t>"c"</a:t>
            </a:r>
            <a:r>
              <a:rPr sz="1400" i="1" spc="19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400" i="1" spc="-265" dirty="0">
                <a:solidFill>
                  <a:srgbClr val="BE5F3E"/>
                </a:solidFill>
                <a:latin typeface="Arial"/>
                <a:cs typeface="Arial"/>
              </a:rPr>
              <a:t>%&gt;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008080"/>
                </a:solidFill>
                <a:latin typeface="Courier New"/>
                <a:cs typeface="Courier New"/>
              </a:rPr>
              <a:t>……….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-20" dirty="0">
                <a:solidFill>
                  <a:srgbClr val="3E7E7E"/>
                </a:solidFill>
                <a:latin typeface="Arial"/>
                <a:cs typeface="Arial"/>
              </a:rPr>
              <a:t>head</a:t>
            </a:r>
            <a:r>
              <a:rPr sz="1400" spc="-2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 marR="3941445">
              <a:lnSpc>
                <a:spcPct val="100000"/>
              </a:lnSpc>
            </a:pPr>
            <a:r>
              <a:rPr sz="1400" spc="18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85" dirty="0">
                <a:solidFill>
                  <a:srgbClr val="3E7E7E"/>
                </a:solidFill>
                <a:latin typeface="Arial"/>
                <a:cs typeface="Arial"/>
              </a:rPr>
              <a:t>link </a:t>
            </a:r>
            <a:r>
              <a:rPr sz="1400" spc="165" dirty="0">
                <a:solidFill>
                  <a:srgbClr val="7E007E"/>
                </a:solidFill>
                <a:latin typeface="Arial"/>
                <a:cs typeface="Arial"/>
              </a:rPr>
              <a:t>rel</a:t>
            </a:r>
            <a:r>
              <a:rPr sz="1400" spc="165" dirty="0">
                <a:latin typeface="Arial"/>
                <a:cs typeface="Arial"/>
              </a:rPr>
              <a:t>=</a:t>
            </a:r>
            <a:r>
              <a:rPr sz="1400" i="1" spc="165" dirty="0">
                <a:solidFill>
                  <a:srgbClr val="2A00FF"/>
                </a:solidFill>
                <a:latin typeface="Arial"/>
                <a:cs typeface="Arial"/>
              </a:rPr>
              <a:t>"stylesheet"  </a:t>
            </a:r>
            <a:r>
              <a:rPr sz="1400" spc="135" dirty="0">
                <a:solidFill>
                  <a:srgbClr val="7E007E"/>
                </a:solidFill>
                <a:latin typeface="Arial"/>
                <a:cs typeface="Arial"/>
              </a:rPr>
              <a:t>href</a:t>
            </a:r>
            <a:r>
              <a:rPr sz="1400" spc="135" dirty="0">
                <a:latin typeface="Arial"/>
                <a:cs typeface="Arial"/>
              </a:rPr>
              <a:t>=</a:t>
            </a:r>
            <a:r>
              <a:rPr sz="1400" i="1" spc="13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400" i="1" spc="13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http://maxcdn.bootstrapcdn.com/bootstrap/3.3.6/css/bootstrap.min.css"</a:t>
            </a:r>
            <a:r>
              <a:rPr sz="1400" i="1" spc="1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35" dirty="0">
                <a:solidFill>
                  <a:srgbClr val="3E7E7E"/>
                </a:solidFill>
                <a:latin typeface="Arial"/>
                <a:cs typeface="Arial"/>
              </a:rPr>
              <a:t>head</a:t>
            </a:r>
            <a:r>
              <a:rPr sz="1400" spc="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-1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Arial"/>
                <a:cs typeface="Arial"/>
              </a:rPr>
              <a:t>body</a:t>
            </a:r>
            <a:r>
              <a:rPr sz="1400" spc="-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latin typeface="Carlito"/>
                <a:cs typeface="Carlito"/>
              </a:rPr>
              <a:t>&lt;jsp:useBean </a:t>
            </a:r>
            <a:r>
              <a:rPr sz="1400" b="1" spc="-5" dirty="0">
                <a:latin typeface="Carlito"/>
                <a:cs typeface="Carlito"/>
              </a:rPr>
              <a:t>id=</a:t>
            </a:r>
            <a:r>
              <a:rPr sz="1400" b="1" i="1" spc="-5" dirty="0">
                <a:latin typeface="Carlito"/>
                <a:cs typeface="Carlito"/>
              </a:rPr>
              <a:t>"customerList" type="java.util.List&lt;Customer&gt;"</a:t>
            </a:r>
            <a:r>
              <a:rPr sz="1400" b="1" i="1" spc="-120" dirty="0">
                <a:latin typeface="Carlito"/>
                <a:cs typeface="Carlito"/>
              </a:rPr>
              <a:t> </a:t>
            </a:r>
            <a:r>
              <a:rPr sz="1400" b="1" i="1" spc="-5" dirty="0">
                <a:latin typeface="Carlito"/>
                <a:cs typeface="Carlito"/>
              </a:rPr>
              <a:t>scope="request"/&gt;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12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20" dirty="0">
                <a:solidFill>
                  <a:srgbClr val="3E7E7E"/>
                </a:solidFill>
                <a:latin typeface="Arial"/>
                <a:cs typeface="Arial"/>
              </a:rPr>
              <a:t>div</a:t>
            </a:r>
            <a:r>
              <a:rPr sz="1400" spc="375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400" spc="130" dirty="0">
                <a:latin typeface="Arial"/>
                <a:cs typeface="Arial"/>
              </a:rPr>
              <a:t>=</a:t>
            </a:r>
            <a:r>
              <a:rPr sz="1400" i="1" spc="130" dirty="0">
                <a:solidFill>
                  <a:srgbClr val="2A00FF"/>
                </a:solidFill>
                <a:latin typeface="Arial"/>
                <a:cs typeface="Arial"/>
              </a:rPr>
              <a:t>"container"</a:t>
            </a:r>
            <a:r>
              <a:rPr sz="1400" i="1" spc="13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3E7E7E"/>
                </a:solidFill>
                <a:latin typeface="Arial"/>
                <a:cs typeface="Arial"/>
              </a:rPr>
              <a:t>h2</a:t>
            </a:r>
            <a:r>
              <a:rPr sz="140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dirty="0">
                <a:latin typeface="Arial"/>
                <a:cs typeface="Arial"/>
              </a:rPr>
              <a:t>Customer</a:t>
            </a:r>
            <a:r>
              <a:rPr sz="1400" spc="385" dirty="0">
                <a:latin typeface="Arial"/>
                <a:cs typeface="Arial"/>
              </a:rPr>
              <a:t> </a:t>
            </a:r>
            <a:r>
              <a:rPr sz="1400" spc="114" dirty="0">
                <a:latin typeface="Arial"/>
                <a:cs typeface="Arial"/>
              </a:rPr>
              <a:t>Details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h2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13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30" dirty="0">
                <a:solidFill>
                  <a:srgbClr val="3E7E7E"/>
                </a:solidFill>
                <a:latin typeface="Arial"/>
                <a:cs typeface="Arial"/>
              </a:rPr>
              <a:t>table</a:t>
            </a:r>
            <a:r>
              <a:rPr sz="1400" spc="385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400" spc="140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400" spc="140" dirty="0">
                <a:latin typeface="Arial"/>
                <a:cs typeface="Arial"/>
              </a:rPr>
              <a:t>=</a:t>
            </a:r>
            <a:r>
              <a:rPr sz="1400" i="1" spc="140" dirty="0">
                <a:solidFill>
                  <a:srgbClr val="2A00FF"/>
                </a:solidFill>
                <a:latin typeface="Arial"/>
                <a:cs typeface="Arial"/>
              </a:rPr>
              <a:t>"table"</a:t>
            </a:r>
            <a:r>
              <a:rPr sz="1400" i="1" spc="1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3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35" dirty="0">
                <a:solidFill>
                  <a:srgbClr val="3E7E7E"/>
                </a:solidFill>
                <a:latin typeface="Arial"/>
                <a:cs typeface="Arial"/>
              </a:rPr>
              <a:t>thead</a:t>
            </a:r>
            <a:r>
              <a:rPr sz="1400" spc="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5"/>
              </a:spcBef>
            </a:pPr>
            <a:r>
              <a:rPr sz="1400" spc="15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50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400" spc="150" dirty="0">
                <a:solidFill>
                  <a:srgbClr val="008080"/>
                </a:solidFill>
                <a:latin typeface="Arial"/>
                <a:cs typeface="Arial"/>
              </a:rPr>
              <a:t>&gt; </a:t>
            </a:r>
            <a:r>
              <a:rPr sz="1400" spc="3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3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3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30" dirty="0">
                <a:latin typeface="Arial"/>
                <a:cs typeface="Arial"/>
              </a:rPr>
              <a:t>Customer </a:t>
            </a:r>
            <a:r>
              <a:rPr sz="1400" spc="65" dirty="0">
                <a:latin typeface="Arial"/>
                <a:cs typeface="Arial"/>
              </a:rPr>
              <a:t>ID</a:t>
            </a:r>
            <a:r>
              <a:rPr sz="1400" spc="6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6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65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6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6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65" dirty="0">
                <a:latin typeface="Arial"/>
                <a:cs typeface="Arial"/>
              </a:rPr>
              <a:t>Customer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Name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Birthdate</a:t>
            </a:r>
            <a:r>
              <a:rPr sz="1400" u="sng" spc="90" dirty="0">
                <a:solidFill>
                  <a:srgbClr val="00808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&lt;/</a:t>
            </a:r>
            <a:r>
              <a:rPr sz="1400" u="sng" spc="90" dirty="0">
                <a:solidFill>
                  <a:srgbClr val="3E7E7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</a:t>
            </a:r>
            <a:r>
              <a:rPr sz="1400" u="sng" spc="90" dirty="0">
                <a:solidFill>
                  <a:srgbClr val="00808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&gt;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90" dirty="0">
                <a:latin typeface="Arial"/>
                <a:cs typeface="Arial"/>
              </a:rPr>
              <a:t>Mobile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4678" y="3431285"/>
            <a:ext cx="5181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9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00" dirty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345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400" spc="-5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1285"/>
            <a:ext cx="8886190" cy="3225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05"/>
              </a:spcBef>
            </a:pP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75" dirty="0">
                <a:latin typeface="Arial"/>
                <a:cs typeface="Arial"/>
              </a:rPr>
              <a:t>Address</a:t>
            </a: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7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&gt; </a:t>
            </a:r>
            <a:r>
              <a:rPr sz="1400" spc="9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9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9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95" dirty="0">
                <a:latin typeface="Arial"/>
                <a:cs typeface="Arial"/>
              </a:rPr>
              <a:t>Email</a:t>
            </a:r>
            <a:r>
              <a:rPr sz="1400" spc="9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95" dirty="0">
                <a:solidFill>
                  <a:srgbClr val="008080"/>
                </a:solidFill>
                <a:latin typeface="Arial"/>
                <a:cs typeface="Arial"/>
              </a:rPr>
              <a:t>&gt; </a:t>
            </a:r>
            <a:r>
              <a:rPr sz="1400" spc="5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5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5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55" dirty="0">
                <a:latin typeface="Arial"/>
                <a:cs typeface="Arial"/>
              </a:rPr>
              <a:t>Password</a:t>
            </a:r>
            <a:r>
              <a:rPr sz="1400" spc="5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55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5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0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1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10" dirty="0">
                <a:latin typeface="Arial"/>
                <a:cs typeface="Arial"/>
              </a:rPr>
              <a:t>Edit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11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10" dirty="0">
                <a:latin typeface="Arial"/>
                <a:cs typeface="Arial"/>
              </a:rPr>
              <a:t>Delete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0" dirty="0">
                <a:solidFill>
                  <a:srgbClr val="3E7E7E"/>
                </a:solidFill>
                <a:latin typeface="Arial"/>
                <a:cs typeface="Arial"/>
              </a:rPr>
              <a:t>th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8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80" dirty="0">
                <a:solidFill>
                  <a:srgbClr val="3E7E7E"/>
                </a:solidFill>
                <a:latin typeface="Arial"/>
                <a:cs typeface="Arial"/>
              </a:rPr>
              <a:t>thead</a:t>
            </a:r>
            <a:r>
              <a:rPr sz="1400" spc="8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4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45" dirty="0">
                <a:solidFill>
                  <a:srgbClr val="3E7E7E"/>
                </a:solidFill>
                <a:latin typeface="Arial"/>
                <a:cs typeface="Arial"/>
              </a:rPr>
              <a:t>tbody</a:t>
            </a:r>
            <a:r>
              <a:rPr sz="1400" spc="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10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00" dirty="0">
                <a:solidFill>
                  <a:srgbClr val="3E7E7E"/>
                </a:solidFill>
                <a:latin typeface="Arial"/>
                <a:cs typeface="Arial"/>
              </a:rPr>
              <a:t>c:forEach </a:t>
            </a:r>
            <a:r>
              <a:rPr sz="1400" spc="135" dirty="0">
                <a:solidFill>
                  <a:srgbClr val="7E007E"/>
                </a:solidFill>
                <a:latin typeface="Arial"/>
                <a:cs typeface="Arial"/>
              </a:rPr>
              <a:t>var</a:t>
            </a:r>
            <a:r>
              <a:rPr sz="1400" spc="135" dirty="0">
                <a:latin typeface="Arial"/>
                <a:cs typeface="Arial"/>
              </a:rPr>
              <a:t>=</a:t>
            </a:r>
            <a:r>
              <a:rPr sz="1400" i="1" spc="135" dirty="0">
                <a:solidFill>
                  <a:srgbClr val="2A00FF"/>
                </a:solidFill>
                <a:latin typeface="Arial"/>
                <a:cs typeface="Arial"/>
              </a:rPr>
              <a:t>"c"</a:t>
            </a:r>
            <a:r>
              <a:rPr sz="1400" i="1" spc="19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400" i="1" spc="120" dirty="0">
                <a:solidFill>
                  <a:srgbClr val="7E007E"/>
                </a:solidFill>
                <a:latin typeface="Arial"/>
                <a:cs typeface="Arial"/>
              </a:rPr>
              <a:t>items</a:t>
            </a:r>
            <a:r>
              <a:rPr sz="1400" i="1" spc="120" dirty="0">
                <a:latin typeface="Arial"/>
                <a:cs typeface="Arial"/>
              </a:rPr>
              <a:t>=</a:t>
            </a:r>
            <a:r>
              <a:rPr sz="1400" i="1" spc="12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400" i="1" spc="120" dirty="0">
                <a:latin typeface="Arial"/>
                <a:cs typeface="Arial"/>
              </a:rPr>
              <a:t>${customerList}</a:t>
            </a:r>
            <a:r>
              <a:rPr sz="1400" i="1" spc="12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400" i="1" spc="12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1400" spc="21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210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400" spc="380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400" spc="90" dirty="0">
                <a:latin typeface="Arial"/>
                <a:cs typeface="Arial"/>
              </a:rPr>
              <a:t>=</a:t>
            </a:r>
            <a:r>
              <a:rPr sz="1400" i="1" spc="90" dirty="0">
                <a:solidFill>
                  <a:srgbClr val="2A00FF"/>
                </a:solidFill>
                <a:latin typeface="Arial"/>
                <a:cs typeface="Arial"/>
              </a:rPr>
              <a:t>"success"</a:t>
            </a:r>
            <a:r>
              <a:rPr sz="1400" i="1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798830">
              <a:lnSpc>
                <a:spcPct val="100000"/>
              </a:lnSpc>
            </a:pP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90" dirty="0">
                <a:latin typeface="Arial"/>
                <a:cs typeface="Arial"/>
              </a:rPr>
              <a:t>${c.customerId}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90" dirty="0">
                <a:latin typeface="Arial"/>
                <a:cs typeface="Arial"/>
              </a:rPr>
              <a:t>${c.customerName}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90" dirty="0">
                <a:latin typeface="Arial"/>
                <a:cs typeface="Arial"/>
              </a:rPr>
              <a:t>${c.customDate}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798830">
              <a:lnSpc>
                <a:spcPct val="100000"/>
              </a:lnSpc>
            </a:pP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14" dirty="0">
                <a:latin typeface="Arial"/>
                <a:cs typeface="Arial"/>
              </a:rPr>
              <a:t>${c.mobile}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14" dirty="0">
                <a:latin typeface="Arial"/>
                <a:cs typeface="Arial"/>
              </a:rPr>
              <a:t>${c.address}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14" dirty="0">
                <a:latin typeface="Arial"/>
                <a:cs typeface="Arial"/>
              </a:rPr>
              <a:t>${c.email}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spc="114" dirty="0">
                <a:latin typeface="Arial"/>
                <a:cs typeface="Arial"/>
              </a:rPr>
              <a:t>${c.password}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798830">
              <a:lnSpc>
                <a:spcPct val="100000"/>
              </a:lnSpc>
            </a:pPr>
            <a:r>
              <a:rPr sz="1400" spc="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4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4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40" dirty="0">
                <a:solidFill>
                  <a:srgbClr val="3E7E7E"/>
                </a:solidFill>
                <a:latin typeface="Arial"/>
                <a:cs typeface="Arial"/>
              </a:rPr>
              <a:t>a</a:t>
            </a:r>
            <a:r>
              <a:rPr sz="1400" spc="400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7E007E"/>
                </a:solidFill>
                <a:latin typeface="Arial"/>
                <a:cs typeface="Arial"/>
              </a:rPr>
              <a:t>href</a:t>
            </a:r>
            <a:r>
              <a:rPr sz="1400" spc="110" dirty="0">
                <a:latin typeface="Arial"/>
                <a:cs typeface="Arial"/>
              </a:rPr>
              <a:t>=</a:t>
            </a:r>
            <a:r>
              <a:rPr sz="1400" i="1" spc="110" dirty="0">
                <a:solidFill>
                  <a:srgbClr val="2A00FF"/>
                </a:solidFill>
                <a:latin typeface="Arial"/>
                <a:cs typeface="Arial"/>
              </a:rPr>
              <a:t>"updatecustomer?custid=</a:t>
            </a:r>
            <a:r>
              <a:rPr sz="1400" i="1" spc="110" dirty="0">
                <a:latin typeface="Arial"/>
                <a:cs typeface="Arial"/>
              </a:rPr>
              <a:t>${c.customerId}</a:t>
            </a:r>
            <a:r>
              <a:rPr sz="1400" i="1" spc="11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400" i="1" spc="1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i="1" spc="110" dirty="0">
                <a:latin typeface="Arial"/>
                <a:cs typeface="Arial"/>
              </a:rPr>
              <a:t>edit</a:t>
            </a:r>
            <a:r>
              <a:rPr sz="1400" i="1" spc="1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i="1" spc="110" dirty="0">
                <a:solidFill>
                  <a:srgbClr val="3E7E7E"/>
                </a:solidFill>
                <a:latin typeface="Arial"/>
                <a:cs typeface="Arial"/>
              </a:rPr>
              <a:t>a</a:t>
            </a:r>
            <a:r>
              <a:rPr sz="1400" i="1" spc="110" dirty="0">
                <a:solidFill>
                  <a:srgbClr val="008080"/>
                </a:solidFill>
                <a:latin typeface="Arial"/>
                <a:cs typeface="Arial"/>
              </a:rPr>
              <a:t>&gt;&lt;/</a:t>
            </a:r>
            <a:r>
              <a:rPr sz="1400" i="1" spc="11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i="1" spc="1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798830">
              <a:lnSpc>
                <a:spcPct val="100000"/>
              </a:lnSpc>
            </a:pPr>
            <a:r>
              <a:rPr sz="1400" spc="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400" spc="40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spc="40" dirty="0">
                <a:solidFill>
                  <a:srgbClr val="008080"/>
                </a:solidFill>
                <a:latin typeface="Arial"/>
                <a:cs typeface="Arial"/>
              </a:rPr>
              <a:t>&gt;&lt;</a:t>
            </a:r>
            <a:r>
              <a:rPr sz="1400" spc="40" dirty="0">
                <a:solidFill>
                  <a:srgbClr val="3E7E7E"/>
                </a:solidFill>
                <a:latin typeface="Arial"/>
                <a:cs typeface="Arial"/>
              </a:rPr>
              <a:t>a</a:t>
            </a:r>
            <a:r>
              <a:rPr sz="1400" spc="400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7E007E"/>
                </a:solidFill>
                <a:latin typeface="Arial"/>
                <a:cs typeface="Arial"/>
              </a:rPr>
              <a:t>href</a:t>
            </a:r>
            <a:r>
              <a:rPr sz="1400" spc="114" dirty="0">
                <a:latin typeface="Arial"/>
                <a:cs typeface="Arial"/>
              </a:rPr>
              <a:t>=</a:t>
            </a:r>
            <a:r>
              <a:rPr sz="1400" i="1" spc="114" dirty="0">
                <a:solidFill>
                  <a:srgbClr val="2A00FF"/>
                </a:solidFill>
                <a:latin typeface="Arial"/>
                <a:cs typeface="Arial"/>
              </a:rPr>
              <a:t>"deletecustomer?custid=</a:t>
            </a:r>
            <a:r>
              <a:rPr sz="1400" i="1" spc="114" dirty="0">
                <a:latin typeface="Arial"/>
                <a:cs typeface="Arial"/>
              </a:rPr>
              <a:t>${c.customerId}</a:t>
            </a:r>
            <a:r>
              <a:rPr sz="1400" i="1" spc="114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400" i="1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r>
              <a:rPr sz="1400" i="1" spc="114" dirty="0">
                <a:latin typeface="Arial"/>
                <a:cs typeface="Arial"/>
              </a:rPr>
              <a:t>delete</a:t>
            </a:r>
            <a:r>
              <a:rPr sz="1400" i="1" spc="114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i="1" spc="114" dirty="0">
                <a:solidFill>
                  <a:srgbClr val="3E7E7E"/>
                </a:solidFill>
                <a:latin typeface="Arial"/>
                <a:cs typeface="Arial"/>
              </a:rPr>
              <a:t>a</a:t>
            </a:r>
            <a:r>
              <a:rPr sz="1400" i="1" spc="114" dirty="0">
                <a:solidFill>
                  <a:srgbClr val="008080"/>
                </a:solidFill>
                <a:latin typeface="Arial"/>
                <a:cs typeface="Arial"/>
              </a:rPr>
              <a:t>&gt;&lt;/</a:t>
            </a:r>
            <a:r>
              <a:rPr sz="1400" i="1" spc="114" dirty="0">
                <a:solidFill>
                  <a:srgbClr val="3E7E7E"/>
                </a:solidFill>
                <a:latin typeface="Arial"/>
                <a:cs typeface="Arial"/>
              </a:rPr>
              <a:t>td</a:t>
            </a:r>
            <a:r>
              <a:rPr sz="1400" i="1" spc="114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1400" spc="19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95" dirty="0">
                <a:solidFill>
                  <a:srgbClr val="3E7E7E"/>
                </a:solidFill>
                <a:latin typeface="Arial"/>
                <a:cs typeface="Arial"/>
              </a:rPr>
              <a:t>tr</a:t>
            </a:r>
            <a:r>
              <a:rPr sz="1400" spc="19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10" dirty="0">
                <a:solidFill>
                  <a:srgbClr val="3E7E7E"/>
                </a:solidFill>
                <a:latin typeface="Arial"/>
                <a:cs typeface="Arial"/>
              </a:rPr>
              <a:t>c:forEach</a:t>
            </a:r>
            <a:r>
              <a:rPr sz="1400" spc="1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90" dirty="0">
                <a:solidFill>
                  <a:srgbClr val="3E7E7E"/>
                </a:solidFill>
                <a:latin typeface="Arial"/>
                <a:cs typeface="Arial"/>
              </a:rPr>
              <a:t>tbody</a:t>
            </a:r>
            <a:r>
              <a:rPr sz="1400" spc="9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14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40" dirty="0">
                <a:solidFill>
                  <a:srgbClr val="3E7E7E"/>
                </a:solidFill>
                <a:latin typeface="Arial"/>
                <a:cs typeface="Arial"/>
              </a:rPr>
              <a:t>table</a:t>
            </a:r>
            <a:r>
              <a:rPr sz="1400" spc="1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13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135" dirty="0">
                <a:solidFill>
                  <a:srgbClr val="3E7E7E"/>
                </a:solidFill>
                <a:latin typeface="Arial"/>
                <a:cs typeface="Arial"/>
              </a:rPr>
              <a:t>div</a:t>
            </a:r>
            <a:r>
              <a:rPr sz="1400" spc="13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400" spc="75" dirty="0">
                <a:solidFill>
                  <a:srgbClr val="3E7E7E"/>
                </a:solidFill>
                <a:latin typeface="Arial"/>
                <a:cs typeface="Arial"/>
              </a:rPr>
              <a:t>body</a:t>
            </a: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&gt;&lt;/</a:t>
            </a:r>
            <a:r>
              <a:rPr sz="1400" spc="75" dirty="0">
                <a:solidFill>
                  <a:srgbClr val="3E7E7E"/>
                </a:solidFill>
                <a:latin typeface="Arial"/>
                <a:cs typeface="Arial"/>
              </a:rPr>
              <a:t>html</a:t>
            </a:r>
            <a:r>
              <a:rPr sz="1400" spc="7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5702" y="0"/>
            <a:ext cx="172656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</a:t>
            </a:r>
            <a:r>
              <a:rPr sz="4200" spc="-730" dirty="0"/>
              <a:t> </a:t>
            </a:r>
            <a:r>
              <a:rPr sz="4200" spc="-540" dirty="0"/>
              <a:t>Tags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316082" y="653288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AA8A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79704"/>
            <a:ext cx="12192000" cy="3278504"/>
          </a:xfrm>
          <a:custGeom>
            <a:avLst/>
            <a:gdLst/>
            <a:ahLst/>
            <a:cxnLst/>
            <a:rect l="l" t="t" r="r" b="b"/>
            <a:pathLst>
              <a:path w="12192000" h="3278504">
                <a:moveTo>
                  <a:pt x="12192000" y="0"/>
                </a:moveTo>
                <a:lnTo>
                  <a:pt x="0" y="0"/>
                </a:lnTo>
                <a:lnTo>
                  <a:pt x="0" y="3278124"/>
                </a:lnTo>
                <a:lnTo>
                  <a:pt x="12192000" y="32781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693546"/>
            <a:ext cx="416432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Carlito"/>
                <a:cs typeface="Carlito"/>
              </a:rPr>
              <a:t>Tags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JSP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categorized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into: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043762"/>
            <a:ext cx="256921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Comments</a:t>
            </a:r>
            <a:endParaRPr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Scripting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Elements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1745361"/>
            <a:ext cx="184467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Declarations</a:t>
            </a:r>
            <a:endParaRPr sz="16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Expressions</a:t>
            </a:r>
            <a:endParaRPr sz="16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Scriptlets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797301"/>
            <a:ext cx="25869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Directive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Elements</a:t>
            </a:r>
            <a:endParaRPr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Carlito"/>
                <a:cs typeface="Carlito"/>
              </a:rPr>
              <a:t>Action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Elements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799076"/>
            <a:ext cx="12192000" cy="1026160"/>
          </a:xfrm>
          <a:custGeom>
            <a:avLst/>
            <a:gdLst/>
            <a:ahLst/>
            <a:cxnLst/>
            <a:rect l="l" t="t" r="r" b="b"/>
            <a:pathLst>
              <a:path w="12192000" h="1026160">
                <a:moveTo>
                  <a:pt x="0" y="0"/>
                </a:moveTo>
                <a:lnTo>
                  <a:pt x="0" y="1025652"/>
                </a:lnTo>
                <a:lnTo>
                  <a:pt x="12191999" y="102565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7" y="4750689"/>
            <a:ext cx="1156716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A </a:t>
            </a:r>
            <a:r>
              <a:rPr b="1" spc="-5" dirty="0">
                <a:latin typeface="Carlito"/>
                <a:cs typeface="Carlito"/>
              </a:rPr>
              <a:t>scriptlet </a:t>
            </a:r>
            <a:r>
              <a:rPr dirty="0">
                <a:latin typeface="Carlito"/>
                <a:cs typeface="Carlito"/>
              </a:rPr>
              <a:t>is a </a:t>
            </a:r>
            <a:r>
              <a:rPr spc="-5" dirty="0">
                <a:latin typeface="Carlito"/>
                <a:cs typeface="Carlito"/>
              </a:rPr>
              <a:t>fragment of </a:t>
            </a:r>
            <a:r>
              <a:rPr spc="-20" dirty="0">
                <a:latin typeface="Carlito"/>
                <a:cs typeface="Carlito"/>
              </a:rPr>
              <a:t>java </a:t>
            </a:r>
            <a:r>
              <a:rPr spc="-10" dirty="0">
                <a:latin typeface="Carlito"/>
                <a:cs typeface="Carlito"/>
              </a:rPr>
              <a:t>code </a:t>
            </a:r>
            <a:r>
              <a:rPr dirty="0">
                <a:latin typeface="Carlito"/>
                <a:cs typeface="Carlito"/>
              </a:rPr>
              <a:t>which is </a:t>
            </a:r>
            <a:r>
              <a:rPr spc="-5" dirty="0">
                <a:latin typeface="Carlito"/>
                <a:cs typeface="Carlito"/>
              </a:rPr>
              <a:t>placed </a:t>
            </a:r>
            <a:r>
              <a:rPr dirty="0">
                <a:latin typeface="Carlito"/>
                <a:cs typeface="Carlito"/>
              </a:rPr>
              <a:t>within </a:t>
            </a:r>
            <a:r>
              <a:rPr b="1" dirty="0">
                <a:latin typeface="Carlito"/>
                <a:cs typeface="Carlito"/>
              </a:rPr>
              <a:t>&lt;% </a:t>
            </a:r>
            <a:r>
              <a:rPr dirty="0">
                <a:latin typeface="Carlito"/>
                <a:cs typeface="Carlito"/>
              </a:rPr>
              <a:t>and </a:t>
            </a:r>
            <a:r>
              <a:rPr b="1" dirty="0">
                <a:latin typeface="Carlito"/>
                <a:cs typeface="Carlito"/>
              </a:rPr>
              <a:t>%&gt; </a:t>
            </a:r>
            <a:r>
              <a:rPr spc="-10" dirty="0">
                <a:latin typeface="Carlito"/>
                <a:cs typeface="Carlito"/>
              </a:rPr>
              <a:t>delimiters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5" dirty="0">
                <a:latin typeface="Carlito"/>
                <a:cs typeface="Carlito"/>
              </a:rPr>
              <a:t>is</a:t>
            </a:r>
            <a:r>
              <a:rPr spc="11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executed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485"/>
              </a:lnSpc>
            </a:pPr>
            <a:r>
              <a:rPr dirty="0">
                <a:latin typeface="Carlito"/>
                <a:cs typeface="Carlito"/>
              </a:rPr>
              <a:t>when the user </a:t>
            </a:r>
            <a:r>
              <a:rPr spc="-10" dirty="0">
                <a:latin typeface="Carlito"/>
                <a:cs typeface="Carlito"/>
              </a:rPr>
              <a:t>requests </a:t>
            </a:r>
            <a:r>
              <a:rPr spc="-15" dirty="0">
                <a:latin typeface="Carlito"/>
                <a:cs typeface="Carlito"/>
              </a:rPr>
              <a:t>for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page.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"/>
              </a:spcBef>
              <a:buClr>
                <a:srgbClr val="5B9BD4"/>
              </a:buClr>
              <a:buSzPct val="78260"/>
              <a:buFont typeface="Arial"/>
              <a:buChar char="•"/>
              <a:tabLst>
                <a:tab pos="354965" algn="l"/>
                <a:tab pos="355600" algn="l"/>
                <a:tab pos="3785870" algn="l"/>
                <a:tab pos="4366895" algn="l"/>
              </a:tabLst>
            </a:pPr>
            <a:r>
              <a:rPr spc="-20" dirty="0">
                <a:latin typeface="Carlito"/>
                <a:cs typeface="Carlito"/>
              </a:rPr>
              <a:t>Java </a:t>
            </a:r>
            <a:r>
              <a:rPr spc="-10" dirty="0">
                <a:latin typeface="Carlito"/>
                <a:cs typeface="Carlito"/>
              </a:rPr>
              <a:t>code </a:t>
            </a:r>
            <a:r>
              <a:rPr spc="-5" dirty="0">
                <a:latin typeface="Carlito"/>
                <a:cs typeface="Carlito"/>
              </a:rPr>
              <a:t>placed</a:t>
            </a:r>
            <a:r>
              <a:rPr spc="6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within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&lt;%	</a:t>
            </a:r>
            <a:r>
              <a:rPr dirty="0">
                <a:latin typeface="Carlito"/>
                <a:cs typeface="Carlito"/>
              </a:rPr>
              <a:t>and	</a:t>
            </a:r>
            <a:r>
              <a:rPr b="1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2915" y="827532"/>
            <a:ext cx="7149465" cy="2077720"/>
          </a:xfrm>
          <a:custGeom>
            <a:avLst/>
            <a:gdLst/>
            <a:ahLst/>
            <a:cxnLst/>
            <a:rect l="l" t="t" r="r" b="b"/>
            <a:pathLst>
              <a:path w="7149465" h="2077720">
                <a:moveTo>
                  <a:pt x="7149084" y="0"/>
                </a:moveTo>
                <a:lnTo>
                  <a:pt x="0" y="0"/>
                </a:lnTo>
                <a:lnTo>
                  <a:pt x="0" y="2077212"/>
                </a:lnTo>
                <a:lnTo>
                  <a:pt x="7149084" y="2077212"/>
                </a:lnTo>
                <a:lnTo>
                  <a:pt x="714908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22545" y="853567"/>
            <a:ext cx="696595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3366"/>
                </a:solidFill>
                <a:latin typeface="Carlito"/>
                <a:cs typeface="Carlito"/>
              </a:rPr>
              <a:t>JSP</a:t>
            </a:r>
            <a:r>
              <a:rPr b="1" spc="-2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003366"/>
                </a:solidFill>
                <a:latin typeface="Carlito"/>
                <a:cs typeface="Carlito"/>
              </a:rPr>
              <a:t>Comments: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JSP </a:t>
            </a:r>
            <a:r>
              <a:rPr spc="-15" dirty="0">
                <a:latin typeface="Carlito"/>
                <a:cs typeface="Carlito"/>
              </a:rPr>
              <a:t>comment </a:t>
            </a:r>
            <a:r>
              <a:rPr spc="-10" dirty="0">
                <a:latin typeface="Carlito"/>
                <a:cs typeface="Carlito"/>
              </a:rPr>
              <a:t>marks </a:t>
            </a:r>
            <a:r>
              <a:rPr spc="-20" dirty="0">
                <a:latin typeface="Carlito"/>
                <a:cs typeface="Carlito"/>
              </a:rPr>
              <a:t>text </a:t>
            </a:r>
            <a:r>
              <a:rPr spc="-5" dirty="0">
                <a:latin typeface="Carlito"/>
                <a:cs typeface="Carlito"/>
              </a:rPr>
              <a:t>or </a:t>
            </a:r>
            <a:r>
              <a:rPr spc="-20" dirty="0">
                <a:latin typeface="Carlito"/>
                <a:cs typeface="Carlito"/>
              </a:rPr>
              <a:t>statements </a:t>
            </a:r>
            <a:r>
              <a:rPr spc="-10" dirty="0">
                <a:latin typeface="Carlito"/>
                <a:cs typeface="Carlito"/>
              </a:rPr>
              <a:t>that </a:t>
            </a:r>
            <a:r>
              <a:rPr spc="-5" dirty="0">
                <a:latin typeface="Carlito"/>
                <a:cs typeface="Carlito"/>
              </a:rPr>
              <a:t>the JSP </a:t>
            </a:r>
            <a:r>
              <a:rPr spc="-15" dirty="0">
                <a:latin typeface="Carlito"/>
                <a:cs typeface="Carlito"/>
              </a:rPr>
              <a:t>container  </a:t>
            </a:r>
            <a:r>
              <a:rPr spc="-5" dirty="0">
                <a:latin typeface="Carlito"/>
                <a:cs typeface="Carlito"/>
              </a:rPr>
              <a:t>should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ignore.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2545" y="2194941"/>
            <a:ext cx="46247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Following </a:t>
            </a:r>
            <a:r>
              <a:rPr spc="-5" dirty="0">
                <a:latin typeface="Carlito"/>
                <a:cs typeface="Carlito"/>
              </a:rPr>
              <a:t>is the </a:t>
            </a:r>
            <a:r>
              <a:rPr spc="-25" dirty="0">
                <a:latin typeface="Carlito"/>
                <a:cs typeface="Carlito"/>
              </a:rPr>
              <a:t>syntax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JSP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comments: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003366"/>
                </a:solidFill>
                <a:latin typeface="Carlito"/>
                <a:cs typeface="Carlito"/>
              </a:rPr>
              <a:t>&lt;%-- </a:t>
            </a:r>
            <a:r>
              <a:rPr b="1" spc="-5" dirty="0">
                <a:solidFill>
                  <a:srgbClr val="003366"/>
                </a:solidFill>
                <a:latin typeface="Carlito"/>
                <a:cs typeface="Carlito"/>
              </a:rPr>
              <a:t>This is JSP </a:t>
            </a:r>
            <a:r>
              <a:rPr b="1" spc="-10" dirty="0">
                <a:solidFill>
                  <a:srgbClr val="003366"/>
                </a:solidFill>
                <a:latin typeface="Carlito"/>
                <a:cs typeface="Carlito"/>
              </a:rPr>
              <a:t>comment</a:t>
            </a:r>
            <a:r>
              <a:rPr b="1" spc="2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3366"/>
                </a:solidFill>
                <a:latin typeface="Carlito"/>
                <a:cs typeface="Carlito"/>
              </a:rPr>
              <a:t>--%&gt;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8830"/>
          </a:xfrm>
          <a:custGeom>
            <a:avLst/>
            <a:gdLst/>
            <a:ahLst/>
            <a:cxnLst/>
            <a:rect l="l" t="t" r="r" b="b"/>
            <a:pathLst>
              <a:path w="12192000" h="798830">
                <a:moveTo>
                  <a:pt x="12192000" y="0"/>
                </a:moveTo>
                <a:lnTo>
                  <a:pt x="0" y="0"/>
                </a:lnTo>
                <a:lnTo>
                  <a:pt x="0" y="798576"/>
                </a:lnTo>
                <a:lnTo>
                  <a:pt x="12192000" y="7985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182" y="66547"/>
            <a:ext cx="4712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0" dirty="0"/>
              <a:t>JSP </a:t>
            </a:r>
            <a:r>
              <a:rPr sz="4200" spc="-215" dirty="0"/>
              <a:t>Scripting</a:t>
            </a:r>
            <a:r>
              <a:rPr sz="4200" spc="-560" dirty="0"/>
              <a:t> </a:t>
            </a:r>
            <a:r>
              <a:rPr sz="4200" spc="-270" dirty="0"/>
              <a:t>Elements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328782" y="6583680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AAA8A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73350"/>
            <a:ext cx="12192000" cy="5108575"/>
          </a:xfrm>
          <a:custGeom>
            <a:avLst/>
            <a:gdLst/>
            <a:ahLst/>
            <a:cxnLst/>
            <a:rect l="l" t="t" r="r" b="b"/>
            <a:pathLst>
              <a:path w="12192000" h="5108575">
                <a:moveTo>
                  <a:pt x="12192000" y="0"/>
                </a:moveTo>
                <a:lnTo>
                  <a:pt x="0" y="0"/>
                </a:lnTo>
                <a:lnTo>
                  <a:pt x="0" y="5108448"/>
                </a:lnTo>
                <a:lnTo>
                  <a:pt x="12192000" y="51084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F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808990"/>
            <a:ext cx="11992610" cy="49955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669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Scripting elements are elements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JSP </a:t>
            </a:r>
            <a:r>
              <a:rPr spc="-15" dirty="0">
                <a:latin typeface="Carlito"/>
                <a:cs typeface="Carlito"/>
              </a:rPr>
              <a:t>page </a:t>
            </a:r>
            <a:r>
              <a:rPr spc="-10" dirty="0">
                <a:latin typeface="Carlito"/>
                <a:cs typeface="Carlito"/>
              </a:rPr>
              <a:t>that </a:t>
            </a:r>
            <a:r>
              <a:rPr spc="-15" dirty="0">
                <a:latin typeface="Carlito"/>
                <a:cs typeface="Carlito"/>
              </a:rPr>
              <a:t>contains </a:t>
            </a:r>
            <a:r>
              <a:rPr spc="-25" dirty="0">
                <a:latin typeface="Carlito"/>
                <a:cs typeface="Carlito"/>
              </a:rPr>
              <a:t>java </a:t>
            </a:r>
            <a:r>
              <a:rPr spc="-10" dirty="0">
                <a:latin typeface="Carlito"/>
                <a:cs typeface="Carlito"/>
              </a:rPr>
              <a:t>code. </a:t>
            </a:r>
            <a:r>
              <a:rPr spc="-5" dirty="0">
                <a:latin typeface="Carlito"/>
                <a:cs typeface="Carlito"/>
              </a:rPr>
              <a:t>JSP </a:t>
            </a:r>
            <a:r>
              <a:rPr spc="-15" dirty="0">
                <a:latin typeface="Carlito"/>
                <a:cs typeface="Carlito"/>
              </a:rPr>
              <a:t>contains </a:t>
            </a:r>
            <a:r>
              <a:rPr spc="-5" dirty="0">
                <a:latin typeface="Carlito"/>
                <a:cs typeface="Carlito"/>
              </a:rPr>
              <a:t>3 types of </a:t>
            </a:r>
            <a:r>
              <a:rPr spc="-10" dirty="0">
                <a:latin typeface="Carlito"/>
                <a:cs typeface="Carlito"/>
              </a:rPr>
              <a:t>scripting  elements </a:t>
            </a:r>
            <a:r>
              <a:rPr spc="-5" dirty="0">
                <a:latin typeface="Carlito"/>
                <a:cs typeface="Carlito"/>
              </a:rPr>
              <a:t>as </a:t>
            </a:r>
            <a:r>
              <a:rPr spc="-10" dirty="0">
                <a:latin typeface="Carlito"/>
                <a:cs typeface="Carlito"/>
              </a:rPr>
              <a:t>shown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below: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b="1" spc="-5" dirty="0">
                <a:latin typeface="Carlito"/>
                <a:cs typeface="Carlito"/>
              </a:rPr>
              <a:t>1. </a:t>
            </a:r>
            <a:r>
              <a:rPr b="1" spc="-15" dirty="0">
                <a:latin typeface="Carlito"/>
                <a:cs typeface="Carlito"/>
              </a:rPr>
              <a:t>Declarations</a:t>
            </a:r>
            <a:endParaRPr dirty="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Char char="–"/>
              <a:tabLst>
                <a:tab pos="215900" algn="l"/>
              </a:tabLst>
            </a:pPr>
            <a:r>
              <a:rPr spc="-10" dirty="0">
                <a:latin typeface="Carlito"/>
                <a:cs typeface="Carlito"/>
              </a:rPr>
              <a:t>Format: </a:t>
            </a:r>
            <a:r>
              <a:rPr b="1" spc="-10" dirty="0">
                <a:latin typeface="Carlito"/>
                <a:cs typeface="Carlito"/>
              </a:rPr>
              <a:t>&lt;%! code</a:t>
            </a:r>
            <a:r>
              <a:rPr b="1" spc="4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buChar char="–"/>
              <a:tabLst>
                <a:tab pos="215900" algn="l"/>
              </a:tabLst>
            </a:pPr>
            <a:r>
              <a:rPr spc="-5" dirty="0">
                <a:latin typeface="Carlito"/>
                <a:cs typeface="Carlito"/>
              </a:rPr>
              <a:t>Inserted </a:t>
            </a:r>
            <a:r>
              <a:rPr spc="-20" dirty="0">
                <a:latin typeface="Carlito"/>
                <a:cs typeface="Carlito"/>
              </a:rPr>
              <a:t>into </a:t>
            </a:r>
            <a:r>
              <a:rPr spc="-5" dirty="0">
                <a:latin typeface="Carlito"/>
                <a:cs typeface="Carlito"/>
              </a:rPr>
              <a:t>the body of the servlet class, </a:t>
            </a:r>
            <a:r>
              <a:rPr spc="-10" dirty="0">
                <a:latin typeface="Carlito"/>
                <a:cs typeface="Carlito"/>
              </a:rPr>
              <a:t>outside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15" dirty="0">
                <a:latin typeface="Carlito"/>
                <a:cs typeface="Carlito"/>
              </a:rPr>
              <a:t>any existing</a:t>
            </a:r>
            <a:r>
              <a:rPr spc="9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methods</a:t>
            </a:r>
            <a:endParaRPr dirty="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pc="-15" dirty="0">
                <a:latin typeface="Carlito"/>
                <a:cs typeface="Carlito"/>
              </a:rPr>
              <a:t>Variables </a:t>
            </a:r>
            <a:r>
              <a:rPr spc="-10" dirty="0">
                <a:latin typeface="Carlito"/>
                <a:cs typeface="Carlito"/>
              </a:rPr>
              <a:t>declared </a:t>
            </a:r>
            <a:r>
              <a:rPr dirty="0">
                <a:latin typeface="Carlito"/>
                <a:cs typeface="Carlito"/>
              </a:rPr>
              <a:t>within </a:t>
            </a:r>
            <a:r>
              <a:rPr spc="-5" dirty="0">
                <a:latin typeface="Carlito"/>
                <a:cs typeface="Carlito"/>
              </a:rPr>
              <a:t>&lt;%! </a:t>
            </a:r>
            <a:r>
              <a:rPr dirty="0">
                <a:latin typeface="Carlito"/>
                <a:cs typeface="Carlito"/>
              </a:rPr>
              <a:t>and %&gt; will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15" dirty="0">
                <a:latin typeface="Carlito"/>
                <a:cs typeface="Carlito"/>
              </a:rPr>
              <a:t>data </a:t>
            </a:r>
            <a:r>
              <a:rPr dirty="0">
                <a:latin typeface="Carlito"/>
                <a:cs typeface="Carlito"/>
              </a:rPr>
              <a:t>member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5" dirty="0">
                <a:latin typeface="Carlito"/>
                <a:cs typeface="Carlito"/>
              </a:rPr>
              <a:t>generated </a:t>
            </a:r>
            <a:r>
              <a:rPr spc="-5" dirty="0">
                <a:latin typeface="Carlito"/>
                <a:cs typeface="Carlito"/>
              </a:rPr>
              <a:t>Servlet class </a:t>
            </a:r>
            <a:r>
              <a:rPr dirty="0">
                <a:latin typeface="Carlito"/>
                <a:cs typeface="Carlito"/>
              </a:rPr>
              <a:t>and all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the</a:t>
            </a:r>
          </a:p>
          <a:p>
            <a:pPr marL="8128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requests </a:t>
            </a:r>
            <a:r>
              <a:rPr spc="-5" dirty="0">
                <a:latin typeface="Carlito"/>
                <a:cs typeface="Carlito"/>
              </a:rPr>
              <a:t>will use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same </a:t>
            </a:r>
            <a:r>
              <a:rPr spc="-10" dirty="0">
                <a:latin typeface="Carlito"/>
                <a:cs typeface="Carlito"/>
              </a:rPr>
              <a:t>copy </a:t>
            </a:r>
            <a:r>
              <a:rPr spc="-5" dirty="0">
                <a:latin typeface="Carlito"/>
                <a:cs typeface="Carlito"/>
              </a:rPr>
              <a:t>of this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variable.</a:t>
            </a:r>
            <a:endParaRPr dirty="0">
              <a:latin typeface="Carlito"/>
              <a:cs typeface="Carlito"/>
            </a:endParaRPr>
          </a:p>
          <a:p>
            <a:pPr marL="812800" marR="94234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pc="-5" dirty="0">
                <a:latin typeface="Carlito"/>
                <a:cs typeface="Carlito"/>
              </a:rPr>
              <a:t>Methods, </a:t>
            </a:r>
            <a:r>
              <a:rPr dirty="0">
                <a:latin typeface="Carlito"/>
                <a:cs typeface="Carlito"/>
              </a:rPr>
              <a:t>if </a:t>
            </a:r>
            <a:r>
              <a:rPr spc="-10" dirty="0">
                <a:latin typeface="Carlito"/>
                <a:cs typeface="Carlito"/>
              </a:rPr>
              <a:t>required, </a:t>
            </a:r>
            <a:r>
              <a:rPr spc="-5" dirty="0">
                <a:latin typeface="Carlito"/>
                <a:cs typeface="Carlito"/>
              </a:rPr>
              <a:t>should </a:t>
            </a:r>
            <a:r>
              <a:rPr dirty="0">
                <a:latin typeface="Carlito"/>
                <a:cs typeface="Carlito"/>
              </a:rPr>
              <a:t>be </a:t>
            </a:r>
            <a:r>
              <a:rPr spc="-10" dirty="0">
                <a:latin typeface="Carlito"/>
                <a:cs typeface="Carlito"/>
              </a:rPr>
              <a:t>declared </a:t>
            </a:r>
            <a:r>
              <a:rPr dirty="0">
                <a:latin typeface="Carlito"/>
                <a:cs typeface="Carlito"/>
              </a:rPr>
              <a:t>within </a:t>
            </a:r>
            <a:r>
              <a:rPr spc="-5" dirty="0">
                <a:latin typeface="Carlito"/>
                <a:cs typeface="Carlito"/>
              </a:rPr>
              <a:t>&lt;%! </a:t>
            </a:r>
            <a:r>
              <a:rPr dirty="0">
                <a:latin typeface="Carlito"/>
                <a:cs typeface="Carlito"/>
              </a:rPr>
              <a:t>and %&gt; and </a:t>
            </a:r>
            <a:r>
              <a:rPr spc="-5" dirty="0">
                <a:latin typeface="Carlito"/>
                <a:cs typeface="Carlito"/>
              </a:rPr>
              <a:t>they </a:t>
            </a:r>
            <a:r>
              <a:rPr spc="-10" dirty="0">
                <a:latin typeface="Carlito"/>
                <a:cs typeface="Carlito"/>
              </a:rPr>
              <a:t>become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method of the  </a:t>
            </a:r>
            <a:r>
              <a:rPr spc="-15" dirty="0">
                <a:latin typeface="Carlito"/>
                <a:cs typeface="Carlito"/>
              </a:rPr>
              <a:t>generated</a:t>
            </a:r>
            <a:r>
              <a:rPr spc="-5" dirty="0">
                <a:latin typeface="Carlito"/>
                <a:cs typeface="Carlito"/>
              </a:rPr>
              <a:t> Servlet.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635"/>
              </a:lnSpc>
            </a:pPr>
            <a:r>
              <a:rPr b="1" spc="-5" dirty="0">
                <a:latin typeface="Carlito"/>
                <a:cs typeface="Carlito"/>
              </a:rPr>
              <a:t>2.</a:t>
            </a:r>
            <a:r>
              <a:rPr b="1" spc="-10" dirty="0">
                <a:latin typeface="Carlito"/>
                <a:cs typeface="Carlito"/>
              </a:rPr>
              <a:t> Expressions</a:t>
            </a:r>
            <a:endParaRPr dirty="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buChar char="–"/>
              <a:tabLst>
                <a:tab pos="215900" algn="l"/>
              </a:tabLst>
            </a:pPr>
            <a:r>
              <a:rPr spc="-15" dirty="0">
                <a:latin typeface="Carlito"/>
                <a:cs typeface="Carlito"/>
              </a:rPr>
              <a:t>Format: </a:t>
            </a:r>
            <a:r>
              <a:rPr b="1" spc="-10" dirty="0">
                <a:latin typeface="Carlito"/>
                <a:cs typeface="Carlito"/>
              </a:rPr>
              <a:t>&lt;%= </a:t>
            </a:r>
            <a:r>
              <a:rPr b="1" spc="-15" dirty="0">
                <a:latin typeface="Carlito"/>
                <a:cs typeface="Carlito"/>
              </a:rPr>
              <a:t>expression</a:t>
            </a:r>
            <a:r>
              <a:rPr b="1" spc="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pc="-10" dirty="0">
                <a:latin typeface="Carlito"/>
                <a:cs typeface="Carlito"/>
              </a:rPr>
              <a:t>Expression </a:t>
            </a:r>
            <a:r>
              <a:rPr spc="-5" dirty="0">
                <a:latin typeface="Carlito"/>
                <a:cs typeface="Carlito"/>
              </a:rPr>
              <a:t>is </a:t>
            </a:r>
            <a:r>
              <a:rPr spc="-15" dirty="0">
                <a:latin typeface="Carlito"/>
                <a:cs typeface="Carlito"/>
              </a:rPr>
              <a:t>evaluated </a:t>
            </a:r>
            <a:r>
              <a:rPr spc="-5"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inserted </a:t>
            </a:r>
            <a:r>
              <a:rPr spc="-15" dirty="0">
                <a:latin typeface="Carlito"/>
                <a:cs typeface="Carlito"/>
              </a:rPr>
              <a:t>into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servlet’s </a:t>
            </a:r>
            <a:r>
              <a:rPr spc="-5" dirty="0">
                <a:latin typeface="Carlito"/>
                <a:cs typeface="Carlito"/>
              </a:rPr>
              <a:t>output i.e., results in something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like</a:t>
            </a:r>
            <a:endParaRPr dirty="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b="1" i="1" spc="-10" dirty="0">
                <a:latin typeface="Carlito"/>
                <a:cs typeface="Carlito"/>
              </a:rPr>
              <a:t>out.print(expression) </a:t>
            </a:r>
            <a:r>
              <a:rPr i="1" spc="-5" dirty="0">
                <a:latin typeface="Carlito"/>
                <a:cs typeface="Carlito"/>
              </a:rPr>
              <a:t>i.e. </a:t>
            </a:r>
            <a:r>
              <a:rPr spc="-10" dirty="0">
                <a:latin typeface="Carlito"/>
                <a:cs typeface="Carlito"/>
              </a:rPr>
              <a:t>expression placed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i="1" spc="-5" dirty="0">
                <a:latin typeface="Carlito"/>
                <a:cs typeface="Carlito"/>
              </a:rPr>
              <a:t>_jspService </a:t>
            </a:r>
            <a:r>
              <a:rPr spc="-5" dirty="0">
                <a:latin typeface="Carlito"/>
                <a:cs typeface="Carlito"/>
              </a:rPr>
              <a:t>inside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out.print()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225425" algn="l"/>
                <a:tab pos="8427085" algn="l"/>
              </a:tabLst>
            </a:pPr>
            <a:r>
              <a:rPr spc="-5" dirty="0">
                <a:latin typeface="Carlito"/>
                <a:cs typeface="Carlito"/>
              </a:rPr>
              <a:t>-	</a:t>
            </a:r>
            <a:r>
              <a:rPr spc="-10" dirty="0">
                <a:latin typeface="Carlito"/>
                <a:cs typeface="Carlito"/>
              </a:rPr>
              <a:t>The expression element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should </a:t>
            </a: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not end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an </a:t>
            </a:r>
            <a:r>
              <a:rPr b="1" spc="-15" dirty="0">
                <a:solidFill>
                  <a:srgbClr val="FF0000"/>
                </a:solidFill>
                <a:latin typeface="Carlito"/>
                <a:cs typeface="Carlito"/>
              </a:rPr>
              <a:t>expression</a:t>
            </a:r>
            <a:r>
              <a:rPr b="1" spc="2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with</a:t>
            </a:r>
            <a:r>
              <a:rPr b="1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semicolon.	</a:t>
            </a:r>
            <a:r>
              <a:rPr b="1" spc="-5" dirty="0">
                <a:latin typeface="Carlito"/>
                <a:cs typeface="Carlito"/>
              </a:rPr>
              <a:t>Ex. </a:t>
            </a:r>
            <a:r>
              <a:rPr spc="-10" dirty="0">
                <a:latin typeface="Carlito"/>
                <a:cs typeface="Carlito"/>
              </a:rPr>
              <a:t>&lt;%= </a:t>
            </a:r>
            <a:r>
              <a:rPr spc="-15" dirty="0">
                <a:latin typeface="Carlito"/>
                <a:cs typeface="Carlito"/>
              </a:rPr>
              <a:t>new </a:t>
            </a:r>
            <a:r>
              <a:rPr spc="-10" dirty="0">
                <a:latin typeface="Carlito"/>
                <a:cs typeface="Carlito"/>
              </a:rPr>
              <a:t>java.util.Date() </a:t>
            </a:r>
            <a:r>
              <a:rPr spc="-5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3. </a:t>
            </a:r>
            <a:r>
              <a:rPr b="1" spc="-10" dirty="0">
                <a:latin typeface="Carlito"/>
                <a:cs typeface="Carlito"/>
              </a:rPr>
              <a:t>Scriptlets</a:t>
            </a:r>
            <a:endParaRPr dirty="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buChar char="–"/>
              <a:tabLst>
                <a:tab pos="215900" algn="l"/>
              </a:tabLst>
            </a:pPr>
            <a:r>
              <a:rPr spc="-10" dirty="0">
                <a:latin typeface="Carlito"/>
                <a:cs typeface="Carlito"/>
              </a:rPr>
              <a:t>Format: </a:t>
            </a:r>
            <a:r>
              <a:rPr b="1" spc="-5" dirty="0">
                <a:latin typeface="Carlito"/>
                <a:cs typeface="Carlito"/>
              </a:rPr>
              <a:t>&lt;% </a:t>
            </a:r>
            <a:r>
              <a:rPr b="1" spc="-10" dirty="0">
                <a:latin typeface="Carlito"/>
                <a:cs typeface="Carlito"/>
              </a:rPr>
              <a:t>code</a:t>
            </a:r>
            <a:r>
              <a:rPr b="1" spc="4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215265" indent="-203200">
              <a:lnSpc>
                <a:spcPct val="100000"/>
              </a:lnSpc>
              <a:buChar char="–"/>
              <a:tabLst>
                <a:tab pos="215900" algn="l"/>
              </a:tabLst>
            </a:pPr>
            <a:r>
              <a:rPr spc="-5" dirty="0">
                <a:latin typeface="Carlito"/>
                <a:cs typeface="Carlito"/>
              </a:rPr>
              <a:t>Inserted </a:t>
            </a:r>
            <a:r>
              <a:rPr spc="-20" dirty="0">
                <a:latin typeface="Carlito"/>
                <a:cs typeface="Carlito"/>
              </a:rPr>
              <a:t>into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servlet’s </a:t>
            </a:r>
            <a:r>
              <a:rPr spc="-5" dirty="0">
                <a:latin typeface="Carlito"/>
                <a:cs typeface="Carlito"/>
              </a:rPr>
              <a:t>_jspService()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method.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12800"/>
          </a:xfrm>
          <a:custGeom>
            <a:avLst/>
            <a:gdLst/>
            <a:ahLst/>
            <a:cxnLst/>
            <a:rect l="l" t="t" r="r" b="b"/>
            <a:pathLst>
              <a:path w="12192000" h="812800">
                <a:moveTo>
                  <a:pt x="12192000" y="0"/>
                </a:moveTo>
                <a:lnTo>
                  <a:pt x="0" y="0"/>
                </a:lnTo>
                <a:lnTo>
                  <a:pt x="0" y="812291"/>
                </a:lnTo>
                <a:lnTo>
                  <a:pt x="12192000" y="8122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9209" y="8382"/>
            <a:ext cx="19754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25" dirty="0"/>
              <a:t>S</a:t>
            </a:r>
            <a:r>
              <a:rPr sz="4200" spc="-340" dirty="0"/>
              <a:t>c</a:t>
            </a:r>
            <a:r>
              <a:rPr sz="4200" spc="25" dirty="0"/>
              <a:t>r</a:t>
            </a:r>
            <a:r>
              <a:rPr sz="4200" spc="-30" dirty="0"/>
              <a:t>i</a:t>
            </a:r>
            <a:r>
              <a:rPr sz="4200" spc="-225" dirty="0"/>
              <a:t>p</a:t>
            </a:r>
            <a:r>
              <a:rPr sz="4200" spc="185" dirty="0"/>
              <a:t>t</a:t>
            </a:r>
            <a:r>
              <a:rPr sz="4200" spc="-30" dirty="0"/>
              <a:t>l</a:t>
            </a:r>
            <a:r>
              <a:rPr sz="4200" spc="-325" dirty="0"/>
              <a:t>e</a:t>
            </a:r>
            <a:r>
              <a:rPr sz="4200" spc="170" dirty="0"/>
              <a:t>t</a:t>
            </a:r>
            <a:r>
              <a:rPr sz="4200" spc="-480" dirty="0"/>
              <a:t>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316082" y="653288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AA8A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812291"/>
            <a:ext cx="6164580" cy="3373359"/>
          </a:xfrm>
          <a:prstGeom prst="rect">
            <a:avLst/>
          </a:prstGeom>
          <a:ln w="9144">
            <a:solidFill>
              <a:srgbClr val="F3FDA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92735" indent="-201930">
              <a:lnSpc>
                <a:spcPct val="100000"/>
              </a:lnSpc>
              <a:spcBef>
                <a:spcPts val="385"/>
              </a:spcBef>
              <a:buChar char="•"/>
              <a:tabLst>
                <a:tab pos="293370" algn="l"/>
              </a:tabLst>
            </a:pPr>
            <a:r>
              <a:rPr b="1" spc="-15" dirty="0">
                <a:solidFill>
                  <a:srgbClr val="385622"/>
                </a:solidFill>
                <a:latin typeface="Carlito"/>
                <a:cs typeface="Carlito"/>
              </a:rPr>
              <a:t>Format</a:t>
            </a:r>
            <a:endParaRPr dirty="0">
              <a:latin typeface="Carlito"/>
              <a:cs typeface="Carlito"/>
            </a:endParaRPr>
          </a:p>
          <a:p>
            <a:pPr marL="217804">
              <a:lnSpc>
                <a:spcPct val="100000"/>
              </a:lnSpc>
            </a:pPr>
            <a:r>
              <a:rPr b="1" spc="-5" dirty="0">
                <a:solidFill>
                  <a:srgbClr val="385622"/>
                </a:solidFill>
                <a:latin typeface="Carlito"/>
                <a:cs typeface="Carlito"/>
              </a:rPr>
              <a:t>&lt;% </a:t>
            </a:r>
            <a:r>
              <a:rPr b="1" spc="-25" dirty="0">
                <a:solidFill>
                  <a:srgbClr val="385622"/>
                </a:solidFill>
                <a:latin typeface="Carlito"/>
                <a:cs typeface="Carlito"/>
              </a:rPr>
              <a:t>Java </a:t>
            </a:r>
            <a:r>
              <a:rPr b="1" spc="-10" dirty="0">
                <a:solidFill>
                  <a:srgbClr val="385622"/>
                </a:solidFill>
                <a:latin typeface="Carlito"/>
                <a:cs typeface="Carlito"/>
              </a:rPr>
              <a:t>Code</a:t>
            </a:r>
            <a:r>
              <a:rPr b="1" spc="4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385622"/>
                </a:solidFill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293370" indent="-202565">
              <a:lnSpc>
                <a:spcPct val="100000"/>
              </a:lnSpc>
              <a:buChar char="•"/>
              <a:tabLst>
                <a:tab pos="294005" algn="l"/>
              </a:tabLst>
            </a:pPr>
            <a:r>
              <a:rPr b="1" spc="-10" dirty="0">
                <a:latin typeface="Carlito"/>
                <a:cs typeface="Carlito"/>
              </a:rPr>
              <a:t>Result</a:t>
            </a:r>
            <a:endParaRPr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– Code is </a:t>
            </a:r>
            <a:r>
              <a:rPr spc="-10" dirty="0">
                <a:latin typeface="Carlito"/>
                <a:cs typeface="Carlito"/>
              </a:rPr>
              <a:t>inserted </a:t>
            </a:r>
            <a:r>
              <a:rPr spc="-20" dirty="0">
                <a:latin typeface="Carlito"/>
                <a:cs typeface="Carlito"/>
              </a:rPr>
              <a:t>into </a:t>
            </a:r>
            <a:r>
              <a:rPr spc="-10" dirty="0">
                <a:latin typeface="Carlito"/>
                <a:cs typeface="Carlito"/>
              </a:rPr>
              <a:t>servlet’s_jspService()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method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292735" indent="-20193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b="1" spc="-10" dirty="0">
                <a:latin typeface="Carlito"/>
                <a:cs typeface="Carlito"/>
              </a:rPr>
              <a:t>Example</a:t>
            </a:r>
            <a:endParaRPr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&lt;%</a:t>
            </a:r>
            <a:endParaRPr dirty="0">
              <a:latin typeface="Carlito"/>
              <a:cs typeface="Carlito"/>
            </a:endParaRPr>
          </a:p>
          <a:p>
            <a:pPr marL="548640" marR="24828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String queryData </a:t>
            </a:r>
            <a:r>
              <a:rPr spc="-5"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request.getQueryString();  </a:t>
            </a:r>
            <a:r>
              <a:rPr spc="-15" dirty="0">
                <a:latin typeface="Carlito"/>
                <a:cs typeface="Carlito"/>
              </a:rPr>
              <a:t>out.println("Attached </a:t>
            </a:r>
            <a:r>
              <a:rPr spc="-10" dirty="0">
                <a:latin typeface="Carlito"/>
                <a:cs typeface="Carlito"/>
              </a:rPr>
              <a:t>GET </a:t>
            </a:r>
            <a:r>
              <a:rPr spc="-15" dirty="0">
                <a:latin typeface="Carlito"/>
                <a:cs typeface="Carlito"/>
              </a:rPr>
              <a:t>data: </a:t>
            </a:r>
            <a:r>
              <a:rPr spc="-5" dirty="0">
                <a:latin typeface="Carlito"/>
                <a:cs typeface="Carlito"/>
              </a:rPr>
              <a:t>" +</a:t>
            </a:r>
            <a:r>
              <a:rPr spc="1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queryData);</a:t>
            </a:r>
            <a:endParaRPr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&lt;% </a:t>
            </a:r>
            <a:r>
              <a:rPr spc="-10" dirty="0">
                <a:latin typeface="Carlito"/>
                <a:cs typeface="Carlito"/>
              </a:rPr>
              <a:t>response.setContentType("text/plain");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224271"/>
            <a:ext cx="12192000" cy="1108075"/>
          </a:xfrm>
          <a:custGeom>
            <a:avLst/>
            <a:gdLst/>
            <a:ahLst/>
            <a:cxnLst/>
            <a:rect l="l" t="t" r="r" b="b"/>
            <a:pathLst>
              <a:path w="12192000" h="1108075">
                <a:moveTo>
                  <a:pt x="12192000" y="0"/>
                </a:moveTo>
                <a:lnTo>
                  <a:pt x="0" y="0"/>
                </a:lnTo>
                <a:lnTo>
                  <a:pt x="0" y="1107947"/>
                </a:lnTo>
                <a:lnTo>
                  <a:pt x="12192000" y="110794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5241747"/>
            <a:ext cx="89465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95"/>
              </a:spcBef>
              <a:buSzPct val="95454"/>
              <a:buChar char="•"/>
              <a:tabLst>
                <a:tab pos="1530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scriptlet </a:t>
            </a:r>
            <a:r>
              <a:rPr sz="1600" spc="-15" dirty="0">
                <a:latin typeface="Carlito"/>
                <a:cs typeface="Carlito"/>
              </a:rPr>
              <a:t>contains </a:t>
            </a:r>
            <a:r>
              <a:rPr sz="1600" spc="-20" dirty="0">
                <a:latin typeface="Carlito"/>
                <a:cs typeface="Carlito"/>
              </a:rPr>
              <a:t>Java </a:t>
            </a:r>
            <a:r>
              <a:rPr sz="1600" spc="-15" dirty="0">
                <a:latin typeface="Carlito"/>
                <a:cs typeface="Carlito"/>
              </a:rPr>
              <a:t>code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25" dirty="0">
                <a:latin typeface="Carlito"/>
                <a:cs typeface="Carlito"/>
              </a:rPr>
              <a:t>executed </a:t>
            </a:r>
            <a:r>
              <a:rPr sz="1600" spc="-10" dirty="0">
                <a:latin typeface="Carlito"/>
                <a:cs typeface="Carlito"/>
              </a:rPr>
              <a:t>every </a:t>
            </a:r>
            <a:r>
              <a:rPr sz="1600" spc="-5" dirty="0">
                <a:latin typeface="Carlito"/>
                <a:cs typeface="Carlito"/>
              </a:rPr>
              <a:t>time the JSP is</a:t>
            </a:r>
            <a:r>
              <a:rPr sz="1600" spc="24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invoked.</a:t>
            </a:r>
            <a:endParaRPr sz="1600" dirty="0">
              <a:latin typeface="Carlito"/>
              <a:cs typeface="Carlito"/>
            </a:endParaRPr>
          </a:p>
          <a:p>
            <a:pPr marL="152400" indent="-140335">
              <a:lnSpc>
                <a:spcPct val="100000"/>
              </a:lnSpc>
              <a:spcBef>
                <a:spcPts val="5"/>
              </a:spcBef>
              <a:buSzPct val="95454"/>
              <a:buChar char="•"/>
              <a:tabLst>
                <a:tab pos="153035" algn="l"/>
              </a:tabLst>
            </a:pPr>
            <a:r>
              <a:rPr sz="1600" spc="-15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itself a </a:t>
            </a:r>
            <a:r>
              <a:rPr sz="1600" spc="-10" dirty="0">
                <a:latin typeface="Carlito"/>
                <a:cs typeface="Carlito"/>
              </a:rPr>
              <a:t>scriptlet </a:t>
            </a:r>
            <a:r>
              <a:rPr sz="1600" spc="-5" dirty="0">
                <a:latin typeface="Carlito"/>
                <a:cs typeface="Carlito"/>
              </a:rPr>
              <a:t>does </a:t>
            </a:r>
            <a:r>
              <a:rPr sz="1600" spc="-10" dirty="0">
                <a:latin typeface="Carlito"/>
                <a:cs typeface="Carlito"/>
              </a:rPr>
              <a:t>not </a:t>
            </a:r>
            <a:r>
              <a:rPr sz="1600" spc="-20" dirty="0">
                <a:latin typeface="Carlito"/>
                <a:cs typeface="Carlito"/>
              </a:rPr>
              <a:t>generate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HTML.</a:t>
            </a:r>
            <a:endParaRPr sz="1600" dirty="0">
              <a:latin typeface="Carlito"/>
              <a:cs typeface="Carlito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1600" spc="-5" dirty="0">
                <a:latin typeface="Carlito"/>
                <a:cs typeface="Carlito"/>
              </a:rPr>
              <a:t>If a </a:t>
            </a:r>
            <a:r>
              <a:rPr sz="1600" spc="-10" dirty="0">
                <a:latin typeface="Carlito"/>
                <a:cs typeface="Carlito"/>
              </a:rPr>
              <a:t>scriptlet wants </a:t>
            </a:r>
            <a:r>
              <a:rPr sz="1600" spc="-20" dirty="0">
                <a:latin typeface="Carlito"/>
                <a:cs typeface="Carlito"/>
              </a:rPr>
              <a:t>to generate </a:t>
            </a:r>
            <a:r>
              <a:rPr sz="1600" spc="-5" dirty="0">
                <a:latin typeface="Carlito"/>
                <a:cs typeface="Carlito"/>
              </a:rPr>
              <a:t>HTML, it </a:t>
            </a:r>
            <a:r>
              <a:rPr sz="1600" spc="-15" dirty="0">
                <a:latin typeface="Carlito"/>
                <a:cs typeface="Carlito"/>
              </a:rPr>
              <a:t>can </a:t>
            </a: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b="1" spc="-5" dirty="0">
                <a:latin typeface="Carlito"/>
                <a:cs typeface="Carlito"/>
              </a:rPr>
              <a:t>implicit </a:t>
            </a:r>
            <a:r>
              <a:rPr sz="1600" b="1" spc="-10" dirty="0">
                <a:latin typeface="Carlito"/>
                <a:cs typeface="Carlito"/>
              </a:rPr>
              <a:t>variable </a:t>
            </a:r>
            <a:r>
              <a:rPr sz="1600" spc="-10" dirty="0">
                <a:latin typeface="Carlito"/>
                <a:cs typeface="Carlito"/>
              </a:rPr>
              <a:t>called</a:t>
            </a:r>
            <a:r>
              <a:rPr sz="1600" spc="2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"out".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4590" y="829437"/>
            <a:ext cx="59010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if...else </a:t>
            </a:r>
            <a:r>
              <a:rPr sz="2000" spc="-5" dirty="0">
                <a:latin typeface="Carlito"/>
                <a:cs typeface="Carlito"/>
              </a:rPr>
              <a:t>block </a:t>
            </a:r>
            <a:r>
              <a:rPr sz="2000" spc="-10" dirty="0">
                <a:latin typeface="Carlito"/>
                <a:cs typeface="Carlito"/>
              </a:rPr>
              <a:t>starts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ordinary scriptlet, </a:t>
            </a:r>
            <a:r>
              <a:rPr sz="2000" dirty="0">
                <a:latin typeface="Carlito"/>
                <a:cs typeface="Carlito"/>
              </a:rPr>
              <a:t>but  the </a:t>
            </a:r>
            <a:r>
              <a:rPr sz="2000" spc="-5" dirty="0">
                <a:latin typeface="Carlito"/>
                <a:cs typeface="Carlito"/>
              </a:rPr>
              <a:t>scriptlet </a:t>
            </a:r>
            <a:r>
              <a:rPr sz="2000" dirty="0">
                <a:latin typeface="Carlito"/>
                <a:cs typeface="Carlito"/>
              </a:rPr>
              <a:t>is closed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HTML </a:t>
            </a:r>
            <a:r>
              <a:rPr sz="2000" spc="-20" dirty="0">
                <a:latin typeface="Carlito"/>
                <a:cs typeface="Carlito"/>
              </a:rPr>
              <a:t>text </a:t>
            </a:r>
            <a:r>
              <a:rPr sz="2000" dirty="0">
                <a:latin typeface="Carlito"/>
                <a:cs typeface="Carlito"/>
              </a:rPr>
              <a:t>include  </a:t>
            </a:r>
            <a:r>
              <a:rPr sz="2000" spc="-5" dirty="0">
                <a:latin typeface="Carlito"/>
                <a:cs typeface="Carlito"/>
              </a:rPr>
              <a:t>between scriptlet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tags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64579" y="1941576"/>
            <a:ext cx="6027420" cy="3077210"/>
          </a:xfrm>
          <a:custGeom>
            <a:avLst/>
            <a:gdLst/>
            <a:ahLst/>
            <a:cxnLst/>
            <a:rect l="l" t="t" r="r" b="b"/>
            <a:pathLst>
              <a:path w="6027420" h="3077210">
                <a:moveTo>
                  <a:pt x="6027420" y="0"/>
                </a:moveTo>
                <a:lnTo>
                  <a:pt x="0" y="0"/>
                </a:lnTo>
                <a:lnTo>
                  <a:pt x="0" y="3076956"/>
                </a:lnTo>
                <a:lnTo>
                  <a:pt x="6027420" y="3076956"/>
                </a:lnTo>
                <a:lnTo>
                  <a:pt x="602742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3150" y="1927047"/>
            <a:ext cx="55397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3366"/>
                </a:solidFill>
                <a:latin typeface="Carlito"/>
                <a:cs typeface="Carlito"/>
              </a:rPr>
              <a:t>&lt;%! </a:t>
            </a:r>
            <a:r>
              <a:rPr spc="-10" dirty="0">
                <a:solidFill>
                  <a:srgbClr val="003366"/>
                </a:solidFill>
                <a:latin typeface="Carlito"/>
                <a:cs typeface="Carlito"/>
              </a:rPr>
              <a:t>int </a:t>
            </a:r>
            <a:r>
              <a:rPr spc="-15" dirty="0">
                <a:solidFill>
                  <a:srgbClr val="003366"/>
                </a:solidFill>
                <a:latin typeface="Carlito"/>
                <a:cs typeface="Carlito"/>
              </a:rPr>
              <a:t>day </a:t>
            </a:r>
            <a:r>
              <a:rPr dirty="0">
                <a:solidFill>
                  <a:srgbClr val="003366"/>
                </a:solidFill>
                <a:latin typeface="Carlito"/>
                <a:cs typeface="Carlito"/>
              </a:rPr>
              <a:t>= 3; </a:t>
            </a:r>
            <a:r>
              <a:rPr spc="-5" dirty="0">
                <a:solidFill>
                  <a:srgbClr val="003366"/>
                </a:solidFill>
                <a:latin typeface="Carlito"/>
                <a:cs typeface="Carlito"/>
              </a:rPr>
              <a:t>%&gt;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3366"/>
                </a:solidFill>
                <a:latin typeface="Carlito"/>
                <a:cs typeface="Carlito"/>
              </a:rPr>
              <a:t>&lt;html&gt; </a:t>
            </a:r>
            <a:r>
              <a:rPr spc="-10" dirty="0">
                <a:solidFill>
                  <a:srgbClr val="003366"/>
                </a:solidFill>
                <a:latin typeface="Carlito"/>
                <a:cs typeface="Carlito"/>
              </a:rPr>
              <a:t>&lt;head&gt;&lt;title&gt;if...else</a:t>
            </a:r>
            <a:r>
              <a:rPr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003366"/>
                </a:solidFill>
                <a:latin typeface="Carlito"/>
                <a:cs typeface="Carlito"/>
              </a:rPr>
              <a:t>example&lt;/title&gt;&lt;/head&gt;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9538" y="2537206"/>
            <a:ext cx="410527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3366"/>
                </a:solidFill>
                <a:latin typeface="Carlito"/>
                <a:cs typeface="Carlito"/>
              </a:rPr>
              <a:t>&lt;body&gt;</a:t>
            </a:r>
            <a:endParaRPr sz="1600" dirty="0">
              <a:latin typeface="Carlito"/>
              <a:cs typeface="Carlito"/>
            </a:endParaRPr>
          </a:p>
          <a:p>
            <a:pPr marR="398780" algn="r">
              <a:lnSpc>
                <a:spcPct val="100000"/>
              </a:lnSpc>
            </a:pP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&lt;% if </a:t>
            </a:r>
            <a:r>
              <a:rPr sz="1600" b="1" spc="-10" dirty="0">
                <a:solidFill>
                  <a:srgbClr val="44536A"/>
                </a:solidFill>
                <a:latin typeface="Carlito"/>
                <a:cs typeface="Carlito"/>
              </a:rPr>
              <a:t>(day </a:t>
            </a:r>
            <a:r>
              <a:rPr sz="1600" b="1" spc="-5" dirty="0">
                <a:solidFill>
                  <a:srgbClr val="44536A"/>
                </a:solidFill>
                <a:latin typeface="Carlito"/>
                <a:cs typeface="Carlito"/>
              </a:rPr>
              <a:t>==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1 | </a:t>
            </a:r>
            <a:r>
              <a:rPr sz="1600" b="1" spc="-15" dirty="0">
                <a:solidFill>
                  <a:srgbClr val="44536A"/>
                </a:solidFill>
                <a:latin typeface="Carlito"/>
                <a:cs typeface="Carlito"/>
              </a:rPr>
              <a:t>day </a:t>
            </a:r>
            <a:r>
              <a:rPr sz="1600" b="1" spc="-5" dirty="0">
                <a:solidFill>
                  <a:srgbClr val="44536A"/>
                </a:solidFill>
                <a:latin typeface="Carlito"/>
                <a:cs typeface="Carlito"/>
              </a:rPr>
              <a:t>==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7) {</a:t>
            </a:r>
            <a:r>
              <a:rPr sz="1600" b="1" spc="-5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%&gt;</a:t>
            </a:r>
            <a:endParaRPr sz="1600" dirty="0">
              <a:latin typeface="Carlito"/>
              <a:cs typeface="Carlito"/>
            </a:endParaRPr>
          </a:p>
          <a:p>
            <a:pPr marR="422909" algn="r">
              <a:lnSpc>
                <a:spcPct val="100000"/>
              </a:lnSpc>
            </a:pPr>
            <a:r>
              <a:rPr sz="1600" b="1" spc="-5" dirty="0">
                <a:solidFill>
                  <a:srgbClr val="44536A"/>
                </a:solidFill>
                <a:latin typeface="Carlito"/>
                <a:cs typeface="Carlito"/>
              </a:rPr>
              <a:t>&lt;p&gt; </a:t>
            </a:r>
            <a:r>
              <a:rPr sz="1600" b="1" spc="-40" dirty="0">
                <a:solidFill>
                  <a:srgbClr val="44536A"/>
                </a:solidFill>
                <a:latin typeface="Carlito"/>
                <a:cs typeface="Carlito"/>
              </a:rPr>
              <a:t>Today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is</a:t>
            </a:r>
            <a:r>
              <a:rPr sz="1600" b="1" spc="-5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44536A"/>
                </a:solidFill>
                <a:latin typeface="Carlito"/>
                <a:cs typeface="Carlito"/>
              </a:rPr>
              <a:t>weekend&lt;/p&gt;</a:t>
            </a:r>
            <a:endParaRPr sz="16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&lt;% } </a:t>
            </a:r>
            <a:r>
              <a:rPr sz="1600" b="1" spc="-5" dirty="0">
                <a:solidFill>
                  <a:srgbClr val="44536A"/>
                </a:solidFill>
                <a:latin typeface="Carlito"/>
                <a:cs typeface="Carlito"/>
              </a:rPr>
              <a:t>else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{</a:t>
            </a:r>
            <a:r>
              <a:rPr sz="1600" b="1" spc="-2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%&gt;</a:t>
            </a:r>
            <a:endParaRPr sz="1600" dirty="0">
              <a:latin typeface="Carlito"/>
              <a:cs typeface="Carlito"/>
            </a:endParaRPr>
          </a:p>
          <a:p>
            <a:pPr marL="870585">
              <a:lnSpc>
                <a:spcPct val="100000"/>
              </a:lnSpc>
            </a:pPr>
            <a:r>
              <a:rPr sz="1600" b="1" spc="-5" dirty="0">
                <a:solidFill>
                  <a:srgbClr val="44536A"/>
                </a:solidFill>
                <a:latin typeface="Carlito"/>
                <a:cs typeface="Carlito"/>
              </a:rPr>
              <a:t>&lt;p&gt; </a:t>
            </a:r>
            <a:r>
              <a:rPr sz="1600" b="1" spc="-40" dirty="0">
                <a:solidFill>
                  <a:srgbClr val="44536A"/>
                </a:solidFill>
                <a:latin typeface="Carlito"/>
                <a:cs typeface="Carlito"/>
              </a:rPr>
              <a:t>Today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is not</a:t>
            </a:r>
            <a:r>
              <a:rPr sz="1600" b="1" spc="-5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44536A"/>
                </a:solidFill>
                <a:latin typeface="Carlito"/>
                <a:cs typeface="Carlito"/>
              </a:rPr>
              <a:t>weekend&lt;/p&gt;</a:t>
            </a:r>
            <a:endParaRPr sz="16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&lt;% }</a:t>
            </a:r>
            <a:r>
              <a:rPr sz="1600" b="1" spc="-1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44536A"/>
                </a:solidFill>
                <a:latin typeface="Carlito"/>
                <a:cs typeface="Carlito"/>
              </a:rPr>
              <a:t>%&gt;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3150" y="4366386"/>
            <a:ext cx="895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&lt;/</a:t>
            </a:r>
            <a:r>
              <a:rPr sz="2000" spc="5" dirty="0">
                <a:solidFill>
                  <a:srgbClr val="003366"/>
                </a:solidFill>
                <a:latin typeface="Carlito"/>
                <a:cs typeface="Carlito"/>
              </a:rPr>
              <a:t>b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od</a:t>
            </a:r>
            <a:r>
              <a:rPr sz="2000" spc="5" dirty="0">
                <a:solidFill>
                  <a:srgbClr val="003366"/>
                </a:solidFill>
                <a:latin typeface="Carlito"/>
                <a:cs typeface="Carlito"/>
              </a:rPr>
              <a:t>y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9538" y="4670882"/>
            <a:ext cx="85598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3366"/>
                </a:solidFill>
                <a:latin typeface="Carlito"/>
                <a:cs typeface="Carlito"/>
              </a:rPr>
              <a:t>&lt;/</a:t>
            </a:r>
            <a:r>
              <a:rPr sz="1600" spc="-20" dirty="0">
                <a:solidFill>
                  <a:srgbClr val="003366"/>
                </a:solidFill>
                <a:latin typeface="Carlito"/>
                <a:cs typeface="Carlito"/>
              </a:rPr>
              <a:t>h</a:t>
            </a:r>
            <a:r>
              <a:rPr sz="1600" dirty="0">
                <a:solidFill>
                  <a:srgbClr val="003366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3366"/>
                </a:solidFill>
                <a:latin typeface="Carlito"/>
                <a:cs typeface="Carlito"/>
              </a:rPr>
              <a:t>m</a:t>
            </a:r>
            <a:r>
              <a:rPr sz="1600" dirty="0">
                <a:solidFill>
                  <a:srgbClr val="003366"/>
                </a:solidFill>
                <a:latin typeface="Carlito"/>
                <a:cs typeface="Carlito"/>
              </a:rPr>
              <a:t>l&gt;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7079" y="1129283"/>
            <a:ext cx="8263128" cy="3683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812800"/>
          </a:xfrm>
          <a:custGeom>
            <a:avLst/>
            <a:gdLst/>
            <a:ahLst/>
            <a:cxnLst/>
            <a:rect l="l" t="t" r="r" b="b"/>
            <a:pathLst>
              <a:path w="12192000" h="812800">
                <a:moveTo>
                  <a:pt x="12192000" y="0"/>
                </a:moveTo>
                <a:lnTo>
                  <a:pt x="0" y="0"/>
                </a:lnTo>
                <a:lnTo>
                  <a:pt x="0" y="812291"/>
                </a:lnTo>
                <a:lnTo>
                  <a:pt x="12192000" y="8122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3189" y="8382"/>
            <a:ext cx="8408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60" dirty="0"/>
              <a:t>Generate </a:t>
            </a:r>
            <a:r>
              <a:rPr sz="4200" spc="-85" dirty="0"/>
              <a:t>the </a:t>
            </a:r>
            <a:r>
              <a:rPr sz="4200" spc="-135" dirty="0"/>
              <a:t>following </a:t>
            </a:r>
            <a:r>
              <a:rPr sz="4200" spc="-60" dirty="0"/>
              <a:t>output</a:t>
            </a:r>
            <a:r>
              <a:rPr sz="4200" spc="-825" dirty="0"/>
              <a:t> </a:t>
            </a:r>
            <a:r>
              <a:rPr sz="4200" spc="-254" dirty="0"/>
              <a:t>using </a:t>
            </a:r>
            <a:r>
              <a:rPr sz="4200" spc="-795" dirty="0"/>
              <a:t>JSP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174364" y="1175967"/>
            <a:ext cx="2986411" cy="2832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4619</Words>
  <Application>Microsoft Office PowerPoint</Application>
  <PresentationFormat>Custom</PresentationFormat>
  <Paragraphs>722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Java EE</vt:lpstr>
      <vt:lpstr>JSP Introduction</vt:lpstr>
      <vt:lpstr>JSP Processing</vt:lpstr>
      <vt:lpstr>Servlet Vs JSP</vt:lpstr>
      <vt:lpstr>JSP Life Cycle</vt:lpstr>
      <vt:lpstr>JSP Tags</vt:lpstr>
      <vt:lpstr>JSP Scripting Elements</vt:lpstr>
      <vt:lpstr>Scriptlets</vt:lpstr>
      <vt:lpstr>Generate the following output using JSP</vt:lpstr>
      <vt:lpstr>JSP implicit objects</vt:lpstr>
      <vt:lpstr>JSP implicit objects</vt:lpstr>
      <vt:lpstr>Java EE</vt:lpstr>
      <vt:lpstr>JSP Directives</vt:lpstr>
      <vt:lpstr>JSP Page Directives</vt:lpstr>
      <vt:lpstr>errorPage &amp; isErrorPage example</vt:lpstr>
      <vt:lpstr>JSP directive - include</vt:lpstr>
      <vt:lpstr>JSP Action Tags</vt:lpstr>
      <vt:lpstr>include action tag</vt:lpstr>
      <vt:lpstr>forward action tag</vt:lpstr>
      <vt:lpstr>Difference Between Include Directive and Include action</vt:lpstr>
      <vt:lpstr>Calling a servlet from a JSP  : html form action</vt:lpstr>
      <vt:lpstr>Invoking a JSP from a JSP</vt:lpstr>
      <vt:lpstr>Java EE</vt:lpstr>
      <vt:lpstr>Invoking a JSP Page from a Servlet</vt:lpstr>
      <vt:lpstr>About Java beans</vt:lpstr>
      <vt:lpstr>Using Beans : Basic tasks</vt:lpstr>
      <vt:lpstr>Attributes of &lt;jsp:usebean&gt; tag</vt:lpstr>
      <vt:lpstr>Setting Java Bean properties from request parameters</vt:lpstr>
      <vt:lpstr>Using Expression Language (EL) in a JSP Page</vt:lpstr>
      <vt:lpstr>Accessing Java Bean properties</vt:lpstr>
      <vt:lpstr>Building Web Applications using MVC 2 Architecture</vt:lpstr>
      <vt:lpstr>Building Web Applications</vt:lpstr>
      <vt:lpstr>MVC Model 2 Architecture</vt:lpstr>
      <vt:lpstr>Why MVC ?</vt:lpstr>
      <vt:lpstr>MVC Flow of Control</vt:lpstr>
      <vt:lpstr>Implementing MVC Architecture with Servlet and JSP API</vt:lpstr>
      <vt:lpstr>Implementing MVC Architecture with Servlet and JSP API</vt:lpstr>
      <vt:lpstr>Login Application</vt:lpstr>
      <vt:lpstr>Login Application</vt:lpstr>
      <vt:lpstr>Login Application</vt:lpstr>
      <vt:lpstr>login.jsp</vt:lpstr>
      <vt:lpstr>LoginServlet</vt:lpstr>
      <vt:lpstr>LogoutServlet</vt:lpstr>
      <vt:lpstr>Prevent the browsers from caching</vt:lpstr>
      <vt:lpstr>JSP Standard Tag Library (JSTL)</vt:lpstr>
      <vt:lpstr>Java Standard Tag Library (JSTL) Groups</vt:lpstr>
      <vt:lpstr>JSTL Core Tags</vt:lpstr>
      <vt:lpstr>JSTL Core Tag Examples</vt:lpstr>
      <vt:lpstr>&lt;c:forEach&gt; Example</vt:lpstr>
      <vt:lpstr>&lt;c:forEach&gt; Example</vt:lpstr>
      <vt:lpstr>&lt;c:forEach&gt; Example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I</dc:title>
  <dc:creator>Srinivas Reddy</dc:creator>
  <cp:lastModifiedBy>admi</cp:lastModifiedBy>
  <cp:revision>5</cp:revision>
  <dcterms:created xsi:type="dcterms:W3CDTF">2021-06-25T01:59:18Z</dcterms:created>
  <dcterms:modified xsi:type="dcterms:W3CDTF">2021-06-25T10:27:42Z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2021-06-25T00:00:00Z</vt:filetime>
  </property>
</Properties>
</file>