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35884" y="29667"/>
            <a:ext cx="5920231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70230"/>
          </a:xfrm>
          <a:custGeom>
            <a:avLst/>
            <a:gdLst/>
            <a:ahLst/>
            <a:cxnLst/>
            <a:rect l="l" t="t" r="r" b="b"/>
            <a:pathLst>
              <a:path w="12192000" h="570230">
                <a:moveTo>
                  <a:pt x="12192000" y="0"/>
                </a:moveTo>
                <a:lnTo>
                  <a:pt x="0" y="0"/>
                </a:lnTo>
                <a:lnTo>
                  <a:pt x="0" y="569976"/>
                </a:lnTo>
                <a:lnTo>
                  <a:pt x="12192000" y="569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380" y="29667"/>
            <a:ext cx="4063238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70550" y="3041726"/>
            <a:ext cx="6274434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557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urnaldev.com/1053/how-to-generate-thread-dump-in-ja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com/2011/12/jre-jvm-jdk-jit-in-java-programming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executor-service-tutoria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ncurrent/Executor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0214" y="0"/>
            <a:ext cx="335724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Multithre</a:t>
            </a:r>
            <a:r>
              <a:rPr sz="4000" spc="-20" dirty="0">
                <a:latin typeface="Carlito"/>
                <a:cs typeface="Carlito"/>
              </a:rPr>
              <a:t>a</a:t>
            </a:r>
            <a:r>
              <a:rPr sz="4000" spc="-10" dirty="0">
                <a:latin typeface="Carlito"/>
                <a:cs typeface="Carlito"/>
              </a:rPr>
              <a:t>ding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4520" y="841247"/>
            <a:ext cx="8442960" cy="6017260"/>
          </a:xfrm>
          <a:custGeom>
            <a:avLst/>
            <a:gdLst/>
            <a:ahLst/>
            <a:cxnLst/>
            <a:rect l="l" t="t" r="r" b="b"/>
            <a:pathLst>
              <a:path w="8442960" h="6017259">
                <a:moveTo>
                  <a:pt x="8442960" y="0"/>
                </a:moveTo>
                <a:lnTo>
                  <a:pt x="0" y="0"/>
                </a:lnTo>
                <a:lnTo>
                  <a:pt x="0" y="6016752"/>
                </a:lnTo>
                <a:lnTo>
                  <a:pt x="8442960" y="6016752"/>
                </a:lnTo>
                <a:lnTo>
                  <a:pt x="844296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6191" y="763307"/>
            <a:ext cx="7136130" cy="55054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4000" spc="-5" dirty="0">
                <a:latin typeface="Arial"/>
                <a:cs typeface="Arial"/>
              </a:rPr>
              <a:t>Multithreading</a:t>
            </a:r>
            <a:endParaRPr sz="4000" dirty="0">
              <a:latin typeface="Arial"/>
              <a:cs typeface="Arial"/>
            </a:endParaRPr>
          </a:p>
          <a:p>
            <a:pPr marL="986790" indent="-572135">
              <a:lnSpc>
                <a:spcPct val="100000"/>
              </a:lnSpc>
              <a:spcBef>
                <a:spcPts val="620"/>
              </a:spcBef>
              <a:buClr>
                <a:srgbClr val="5B9BD4"/>
              </a:buClr>
              <a:buSzPct val="79687"/>
              <a:buChar char="•"/>
              <a:tabLst>
                <a:tab pos="986155" algn="l"/>
                <a:tab pos="986790" algn="l"/>
              </a:tabLst>
            </a:pPr>
            <a:r>
              <a:rPr sz="3200" spc="-5" dirty="0">
                <a:latin typeface="Arial"/>
                <a:cs typeface="Arial"/>
              </a:rPr>
              <a:t>About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Concurrency</a:t>
            </a:r>
            <a:endParaRPr sz="3200" dirty="0">
              <a:latin typeface="Arial"/>
              <a:cs typeface="Arial"/>
            </a:endParaRPr>
          </a:p>
          <a:p>
            <a:pPr marL="986790" indent="-572135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SzPct val="79687"/>
              <a:buChar char="•"/>
              <a:tabLst>
                <a:tab pos="986155" algn="l"/>
                <a:tab pos="986790" algn="l"/>
              </a:tabLst>
            </a:pPr>
            <a:r>
              <a:rPr sz="3200" spc="-5" dirty="0">
                <a:latin typeface="Arial"/>
                <a:cs typeface="Arial"/>
              </a:rPr>
              <a:t>Thread and Runnable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objects</a:t>
            </a:r>
          </a:p>
          <a:p>
            <a:pPr marL="986790" indent="-572135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SzPct val="79687"/>
              <a:buChar char="•"/>
              <a:tabLst>
                <a:tab pos="986155" algn="l"/>
                <a:tab pos="986790" algn="l"/>
              </a:tabLst>
            </a:pPr>
            <a:r>
              <a:rPr sz="3200" spc="-5" dirty="0">
                <a:latin typeface="Arial"/>
                <a:cs typeface="Arial"/>
              </a:rPr>
              <a:t>Object sharing </a:t>
            </a:r>
            <a:r>
              <a:rPr sz="3200" dirty="0">
                <a:latin typeface="Arial"/>
                <a:cs typeface="Arial"/>
              </a:rPr>
              <a:t>by </a:t>
            </a:r>
            <a:r>
              <a:rPr sz="3200" spc="-5" dirty="0">
                <a:latin typeface="Arial"/>
                <a:cs typeface="Arial"/>
              </a:rPr>
              <a:t>multiple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threads</a:t>
            </a:r>
            <a:endParaRPr sz="3200" dirty="0">
              <a:latin typeface="Arial"/>
              <a:cs typeface="Arial"/>
            </a:endParaRPr>
          </a:p>
          <a:p>
            <a:pPr marL="986790" indent="-572135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SzPct val="79687"/>
              <a:buChar char="•"/>
              <a:tabLst>
                <a:tab pos="986155" algn="l"/>
                <a:tab pos="986790" algn="l"/>
              </a:tabLst>
            </a:pPr>
            <a:r>
              <a:rPr sz="3200" dirty="0">
                <a:latin typeface="Arial"/>
                <a:cs typeface="Arial"/>
              </a:rPr>
              <a:t>Race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Condition</a:t>
            </a:r>
            <a:endParaRPr sz="3200" dirty="0">
              <a:latin typeface="Arial"/>
              <a:cs typeface="Arial"/>
            </a:endParaRPr>
          </a:p>
          <a:p>
            <a:pPr marL="986790" indent="-572135">
              <a:lnSpc>
                <a:spcPct val="100000"/>
              </a:lnSpc>
              <a:spcBef>
                <a:spcPts val="605"/>
              </a:spcBef>
              <a:buClr>
                <a:srgbClr val="5B9BD4"/>
              </a:buClr>
              <a:buSzPct val="79687"/>
              <a:buChar char="•"/>
              <a:tabLst>
                <a:tab pos="986155" algn="l"/>
                <a:tab pos="986790" algn="l"/>
              </a:tabLst>
            </a:pPr>
            <a:r>
              <a:rPr sz="3200" dirty="0">
                <a:latin typeface="Arial"/>
                <a:cs typeface="Arial"/>
              </a:rPr>
              <a:t>Synchronization</a:t>
            </a:r>
          </a:p>
          <a:p>
            <a:pPr marL="958850" indent="-572135">
              <a:lnSpc>
                <a:spcPct val="100000"/>
              </a:lnSpc>
              <a:buChar char="•"/>
              <a:tabLst>
                <a:tab pos="958850" algn="l"/>
                <a:tab pos="959485" algn="l"/>
              </a:tabLst>
            </a:pPr>
            <a:r>
              <a:rPr sz="3200" spc="-5" dirty="0">
                <a:latin typeface="Arial"/>
                <a:cs typeface="Arial"/>
              </a:rPr>
              <a:t>Deadlock</a:t>
            </a:r>
            <a:endParaRPr sz="3200" dirty="0">
              <a:latin typeface="Arial"/>
              <a:cs typeface="Arial"/>
            </a:endParaRPr>
          </a:p>
          <a:p>
            <a:pPr marL="958850" indent="-572135">
              <a:lnSpc>
                <a:spcPct val="100000"/>
              </a:lnSpc>
              <a:buChar char="•"/>
              <a:tabLst>
                <a:tab pos="958850" algn="l"/>
                <a:tab pos="959485" algn="l"/>
              </a:tabLst>
            </a:pPr>
            <a:r>
              <a:rPr sz="3200" spc="-5" dirty="0">
                <a:latin typeface="Arial"/>
                <a:cs typeface="Arial"/>
              </a:rPr>
              <a:t>Inter-thread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communication</a:t>
            </a:r>
            <a:endParaRPr sz="3200" dirty="0">
              <a:latin typeface="Arial"/>
              <a:cs typeface="Arial"/>
            </a:endParaRPr>
          </a:p>
          <a:p>
            <a:pPr marL="958850" indent="-572135">
              <a:lnSpc>
                <a:spcPct val="100000"/>
              </a:lnSpc>
              <a:buChar char="•"/>
              <a:tabLst>
                <a:tab pos="958850" algn="l"/>
                <a:tab pos="959485" algn="l"/>
              </a:tabLst>
            </a:pPr>
            <a:r>
              <a:rPr sz="3200" spc="-5" dirty="0">
                <a:latin typeface="Arial"/>
                <a:cs typeface="Arial"/>
              </a:rPr>
              <a:t>Thread Life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Cycle</a:t>
            </a:r>
          </a:p>
          <a:p>
            <a:pPr marL="958850" indent="-572135">
              <a:lnSpc>
                <a:spcPct val="100000"/>
              </a:lnSpc>
              <a:buChar char="•"/>
              <a:tabLst>
                <a:tab pos="958850" algn="l"/>
                <a:tab pos="959485" algn="l"/>
              </a:tabLst>
            </a:pPr>
            <a:r>
              <a:rPr sz="3200" spc="-5" dirty="0">
                <a:latin typeface="Arial"/>
                <a:cs typeface="Arial"/>
              </a:rPr>
              <a:t>java.util.concurrent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package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Executor</a:t>
            </a:r>
            <a:r>
              <a:rPr spc="-325" dirty="0"/>
              <a:t> </a:t>
            </a:r>
            <a:r>
              <a:rPr spc="-210" dirty="0"/>
              <a:t>Interfaces</a:t>
            </a:r>
          </a:p>
        </p:txBody>
      </p:sp>
      <p:sp>
        <p:nvSpPr>
          <p:cNvPr id="4" name="object 4"/>
          <p:cNvSpPr/>
          <p:nvPr/>
        </p:nvSpPr>
        <p:spPr>
          <a:xfrm>
            <a:off x="225552" y="795527"/>
            <a:ext cx="11695176" cy="605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03735" cy="762000"/>
          </a:xfrm>
          <a:custGeom>
            <a:avLst/>
            <a:gdLst/>
            <a:ahLst/>
            <a:cxnLst/>
            <a:rect l="l" t="t" r="r" b="b"/>
            <a:pathLst>
              <a:path w="12103735" h="762000">
                <a:moveTo>
                  <a:pt x="12103608" y="0"/>
                </a:moveTo>
                <a:lnTo>
                  <a:pt x="0" y="0"/>
                </a:lnTo>
                <a:lnTo>
                  <a:pt x="0" y="762000"/>
                </a:lnTo>
                <a:lnTo>
                  <a:pt x="12103608" y="762000"/>
                </a:lnTo>
                <a:lnTo>
                  <a:pt x="12103608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8655" y="29667"/>
            <a:ext cx="40608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Executor</a:t>
            </a:r>
            <a:r>
              <a:rPr spc="-325" dirty="0"/>
              <a:t> </a:t>
            </a:r>
            <a:r>
              <a:rPr spc="-210" dirty="0"/>
              <a:t>Interfaces</a:t>
            </a:r>
          </a:p>
        </p:txBody>
      </p:sp>
      <p:sp>
        <p:nvSpPr>
          <p:cNvPr id="4" name="object 4"/>
          <p:cNvSpPr/>
          <p:nvPr/>
        </p:nvSpPr>
        <p:spPr>
          <a:xfrm>
            <a:off x="323088" y="787906"/>
            <a:ext cx="11330940" cy="5986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Executor</a:t>
            </a:r>
            <a:r>
              <a:rPr spc="-325" dirty="0"/>
              <a:t> </a:t>
            </a:r>
            <a:r>
              <a:rPr spc="-210" dirty="0"/>
              <a:t>Interfaces</a:t>
            </a:r>
          </a:p>
        </p:txBody>
      </p:sp>
      <p:sp>
        <p:nvSpPr>
          <p:cNvPr id="4" name="object 4"/>
          <p:cNvSpPr/>
          <p:nvPr/>
        </p:nvSpPr>
        <p:spPr>
          <a:xfrm>
            <a:off x="155447" y="761998"/>
            <a:ext cx="11582400" cy="5986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8469" y="29667"/>
            <a:ext cx="77374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Providing </a:t>
            </a:r>
            <a:r>
              <a:rPr spc="-140" dirty="0"/>
              <a:t>Inline </a:t>
            </a:r>
            <a:r>
              <a:rPr spc="-254" dirty="0"/>
              <a:t>task </a:t>
            </a:r>
            <a:r>
              <a:rPr spc="5" dirty="0"/>
              <a:t>to</a:t>
            </a:r>
            <a:r>
              <a:rPr spc="-780" dirty="0"/>
              <a:t> </a:t>
            </a:r>
            <a:r>
              <a:rPr spc="-145" dirty="0"/>
              <a:t>thread </a:t>
            </a:r>
            <a:r>
              <a:rPr spc="-130" dirty="0"/>
              <a:t>object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7828" y="883919"/>
            <a:ext cx="11960860" cy="5727700"/>
            <a:chOff x="147828" y="883919"/>
            <a:chExt cx="11960860" cy="5727700"/>
          </a:xfrm>
        </p:grpSpPr>
        <p:sp>
          <p:nvSpPr>
            <p:cNvPr id="5" name="object 5"/>
            <p:cNvSpPr/>
            <p:nvPr/>
          </p:nvSpPr>
          <p:spPr>
            <a:xfrm>
              <a:off x="147828" y="1069847"/>
              <a:ext cx="6208776" cy="5353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56604" y="883919"/>
              <a:ext cx="5751576" cy="5727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11" y="735914"/>
            <a:ext cx="549021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public class </a:t>
            </a:r>
            <a:r>
              <a:rPr sz="1600" b="1" spc="-5" dirty="0">
                <a:solidFill>
                  <a:srgbClr val="001F5F"/>
                </a:solidFill>
                <a:latin typeface="Carlito"/>
                <a:cs typeface="Carlito"/>
              </a:rPr>
              <a:t>HelloRunnable </a:t>
            </a:r>
            <a:r>
              <a:rPr sz="1600" spc="-5" dirty="0">
                <a:latin typeface="Carlito"/>
                <a:cs typeface="Carlito"/>
              </a:rPr>
              <a:t>implements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rlito"/>
                <a:cs typeface="Carlito"/>
              </a:rPr>
              <a:t>Runnable</a:t>
            </a:r>
            <a:r>
              <a:rPr sz="160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spc="-10" dirty="0">
                <a:latin typeface="Carlito"/>
                <a:cs typeface="Carlito"/>
              </a:rPr>
              <a:t>void </a:t>
            </a:r>
            <a:r>
              <a:rPr sz="1600" dirty="0">
                <a:latin typeface="Carlito"/>
                <a:cs typeface="Carlito"/>
              </a:rPr>
              <a:t>run()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System.out.println("Hello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dirty="0">
                <a:latin typeface="Carlito"/>
                <a:cs typeface="Carlito"/>
              </a:rPr>
              <a:t>a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thread!");</a:t>
            </a:r>
            <a:endParaRPr sz="1600">
              <a:latin typeface="Carlito"/>
              <a:cs typeface="Carlito"/>
            </a:endParaRPr>
          </a:p>
          <a:p>
            <a:pPr marL="7366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011" y="2657094"/>
            <a:ext cx="30664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Class </a:t>
            </a:r>
            <a:r>
              <a:rPr sz="1600" b="1" spc="-5" dirty="0">
                <a:solidFill>
                  <a:srgbClr val="001F5F"/>
                </a:solidFill>
                <a:latin typeface="Carlito"/>
                <a:cs typeface="Carlito"/>
              </a:rPr>
              <a:t>HelloRunnableDemo</a:t>
            </a:r>
            <a:r>
              <a:rPr sz="1600" b="1" spc="1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011" y="2977134"/>
            <a:ext cx="40487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spc="-15" dirty="0">
                <a:latin typeface="Carlito"/>
                <a:cs typeface="Carlito"/>
              </a:rPr>
              <a:t>static void </a:t>
            </a:r>
            <a:r>
              <a:rPr sz="1600" dirty="0">
                <a:latin typeface="Carlito"/>
                <a:cs typeface="Carlito"/>
              </a:rPr>
              <a:t>main(String </a:t>
            </a:r>
            <a:r>
              <a:rPr sz="1600" spc="-5" dirty="0">
                <a:latin typeface="Carlito"/>
                <a:cs typeface="Carlito"/>
              </a:rPr>
              <a:t>args[])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211" y="3617214"/>
            <a:ext cx="4433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Thread </a:t>
            </a:r>
            <a:r>
              <a:rPr sz="1600" dirty="0">
                <a:latin typeface="Carlito"/>
                <a:cs typeface="Carlito"/>
              </a:rPr>
              <a:t>t = </a:t>
            </a:r>
            <a:r>
              <a:rPr sz="1600" spc="-5" dirty="0">
                <a:latin typeface="Carlito"/>
                <a:cs typeface="Carlito"/>
              </a:rPr>
              <a:t>new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Thread(</a:t>
            </a:r>
            <a:r>
              <a:rPr sz="1600" b="1" spc="-5" dirty="0">
                <a:latin typeface="Carlito"/>
                <a:cs typeface="Carlito"/>
              </a:rPr>
              <a:t>runnableObject</a:t>
            </a:r>
            <a:r>
              <a:rPr sz="1600" spc="-5" dirty="0">
                <a:latin typeface="Carlito"/>
                <a:cs typeface="Carlito"/>
              </a:rPr>
              <a:t>);</a:t>
            </a:r>
            <a:endParaRPr sz="1600" dirty="0">
              <a:latin typeface="Carlito"/>
              <a:cs typeface="Carlito"/>
            </a:endParaRPr>
          </a:p>
          <a:p>
            <a:pPr marL="7366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t.start();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011" y="4257547"/>
            <a:ext cx="1708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7366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696595"/>
          </a:xfrm>
          <a:custGeom>
            <a:avLst/>
            <a:gdLst/>
            <a:ahLst/>
            <a:cxnLst/>
            <a:rect l="l" t="t" r="r" b="b"/>
            <a:pathLst>
              <a:path w="12192000" h="696595">
                <a:moveTo>
                  <a:pt x="12192000" y="0"/>
                </a:moveTo>
                <a:lnTo>
                  <a:pt x="0" y="0"/>
                </a:lnTo>
                <a:lnTo>
                  <a:pt x="0" y="696467"/>
                </a:lnTo>
                <a:lnTo>
                  <a:pt x="12192000" y="6964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 sz="2800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47241" y="0"/>
            <a:ext cx="90995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0" dirty="0"/>
              <a:t>Implementation </a:t>
            </a:r>
            <a:r>
              <a:rPr sz="3200" spc="-145" dirty="0"/>
              <a:t>through </a:t>
            </a:r>
            <a:r>
              <a:rPr sz="3200" spc="-85" dirty="0"/>
              <a:t>both </a:t>
            </a:r>
            <a:r>
              <a:rPr sz="3200" spc="-90" dirty="0"/>
              <a:t>the</a:t>
            </a:r>
            <a:r>
              <a:rPr sz="3200" spc="-790" dirty="0"/>
              <a:t> </a:t>
            </a:r>
            <a:r>
              <a:rPr sz="3200" spc="-204" dirty="0"/>
              <a:t>methods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106657" y="6477380"/>
            <a:ext cx="15557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600" dirty="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680" y="5169408"/>
            <a:ext cx="5157470" cy="523220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600" b="1" dirty="0">
                <a:latin typeface="Carlito"/>
                <a:cs typeface="Carlito"/>
              </a:rPr>
              <a:t>The </a:t>
            </a:r>
            <a:r>
              <a:rPr sz="1600" b="1" spc="-5" dirty="0">
                <a:latin typeface="Carlito"/>
                <a:cs typeface="Carlito"/>
              </a:rPr>
              <a:t>start() method </a:t>
            </a:r>
            <a:r>
              <a:rPr sz="1600" b="1" dirty="0">
                <a:latin typeface="Carlito"/>
                <a:cs typeface="Carlito"/>
              </a:rPr>
              <a:t>of </a:t>
            </a:r>
            <a:r>
              <a:rPr sz="1600" b="1" spc="-5" dirty="0">
                <a:latin typeface="Carlito"/>
                <a:cs typeface="Carlito"/>
              </a:rPr>
              <a:t>thread </a:t>
            </a:r>
            <a:r>
              <a:rPr sz="1600" b="1" dirty="0">
                <a:latin typeface="Carlito"/>
                <a:cs typeface="Carlito"/>
              </a:rPr>
              <a:t>object</a:t>
            </a:r>
            <a:r>
              <a:rPr sz="1600" b="1" spc="-8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implicitly</a:t>
            </a:r>
            <a:endParaRPr sz="16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600" b="1" spc="-15" dirty="0">
                <a:latin typeface="Carlito"/>
                <a:cs typeface="Carlito"/>
              </a:rPr>
              <a:t>invokes </a:t>
            </a:r>
            <a:r>
              <a:rPr sz="1600" b="1" dirty="0">
                <a:latin typeface="Carlito"/>
                <a:cs typeface="Carlito"/>
              </a:rPr>
              <a:t>run()</a:t>
            </a:r>
            <a:r>
              <a:rPr sz="1600" b="1" spc="-1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method.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27064" y="818388"/>
            <a:ext cx="5920740" cy="3308985"/>
          </a:xfrm>
          <a:custGeom>
            <a:avLst/>
            <a:gdLst/>
            <a:ahLst/>
            <a:cxnLst/>
            <a:rect l="l" t="t" r="r" b="b"/>
            <a:pathLst>
              <a:path w="5920740" h="3308985">
                <a:moveTo>
                  <a:pt x="5920740" y="0"/>
                </a:moveTo>
                <a:lnTo>
                  <a:pt x="0" y="0"/>
                </a:lnTo>
                <a:lnTo>
                  <a:pt x="0" y="3308604"/>
                </a:lnTo>
                <a:lnTo>
                  <a:pt x="5920740" y="3308604"/>
                </a:lnTo>
                <a:lnTo>
                  <a:pt x="592074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6306058" y="852678"/>
            <a:ext cx="41217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public </a:t>
            </a:r>
            <a:r>
              <a:rPr sz="1600" b="1" spc="-10" dirty="0">
                <a:latin typeface="Carlito"/>
                <a:cs typeface="Carlito"/>
              </a:rPr>
              <a:t>class </a:t>
            </a:r>
            <a:r>
              <a:rPr sz="1600" b="1" spc="-5" dirty="0">
                <a:latin typeface="Carlito"/>
                <a:cs typeface="Carlito"/>
              </a:rPr>
              <a:t>HelloThread </a:t>
            </a:r>
            <a:r>
              <a:rPr sz="1600" b="1" spc="-10" dirty="0">
                <a:latin typeface="Carlito"/>
                <a:cs typeface="Carlito"/>
              </a:rPr>
              <a:t>extends</a:t>
            </a:r>
            <a:r>
              <a:rPr sz="1600" b="1" spc="5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Thread{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6058" y="1431798"/>
            <a:ext cx="2200275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public HelloThread()</a:t>
            </a:r>
            <a:r>
              <a:rPr sz="1600" b="1" spc="-3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super();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rlito"/>
                <a:cs typeface="Carlito"/>
              </a:rPr>
              <a:t>this.start();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06058" y="2879851"/>
            <a:ext cx="10960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@Override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811" y="3297173"/>
            <a:ext cx="75907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rlito"/>
                <a:cs typeface="Carlito"/>
              </a:rPr>
              <a:t>Runnable </a:t>
            </a:r>
            <a:r>
              <a:rPr sz="1600" b="1" spc="-5" dirty="0">
                <a:latin typeface="Carlito"/>
                <a:cs typeface="Carlito"/>
              </a:rPr>
              <a:t>runnableObject </a:t>
            </a:r>
            <a:r>
              <a:rPr sz="1600" b="1" dirty="0">
                <a:latin typeface="Carlito"/>
                <a:cs typeface="Carlito"/>
              </a:rPr>
              <a:t>= </a:t>
            </a:r>
            <a:r>
              <a:rPr sz="1600" b="1" spc="-5" dirty="0">
                <a:latin typeface="Carlito"/>
                <a:cs typeface="Carlito"/>
              </a:rPr>
              <a:t>new HelloRunnable(); </a:t>
            </a:r>
            <a:r>
              <a:rPr sz="1600" b="1" spc="-7" baseline="35087" dirty="0">
                <a:latin typeface="Carlito"/>
                <a:cs typeface="Carlito"/>
              </a:rPr>
              <a:t>public void run()</a:t>
            </a:r>
            <a:r>
              <a:rPr sz="1600" b="1" spc="-67" baseline="35087" dirty="0">
                <a:latin typeface="Carlito"/>
                <a:cs typeface="Carlito"/>
              </a:rPr>
              <a:t> </a:t>
            </a:r>
            <a:r>
              <a:rPr sz="1600" b="1" spc="-7" baseline="35087" dirty="0">
                <a:latin typeface="Carlito"/>
                <a:cs typeface="Carlito"/>
              </a:rPr>
              <a:t>{</a:t>
            </a:r>
            <a:endParaRPr sz="1600" baseline="35087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06058" y="3459226"/>
            <a:ext cx="543623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b="1" i="1" spc="-10" dirty="0">
                <a:latin typeface="Carlito"/>
                <a:cs typeface="Carlito"/>
              </a:rPr>
              <a:t>out.println("Thread Name: </a:t>
            </a:r>
            <a:r>
              <a:rPr sz="1600" b="1" i="1" spc="-5" dirty="0">
                <a:latin typeface="Carlito"/>
                <a:cs typeface="Carlito"/>
              </a:rPr>
              <a:t>"+</a:t>
            </a:r>
            <a:r>
              <a:rPr sz="1600" b="1" i="1" spc="65" dirty="0">
                <a:latin typeface="Carlito"/>
                <a:cs typeface="Carlito"/>
              </a:rPr>
              <a:t> </a:t>
            </a:r>
            <a:r>
              <a:rPr sz="1600" b="1" i="1" spc="-5" dirty="0">
                <a:latin typeface="Carlito"/>
                <a:cs typeface="Carlito"/>
              </a:rPr>
              <a:t>this.getName());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}}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09488" y="6074664"/>
            <a:ext cx="6338570" cy="571500"/>
          </a:xfrm>
          <a:custGeom>
            <a:avLst/>
            <a:gdLst/>
            <a:ahLst/>
            <a:cxnLst/>
            <a:rect l="l" t="t" r="r" b="b"/>
            <a:pathLst>
              <a:path w="6338570" h="571500">
                <a:moveTo>
                  <a:pt x="0" y="571500"/>
                </a:moveTo>
                <a:lnTo>
                  <a:pt x="6338316" y="571500"/>
                </a:lnTo>
                <a:lnTo>
                  <a:pt x="6338316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8" name="object 18"/>
          <p:cNvSpPr txBox="1"/>
          <p:nvPr/>
        </p:nvSpPr>
        <p:spPr>
          <a:xfrm>
            <a:off x="5809488" y="4507991"/>
            <a:ext cx="6338570" cy="1263166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075" algn="just">
              <a:lnSpc>
                <a:spcPct val="100000"/>
              </a:lnSpc>
              <a:spcBef>
                <a:spcPts val="250"/>
              </a:spcBef>
            </a:pPr>
            <a:r>
              <a:rPr sz="1600" b="1" spc="11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600" b="1" spc="9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600" b="1" spc="-40" dirty="0">
                <a:latin typeface="Arial"/>
                <a:cs typeface="Arial"/>
              </a:rPr>
              <a:t>HelloThreadDemo</a:t>
            </a:r>
            <a:r>
              <a:rPr sz="1600" b="1" spc="114" dirty="0">
                <a:latin typeface="Arial"/>
                <a:cs typeface="Arial"/>
              </a:rPr>
              <a:t> </a:t>
            </a:r>
            <a:r>
              <a:rPr sz="1600" b="1" spc="3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075" marR="908685" algn="just">
              <a:lnSpc>
                <a:spcPct val="100000"/>
              </a:lnSpc>
            </a:pPr>
            <a:r>
              <a:rPr sz="1600" b="1" spc="11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600" b="1" spc="215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600" b="1" spc="65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600" b="1" spc="135" dirty="0">
                <a:latin typeface="Arial"/>
                <a:cs typeface="Arial"/>
              </a:rPr>
              <a:t>main(String[] </a:t>
            </a:r>
            <a:r>
              <a:rPr sz="1600" b="1" spc="114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600" b="1" spc="114" dirty="0">
                <a:latin typeface="Arial"/>
                <a:cs typeface="Arial"/>
              </a:rPr>
              <a:t>) </a:t>
            </a:r>
            <a:r>
              <a:rPr sz="1600" b="1" spc="300" dirty="0">
                <a:latin typeface="Arial"/>
                <a:cs typeface="Arial"/>
              </a:rPr>
              <a:t>{  </a:t>
            </a:r>
            <a:r>
              <a:rPr sz="1600" spc="125" dirty="0">
                <a:latin typeface="Arial"/>
                <a:cs typeface="Arial"/>
              </a:rPr>
              <a:t>System.</a:t>
            </a:r>
            <a:r>
              <a:rPr sz="1600" b="1" i="1" spc="12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600" b="1" i="1" spc="125" dirty="0">
                <a:latin typeface="Arial"/>
                <a:cs typeface="Arial"/>
              </a:rPr>
              <a:t>.println(</a:t>
            </a:r>
            <a:r>
              <a:rPr sz="1600" b="1" i="1" spc="125" dirty="0">
                <a:solidFill>
                  <a:srgbClr val="2A00FF"/>
                </a:solidFill>
                <a:latin typeface="Arial"/>
                <a:cs typeface="Arial"/>
              </a:rPr>
              <a:t>"Main </a:t>
            </a:r>
            <a:r>
              <a:rPr sz="1600" b="1" i="1" spc="-10" dirty="0">
                <a:solidFill>
                  <a:srgbClr val="2A00FF"/>
                </a:solidFill>
                <a:latin typeface="Arial"/>
                <a:cs typeface="Arial"/>
              </a:rPr>
              <a:t>Thread </a:t>
            </a:r>
            <a:r>
              <a:rPr sz="1600" b="1" i="1" spc="-120" dirty="0">
                <a:solidFill>
                  <a:srgbClr val="2A00FF"/>
                </a:solidFill>
                <a:latin typeface="Arial"/>
                <a:cs typeface="Arial"/>
              </a:rPr>
              <a:t>Name: </a:t>
            </a:r>
            <a:r>
              <a:rPr sz="1600" b="1" i="1" spc="4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600" b="1" i="1" spc="40" dirty="0">
                <a:latin typeface="Arial"/>
                <a:cs typeface="Arial"/>
              </a:rPr>
              <a:t>+  </a:t>
            </a:r>
            <a:r>
              <a:rPr sz="1600" b="1" i="1" spc="100" dirty="0">
                <a:latin typeface="Arial"/>
                <a:cs typeface="Arial"/>
              </a:rPr>
              <a:t>Thread.currentThread().getName());</a:t>
            </a:r>
            <a:endParaRPr sz="1600">
              <a:latin typeface="Arial"/>
              <a:cs typeface="Arial"/>
            </a:endParaRPr>
          </a:p>
          <a:p>
            <a:pPr marL="92075" algn="just">
              <a:lnSpc>
                <a:spcPct val="100000"/>
              </a:lnSpc>
              <a:spcBef>
                <a:spcPts val="5"/>
              </a:spcBef>
            </a:pPr>
            <a:r>
              <a:rPr sz="1600" b="1" spc="-19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600" b="1" spc="-15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600" b="1" spc="125" dirty="0">
                <a:latin typeface="Arial"/>
                <a:cs typeface="Arial"/>
              </a:rPr>
              <a:t>HelloThread();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88863" y="5976010"/>
            <a:ext cx="1581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0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40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79535" y="6074664"/>
            <a:ext cx="3333115" cy="646430"/>
          </a:xfrm>
          <a:custGeom>
            <a:avLst/>
            <a:gdLst/>
            <a:ahLst/>
            <a:cxnLst/>
            <a:rect l="l" t="t" r="r" b="b"/>
            <a:pathLst>
              <a:path w="3333115" h="646429">
                <a:moveTo>
                  <a:pt x="3332987" y="0"/>
                </a:moveTo>
                <a:lnTo>
                  <a:pt x="0" y="0"/>
                </a:lnTo>
                <a:lnTo>
                  <a:pt x="0" y="646176"/>
                </a:lnTo>
                <a:lnTo>
                  <a:pt x="3332987" y="646176"/>
                </a:lnTo>
                <a:lnTo>
                  <a:pt x="3332987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1" name="object 21"/>
          <p:cNvSpPr txBox="1"/>
          <p:nvPr/>
        </p:nvSpPr>
        <p:spPr>
          <a:xfrm>
            <a:off x="8479535" y="6074664"/>
            <a:ext cx="3333115" cy="526426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710" marR="474980">
              <a:lnSpc>
                <a:spcPct val="100000"/>
              </a:lnSpc>
              <a:spcBef>
                <a:spcPts val="265"/>
              </a:spcBef>
            </a:pPr>
            <a:r>
              <a:rPr sz="1600" spc="10" dirty="0">
                <a:latin typeface="Arial"/>
                <a:cs typeface="Arial"/>
              </a:rPr>
              <a:t>Main </a:t>
            </a:r>
            <a:r>
              <a:rPr sz="1600" spc="35" dirty="0">
                <a:latin typeface="Arial"/>
                <a:cs typeface="Arial"/>
              </a:rPr>
              <a:t>Thread </a:t>
            </a:r>
            <a:r>
              <a:rPr sz="1600" spc="-75" dirty="0">
                <a:latin typeface="Arial"/>
                <a:cs typeface="Arial"/>
              </a:rPr>
              <a:t>Name: </a:t>
            </a:r>
            <a:r>
              <a:rPr sz="1600" spc="10" dirty="0">
                <a:latin typeface="Arial"/>
                <a:cs typeface="Arial"/>
              </a:rPr>
              <a:t>main  </a:t>
            </a:r>
            <a:r>
              <a:rPr sz="1600" spc="35" dirty="0">
                <a:latin typeface="Arial"/>
                <a:cs typeface="Arial"/>
              </a:rPr>
              <a:t>Thread </a:t>
            </a:r>
            <a:r>
              <a:rPr sz="1600" spc="-75" dirty="0">
                <a:latin typeface="Arial"/>
                <a:cs typeface="Arial"/>
              </a:rPr>
              <a:t>Name: </a:t>
            </a:r>
            <a:r>
              <a:rPr sz="1600" spc="70" dirty="0">
                <a:latin typeface="Arial"/>
                <a:cs typeface="Arial"/>
              </a:rPr>
              <a:t>Thread-0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75640"/>
          </a:xfrm>
          <a:custGeom>
            <a:avLst/>
            <a:gdLst/>
            <a:ahLst/>
            <a:cxnLst/>
            <a:rect l="l" t="t" r="r" b="b"/>
            <a:pathLst>
              <a:path w="12192000" h="675640">
                <a:moveTo>
                  <a:pt x="12192000" y="0"/>
                </a:moveTo>
                <a:lnTo>
                  <a:pt x="0" y="0"/>
                </a:lnTo>
                <a:lnTo>
                  <a:pt x="0" y="675132"/>
                </a:lnTo>
                <a:lnTo>
                  <a:pt x="12192000" y="6751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4750" y="0"/>
            <a:ext cx="47669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Current </a:t>
            </a:r>
            <a:r>
              <a:rPr spc="-275" dirty="0"/>
              <a:t>Thread</a:t>
            </a:r>
            <a:r>
              <a:rPr spc="-484" dirty="0"/>
              <a:t> </a:t>
            </a:r>
            <a:r>
              <a:rPr spc="-235" dirty="0"/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753" y="866343"/>
            <a:ext cx="5553075" cy="2480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latin typeface="Carlito"/>
                <a:cs typeface="Carlito"/>
              </a:rPr>
              <a:t>public </a:t>
            </a:r>
            <a:r>
              <a:rPr sz="2300" dirty="0">
                <a:latin typeface="Carlito"/>
                <a:cs typeface="Carlito"/>
              </a:rPr>
              <a:t>class</a:t>
            </a:r>
            <a:r>
              <a:rPr sz="2300" spc="5" dirty="0">
                <a:latin typeface="Carlito"/>
                <a:cs typeface="Carlito"/>
              </a:rPr>
              <a:t> </a:t>
            </a:r>
            <a:r>
              <a:rPr sz="2300" b="1" spc="-10" dirty="0">
                <a:latin typeface="Carlito"/>
                <a:cs typeface="Carlito"/>
              </a:rPr>
              <a:t>CurrentThreadDetails</a:t>
            </a:r>
            <a:r>
              <a:rPr sz="2300" spc="-10" dirty="0">
                <a:latin typeface="Carlito"/>
                <a:cs typeface="Carlito"/>
              </a:rPr>
              <a:t>{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Carlito"/>
                <a:cs typeface="Carlito"/>
              </a:rPr>
              <a:t>public </a:t>
            </a:r>
            <a:r>
              <a:rPr sz="2300" spc="-15" dirty="0">
                <a:latin typeface="Carlito"/>
                <a:cs typeface="Carlito"/>
              </a:rPr>
              <a:t>static </a:t>
            </a:r>
            <a:r>
              <a:rPr sz="2300" spc="-10" dirty="0">
                <a:latin typeface="Carlito"/>
                <a:cs typeface="Carlito"/>
              </a:rPr>
              <a:t>void </a:t>
            </a:r>
            <a:r>
              <a:rPr sz="2300" spc="-5" dirty="0">
                <a:latin typeface="Carlito"/>
                <a:cs typeface="Carlito"/>
              </a:rPr>
              <a:t>main(String </a:t>
            </a:r>
            <a:r>
              <a:rPr sz="2300" dirty="0">
                <a:latin typeface="Carlito"/>
                <a:cs typeface="Carlito"/>
              </a:rPr>
              <a:t>[]</a:t>
            </a:r>
            <a:r>
              <a:rPr sz="2300" spc="1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args){</a:t>
            </a:r>
            <a:endParaRPr sz="2300">
              <a:latin typeface="Carlito"/>
              <a:cs typeface="Carlito"/>
            </a:endParaRPr>
          </a:p>
          <a:p>
            <a:pPr marL="602615" marR="5080">
              <a:lnSpc>
                <a:spcPct val="100000"/>
              </a:lnSpc>
            </a:pPr>
            <a:r>
              <a:rPr sz="2300" b="1" spc="-10" dirty="0">
                <a:latin typeface="Carlito"/>
                <a:cs typeface="Carlito"/>
              </a:rPr>
              <a:t>Thread </a:t>
            </a:r>
            <a:r>
              <a:rPr sz="2300" b="1" spc="-5" dirty="0">
                <a:latin typeface="Carlito"/>
                <a:cs typeface="Carlito"/>
              </a:rPr>
              <a:t>thread </a:t>
            </a:r>
            <a:r>
              <a:rPr sz="2300" b="1" dirty="0">
                <a:latin typeface="Carlito"/>
                <a:cs typeface="Carlito"/>
              </a:rPr>
              <a:t>= </a:t>
            </a:r>
            <a:r>
              <a:rPr sz="2300" b="1" spc="-5" dirty="0">
                <a:solidFill>
                  <a:srgbClr val="FF0000"/>
                </a:solidFill>
                <a:latin typeface="Carlito"/>
                <a:cs typeface="Carlito"/>
              </a:rPr>
              <a:t>Thread</a:t>
            </a:r>
            <a:r>
              <a:rPr sz="2300" b="1" spc="-5" dirty="0">
                <a:latin typeface="Carlito"/>
                <a:cs typeface="Carlito"/>
              </a:rPr>
              <a:t>.currentThread();  </a:t>
            </a:r>
            <a:r>
              <a:rPr sz="2300" spc="-10" dirty="0">
                <a:latin typeface="Carlito"/>
                <a:cs typeface="Carlito"/>
              </a:rPr>
              <a:t>System.out.println(thread);  System.out.println(</a:t>
            </a:r>
            <a:r>
              <a:rPr sz="2300" b="1" spc="-10" dirty="0">
                <a:latin typeface="Carlito"/>
                <a:cs typeface="Carlito"/>
              </a:rPr>
              <a:t>thread.getName()</a:t>
            </a:r>
            <a:r>
              <a:rPr sz="2300" spc="-10" dirty="0">
                <a:latin typeface="Carlito"/>
                <a:cs typeface="Carlito"/>
              </a:rPr>
              <a:t>);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latin typeface="Carlito"/>
                <a:cs typeface="Carlito"/>
              </a:rPr>
              <a:t>}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Carlito"/>
                <a:cs typeface="Carlito"/>
              </a:rPr>
              <a:t>}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404" y="3614928"/>
            <a:ext cx="9159240" cy="292481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300" b="1" i="1" spc="-5" dirty="0">
                <a:latin typeface="Carlito"/>
                <a:cs typeface="Carlito"/>
              </a:rPr>
              <a:t>// The </a:t>
            </a:r>
            <a:r>
              <a:rPr sz="2300" b="1" i="1" spc="-10" dirty="0">
                <a:latin typeface="Carlito"/>
                <a:cs typeface="Carlito"/>
              </a:rPr>
              <a:t>first </a:t>
            </a:r>
            <a:r>
              <a:rPr sz="2300" b="1" i="1" spc="-5" dirty="0">
                <a:latin typeface="Carlito"/>
                <a:cs typeface="Carlito"/>
              </a:rPr>
              <a:t>println()</a:t>
            </a:r>
            <a:r>
              <a:rPr sz="2300" b="1" i="1" spc="-15" dirty="0">
                <a:latin typeface="Carlito"/>
                <a:cs typeface="Carlito"/>
              </a:rPr>
              <a:t> </a:t>
            </a:r>
            <a:r>
              <a:rPr sz="2300" b="1" i="1" spc="-5" dirty="0">
                <a:latin typeface="Carlito"/>
                <a:cs typeface="Carlito"/>
              </a:rPr>
              <a:t>output:</a:t>
            </a:r>
            <a:endParaRPr sz="2300">
              <a:latin typeface="Carlito"/>
              <a:cs typeface="Carlito"/>
            </a:endParaRPr>
          </a:p>
          <a:p>
            <a:pPr marL="1073150">
              <a:lnSpc>
                <a:spcPct val="100000"/>
              </a:lnSpc>
            </a:pPr>
            <a:r>
              <a:rPr sz="2300" b="1" spc="-5" dirty="0">
                <a:latin typeface="Carlito"/>
                <a:cs typeface="Carlito"/>
              </a:rPr>
              <a:t>Thread[main,5,main]</a:t>
            </a:r>
            <a:endParaRPr sz="2300">
              <a:latin typeface="Carlito"/>
              <a:cs typeface="Carlito"/>
            </a:endParaRPr>
          </a:p>
          <a:p>
            <a:pPr marL="1566545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567180" algn="l"/>
              </a:tabLst>
            </a:pPr>
            <a:r>
              <a:rPr sz="2300" spc="-5" dirty="0">
                <a:latin typeface="Carlito"/>
                <a:cs typeface="Carlito"/>
              </a:rPr>
              <a:t>The </a:t>
            </a:r>
            <a:r>
              <a:rPr sz="2300" b="1" spc="-15" dirty="0">
                <a:latin typeface="Carlito"/>
                <a:cs typeface="Carlito"/>
              </a:rPr>
              <a:t>first </a:t>
            </a:r>
            <a:r>
              <a:rPr sz="2300" b="1" spc="-5" dirty="0">
                <a:latin typeface="Carlito"/>
                <a:cs typeface="Carlito"/>
              </a:rPr>
              <a:t>main </a:t>
            </a:r>
            <a:r>
              <a:rPr sz="2300" spc="-10" dirty="0">
                <a:latin typeface="Carlito"/>
                <a:cs typeface="Carlito"/>
              </a:rPr>
              <a:t>indicates </a:t>
            </a:r>
            <a:r>
              <a:rPr sz="2300" spc="-5" dirty="0">
                <a:latin typeface="Carlito"/>
                <a:cs typeface="Carlito"/>
              </a:rPr>
              <a:t>name </a:t>
            </a:r>
            <a:r>
              <a:rPr sz="2300" dirty="0">
                <a:latin typeface="Carlito"/>
                <a:cs typeface="Carlito"/>
              </a:rPr>
              <a:t>of the</a:t>
            </a:r>
            <a:r>
              <a:rPr sz="2300" spc="2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thread</a:t>
            </a:r>
            <a:endParaRPr sz="2300">
              <a:latin typeface="Carlito"/>
              <a:cs typeface="Carlito"/>
            </a:endParaRPr>
          </a:p>
          <a:p>
            <a:pPr marL="1566545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567180" algn="l"/>
              </a:tabLst>
            </a:pPr>
            <a:r>
              <a:rPr sz="2300" b="1" dirty="0">
                <a:latin typeface="Carlito"/>
                <a:cs typeface="Carlito"/>
              </a:rPr>
              <a:t>5 </a:t>
            </a:r>
            <a:r>
              <a:rPr sz="2300" spc="-10" dirty="0">
                <a:latin typeface="Carlito"/>
                <a:cs typeface="Carlito"/>
              </a:rPr>
              <a:t>indicates </a:t>
            </a:r>
            <a:r>
              <a:rPr sz="2300" spc="-5" dirty="0">
                <a:latin typeface="Carlito"/>
                <a:cs typeface="Carlito"/>
              </a:rPr>
              <a:t>priority</a:t>
            </a:r>
            <a:r>
              <a:rPr sz="2300" spc="1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number</a:t>
            </a:r>
            <a:endParaRPr sz="2300">
              <a:latin typeface="Carlito"/>
              <a:cs typeface="Carlito"/>
            </a:endParaRPr>
          </a:p>
          <a:p>
            <a:pPr marL="1566545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567180" algn="l"/>
              </a:tabLst>
            </a:pPr>
            <a:r>
              <a:rPr sz="2300" dirty="0">
                <a:latin typeface="Carlito"/>
                <a:cs typeface="Carlito"/>
              </a:rPr>
              <a:t>The </a:t>
            </a:r>
            <a:r>
              <a:rPr sz="2300" b="1" spc="-5" dirty="0">
                <a:latin typeface="Carlito"/>
                <a:cs typeface="Carlito"/>
              </a:rPr>
              <a:t>second main </a:t>
            </a:r>
            <a:r>
              <a:rPr sz="2300" spc="-10" dirty="0">
                <a:latin typeface="Carlito"/>
                <a:cs typeface="Carlito"/>
              </a:rPr>
              <a:t>indicates </a:t>
            </a:r>
            <a:r>
              <a:rPr sz="2300" spc="-5" dirty="0">
                <a:latin typeface="Carlito"/>
                <a:cs typeface="Carlito"/>
              </a:rPr>
              <a:t>name of the </a:t>
            </a:r>
            <a:r>
              <a:rPr sz="2300" b="1" spc="-5" dirty="0">
                <a:latin typeface="Carlito"/>
                <a:cs typeface="Carlito"/>
              </a:rPr>
              <a:t>thread</a:t>
            </a:r>
            <a:r>
              <a:rPr sz="2300" b="1" spc="60" dirty="0">
                <a:latin typeface="Carlito"/>
                <a:cs typeface="Carlito"/>
              </a:rPr>
              <a:t> </a:t>
            </a:r>
            <a:r>
              <a:rPr sz="2300" b="1" spc="-5" dirty="0">
                <a:latin typeface="Carlito"/>
                <a:cs typeface="Carlito"/>
              </a:rPr>
              <a:t>group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300" b="1" i="1" spc="-5" dirty="0">
                <a:latin typeface="Carlito"/>
                <a:cs typeface="Carlito"/>
              </a:rPr>
              <a:t>// The </a:t>
            </a:r>
            <a:r>
              <a:rPr sz="2300" b="1" i="1" spc="-10" dirty="0">
                <a:latin typeface="Carlito"/>
                <a:cs typeface="Carlito"/>
              </a:rPr>
              <a:t>second </a:t>
            </a:r>
            <a:r>
              <a:rPr sz="2300" b="1" i="1" spc="-5" dirty="0">
                <a:latin typeface="Carlito"/>
                <a:cs typeface="Carlito"/>
              </a:rPr>
              <a:t>println()</a:t>
            </a:r>
            <a:r>
              <a:rPr sz="2300" b="1" i="1" spc="-10" dirty="0">
                <a:latin typeface="Carlito"/>
                <a:cs typeface="Carlito"/>
              </a:rPr>
              <a:t> </a:t>
            </a:r>
            <a:r>
              <a:rPr sz="2300" b="1" i="1" spc="-5" dirty="0">
                <a:latin typeface="Carlito"/>
                <a:cs typeface="Carlito"/>
              </a:rPr>
              <a:t>output:</a:t>
            </a:r>
            <a:endParaRPr sz="2300">
              <a:latin typeface="Carlito"/>
              <a:cs typeface="Carlito"/>
            </a:endParaRPr>
          </a:p>
          <a:p>
            <a:pPr marL="1006475">
              <a:lnSpc>
                <a:spcPct val="100000"/>
              </a:lnSpc>
            </a:pPr>
            <a:r>
              <a:rPr sz="2300" b="1" spc="-5" dirty="0">
                <a:latin typeface="Carlito"/>
                <a:cs typeface="Carlito"/>
              </a:rPr>
              <a:t>main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46430"/>
          </a:xfrm>
          <a:custGeom>
            <a:avLst/>
            <a:gdLst/>
            <a:ahLst/>
            <a:cxnLst/>
            <a:rect l="l" t="t" r="r" b="b"/>
            <a:pathLst>
              <a:path w="12192000" h="646430">
                <a:moveTo>
                  <a:pt x="12192000" y="0"/>
                </a:moveTo>
                <a:lnTo>
                  <a:pt x="0" y="0"/>
                </a:lnTo>
                <a:lnTo>
                  <a:pt x="0" y="646176"/>
                </a:lnTo>
                <a:lnTo>
                  <a:pt x="12192000" y="6461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0094" y="0"/>
            <a:ext cx="45974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Thread </a:t>
            </a:r>
            <a:r>
              <a:rPr spc="-345" dirty="0"/>
              <a:t>class</a:t>
            </a:r>
            <a:r>
              <a:rPr spc="-385" dirty="0"/>
              <a:t> </a:t>
            </a:r>
            <a:r>
              <a:rPr spc="-204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731263"/>
            <a:ext cx="12192000" cy="939165"/>
          </a:xfrm>
          <a:custGeom>
            <a:avLst/>
            <a:gdLst/>
            <a:ahLst/>
            <a:cxnLst/>
            <a:rect l="l" t="t" r="r" b="b"/>
            <a:pathLst>
              <a:path w="12192000" h="939164">
                <a:moveTo>
                  <a:pt x="12192000" y="477012"/>
                </a:moveTo>
                <a:lnTo>
                  <a:pt x="7620" y="477012"/>
                </a:lnTo>
                <a:lnTo>
                  <a:pt x="7620" y="938784"/>
                </a:lnTo>
                <a:lnTo>
                  <a:pt x="12192000" y="938784"/>
                </a:lnTo>
                <a:lnTo>
                  <a:pt x="12192000" y="477012"/>
                </a:lnTo>
                <a:close/>
              </a:path>
              <a:path w="12192000" h="939164">
                <a:moveTo>
                  <a:pt x="12192000" y="0"/>
                </a:moveTo>
                <a:lnTo>
                  <a:pt x="0" y="0"/>
                </a:lnTo>
                <a:lnTo>
                  <a:pt x="0" y="461772"/>
                </a:lnTo>
                <a:lnTo>
                  <a:pt x="12192000" y="461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1634489"/>
            <a:ext cx="263525" cy="97853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400" spc="-5" dirty="0">
                <a:latin typeface="Carlito"/>
                <a:cs typeface="Carlito"/>
              </a:rPr>
              <a:t>3.</a:t>
            </a:r>
            <a:endParaRPr sz="2400" dirty="0">
              <a:latin typeface="Carlito"/>
              <a:cs typeface="Carlito"/>
            </a:endParaRPr>
          </a:p>
          <a:p>
            <a:pPr marL="19685">
              <a:lnSpc>
                <a:spcPct val="100000"/>
              </a:lnSpc>
              <a:spcBef>
                <a:spcPts val="869"/>
              </a:spcBef>
            </a:pPr>
            <a:r>
              <a:rPr sz="2400" spc="-5" dirty="0">
                <a:latin typeface="Carlito"/>
                <a:cs typeface="Carlito"/>
              </a:rPr>
              <a:t>4.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" y="2708148"/>
            <a:ext cx="12184380" cy="832485"/>
          </a:xfrm>
          <a:custGeom>
            <a:avLst/>
            <a:gdLst/>
            <a:ahLst/>
            <a:cxnLst/>
            <a:rect l="l" t="t" r="r" b="b"/>
            <a:pathLst>
              <a:path w="12184380" h="832485">
                <a:moveTo>
                  <a:pt x="12184380" y="0"/>
                </a:moveTo>
                <a:lnTo>
                  <a:pt x="0" y="0"/>
                </a:lnTo>
                <a:lnTo>
                  <a:pt x="0" y="832103"/>
                </a:lnTo>
                <a:lnTo>
                  <a:pt x="12184380" y="832103"/>
                </a:lnTo>
                <a:lnTo>
                  <a:pt x="1218438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55" y="2721940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5.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525011"/>
            <a:ext cx="12192000" cy="462280"/>
          </a:xfrm>
          <a:custGeom>
            <a:avLst/>
            <a:gdLst/>
            <a:ahLst/>
            <a:cxnLst/>
            <a:rect l="l" t="t" r="r" b="b"/>
            <a:pathLst>
              <a:path w="12192000" h="462279">
                <a:moveTo>
                  <a:pt x="12192000" y="0"/>
                </a:moveTo>
                <a:lnTo>
                  <a:pt x="0" y="0"/>
                </a:lnTo>
                <a:lnTo>
                  <a:pt x="0" y="461771"/>
                </a:lnTo>
                <a:lnTo>
                  <a:pt x="12192000" y="4617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3539108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6.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2311" y="4072128"/>
            <a:ext cx="11219815" cy="707390"/>
          </a:xfrm>
          <a:custGeom>
            <a:avLst/>
            <a:gdLst/>
            <a:ahLst/>
            <a:cxnLst/>
            <a:rect l="l" t="t" r="r" b="b"/>
            <a:pathLst>
              <a:path w="11219815" h="707389">
                <a:moveTo>
                  <a:pt x="11219688" y="0"/>
                </a:moveTo>
                <a:lnTo>
                  <a:pt x="0" y="0"/>
                </a:lnTo>
                <a:lnTo>
                  <a:pt x="0" y="707136"/>
                </a:lnTo>
                <a:lnTo>
                  <a:pt x="11219688" y="707136"/>
                </a:lnTo>
                <a:lnTo>
                  <a:pt x="11219688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" y="4856988"/>
            <a:ext cx="12184380" cy="462280"/>
          </a:xfrm>
          <a:custGeom>
            <a:avLst/>
            <a:gdLst/>
            <a:ahLst/>
            <a:cxnLst/>
            <a:rect l="l" t="t" r="r" b="b"/>
            <a:pathLst>
              <a:path w="12184380" h="462279">
                <a:moveTo>
                  <a:pt x="12184380" y="0"/>
                </a:moveTo>
                <a:lnTo>
                  <a:pt x="0" y="0"/>
                </a:lnTo>
                <a:lnTo>
                  <a:pt x="0" y="461772"/>
                </a:lnTo>
                <a:lnTo>
                  <a:pt x="12184380" y="461772"/>
                </a:lnTo>
                <a:lnTo>
                  <a:pt x="1218438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055" y="487146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7.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5434584"/>
            <a:ext cx="12192000" cy="462280"/>
          </a:xfrm>
          <a:custGeom>
            <a:avLst/>
            <a:gdLst/>
            <a:ahLst/>
            <a:cxnLst/>
            <a:rect l="l" t="t" r="r" b="b"/>
            <a:pathLst>
              <a:path w="12192000" h="462279">
                <a:moveTo>
                  <a:pt x="12192000" y="0"/>
                </a:moveTo>
                <a:lnTo>
                  <a:pt x="0" y="0"/>
                </a:lnTo>
                <a:lnTo>
                  <a:pt x="0" y="461771"/>
                </a:lnTo>
                <a:lnTo>
                  <a:pt x="12192000" y="4617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739" y="5448401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8.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0" y="5996940"/>
            <a:ext cx="12184380" cy="830580"/>
          </a:xfrm>
          <a:custGeom>
            <a:avLst/>
            <a:gdLst/>
            <a:ahLst/>
            <a:cxnLst/>
            <a:rect l="l" t="t" r="r" b="b"/>
            <a:pathLst>
              <a:path w="12184380" h="830579">
                <a:moveTo>
                  <a:pt x="12184380" y="0"/>
                </a:moveTo>
                <a:lnTo>
                  <a:pt x="0" y="0"/>
                </a:lnTo>
                <a:lnTo>
                  <a:pt x="0" y="830580"/>
                </a:lnTo>
                <a:lnTo>
                  <a:pt x="12184380" y="830580"/>
                </a:lnTo>
                <a:lnTo>
                  <a:pt x="1218438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6055" y="6011367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9.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0600" y="4580453"/>
            <a:ext cx="10458450" cy="2277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Note: priority range: </a:t>
            </a:r>
            <a:r>
              <a:rPr dirty="0">
                <a:latin typeface="Carlito"/>
                <a:cs typeface="Carlito"/>
              </a:rPr>
              <a:t>0 </a:t>
            </a:r>
            <a:r>
              <a:rPr spc="-5" dirty="0">
                <a:latin typeface="Carlito"/>
                <a:cs typeface="Carlito"/>
              </a:rPr>
              <a:t>(Min) </a:t>
            </a:r>
            <a:r>
              <a:rPr spc="-10" dirty="0">
                <a:latin typeface="Carlito"/>
                <a:cs typeface="Carlito"/>
              </a:rPr>
              <a:t>to </a:t>
            </a:r>
            <a:r>
              <a:rPr spc="-5" dirty="0">
                <a:latin typeface="Carlito"/>
                <a:cs typeface="Carlito"/>
              </a:rPr>
              <a:t>10(Max). </a:t>
            </a:r>
            <a:r>
              <a:rPr spc="-35" dirty="0">
                <a:latin typeface="Carlito"/>
                <a:cs typeface="Carlito"/>
              </a:rPr>
              <a:t>We </a:t>
            </a:r>
            <a:r>
              <a:rPr spc="-5" dirty="0">
                <a:latin typeface="Carlito"/>
                <a:cs typeface="Carlito"/>
              </a:rPr>
              <a:t>can </a:t>
            </a:r>
            <a:r>
              <a:rPr spc="-10" dirty="0">
                <a:latin typeface="Carlito"/>
                <a:cs typeface="Carlito"/>
              </a:rPr>
              <a:t>provide any </a:t>
            </a:r>
            <a:r>
              <a:rPr dirty="0">
                <a:latin typeface="Carlito"/>
                <a:cs typeface="Carlito"/>
              </a:rPr>
              <a:t>number </a:t>
            </a:r>
            <a:r>
              <a:rPr spc="-15" dirty="0">
                <a:latin typeface="Carlito"/>
                <a:cs typeface="Carlito"/>
              </a:rPr>
              <a:t>from </a:t>
            </a:r>
            <a:r>
              <a:rPr dirty="0">
                <a:latin typeface="Carlito"/>
                <a:cs typeface="Carlito"/>
              </a:rPr>
              <a:t>0 </a:t>
            </a:r>
            <a:r>
              <a:rPr spc="-15" dirty="0">
                <a:latin typeface="Carlito"/>
                <a:cs typeface="Carlito"/>
              </a:rPr>
              <a:t>to </a:t>
            </a:r>
            <a:r>
              <a:rPr dirty="0">
                <a:latin typeface="Carlito"/>
                <a:cs typeface="Carlito"/>
              </a:rPr>
              <a:t>10 </a:t>
            </a:r>
            <a:r>
              <a:rPr spc="-5" dirty="0">
                <a:latin typeface="Carlito"/>
                <a:cs typeface="Carlito"/>
              </a:rPr>
              <a:t>or </a:t>
            </a:r>
            <a:r>
              <a:rPr dirty="0">
                <a:latin typeface="Carlito"/>
                <a:cs typeface="Carlito"/>
              </a:rPr>
              <a:t>use </a:t>
            </a:r>
            <a:r>
              <a:rPr spc="-10" dirty="0">
                <a:latin typeface="Carlito"/>
                <a:cs typeface="Carlito"/>
              </a:rPr>
              <a:t>constants,  </a:t>
            </a:r>
            <a:r>
              <a:rPr dirty="0">
                <a:latin typeface="Carlito"/>
                <a:cs typeface="Carlito"/>
              </a:rPr>
              <a:t>MIN_PRIORITY whose </a:t>
            </a:r>
            <a:r>
              <a:rPr spc="-5" dirty="0">
                <a:latin typeface="Carlito"/>
                <a:cs typeface="Carlito"/>
              </a:rPr>
              <a:t>value </a:t>
            </a:r>
            <a:r>
              <a:rPr dirty="0">
                <a:latin typeface="Carlito"/>
                <a:cs typeface="Carlito"/>
              </a:rPr>
              <a:t>is 0 , MAX_PRIORITY is 10 and NORM_PRIORITY </a:t>
            </a:r>
            <a:r>
              <a:rPr spc="-5" dirty="0">
                <a:latin typeface="Carlito"/>
                <a:cs typeface="Carlito"/>
              </a:rPr>
              <a:t>value </a:t>
            </a:r>
            <a:r>
              <a:rPr dirty="0">
                <a:latin typeface="Carlito"/>
                <a:cs typeface="Carlito"/>
              </a:rPr>
              <a:t>is</a:t>
            </a:r>
            <a:r>
              <a:rPr spc="-16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5</a:t>
            </a:r>
          </a:p>
          <a:p>
            <a:pPr marL="88265">
              <a:lnSpc>
                <a:spcPct val="100000"/>
              </a:lnSpc>
              <a:spcBef>
                <a:spcPts val="1360"/>
              </a:spcBef>
              <a:tabLst>
                <a:tab pos="4563745" algn="l"/>
              </a:tabLst>
            </a:pPr>
            <a:r>
              <a:rPr spc="-5" dirty="0">
                <a:latin typeface="Carlito"/>
                <a:cs typeface="Carlito"/>
              </a:rPr>
              <a:t>thread.setPriority(</a:t>
            </a:r>
            <a:r>
              <a:rPr i="1" spc="-5" dirty="0">
                <a:latin typeface="Carlito"/>
                <a:cs typeface="Carlito"/>
              </a:rPr>
              <a:t>priorityNumber</a:t>
            </a:r>
            <a:r>
              <a:rPr spc="-5" dirty="0">
                <a:latin typeface="Carlito"/>
                <a:cs typeface="Carlito"/>
              </a:rPr>
              <a:t>)	</a:t>
            </a:r>
            <a:r>
              <a:rPr dirty="0">
                <a:latin typeface="Carlito"/>
                <a:cs typeface="Carlito"/>
              </a:rPr>
              <a:t>: </a:t>
            </a:r>
            <a:r>
              <a:rPr i="1" spc="-5" dirty="0">
                <a:latin typeface="Carlito"/>
                <a:cs typeface="Carlito"/>
              </a:rPr>
              <a:t>sets </a:t>
            </a:r>
            <a:r>
              <a:rPr i="1" dirty="0">
                <a:latin typeface="Carlito"/>
                <a:cs typeface="Carlito"/>
              </a:rPr>
              <a:t>the priority </a:t>
            </a:r>
            <a:r>
              <a:rPr i="1" spc="-5" dirty="0">
                <a:latin typeface="Carlito"/>
                <a:cs typeface="Carlito"/>
              </a:rPr>
              <a:t>of </a:t>
            </a:r>
            <a:r>
              <a:rPr i="1" dirty="0">
                <a:latin typeface="Carlito"/>
                <a:cs typeface="Carlito"/>
              </a:rPr>
              <a:t>a</a:t>
            </a:r>
            <a:r>
              <a:rPr i="1" spc="-60" dirty="0">
                <a:latin typeface="Carlito"/>
                <a:cs typeface="Carlito"/>
              </a:rPr>
              <a:t> </a:t>
            </a:r>
            <a:r>
              <a:rPr i="1" dirty="0">
                <a:latin typeface="Carlito"/>
                <a:cs typeface="Carlito"/>
              </a:rPr>
              <a:t>thread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  <a:tabLst>
                <a:tab pos="3313429" algn="l"/>
                <a:tab pos="3530600" algn="l"/>
              </a:tabLst>
            </a:pPr>
            <a:r>
              <a:rPr spc="-5" dirty="0">
                <a:latin typeface="Carlito"/>
                <a:cs typeface="Carlito"/>
              </a:rPr>
              <a:t>Boolean</a:t>
            </a:r>
            <a:r>
              <a:rPr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thread.isAlive()	</a:t>
            </a:r>
            <a:r>
              <a:rPr dirty="0">
                <a:latin typeface="Carlito"/>
                <a:cs typeface="Carlito"/>
              </a:rPr>
              <a:t>:	</a:t>
            </a:r>
            <a:r>
              <a:rPr i="1" dirty="0">
                <a:latin typeface="Carlito"/>
                <a:cs typeface="Carlito"/>
              </a:rPr>
              <a:t>returns true if thread is </a:t>
            </a:r>
            <a:r>
              <a:rPr i="1" spc="-5" dirty="0">
                <a:latin typeface="Carlito"/>
                <a:cs typeface="Carlito"/>
              </a:rPr>
              <a:t>alive </a:t>
            </a:r>
            <a:r>
              <a:rPr i="1" dirty="0">
                <a:latin typeface="Carlito"/>
                <a:cs typeface="Carlito"/>
              </a:rPr>
              <a:t>else returns</a:t>
            </a:r>
            <a:r>
              <a:rPr i="1" spc="-55" dirty="0">
                <a:latin typeface="Carlito"/>
                <a:cs typeface="Carlito"/>
              </a:rPr>
              <a:t> </a:t>
            </a:r>
            <a:r>
              <a:rPr i="1" spc="-10" dirty="0">
                <a:latin typeface="Carlito"/>
                <a:cs typeface="Carlito"/>
              </a:rPr>
              <a:t>false.</a:t>
            </a:r>
            <a:endParaRPr dirty="0">
              <a:latin typeface="Carlito"/>
              <a:cs typeface="Carlito"/>
            </a:endParaRPr>
          </a:p>
          <a:p>
            <a:pPr marL="19685">
              <a:lnSpc>
                <a:spcPct val="100000"/>
              </a:lnSpc>
              <a:spcBef>
                <a:spcPts val="1550"/>
              </a:spcBef>
              <a:tabLst>
                <a:tab pos="1704339" algn="l"/>
                <a:tab pos="6555740" algn="l"/>
              </a:tabLst>
            </a:pPr>
            <a:r>
              <a:rPr spc="-5" dirty="0">
                <a:latin typeface="Carlito"/>
                <a:cs typeface="Carlito"/>
              </a:rPr>
              <a:t>thread.join()	</a:t>
            </a:r>
            <a:r>
              <a:rPr dirty="0">
                <a:latin typeface="Carlito"/>
                <a:cs typeface="Carlito"/>
              </a:rPr>
              <a:t>: </a:t>
            </a:r>
            <a:r>
              <a:rPr spc="-5" dirty="0">
                <a:latin typeface="Carlito"/>
                <a:cs typeface="Carlito"/>
              </a:rPr>
              <a:t>The caller thread </a:t>
            </a:r>
            <a:r>
              <a:rPr spc="-10" dirty="0">
                <a:latin typeface="Carlito"/>
                <a:cs typeface="Carlito"/>
              </a:rPr>
              <a:t>waits </a:t>
            </a:r>
            <a:r>
              <a:rPr dirty="0">
                <a:latin typeface="Carlito"/>
                <a:cs typeface="Carlito"/>
              </a:rPr>
              <a:t>till</a:t>
            </a:r>
            <a:r>
              <a:rPr spc="-2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the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i="1" dirty="0">
                <a:latin typeface="Carlito"/>
                <a:cs typeface="Carlito"/>
              </a:rPr>
              <a:t>thread	</a:t>
            </a:r>
            <a:r>
              <a:rPr spc="-5" dirty="0">
                <a:latin typeface="Carlito"/>
                <a:cs typeface="Carlito"/>
              </a:rPr>
              <a:t>dies </a:t>
            </a:r>
            <a:r>
              <a:rPr dirty="0">
                <a:latin typeface="Carlito"/>
                <a:cs typeface="Carlito"/>
              </a:rPr>
              <a:t>i.e. </a:t>
            </a:r>
            <a:r>
              <a:rPr spc="-5" dirty="0">
                <a:latin typeface="Carlito"/>
                <a:cs typeface="Carlito"/>
              </a:rPr>
              <a:t>caller thread joins</a:t>
            </a:r>
            <a:r>
              <a:rPr spc="-11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after</a:t>
            </a:r>
            <a:endParaRPr dirty="0">
              <a:latin typeface="Carlito"/>
              <a:cs typeface="Carlito"/>
            </a:endParaRPr>
          </a:p>
          <a:p>
            <a:pPr marL="19685">
              <a:lnSpc>
                <a:spcPct val="100000"/>
              </a:lnSpc>
              <a:tabLst>
                <a:tab pos="979805" algn="l"/>
              </a:tabLst>
            </a:pPr>
            <a:r>
              <a:rPr i="1" dirty="0">
                <a:latin typeface="Carlito"/>
                <a:cs typeface="Carlito"/>
              </a:rPr>
              <a:t>thread	</a:t>
            </a:r>
            <a:r>
              <a:rPr spc="-10" dirty="0">
                <a:latin typeface="Carlito"/>
                <a:cs typeface="Carlito"/>
              </a:rPr>
              <a:t>completes </a:t>
            </a:r>
            <a:r>
              <a:rPr dirty="0">
                <a:latin typeface="Carlito"/>
                <a:cs typeface="Carlito"/>
              </a:rPr>
              <a:t>its</a:t>
            </a:r>
            <a:r>
              <a:rPr spc="-30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execution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711708"/>
            <a:ext cx="12192000" cy="462280"/>
          </a:xfrm>
          <a:custGeom>
            <a:avLst/>
            <a:gdLst/>
            <a:ahLst/>
            <a:cxnLst/>
            <a:rect l="l" t="t" r="r" b="b"/>
            <a:pathLst>
              <a:path w="12192000" h="462280">
                <a:moveTo>
                  <a:pt x="12192000" y="0"/>
                </a:moveTo>
                <a:lnTo>
                  <a:pt x="0" y="0"/>
                </a:lnTo>
                <a:lnTo>
                  <a:pt x="0" y="461772"/>
                </a:lnTo>
                <a:lnTo>
                  <a:pt x="12192000" y="461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739" y="724357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1.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20" y="1220724"/>
            <a:ext cx="12184380" cy="462280"/>
          </a:xfrm>
          <a:custGeom>
            <a:avLst/>
            <a:gdLst/>
            <a:ahLst/>
            <a:cxnLst/>
            <a:rect l="l" t="t" r="r" b="b"/>
            <a:pathLst>
              <a:path w="12184380" h="462280">
                <a:moveTo>
                  <a:pt x="12184380" y="0"/>
                </a:moveTo>
                <a:lnTo>
                  <a:pt x="0" y="0"/>
                </a:lnTo>
                <a:lnTo>
                  <a:pt x="0" y="461772"/>
                </a:lnTo>
                <a:lnTo>
                  <a:pt x="12184380" y="461772"/>
                </a:lnTo>
                <a:lnTo>
                  <a:pt x="1218438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6055" y="1234516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2.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3139" y="580323"/>
            <a:ext cx="11049000" cy="3741152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859280">
              <a:lnSpc>
                <a:spcPct val="136400"/>
              </a:lnSpc>
              <a:spcBef>
                <a:spcPts val="185"/>
              </a:spcBef>
              <a:tabLst>
                <a:tab pos="1868805" algn="l"/>
                <a:tab pos="2086610" algn="l"/>
                <a:tab pos="3630929" algn="l"/>
                <a:tab pos="3985895" algn="l"/>
                <a:tab pos="4204970" algn="l"/>
                <a:tab pos="5250815" algn="l"/>
                <a:tab pos="5601335" algn="l"/>
              </a:tabLst>
            </a:pPr>
            <a:r>
              <a:rPr sz="2400" spc="-10" dirty="0">
                <a:latin typeface="Carlito"/>
                <a:cs typeface="Carlito"/>
              </a:rPr>
              <a:t>Thread thread</a:t>
            </a:r>
            <a:r>
              <a:rPr sz="2400" spc="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Thread.currentThread()	</a:t>
            </a:r>
            <a:r>
              <a:rPr sz="2400" dirty="0">
                <a:latin typeface="Carlito"/>
                <a:cs typeface="Carlito"/>
              </a:rPr>
              <a:t>:	</a:t>
            </a:r>
            <a:r>
              <a:rPr sz="2400" i="1" dirty="0">
                <a:latin typeface="Carlito"/>
                <a:cs typeface="Carlito"/>
              </a:rPr>
              <a:t>returns </a:t>
            </a:r>
            <a:r>
              <a:rPr sz="2400" i="1" spc="-5" dirty="0">
                <a:latin typeface="Carlito"/>
                <a:cs typeface="Carlito"/>
              </a:rPr>
              <a:t>current </a:t>
            </a:r>
            <a:r>
              <a:rPr sz="2400" i="1" dirty="0">
                <a:latin typeface="Carlito"/>
                <a:cs typeface="Carlito"/>
              </a:rPr>
              <a:t>thread</a:t>
            </a:r>
            <a:r>
              <a:rPr sz="2400" i="1" spc="-55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object  </a:t>
            </a:r>
            <a:r>
              <a:rPr sz="2400" spc="-5" dirty="0">
                <a:latin typeface="Carlito"/>
                <a:cs typeface="Carlito"/>
              </a:rPr>
              <a:t>String </a:t>
            </a:r>
            <a:r>
              <a:rPr sz="2400" dirty="0">
                <a:latin typeface="Carlito"/>
                <a:cs typeface="Carlito"/>
              </a:rPr>
              <a:t>s =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thread.getName()	</a:t>
            </a:r>
            <a:r>
              <a:rPr sz="2400" dirty="0">
                <a:latin typeface="Carlito"/>
                <a:cs typeface="Carlito"/>
              </a:rPr>
              <a:t>:	</a:t>
            </a:r>
            <a:r>
              <a:rPr sz="2400" i="1" dirty="0">
                <a:latin typeface="Carlito"/>
                <a:cs typeface="Carlito"/>
              </a:rPr>
              <a:t>returns thread </a:t>
            </a:r>
            <a:r>
              <a:rPr sz="2400" i="1" spc="-5" dirty="0">
                <a:latin typeface="Carlito"/>
                <a:cs typeface="Carlito"/>
              </a:rPr>
              <a:t>name  </a:t>
            </a:r>
            <a:r>
              <a:rPr sz="2400" spc="-5" dirty="0">
                <a:latin typeface="Carlito"/>
                <a:cs typeface="Carlito"/>
              </a:rPr>
              <a:t>thread.setName("thread-name")	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set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name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user-thread  </a:t>
            </a:r>
            <a:r>
              <a:rPr sz="2400" spc="-10" dirty="0">
                <a:latin typeface="Carlito"/>
                <a:cs typeface="Carlito"/>
              </a:rPr>
              <a:t>thread.start()	</a:t>
            </a:r>
            <a:r>
              <a:rPr sz="2400" dirty="0">
                <a:latin typeface="Carlito"/>
                <a:cs typeface="Carlito"/>
              </a:rPr>
              <a:t>:	</a:t>
            </a:r>
            <a:r>
              <a:rPr sz="2400" i="1" spc="-20" dirty="0">
                <a:latin typeface="Carlito"/>
                <a:cs typeface="Carlito"/>
              </a:rPr>
              <a:t>invokes </a:t>
            </a:r>
            <a:r>
              <a:rPr sz="2400" i="1" spc="-5" dirty="0">
                <a:latin typeface="Carlito"/>
                <a:cs typeface="Carlito"/>
              </a:rPr>
              <a:t>run() method</a:t>
            </a:r>
            <a:endParaRPr sz="2400" dirty="0">
              <a:latin typeface="Carlito"/>
              <a:cs typeface="Carlito"/>
            </a:endParaRPr>
          </a:p>
          <a:p>
            <a:pPr marL="19685">
              <a:lnSpc>
                <a:spcPct val="100000"/>
              </a:lnSpc>
              <a:spcBef>
                <a:spcPts val="1065"/>
              </a:spcBef>
            </a:pPr>
            <a:r>
              <a:rPr sz="2400" spc="-5" dirty="0">
                <a:latin typeface="Carlito"/>
                <a:cs typeface="Carlito"/>
              </a:rPr>
              <a:t>Thread.sleep(milliseconds </a:t>
            </a:r>
            <a:r>
              <a:rPr sz="2400" dirty="0">
                <a:latin typeface="Carlito"/>
                <a:cs typeface="Carlito"/>
              </a:rPr>
              <a:t>) :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current thread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5" dirty="0">
                <a:latin typeface="Carlito"/>
                <a:cs typeface="Carlito"/>
              </a:rPr>
              <a:t>sleep </a:t>
            </a:r>
            <a:r>
              <a:rPr sz="2400" spc="-20" dirty="0">
                <a:latin typeface="Carlito"/>
                <a:cs typeface="Carlito"/>
              </a:rPr>
              <a:t>state for </a:t>
            </a:r>
            <a:r>
              <a:rPr sz="2400" spc="-5" dirty="0">
                <a:latin typeface="Carlito"/>
                <a:cs typeface="Carlito"/>
              </a:rPr>
              <a:t>specified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number</a:t>
            </a:r>
            <a:endParaRPr sz="2400" dirty="0">
              <a:latin typeface="Carlito"/>
              <a:cs typeface="Carlito"/>
            </a:endParaRPr>
          </a:p>
          <a:p>
            <a:pPr marL="196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of </a:t>
            </a:r>
            <a:r>
              <a:rPr spc="-5" dirty="0">
                <a:latin typeface="Carlito"/>
                <a:cs typeface="Carlito"/>
              </a:rPr>
              <a:t>milliseconds</a:t>
            </a:r>
            <a:r>
              <a:rPr sz="2400" spc="-5" dirty="0">
                <a:latin typeface="Carlito"/>
                <a:cs typeface="Carlito"/>
              </a:rPr>
              <a:t>, </a:t>
            </a:r>
            <a:r>
              <a:rPr sz="2400" i="1" spc="-5" dirty="0">
                <a:latin typeface="Carlito"/>
                <a:cs typeface="Carlito"/>
              </a:rPr>
              <a:t>1000 ms </a:t>
            </a:r>
            <a:r>
              <a:rPr sz="2400" i="1" dirty="0">
                <a:latin typeface="Carlito"/>
                <a:cs typeface="Carlito"/>
              </a:rPr>
              <a:t>is 1</a:t>
            </a:r>
            <a:r>
              <a:rPr sz="2400" i="1" spc="-3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sec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5086350" algn="l"/>
              </a:tabLst>
            </a:pPr>
            <a:r>
              <a:rPr sz="2400" spc="-10" dirty="0">
                <a:latin typeface="Carlito"/>
                <a:cs typeface="Carlito"/>
              </a:rPr>
              <a:t>int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priorityNumber=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thread.getPriority()	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i="1" dirty="0">
                <a:latin typeface="Carlito"/>
                <a:cs typeface="Carlito"/>
              </a:rPr>
              <a:t>returns priority </a:t>
            </a:r>
            <a:r>
              <a:rPr sz="2400" i="1" spc="-5" dirty="0">
                <a:latin typeface="Carlito"/>
                <a:cs typeface="Carlito"/>
              </a:rPr>
              <a:t>of </a:t>
            </a:r>
            <a:r>
              <a:rPr sz="2400" i="1" dirty="0">
                <a:latin typeface="Carlito"/>
                <a:cs typeface="Carlito"/>
              </a:rPr>
              <a:t>the</a:t>
            </a:r>
            <a:r>
              <a:rPr sz="2400" i="1" spc="-2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thread,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73735"/>
          </a:xfrm>
          <a:prstGeom prst="rect">
            <a:avLst/>
          </a:prstGeom>
          <a:solidFill>
            <a:srgbClr val="A4A4A4"/>
          </a:solidFill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4655"/>
              </a:lnSpc>
            </a:pPr>
            <a:r>
              <a:rPr spc="-110" dirty="0"/>
              <a:t>join()</a:t>
            </a:r>
            <a:r>
              <a:rPr spc="-305" dirty="0"/>
              <a:t> </a:t>
            </a:r>
            <a:r>
              <a:rPr spc="-15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6657" y="6477380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107" y="1892807"/>
            <a:ext cx="11800840" cy="4965700"/>
          </a:xfrm>
          <a:custGeom>
            <a:avLst/>
            <a:gdLst/>
            <a:ahLst/>
            <a:cxnLst/>
            <a:rect l="l" t="t" r="r" b="b"/>
            <a:pathLst>
              <a:path w="11800840" h="4965700">
                <a:moveTo>
                  <a:pt x="11800332" y="0"/>
                </a:moveTo>
                <a:lnTo>
                  <a:pt x="0" y="0"/>
                </a:lnTo>
                <a:lnTo>
                  <a:pt x="0" y="4965189"/>
                </a:lnTo>
                <a:lnTo>
                  <a:pt x="11800332" y="4965189"/>
                </a:lnTo>
                <a:lnTo>
                  <a:pt x="11800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0238" y="1910333"/>
            <a:ext cx="1079563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580" marR="6005195" indent="-56515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public </a:t>
            </a:r>
            <a:r>
              <a:rPr b="1" spc="-5" dirty="0">
                <a:latin typeface="Carlito"/>
                <a:cs typeface="Carlito"/>
              </a:rPr>
              <a:t>class JoinDemo </a:t>
            </a:r>
            <a:r>
              <a:rPr b="1" dirty="0">
                <a:latin typeface="Carlito"/>
                <a:cs typeface="Carlito"/>
              </a:rPr>
              <a:t>implements Runnable{  public </a:t>
            </a:r>
            <a:r>
              <a:rPr b="1" spc="-5" dirty="0">
                <a:latin typeface="Carlito"/>
                <a:cs typeface="Carlito"/>
              </a:rPr>
              <a:t>void </a:t>
            </a:r>
            <a:r>
              <a:rPr b="1" dirty="0">
                <a:latin typeface="Carlito"/>
                <a:cs typeface="Carlito"/>
              </a:rPr>
              <a:t>run()</a:t>
            </a:r>
            <a:r>
              <a:rPr b="1" spc="-3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System.</a:t>
            </a:r>
            <a:r>
              <a:rPr i="1" spc="-5" dirty="0">
                <a:latin typeface="Carlito"/>
                <a:cs typeface="Carlito"/>
              </a:rPr>
              <a:t>out.println(Thread.currentThread().getName()+" </a:t>
            </a:r>
            <a:r>
              <a:rPr i="1" dirty="0">
                <a:latin typeface="Carlito"/>
                <a:cs typeface="Carlito"/>
              </a:rPr>
              <a:t>is </a:t>
            </a:r>
            <a:r>
              <a:rPr i="1" spc="-5" dirty="0">
                <a:latin typeface="Carlito"/>
                <a:cs typeface="Carlito"/>
              </a:rPr>
              <a:t>alive:</a:t>
            </a:r>
            <a:r>
              <a:rPr i="1" spc="40" dirty="0">
                <a:latin typeface="Carlito"/>
                <a:cs typeface="Carlito"/>
              </a:rPr>
              <a:t> </a:t>
            </a:r>
            <a:r>
              <a:rPr i="1" spc="-5" dirty="0">
                <a:latin typeface="Carlito"/>
                <a:cs typeface="Carlito"/>
              </a:rPr>
              <a:t>"+Thread.currentThread().isAlive());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b="1" dirty="0">
                <a:latin typeface="Carlito"/>
                <a:cs typeface="Carlito"/>
              </a:rPr>
              <a:t>try{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743" y="3129788"/>
            <a:ext cx="340677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arlito"/>
                <a:cs typeface="Carlito"/>
              </a:rPr>
              <a:t>Thread.</a:t>
            </a:r>
            <a:r>
              <a:rPr i="1" spc="-5" dirty="0">
                <a:latin typeface="Carlito"/>
                <a:cs typeface="Carlito"/>
              </a:rPr>
              <a:t>sleep(1000);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Carlito"/>
                <a:cs typeface="Carlito"/>
              </a:rPr>
              <a:t>catch(InterruptedException</a:t>
            </a:r>
            <a:r>
              <a:rPr b="1" spc="-6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ie){}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538" y="4044188"/>
            <a:ext cx="113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143" y="4348988"/>
            <a:ext cx="58426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15" dirty="0">
                <a:latin typeface="Carlito"/>
                <a:cs typeface="Carlito"/>
              </a:rPr>
              <a:t>static </a:t>
            </a:r>
            <a:r>
              <a:rPr sz="1600" b="1" spc="-5" dirty="0">
                <a:latin typeface="Carlito"/>
                <a:cs typeface="Carlito"/>
              </a:rPr>
              <a:t>void </a:t>
            </a:r>
            <a:r>
              <a:rPr sz="1600" b="1" dirty="0">
                <a:latin typeface="Carlito"/>
                <a:cs typeface="Carlito"/>
              </a:rPr>
              <a:t>main(String </a:t>
            </a:r>
            <a:r>
              <a:rPr sz="1600" b="1" spc="-10" dirty="0">
                <a:latin typeface="Carlito"/>
                <a:cs typeface="Carlito"/>
              </a:rPr>
              <a:t>args[]) throws Exception</a:t>
            </a:r>
            <a:r>
              <a:rPr sz="1600" b="1" spc="-3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743" y="4654041"/>
            <a:ext cx="63074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Thread thread </a:t>
            </a:r>
            <a:r>
              <a:rPr dirty="0">
                <a:latin typeface="Carlito"/>
                <a:cs typeface="Carlito"/>
              </a:rPr>
              <a:t>= </a:t>
            </a:r>
            <a:r>
              <a:rPr b="1" spc="-5" dirty="0">
                <a:latin typeface="Carlito"/>
                <a:cs typeface="Carlito"/>
              </a:rPr>
              <a:t>new Thread(new</a:t>
            </a:r>
            <a:r>
              <a:rPr b="1" spc="-5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JoinDemo(),"MyThread");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thread.start();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238" y="5873292"/>
            <a:ext cx="734504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System.</a:t>
            </a:r>
            <a:r>
              <a:rPr sz="2000" i="1" spc="-5" dirty="0">
                <a:latin typeface="Carlito"/>
                <a:cs typeface="Carlito"/>
              </a:rPr>
              <a:t>out.println(thread.getName()+" </a:t>
            </a:r>
            <a:r>
              <a:rPr sz="2000" i="1" dirty="0">
                <a:latin typeface="Carlito"/>
                <a:cs typeface="Carlito"/>
              </a:rPr>
              <a:t>is </a:t>
            </a:r>
            <a:r>
              <a:rPr sz="2000" i="1" spc="-5" dirty="0">
                <a:latin typeface="Carlito"/>
                <a:cs typeface="Carlito"/>
              </a:rPr>
              <a:t>alive:</a:t>
            </a:r>
            <a:r>
              <a:rPr sz="2000" i="1" spc="-80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"+thread.isAlive());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12964" y="4800600"/>
            <a:ext cx="4479290" cy="1108075"/>
          </a:xfrm>
          <a:custGeom>
            <a:avLst/>
            <a:gdLst/>
            <a:ahLst/>
            <a:cxnLst/>
            <a:rect l="l" t="t" r="r" b="b"/>
            <a:pathLst>
              <a:path w="4479290" h="1108075">
                <a:moveTo>
                  <a:pt x="4479035" y="0"/>
                </a:moveTo>
                <a:lnTo>
                  <a:pt x="0" y="0"/>
                </a:lnTo>
                <a:lnTo>
                  <a:pt x="0" y="1107948"/>
                </a:lnTo>
                <a:lnTo>
                  <a:pt x="4479035" y="1107948"/>
                </a:lnTo>
                <a:lnTo>
                  <a:pt x="4479035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91957" y="4818126"/>
            <a:ext cx="3503295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06755" algn="l"/>
              </a:tabLst>
            </a:pPr>
            <a:r>
              <a:rPr b="1" i="1" spc="-5" dirty="0">
                <a:latin typeface="Carlito"/>
                <a:cs typeface="Carlito"/>
              </a:rPr>
              <a:t>With	thread.join() </a:t>
            </a:r>
            <a:r>
              <a:rPr b="1" i="1" spc="-15" dirty="0">
                <a:latin typeface="Carlito"/>
                <a:cs typeface="Carlito"/>
              </a:rPr>
              <a:t>statement:  </a:t>
            </a:r>
            <a:r>
              <a:rPr spc="-5" dirty="0">
                <a:latin typeface="Carlito"/>
                <a:cs typeface="Carlito"/>
              </a:rPr>
              <a:t>MyThread is alive: true  MyThread is alive:</a:t>
            </a:r>
            <a:r>
              <a:rPr spc="-15" dirty="0">
                <a:latin typeface="Carlito"/>
                <a:cs typeface="Carlito"/>
              </a:rPr>
              <a:t> false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12964" y="3288791"/>
            <a:ext cx="4479290" cy="1108075"/>
          </a:xfrm>
          <a:custGeom>
            <a:avLst/>
            <a:gdLst/>
            <a:ahLst/>
            <a:cxnLst/>
            <a:rect l="l" t="t" r="r" b="b"/>
            <a:pathLst>
              <a:path w="4479290" h="1108075">
                <a:moveTo>
                  <a:pt x="4479035" y="0"/>
                </a:moveTo>
                <a:lnTo>
                  <a:pt x="0" y="0"/>
                </a:lnTo>
                <a:lnTo>
                  <a:pt x="0" y="1107948"/>
                </a:lnTo>
                <a:lnTo>
                  <a:pt x="4479035" y="1107948"/>
                </a:lnTo>
                <a:lnTo>
                  <a:pt x="4479035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91957" y="3304997"/>
            <a:ext cx="3897629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9820" algn="l"/>
              </a:tabLst>
            </a:pPr>
            <a:r>
              <a:rPr b="1" i="1" dirty="0">
                <a:latin typeface="Carlito"/>
                <a:cs typeface="Carlito"/>
              </a:rPr>
              <a:t>Without	</a:t>
            </a:r>
            <a:r>
              <a:rPr b="1" i="1" spc="-5" dirty="0">
                <a:latin typeface="Carlito"/>
                <a:cs typeface="Carlito"/>
              </a:rPr>
              <a:t>thread.join()</a:t>
            </a:r>
            <a:r>
              <a:rPr b="1" i="1" spc="-15" dirty="0">
                <a:latin typeface="Carlito"/>
                <a:cs typeface="Carlito"/>
              </a:rPr>
              <a:t> statement:</a:t>
            </a:r>
            <a:endParaRPr dirty="0">
              <a:latin typeface="Carlito"/>
              <a:cs typeface="Carlito"/>
            </a:endParaRPr>
          </a:p>
          <a:p>
            <a:pPr marL="12700" marR="1278255">
              <a:lnSpc>
                <a:spcPct val="100000"/>
              </a:lnSpc>
              <a:spcBef>
                <a:spcPts val="5"/>
              </a:spcBef>
            </a:pPr>
            <a:r>
              <a:rPr spc="-5" dirty="0">
                <a:latin typeface="Carlito"/>
                <a:cs typeface="Carlito"/>
              </a:rPr>
              <a:t>MyThread is alive:</a:t>
            </a:r>
            <a:r>
              <a:rPr spc="-6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true  </a:t>
            </a:r>
            <a:r>
              <a:rPr spc="-5" dirty="0">
                <a:latin typeface="Carlito"/>
                <a:cs typeface="Carlito"/>
              </a:rPr>
              <a:t>MyThread is alive:</a:t>
            </a:r>
            <a:r>
              <a:rPr spc="-6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true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0" y="673608"/>
            <a:ext cx="12192000" cy="120142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400" spc="-185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join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method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allows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one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thread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wait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completion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another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thread.</a:t>
            </a:r>
            <a:endParaRPr sz="2400">
              <a:latin typeface="Arial"/>
              <a:cs typeface="Arial"/>
            </a:endParaRPr>
          </a:p>
          <a:p>
            <a:pPr marL="91440" marR="274955">
              <a:lnSpc>
                <a:spcPct val="100000"/>
              </a:lnSpc>
              <a:spcBef>
                <a:spcPts val="5"/>
              </a:spcBef>
            </a:pPr>
            <a:r>
              <a:rPr sz="2400" i="1" spc="-185" dirty="0">
                <a:latin typeface="Trebuchet MS"/>
                <a:cs typeface="Trebuchet MS"/>
              </a:rPr>
              <a:t>If </a:t>
            </a:r>
            <a:r>
              <a:rPr sz="2400" i="1" spc="-130" dirty="0">
                <a:latin typeface="Trebuchet MS"/>
                <a:cs typeface="Trebuchet MS"/>
              </a:rPr>
              <a:t>any </a:t>
            </a:r>
            <a:r>
              <a:rPr sz="2400" i="1" spc="-155" dirty="0">
                <a:latin typeface="Trebuchet MS"/>
                <a:cs typeface="Trebuchet MS"/>
              </a:rPr>
              <a:t>executing </a:t>
            </a:r>
            <a:r>
              <a:rPr sz="2400" i="1" spc="-160" dirty="0">
                <a:latin typeface="Trebuchet MS"/>
                <a:cs typeface="Trebuchet MS"/>
              </a:rPr>
              <a:t>thread </a:t>
            </a:r>
            <a:r>
              <a:rPr sz="2400" i="1" spc="-170" dirty="0">
                <a:latin typeface="Trebuchet MS"/>
                <a:cs typeface="Trebuchet MS"/>
              </a:rPr>
              <a:t>t1 </a:t>
            </a:r>
            <a:r>
              <a:rPr sz="2400" i="1" spc="-140" dirty="0">
                <a:latin typeface="Trebuchet MS"/>
                <a:cs typeface="Trebuchet MS"/>
              </a:rPr>
              <a:t>calls </a:t>
            </a:r>
            <a:r>
              <a:rPr sz="2400" i="1" spc="-180" dirty="0">
                <a:latin typeface="Trebuchet MS"/>
                <a:cs typeface="Trebuchet MS"/>
              </a:rPr>
              <a:t>join() </a:t>
            </a:r>
            <a:r>
              <a:rPr sz="2400" i="1" spc="-90" dirty="0">
                <a:latin typeface="Trebuchet MS"/>
                <a:cs typeface="Trebuchet MS"/>
              </a:rPr>
              <a:t>on </a:t>
            </a:r>
            <a:r>
              <a:rPr sz="2400" i="1" spc="-195" dirty="0">
                <a:latin typeface="Trebuchet MS"/>
                <a:cs typeface="Trebuchet MS"/>
              </a:rPr>
              <a:t>t2 </a:t>
            </a:r>
            <a:r>
              <a:rPr sz="2400" i="1" spc="-229" dirty="0">
                <a:latin typeface="Trebuchet MS"/>
                <a:cs typeface="Trebuchet MS"/>
              </a:rPr>
              <a:t>i.e; </a:t>
            </a:r>
            <a:r>
              <a:rPr sz="2400" i="1" spc="-185" dirty="0">
                <a:latin typeface="Trebuchet MS"/>
                <a:cs typeface="Trebuchet MS"/>
              </a:rPr>
              <a:t>t2.join() </a:t>
            </a:r>
            <a:r>
              <a:rPr sz="2400" i="1" spc="-170" dirty="0">
                <a:latin typeface="Trebuchet MS"/>
                <a:cs typeface="Trebuchet MS"/>
              </a:rPr>
              <a:t>then t1 </a:t>
            </a:r>
            <a:r>
              <a:rPr sz="2400" i="1" spc="-210" dirty="0">
                <a:latin typeface="Trebuchet MS"/>
                <a:cs typeface="Trebuchet MS"/>
              </a:rPr>
              <a:t>will </a:t>
            </a:r>
            <a:r>
              <a:rPr sz="2400" i="1" spc="-165" dirty="0">
                <a:latin typeface="Trebuchet MS"/>
                <a:cs typeface="Trebuchet MS"/>
              </a:rPr>
              <a:t>immediately </a:t>
            </a:r>
            <a:r>
              <a:rPr sz="2400" i="1" spc="-190" dirty="0">
                <a:latin typeface="Trebuchet MS"/>
                <a:cs typeface="Trebuchet MS"/>
              </a:rPr>
              <a:t>enter into </a:t>
            </a:r>
            <a:r>
              <a:rPr sz="2400" i="1" spc="-145" dirty="0">
                <a:latin typeface="Trebuchet MS"/>
                <a:cs typeface="Trebuchet MS"/>
              </a:rPr>
              <a:t>waiting  </a:t>
            </a:r>
            <a:r>
              <a:rPr sz="2400" i="1" spc="-170" dirty="0">
                <a:latin typeface="Trebuchet MS"/>
                <a:cs typeface="Trebuchet MS"/>
              </a:rPr>
              <a:t>state </a:t>
            </a:r>
            <a:r>
              <a:rPr sz="2400" i="1" spc="-185" dirty="0">
                <a:latin typeface="Trebuchet MS"/>
                <a:cs typeface="Trebuchet MS"/>
              </a:rPr>
              <a:t>until </a:t>
            </a:r>
            <a:r>
              <a:rPr sz="2400" i="1" spc="-150" dirty="0">
                <a:latin typeface="Trebuchet MS"/>
                <a:cs typeface="Trebuchet MS"/>
              </a:rPr>
              <a:t>t2 </a:t>
            </a:r>
            <a:r>
              <a:rPr sz="2400" i="1" spc="-160" dirty="0">
                <a:latin typeface="Trebuchet MS"/>
                <a:cs typeface="Trebuchet MS"/>
              </a:rPr>
              <a:t>completes </a:t>
            </a:r>
            <a:r>
              <a:rPr sz="2400" i="1" spc="-175" dirty="0">
                <a:latin typeface="Trebuchet MS"/>
                <a:cs typeface="Trebuchet MS"/>
              </a:rPr>
              <a:t>its</a:t>
            </a:r>
            <a:r>
              <a:rPr sz="2400" i="1" spc="-90" dirty="0">
                <a:latin typeface="Trebuchet MS"/>
                <a:cs typeface="Trebuchet MS"/>
              </a:rPr>
              <a:t> </a:t>
            </a:r>
            <a:r>
              <a:rPr sz="2400" i="1" spc="-175" dirty="0">
                <a:latin typeface="Trebuchet MS"/>
                <a:cs typeface="Trebuchet MS"/>
              </a:rPr>
              <a:t>execution.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5404" y="5355335"/>
            <a:ext cx="2075814" cy="429895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200" b="1" i="1" spc="-5" dirty="0">
                <a:latin typeface="Carlito"/>
                <a:cs typeface="Carlito"/>
              </a:rPr>
              <a:t>thread.join();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59460"/>
          </a:xfrm>
          <a:custGeom>
            <a:avLst/>
            <a:gdLst/>
            <a:ahLst/>
            <a:cxnLst/>
            <a:rect l="l" t="t" r="r" b="b"/>
            <a:pathLst>
              <a:path w="12192000" h="759460">
                <a:moveTo>
                  <a:pt x="12192000" y="0"/>
                </a:moveTo>
                <a:lnTo>
                  <a:pt x="0" y="0"/>
                </a:lnTo>
                <a:lnTo>
                  <a:pt x="0" y="758951"/>
                </a:lnTo>
                <a:lnTo>
                  <a:pt x="12192000" y="7589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105" y="0"/>
            <a:ext cx="113690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Compute-intensive </a:t>
            </a:r>
            <a:r>
              <a:rPr spc="-250" dirty="0"/>
              <a:t>task </a:t>
            </a:r>
            <a:r>
              <a:rPr spc="-195" dirty="0"/>
              <a:t>allocated </a:t>
            </a:r>
            <a:r>
              <a:rPr spc="5" dirty="0"/>
              <a:t>to </a:t>
            </a:r>
            <a:r>
              <a:rPr spc="-360" dirty="0"/>
              <a:t>a </a:t>
            </a:r>
            <a:r>
              <a:rPr spc="-250" dirty="0"/>
              <a:t>separate</a:t>
            </a:r>
            <a:r>
              <a:rPr spc="-750" dirty="0"/>
              <a:t> </a:t>
            </a:r>
            <a:r>
              <a:rPr spc="-150" dirty="0"/>
              <a:t>thread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20724"/>
            <a:ext cx="4151629" cy="4832985"/>
          </a:xfrm>
          <a:custGeom>
            <a:avLst/>
            <a:gdLst/>
            <a:ahLst/>
            <a:cxnLst/>
            <a:rect l="l" t="t" r="r" b="b"/>
            <a:pathLst>
              <a:path w="4151629" h="4832985">
                <a:moveTo>
                  <a:pt x="4151376" y="0"/>
                </a:moveTo>
                <a:lnTo>
                  <a:pt x="0" y="0"/>
                </a:lnTo>
                <a:lnTo>
                  <a:pt x="0" y="4832604"/>
                </a:lnTo>
                <a:lnTo>
                  <a:pt x="4151376" y="4832604"/>
                </a:lnTo>
                <a:lnTo>
                  <a:pt x="4151376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1237615"/>
            <a:ext cx="26638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0" dirty="0">
                <a:latin typeface="Carlito"/>
                <a:cs typeface="Carlito"/>
              </a:rPr>
              <a:t>class </a:t>
            </a:r>
            <a:r>
              <a:rPr sz="2200" b="1" spc="-30" dirty="0">
                <a:latin typeface="Carlito"/>
                <a:cs typeface="Carlito"/>
              </a:rPr>
              <a:t>Worker  </a:t>
            </a:r>
            <a:r>
              <a:rPr sz="2200" b="1" spc="-5" dirty="0">
                <a:latin typeface="Carlito"/>
                <a:cs typeface="Carlito"/>
              </a:rPr>
              <a:t>implements</a:t>
            </a:r>
            <a:r>
              <a:rPr sz="2200" b="1" spc="-8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Runnable{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243708"/>
            <a:ext cx="19615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rlito"/>
                <a:cs typeface="Carlito"/>
              </a:rPr>
              <a:t>List&lt;Integer&gt;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list;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914268"/>
            <a:ext cx="3886835" cy="304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20" dirty="0">
                <a:latin typeface="Carlito"/>
                <a:cs typeface="Carlito"/>
              </a:rPr>
              <a:t>Worker(List&lt;Integer&gt; </a:t>
            </a:r>
            <a:r>
              <a:rPr sz="2200" b="1" spc="-10" dirty="0">
                <a:latin typeface="Carlito"/>
                <a:cs typeface="Carlito"/>
              </a:rPr>
              <a:t>list)</a:t>
            </a:r>
            <a:r>
              <a:rPr sz="2200" b="1" spc="8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latin typeface="Carlito"/>
                <a:cs typeface="Carlito"/>
              </a:rPr>
              <a:t>super();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10" dirty="0">
                <a:latin typeface="Carlito"/>
                <a:cs typeface="Carlito"/>
              </a:rPr>
              <a:t>this.list </a:t>
            </a:r>
            <a:r>
              <a:rPr sz="2200" b="1" spc="-5" dirty="0">
                <a:latin typeface="Carlito"/>
                <a:cs typeface="Carlito"/>
              </a:rPr>
              <a:t>= </a:t>
            </a:r>
            <a:r>
              <a:rPr sz="2200" b="1" spc="-10" dirty="0">
                <a:latin typeface="Carlito"/>
                <a:cs typeface="Carlito"/>
              </a:rPr>
              <a:t>list;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@Override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0" dirty="0">
                <a:latin typeface="Carlito"/>
                <a:cs typeface="Carlito"/>
              </a:rPr>
              <a:t>void run()</a:t>
            </a:r>
            <a:r>
              <a:rPr sz="2200" b="1" spc="1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Collections.</a:t>
            </a:r>
            <a:r>
              <a:rPr sz="2200" i="1" spc="-5" dirty="0">
                <a:latin typeface="Carlito"/>
                <a:cs typeface="Carlito"/>
              </a:rPr>
              <a:t>sort(list);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758964"/>
            <a:ext cx="6096000" cy="431800"/>
          </a:xfrm>
          <a:custGeom>
            <a:avLst/>
            <a:gdLst/>
            <a:ahLst/>
            <a:cxnLst/>
            <a:rect l="l" t="t" r="r" b="b"/>
            <a:pathLst>
              <a:path w="6096000" h="431800">
                <a:moveTo>
                  <a:pt x="6096000" y="0"/>
                </a:moveTo>
                <a:lnTo>
                  <a:pt x="0" y="0"/>
                </a:lnTo>
                <a:lnTo>
                  <a:pt x="0" y="374904"/>
                </a:lnTo>
                <a:lnTo>
                  <a:pt x="0" y="431279"/>
                </a:lnTo>
                <a:lnTo>
                  <a:pt x="6096000" y="431279"/>
                </a:lnTo>
                <a:lnTo>
                  <a:pt x="6096000" y="374904"/>
                </a:lnTo>
                <a:lnTo>
                  <a:pt x="609600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775842"/>
            <a:ext cx="578548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5" dirty="0">
                <a:latin typeface="Carlito"/>
                <a:cs typeface="Carlito"/>
              </a:rPr>
              <a:t>A Thread class </a:t>
            </a:r>
            <a:r>
              <a:rPr b="1" i="1" spc="-10" dirty="0">
                <a:latin typeface="Carlito"/>
                <a:cs typeface="Carlito"/>
              </a:rPr>
              <a:t>for </a:t>
            </a:r>
            <a:r>
              <a:rPr b="1" i="1" spc="-5" dirty="0">
                <a:latin typeface="Carlito"/>
                <a:cs typeface="Carlito"/>
              </a:rPr>
              <a:t>sorting a </a:t>
            </a:r>
            <a:r>
              <a:rPr b="1" i="1" spc="-15" dirty="0">
                <a:latin typeface="Carlito"/>
                <a:cs typeface="Carlito"/>
              </a:rPr>
              <a:t>List </a:t>
            </a:r>
            <a:r>
              <a:rPr b="1" i="1" spc="-5" dirty="0">
                <a:latin typeface="Carlito"/>
                <a:cs typeface="Carlito"/>
              </a:rPr>
              <a:t>in </a:t>
            </a:r>
            <a:r>
              <a:rPr b="1" i="1" spc="-10" dirty="0">
                <a:latin typeface="Carlito"/>
                <a:cs typeface="Carlito"/>
              </a:rPr>
              <a:t>the</a:t>
            </a:r>
            <a:r>
              <a:rPr b="1" i="1" spc="75" dirty="0">
                <a:latin typeface="Carlito"/>
                <a:cs typeface="Carlito"/>
              </a:rPr>
              <a:t> </a:t>
            </a:r>
            <a:r>
              <a:rPr b="1" i="1" spc="-10" dirty="0">
                <a:latin typeface="Carlito"/>
                <a:cs typeface="Carlito"/>
              </a:rPr>
              <a:t>background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51376" y="1133855"/>
            <a:ext cx="7980045" cy="5325110"/>
          </a:xfrm>
          <a:custGeom>
            <a:avLst/>
            <a:gdLst/>
            <a:ahLst/>
            <a:cxnLst/>
            <a:rect l="l" t="t" r="r" b="b"/>
            <a:pathLst>
              <a:path w="7980045" h="5325110">
                <a:moveTo>
                  <a:pt x="7979664" y="0"/>
                </a:moveTo>
                <a:lnTo>
                  <a:pt x="0" y="0"/>
                </a:lnTo>
                <a:lnTo>
                  <a:pt x="0" y="5324856"/>
                </a:lnTo>
                <a:lnTo>
                  <a:pt x="7979664" y="5324856"/>
                </a:lnTo>
                <a:lnTo>
                  <a:pt x="7979664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30370" y="1150365"/>
            <a:ext cx="701611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public </a:t>
            </a:r>
            <a:r>
              <a:rPr sz="2000" b="1" spc="-5" dirty="0">
                <a:latin typeface="Carlito"/>
                <a:cs typeface="Carlito"/>
              </a:rPr>
              <a:t>class </a:t>
            </a:r>
            <a:r>
              <a:rPr sz="2000" b="1" spc="-35" dirty="0">
                <a:latin typeface="Carlito"/>
                <a:cs typeface="Carlito"/>
              </a:rPr>
              <a:t>WorkerTester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public </a:t>
            </a:r>
            <a:r>
              <a:rPr sz="2000" b="1" spc="-15" dirty="0">
                <a:latin typeface="Carlito"/>
                <a:cs typeface="Carlito"/>
              </a:rPr>
              <a:t>static </a:t>
            </a:r>
            <a:r>
              <a:rPr sz="2000" b="1" spc="-5" dirty="0">
                <a:latin typeface="Carlito"/>
                <a:cs typeface="Carlito"/>
              </a:rPr>
              <a:t>void </a:t>
            </a:r>
            <a:r>
              <a:rPr sz="2000" b="1" dirty="0">
                <a:latin typeface="Carlito"/>
                <a:cs typeface="Carlito"/>
              </a:rPr>
              <a:t>main(String[] </a:t>
            </a:r>
            <a:r>
              <a:rPr sz="2000" b="1" spc="-10" dirty="0">
                <a:latin typeface="Carlito"/>
                <a:cs typeface="Carlito"/>
              </a:rPr>
              <a:t>args) </a:t>
            </a:r>
            <a:r>
              <a:rPr sz="2000" b="1" i="1" spc="-5" dirty="0">
                <a:latin typeface="Carlito"/>
                <a:cs typeface="Carlito"/>
              </a:rPr>
              <a:t>throws </a:t>
            </a:r>
            <a:r>
              <a:rPr sz="2000" b="1" i="1" spc="-10" dirty="0">
                <a:latin typeface="Carlito"/>
                <a:cs typeface="Carlito"/>
              </a:rPr>
              <a:t>InterruptedException</a:t>
            </a:r>
            <a:r>
              <a:rPr sz="2000" b="1" i="1" spc="-13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List&lt;Integer&gt; </a:t>
            </a:r>
            <a:r>
              <a:rPr sz="2000" spc="-15" dirty="0">
                <a:latin typeface="Carlito"/>
                <a:cs typeface="Carlito"/>
              </a:rPr>
              <a:t>myList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b="1" spc="-5" dirty="0">
                <a:latin typeface="Carlito"/>
                <a:cs typeface="Carlito"/>
              </a:rPr>
              <a:t>new</a:t>
            </a:r>
            <a:r>
              <a:rPr sz="2000" b="1" spc="2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ArrayList&lt;&gt;();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0370" y="2369947"/>
            <a:ext cx="405574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Carlito"/>
                <a:cs typeface="Carlito"/>
              </a:rPr>
              <a:t>for(int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i=0;i&lt;10000;i++){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myList.add(</a:t>
            </a:r>
            <a:r>
              <a:rPr b="1" spc="-5" dirty="0">
                <a:latin typeface="Carlito"/>
                <a:cs typeface="Carlito"/>
              </a:rPr>
              <a:t>new</a:t>
            </a:r>
            <a:r>
              <a:rPr b="1" spc="-2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Random().nextInt());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System.</a:t>
            </a:r>
            <a:r>
              <a:rPr b="1" i="1" spc="-10" dirty="0">
                <a:latin typeface="Carlito"/>
                <a:cs typeface="Carlito"/>
              </a:rPr>
              <a:t>out.println(myList);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i="1" spc="-5" dirty="0">
                <a:latin typeface="Carlito"/>
                <a:cs typeface="Carlito"/>
              </a:rPr>
              <a:t>//Collections.sort(myList);</a:t>
            </a:r>
            <a:endParaRPr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b="1" dirty="0">
                <a:latin typeface="Carlito"/>
                <a:cs typeface="Carlito"/>
              </a:rPr>
              <a:t>long </a:t>
            </a:r>
            <a:r>
              <a:rPr b="1" spc="-10" dirty="0">
                <a:latin typeface="Carlito"/>
                <a:cs typeface="Carlito"/>
              </a:rPr>
              <a:t>start=System.</a:t>
            </a:r>
            <a:r>
              <a:rPr b="1" i="1" spc="-10" dirty="0">
                <a:latin typeface="Carlito"/>
                <a:cs typeface="Carlito"/>
              </a:rPr>
              <a:t>currentTimeMillis();  </a:t>
            </a:r>
            <a:r>
              <a:rPr spc="-25" dirty="0">
                <a:latin typeface="Carlito"/>
                <a:cs typeface="Carlito"/>
              </a:rPr>
              <a:t>Worker </a:t>
            </a:r>
            <a:r>
              <a:rPr spc="-20" dirty="0">
                <a:latin typeface="Carlito"/>
                <a:cs typeface="Carlito"/>
              </a:rPr>
              <a:t>worker </a:t>
            </a:r>
            <a:r>
              <a:rPr spc="-5" dirty="0">
                <a:latin typeface="Carlito"/>
                <a:cs typeface="Carlito"/>
              </a:rPr>
              <a:t>=</a:t>
            </a:r>
            <a:r>
              <a:rPr b="1" spc="-5" dirty="0">
                <a:latin typeface="Carlito"/>
                <a:cs typeface="Carlito"/>
              </a:rPr>
              <a:t>new </a:t>
            </a:r>
            <a:r>
              <a:rPr b="1" spc="-15" dirty="0">
                <a:latin typeface="Carlito"/>
                <a:cs typeface="Carlito"/>
              </a:rPr>
              <a:t>Worker(myList);  </a:t>
            </a:r>
            <a:r>
              <a:rPr spc="-5" dirty="0">
                <a:latin typeface="Carlito"/>
                <a:cs typeface="Carlito"/>
              </a:rPr>
              <a:t>Thread </a:t>
            </a:r>
            <a:r>
              <a:rPr dirty="0">
                <a:latin typeface="Carlito"/>
                <a:cs typeface="Carlito"/>
              </a:rPr>
              <a:t>t = </a:t>
            </a:r>
            <a:r>
              <a:rPr b="1" dirty="0">
                <a:latin typeface="Carlito"/>
                <a:cs typeface="Carlito"/>
              </a:rPr>
              <a:t>new </a:t>
            </a:r>
            <a:r>
              <a:rPr b="1" spc="-10" dirty="0">
                <a:latin typeface="Carlito"/>
                <a:cs typeface="Carlito"/>
              </a:rPr>
              <a:t>Thread(worker);  </a:t>
            </a:r>
            <a:r>
              <a:rPr spc="-5" dirty="0">
                <a:latin typeface="Carlito"/>
                <a:cs typeface="Carlito"/>
              </a:rPr>
              <a:t>t.start();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solidFill>
                  <a:srgbClr val="FF0000"/>
                </a:solidFill>
                <a:latin typeface="Carlito"/>
                <a:cs typeface="Carlito"/>
              </a:rPr>
              <a:t>t.join();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0370" y="5418531"/>
            <a:ext cx="750506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rlito"/>
                <a:cs typeface="Carlito"/>
              </a:rPr>
              <a:t>System.</a:t>
            </a:r>
            <a:r>
              <a:rPr sz="2000" b="1" i="1" spc="-10" dirty="0">
                <a:latin typeface="Carlito"/>
                <a:cs typeface="Carlito"/>
              </a:rPr>
              <a:t>out.println("Time </a:t>
            </a:r>
            <a:r>
              <a:rPr sz="2000" b="1" i="1" spc="-20" dirty="0">
                <a:latin typeface="Carlito"/>
                <a:cs typeface="Carlito"/>
              </a:rPr>
              <a:t>taken </a:t>
            </a:r>
            <a:r>
              <a:rPr sz="2000" b="1" i="1" spc="-15" dirty="0">
                <a:latin typeface="Carlito"/>
                <a:cs typeface="Carlito"/>
              </a:rPr>
              <a:t>to </a:t>
            </a:r>
            <a:r>
              <a:rPr sz="2000" b="1" i="1" spc="-5" dirty="0">
                <a:latin typeface="Carlito"/>
                <a:cs typeface="Carlito"/>
              </a:rPr>
              <a:t>sort: </a:t>
            </a:r>
            <a:r>
              <a:rPr sz="2000" b="1" i="1" dirty="0">
                <a:latin typeface="Carlito"/>
                <a:cs typeface="Carlito"/>
              </a:rPr>
              <a:t>" + </a:t>
            </a:r>
            <a:r>
              <a:rPr sz="2000" b="1" i="1" spc="-10" dirty="0">
                <a:latin typeface="Carlito"/>
                <a:cs typeface="Carlito"/>
              </a:rPr>
              <a:t>(System.currentTimeMillis()-  start)+ </a:t>
            </a:r>
            <a:r>
              <a:rPr sz="2000" b="1" i="1" dirty="0">
                <a:latin typeface="Carlito"/>
                <a:cs typeface="Carlito"/>
              </a:rPr>
              <a:t>"</a:t>
            </a:r>
            <a:r>
              <a:rPr sz="2000" b="1" i="1" spc="-45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milliseconds");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//System.</a:t>
            </a:r>
            <a:r>
              <a:rPr sz="2000" b="1" i="1" spc="-10" dirty="0">
                <a:latin typeface="Carlito"/>
                <a:cs typeface="Carlito"/>
              </a:rPr>
              <a:t>out.println(myList);</a:t>
            </a:r>
            <a:r>
              <a:rPr sz="2000" spc="-10" dirty="0">
                <a:latin typeface="Carlito"/>
                <a:cs typeface="Carlito"/>
              </a:rPr>
              <a:t>}}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43600" y="4267200"/>
            <a:ext cx="5445125" cy="1307465"/>
            <a:chOff x="5140833" y="4471509"/>
            <a:chExt cx="5445125" cy="1307465"/>
          </a:xfrm>
        </p:grpSpPr>
        <p:sp>
          <p:nvSpPr>
            <p:cNvPr id="16" name="object 16"/>
            <p:cNvSpPr/>
            <p:nvPr/>
          </p:nvSpPr>
          <p:spPr>
            <a:xfrm>
              <a:off x="5146929" y="4477605"/>
              <a:ext cx="5432425" cy="1295400"/>
            </a:xfrm>
            <a:custGeom>
              <a:avLst/>
              <a:gdLst/>
              <a:ahLst/>
              <a:cxnLst/>
              <a:rect l="l" t="t" r="r" b="b"/>
              <a:pathLst>
                <a:path w="5432425" h="1295400">
                  <a:moveTo>
                    <a:pt x="4238410" y="0"/>
                  </a:moveTo>
                  <a:lnTo>
                    <a:pt x="4177538" y="160"/>
                  </a:lnTo>
                  <a:lnTo>
                    <a:pt x="4114879" y="1985"/>
                  </a:lnTo>
                  <a:lnTo>
                    <a:pt x="4053134" y="5454"/>
                  </a:lnTo>
                  <a:lnTo>
                    <a:pt x="3992379" y="10527"/>
                  </a:lnTo>
                  <a:lnTo>
                    <a:pt x="3932687" y="17161"/>
                  </a:lnTo>
                  <a:lnTo>
                    <a:pt x="3874132" y="25315"/>
                  </a:lnTo>
                  <a:lnTo>
                    <a:pt x="3816789" y="34946"/>
                  </a:lnTo>
                  <a:lnTo>
                    <a:pt x="3760732" y="46012"/>
                  </a:lnTo>
                  <a:lnTo>
                    <a:pt x="3706036" y="58473"/>
                  </a:lnTo>
                  <a:lnTo>
                    <a:pt x="3652775" y="72285"/>
                  </a:lnTo>
                  <a:lnTo>
                    <a:pt x="3601023" y="87406"/>
                  </a:lnTo>
                  <a:lnTo>
                    <a:pt x="3550854" y="103796"/>
                  </a:lnTo>
                  <a:lnTo>
                    <a:pt x="3502344" y="121412"/>
                  </a:lnTo>
                  <a:lnTo>
                    <a:pt x="3455565" y="140211"/>
                  </a:lnTo>
                  <a:lnTo>
                    <a:pt x="3410594" y="160153"/>
                  </a:lnTo>
                  <a:lnTo>
                    <a:pt x="3367503" y="181196"/>
                  </a:lnTo>
                  <a:lnTo>
                    <a:pt x="3326368" y="203296"/>
                  </a:lnTo>
                  <a:lnTo>
                    <a:pt x="3287262" y="226413"/>
                  </a:lnTo>
                  <a:lnTo>
                    <a:pt x="3250260" y="250505"/>
                  </a:lnTo>
                  <a:lnTo>
                    <a:pt x="3215437" y="275530"/>
                  </a:lnTo>
                  <a:lnTo>
                    <a:pt x="3182866" y="301445"/>
                  </a:lnTo>
                  <a:lnTo>
                    <a:pt x="3152622" y="328209"/>
                  </a:lnTo>
                  <a:lnTo>
                    <a:pt x="3124780" y="355780"/>
                  </a:lnTo>
                  <a:lnTo>
                    <a:pt x="3076596" y="413176"/>
                  </a:lnTo>
                  <a:lnTo>
                    <a:pt x="3038911" y="473296"/>
                  </a:lnTo>
                  <a:lnTo>
                    <a:pt x="3012317" y="535807"/>
                  </a:lnTo>
                  <a:lnTo>
                    <a:pt x="2997411" y="600372"/>
                  </a:lnTo>
                  <a:lnTo>
                    <a:pt x="2994526" y="633320"/>
                  </a:lnTo>
                  <a:lnTo>
                    <a:pt x="2994787" y="666656"/>
                  </a:lnTo>
                  <a:lnTo>
                    <a:pt x="0" y="1151516"/>
                  </a:lnTo>
                  <a:lnTo>
                    <a:pt x="3097022" y="907829"/>
                  </a:lnTo>
                  <a:lnTo>
                    <a:pt x="3122195" y="936411"/>
                  </a:lnTo>
                  <a:lnTo>
                    <a:pt x="3149746" y="964116"/>
                  </a:lnTo>
                  <a:lnTo>
                    <a:pt x="3179593" y="990915"/>
                  </a:lnTo>
                  <a:lnTo>
                    <a:pt x="3211651" y="1016780"/>
                  </a:lnTo>
                  <a:lnTo>
                    <a:pt x="3245839" y="1041683"/>
                  </a:lnTo>
                  <a:lnTo>
                    <a:pt x="3282074" y="1065597"/>
                  </a:lnTo>
                  <a:lnTo>
                    <a:pt x="3320273" y="1088495"/>
                  </a:lnTo>
                  <a:lnTo>
                    <a:pt x="3360353" y="1110347"/>
                  </a:lnTo>
                  <a:lnTo>
                    <a:pt x="3402232" y="1131126"/>
                  </a:lnTo>
                  <a:lnTo>
                    <a:pt x="3445826" y="1150805"/>
                  </a:lnTo>
                  <a:lnTo>
                    <a:pt x="3491055" y="1169356"/>
                  </a:lnTo>
                  <a:lnTo>
                    <a:pt x="3537833" y="1186751"/>
                  </a:lnTo>
                  <a:lnTo>
                    <a:pt x="3586080" y="1202962"/>
                  </a:lnTo>
                  <a:lnTo>
                    <a:pt x="3635711" y="1217961"/>
                  </a:lnTo>
                  <a:lnTo>
                    <a:pt x="3686645" y="1231720"/>
                  </a:lnTo>
                  <a:lnTo>
                    <a:pt x="3738798" y="1244212"/>
                  </a:lnTo>
                  <a:lnTo>
                    <a:pt x="3792089" y="1255410"/>
                  </a:lnTo>
                  <a:lnTo>
                    <a:pt x="3846434" y="1265284"/>
                  </a:lnTo>
                  <a:lnTo>
                    <a:pt x="3901750" y="1273807"/>
                  </a:lnTo>
                  <a:lnTo>
                    <a:pt x="3957956" y="1280952"/>
                  </a:lnTo>
                  <a:lnTo>
                    <a:pt x="4014967" y="1286691"/>
                  </a:lnTo>
                  <a:lnTo>
                    <a:pt x="4072702" y="1290996"/>
                  </a:lnTo>
                  <a:lnTo>
                    <a:pt x="4131077" y="1293838"/>
                  </a:lnTo>
                  <a:lnTo>
                    <a:pt x="4190011" y="1295191"/>
                  </a:lnTo>
                  <a:lnTo>
                    <a:pt x="4249420" y="1295026"/>
                  </a:lnTo>
                  <a:lnTo>
                    <a:pt x="4312078" y="1293203"/>
                  </a:lnTo>
                  <a:lnTo>
                    <a:pt x="4373823" y="1289734"/>
                  </a:lnTo>
                  <a:lnTo>
                    <a:pt x="4434578" y="1284663"/>
                  </a:lnTo>
                  <a:lnTo>
                    <a:pt x="4494270" y="1278029"/>
                  </a:lnTo>
                  <a:lnTo>
                    <a:pt x="4552825" y="1269877"/>
                  </a:lnTo>
                  <a:lnTo>
                    <a:pt x="4610168" y="1260247"/>
                  </a:lnTo>
                  <a:lnTo>
                    <a:pt x="4666225" y="1249182"/>
                  </a:lnTo>
                  <a:lnTo>
                    <a:pt x="4720921" y="1236723"/>
                  </a:lnTo>
                  <a:lnTo>
                    <a:pt x="4774182" y="1222912"/>
                  </a:lnTo>
                  <a:lnTo>
                    <a:pt x="4825934" y="1207791"/>
                  </a:lnTo>
                  <a:lnTo>
                    <a:pt x="4876103" y="1191403"/>
                  </a:lnTo>
                  <a:lnTo>
                    <a:pt x="4924613" y="1173788"/>
                  </a:lnTo>
                  <a:lnTo>
                    <a:pt x="4971392" y="1154989"/>
                  </a:lnTo>
                  <a:lnTo>
                    <a:pt x="5016363" y="1135048"/>
                  </a:lnTo>
                  <a:lnTo>
                    <a:pt x="5059454" y="1114007"/>
                  </a:lnTo>
                  <a:lnTo>
                    <a:pt x="5100589" y="1091907"/>
                  </a:lnTo>
                  <a:lnTo>
                    <a:pt x="5139695" y="1068791"/>
                  </a:lnTo>
                  <a:lnTo>
                    <a:pt x="5176697" y="1044700"/>
                  </a:lnTo>
                  <a:lnTo>
                    <a:pt x="5211520" y="1019676"/>
                  </a:lnTo>
                  <a:lnTo>
                    <a:pt x="5244091" y="993762"/>
                  </a:lnTo>
                  <a:lnTo>
                    <a:pt x="5274335" y="966998"/>
                  </a:lnTo>
                  <a:lnTo>
                    <a:pt x="5302177" y="939428"/>
                  </a:lnTo>
                  <a:lnTo>
                    <a:pt x="5350361" y="882034"/>
                  </a:lnTo>
                  <a:lnTo>
                    <a:pt x="5388046" y="821914"/>
                  </a:lnTo>
                  <a:lnTo>
                    <a:pt x="5414640" y="759404"/>
                  </a:lnTo>
                  <a:lnTo>
                    <a:pt x="5429546" y="694840"/>
                  </a:lnTo>
                  <a:lnTo>
                    <a:pt x="5432431" y="661892"/>
                  </a:lnTo>
                  <a:lnTo>
                    <a:pt x="5432171" y="628556"/>
                  </a:lnTo>
                  <a:lnTo>
                    <a:pt x="5422693" y="564421"/>
                  </a:lnTo>
                  <a:lnTo>
                    <a:pt x="5401847" y="502256"/>
                  </a:lnTo>
                  <a:lnTo>
                    <a:pt x="5370209" y="442349"/>
                  </a:lnTo>
                  <a:lnTo>
                    <a:pt x="5328352" y="384987"/>
                  </a:lnTo>
                  <a:lnTo>
                    <a:pt x="5276853" y="330460"/>
                  </a:lnTo>
                  <a:lnTo>
                    <a:pt x="5247668" y="304348"/>
                  </a:lnTo>
                  <a:lnTo>
                    <a:pt x="5216287" y="279053"/>
                  </a:lnTo>
                  <a:lnTo>
                    <a:pt x="5182783" y="254611"/>
                  </a:lnTo>
                  <a:lnTo>
                    <a:pt x="5147228" y="231056"/>
                  </a:lnTo>
                  <a:lnTo>
                    <a:pt x="5109693" y="208426"/>
                  </a:lnTo>
                  <a:lnTo>
                    <a:pt x="5070251" y="186756"/>
                  </a:lnTo>
                  <a:lnTo>
                    <a:pt x="5028973" y="166083"/>
                  </a:lnTo>
                  <a:lnTo>
                    <a:pt x="4985932" y="146442"/>
                  </a:lnTo>
                  <a:lnTo>
                    <a:pt x="4941198" y="127869"/>
                  </a:lnTo>
                  <a:lnTo>
                    <a:pt x="4894845" y="110400"/>
                  </a:lnTo>
                  <a:lnTo>
                    <a:pt x="4846943" y="94071"/>
                  </a:lnTo>
                  <a:lnTo>
                    <a:pt x="4797566" y="78919"/>
                  </a:lnTo>
                  <a:lnTo>
                    <a:pt x="4746784" y="64978"/>
                  </a:lnTo>
                  <a:lnTo>
                    <a:pt x="4694669" y="52286"/>
                  </a:lnTo>
                  <a:lnTo>
                    <a:pt x="4641294" y="40878"/>
                  </a:lnTo>
                  <a:lnTo>
                    <a:pt x="4586730" y="30790"/>
                  </a:lnTo>
                  <a:lnTo>
                    <a:pt x="4531049" y="22058"/>
                  </a:lnTo>
                  <a:lnTo>
                    <a:pt x="4474324" y="14718"/>
                  </a:lnTo>
                  <a:lnTo>
                    <a:pt x="4416625" y="8807"/>
                  </a:lnTo>
                  <a:lnTo>
                    <a:pt x="4358025" y="4359"/>
                  </a:lnTo>
                  <a:lnTo>
                    <a:pt x="4298596" y="1411"/>
                  </a:lnTo>
                  <a:lnTo>
                    <a:pt x="4238410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46929" y="4477605"/>
              <a:ext cx="5432425" cy="1295400"/>
            </a:xfrm>
            <a:custGeom>
              <a:avLst/>
              <a:gdLst/>
              <a:ahLst/>
              <a:cxnLst/>
              <a:rect l="l" t="t" r="r" b="b"/>
              <a:pathLst>
                <a:path w="5432425" h="1295400">
                  <a:moveTo>
                    <a:pt x="0" y="1151516"/>
                  </a:moveTo>
                  <a:lnTo>
                    <a:pt x="2994787" y="666656"/>
                  </a:lnTo>
                  <a:lnTo>
                    <a:pt x="2994526" y="633320"/>
                  </a:lnTo>
                  <a:lnTo>
                    <a:pt x="2997411" y="600372"/>
                  </a:lnTo>
                  <a:lnTo>
                    <a:pt x="3012317" y="535807"/>
                  </a:lnTo>
                  <a:lnTo>
                    <a:pt x="3038911" y="473296"/>
                  </a:lnTo>
                  <a:lnTo>
                    <a:pt x="3076596" y="413176"/>
                  </a:lnTo>
                  <a:lnTo>
                    <a:pt x="3124780" y="355780"/>
                  </a:lnTo>
                  <a:lnTo>
                    <a:pt x="3152622" y="328209"/>
                  </a:lnTo>
                  <a:lnTo>
                    <a:pt x="3182866" y="301445"/>
                  </a:lnTo>
                  <a:lnTo>
                    <a:pt x="3215437" y="275530"/>
                  </a:lnTo>
                  <a:lnTo>
                    <a:pt x="3250260" y="250505"/>
                  </a:lnTo>
                  <a:lnTo>
                    <a:pt x="3287262" y="226413"/>
                  </a:lnTo>
                  <a:lnTo>
                    <a:pt x="3326368" y="203296"/>
                  </a:lnTo>
                  <a:lnTo>
                    <a:pt x="3367503" y="181196"/>
                  </a:lnTo>
                  <a:lnTo>
                    <a:pt x="3410594" y="160153"/>
                  </a:lnTo>
                  <a:lnTo>
                    <a:pt x="3455565" y="140211"/>
                  </a:lnTo>
                  <a:lnTo>
                    <a:pt x="3502344" y="121412"/>
                  </a:lnTo>
                  <a:lnTo>
                    <a:pt x="3550854" y="103796"/>
                  </a:lnTo>
                  <a:lnTo>
                    <a:pt x="3601023" y="87406"/>
                  </a:lnTo>
                  <a:lnTo>
                    <a:pt x="3652775" y="72285"/>
                  </a:lnTo>
                  <a:lnTo>
                    <a:pt x="3706036" y="58473"/>
                  </a:lnTo>
                  <a:lnTo>
                    <a:pt x="3760732" y="46012"/>
                  </a:lnTo>
                  <a:lnTo>
                    <a:pt x="3816789" y="34946"/>
                  </a:lnTo>
                  <a:lnTo>
                    <a:pt x="3874132" y="25315"/>
                  </a:lnTo>
                  <a:lnTo>
                    <a:pt x="3932687" y="17161"/>
                  </a:lnTo>
                  <a:lnTo>
                    <a:pt x="3992379" y="10527"/>
                  </a:lnTo>
                  <a:lnTo>
                    <a:pt x="4053134" y="5454"/>
                  </a:lnTo>
                  <a:lnTo>
                    <a:pt x="4114879" y="1985"/>
                  </a:lnTo>
                  <a:lnTo>
                    <a:pt x="4177538" y="160"/>
                  </a:lnTo>
                  <a:lnTo>
                    <a:pt x="4238410" y="0"/>
                  </a:lnTo>
                  <a:lnTo>
                    <a:pt x="4298596" y="1411"/>
                  </a:lnTo>
                  <a:lnTo>
                    <a:pt x="4358025" y="4359"/>
                  </a:lnTo>
                  <a:lnTo>
                    <a:pt x="4416625" y="8807"/>
                  </a:lnTo>
                  <a:lnTo>
                    <a:pt x="4474324" y="14718"/>
                  </a:lnTo>
                  <a:lnTo>
                    <a:pt x="4531049" y="22058"/>
                  </a:lnTo>
                  <a:lnTo>
                    <a:pt x="4586730" y="30790"/>
                  </a:lnTo>
                  <a:lnTo>
                    <a:pt x="4641294" y="40878"/>
                  </a:lnTo>
                  <a:lnTo>
                    <a:pt x="4694669" y="52286"/>
                  </a:lnTo>
                  <a:lnTo>
                    <a:pt x="4746784" y="64978"/>
                  </a:lnTo>
                  <a:lnTo>
                    <a:pt x="4797566" y="78919"/>
                  </a:lnTo>
                  <a:lnTo>
                    <a:pt x="4846943" y="94071"/>
                  </a:lnTo>
                  <a:lnTo>
                    <a:pt x="4894845" y="110400"/>
                  </a:lnTo>
                  <a:lnTo>
                    <a:pt x="4941198" y="127869"/>
                  </a:lnTo>
                  <a:lnTo>
                    <a:pt x="4985932" y="146442"/>
                  </a:lnTo>
                  <a:lnTo>
                    <a:pt x="5028973" y="166083"/>
                  </a:lnTo>
                  <a:lnTo>
                    <a:pt x="5070251" y="186756"/>
                  </a:lnTo>
                  <a:lnTo>
                    <a:pt x="5109693" y="208426"/>
                  </a:lnTo>
                  <a:lnTo>
                    <a:pt x="5147228" y="231056"/>
                  </a:lnTo>
                  <a:lnTo>
                    <a:pt x="5182783" y="254611"/>
                  </a:lnTo>
                  <a:lnTo>
                    <a:pt x="5216287" y="279053"/>
                  </a:lnTo>
                  <a:lnTo>
                    <a:pt x="5247668" y="304348"/>
                  </a:lnTo>
                  <a:lnTo>
                    <a:pt x="5276853" y="330460"/>
                  </a:lnTo>
                  <a:lnTo>
                    <a:pt x="5328352" y="384987"/>
                  </a:lnTo>
                  <a:lnTo>
                    <a:pt x="5370209" y="442349"/>
                  </a:lnTo>
                  <a:lnTo>
                    <a:pt x="5401847" y="502256"/>
                  </a:lnTo>
                  <a:lnTo>
                    <a:pt x="5422693" y="564421"/>
                  </a:lnTo>
                  <a:lnTo>
                    <a:pt x="5432171" y="628556"/>
                  </a:lnTo>
                  <a:lnTo>
                    <a:pt x="5432431" y="661892"/>
                  </a:lnTo>
                  <a:lnTo>
                    <a:pt x="5429546" y="694840"/>
                  </a:lnTo>
                  <a:lnTo>
                    <a:pt x="5414640" y="759404"/>
                  </a:lnTo>
                  <a:lnTo>
                    <a:pt x="5388046" y="821914"/>
                  </a:lnTo>
                  <a:lnTo>
                    <a:pt x="5350361" y="882034"/>
                  </a:lnTo>
                  <a:lnTo>
                    <a:pt x="5302177" y="939428"/>
                  </a:lnTo>
                  <a:lnTo>
                    <a:pt x="5274335" y="966998"/>
                  </a:lnTo>
                  <a:lnTo>
                    <a:pt x="5244091" y="993762"/>
                  </a:lnTo>
                  <a:lnTo>
                    <a:pt x="5211520" y="1019676"/>
                  </a:lnTo>
                  <a:lnTo>
                    <a:pt x="5176697" y="1044700"/>
                  </a:lnTo>
                  <a:lnTo>
                    <a:pt x="5139695" y="1068791"/>
                  </a:lnTo>
                  <a:lnTo>
                    <a:pt x="5100589" y="1091907"/>
                  </a:lnTo>
                  <a:lnTo>
                    <a:pt x="5059454" y="1114007"/>
                  </a:lnTo>
                  <a:lnTo>
                    <a:pt x="5016363" y="1135048"/>
                  </a:lnTo>
                  <a:lnTo>
                    <a:pt x="4971392" y="1154989"/>
                  </a:lnTo>
                  <a:lnTo>
                    <a:pt x="4924613" y="1173788"/>
                  </a:lnTo>
                  <a:lnTo>
                    <a:pt x="4876103" y="1191403"/>
                  </a:lnTo>
                  <a:lnTo>
                    <a:pt x="4825934" y="1207791"/>
                  </a:lnTo>
                  <a:lnTo>
                    <a:pt x="4774182" y="1222912"/>
                  </a:lnTo>
                  <a:lnTo>
                    <a:pt x="4720921" y="1236723"/>
                  </a:lnTo>
                  <a:lnTo>
                    <a:pt x="4666225" y="1249182"/>
                  </a:lnTo>
                  <a:lnTo>
                    <a:pt x="4610168" y="1260247"/>
                  </a:lnTo>
                  <a:lnTo>
                    <a:pt x="4552825" y="1269877"/>
                  </a:lnTo>
                  <a:lnTo>
                    <a:pt x="4494270" y="1278029"/>
                  </a:lnTo>
                  <a:lnTo>
                    <a:pt x="4434578" y="1284663"/>
                  </a:lnTo>
                  <a:lnTo>
                    <a:pt x="4373823" y="1289734"/>
                  </a:lnTo>
                  <a:lnTo>
                    <a:pt x="4312078" y="1293203"/>
                  </a:lnTo>
                  <a:lnTo>
                    <a:pt x="4249420" y="1295026"/>
                  </a:lnTo>
                  <a:lnTo>
                    <a:pt x="4190011" y="1295191"/>
                  </a:lnTo>
                  <a:lnTo>
                    <a:pt x="4131077" y="1293838"/>
                  </a:lnTo>
                  <a:lnTo>
                    <a:pt x="4072702" y="1290996"/>
                  </a:lnTo>
                  <a:lnTo>
                    <a:pt x="4014967" y="1286691"/>
                  </a:lnTo>
                  <a:lnTo>
                    <a:pt x="3957956" y="1280952"/>
                  </a:lnTo>
                  <a:lnTo>
                    <a:pt x="3901750" y="1273807"/>
                  </a:lnTo>
                  <a:lnTo>
                    <a:pt x="3846434" y="1265284"/>
                  </a:lnTo>
                  <a:lnTo>
                    <a:pt x="3792089" y="1255410"/>
                  </a:lnTo>
                  <a:lnTo>
                    <a:pt x="3738798" y="1244212"/>
                  </a:lnTo>
                  <a:lnTo>
                    <a:pt x="3686645" y="1231720"/>
                  </a:lnTo>
                  <a:lnTo>
                    <a:pt x="3635711" y="1217961"/>
                  </a:lnTo>
                  <a:lnTo>
                    <a:pt x="3586080" y="1202962"/>
                  </a:lnTo>
                  <a:lnTo>
                    <a:pt x="3537833" y="1186751"/>
                  </a:lnTo>
                  <a:lnTo>
                    <a:pt x="3491055" y="1169356"/>
                  </a:lnTo>
                  <a:lnTo>
                    <a:pt x="3445826" y="1150805"/>
                  </a:lnTo>
                  <a:lnTo>
                    <a:pt x="3402232" y="1131126"/>
                  </a:lnTo>
                  <a:lnTo>
                    <a:pt x="3360353" y="1110347"/>
                  </a:lnTo>
                  <a:lnTo>
                    <a:pt x="3320273" y="1088495"/>
                  </a:lnTo>
                  <a:lnTo>
                    <a:pt x="3282074" y="1065597"/>
                  </a:lnTo>
                  <a:lnTo>
                    <a:pt x="3245839" y="1041683"/>
                  </a:lnTo>
                  <a:lnTo>
                    <a:pt x="3211651" y="1016780"/>
                  </a:lnTo>
                  <a:lnTo>
                    <a:pt x="3179593" y="990915"/>
                  </a:lnTo>
                  <a:lnTo>
                    <a:pt x="3149746" y="964116"/>
                  </a:lnTo>
                  <a:lnTo>
                    <a:pt x="3122195" y="936411"/>
                  </a:lnTo>
                  <a:lnTo>
                    <a:pt x="3097022" y="907829"/>
                  </a:lnTo>
                  <a:lnTo>
                    <a:pt x="0" y="1151516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296400" y="4648200"/>
            <a:ext cx="148780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main </a:t>
            </a:r>
            <a:r>
              <a:rPr sz="1400" dirty="0">
                <a:latin typeface="Arial"/>
                <a:cs typeface="Arial"/>
              </a:rPr>
              <a:t>thread </a:t>
            </a:r>
            <a:r>
              <a:rPr sz="1400" spc="-5" dirty="0">
                <a:latin typeface="Arial"/>
                <a:cs typeface="Arial"/>
              </a:rPr>
              <a:t>waits  </a:t>
            </a:r>
            <a:r>
              <a:rPr sz="1400" dirty="0">
                <a:latin typeface="Arial"/>
                <a:cs typeface="Arial"/>
              </a:rPr>
              <a:t>until </a:t>
            </a:r>
            <a:r>
              <a:rPr sz="1400" spc="-5" dirty="0">
                <a:latin typeface="Arial"/>
                <a:cs typeface="Arial"/>
              </a:rPr>
              <a:t>worker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thread  completes its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run()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577453" y="5316728"/>
            <a:ext cx="620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ethod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8975"/>
          </a:xfrm>
          <a:custGeom>
            <a:avLst/>
            <a:gdLst/>
            <a:ahLst/>
            <a:cxnLst/>
            <a:rect l="l" t="t" r="r" b="b"/>
            <a:pathLst>
              <a:path w="12192000" h="688975">
                <a:moveTo>
                  <a:pt x="12192000" y="0"/>
                </a:moveTo>
                <a:lnTo>
                  <a:pt x="0" y="0"/>
                </a:lnTo>
                <a:lnTo>
                  <a:pt x="0" y="688848"/>
                </a:lnTo>
                <a:lnTo>
                  <a:pt x="12192000" y="688848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1916" y="0"/>
            <a:ext cx="89509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/>
              <a:t>Multiple </a:t>
            </a:r>
            <a:r>
              <a:rPr sz="3200" spc="-200" dirty="0"/>
              <a:t>threads </a:t>
            </a:r>
            <a:r>
              <a:rPr sz="3200" spc="-175" dirty="0"/>
              <a:t>working </a:t>
            </a:r>
            <a:r>
              <a:rPr sz="3200" spc="-170" dirty="0"/>
              <a:t>on</a:t>
            </a:r>
            <a:r>
              <a:rPr sz="3200" spc="-825" dirty="0"/>
              <a:t> </a:t>
            </a:r>
            <a:r>
              <a:rPr sz="3200" spc="-265" dirty="0"/>
              <a:t>shared </a:t>
            </a:r>
            <a:r>
              <a:rPr sz="3200" spc="-130" dirty="0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184" y="697035"/>
            <a:ext cx="8006080" cy="75084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b="1" spc="-5" dirty="0">
                <a:latin typeface="Carlito"/>
                <a:cs typeface="Carlito"/>
              </a:rPr>
              <a:t>public class </a:t>
            </a:r>
            <a:r>
              <a:rPr b="1" spc="-10" dirty="0">
                <a:latin typeface="Carlito"/>
                <a:cs typeface="Carlito"/>
              </a:rPr>
              <a:t>SharedObject implements</a:t>
            </a:r>
            <a:r>
              <a:rPr b="1" spc="5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Runnable{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954405" algn="l"/>
              </a:tabLst>
            </a:pPr>
            <a:r>
              <a:rPr b="1" spc="-20" dirty="0">
                <a:latin typeface="Carlito"/>
                <a:cs typeface="Carlito"/>
              </a:rPr>
              <a:t>private	static </a:t>
            </a:r>
            <a:r>
              <a:rPr b="1" spc="-5" dirty="0">
                <a:latin typeface="Carlito"/>
                <a:cs typeface="Carlito"/>
              </a:rPr>
              <a:t>StringBuilder </a:t>
            </a:r>
            <a:r>
              <a:rPr b="1" i="1" spc="-5" dirty="0">
                <a:latin typeface="Carlito"/>
                <a:cs typeface="Carlito"/>
              </a:rPr>
              <a:t>message=new</a:t>
            </a:r>
            <a:r>
              <a:rPr b="1" i="1" spc="45" dirty="0">
                <a:latin typeface="Carlito"/>
                <a:cs typeface="Carlito"/>
              </a:rPr>
              <a:t> </a:t>
            </a:r>
            <a:r>
              <a:rPr b="1" i="1" spc="-10" dirty="0">
                <a:latin typeface="Carlito"/>
                <a:cs typeface="Carlito"/>
              </a:rPr>
              <a:t>StringBuilder("Welcome");</a:t>
            </a:r>
            <a:endParaRPr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184" y="1553108"/>
            <a:ext cx="3507740" cy="1357423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pc="-10" dirty="0">
                <a:latin typeface="Carlito"/>
                <a:cs typeface="Carlito"/>
              </a:rPr>
              <a:t>@Override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b="1" spc="-5" dirty="0">
                <a:latin typeface="Carlito"/>
                <a:cs typeface="Carlito"/>
              </a:rPr>
              <a:t>public </a:t>
            </a:r>
            <a:r>
              <a:rPr b="1" spc="-10" dirty="0">
                <a:latin typeface="Carlito"/>
                <a:cs typeface="Carlito"/>
              </a:rPr>
              <a:t>void run()</a:t>
            </a:r>
            <a:r>
              <a:rPr b="1" spc="1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{</a:t>
            </a:r>
            <a:endParaRPr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b="1" spc="-15" dirty="0">
                <a:latin typeface="Carlito"/>
                <a:cs typeface="Carlito"/>
              </a:rPr>
              <a:t>int</a:t>
            </a:r>
            <a:r>
              <a:rPr b="1" spc="-7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size=</a:t>
            </a:r>
            <a:r>
              <a:rPr b="1" i="1" spc="-5" dirty="0">
                <a:latin typeface="Carlito"/>
                <a:cs typeface="Carlito"/>
              </a:rPr>
              <a:t>message.length();</a:t>
            </a:r>
            <a:endParaRPr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b="1" spc="-15" dirty="0">
                <a:latin typeface="Carlito"/>
                <a:cs typeface="Carlito"/>
              </a:rPr>
              <a:t>for(int</a:t>
            </a:r>
            <a:r>
              <a:rPr b="1" spc="3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i=0;i&lt;size;i++){</a:t>
            </a:r>
            <a:endParaRPr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383" y="3507468"/>
            <a:ext cx="3249295" cy="62260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b="1" i="1" spc="-10" dirty="0">
                <a:latin typeface="Carlito"/>
                <a:cs typeface="Carlito"/>
              </a:rPr>
              <a:t>+":"+</a:t>
            </a:r>
            <a:r>
              <a:rPr b="1" i="1" spc="-5" dirty="0">
                <a:latin typeface="Carlito"/>
                <a:cs typeface="Carlito"/>
              </a:rPr>
              <a:t> message.append('x'));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>
                <a:latin typeface="Carlito"/>
                <a:cs typeface="Carlito"/>
              </a:rPr>
              <a:t>}</a:t>
            </a:r>
            <a:endParaRPr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184" y="4237380"/>
            <a:ext cx="121285" cy="752129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b="1" spc="-5" dirty="0">
                <a:latin typeface="Carlito"/>
                <a:cs typeface="Carlito"/>
              </a:rPr>
              <a:t>}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pc="-5" dirty="0">
                <a:latin typeface="Carlito"/>
                <a:cs typeface="Carlito"/>
              </a:rPr>
              <a:t>}</a:t>
            </a:r>
            <a:endParaRPr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444" y="5570220"/>
            <a:ext cx="11904345" cy="830580"/>
          </a:xfrm>
          <a:custGeom>
            <a:avLst/>
            <a:gdLst/>
            <a:ahLst/>
            <a:cxnLst/>
            <a:rect l="l" t="t" r="r" b="b"/>
            <a:pathLst>
              <a:path w="11904345" h="830579">
                <a:moveTo>
                  <a:pt x="11903964" y="0"/>
                </a:moveTo>
                <a:lnTo>
                  <a:pt x="0" y="0"/>
                </a:lnTo>
                <a:lnTo>
                  <a:pt x="0" y="830579"/>
                </a:lnTo>
                <a:lnTo>
                  <a:pt x="11903964" y="830579"/>
                </a:lnTo>
                <a:lnTo>
                  <a:pt x="11903964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2184" y="5584647"/>
            <a:ext cx="115716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above </a:t>
            </a:r>
            <a:r>
              <a:rPr spc="-15" dirty="0">
                <a:latin typeface="Carlito"/>
                <a:cs typeface="Carlito"/>
              </a:rPr>
              <a:t>program </a:t>
            </a:r>
            <a:r>
              <a:rPr dirty="0">
                <a:latin typeface="Carlito"/>
                <a:cs typeface="Carlito"/>
              </a:rPr>
              <a:t>leads </a:t>
            </a:r>
            <a:r>
              <a:rPr spc="-15" dirty="0">
                <a:latin typeface="Carlito"/>
                <a:cs typeface="Carlito"/>
              </a:rPr>
              <a:t>to </a:t>
            </a:r>
            <a:r>
              <a:rPr b="1" i="1" spc="-10" dirty="0">
                <a:latin typeface="Carlito"/>
                <a:cs typeface="Carlito"/>
              </a:rPr>
              <a:t>race condition </a:t>
            </a:r>
            <a:r>
              <a:rPr dirty="0">
                <a:latin typeface="Carlito"/>
                <a:cs typeface="Carlito"/>
              </a:rPr>
              <a:t>as all the 3 </a:t>
            </a:r>
            <a:r>
              <a:rPr spc="-10" dirty="0">
                <a:latin typeface="Carlito"/>
                <a:cs typeface="Carlito"/>
              </a:rPr>
              <a:t>threads </a:t>
            </a:r>
            <a:r>
              <a:rPr spc="-15" dirty="0">
                <a:latin typeface="Carlito"/>
                <a:cs typeface="Carlito"/>
              </a:rPr>
              <a:t>are </a:t>
            </a:r>
            <a:r>
              <a:rPr dirty="0">
                <a:latin typeface="Carlito"/>
                <a:cs typeface="Carlito"/>
              </a:rPr>
              <a:t>trying </a:t>
            </a:r>
            <a:r>
              <a:rPr spc="-15" dirty="0">
                <a:latin typeface="Carlito"/>
                <a:cs typeface="Carlito"/>
              </a:rPr>
              <a:t>to </a:t>
            </a:r>
            <a:r>
              <a:rPr dirty="0">
                <a:latin typeface="Carlito"/>
                <a:cs typeface="Carlito"/>
              </a:rPr>
              <a:t>access the </a:t>
            </a:r>
            <a:r>
              <a:rPr spc="-10" dirty="0">
                <a:latin typeface="Carlito"/>
                <a:cs typeface="Carlito"/>
              </a:rPr>
              <a:t>shared  </a:t>
            </a:r>
            <a:r>
              <a:rPr spc="-5" dirty="0">
                <a:latin typeface="Carlito"/>
                <a:cs typeface="Carlito"/>
              </a:rPr>
              <a:t>object </a:t>
            </a:r>
            <a:r>
              <a:rPr spc="-15" dirty="0">
                <a:latin typeface="Carlito"/>
                <a:cs typeface="Carlito"/>
              </a:rPr>
              <a:t>at </a:t>
            </a:r>
            <a:r>
              <a:rPr dirty="0">
                <a:latin typeface="Carlito"/>
                <a:cs typeface="Carlito"/>
              </a:rPr>
              <a:t>a</a:t>
            </a:r>
            <a:r>
              <a:rPr spc="-2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time.</a:t>
            </a:r>
            <a:endParaRPr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60107" y="1773935"/>
            <a:ext cx="5232400" cy="3796665"/>
          </a:xfrm>
          <a:custGeom>
            <a:avLst/>
            <a:gdLst/>
            <a:ahLst/>
            <a:cxnLst/>
            <a:rect l="l" t="t" r="r" b="b"/>
            <a:pathLst>
              <a:path w="5232400" h="3796665">
                <a:moveTo>
                  <a:pt x="0" y="3796284"/>
                </a:moveTo>
                <a:lnTo>
                  <a:pt x="5231892" y="3796284"/>
                </a:lnTo>
                <a:lnTo>
                  <a:pt x="5231892" y="0"/>
                </a:lnTo>
                <a:lnTo>
                  <a:pt x="0" y="0"/>
                </a:lnTo>
                <a:lnTo>
                  <a:pt x="0" y="3796284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39736" y="1791462"/>
            <a:ext cx="461327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public </a:t>
            </a:r>
            <a:r>
              <a:rPr b="1" spc="-5" dirty="0">
                <a:latin typeface="Carlito"/>
                <a:cs typeface="Carlito"/>
              </a:rPr>
              <a:t>class </a:t>
            </a:r>
            <a:r>
              <a:rPr b="1" spc="-15" dirty="0">
                <a:latin typeface="Carlito"/>
                <a:cs typeface="Carlito"/>
              </a:rPr>
              <a:t>SharedObjectTester</a:t>
            </a:r>
            <a:r>
              <a:rPr b="1" spc="-8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b="1" dirty="0">
                <a:latin typeface="Carlito"/>
                <a:cs typeface="Carlito"/>
              </a:rPr>
              <a:t>public </a:t>
            </a:r>
            <a:r>
              <a:rPr b="1" spc="-15" dirty="0">
                <a:latin typeface="Carlito"/>
                <a:cs typeface="Carlito"/>
              </a:rPr>
              <a:t>static </a:t>
            </a:r>
            <a:r>
              <a:rPr b="1" spc="-5" dirty="0">
                <a:latin typeface="Carlito"/>
                <a:cs typeface="Carlito"/>
              </a:rPr>
              <a:t>void </a:t>
            </a:r>
            <a:r>
              <a:rPr b="1" dirty="0">
                <a:latin typeface="Carlito"/>
                <a:cs typeface="Carlito"/>
              </a:rPr>
              <a:t>main(String[] </a:t>
            </a:r>
            <a:r>
              <a:rPr b="1" spc="-10" dirty="0">
                <a:latin typeface="Carlito"/>
                <a:cs typeface="Carlito"/>
              </a:rPr>
              <a:t>args) throws  InterruptedException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39736" y="2705862"/>
            <a:ext cx="516636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arlito"/>
                <a:cs typeface="Carlito"/>
              </a:rPr>
              <a:t>SharedObject sharedObject=</a:t>
            </a:r>
            <a:r>
              <a:rPr b="1" spc="-5" dirty="0">
                <a:latin typeface="Carlito"/>
                <a:cs typeface="Carlito"/>
              </a:rPr>
              <a:t>new</a:t>
            </a:r>
            <a:r>
              <a:rPr b="1" spc="2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SharedObject();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39736" y="3010357"/>
            <a:ext cx="4043679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rlito"/>
                <a:cs typeface="Carlito"/>
              </a:rPr>
              <a:t>Thread </a:t>
            </a:r>
            <a:r>
              <a:rPr sz="1600" dirty="0">
                <a:latin typeface="Carlito"/>
                <a:cs typeface="Carlito"/>
              </a:rPr>
              <a:t>t1=</a:t>
            </a:r>
            <a:r>
              <a:rPr sz="1600" b="1" dirty="0">
                <a:latin typeface="Carlito"/>
                <a:cs typeface="Carlito"/>
              </a:rPr>
              <a:t>new</a:t>
            </a:r>
            <a:r>
              <a:rPr sz="1600" b="1" spc="-3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Thread(sharedObject);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983" y="3173983"/>
            <a:ext cx="1058862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417945" algn="l"/>
              </a:tabLst>
            </a:pPr>
            <a:r>
              <a:rPr spc="-10" dirty="0">
                <a:latin typeface="Carlito"/>
                <a:cs typeface="Carlito"/>
              </a:rPr>
              <a:t>System.</a:t>
            </a:r>
            <a:r>
              <a:rPr b="1" i="1" spc="-10" dirty="0">
                <a:latin typeface="Carlito"/>
                <a:cs typeface="Carlito"/>
              </a:rPr>
              <a:t>out.println(Thread.currentThread().getName()	</a:t>
            </a:r>
            <a:r>
              <a:rPr spc="-7" baseline="-25000" dirty="0">
                <a:latin typeface="Carlito"/>
                <a:cs typeface="Carlito"/>
              </a:rPr>
              <a:t>Thread </a:t>
            </a:r>
            <a:r>
              <a:rPr baseline="-25000" dirty="0">
                <a:latin typeface="Carlito"/>
                <a:cs typeface="Carlito"/>
              </a:rPr>
              <a:t>t2 = </a:t>
            </a:r>
            <a:r>
              <a:rPr b="1" spc="-7" baseline="-25000" dirty="0">
                <a:latin typeface="Carlito"/>
                <a:cs typeface="Carlito"/>
              </a:rPr>
              <a:t>new</a:t>
            </a:r>
            <a:r>
              <a:rPr b="1" spc="-60" baseline="-25000" dirty="0">
                <a:latin typeface="Carlito"/>
                <a:cs typeface="Carlito"/>
              </a:rPr>
              <a:t> </a:t>
            </a:r>
            <a:r>
              <a:rPr b="1" spc="-7" baseline="-25000" dirty="0">
                <a:latin typeface="Carlito"/>
                <a:cs typeface="Carlito"/>
              </a:rPr>
              <a:t>Thread(sharedObject);</a:t>
            </a:r>
            <a:endParaRPr baseline="-250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39736" y="3620515"/>
            <a:ext cx="4157979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Thread </a:t>
            </a:r>
            <a:r>
              <a:rPr dirty="0">
                <a:latin typeface="Carlito"/>
                <a:cs typeface="Carlito"/>
              </a:rPr>
              <a:t>t3 = </a:t>
            </a:r>
            <a:r>
              <a:rPr b="1" spc="-5" dirty="0">
                <a:latin typeface="Carlito"/>
                <a:cs typeface="Carlito"/>
              </a:rPr>
              <a:t>new</a:t>
            </a:r>
            <a:r>
              <a:rPr b="1" spc="-4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Thread(sharedObject);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t1.start();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t2.start();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t3.start();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1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56512"/>
            <a:ext cx="11976100" cy="4292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0335895" algn="l"/>
              </a:tabLst>
            </a:pPr>
            <a:r>
              <a:rPr sz="2400" spc="-10" dirty="0">
                <a:latin typeface="Carlito"/>
                <a:cs typeface="Carlito"/>
              </a:rPr>
              <a:t>Concur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ency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is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0" dirty="0">
                <a:latin typeface="Carlito"/>
                <a:cs typeface="Carlito"/>
              </a:rPr>
              <a:t>bilit</a:t>
            </a:r>
            <a:r>
              <a:rPr sz="2400" spc="-5" dirty="0">
                <a:latin typeface="Carlito"/>
                <a:cs typeface="Carlito"/>
              </a:rPr>
              <a:t>y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</a:t>
            </a:r>
            <a:r>
              <a:rPr sz="2400" spc="-5" dirty="0">
                <a:latin typeface="Carlito"/>
                <a:cs typeface="Carlito"/>
              </a:rPr>
              <a:t>o run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</a:t>
            </a:r>
            <a:r>
              <a:rPr sz="2400" spc="-5" dirty="0">
                <a:latin typeface="Carlito"/>
                <a:cs typeface="Carlito"/>
              </a:rPr>
              <a:t>e</a:t>
            </a:r>
            <a:r>
              <a:rPr sz="2400" spc="-35" dirty="0">
                <a:latin typeface="Carlito"/>
                <a:cs typeface="Carlito"/>
              </a:rPr>
              <a:t>v</a:t>
            </a:r>
            <a:r>
              <a:rPr sz="2400" spc="-5" dirty="0">
                <a:latin typeface="Carlito"/>
                <a:cs typeface="Carlito"/>
              </a:rPr>
              <a:t>e</a:t>
            </a:r>
            <a:r>
              <a:rPr sz="2400" spc="-45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al </a:t>
            </a:r>
            <a:r>
              <a:rPr sz="2400" spc="-10" dirty="0">
                <a:latin typeface="Carlito"/>
                <a:cs typeface="Carlito"/>
              </a:rPr>
              <a:t>p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spc="-10" dirty="0">
                <a:latin typeface="Carlito"/>
                <a:cs typeface="Carlito"/>
              </a:rPr>
              <a:t>og</a:t>
            </a:r>
            <a:r>
              <a:rPr sz="2400" spc="-45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ams </a:t>
            </a:r>
            <a:r>
              <a:rPr sz="2400" spc="-10" dirty="0">
                <a:latin typeface="Carlito"/>
                <a:cs typeface="Carlito"/>
              </a:rPr>
              <a:t>o</a:t>
            </a:r>
            <a:r>
              <a:rPr sz="2400" spc="-5" dirty="0">
                <a:latin typeface="Carlito"/>
                <a:cs typeface="Carlito"/>
              </a:rPr>
              <a:t>r</a:t>
            </a:r>
            <a:r>
              <a:rPr sz="2400" spc="-10" dirty="0">
                <a:latin typeface="Carlito"/>
                <a:cs typeface="Carlito"/>
              </a:rPr>
              <a:t> s</a:t>
            </a:r>
            <a:r>
              <a:rPr sz="2400" spc="-20" dirty="0">
                <a:latin typeface="Carlito"/>
                <a:cs typeface="Carlito"/>
              </a:rPr>
              <a:t>e</a:t>
            </a:r>
            <a:r>
              <a:rPr sz="2400" spc="-30" dirty="0">
                <a:latin typeface="Carlito"/>
                <a:cs typeface="Carlito"/>
              </a:rPr>
              <a:t>v</a:t>
            </a:r>
            <a:r>
              <a:rPr sz="2400" spc="-5" dirty="0">
                <a:latin typeface="Carlito"/>
                <a:cs typeface="Carlito"/>
              </a:rPr>
              <a:t>e</a:t>
            </a:r>
            <a:r>
              <a:rPr sz="2400" spc="-45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al </a:t>
            </a:r>
            <a:r>
              <a:rPr sz="2400" spc="-10" dirty="0">
                <a:latin typeface="Carlito"/>
                <a:cs typeface="Carlito"/>
              </a:rPr>
              <a:t>p</a:t>
            </a:r>
            <a:r>
              <a:rPr sz="2400" spc="-5" dirty="0">
                <a:latin typeface="Carlito"/>
                <a:cs typeface="Carlito"/>
              </a:rPr>
              <a:t>ar</a:t>
            </a:r>
            <a:r>
              <a:rPr sz="2400" dirty="0">
                <a:latin typeface="Carlito"/>
                <a:cs typeface="Carlito"/>
              </a:rPr>
              <a:t>t</a:t>
            </a:r>
            <a:r>
              <a:rPr sz="2400" spc="-5" dirty="0">
                <a:latin typeface="Carlito"/>
                <a:cs typeface="Carlito"/>
              </a:rPr>
              <a:t>s </a:t>
            </a:r>
            <a:r>
              <a:rPr sz="2400" spc="-10" dirty="0">
                <a:latin typeface="Carlito"/>
                <a:cs typeface="Carlito"/>
              </a:rPr>
              <a:t>o</a:t>
            </a:r>
            <a:r>
              <a:rPr sz="2400" spc="-5" dirty="0">
                <a:latin typeface="Carlito"/>
                <a:cs typeface="Carlito"/>
              </a:rPr>
              <a:t>f a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 smtClean="0">
                <a:latin typeface="Carlito"/>
                <a:cs typeface="Carlito"/>
              </a:rPr>
              <a:t>p</a:t>
            </a:r>
            <a:r>
              <a:rPr sz="2400" spc="-40" dirty="0" smtClean="0">
                <a:latin typeface="Carlito"/>
                <a:cs typeface="Carlito"/>
              </a:rPr>
              <a:t>r</a:t>
            </a:r>
            <a:r>
              <a:rPr sz="2400" spc="-10" dirty="0" smtClean="0">
                <a:latin typeface="Carlito"/>
                <a:cs typeface="Carlito"/>
              </a:rPr>
              <a:t>og</a:t>
            </a:r>
            <a:r>
              <a:rPr sz="2400" spc="-45" dirty="0" smtClean="0">
                <a:latin typeface="Carlito"/>
                <a:cs typeface="Carlito"/>
              </a:rPr>
              <a:t>r</a:t>
            </a:r>
            <a:r>
              <a:rPr sz="2400" spc="-5" dirty="0" smtClean="0">
                <a:latin typeface="Carlito"/>
                <a:cs typeface="Carlito"/>
              </a:rPr>
              <a:t>am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30" dirty="0" smtClean="0">
                <a:latin typeface="Carlito"/>
                <a:cs typeface="Carlito"/>
              </a:rPr>
              <a:t>c</a:t>
            </a:r>
            <a:r>
              <a:rPr sz="2400" spc="-10" dirty="0" smtClean="0">
                <a:latin typeface="Carlito"/>
                <a:cs typeface="Carlito"/>
              </a:rPr>
              <a:t>oncur</a:t>
            </a:r>
            <a:r>
              <a:rPr sz="2400" spc="-35" dirty="0" smtClean="0">
                <a:latin typeface="Carlito"/>
                <a:cs typeface="Carlito"/>
              </a:rPr>
              <a:t>r</a:t>
            </a:r>
            <a:r>
              <a:rPr sz="2400" spc="-5" dirty="0" smtClean="0">
                <a:latin typeface="Carlito"/>
                <a:cs typeface="Carlito"/>
              </a:rPr>
              <a:t>e</a:t>
            </a:r>
            <a:r>
              <a:rPr sz="2400" spc="-30" dirty="0" smtClean="0">
                <a:latin typeface="Carlito"/>
                <a:cs typeface="Carlito"/>
              </a:rPr>
              <a:t>n</a:t>
            </a:r>
            <a:r>
              <a:rPr sz="2400" spc="-5" dirty="0" smtClean="0">
                <a:latin typeface="Carlito"/>
                <a:cs typeface="Carlito"/>
              </a:rPr>
              <a:t>tly  </a:t>
            </a:r>
            <a:r>
              <a:rPr sz="2400" spc="-10" dirty="0">
                <a:latin typeface="Carlito"/>
                <a:cs typeface="Carlito"/>
              </a:rPr>
              <a:t>(simultaneously).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 marL="50165" marR="271145">
              <a:lnSpc>
                <a:spcPct val="100000"/>
              </a:lnSpc>
              <a:spcBef>
                <a:spcPts val="1650"/>
              </a:spcBef>
            </a:pPr>
            <a:r>
              <a:rPr sz="2400" i="1" spc="-5" dirty="0">
                <a:latin typeface="Carlito"/>
                <a:cs typeface="Carlito"/>
              </a:rPr>
              <a:t>Multi-tasking </a:t>
            </a:r>
            <a:r>
              <a:rPr sz="2400" spc="-10" dirty="0">
                <a:latin typeface="Carlito"/>
                <a:cs typeface="Carlito"/>
              </a:rPr>
              <a:t>operating </a:t>
            </a:r>
            <a:r>
              <a:rPr sz="2400" spc="-20" dirty="0">
                <a:latin typeface="Carlito"/>
                <a:cs typeface="Carlito"/>
              </a:rPr>
              <a:t>systems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run </a:t>
            </a:r>
            <a:r>
              <a:rPr sz="2400" spc="-5" dirty="0">
                <a:latin typeface="Carlito"/>
                <a:cs typeface="Carlito"/>
              </a:rPr>
              <a:t>multiple applications </a:t>
            </a:r>
            <a:r>
              <a:rPr sz="2400" spc="-10" dirty="0">
                <a:latin typeface="Carlito"/>
                <a:cs typeface="Carlito"/>
              </a:rPr>
              <a:t>concurrently </a:t>
            </a:r>
            <a:r>
              <a:rPr sz="2400" spc="-5" dirty="0">
                <a:latin typeface="Carlito"/>
                <a:cs typeface="Carlito"/>
              </a:rPr>
              <a:t>where </a:t>
            </a:r>
            <a:r>
              <a:rPr sz="2400" dirty="0">
                <a:latin typeface="Carlito"/>
                <a:cs typeface="Carlito"/>
              </a:rPr>
              <a:t>each  </a:t>
            </a:r>
            <a:r>
              <a:rPr sz="2400" spc="-5" dirty="0">
                <a:latin typeface="Carlito"/>
                <a:cs typeface="Carlito"/>
              </a:rPr>
              <a:t>application </a:t>
            </a:r>
            <a:r>
              <a:rPr sz="2400" dirty="0">
                <a:latin typeface="Carlito"/>
                <a:cs typeface="Carlito"/>
              </a:rPr>
              <a:t>runs in a </a:t>
            </a:r>
            <a:r>
              <a:rPr sz="2400" spc="-15" dirty="0">
                <a:latin typeface="Carlito"/>
                <a:cs typeface="Carlito"/>
              </a:rPr>
              <a:t>separate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window.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rlito"/>
              <a:cs typeface="Carlito"/>
            </a:endParaRPr>
          </a:p>
          <a:p>
            <a:pPr marL="50165">
              <a:lnSpc>
                <a:spcPct val="100000"/>
              </a:lnSpc>
            </a:pPr>
            <a:r>
              <a:rPr sz="2400" spc="-25" dirty="0">
                <a:latin typeface="Carlito"/>
                <a:cs typeface="Carlito"/>
              </a:rPr>
              <a:t>Even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b="1" spc="-5" dirty="0">
                <a:latin typeface="Carlito"/>
                <a:cs typeface="Carlito"/>
              </a:rPr>
              <a:t>single application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often expected to </a:t>
            </a:r>
            <a:r>
              <a:rPr sz="2400" dirty="0">
                <a:latin typeface="Carlito"/>
                <a:cs typeface="Carlito"/>
              </a:rPr>
              <a:t>do </a:t>
            </a:r>
            <a:r>
              <a:rPr sz="2400" spc="-15" dirty="0">
                <a:latin typeface="Carlito"/>
                <a:cs typeface="Carlito"/>
              </a:rPr>
              <a:t>more </a:t>
            </a:r>
            <a:r>
              <a:rPr sz="2400" dirty="0">
                <a:latin typeface="Carlito"/>
                <a:cs typeface="Carlito"/>
              </a:rPr>
              <a:t>than one thing </a:t>
            </a:r>
            <a:r>
              <a:rPr sz="2400" spc="-10" dirty="0">
                <a:latin typeface="Carlito"/>
                <a:cs typeface="Carlito"/>
              </a:rPr>
              <a:t>at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time</a:t>
            </a:r>
          </a:p>
          <a:p>
            <a:pPr marL="50165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latin typeface="Carlito"/>
                <a:cs typeface="Carlito"/>
              </a:rPr>
              <a:t>(multithreading).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rlito"/>
              <a:cs typeface="Carlito"/>
            </a:endParaRPr>
          </a:p>
          <a:p>
            <a:pPr marL="50165" marR="236220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For ex.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streaming </a:t>
            </a:r>
            <a:r>
              <a:rPr sz="2400" dirty="0">
                <a:latin typeface="Carlito"/>
                <a:cs typeface="Carlito"/>
              </a:rPr>
              <a:t>audio </a:t>
            </a:r>
            <a:r>
              <a:rPr sz="2400" spc="-5" dirty="0">
                <a:latin typeface="Carlito"/>
                <a:cs typeface="Carlito"/>
              </a:rPr>
              <a:t>application </a:t>
            </a: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spc="-5" dirty="0">
                <a:latin typeface="Carlito"/>
                <a:cs typeface="Carlito"/>
              </a:rPr>
              <a:t>simultaneously </a:t>
            </a:r>
            <a:r>
              <a:rPr sz="2400" spc="-10" dirty="0">
                <a:latin typeface="Carlito"/>
                <a:cs typeface="Carlito"/>
              </a:rPr>
              <a:t>read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digital </a:t>
            </a:r>
            <a:r>
              <a:rPr sz="2400" dirty="0">
                <a:latin typeface="Carlito"/>
                <a:cs typeface="Carlito"/>
              </a:rPr>
              <a:t>audio </a:t>
            </a:r>
            <a:r>
              <a:rPr sz="2400" spc="-15" dirty="0">
                <a:latin typeface="Carlito"/>
                <a:cs typeface="Carlito"/>
              </a:rPr>
              <a:t>off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0" dirty="0">
                <a:latin typeface="Carlito"/>
                <a:cs typeface="Carlito"/>
              </a:rPr>
              <a:t>network, decompress </a:t>
            </a:r>
            <a:r>
              <a:rPr sz="2400" dirty="0">
                <a:latin typeface="Carlito"/>
                <a:cs typeface="Carlito"/>
              </a:rPr>
              <a:t>it, </a:t>
            </a:r>
            <a:r>
              <a:rPr sz="2400" spc="-5" dirty="0">
                <a:latin typeface="Carlito"/>
                <a:cs typeface="Carlito"/>
              </a:rPr>
              <a:t>manage playback,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update </a:t>
            </a:r>
            <a:r>
              <a:rPr sz="2400" dirty="0">
                <a:latin typeface="Carlito"/>
                <a:cs typeface="Carlito"/>
              </a:rPr>
              <a:t>its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display.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52594" y="29667"/>
            <a:ext cx="26917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Concurrency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54050"/>
          </a:xfrm>
          <a:custGeom>
            <a:avLst/>
            <a:gdLst/>
            <a:ahLst/>
            <a:cxnLst/>
            <a:rect l="l" t="t" r="r" b="b"/>
            <a:pathLst>
              <a:path w="12192000" h="654050">
                <a:moveTo>
                  <a:pt x="12192000" y="0"/>
                </a:moveTo>
                <a:lnTo>
                  <a:pt x="0" y="0"/>
                </a:lnTo>
                <a:lnTo>
                  <a:pt x="0" y="653796"/>
                </a:lnTo>
                <a:lnTo>
                  <a:pt x="12192000" y="6537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6561" y="0"/>
            <a:ext cx="320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Race</a:t>
            </a:r>
            <a:r>
              <a:rPr spc="-355" dirty="0"/>
              <a:t> </a:t>
            </a:r>
            <a:r>
              <a:rPr spc="-180" dirty="0"/>
              <a:t>Condition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7599" y="1076071"/>
            <a:ext cx="11562080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927100" marR="179070" indent="-9144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latin typeface="Carlito"/>
                <a:cs typeface="Carlito"/>
              </a:rPr>
              <a:t>The situation </a:t>
            </a:r>
            <a:r>
              <a:rPr sz="2400" spc="-10" dirty="0">
                <a:latin typeface="Carlito"/>
                <a:cs typeface="Carlito"/>
              </a:rPr>
              <a:t>where more </a:t>
            </a:r>
            <a:r>
              <a:rPr sz="2400" dirty="0">
                <a:latin typeface="Carlito"/>
                <a:cs typeface="Carlito"/>
              </a:rPr>
              <a:t>than </a:t>
            </a:r>
            <a:r>
              <a:rPr sz="2400" spc="-5" dirty="0">
                <a:latin typeface="Carlito"/>
                <a:cs typeface="Carlito"/>
              </a:rPr>
              <a:t>one thread </a:t>
            </a:r>
            <a:r>
              <a:rPr sz="2400" spc="-10" dirty="0">
                <a:latin typeface="Carlito"/>
                <a:cs typeface="Carlito"/>
              </a:rPr>
              <a:t>competes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same </a:t>
            </a:r>
            <a:r>
              <a:rPr sz="2400" spc="-10" dirty="0">
                <a:latin typeface="Carlito"/>
                <a:cs typeface="Carlito"/>
              </a:rPr>
              <a:t>resource, where 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sequence </a:t>
            </a:r>
            <a:r>
              <a:rPr sz="2400" dirty="0">
                <a:latin typeface="Carlito"/>
                <a:cs typeface="Carlito"/>
              </a:rPr>
              <a:t>in which the </a:t>
            </a:r>
            <a:r>
              <a:rPr sz="2400" spc="-10" dirty="0">
                <a:latin typeface="Carlito"/>
                <a:cs typeface="Carlito"/>
              </a:rPr>
              <a:t>resource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accessed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significant,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spc="-15" dirty="0">
                <a:latin typeface="Carlito"/>
                <a:cs typeface="Carlito"/>
              </a:rPr>
              <a:t>race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condition.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Carlito"/>
              <a:cs typeface="Carlito"/>
            </a:endParaRPr>
          </a:p>
          <a:p>
            <a:pPr marL="927100" marR="5080" indent="-914400">
              <a:lnSpc>
                <a:spcPts val="2590"/>
              </a:lnSpc>
              <a:spcBef>
                <a:spcPts val="167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latin typeface="Carlito"/>
                <a:cs typeface="Carlito"/>
              </a:rPr>
              <a:t>Without </a:t>
            </a:r>
            <a:r>
              <a:rPr sz="2400" spc="-15" dirty="0">
                <a:latin typeface="Carlito"/>
                <a:cs typeface="Carlito"/>
              </a:rPr>
              <a:t>synchronization, </a:t>
            </a:r>
            <a:r>
              <a:rPr sz="2400" dirty="0">
                <a:latin typeface="Carlito"/>
                <a:cs typeface="Carlito"/>
              </a:rPr>
              <a:t>it is </a:t>
            </a:r>
            <a:r>
              <a:rPr sz="2400" spc="-10" dirty="0">
                <a:latin typeface="Carlito"/>
                <a:cs typeface="Carlito"/>
              </a:rPr>
              <a:t>possible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spc="-10" dirty="0">
                <a:latin typeface="Carlito"/>
                <a:cs typeface="Carlito"/>
              </a:rPr>
              <a:t>thread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modify a </a:t>
            </a:r>
            <a:r>
              <a:rPr sz="2400" spc="-10" dirty="0">
                <a:latin typeface="Carlito"/>
                <a:cs typeface="Carlito"/>
              </a:rPr>
              <a:t>shared resource  </a:t>
            </a:r>
            <a:r>
              <a:rPr sz="2400" dirty="0">
                <a:latin typeface="Carlito"/>
                <a:cs typeface="Carlito"/>
              </a:rPr>
              <a:t>while another </a:t>
            </a:r>
            <a:r>
              <a:rPr sz="2400" spc="-5" dirty="0">
                <a:latin typeface="Carlito"/>
                <a:cs typeface="Carlito"/>
              </a:rPr>
              <a:t>thread </a:t>
            </a:r>
            <a:r>
              <a:rPr sz="2400" dirty="0">
                <a:latin typeface="Carlito"/>
                <a:cs typeface="Carlito"/>
              </a:rPr>
              <a:t>is in the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spc="-5" dirty="0">
                <a:latin typeface="Carlito"/>
                <a:cs typeface="Carlito"/>
              </a:rPr>
              <a:t>of using or updating </a:t>
            </a:r>
            <a:r>
              <a:rPr sz="2400" spc="-10" dirty="0">
                <a:latin typeface="Carlito"/>
                <a:cs typeface="Carlito"/>
              </a:rPr>
              <a:t>that resource. This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called 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b="1" i="1" spc="-5" dirty="0">
                <a:latin typeface="Carlito"/>
                <a:cs typeface="Carlito"/>
              </a:rPr>
              <a:t>thread </a:t>
            </a:r>
            <a:r>
              <a:rPr sz="2400" b="1" i="1" spc="-15" dirty="0">
                <a:latin typeface="Carlito"/>
                <a:cs typeface="Carlito"/>
              </a:rPr>
              <a:t>interference</a:t>
            </a:r>
            <a:r>
              <a:rPr sz="2400" spc="-15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599" y="3889324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0579" y="3889324"/>
            <a:ext cx="9721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section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code that </a:t>
            </a:r>
            <a:r>
              <a:rPr sz="2400" dirty="0">
                <a:latin typeface="Carlito"/>
                <a:cs typeface="Carlito"/>
              </a:rPr>
              <a:t>leads </a:t>
            </a:r>
            <a:r>
              <a:rPr sz="2400" spc="-15" dirty="0">
                <a:latin typeface="Carlito"/>
                <a:cs typeface="Carlito"/>
              </a:rPr>
              <a:t>to race </a:t>
            </a:r>
            <a:r>
              <a:rPr sz="2400" spc="-10" dirty="0">
                <a:latin typeface="Carlito"/>
                <a:cs typeface="Carlito"/>
              </a:rPr>
              <a:t>conditions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critical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section</a:t>
            </a:r>
            <a:r>
              <a:rPr sz="240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599" y="4801361"/>
            <a:ext cx="11449050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indent="-9144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400" dirty="0">
                <a:latin typeface="Carlito"/>
                <a:cs typeface="Carlito"/>
              </a:rPr>
              <a:t>Race </a:t>
            </a:r>
            <a:r>
              <a:rPr sz="2400" spc="-10" dirty="0">
                <a:latin typeface="Carlito"/>
                <a:cs typeface="Carlito"/>
              </a:rPr>
              <a:t>conditions can </a:t>
            </a:r>
            <a:r>
              <a:rPr sz="2400" dirty="0">
                <a:latin typeface="Carlito"/>
                <a:cs typeface="Carlito"/>
              </a:rPr>
              <a:t>lead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unpredictable </a:t>
            </a:r>
            <a:r>
              <a:rPr sz="2400" spc="-5" dirty="0">
                <a:latin typeface="Carlito"/>
                <a:cs typeface="Carlito"/>
              </a:rPr>
              <a:t>results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subtle </a:t>
            </a:r>
            <a:r>
              <a:rPr sz="2400" spc="-15" dirty="0">
                <a:latin typeface="Carlito"/>
                <a:cs typeface="Carlito"/>
              </a:rPr>
              <a:t>program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bugs.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927100" indent="-914400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400" dirty="0">
                <a:latin typeface="Carlito"/>
                <a:cs typeface="Carlito"/>
              </a:rPr>
              <a:t>Race </a:t>
            </a:r>
            <a:r>
              <a:rPr sz="2400" spc="-10" dirty="0">
                <a:latin typeface="Carlito"/>
                <a:cs typeface="Carlito"/>
              </a:rPr>
              <a:t>conditions 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5" dirty="0">
                <a:latin typeface="Carlito"/>
                <a:cs typeface="Carlito"/>
              </a:rPr>
              <a:t>avoided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b="1" i="1" dirty="0">
                <a:latin typeface="Carlito"/>
                <a:cs typeface="Carlito"/>
              </a:rPr>
              <a:t>proper </a:t>
            </a:r>
            <a:r>
              <a:rPr sz="2400" b="1" i="1" spc="-10" dirty="0">
                <a:latin typeface="Carlito"/>
                <a:cs typeface="Carlito"/>
              </a:rPr>
              <a:t>thread synchronization </a:t>
            </a:r>
            <a:r>
              <a:rPr sz="2400" b="1" i="1" dirty="0">
                <a:latin typeface="Carlito"/>
                <a:cs typeface="Carlito"/>
              </a:rPr>
              <a:t>in </a:t>
            </a:r>
            <a:r>
              <a:rPr sz="2400" b="1" i="1" spc="-10" dirty="0">
                <a:latin typeface="Carlito"/>
                <a:cs typeface="Carlito"/>
              </a:rPr>
              <a:t>critical</a:t>
            </a:r>
            <a:r>
              <a:rPr sz="2400" b="1" i="1" spc="100" dirty="0">
                <a:latin typeface="Carlito"/>
                <a:cs typeface="Carlito"/>
              </a:rPr>
              <a:t> </a:t>
            </a:r>
            <a:r>
              <a:rPr sz="2400" b="1" i="1" spc="-10" dirty="0">
                <a:latin typeface="Carlito"/>
                <a:cs typeface="Carlito"/>
              </a:rPr>
              <a:t>sections.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77240"/>
          </a:xfrm>
          <a:custGeom>
            <a:avLst/>
            <a:gdLst/>
            <a:ahLst/>
            <a:cxnLst/>
            <a:rect l="l" t="t" r="r" b="b"/>
            <a:pathLst>
              <a:path w="12192000" h="777240">
                <a:moveTo>
                  <a:pt x="12192000" y="0"/>
                </a:moveTo>
                <a:lnTo>
                  <a:pt x="0" y="0"/>
                </a:lnTo>
                <a:lnTo>
                  <a:pt x="0" y="777239"/>
                </a:lnTo>
                <a:lnTo>
                  <a:pt x="12192000" y="7772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3953" y="113157"/>
            <a:ext cx="378396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dirty="0">
                <a:latin typeface="Arial"/>
                <a:cs typeface="Arial"/>
              </a:rPr>
              <a:t>Synchronization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837057"/>
            <a:ext cx="11095355" cy="407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829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synchronization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5" dirty="0">
                <a:latin typeface="Carlito"/>
                <a:cs typeface="Carlito"/>
              </a:rPr>
              <a:t>capability </a:t>
            </a:r>
            <a:r>
              <a:rPr sz="2400" spc="-15" dirty="0">
                <a:latin typeface="Carlito"/>
                <a:cs typeface="Carlito"/>
              </a:rPr>
              <a:t>to control </a:t>
            </a:r>
            <a:r>
              <a:rPr sz="2400" dirty="0">
                <a:latin typeface="Carlito"/>
                <a:cs typeface="Carlito"/>
              </a:rPr>
              <a:t>the access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5" dirty="0">
                <a:latin typeface="Carlito"/>
                <a:cs typeface="Carlito"/>
              </a:rPr>
              <a:t>threads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shared  resources.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450">
              <a:latin typeface="Carlito"/>
              <a:cs typeface="Carlito"/>
            </a:endParaRPr>
          </a:p>
          <a:p>
            <a:pPr marL="12700" marR="511175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The mechanism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5" dirty="0">
                <a:latin typeface="Carlito"/>
                <a:cs typeface="Carlito"/>
              </a:rPr>
              <a:t>uses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support </a:t>
            </a:r>
            <a:r>
              <a:rPr sz="2400" spc="-15" dirty="0">
                <a:latin typeface="Carlito"/>
                <a:cs typeface="Carlito"/>
              </a:rPr>
              <a:t>synchronization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i="1" spc="-5" dirty="0">
                <a:latin typeface="Carlito"/>
                <a:cs typeface="Carlito"/>
              </a:rPr>
              <a:t>monitor </a:t>
            </a:r>
            <a:r>
              <a:rPr sz="2400" spc="-5" dirty="0">
                <a:latin typeface="Carlito"/>
                <a:cs typeface="Carlito"/>
              </a:rPr>
              <a:t>(also called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10" dirty="0">
                <a:latin typeface="Carlito"/>
                <a:cs typeface="Carlito"/>
              </a:rPr>
              <a:t>semaphore).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Each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associated </a:t>
            </a:r>
            <a:r>
              <a:rPr sz="2400" dirty="0">
                <a:latin typeface="Carlito"/>
                <a:cs typeface="Carlito"/>
              </a:rPr>
              <a:t>with a </a:t>
            </a:r>
            <a:r>
              <a:rPr sz="2400" spc="-35" dirty="0">
                <a:latin typeface="Carlito"/>
                <a:cs typeface="Carlito"/>
              </a:rPr>
              <a:t>monitor, </a:t>
            </a:r>
            <a:r>
              <a:rPr sz="2400" dirty="0">
                <a:latin typeface="Carlito"/>
                <a:cs typeface="Carlito"/>
              </a:rPr>
              <a:t>which a </a:t>
            </a:r>
            <a:r>
              <a:rPr sz="2400" spc="-5" dirty="0">
                <a:latin typeface="Carlito"/>
                <a:cs typeface="Carlito"/>
              </a:rPr>
              <a:t>thread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lock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unlock.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tabLst>
                <a:tab pos="68834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monitor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dirty="0">
                <a:latin typeface="Carlito"/>
                <a:cs typeface="Carlito"/>
              </a:rPr>
              <a:t>as a mutually </a:t>
            </a:r>
            <a:r>
              <a:rPr sz="2400" spc="-15" dirty="0">
                <a:latin typeface="Carlito"/>
                <a:cs typeface="Carlito"/>
              </a:rPr>
              <a:t>exclusive </a:t>
            </a:r>
            <a:r>
              <a:rPr sz="2400" dirty="0">
                <a:latin typeface="Carlito"/>
                <a:cs typeface="Carlito"/>
              </a:rPr>
              <a:t>lock(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mutex</a:t>
            </a:r>
            <a:r>
              <a:rPr sz="2400" b="1" spc="-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)	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5" dirty="0">
                <a:latin typeface="Carlito"/>
                <a:cs typeface="Carlito"/>
              </a:rPr>
              <a:t>enables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5" dirty="0">
                <a:latin typeface="Carlito"/>
                <a:cs typeface="Carlito"/>
              </a:rPr>
              <a:t>threads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independently </a:t>
            </a:r>
            <a:r>
              <a:rPr sz="2400" spc="-10" dirty="0">
                <a:latin typeface="Carlito"/>
                <a:cs typeface="Carlito"/>
              </a:rPr>
              <a:t>work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0" dirty="0">
                <a:latin typeface="Carlito"/>
                <a:cs typeface="Carlito"/>
              </a:rPr>
              <a:t>shared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dirty="0">
                <a:latin typeface="Carlito"/>
                <a:cs typeface="Carlito"/>
              </a:rPr>
              <a:t>without </a:t>
            </a:r>
            <a:r>
              <a:rPr sz="2400" spc="-10" dirty="0">
                <a:latin typeface="Carlito"/>
                <a:cs typeface="Carlito"/>
              </a:rPr>
              <a:t>interfering </a:t>
            </a:r>
            <a:r>
              <a:rPr sz="2400" dirty="0">
                <a:latin typeface="Carlito"/>
                <a:cs typeface="Carlito"/>
              </a:rPr>
              <a:t>with each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45" dirty="0">
                <a:latin typeface="Carlito"/>
                <a:cs typeface="Carlito"/>
              </a:rPr>
              <a:t>other.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647944"/>
            <a:ext cx="12192000" cy="708660"/>
          </a:xfrm>
          <a:custGeom>
            <a:avLst/>
            <a:gdLst/>
            <a:ahLst/>
            <a:cxnLst/>
            <a:rect l="l" t="t" r="r" b="b"/>
            <a:pathLst>
              <a:path w="12192000" h="708660">
                <a:moveTo>
                  <a:pt x="12192000" y="0"/>
                </a:moveTo>
                <a:lnTo>
                  <a:pt x="0" y="0"/>
                </a:lnTo>
                <a:lnTo>
                  <a:pt x="0" y="708659"/>
                </a:lnTo>
                <a:lnTo>
                  <a:pt x="12192000" y="70865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5675172"/>
            <a:ext cx="116249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Only one thread can </a:t>
            </a:r>
            <a:r>
              <a:rPr sz="2000" b="1" spc="5" dirty="0">
                <a:latin typeface="Arial"/>
                <a:cs typeface="Arial"/>
              </a:rPr>
              <a:t>own </a:t>
            </a:r>
            <a:r>
              <a:rPr sz="2000" b="1" dirty="0">
                <a:latin typeface="Arial"/>
                <a:cs typeface="Arial"/>
              </a:rPr>
              <a:t>a monitor at a </a:t>
            </a:r>
            <a:r>
              <a:rPr sz="2000" b="1" spc="-5" dirty="0">
                <a:latin typeface="Arial"/>
                <a:cs typeface="Arial"/>
              </a:rPr>
              <a:t>given </a:t>
            </a:r>
            <a:r>
              <a:rPr sz="2000" b="1" dirty="0">
                <a:latin typeface="Arial"/>
                <a:cs typeface="Arial"/>
              </a:rPr>
              <a:t>time</a:t>
            </a:r>
            <a:r>
              <a:rPr sz="2000" dirty="0">
                <a:latin typeface="Arial"/>
                <a:cs typeface="Arial"/>
              </a:rPr>
              <a:t>. When a thread acquires a lock, it is said to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  entered the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monitor.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77240"/>
          </a:xfrm>
          <a:custGeom>
            <a:avLst/>
            <a:gdLst/>
            <a:ahLst/>
            <a:cxnLst/>
            <a:rect l="l" t="t" r="r" b="b"/>
            <a:pathLst>
              <a:path w="12192000" h="777240">
                <a:moveTo>
                  <a:pt x="12192000" y="0"/>
                </a:moveTo>
                <a:lnTo>
                  <a:pt x="0" y="0"/>
                </a:lnTo>
                <a:lnTo>
                  <a:pt x="0" y="777239"/>
                </a:lnTo>
                <a:lnTo>
                  <a:pt x="12192000" y="7772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1798" y="145160"/>
            <a:ext cx="972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Synchronized </a:t>
            </a:r>
            <a:r>
              <a:rPr sz="3600" b="1" dirty="0">
                <a:latin typeface="Arial"/>
                <a:cs typeface="Arial"/>
              </a:rPr>
              <a:t>Method </a:t>
            </a:r>
            <a:r>
              <a:rPr sz="3600" b="1" spc="-5" dirty="0">
                <a:latin typeface="Arial"/>
                <a:cs typeface="Arial"/>
              </a:rPr>
              <a:t>&amp; Synchronized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Block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80238" y="1010233"/>
            <a:ext cx="10814050" cy="2480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latin typeface="Carlito"/>
                <a:cs typeface="Carlito"/>
              </a:rPr>
              <a:t>There two synchronization </a:t>
            </a:r>
            <a:r>
              <a:rPr sz="2300" spc="-25" dirty="0">
                <a:latin typeface="Carlito"/>
                <a:cs typeface="Carlito"/>
              </a:rPr>
              <a:t>syntaxes </a:t>
            </a:r>
            <a:r>
              <a:rPr sz="2300" dirty="0">
                <a:latin typeface="Carlito"/>
                <a:cs typeface="Carlito"/>
              </a:rPr>
              <a:t>in </a:t>
            </a:r>
            <a:r>
              <a:rPr sz="2300" spc="-20" dirty="0">
                <a:latin typeface="Carlito"/>
                <a:cs typeface="Carlito"/>
              </a:rPr>
              <a:t>Java</a:t>
            </a:r>
            <a:r>
              <a:rPr sz="2300" spc="5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Language.</a:t>
            </a:r>
            <a:endParaRPr sz="230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300" spc="-10" dirty="0">
                <a:latin typeface="Carlito"/>
                <a:cs typeface="Carlito"/>
              </a:rPr>
              <a:t>Synchronized</a:t>
            </a:r>
            <a:r>
              <a:rPr sz="230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method</a:t>
            </a:r>
            <a:endParaRPr sz="230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300" spc="-10" dirty="0">
                <a:latin typeface="Carlito"/>
                <a:cs typeface="Carlito"/>
              </a:rPr>
              <a:t>Synchronized</a:t>
            </a:r>
            <a:r>
              <a:rPr sz="230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block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300" spc="-5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practical differences </a:t>
            </a:r>
            <a:r>
              <a:rPr sz="2300" spc="-15" dirty="0">
                <a:latin typeface="Carlito"/>
                <a:cs typeface="Carlito"/>
              </a:rPr>
              <a:t>are </a:t>
            </a:r>
            <a:r>
              <a:rPr sz="2300" dirty="0">
                <a:latin typeface="Carlito"/>
                <a:cs typeface="Carlito"/>
              </a:rPr>
              <a:t>in </a:t>
            </a:r>
            <a:r>
              <a:rPr sz="2300" b="1" spc="-10" dirty="0">
                <a:solidFill>
                  <a:srgbClr val="C00000"/>
                </a:solidFill>
                <a:latin typeface="Carlito"/>
                <a:cs typeface="Carlito"/>
              </a:rPr>
              <a:t>controlling </a:t>
            </a:r>
            <a:r>
              <a:rPr sz="2300" b="1" spc="-5" dirty="0">
                <a:solidFill>
                  <a:srgbClr val="C00000"/>
                </a:solidFill>
                <a:latin typeface="Carlito"/>
                <a:cs typeface="Carlito"/>
              </a:rPr>
              <a:t>scope </a:t>
            </a:r>
            <a:r>
              <a:rPr sz="2300" b="1" dirty="0">
                <a:solidFill>
                  <a:srgbClr val="C00000"/>
                </a:solidFill>
                <a:latin typeface="Carlito"/>
                <a:cs typeface="Carlito"/>
              </a:rPr>
              <a:t>and the</a:t>
            </a:r>
            <a:r>
              <a:rPr sz="2300" b="1" spc="6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300" b="1" spc="-30" dirty="0">
                <a:solidFill>
                  <a:srgbClr val="C00000"/>
                </a:solidFill>
                <a:latin typeface="Carlito"/>
                <a:cs typeface="Carlito"/>
              </a:rPr>
              <a:t>monitor.</a:t>
            </a:r>
            <a:endParaRPr sz="23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300" dirty="0">
                <a:latin typeface="Carlito"/>
                <a:cs typeface="Carlito"/>
              </a:rPr>
              <a:t>With a </a:t>
            </a:r>
            <a:r>
              <a:rPr sz="2300" spc="-10" dirty="0">
                <a:latin typeface="Carlito"/>
                <a:cs typeface="Carlito"/>
              </a:rPr>
              <a:t>synchronized </a:t>
            </a:r>
            <a:r>
              <a:rPr sz="2300" spc="-5" dirty="0">
                <a:latin typeface="Carlito"/>
                <a:cs typeface="Carlito"/>
              </a:rPr>
              <a:t>method, </a:t>
            </a:r>
            <a:r>
              <a:rPr sz="2300" dirty="0">
                <a:latin typeface="Carlito"/>
                <a:cs typeface="Carlito"/>
              </a:rPr>
              <a:t>the lock is </a:t>
            </a:r>
            <a:r>
              <a:rPr sz="2300" spc="-5" dirty="0">
                <a:latin typeface="Carlito"/>
                <a:cs typeface="Carlito"/>
              </a:rPr>
              <a:t>obtained </a:t>
            </a:r>
            <a:r>
              <a:rPr sz="2300" spc="-20" dirty="0">
                <a:latin typeface="Carlito"/>
                <a:cs typeface="Carlito"/>
              </a:rPr>
              <a:t>for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duration </a:t>
            </a:r>
            <a:r>
              <a:rPr sz="2300" spc="-5" dirty="0">
                <a:latin typeface="Carlito"/>
                <a:cs typeface="Carlito"/>
              </a:rPr>
              <a:t>of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entire</a:t>
            </a:r>
            <a:r>
              <a:rPr sz="2300" spc="12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method.</a:t>
            </a:r>
            <a:endParaRPr sz="23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300" dirty="0">
                <a:latin typeface="Carlito"/>
                <a:cs typeface="Carlito"/>
              </a:rPr>
              <a:t>With </a:t>
            </a:r>
            <a:r>
              <a:rPr sz="2300" spc="-10" dirty="0">
                <a:latin typeface="Carlito"/>
                <a:cs typeface="Carlito"/>
              </a:rPr>
              <a:t>synchronized blocks you can </a:t>
            </a:r>
            <a:r>
              <a:rPr sz="2300" dirty="0">
                <a:latin typeface="Carlito"/>
                <a:cs typeface="Carlito"/>
              </a:rPr>
              <a:t>specify </a:t>
            </a:r>
            <a:r>
              <a:rPr sz="2300" spc="-15" dirty="0">
                <a:latin typeface="Carlito"/>
                <a:cs typeface="Carlito"/>
              </a:rPr>
              <a:t>exactly </a:t>
            </a:r>
            <a:r>
              <a:rPr sz="2300" spc="-5" dirty="0">
                <a:latin typeface="Carlito"/>
                <a:cs typeface="Carlito"/>
              </a:rPr>
              <a:t>when </a:t>
            </a:r>
            <a:r>
              <a:rPr sz="2300" dirty="0">
                <a:latin typeface="Carlito"/>
                <a:cs typeface="Carlito"/>
              </a:rPr>
              <a:t>the lock is</a:t>
            </a:r>
            <a:r>
              <a:rPr sz="2300" spc="70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needed.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4070603"/>
            <a:ext cx="3337560" cy="1755775"/>
          </a:xfrm>
          <a:prstGeom prst="rect">
            <a:avLst/>
          </a:prstGeom>
          <a:solidFill>
            <a:srgbClr val="C5DFB4"/>
          </a:solidFill>
        </p:spPr>
        <p:txBody>
          <a:bodyPr vert="horz" wrap="square" lIns="0" tIns="463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5"/>
              </a:spcBef>
            </a:pPr>
            <a:r>
              <a:rPr sz="1800" spc="-5" dirty="0">
                <a:latin typeface="Arial"/>
                <a:cs typeface="Arial"/>
              </a:rPr>
              <a:t>class Program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public </a:t>
            </a: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synchronized </a:t>
            </a: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f()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.........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2620" y="4053840"/>
            <a:ext cx="3479800" cy="2032000"/>
          </a:xfrm>
          <a:prstGeom prst="rect">
            <a:avLst/>
          </a:prstGeom>
          <a:solidFill>
            <a:srgbClr val="C5DFB4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 marR="1445260">
              <a:lnSpc>
                <a:spcPct val="100000"/>
              </a:lnSpc>
              <a:spcBef>
                <a:spcPts val="290"/>
              </a:spcBef>
            </a:pPr>
            <a:r>
              <a:rPr sz="1800" spc="-5" dirty="0">
                <a:latin typeface="Arial"/>
                <a:cs typeface="Arial"/>
              </a:rPr>
              <a:t>class Program </a:t>
            </a:r>
            <a:r>
              <a:rPr sz="1800" dirty="0">
                <a:latin typeface="Arial"/>
                <a:cs typeface="Arial"/>
              </a:rPr>
              <a:t>{  </a:t>
            </a:r>
            <a:r>
              <a:rPr sz="1800" spc="-10" dirty="0">
                <a:latin typeface="Arial"/>
                <a:cs typeface="Arial"/>
              </a:rPr>
              <a:t>public </a:t>
            </a: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f() {  </a:t>
            </a:r>
            <a:r>
              <a:rPr sz="1800" b="1" spc="10" dirty="0">
                <a:solidFill>
                  <a:srgbClr val="FF4000"/>
                </a:solidFill>
                <a:latin typeface="Loma"/>
                <a:cs typeface="Loma"/>
              </a:rPr>
              <a:t>sy</a:t>
            </a:r>
            <a:r>
              <a:rPr sz="1800" b="1" spc="5" dirty="0">
                <a:solidFill>
                  <a:srgbClr val="FF4000"/>
                </a:solidFill>
                <a:latin typeface="Loma"/>
                <a:cs typeface="Loma"/>
              </a:rPr>
              <a:t>n</a:t>
            </a: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c</a:t>
            </a:r>
            <a:r>
              <a:rPr sz="1800" b="1" spc="5" dirty="0">
                <a:solidFill>
                  <a:srgbClr val="FF4000"/>
                </a:solidFill>
                <a:latin typeface="Loma"/>
                <a:cs typeface="Loma"/>
              </a:rPr>
              <a:t>h</a:t>
            </a: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ro</a:t>
            </a:r>
            <a:r>
              <a:rPr sz="1800" b="1" spc="-10" dirty="0">
                <a:solidFill>
                  <a:srgbClr val="FF4000"/>
                </a:solidFill>
                <a:latin typeface="Loma"/>
                <a:cs typeface="Loma"/>
              </a:rPr>
              <a:t>n</a:t>
            </a:r>
            <a:r>
              <a:rPr sz="1800" b="1" spc="5" dirty="0">
                <a:solidFill>
                  <a:srgbClr val="FF4000"/>
                </a:solidFill>
                <a:latin typeface="Loma"/>
                <a:cs typeface="Loma"/>
              </a:rPr>
              <a:t>i</a:t>
            </a: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ze</a:t>
            </a:r>
            <a:r>
              <a:rPr sz="1800" b="1" spc="-10" dirty="0">
                <a:solidFill>
                  <a:srgbClr val="FF4000"/>
                </a:solidFill>
                <a:latin typeface="Loma"/>
                <a:cs typeface="Loma"/>
              </a:rPr>
              <a:t>d</a:t>
            </a: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(th</a:t>
            </a:r>
            <a:r>
              <a:rPr sz="1800" b="1" spc="5" dirty="0">
                <a:solidFill>
                  <a:srgbClr val="FF4000"/>
                </a:solidFill>
                <a:latin typeface="Loma"/>
                <a:cs typeface="Loma"/>
              </a:rPr>
              <a:t>i</a:t>
            </a: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s){</a:t>
            </a:r>
            <a:endParaRPr sz="1800">
              <a:latin typeface="Loma"/>
              <a:cs typeface="Loma"/>
            </a:endParaRPr>
          </a:p>
          <a:p>
            <a:pPr marL="91440">
              <a:lnSpc>
                <a:spcPct val="100000"/>
              </a:lnSpc>
            </a:pPr>
            <a:r>
              <a:rPr sz="1800" b="1" spc="15" dirty="0">
                <a:solidFill>
                  <a:srgbClr val="FF4000"/>
                </a:solidFill>
                <a:latin typeface="Loma"/>
                <a:cs typeface="Loma"/>
              </a:rPr>
              <a:t>...</a:t>
            </a:r>
            <a:endParaRPr sz="1800">
              <a:latin typeface="Loma"/>
              <a:cs typeface="Loma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}</a:t>
            </a:r>
            <a:endParaRPr sz="1800">
              <a:latin typeface="Loma"/>
              <a:cs typeface="Lom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77240"/>
          </a:xfrm>
          <a:custGeom>
            <a:avLst/>
            <a:gdLst/>
            <a:ahLst/>
            <a:cxnLst/>
            <a:rect l="l" t="t" r="r" b="b"/>
            <a:pathLst>
              <a:path w="12192000" h="777240">
                <a:moveTo>
                  <a:pt x="12192000" y="0"/>
                </a:moveTo>
                <a:lnTo>
                  <a:pt x="0" y="0"/>
                </a:lnTo>
                <a:lnTo>
                  <a:pt x="0" y="777239"/>
                </a:lnTo>
                <a:lnTo>
                  <a:pt x="12192000" y="7772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272" y="145160"/>
            <a:ext cx="4775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Synchronized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Method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98831" y="1348232"/>
            <a:ext cx="1184148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50" dirty="0">
                <a:latin typeface="Arial"/>
                <a:cs typeface="Arial"/>
              </a:rPr>
              <a:t>A </a:t>
            </a:r>
            <a:r>
              <a:rPr sz="2400" spc="-150" dirty="0">
                <a:latin typeface="Arial"/>
                <a:cs typeface="Arial"/>
              </a:rPr>
              <a:t>synchronized </a:t>
            </a:r>
            <a:r>
              <a:rPr sz="2400" spc="-85" dirty="0">
                <a:latin typeface="Arial"/>
                <a:cs typeface="Arial"/>
              </a:rPr>
              <a:t>method </a:t>
            </a:r>
            <a:r>
              <a:rPr sz="2400" spc="-150" dirty="0">
                <a:latin typeface="Arial"/>
                <a:cs typeface="Arial"/>
              </a:rPr>
              <a:t>synchronizes </a:t>
            </a:r>
            <a:r>
              <a:rPr sz="2400" spc="-90" dirty="0">
                <a:latin typeface="Arial"/>
                <a:cs typeface="Arial"/>
              </a:rPr>
              <a:t>on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object </a:t>
            </a:r>
            <a:r>
              <a:rPr sz="2400" spc="-120" dirty="0">
                <a:latin typeface="Arial"/>
                <a:cs typeface="Arial"/>
              </a:rPr>
              <a:t>instance </a:t>
            </a:r>
            <a:r>
              <a:rPr sz="2400" spc="-30" dirty="0">
                <a:latin typeface="Arial"/>
                <a:cs typeface="Arial"/>
              </a:rPr>
              <a:t>or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75" dirty="0">
                <a:latin typeface="Arial"/>
                <a:cs typeface="Arial"/>
              </a:rPr>
              <a:t>class. </a:t>
            </a:r>
            <a:r>
              <a:rPr sz="2400" spc="-25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thread </a:t>
            </a:r>
            <a:r>
              <a:rPr sz="2400" spc="-85" dirty="0">
                <a:latin typeface="Arial"/>
                <a:cs typeface="Arial"/>
              </a:rPr>
              <a:t>only </a:t>
            </a:r>
            <a:r>
              <a:rPr sz="2400" spc="-150" dirty="0">
                <a:latin typeface="Arial"/>
                <a:cs typeface="Arial"/>
              </a:rPr>
              <a:t>executes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  </a:t>
            </a:r>
            <a:r>
              <a:rPr sz="2400" spc="-135" dirty="0">
                <a:latin typeface="Arial"/>
                <a:cs typeface="Arial"/>
              </a:rPr>
              <a:t>synchronized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method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after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has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acquired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lock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method's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object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class.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469900" marR="631190">
              <a:lnSpc>
                <a:spcPct val="100000"/>
              </a:lnSpc>
              <a:buSzPct val="95833"/>
              <a:buFont typeface="Arial"/>
              <a:buChar char="•"/>
              <a:tabLst>
                <a:tab pos="622935" algn="l"/>
              </a:tabLst>
            </a:pPr>
            <a:r>
              <a:rPr sz="2400" i="1" spc="-155" dirty="0">
                <a:latin typeface="Trebuchet MS"/>
                <a:cs typeface="Trebuchet MS"/>
              </a:rPr>
              <a:t>static</a:t>
            </a:r>
            <a:r>
              <a:rPr sz="2400" i="1" spc="-24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Arial"/>
                <a:cs typeface="Arial"/>
              </a:rPr>
              <a:t>synchronized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methods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synchronize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class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object.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If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one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thread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executing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  </a:t>
            </a:r>
            <a:r>
              <a:rPr sz="2400" spc="-95" dirty="0">
                <a:latin typeface="Arial"/>
                <a:cs typeface="Arial"/>
              </a:rPr>
              <a:t>static </a:t>
            </a:r>
            <a:r>
              <a:rPr sz="2400" spc="-150" dirty="0">
                <a:latin typeface="Arial"/>
                <a:cs typeface="Arial"/>
              </a:rPr>
              <a:t>synchronized </a:t>
            </a:r>
            <a:r>
              <a:rPr sz="2400" spc="-90" dirty="0">
                <a:latin typeface="Arial"/>
                <a:cs typeface="Arial"/>
              </a:rPr>
              <a:t>method, </a:t>
            </a:r>
            <a:r>
              <a:rPr sz="2400" spc="-75" dirty="0">
                <a:latin typeface="Arial"/>
                <a:cs typeface="Arial"/>
              </a:rPr>
              <a:t>all </a:t>
            </a:r>
            <a:r>
              <a:rPr sz="2400" spc="-50" dirty="0">
                <a:latin typeface="Arial"/>
                <a:cs typeface="Arial"/>
              </a:rPr>
              <a:t>other </a:t>
            </a:r>
            <a:r>
              <a:rPr sz="2400" spc="-114" dirty="0">
                <a:latin typeface="Arial"/>
                <a:cs typeface="Arial"/>
              </a:rPr>
              <a:t>threads </a:t>
            </a:r>
            <a:r>
              <a:rPr sz="2400" spc="-60" dirty="0">
                <a:latin typeface="Arial"/>
                <a:cs typeface="Arial"/>
              </a:rPr>
              <a:t>trying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45" dirty="0">
                <a:latin typeface="Arial"/>
                <a:cs typeface="Arial"/>
              </a:rPr>
              <a:t>execute </a:t>
            </a:r>
            <a:r>
              <a:rPr sz="2400" spc="-170" dirty="0">
                <a:latin typeface="Arial"/>
                <a:cs typeface="Arial"/>
              </a:rPr>
              <a:t>any </a:t>
            </a:r>
            <a:r>
              <a:rPr sz="2400" spc="-95" dirty="0">
                <a:latin typeface="Arial"/>
                <a:cs typeface="Arial"/>
              </a:rPr>
              <a:t>static </a:t>
            </a:r>
            <a:r>
              <a:rPr sz="2400" spc="-150" dirty="0">
                <a:latin typeface="Arial"/>
                <a:cs typeface="Arial"/>
              </a:rPr>
              <a:t>synchronized  </a:t>
            </a:r>
            <a:r>
              <a:rPr sz="2400" spc="-114" dirty="0">
                <a:latin typeface="Arial"/>
                <a:cs typeface="Arial"/>
              </a:rPr>
              <a:t>methods,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45" dirty="0">
                <a:latin typeface="Arial"/>
                <a:cs typeface="Arial"/>
              </a:rPr>
              <a:t>the </a:t>
            </a:r>
            <a:r>
              <a:rPr sz="2400" spc="-195" dirty="0">
                <a:latin typeface="Arial"/>
                <a:cs typeface="Arial"/>
              </a:rPr>
              <a:t>same </a:t>
            </a:r>
            <a:r>
              <a:rPr sz="2400" spc="-180" dirty="0">
                <a:latin typeface="Arial"/>
                <a:cs typeface="Arial"/>
              </a:rPr>
              <a:t>class, </a:t>
            </a:r>
            <a:r>
              <a:rPr sz="2400" spc="-20" dirty="0">
                <a:latin typeface="Arial"/>
                <a:cs typeface="Arial"/>
              </a:rPr>
              <a:t>will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block.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469900" marR="167640">
              <a:lnSpc>
                <a:spcPct val="100000"/>
              </a:lnSpc>
              <a:buSzPct val="95833"/>
              <a:buFont typeface="Arial"/>
              <a:buChar char="•"/>
              <a:tabLst>
                <a:tab pos="622935" algn="l"/>
              </a:tabLst>
            </a:pPr>
            <a:r>
              <a:rPr sz="2400" i="1" spc="-145" dirty="0">
                <a:latin typeface="Trebuchet MS"/>
                <a:cs typeface="Trebuchet MS"/>
              </a:rPr>
              <a:t>non-static</a:t>
            </a:r>
            <a:r>
              <a:rPr sz="2400" i="1" spc="-24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Arial"/>
                <a:cs typeface="Arial"/>
              </a:rPr>
              <a:t>synchronized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methods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synchronize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"this"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(the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instance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object).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If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one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thread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  </a:t>
            </a:r>
            <a:r>
              <a:rPr sz="2400" spc="-135" dirty="0">
                <a:latin typeface="Arial"/>
                <a:cs typeface="Arial"/>
              </a:rPr>
              <a:t>executing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50" dirty="0">
                <a:latin typeface="Arial"/>
                <a:cs typeface="Arial"/>
              </a:rPr>
              <a:t>synchronized </a:t>
            </a:r>
            <a:r>
              <a:rPr sz="2400" spc="-90" dirty="0">
                <a:latin typeface="Arial"/>
                <a:cs typeface="Arial"/>
              </a:rPr>
              <a:t>method, </a:t>
            </a:r>
            <a:r>
              <a:rPr sz="2400" spc="-75" dirty="0">
                <a:latin typeface="Arial"/>
                <a:cs typeface="Arial"/>
              </a:rPr>
              <a:t>all </a:t>
            </a:r>
            <a:r>
              <a:rPr sz="2400" spc="-50" dirty="0">
                <a:latin typeface="Arial"/>
                <a:cs typeface="Arial"/>
              </a:rPr>
              <a:t>other </a:t>
            </a:r>
            <a:r>
              <a:rPr sz="2400" spc="-114" dirty="0">
                <a:latin typeface="Arial"/>
                <a:cs typeface="Arial"/>
              </a:rPr>
              <a:t>threads </a:t>
            </a:r>
            <a:r>
              <a:rPr sz="2400" spc="-55" dirty="0">
                <a:latin typeface="Arial"/>
                <a:cs typeface="Arial"/>
              </a:rPr>
              <a:t>trying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50" dirty="0">
                <a:latin typeface="Arial"/>
                <a:cs typeface="Arial"/>
              </a:rPr>
              <a:t>execute </a:t>
            </a:r>
            <a:r>
              <a:rPr sz="2400" spc="-170" dirty="0">
                <a:latin typeface="Arial"/>
                <a:cs typeface="Arial"/>
              </a:rPr>
              <a:t>any </a:t>
            </a:r>
            <a:r>
              <a:rPr sz="2400" spc="-150" dirty="0">
                <a:latin typeface="Arial"/>
                <a:cs typeface="Arial"/>
              </a:rPr>
              <a:t>synchronized  </a:t>
            </a:r>
            <a:r>
              <a:rPr sz="2400" spc="-114" dirty="0">
                <a:latin typeface="Arial"/>
                <a:cs typeface="Arial"/>
              </a:rPr>
              <a:t>methods,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45" dirty="0">
                <a:latin typeface="Arial"/>
                <a:cs typeface="Arial"/>
              </a:rPr>
              <a:t>the </a:t>
            </a:r>
            <a:r>
              <a:rPr sz="2400" spc="-195" dirty="0">
                <a:latin typeface="Arial"/>
                <a:cs typeface="Arial"/>
              </a:rPr>
              <a:t>same </a:t>
            </a:r>
            <a:r>
              <a:rPr sz="2400" spc="-180" dirty="0">
                <a:latin typeface="Arial"/>
                <a:cs typeface="Arial"/>
              </a:rPr>
              <a:t>class, </a:t>
            </a:r>
            <a:r>
              <a:rPr sz="2400" spc="-20" dirty="0">
                <a:latin typeface="Arial"/>
                <a:cs typeface="Arial"/>
              </a:rPr>
              <a:t>will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block.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8975"/>
          </a:xfrm>
          <a:custGeom>
            <a:avLst/>
            <a:gdLst/>
            <a:ahLst/>
            <a:cxnLst/>
            <a:rect l="l" t="t" r="r" b="b"/>
            <a:pathLst>
              <a:path w="12192000" h="688975">
                <a:moveTo>
                  <a:pt x="12192000" y="0"/>
                </a:moveTo>
                <a:lnTo>
                  <a:pt x="0" y="0"/>
                </a:lnTo>
                <a:lnTo>
                  <a:pt x="0" y="688848"/>
                </a:lnTo>
                <a:lnTo>
                  <a:pt x="12192000" y="688848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1916" y="0"/>
            <a:ext cx="89509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Multiple </a:t>
            </a:r>
            <a:r>
              <a:rPr spc="-200" dirty="0"/>
              <a:t>threads </a:t>
            </a:r>
            <a:r>
              <a:rPr spc="-175" dirty="0"/>
              <a:t>working </a:t>
            </a:r>
            <a:r>
              <a:rPr spc="-170" dirty="0"/>
              <a:t>on</a:t>
            </a:r>
            <a:r>
              <a:rPr spc="-825" dirty="0"/>
              <a:t> </a:t>
            </a:r>
            <a:r>
              <a:rPr spc="-265" dirty="0"/>
              <a:t>shared </a:t>
            </a:r>
            <a:r>
              <a:rPr spc="-130" dirty="0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9661" y="843340"/>
            <a:ext cx="8006080" cy="356742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200" b="1" spc="-5" dirty="0">
                <a:latin typeface="Carlito"/>
                <a:cs typeface="Carlito"/>
              </a:rPr>
              <a:t>public class </a:t>
            </a:r>
            <a:r>
              <a:rPr sz="2200" b="1" spc="-10" dirty="0">
                <a:latin typeface="Carlito"/>
                <a:cs typeface="Carlito"/>
              </a:rPr>
              <a:t>SharedObject implements</a:t>
            </a:r>
            <a:r>
              <a:rPr sz="2200" b="1" spc="5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Runnable{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954405" algn="l"/>
              </a:tabLst>
            </a:pPr>
            <a:r>
              <a:rPr sz="2200" b="1" spc="-20" dirty="0">
                <a:latin typeface="Carlito"/>
                <a:cs typeface="Carlito"/>
              </a:rPr>
              <a:t>private	static </a:t>
            </a:r>
            <a:r>
              <a:rPr sz="2200" b="1" spc="-5" dirty="0">
                <a:latin typeface="Carlito"/>
                <a:cs typeface="Carlito"/>
              </a:rPr>
              <a:t>StringBuilder </a:t>
            </a:r>
            <a:r>
              <a:rPr sz="2200" b="1" i="1" spc="-5" dirty="0">
                <a:latin typeface="Carlito"/>
                <a:cs typeface="Carlito"/>
              </a:rPr>
              <a:t>message=new</a:t>
            </a:r>
            <a:r>
              <a:rPr sz="2200" b="1" i="1" spc="45" dirty="0">
                <a:latin typeface="Carlito"/>
                <a:cs typeface="Carlito"/>
              </a:rPr>
              <a:t> </a:t>
            </a:r>
            <a:r>
              <a:rPr sz="2200" b="1" i="1" spc="-10" dirty="0">
                <a:latin typeface="Carlito"/>
                <a:cs typeface="Carlito"/>
              </a:rPr>
              <a:t>StringBuilder("Welcome");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spc="-10" dirty="0">
                <a:latin typeface="Carlito"/>
                <a:cs typeface="Carlito"/>
              </a:rPr>
              <a:t>@Override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0" dirty="0">
                <a:latin typeface="Carlito"/>
                <a:cs typeface="Carlito"/>
              </a:rPr>
              <a:t>void run()</a:t>
            </a:r>
            <a:r>
              <a:rPr sz="2200" b="1" spc="2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</a:pPr>
            <a:r>
              <a:rPr sz="2200" b="1" spc="-15" dirty="0">
                <a:latin typeface="Carlito"/>
                <a:cs typeface="Carlito"/>
              </a:rPr>
              <a:t>int</a:t>
            </a:r>
            <a:r>
              <a:rPr sz="2200" b="1" spc="-1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size=</a:t>
            </a:r>
            <a:r>
              <a:rPr sz="2200" b="1" i="1" spc="-5" dirty="0">
                <a:latin typeface="Carlito"/>
                <a:cs typeface="Carlito"/>
              </a:rPr>
              <a:t>message.length();</a:t>
            </a:r>
            <a:endParaRPr sz="2200">
              <a:latin typeface="Carlito"/>
              <a:cs typeface="Carlito"/>
            </a:endParaRPr>
          </a:p>
          <a:p>
            <a:pPr marL="927100" marR="4605020" indent="-457834">
              <a:lnSpc>
                <a:spcPct val="109100"/>
              </a:lnSpc>
              <a:spcBef>
                <a:spcPts val="5"/>
              </a:spcBef>
            </a:pPr>
            <a:r>
              <a:rPr sz="2200" b="1" spc="-10" dirty="0">
                <a:solidFill>
                  <a:srgbClr val="C00000"/>
                </a:solidFill>
                <a:latin typeface="Carlito"/>
                <a:cs typeface="Carlito"/>
              </a:rPr>
              <a:t>synchronized(this){  </a:t>
            </a:r>
            <a:r>
              <a:rPr sz="2200" b="1" spc="-15" dirty="0">
                <a:latin typeface="Carlito"/>
                <a:cs typeface="Carlito"/>
              </a:rPr>
              <a:t>for(int</a:t>
            </a:r>
            <a:r>
              <a:rPr sz="2200" b="1" spc="3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i=0;i&lt;size;i++){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25"/>
              </a:spcBef>
            </a:pPr>
            <a:r>
              <a:rPr sz="2200" spc="-5" dirty="0">
                <a:latin typeface="Carlito"/>
                <a:cs typeface="Carlito"/>
              </a:rPr>
              <a:t>System.</a:t>
            </a:r>
            <a:r>
              <a:rPr sz="2200" b="1" i="1" spc="-5" dirty="0">
                <a:latin typeface="Carlito"/>
                <a:cs typeface="Carlito"/>
              </a:rPr>
              <a:t>out.println(message.append('x'));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861" y="4416297"/>
            <a:ext cx="1212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C00000"/>
                </a:solidFill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661" y="4750968"/>
            <a:ext cx="177165" cy="8820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830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9279" y="4503420"/>
            <a:ext cx="9629140" cy="83058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6670" rIns="0" bIns="0" rtlCol="0">
            <a:spAutoFit/>
          </a:bodyPr>
          <a:lstStyle/>
          <a:p>
            <a:pPr marL="90805" marR="558165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latin typeface="Carlito"/>
                <a:cs typeface="Carlito"/>
              </a:rPr>
              <a:t>After </a:t>
            </a:r>
            <a:r>
              <a:rPr sz="2400" dirty="0">
                <a:latin typeface="Carlito"/>
                <a:cs typeface="Carlito"/>
              </a:rPr>
              <a:t>modifying the </a:t>
            </a:r>
            <a:r>
              <a:rPr sz="2400" b="1" spc="-5" dirty="0">
                <a:latin typeface="Carlito"/>
                <a:cs typeface="Carlito"/>
              </a:rPr>
              <a:t>SharedObject </a:t>
            </a:r>
            <a:r>
              <a:rPr sz="2400" spc="-5" dirty="0">
                <a:latin typeface="Carlito"/>
                <a:cs typeface="Carlito"/>
              </a:rPr>
              <a:t>class, re-run </a:t>
            </a:r>
            <a:r>
              <a:rPr sz="2400" b="1" spc="-20" dirty="0">
                <a:latin typeface="Carlito"/>
                <a:cs typeface="Carlito"/>
              </a:rPr>
              <a:t>SharedObjectTester </a:t>
            </a:r>
            <a:r>
              <a:rPr sz="2400" spc="-5" dirty="0">
                <a:latin typeface="Carlito"/>
                <a:cs typeface="Carlito"/>
              </a:rPr>
              <a:t>class  </a:t>
            </a:r>
            <a:r>
              <a:rPr sz="2400" dirty="0">
                <a:latin typeface="Carlito"/>
                <a:cs typeface="Carlito"/>
              </a:rPr>
              <a:t>and check 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output.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72465"/>
          </a:xfrm>
          <a:custGeom>
            <a:avLst/>
            <a:gdLst/>
            <a:ahLst/>
            <a:cxnLst/>
            <a:rect l="l" t="t" r="r" b="b"/>
            <a:pathLst>
              <a:path w="12192000" h="672465">
                <a:moveTo>
                  <a:pt x="12192000" y="0"/>
                </a:moveTo>
                <a:lnTo>
                  <a:pt x="0" y="0"/>
                </a:lnTo>
                <a:lnTo>
                  <a:pt x="0" y="672084"/>
                </a:lnTo>
                <a:lnTo>
                  <a:pt x="12192000" y="6720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2570" y="0"/>
            <a:ext cx="15506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volatile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440" y="735329"/>
            <a:ext cx="11416665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rlito"/>
                <a:cs typeface="Carlito"/>
              </a:rPr>
              <a:t>In a multithreaded </a:t>
            </a:r>
            <a:r>
              <a:rPr sz="2000" spc="-20" dirty="0">
                <a:latin typeface="Carlito"/>
                <a:cs typeface="Carlito"/>
              </a:rPr>
              <a:t>program </a:t>
            </a:r>
            <a:r>
              <a:rPr sz="2000" spc="-5" dirty="0">
                <a:latin typeface="Carlito"/>
                <a:cs typeface="Carlito"/>
              </a:rPr>
              <a:t>, when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more threads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sharing the same </a:t>
            </a:r>
            <a:r>
              <a:rPr sz="2000" spc="-10" dirty="0">
                <a:latin typeface="Carlito"/>
                <a:cs typeface="Carlito"/>
              </a:rPr>
              <a:t>instance variable,</a:t>
            </a:r>
            <a:r>
              <a:rPr sz="2000" spc="19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for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efficiency considerations, </a:t>
            </a:r>
            <a:r>
              <a:rPr sz="2000" spc="-5" dirty="0">
                <a:latin typeface="Carlito"/>
                <a:cs typeface="Carlito"/>
              </a:rPr>
              <a:t>each </a:t>
            </a:r>
            <a:r>
              <a:rPr sz="2000" spc="-10" dirty="0">
                <a:latin typeface="Carlito"/>
                <a:cs typeface="Carlito"/>
              </a:rPr>
              <a:t>thread </a:t>
            </a:r>
            <a:r>
              <a:rPr sz="2000" spc="-25" dirty="0">
                <a:latin typeface="Carlito"/>
                <a:cs typeface="Carlito"/>
              </a:rPr>
              <a:t>keeps </a:t>
            </a:r>
            <a:r>
              <a:rPr sz="2000" spc="-5" dirty="0">
                <a:latin typeface="Carlito"/>
                <a:cs typeface="Carlito"/>
              </a:rPr>
              <a:t>its own </a:t>
            </a:r>
            <a:r>
              <a:rPr sz="2000" spc="-20" dirty="0">
                <a:latin typeface="Carlito"/>
                <a:cs typeface="Carlito"/>
              </a:rPr>
              <a:t>private </a:t>
            </a:r>
            <a:r>
              <a:rPr sz="2000" spc="-15" dirty="0">
                <a:latin typeface="Carlito"/>
                <a:cs typeface="Carlito"/>
              </a:rPr>
              <a:t>copy </a:t>
            </a:r>
            <a:r>
              <a:rPr sz="2000" spc="-5" dirty="0">
                <a:latin typeface="Carlito"/>
                <a:cs typeface="Carlito"/>
              </a:rPr>
              <a:t>of such a </a:t>
            </a:r>
            <a:r>
              <a:rPr sz="2000" spc="-10" dirty="0">
                <a:latin typeface="Carlito"/>
                <a:cs typeface="Carlito"/>
              </a:rPr>
              <a:t>shared</a:t>
            </a:r>
            <a:r>
              <a:rPr sz="2000" spc="1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variable.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252729">
              <a:lnSpc>
                <a:spcPct val="100000"/>
              </a:lnSpc>
              <a:tabLst>
                <a:tab pos="6635750" algn="l"/>
              </a:tabLst>
            </a:pPr>
            <a:r>
              <a:rPr sz="2000" spc="-10" dirty="0">
                <a:latin typeface="Carlito"/>
                <a:cs typeface="Carlito"/>
              </a:rPr>
              <a:t>The real(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master) </a:t>
            </a:r>
            <a:r>
              <a:rPr sz="2000" spc="-15" dirty="0">
                <a:latin typeface="Carlito"/>
                <a:cs typeface="Carlito"/>
              </a:rPr>
              <a:t>copy </a:t>
            </a:r>
            <a:r>
              <a:rPr sz="2000" spc="-5" dirty="0">
                <a:latin typeface="Carlito"/>
                <a:cs typeface="Carlito"/>
              </a:rPr>
              <a:t>of the </a:t>
            </a:r>
            <a:r>
              <a:rPr sz="2000" spc="-10" dirty="0">
                <a:latin typeface="Carlito"/>
                <a:cs typeface="Carlito"/>
              </a:rPr>
              <a:t>variable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updated at </a:t>
            </a:r>
            <a:r>
              <a:rPr sz="2000" spc="-10" dirty="0">
                <a:latin typeface="Carlito"/>
                <a:cs typeface="Carlito"/>
              </a:rPr>
              <a:t>various </a:t>
            </a:r>
            <a:r>
              <a:rPr sz="2000" spc="-5" dirty="0">
                <a:latin typeface="Carlito"/>
                <a:cs typeface="Carlito"/>
              </a:rPr>
              <a:t>times. </a:t>
            </a:r>
            <a:r>
              <a:rPr sz="2000" spc="-15" dirty="0">
                <a:latin typeface="Carlito"/>
                <a:cs typeface="Carlito"/>
              </a:rPr>
              <a:t>So, </a:t>
            </a:r>
            <a:r>
              <a:rPr sz="2000" spc="-5" dirty="0">
                <a:latin typeface="Carlito"/>
                <a:cs typeface="Carlito"/>
              </a:rPr>
              <a:t>when a </a:t>
            </a:r>
            <a:r>
              <a:rPr sz="2000" spc="-10" dirty="0">
                <a:latin typeface="Carlito"/>
                <a:cs typeface="Carlito"/>
              </a:rPr>
              <a:t>thread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updating 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value, </a:t>
            </a:r>
            <a:r>
              <a:rPr sz="2000" spc="-5" dirty="0">
                <a:latin typeface="Carlito"/>
                <a:cs typeface="Carlito"/>
              </a:rPr>
              <a:t>it is </a:t>
            </a:r>
            <a:r>
              <a:rPr sz="2000" spc="-10" dirty="0">
                <a:latin typeface="Carlito"/>
                <a:cs typeface="Carlito"/>
              </a:rPr>
              <a:t>actually updating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the local cache</a:t>
            </a:r>
            <a:r>
              <a:rPr sz="2000" spc="1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but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not	</a:t>
            </a:r>
            <a:r>
              <a:rPr sz="2000" spc="-5" dirty="0">
                <a:latin typeface="Carlito"/>
                <a:cs typeface="Carlito"/>
              </a:rPr>
              <a:t>the main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copy.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The other </a:t>
            </a:r>
            <a:r>
              <a:rPr sz="2000" spc="-10" dirty="0">
                <a:latin typeface="Carlito"/>
                <a:cs typeface="Carlito"/>
              </a:rPr>
              <a:t>thread </a:t>
            </a:r>
            <a:r>
              <a:rPr sz="2000" spc="-5" dirty="0">
                <a:latin typeface="Carlito"/>
                <a:cs typeface="Carlito"/>
              </a:rPr>
              <a:t>which is using the </a:t>
            </a:r>
            <a:r>
              <a:rPr sz="2000" dirty="0">
                <a:latin typeface="Carlito"/>
                <a:cs typeface="Carlito"/>
              </a:rPr>
              <a:t>same </a:t>
            </a:r>
            <a:r>
              <a:rPr sz="2000" spc="-5" dirty="0">
                <a:latin typeface="Carlito"/>
                <a:cs typeface="Carlito"/>
              </a:rPr>
              <a:t>variable but </a:t>
            </a:r>
            <a:r>
              <a:rPr sz="2000" spc="-10" dirty="0">
                <a:latin typeface="Carlito"/>
                <a:cs typeface="Carlito"/>
              </a:rPr>
              <a:t>local </a:t>
            </a:r>
            <a:r>
              <a:rPr sz="2000" spc="-15" dirty="0">
                <a:latin typeface="Carlito"/>
                <a:cs typeface="Carlito"/>
              </a:rPr>
              <a:t>copy </a:t>
            </a:r>
            <a:r>
              <a:rPr sz="2000" spc="-5" dirty="0">
                <a:latin typeface="Carlito"/>
                <a:cs typeface="Carlito"/>
              </a:rPr>
              <a:t>does not </a:t>
            </a:r>
            <a:r>
              <a:rPr sz="2000" spc="-10" dirty="0">
                <a:latin typeface="Carlito"/>
                <a:cs typeface="Carlito"/>
              </a:rPr>
              <a:t>know anything </a:t>
            </a:r>
            <a:r>
              <a:rPr sz="2000" spc="-5" dirty="0">
                <a:latin typeface="Carlito"/>
                <a:cs typeface="Carlito"/>
              </a:rPr>
              <a:t>about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value changed by </a:t>
            </a:r>
            <a:r>
              <a:rPr sz="2000" spc="-5" dirty="0">
                <a:latin typeface="Carlito"/>
                <a:cs typeface="Carlito"/>
              </a:rPr>
              <a:t>the another </a:t>
            </a:r>
            <a:r>
              <a:rPr sz="2000" spc="-10" dirty="0">
                <a:latin typeface="Carlito"/>
                <a:cs typeface="Carlito"/>
              </a:rPr>
              <a:t>thread </a:t>
            </a:r>
            <a:r>
              <a:rPr sz="2000" spc="-5" dirty="0">
                <a:latin typeface="Carlito"/>
                <a:cs typeface="Carlito"/>
              </a:rPr>
              <a:t>in its </a:t>
            </a:r>
            <a:r>
              <a:rPr sz="2000" spc="-10" dirty="0">
                <a:latin typeface="Carlito"/>
                <a:cs typeface="Carlito"/>
              </a:rPr>
              <a:t>local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copy.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While this </a:t>
            </a:r>
            <a:r>
              <a:rPr sz="2000" spc="-10" dirty="0">
                <a:latin typeface="Carlito"/>
                <a:cs typeface="Carlito"/>
              </a:rPr>
              <a:t>approach </a:t>
            </a:r>
            <a:r>
              <a:rPr sz="2000" spc="-15" dirty="0">
                <a:latin typeface="Carlito"/>
                <a:cs typeface="Carlito"/>
              </a:rPr>
              <a:t>works </a:t>
            </a:r>
            <a:r>
              <a:rPr sz="2000" spc="-10" dirty="0">
                <a:latin typeface="Carlito"/>
                <a:cs typeface="Carlito"/>
              </a:rPr>
              <a:t>fine,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spc="-15" dirty="0">
                <a:latin typeface="Carlito"/>
                <a:cs typeface="Carlito"/>
              </a:rPr>
              <a:t>may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5" dirty="0">
                <a:latin typeface="Carlito"/>
                <a:cs typeface="Carlito"/>
              </a:rPr>
              <a:t>inefficient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cases where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master copy </a:t>
            </a:r>
            <a:r>
              <a:rPr sz="2000" spc="-5" dirty="0">
                <a:latin typeface="Carlito"/>
                <a:cs typeface="Carlito"/>
              </a:rPr>
              <a:t>should</a:t>
            </a:r>
            <a:r>
              <a:rPr sz="2000" spc="28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always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reflects </a:t>
            </a:r>
            <a:r>
              <a:rPr sz="2000" spc="-5" dirty="0">
                <a:latin typeface="Carlito"/>
                <a:cs typeface="Carlito"/>
              </a:rPr>
              <a:t>its </a:t>
            </a:r>
            <a:r>
              <a:rPr sz="2000" spc="-15" dirty="0">
                <a:latin typeface="Carlito"/>
                <a:cs typeface="Carlito"/>
              </a:rPr>
              <a:t>current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state.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If a </a:t>
            </a:r>
            <a:r>
              <a:rPr sz="2000" spc="-10" dirty="0">
                <a:latin typeface="Carlito"/>
                <a:cs typeface="Carlito"/>
              </a:rPr>
              <a:t>variable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declared </a:t>
            </a:r>
            <a:r>
              <a:rPr sz="2000" spc="-5" dirty="0">
                <a:latin typeface="Carlito"/>
                <a:cs typeface="Carlito"/>
              </a:rPr>
              <a:t>with the </a:t>
            </a:r>
            <a:r>
              <a:rPr sz="2000" i="1" spc="-10" dirty="0">
                <a:latin typeface="Carlito"/>
                <a:cs typeface="Carlito"/>
              </a:rPr>
              <a:t>volatile </a:t>
            </a:r>
            <a:r>
              <a:rPr sz="2000" spc="-25" dirty="0">
                <a:latin typeface="Carlito"/>
                <a:cs typeface="Carlito"/>
              </a:rPr>
              <a:t>keyword </a:t>
            </a:r>
            <a:r>
              <a:rPr sz="2000" spc="-5" dirty="0">
                <a:latin typeface="Carlito"/>
                <a:cs typeface="Carlito"/>
              </a:rPr>
              <a:t>then it is </a:t>
            </a:r>
            <a:r>
              <a:rPr sz="2000" spc="-15" dirty="0">
                <a:latin typeface="Carlito"/>
                <a:cs typeface="Carlito"/>
              </a:rPr>
              <a:t>guaranteed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15" dirty="0">
                <a:latin typeface="Carlito"/>
                <a:cs typeface="Carlito"/>
              </a:rPr>
              <a:t>any </a:t>
            </a:r>
            <a:r>
              <a:rPr sz="2000" spc="-10" dirty="0">
                <a:latin typeface="Carlito"/>
                <a:cs typeface="Carlito"/>
              </a:rPr>
              <a:t>thread that reads the  field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spc="-10" dirty="0">
                <a:latin typeface="Carlito"/>
                <a:cs typeface="Carlito"/>
              </a:rPr>
              <a:t>see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most recently </a:t>
            </a:r>
            <a:r>
              <a:rPr sz="2000" spc="-15" dirty="0">
                <a:latin typeface="Carlito"/>
                <a:cs typeface="Carlito"/>
              </a:rPr>
              <a:t>written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value.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0" y="5257800"/>
            <a:ext cx="4392295" cy="46228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73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5"/>
              </a:spcBef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volatile </a:t>
            </a:r>
            <a:r>
              <a:rPr sz="2400" b="1" spc="-15" dirty="0">
                <a:latin typeface="Carlito"/>
                <a:cs typeface="Carlito"/>
              </a:rPr>
              <a:t>datatype</a:t>
            </a:r>
            <a:r>
              <a:rPr sz="2400" b="1" spc="2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variablename;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8020"/>
          </a:xfrm>
          <a:custGeom>
            <a:avLst/>
            <a:gdLst/>
            <a:ahLst/>
            <a:cxnLst/>
            <a:rect l="l" t="t" r="r" b="b"/>
            <a:pathLst>
              <a:path w="12192000" h="668020">
                <a:moveTo>
                  <a:pt x="12192000" y="0"/>
                </a:moveTo>
                <a:lnTo>
                  <a:pt x="0" y="0"/>
                </a:lnTo>
                <a:lnTo>
                  <a:pt x="0" y="667512"/>
                </a:lnTo>
                <a:lnTo>
                  <a:pt x="12192000" y="6675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048" y="0"/>
            <a:ext cx="6078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Inter </a:t>
            </a:r>
            <a:r>
              <a:rPr spc="-275" dirty="0"/>
              <a:t>Thread</a:t>
            </a:r>
            <a:r>
              <a:rPr spc="-545" dirty="0"/>
              <a:t> </a:t>
            </a:r>
            <a:r>
              <a:rPr spc="-225" dirty="0"/>
              <a:t>Communication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06657" y="6477380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923032"/>
            <a:ext cx="12192000" cy="3662679"/>
          </a:xfrm>
          <a:custGeom>
            <a:avLst/>
            <a:gdLst/>
            <a:ahLst/>
            <a:cxnLst/>
            <a:rect l="l" t="t" r="r" b="b"/>
            <a:pathLst>
              <a:path w="12192000" h="3662679">
                <a:moveTo>
                  <a:pt x="12192000" y="0"/>
                </a:moveTo>
                <a:lnTo>
                  <a:pt x="0" y="0"/>
                </a:lnTo>
                <a:lnTo>
                  <a:pt x="0" y="3662172"/>
                </a:lnTo>
                <a:lnTo>
                  <a:pt x="12192000" y="36621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720597"/>
            <a:ext cx="11932285" cy="51046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5"/>
              </a:spcBef>
              <a:tabLst>
                <a:tab pos="3512185" algn="l"/>
                <a:tab pos="3826510" algn="l"/>
              </a:tabLst>
            </a:pPr>
            <a:r>
              <a:rPr sz="2000" spc="-15" dirty="0">
                <a:latin typeface="Carlito"/>
                <a:cs typeface="Carlito"/>
              </a:rPr>
              <a:t>Inter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thread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communication	</a:t>
            </a:r>
            <a:r>
              <a:rPr sz="2000" dirty="0">
                <a:latin typeface="Carlito"/>
                <a:cs typeface="Carlito"/>
              </a:rPr>
              <a:t>is	about making </a:t>
            </a:r>
            <a:r>
              <a:rPr sz="2000" spc="-10" dirty="0">
                <a:latin typeface="Carlito"/>
                <a:cs typeface="Carlito"/>
              </a:rPr>
              <a:t>synchronized </a:t>
            </a:r>
            <a:r>
              <a:rPr sz="2000" spc="-5" dirty="0">
                <a:latin typeface="Carlito"/>
                <a:cs typeface="Carlito"/>
              </a:rPr>
              <a:t>threads </a:t>
            </a:r>
            <a:r>
              <a:rPr sz="2000" spc="-10" dirty="0">
                <a:latin typeface="Carlito"/>
                <a:cs typeface="Carlito"/>
              </a:rPr>
              <a:t>communicate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each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other.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40005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It is </a:t>
            </a:r>
            <a:r>
              <a:rPr sz="2000" spc="-5" dirty="0">
                <a:latin typeface="Carlito"/>
                <a:cs typeface="Carlito"/>
              </a:rPr>
              <a:t>implemented </a:t>
            </a:r>
            <a:r>
              <a:rPr sz="2000" spc="-10" dirty="0">
                <a:latin typeface="Carlito"/>
                <a:cs typeface="Carlito"/>
              </a:rPr>
              <a:t>by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following </a:t>
            </a:r>
            <a:r>
              <a:rPr sz="2000" spc="-5" dirty="0">
                <a:latin typeface="Carlito"/>
                <a:cs typeface="Carlito"/>
              </a:rPr>
              <a:t>methods of </a:t>
            </a:r>
            <a:r>
              <a:rPr sz="2000" b="1" spc="-5" dirty="0">
                <a:latin typeface="Carlito"/>
                <a:cs typeface="Carlito"/>
              </a:rPr>
              <a:t>Object</a:t>
            </a:r>
            <a:r>
              <a:rPr sz="2000" b="1" spc="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class:</a:t>
            </a:r>
          </a:p>
          <a:p>
            <a:pPr marL="954405" indent="-457834">
              <a:lnSpc>
                <a:spcPct val="100000"/>
              </a:lnSpc>
              <a:buFont typeface="Arial"/>
              <a:buChar char="•"/>
              <a:tabLst>
                <a:tab pos="954405" algn="l"/>
                <a:tab pos="955040" algn="l"/>
              </a:tabLst>
            </a:pPr>
            <a:r>
              <a:rPr sz="2000" spc="-10" dirty="0">
                <a:latin typeface="Carlito"/>
                <a:cs typeface="Carlito"/>
              </a:rPr>
              <a:t>wait()</a:t>
            </a:r>
            <a:endParaRPr sz="2000" dirty="0">
              <a:latin typeface="Carlito"/>
              <a:cs typeface="Carlito"/>
            </a:endParaRPr>
          </a:p>
          <a:p>
            <a:pPr marL="954405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54405" algn="l"/>
                <a:tab pos="955040" algn="l"/>
              </a:tabLst>
            </a:pPr>
            <a:r>
              <a:rPr sz="2000" spc="-5" dirty="0">
                <a:latin typeface="Carlito"/>
                <a:cs typeface="Carlito"/>
              </a:rPr>
              <a:t>notify()</a:t>
            </a:r>
            <a:endParaRPr sz="2000" dirty="0">
              <a:latin typeface="Carlito"/>
              <a:cs typeface="Carlito"/>
            </a:endParaRPr>
          </a:p>
          <a:p>
            <a:pPr marL="954405" indent="-457834">
              <a:lnSpc>
                <a:spcPct val="100000"/>
              </a:lnSpc>
              <a:buFont typeface="Arial"/>
              <a:buChar char="•"/>
              <a:tabLst>
                <a:tab pos="954405" algn="l"/>
                <a:tab pos="955040" algn="l"/>
              </a:tabLst>
            </a:pPr>
            <a:r>
              <a:rPr sz="2000" spc="-5" dirty="0">
                <a:latin typeface="Carlito"/>
                <a:cs typeface="Carlito"/>
              </a:rPr>
              <a:t>notifyAll()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000" b="1" dirty="0">
                <a:latin typeface="Carlito"/>
                <a:cs typeface="Carlito"/>
              </a:rPr>
              <a:t>1. </a:t>
            </a:r>
            <a:r>
              <a:rPr sz="2000" b="1" spc="-5" dirty="0">
                <a:latin typeface="Carlito"/>
                <a:cs typeface="Carlito"/>
              </a:rPr>
              <a:t>wait() </a:t>
            </a:r>
            <a:r>
              <a:rPr sz="2000" dirty="0">
                <a:latin typeface="Carlito"/>
                <a:cs typeface="Carlito"/>
              </a:rPr>
              <a:t>: Causes the </a:t>
            </a:r>
            <a:r>
              <a:rPr sz="2000" b="1" spc="-10" dirty="0">
                <a:latin typeface="Carlito"/>
                <a:cs typeface="Carlito"/>
              </a:rPr>
              <a:t>current </a:t>
            </a:r>
            <a:r>
              <a:rPr sz="2000" b="1" spc="-5" dirty="0">
                <a:latin typeface="Carlito"/>
                <a:cs typeface="Carlito"/>
              </a:rPr>
              <a:t>thread </a:t>
            </a:r>
            <a:r>
              <a:rPr sz="2000" b="1" spc="-10" dirty="0">
                <a:latin typeface="Carlito"/>
                <a:cs typeface="Carlito"/>
              </a:rPr>
              <a:t>to </a:t>
            </a:r>
            <a:r>
              <a:rPr sz="2000" b="1" spc="-5" dirty="0">
                <a:latin typeface="Carlito"/>
                <a:cs typeface="Carlito"/>
              </a:rPr>
              <a:t>release </a:t>
            </a: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lock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wait until </a:t>
            </a:r>
            <a:r>
              <a:rPr sz="2000" i="1" dirty="0">
                <a:latin typeface="Carlito"/>
                <a:cs typeface="Carlito"/>
              </a:rPr>
              <a:t>either </a:t>
            </a:r>
            <a:r>
              <a:rPr sz="2000" dirty="0">
                <a:latin typeface="Carlito"/>
                <a:cs typeface="Carlito"/>
              </a:rPr>
              <a:t>another </a:t>
            </a:r>
            <a:r>
              <a:rPr sz="2000" spc="-5" dirty="0">
                <a:latin typeface="Carlito"/>
                <a:cs typeface="Carlito"/>
              </a:rPr>
              <a:t>thread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invokes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notify() </a:t>
            </a:r>
            <a:r>
              <a:rPr sz="2000" dirty="0">
                <a:latin typeface="Carlito"/>
                <a:cs typeface="Carlito"/>
              </a:rPr>
              <a:t>method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notifyAll() method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object, or specified amount of time</a:t>
            </a:r>
            <a:r>
              <a:rPr sz="2000" spc="1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4107815" algn="l"/>
              </a:tabLst>
            </a:pPr>
            <a:r>
              <a:rPr sz="2000" dirty="0">
                <a:latin typeface="Carlito"/>
                <a:cs typeface="Carlito"/>
              </a:rPr>
              <a:t>elapsed. The </a:t>
            </a:r>
            <a:r>
              <a:rPr sz="2000" spc="-10" dirty="0">
                <a:latin typeface="Carlito"/>
                <a:cs typeface="Carlito"/>
              </a:rPr>
              <a:t>current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thread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must	</a:t>
            </a:r>
            <a:r>
              <a:rPr sz="2000" spc="-5" dirty="0">
                <a:latin typeface="Carlito"/>
                <a:cs typeface="Carlito"/>
              </a:rPr>
              <a:t>own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10" dirty="0">
                <a:latin typeface="Carlito"/>
                <a:cs typeface="Carlito"/>
              </a:rPr>
              <a:t>object’s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monitor.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i="1" spc="-20" dirty="0">
                <a:latin typeface="Carlito"/>
                <a:cs typeface="Carlito"/>
              </a:rPr>
              <a:t>Syntax:</a:t>
            </a:r>
            <a:endParaRPr sz="2000" dirty="0">
              <a:latin typeface="Carlito"/>
              <a:cs typeface="Carlito"/>
            </a:endParaRPr>
          </a:p>
          <a:p>
            <a:pPr marL="1064260">
              <a:lnSpc>
                <a:spcPct val="100000"/>
              </a:lnSpc>
              <a:spcBef>
                <a:spcPts val="204"/>
              </a:spcBef>
            </a:pPr>
            <a:r>
              <a:rPr sz="2000" spc="-10" dirty="0">
                <a:latin typeface="Carlito"/>
                <a:cs typeface="Carlito"/>
              </a:rPr>
              <a:t>public </a:t>
            </a:r>
            <a:r>
              <a:rPr sz="2000" spc="-5" dirty="0">
                <a:latin typeface="Carlito"/>
                <a:cs typeface="Carlito"/>
              </a:rPr>
              <a:t>final </a:t>
            </a:r>
            <a:r>
              <a:rPr sz="2000" spc="-10" dirty="0">
                <a:latin typeface="Carlito"/>
                <a:cs typeface="Carlito"/>
              </a:rPr>
              <a:t>wait() </a:t>
            </a:r>
            <a:r>
              <a:rPr sz="2000" spc="-15" dirty="0">
                <a:latin typeface="Carlito"/>
                <a:cs typeface="Carlito"/>
              </a:rPr>
              <a:t>throws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InterruptedException</a:t>
            </a:r>
            <a:endParaRPr sz="2000" dirty="0">
              <a:latin typeface="Carlito"/>
              <a:cs typeface="Carlito"/>
            </a:endParaRPr>
          </a:p>
          <a:p>
            <a:pPr marL="1117600">
              <a:lnSpc>
                <a:spcPct val="100000"/>
              </a:lnSpc>
              <a:spcBef>
                <a:spcPts val="60"/>
              </a:spcBef>
            </a:pPr>
            <a:r>
              <a:rPr sz="2000" spc="-10" dirty="0">
                <a:latin typeface="Carlito"/>
                <a:cs typeface="Carlito"/>
              </a:rPr>
              <a:t>public </a:t>
            </a:r>
            <a:r>
              <a:rPr sz="2000" spc="-5" dirty="0">
                <a:latin typeface="Carlito"/>
                <a:cs typeface="Carlito"/>
              </a:rPr>
              <a:t>final wait(long timeout) </a:t>
            </a:r>
            <a:r>
              <a:rPr sz="2000" spc="-15" dirty="0">
                <a:latin typeface="Carlito"/>
                <a:cs typeface="Carlito"/>
              </a:rPr>
              <a:t>throws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InterruptedException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1F3863"/>
                </a:solidFill>
                <a:latin typeface="Carlito"/>
                <a:cs typeface="Carlito"/>
              </a:rPr>
              <a:t>Note: The </a:t>
            </a:r>
            <a:r>
              <a:rPr sz="2000" b="1" i="1" dirty="0">
                <a:solidFill>
                  <a:srgbClr val="1F3863"/>
                </a:solidFill>
                <a:latin typeface="Carlito"/>
                <a:cs typeface="Carlito"/>
              </a:rPr>
              <a:t>wait() </a:t>
            </a:r>
            <a:r>
              <a:rPr sz="2000" b="1" dirty="0">
                <a:solidFill>
                  <a:srgbClr val="1F3863"/>
                </a:solidFill>
                <a:latin typeface="Carlito"/>
                <a:cs typeface="Carlito"/>
              </a:rPr>
              <a:t>method </a:t>
            </a:r>
            <a:r>
              <a:rPr sz="2000" b="1" spc="-5" dirty="0">
                <a:solidFill>
                  <a:srgbClr val="1F3863"/>
                </a:solidFill>
                <a:latin typeface="Carlito"/>
                <a:cs typeface="Carlito"/>
              </a:rPr>
              <a:t>can </a:t>
            </a:r>
            <a:r>
              <a:rPr sz="2000" b="1" dirty="0">
                <a:solidFill>
                  <a:srgbClr val="1F3863"/>
                </a:solidFill>
                <a:latin typeface="Carlito"/>
                <a:cs typeface="Carlito"/>
              </a:rPr>
              <a:t>be </a:t>
            </a:r>
            <a:r>
              <a:rPr sz="2000" b="1" spc="-20" dirty="0">
                <a:solidFill>
                  <a:srgbClr val="1F3863"/>
                </a:solidFill>
                <a:latin typeface="Carlito"/>
                <a:cs typeface="Carlito"/>
              </a:rPr>
              <a:t>invoked </a:t>
            </a:r>
            <a:r>
              <a:rPr sz="2000" b="1" dirty="0">
                <a:solidFill>
                  <a:srgbClr val="1F3863"/>
                </a:solidFill>
                <a:latin typeface="Carlito"/>
                <a:cs typeface="Carlito"/>
              </a:rPr>
              <a:t>only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within </a:t>
            </a: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synchronized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method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or block</a:t>
            </a:r>
            <a:r>
              <a:rPr sz="2000" b="1" dirty="0">
                <a:solidFill>
                  <a:srgbClr val="1F3863"/>
                </a:solidFill>
                <a:latin typeface="Carlito"/>
                <a:cs typeface="Carlito"/>
              </a:rPr>
              <a:t>. If used</a:t>
            </a:r>
            <a:r>
              <a:rPr sz="2000" b="1" spc="25" dirty="0">
                <a:solidFill>
                  <a:srgbClr val="1F3863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1F3863"/>
                </a:solidFill>
                <a:latin typeface="Carlito"/>
                <a:cs typeface="Carlito"/>
              </a:rPr>
              <a:t>in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1F3863"/>
                </a:solidFill>
                <a:latin typeface="Carlito"/>
                <a:cs typeface="Carlito"/>
              </a:rPr>
              <a:t>normal </a:t>
            </a:r>
            <a:r>
              <a:rPr sz="2000" b="1" spc="-5" dirty="0">
                <a:solidFill>
                  <a:srgbClr val="1F3863"/>
                </a:solidFill>
                <a:latin typeface="Carlito"/>
                <a:cs typeface="Carlito"/>
              </a:rPr>
              <a:t>methods, </a:t>
            </a:r>
            <a:r>
              <a:rPr sz="2000" b="1" spc="-10" dirty="0">
                <a:solidFill>
                  <a:srgbClr val="1F3863"/>
                </a:solidFill>
                <a:latin typeface="Carlito"/>
                <a:cs typeface="Carlito"/>
              </a:rPr>
              <a:t>j</a:t>
            </a:r>
            <a:r>
              <a:rPr sz="2000" b="1" i="1" spc="-10" dirty="0">
                <a:solidFill>
                  <a:srgbClr val="1F3863"/>
                </a:solidFill>
                <a:latin typeface="Carlito"/>
                <a:cs typeface="Carlito"/>
              </a:rPr>
              <a:t>ava.lang.IllegalMonitorStateException </a:t>
            </a:r>
            <a:r>
              <a:rPr sz="2000" b="1" spc="-15" dirty="0">
                <a:solidFill>
                  <a:srgbClr val="1F3863"/>
                </a:solidFill>
                <a:latin typeface="Carlito"/>
                <a:cs typeface="Carlito"/>
              </a:rPr>
              <a:t>exception </a:t>
            </a:r>
            <a:r>
              <a:rPr sz="2000" b="1" dirty="0">
                <a:solidFill>
                  <a:srgbClr val="1F3863"/>
                </a:solidFill>
                <a:latin typeface="Carlito"/>
                <a:cs typeface="Carlito"/>
              </a:rPr>
              <a:t>is</a:t>
            </a:r>
            <a:r>
              <a:rPr sz="2000" b="1" spc="-5" dirty="0">
                <a:solidFill>
                  <a:srgbClr val="1F3863"/>
                </a:solidFill>
                <a:latin typeface="Carlito"/>
                <a:cs typeface="Carlito"/>
              </a:rPr>
              <a:t> thrown.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23570"/>
          </a:xfrm>
          <a:custGeom>
            <a:avLst/>
            <a:gdLst/>
            <a:ahLst/>
            <a:cxnLst/>
            <a:rect l="l" t="t" r="r" b="b"/>
            <a:pathLst>
              <a:path w="12192000" h="623570">
                <a:moveTo>
                  <a:pt x="12192000" y="0"/>
                </a:moveTo>
                <a:lnTo>
                  <a:pt x="0" y="0"/>
                </a:lnTo>
                <a:lnTo>
                  <a:pt x="0" y="623315"/>
                </a:lnTo>
                <a:lnTo>
                  <a:pt x="12192000" y="6233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048" y="0"/>
            <a:ext cx="6078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Inter </a:t>
            </a:r>
            <a:r>
              <a:rPr spc="-275" dirty="0"/>
              <a:t>Thread</a:t>
            </a:r>
            <a:r>
              <a:rPr spc="-545" dirty="0"/>
              <a:t> </a:t>
            </a:r>
            <a:r>
              <a:rPr spc="-225" dirty="0"/>
              <a:t>Communication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158239"/>
            <a:ext cx="11340465" cy="156972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  <a:tabLst>
                <a:tab pos="1624330" algn="l"/>
              </a:tabLst>
            </a:pPr>
            <a:r>
              <a:rPr sz="2400" b="1" dirty="0">
                <a:latin typeface="Carlito"/>
                <a:cs typeface="Carlito"/>
              </a:rPr>
              <a:t>2.</a:t>
            </a:r>
            <a:r>
              <a:rPr sz="2400" b="1" spc="-5" dirty="0">
                <a:latin typeface="Carlito"/>
                <a:cs typeface="Carlito"/>
              </a:rPr>
              <a:t> notify()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:	</a:t>
            </a:r>
            <a:r>
              <a:rPr sz="2400" spc="-35" dirty="0">
                <a:latin typeface="Carlito"/>
                <a:cs typeface="Carlito"/>
              </a:rPr>
              <a:t>Wakes </a:t>
            </a:r>
            <a:r>
              <a:rPr sz="2400" spc="-5" dirty="0">
                <a:latin typeface="Carlito"/>
                <a:cs typeface="Carlito"/>
              </a:rPr>
              <a:t>up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single </a:t>
            </a:r>
            <a:r>
              <a:rPr sz="2400" spc="-10" dirty="0">
                <a:latin typeface="Carlito"/>
                <a:cs typeface="Carlito"/>
              </a:rPr>
              <a:t>thread 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waiting on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5" dirty="0">
                <a:latin typeface="Carlito"/>
                <a:cs typeface="Carlito"/>
              </a:rPr>
              <a:t>object’s </a:t>
            </a:r>
            <a:r>
              <a:rPr sz="2400" spc="-35" dirty="0">
                <a:latin typeface="Carlito"/>
                <a:cs typeface="Carlito"/>
              </a:rPr>
              <a:t>monitor. </a:t>
            </a:r>
            <a:r>
              <a:rPr sz="2400" dirty="0">
                <a:latin typeface="Carlito"/>
                <a:cs typeface="Carlito"/>
              </a:rPr>
              <a:t>If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many</a:t>
            </a:r>
            <a:endParaRPr sz="24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4441190" algn="l"/>
              </a:tabLst>
            </a:pPr>
            <a:r>
              <a:rPr sz="2400" spc="-5" dirty="0">
                <a:latin typeface="Carlito"/>
                <a:cs typeface="Carlito"/>
              </a:rPr>
              <a:t>threads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waiting on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5" dirty="0">
                <a:latin typeface="Carlito"/>
                <a:cs typeface="Carlito"/>
              </a:rPr>
              <a:t>object,	</a:t>
            </a:r>
            <a:r>
              <a:rPr sz="2400" spc="-10" dirty="0">
                <a:latin typeface="Carlito"/>
                <a:cs typeface="Carlito"/>
              </a:rPr>
              <a:t>one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them is chosen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20" dirty="0">
                <a:latin typeface="Carlito"/>
                <a:cs typeface="Carlito"/>
              </a:rPr>
              <a:t>awaken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resurrected.</a:t>
            </a:r>
            <a:endParaRPr sz="24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</a:pPr>
            <a:r>
              <a:rPr sz="2400" i="1" spc="-20" dirty="0">
                <a:latin typeface="Carlito"/>
                <a:cs typeface="Carlito"/>
              </a:rPr>
              <a:t>Syntax</a:t>
            </a:r>
            <a:r>
              <a:rPr sz="2400" i="1" spc="-1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  <a:tabLst>
                <a:tab pos="2521585" algn="l"/>
              </a:tabLst>
            </a:pPr>
            <a:r>
              <a:rPr sz="2400" b="1" spc="-5" dirty="0">
                <a:latin typeface="Carlito"/>
                <a:cs typeface="Carlito"/>
              </a:rPr>
              <a:t>public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void	notify()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3752088"/>
            <a:ext cx="11340465" cy="120142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400" b="1" dirty="0">
                <a:latin typeface="Carlito"/>
                <a:cs typeface="Carlito"/>
              </a:rPr>
              <a:t>3. </a:t>
            </a:r>
            <a:r>
              <a:rPr sz="2400" b="1" spc="-5" dirty="0">
                <a:latin typeface="Carlito"/>
                <a:cs typeface="Carlito"/>
              </a:rPr>
              <a:t>notifyAll() </a:t>
            </a:r>
            <a:r>
              <a:rPr sz="2400" b="1" dirty="0">
                <a:latin typeface="Carlito"/>
                <a:cs typeface="Carlito"/>
              </a:rPr>
              <a:t>: </a:t>
            </a:r>
            <a:r>
              <a:rPr sz="2400" spc="-35" dirty="0">
                <a:latin typeface="Carlito"/>
                <a:cs typeface="Carlito"/>
              </a:rPr>
              <a:t>Wakes </a:t>
            </a:r>
            <a:r>
              <a:rPr sz="2400" spc="-5" dirty="0">
                <a:latin typeface="Carlito"/>
                <a:cs typeface="Carlito"/>
              </a:rPr>
              <a:t>up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10" dirty="0">
                <a:latin typeface="Carlito"/>
                <a:cs typeface="Carlito"/>
              </a:rPr>
              <a:t>threads that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waiting on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5" dirty="0">
                <a:latin typeface="Carlito"/>
                <a:cs typeface="Carlito"/>
              </a:rPr>
              <a:t>object’s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monitor</a:t>
            </a:r>
            <a:endParaRPr sz="24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</a:pPr>
            <a:r>
              <a:rPr sz="2400" i="1" spc="-20" dirty="0">
                <a:latin typeface="Carlito"/>
                <a:cs typeface="Carlito"/>
              </a:rPr>
              <a:t>Syntax</a:t>
            </a:r>
            <a:r>
              <a:rPr sz="2400" i="1" spc="-1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public final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notifyAll()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1190"/>
          </a:xfrm>
          <a:custGeom>
            <a:avLst/>
            <a:gdLst/>
            <a:ahLst/>
            <a:cxnLst/>
            <a:rect l="l" t="t" r="r" b="b"/>
            <a:pathLst>
              <a:path w="12192000" h="631190">
                <a:moveTo>
                  <a:pt x="12192000" y="0"/>
                </a:moveTo>
                <a:lnTo>
                  <a:pt x="0" y="0"/>
                </a:lnTo>
                <a:lnTo>
                  <a:pt x="0" y="630936"/>
                </a:lnTo>
                <a:lnTo>
                  <a:pt x="12192000" y="6309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4169" y="0"/>
            <a:ext cx="79679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0" dirty="0"/>
              <a:t>Inter </a:t>
            </a:r>
            <a:r>
              <a:rPr sz="3200" spc="-275" dirty="0"/>
              <a:t>Thread </a:t>
            </a:r>
            <a:r>
              <a:rPr sz="3200" spc="-225" dirty="0"/>
              <a:t>Communication</a:t>
            </a:r>
            <a:r>
              <a:rPr sz="3200" spc="-570" dirty="0"/>
              <a:t> </a:t>
            </a:r>
            <a:r>
              <a:rPr sz="3200" spc="-33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38106" y="5796686"/>
            <a:ext cx="15557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400" dirty="0">
                <a:solidFill>
                  <a:srgbClr val="888888"/>
                </a:solidFill>
                <a:latin typeface="Carlito"/>
                <a:cs typeface="Carlito"/>
              </a:rPr>
              <a:t>28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46250" y="1517650"/>
            <a:ext cx="8775700" cy="5118100"/>
            <a:chOff x="1746250" y="1517650"/>
            <a:chExt cx="8775700" cy="5118100"/>
          </a:xfrm>
        </p:grpSpPr>
        <p:sp>
          <p:nvSpPr>
            <p:cNvPr id="6" name="object 6"/>
            <p:cNvSpPr/>
            <p:nvPr/>
          </p:nvSpPr>
          <p:spPr>
            <a:xfrm>
              <a:off x="1752600" y="1524000"/>
              <a:ext cx="3581400" cy="5105400"/>
            </a:xfrm>
            <a:custGeom>
              <a:avLst/>
              <a:gdLst/>
              <a:ahLst/>
              <a:cxnLst/>
              <a:rect l="l" t="t" r="r" b="b"/>
              <a:pathLst>
                <a:path w="3581400" h="5105400">
                  <a:moveTo>
                    <a:pt x="3581400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3581400" y="5105400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0" y="1524000"/>
              <a:ext cx="3581400" cy="5105400"/>
            </a:xfrm>
            <a:custGeom>
              <a:avLst/>
              <a:gdLst/>
              <a:ahLst/>
              <a:cxnLst/>
              <a:rect l="l" t="t" r="r" b="b"/>
              <a:pathLst>
                <a:path w="3581400" h="5105400">
                  <a:moveTo>
                    <a:pt x="0" y="5105400"/>
                  </a:moveTo>
                  <a:lnTo>
                    <a:pt x="3581400" y="5105400"/>
                  </a:lnTo>
                  <a:lnTo>
                    <a:pt x="3581400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" name="object 8"/>
            <p:cNvSpPr/>
            <p:nvPr/>
          </p:nvSpPr>
          <p:spPr>
            <a:xfrm>
              <a:off x="6553200" y="1524000"/>
              <a:ext cx="3962400" cy="5105400"/>
            </a:xfrm>
            <a:custGeom>
              <a:avLst/>
              <a:gdLst/>
              <a:ahLst/>
              <a:cxnLst/>
              <a:rect l="l" t="t" r="r" b="b"/>
              <a:pathLst>
                <a:path w="3962400" h="5105400">
                  <a:moveTo>
                    <a:pt x="3962400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3962400" y="5105400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" name="object 9"/>
            <p:cNvSpPr/>
            <p:nvPr/>
          </p:nvSpPr>
          <p:spPr>
            <a:xfrm>
              <a:off x="6553200" y="1524000"/>
              <a:ext cx="3962400" cy="5105400"/>
            </a:xfrm>
            <a:custGeom>
              <a:avLst/>
              <a:gdLst/>
              <a:ahLst/>
              <a:cxnLst/>
              <a:rect l="l" t="t" r="r" b="b"/>
              <a:pathLst>
                <a:path w="3962400" h="5105400">
                  <a:moveTo>
                    <a:pt x="0" y="5105400"/>
                  </a:moveTo>
                  <a:lnTo>
                    <a:pt x="3962400" y="5105400"/>
                  </a:lnTo>
                  <a:lnTo>
                    <a:pt x="3962400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09800" y="1092708"/>
            <a:ext cx="1248410" cy="244298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1400" b="1" spc="-10" dirty="0">
                <a:latin typeface="Carlito"/>
                <a:cs typeface="Carlito"/>
              </a:rPr>
              <a:t>Producer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28076" y="1066800"/>
            <a:ext cx="1373505" cy="244298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25"/>
              </a:spcBef>
            </a:pPr>
            <a:r>
              <a:rPr sz="1400" b="1" spc="-10" dirty="0">
                <a:latin typeface="Carlito"/>
                <a:cs typeface="Carlito"/>
              </a:rPr>
              <a:t>Consumer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98904" y="1594103"/>
            <a:ext cx="8546592" cy="3669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5719698" y="1892249"/>
            <a:ext cx="4476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em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5877" y="2325751"/>
            <a:ext cx="10001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p</a:t>
            </a:r>
            <a:r>
              <a:rPr sz="1400" spc="-40" dirty="0">
                <a:latin typeface="Carlito"/>
                <a:cs typeface="Carlito"/>
              </a:rPr>
              <a:t>r</a:t>
            </a:r>
            <a:r>
              <a:rPr sz="1400" spc="-5" dirty="0">
                <a:latin typeface="Carlito"/>
                <a:cs typeface="Carlito"/>
              </a:rPr>
              <a:t>oducer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3820" y="1764283"/>
            <a:ext cx="87249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400" b="1" dirty="0">
                <a:latin typeface="Carlito"/>
                <a:cs typeface="Carlito"/>
              </a:rPr>
              <a:t>p</a:t>
            </a:r>
            <a:r>
              <a:rPr sz="1400" b="1" spc="-30" dirty="0">
                <a:latin typeface="Carlito"/>
                <a:cs typeface="Carlito"/>
              </a:rPr>
              <a:t>r</a:t>
            </a:r>
            <a:r>
              <a:rPr sz="1400" b="1" dirty="0">
                <a:latin typeface="Carlito"/>
                <a:cs typeface="Carlito"/>
              </a:rPr>
              <a:t>o</a:t>
            </a:r>
            <a:r>
              <a:rPr sz="1400" b="1" spc="5" dirty="0">
                <a:latin typeface="Carlito"/>
                <a:cs typeface="Carlito"/>
              </a:rPr>
              <a:t>d</a:t>
            </a:r>
            <a:r>
              <a:rPr sz="1400" b="1" dirty="0">
                <a:latin typeface="Carlito"/>
                <a:cs typeface="Carlito"/>
              </a:rPr>
              <a:t>u</a:t>
            </a:r>
            <a:r>
              <a:rPr sz="1400" b="1" spc="-5" dirty="0">
                <a:latin typeface="Carlito"/>
                <a:cs typeface="Carlito"/>
              </a:rPr>
              <a:t>ces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79650" y="4641850"/>
            <a:ext cx="1155700" cy="1003300"/>
            <a:chOff x="2279650" y="4641850"/>
            <a:chExt cx="1155700" cy="1003300"/>
          </a:xfrm>
        </p:grpSpPr>
        <p:sp>
          <p:nvSpPr>
            <p:cNvPr id="17" name="object 17"/>
            <p:cNvSpPr/>
            <p:nvPr/>
          </p:nvSpPr>
          <p:spPr>
            <a:xfrm>
              <a:off x="2286000" y="4648200"/>
              <a:ext cx="1143000" cy="990600"/>
            </a:xfrm>
            <a:custGeom>
              <a:avLst/>
              <a:gdLst/>
              <a:ahLst/>
              <a:cxnLst/>
              <a:rect l="l" t="t" r="r" b="b"/>
              <a:pathLst>
                <a:path w="1143000" h="990600">
                  <a:moveTo>
                    <a:pt x="571500" y="0"/>
                  </a:moveTo>
                  <a:lnTo>
                    <a:pt x="519487" y="2024"/>
                  </a:lnTo>
                  <a:lnTo>
                    <a:pt x="468781" y="7979"/>
                  </a:lnTo>
                  <a:lnTo>
                    <a:pt x="419585" y="17691"/>
                  </a:lnTo>
                  <a:lnTo>
                    <a:pt x="372099" y="30985"/>
                  </a:lnTo>
                  <a:lnTo>
                    <a:pt x="326526" y="47687"/>
                  </a:lnTo>
                  <a:lnTo>
                    <a:pt x="283068" y="67620"/>
                  </a:lnTo>
                  <a:lnTo>
                    <a:pt x="241927" y="90611"/>
                  </a:lnTo>
                  <a:lnTo>
                    <a:pt x="203304" y="116484"/>
                  </a:lnTo>
                  <a:lnTo>
                    <a:pt x="167401" y="145065"/>
                  </a:lnTo>
                  <a:lnTo>
                    <a:pt x="134421" y="176179"/>
                  </a:lnTo>
                  <a:lnTo>
                    <a:pt x="104564" y="209652"/>
                  </a:lnTo>
                  <a:lnTo>
                    <a:pt x="78034" y="245307"/>
                  </a:lnTo>
                  <a:lnTo>
                    <a:pt x="55031" y="282971"/>
                  </a:lnTo>
                  <a:lnTo>
                    <a:pt x="35758" y="322469"/>
                  </a:lnTo>
                  <a:lnTo>
                    <a:pt x="20417" y="363625"/>
                  </a:lnTo>
                  <a:lnTo>
                    <a:pt x="9208" y="406266"/>
                  </a:lnTo>
                  <a:lnTo>
                    <a:pt x="2335" y="450215"/>
                  </a:lnTo>
                  <a:lnTo>
                    <a:pt x="0" y="495300"/>
                  </a:lnTo>
                  <a:lnTo>
                    <a:pt x="2335" y="540384"/>
                  </a:lnTo>
                  <a:lnTo>
                    <a:pt x="9208" y="584333"/>
                  </a:lnTo>
                  <a:lnTo>
                    <a:pt x="20417" y="626974"/>
                  </a:lnTo>
                  <a:lnTo>
                    <a:pt x="35758" y="668130"/>
                  </a:lnTo>
                  <a:lnTo>
                    <a:pt x="55031" y="707628"/>
                  </a:lnTo>
                  <a:lnTo>
                    <a:pt x="78034" y="745292"/>
                  </a:lnTo>
                  <a:lnTo>
                    <a:pt x="104564" y="780947"/>
                  </a:lnTo>
                  <a:lnTo>
                    <a:pt x="134421" y="814420"/>
                  </a:lnTo>
                  <a:lnTo>
                    <a:pt x="167401" y="845534"/>
                  </a:lnTo>
                  <a:lnTo>
                    <a:pt x="203304" y="874115"/>
                  </a:lnTo>
                  <a:lnTo>
                    <a:pt x="241927" y="899988"/>
                  </a:lnTo>
                  <a:lnTo>
                    <a:pt x="283068" y="922979"/>
                  </a:lnTo>
                  <a:lnTo>
                    <a:pt x="326526" y="942912"/>
                  </a:lnTo>
                  <a:lnTo>
                    <a:pt x="372099" y="959614"/>
                  </a:lnTo>
                  <a:lnTo>
                    <a:pt x="419585" y="972908"/>
                  </a:lnTo>
                  <a:lnTo>
                    <a:pt x="468781" y="982620"/>
                  </a:lnTo>
                  <a:lnTo>
                    <a:pt x="519487" y="988575"/>
                  </a:lnTo>
                  <a:lnTo>
                    <a:pt x="571500" y="990600"/>
                  </a:lnTo>
                  <a:lnTo>
                    <a:pt x="623512" y="988575"/>
                  </a:lnTo>
                  <a:lnTo>
                    <a:pt x="674218" y="982620"/>
                  </a:lnTo>
                  <a:lnTo>
                    <a:pt x="723414" y="972908"/>
                  </a:lnTo>
                  <a:lnTo>
                    <a:pt x="770900" y="959614"/>
                  </a:lnTo>
                  <a:lnTo>
                    <a:pt x="816473" y="942912"/>
                  </a:lnTo>
                  <a:lnTo>
                    <a:pt x="859931" y="922979"/>
                  </a:lnTo>
                  <a:lnTo>
                    <a:pt x="901072" y="899988"/>
                  </a:lnTo>
                  <a:lnTo>
                    <a:pt x="939695" y="874115"/>
                  </a:lnTo>
                  <a:lnTo>
                    <a:pt x="975598" y="845534"/>
                  </a:lnTo>
                  <a:lnTo>
                    <a:pt x="1008578" y="814420"/>
                  </a:lnTo>
                  <a:lnTo>
                    <a:pt x="1038435" y="780947"/>
                  </a:lnTo>
                  <a:lnTo>
                    <a:pt x="1064965" y="745292"/>
                  </a:lnTo>
                  <a:lnTo>
                    <a:pt x="1087968" y="707628"/>
                  </a:lnTo>
                  <a:lnTo>
                    <a:pt x="1107241" y="668130"/>
                  </a:lnTo>
                  <a:lnTo>
                    <a:pt x="1122582" y="626974"/>
                  </a:lnTo>
                  <a:lnTo>
                    <a:pt x="1133791" y="584333"/>
                  </a:lnTo>
                  <a:lnTo>
                    <a:pt x="1140664" y="540384"/>
                  </a:lnTo>
                  <a:lnTo>
                    <a:pt x="1143000" y="495300"/>
                  </a:lnTo>
                  <a:lnTo>
                    <a:pt x="1140664" y="450215"/>
                  </a:lnTo>
                  <a:lnTo>
                    <a:pt x="1133791" y="406266"/>
                  </a:lnTo>
                  <a:lnTo>
                    <a:pt x="1122582" y="363625"/>
                  </a:lnTo>
                  <a:lnTo>
                    <a:pt x="1107241" y="322469"/>
                  </a:lnTo>
                  <a:lnTo>
                    <a:pt x="1087968" y="282971"/>
                  </a:lnTo>
                  <a:lnTo>
                    <a:pt x="1064965" y="245307"/>
                  </a:lnTo>
                  <a:lnTo>
                    <a:pt x="1038435" y="209652"/>
                  </a:lnTo>
                  <a:lnTo>
                    <a:pt x="1008578" y="176179"/>
                  </a:lnTo>
                  <a:lnTo>
                    <a:pt x="975598" y="145065"/>
                  </a:lnTo>
                  <a:lnTo>
                    <a:pt x="939695" y="116484"/>
                  </a:lnTo>
                  <a:lnTo>
                    <a:pt x="901072" y="90611"/>
                  </a:lnTo>
                  <a:lnTo>
                    <a:pt x="859931" y="67620"/>
                  </a:lnTo>
                  <a:lnTo>
                    <a:pt x="816473" y="47687"/>
                  </a:lnTo>
                  <a:lnTo>
                    <a:pt x="770900" y="30985"/>
                  </a:lnTo>
                  <a:lnTo>
                    <a:pt x="723414" y="17691"/>
                  </a:lnTo>
                  <a:lnTo>
                    <a:pt x="674218" y="7979"/>
                  </a:lnTo>
                  <a:lnTo>
                    <a:pt x="623512" y="2024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6000" y="4648200"/>
              <a:ext cx="1143000" cy="990600"/>
            </a:xfrm>
            <a:custGeom>
              <a:avLst/>
              <a:gdLst/>
              <a:ahLst/>
              <a:cxnLst/>
              <a:rect l="l" t="t" r="r" b="b"/>
              <a:pathLst>
                <a:path w="1143000" h="990600">
                  <a:moveTo>
                    <a:pt x="0" y="495300"/>
                  </a:moveTo>
                  <a:lnTo>
                    <a:pt x="2335" y="450215"/>
                  </a:lnTo>
                  <a:lnTo>
                    <a:pt x="9208" y="406266"/>
                  </a:lnTo>
                  <a:lnTo>
                    <a:pt x="20417" y="363625"/>
                  </a:lnTo>
                  <a:lnTo>
                    <a:pt x="35758" y="322469"/>
                  </a:lnTo>
                  <a:lnTo>
                    <a:pt x="55031" y="282971"/>
                  </a:lnTo>
                  <a:lnTo>
                    <a:pt x="78034" y="245307"/>
                  </a:lnTo>
                  <a:lnTo>
                    <a:pt x="104564" y="209652"/>
                  </a:lnTo>
                  <a:lnTo>
                    <a:pt x="134421" y="176179"/>
                  </a:lnTo>
                  <a:lnTo>
                    <a:pt x="167401" y="145065"/>
                  </a:lnTo>
                  <a:lnTo>
                    <a:pt x="203304" y="116484"/>
                  </a:lnTo>
                  <a:lnTo>
                    <a:pt x="241927" y="90611"/>
                  </a:lnTo>
                  <a:lnTo>
                    <a:pt x="283068" y="67620"/>
                  </a:lnTo>
                  <a:lnTo>
                    <a:pt x="326526" y="47687"/>
                  </a:lnTo>
                  <a:lnTo>
                    <a:pt x="372099" y="30985"/>
                  </a:lnTo>
                  <a:lnTo>
                    <a:pt x="419585" y="17691"/>
                  </a:lnTo>
                  <a:lnTo>
                    <a:pt x="468781" y="7979"/>
                  </a:lnTo>
                  <a:lnTo>
                    <a:pt x="519487" y="2024"/>
                  </a:lnTo>
                  <a:lnTo>
                    <a:pt x="571500" y="0"/>
                  </a:lnTo>
                  <a:lnTo>
                    <a:pt x="623512" y="2024"/>
                  </a:lnTo>
                  <a:lnTo>
                    <a:pt x="674218" y="7979"/>
                  </a:lnTo>
                  <a:lnTo>
                    <a:pt x="723414" y="17691"/>
                  </a:lnTo>
                  <a:lnTo>
                    <a:pt x="770900" y="30985"/>
                  </a:lnTo>
                  <a:lnTo>
                    <a:pt x="816473" y="47687"/>
                  </a:lnTo>
                  <a:lnTo>
                    <a:pt x="859931" y="67620"/>
                  </a:lnTo>
                  <a:lnTo>
                    <a:pt x="901072" y="90611"/>
                  </a:lnTo>
                  <a:lnTo>
                    <a:pt x="939695" y="116484"/>
                  </a:lnTo>
                  <a:lnTo>
                    <a:pt x="975598" y="145065"/>
                  </a:lnTo>
                  <a:lnTo>
                    <a:pt x="1008578" y="176179"/>
                  </a:lnTo>
                  <a:lnTo>
                    <a:pt x="1038435" y="209652"/>
                  </a:lnTo>
                  <a:lnTo>
                    <a:pt x="1064965" y="245307"/>
                  </a:lnTo>
                  <a:lnTo>
                    <a:pt x="1087968" y="282971"/>
                  </a:lnTo>
                  <a:lnTo>
                    <a:pt x="1107241" y="322469"/>
                  </a:lnTo>
                  <a:lnTo>
                    <a:pt x="1122582" y="363625"/>
                  </a:lnTo>
                  <a:lnTo>
                    <a:pt x="1133791" y="406266"/>
                  </a:lnTo>
                  <a:lnTo>
                    <a:pt x="1140664" y="450215"/>
                  </a:lnTo>
                  <a:lnTo>
                    <a:pt x="1143000" y="495300"/>
                  </a:lnTo>
                  <a:lnTo>
                    <a:pt x="1140664" y="540384"/>
                  </a:lnTo>
                  <a:lnTo>
                    <a:pt x="1133791" y="584333"/>
                  </a:lnTo>
                  <a:lnTo>
                    <a:pt x="1122582" y="626974"/>
                  </a:lnTo>
                  <a:lnTo>
                    <a:pt x="1107241" y="668130"/>
                  </a:lnTo>
                  <a:lnTo>
                    <a:pt x="1087968" y="707628"/>
                  </a:lnTo>
                  <a:lnTo>
                    <a:pt x="1064965" y="745292"/>
                  </a:lnTo>
                  <a:lnTo>
                    <a:pt x="1038435" y="780947"/>
                  </a:lnTo>
                  <a:lnTo>
                    <a:pt x="1008578" y="814420"/>
                  </a:lnTo>
                  <a:lnTo>
                    <a:pt x="975598" y="845534"/>
                  </a:lnTo>
                  <a:lnTo>
                    <a:pt x="939695" y="874115"/>
                  </a:lnTo>
                  <a:lnTo>
                    <a:pt x="901072" y="899988"/>
                  </a:lnTo>
                  <a:lnTo>
                    <a:pt x="859931" y="922979"/>
                  </a:lnTo>
                  <a:lnTo>
                    <a:pt x="816473" y="942912"/>
                  </a:lnTo>
                  <a:lnTo>
                    <a:pt x="770900" y="959614"/>
                  </a:lnTo>
                  <a:lnTo>
                    <a:pt x="723414" y="972908"/>
                  </a:lnTo>
                  <a:lnTo>
                    <a:pt x="674218" y="982620"/>
                  </a:lnTo>
                  <a:lnTo>
                    <a:pt x="623512" y="988575"/>
                  </a:lnTo>
                  <a:lnTo>
                    <a:pt x="571500" y="990600"/>
                  </a:lnTo>
                  <a:lnTo>
                    <a:pt x="519487" y="988575"/>
                  </a:lnTo>
                  <a:lnTo>
                    <a:pt x="468781" y="982620"/>
                  </a:lnTo>
                  <a:lnTo>
                    <a:pt x="419585" y="972908"/>
                  </a:lnTo>
                  <a:lnTo>
                    <a:pt x="372099" y="959614"/>
                  </a:lnTo>
                  <a:lnTo>
                    <a:pt x="326526" y="942912"/>
                  </a:lnTo>
                  <a:lnTo>
                    <a:pt x="283068" y="922979"/>
                  </a:lnTo>
                  <a:lnTo>
                    <a:pt x="241927" y="899988"/>
                  </a:lnTo>
                  <a:lnTo>
                    <a:pt x="203304" y="874115"/>
                  </a:lnTo>
                  <a:lnTo>
                    <a:pt x="167401" y="845534"/>
                  </a:lnTo>
                  <a:lnTo>
                    <a:pt x="134421" y="814420"/>
                  </a:lnTo>
                  <a:lnTo>
                    <a:pt x="104564" y="780947"/>
                  </a:lnTo>
                  <a:lnTo>
                    <a:pt x="78034" y="745292"/>
                  </a:lnTo>
                  <a:lnTo>
                    <a:pt x="55031" y="707628"/>
                  </a:lnTo>
                  <a:lnTo>
                    <a:pt x="35758" y="668130"/>
                  </a:lnTo>
                  <a:lnTo>
                    <a:pt x="20417" y="626974"/>
                  </a:lnTo>
                  <a:lnTo>
                    <a:pt x="9208" y="584333"/>
                  </a:lnTo>
                  <a:lnTo>
                    <a:pt x="2335" y="540384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29789" y="4842129"/>
            <a:ext cx="4686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wait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1400" spc="-25" dirty="0">
                <a:latin typeface="Carlito"/>
                <a:cs typeface="Carlito"/>
              </a:rPr>
              <a:t>s</a:t>
            </a:r>
            <a:r>
              <a:rPr sz="1400" spc="-30" dirty="0">
                <a:latin typeface="Carlito"/>
                <a:cs typeface="Carlito"/>
              </a:rPr>
              <a:t>t</a:t>
            </a:r>
            <a:r>
              <a:rPr sz="1400" spc="-15" dirty="0">
                <a:latin typeface="Carlito"/>
                <a:cs typeface="Carlito"/>
              </a:rPr>
              <a:t>a</a:t>
            </a:r>
            <a:r>
              <a:rPr sz="1400" spc="-30" dirty="0">
                <a:latin typeface="Carlito"/>
                <a:cs typeface="Carlito"/>
              </a:rPr>
              <a:t>t</a:t>
            </a:r>
            <a:r>
              <a:rPr sz="1400" dirty="0">
                <a:latin typeface="Carlito"/>
                <a:cs typeface="Carlito"/>
              </a:rPr>
              <a:t>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55406" y="2325751"/>
            <a:ext cx="10864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consumer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8959" y="1688083"/>
            <a:ext cx="94805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400" b="1" spc="-10" dirty="0">
                <a:latin typeface="Carlito"/>
                <a:cs typeface="Carlito"/>
              </a:rPr>
              <a:t>c</a:t>
            </a:r>
            <a:r>
              <a:rPr sz="1400" b="1" dirty="0">
                <a:latin typeface="Carlito"/>
                <a:cs typeface="Carlito"/>
              </a:rPr>
              <a:t>o</a:t>
            </a:r>
            <a:r>
              <a:rPr sz="1400" b="1" spc="5" dirty="0">
                <a:latin typeface="Carlito"/>
                <a:cs typeface="Carlito"/>
              </a:rPr>
              <a:t>n</a:t>
            </a:r>
            <a:r>
              <a:rPr sz="1400" b="1" dirty="0">
                <a:latin typeface="Carlito"/>
                <a:cs typeface="Carlito"/>
              </a:rPr>
              <a:t>s</a:t>
            </a:r>
            <a:r>
              <a:rPr sz="1400" b="1" spc="5" dirty="0">
                <a:latin typeface="Carlito"/>
                <a:cs typeface="Carlito"/>
              </a:rPr>
              <a:t>u</a:t>
            </a:r>
            <a:r>
              <a:rPr sz="1400" b="1" spc="-5" dirty="0">
                <a:latin typeface="Carlito"/>
                <a:cs typeface="Carlito"/>
              </a:rPr>
              <a:t>mes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78669" y="4461129"/>
            <a:ext cx="4679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8575">
              <a:lnSpc>
                <a:spcPct val="100000"/>
              </a:lnSpc>
              <a:spcBef>
                <a:spcPts val="100"/>
              </a:spcBef>
            </a:pPr>
            <a:r>
              <a:rPr sz="1400" b="1" spc="-95" dirty="0">
                <a:latin typeface="Arial"/>
                <a:cs typeface="Arial"/>
              </a:rPr>
              <a:t>wait  </a:t>
            </a:r>
            <a:r>
              <a:rPr sz="1400" b="1" spc="-320" dirty="0">
                <a:latin typeface="Arial"/>
                <a:cs typeface="Arial"/>
              </a:rPr>
              <a:t>s</a:t>
            </a:r>
            <a:r>
              <a:rPr sz="1400" b="1" spc="-30" dirty="0">
                <a:latin typeface="Arial"/>
                <a:cs typeface="Arial"/>
              </a:rPr>
              <a:t>t</a:t>
            </a:r>
            <a:r>
              <a:rPr sz="1400" b="1" spc="-155" dirty="0">
                <a:latin typeface="Arial"/>
                <a:cs typeface="Arial"/>
              </a:rPr>
              <a:t>a</a:t>
            </a:r>
            <a:r>
              <a:rPr sz="1400" b="1" spc="-30" dirty="0">
                <a:latin typeface="Arial"/>
                <a:cs typeface="Arial"/>
              </a:rPr>
              <a:t>t</a:t>
            </a:r>
            <a:r>
              <a:rPr sz="1400" b="1" spc="-11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57044" y="3962400"/>
            <a:ext cx="1096010" cy="368935"/>
          </a:xfrm>
          <a:custGeom>
            <a:avLst/>
            <a:gdLst/>
            <a:ahLst/>
            <a:cxnLst/>
            <a:rect l="l" t="t" r="r" b="b"/>
            <a:pathLst>
              <a:path w="1096010" h="368935">
                <a:moveTo>
                  <a:pt x="1095756" y="0"/>
                </a:moveTo>
                <a:lnTo>
                  <a:pt x="0" y="0"/>
                </a:lnTo>
                <a:lnTo>
                  <a:pt x="0" y="368807"/>
                </a:lnTo>
                <a:lnTo>
                  <a:pt x="1095756" y="368807"/>
                </a:lnTo>
                <a:lnTo>
                  <a:pt x="1095756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4" name="object 24"/>
          <p:cNvSpPr txBox="1"/>
          <p:nvPr/>
        </p:nvSpPr>
        <p:spPr>
          <a:xfrm>
            <a:off x="2257044" y="3962400"/>
            <a:ext cx="1096010" cy="246862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245"/>
              </a:spcBef>
            </a:pPr>
            <a:r>
              <a:rPr sz="1400" b="1" dirty="0">
                <a:latin typeface="Carlito"/>
                <a:cs typeface="Carlito"/>
              </a:rPr>
              <a:t>Goes</a:t>
            </a:r>
            <a:r>
              <a:rPr sz="1400" b="1" spc="-45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to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61502" y="4138676"/>
            <a:ext cx="72644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400" b="1" dirty="0">
                <a:latin typeface="Carlito"/>
                <a:cs typeface="Carlito"/>
              </a:rPr>
              <a:t>Goes</a:t>
            </a:r>
            <a:r>
              <a:rPr sz="1400" b="1" spc="-114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to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67734" y="2450592"/>
            <a:ext cx="4825365" cy="779780"/>
            <a:chOff x="3467734" y="2450592"/>
            <a:chExt cx="4825365" cy="779780"/>
          </a:xfrm>
        </p:grpSpPr>
        <p:sp>
          <p:nvSpPr>
            <p:cNvPr id="27" name="object 27"/>
            <p:cNvSpPr/>
            <p:nvPr/>
          </p:nvSpPr>
          <p:spPr>
            <a:xfrm>
              <a:off x="3467734" y="3095879"/>
              <a:ext cx="4825365" cy="134620"/>
            </a:xfrm>
            <a:custGeom>
              <a:avLst/>
              <a:gdLst/>
              <a:ahLst/>
              <a:cxnLst/>
              <a:rect l="l" t="t" r="r" b="b"/>
              <a:pathLst>
                <a:path w="4825365" h="134619">
                  <a:moveTo>
                    <a:pt x="115188" y="0"/>
                  </a:moveTo>
                  <a:lnTo>
                    <a:pt x="24848" y="52705"/>
                  </a:lnTo>
                  <a:lnTo>
                    <a:pt x="0" y="67183"/>
                  </a:lnTo>
                  <a:lnTo>
                    <a:pt x="108330" y="130429"/>
                  </a:lnTo>
                  <a:lnTo>
                    <a:pt x="115315" y="134366"/>
                  </a:lnTo>
                  <a:lnTo>
                    <a:pt x="124205" y="132080"/>
                  </a:lnTo>
                  <a:lnTo>
                    <a:pt x="128142" y="125222"/>
                  </a:lnTo>
                  <a:lnTo>
                    <a:pt x="132206" y="118237"/>
                  </a:lnTo>
                  <a:lnTo>
                    <a:pt x="129920" y="109347"/>
                  </a:lnTo>
                  <a:lnTo>
                    <a:pt x="122936" y="105410"/>
                  </a:lnTo>
                  <a:lnTo>
                    <a:pt x="82223" y="81661"/>
                  </a:lnTo>
                  <a:lnTo>
                    <a:pt x="28701" y="81661"/>
                  </a:lnTo>
                  <a:lnTo>
                    <a:pt x="28701" y="52705"/>
                  </a:lnTo>
                  <a:lnTo>
                    <a:pt x="82470" y="52687"/>
                  </a:lnTo>
                  <a:lnTo>
                    <a:pt x="129793" y="25019"/>
                  </a:lnTo>
                  <a:lnTo>
                    <a:pt x="132206" y="16129"/>
                  </a:lnTo>
                  <a:lnTo>
                    <a:pt x="128142" y="9271"/>
                  </a:lnTo>
                  <a:lnTo>
                    <a:pt x="124078" y="2286"/>
                  </a:lnTo>
                  <a:lnTo>
                    <a:pt x="115188" y="0"/>
                  </a:lnTo>
                  <a:close/>
                </a:path>
                <a:path w="4825365" h="134619">
                  <a:moveTo>
                    <a:pt x="82470" y="52687"/>
                  </a:moveTo>
                  <a:lnTo>
                    <a:pt x="28701" y="52705"/>
                  </a:lnTo>
                  <a:lnTo>
                    <a:pt x="28701" y="81661"/>
                  </a:lnTo>
                  <a:lnTo>
                    <a:pt x="82194" y="81644"/>
                  </a:lnTo>
                  <a:lnTo>
                    <a:pt x="78957" y="79756"/>
                  </a:lnTo>
                  <a:lnTo>
                    <a:pt x="36067" y="79756"/>
                  </a:lnTo>
                  <a:lnTo>
                    <a:pt x="36067" y="54737"/>
                  </a:lnTo>
                  <a:lnTo>
                    <a:pt x="78957" y="54737"/>
                  </a:lnTo>
                  <a:lnTo>
                    <a:pt x="82470" y="52687"/>
                  </a:lnTo>
                  <a:close/>
                </a:path>
                <a:path w="4825365" h="134619">
                  <a:moveTo>
                    <a:pt x="82194" y="81644"/>
                  </a:moveTo>
                  <a:lnTo>
                    <a:pt x="28701" y="81661"/>
                  </a:lnTo>
                  <a:lnTo>
                    <a:pt x="82223" y="81661"/>
                  </a:lnTo>
                  <a:close/>
                </a:path>
                <a:path w="4825365" h="134619">
                  <a:moveTo>
                    <a:pt x="4825238" y="51181"/>
                  </a:moveTo>
                  <a:lnTo>
                    <a:pt x="82470" y="52687"/>
                  </a:lnTo>
                  <a:lnTo>
                    <a:pt x="57512" y="67246"/>
                  </a:lnTo>
                  <a:lnTo>
                    <a:pt x="82194" y="81644"/>
                  </a:lnTo>
                  <a:lnTo>
                    <a:pt x="4825238" y="80137"/>
                  </a:lnTo>
                  <a:lnTo>
                    <a:pt x="4825238" y="51181"/>
                  </a:lnTo>
                  <a:close/>
                </a:path>
                <a:path w="4825365" h="134619">
                  <a:moveTo>
                    <a:pt x="36067" y="54737"/>
                  </a:moveTo>
                  <a:lnTo>
                    <a:pt x="36067" y="79756"/>
                  </a:lnTo>
                  <a:lnTo>
                    <a:pt x="57512" y="67246"/>
                  </a:lnTo>
                  <a:lnTo>
                    <a:pt x="36067" y="54737"/>
                  </a:lnTo>
                  <a:close/>
                </a:path>
                <a:path w="4825365" h="134619">
                  <a:moveTo>
                    <a:pt x="57512" y="67246"/>
                  </a:moveTo>
                  <a:lnTo>
                    <a:pt x="36067" y="79756"/>
                  </a:lnTo>
                  <a:lnTo>
                    <a:pt x="78957" y="79756"/>
                  </a:lnTo>
                  <a:lnTo>
                    <a:pt x="57512" y="67246"/>
                  </a:lnTo>
                  <a:close/>
                </a:path>
                <a:path w="4825365" h="134619">
                  <a:moveTo>
                    <a:pt x="78957" y="54737"/>
                  </a:moveTo>
                  <a:lnTo>
                    <a:pt x="36067" y="54737"/>
                  </a:lnTo>
                  <a:lnTo>
                    <a:pt x="57512" y="67246"/>
                  </a:lnTo>
                  <a:lnTo>
                    <a:pt x="78957" y="547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381243" y="2450592"/>
              <a:ext cx="1096010" cy="368935"/>
            </a:xfrm>
            <a:custGeom>
              <a:avLst/>
              <a:gdLst/>
              <a:ahLst/>
              <a:cxnLst/>
              <a:rect l="l" t="t" r="r" b="b"/>
              <a:pathLst>
                <a:path w="1096010" h="368935">
                  <a:moveTo>
                    <a:pt x="1095755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095755" y="368808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570220" y="2538222"/>
            <a:ext cx="71755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400" b="1" dirty="0">
                <a:latin typeface="Carlito"/>
                <a:cs typeface="Carlito"/>
              </a:rPr>
              <a:t>notifi</a:t>
            </a:r>
            <a:r>
              <a:rPr sz="1400" b="1" spc="5" dirty="0">
                <a:latin typeface="Carlito"/>
                <a:cs typeface="Carlito"/>
              </a:rPr>
              <a:t>e</a:t>
            </a:r>
            <a:r>
              <a:rPr sz="1400" b="1" dirty="0">
                <a:latin typeface="Carlito"/>
                <a:cs typeface="Carlito"/>
              </a:rPr>
              <a:t>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87523" y="2058035"/>
            <a:ext cx="7134225" cy="3443604"/>
            <a:chOff x="2787523" y="2058035"/>
            <a:chExt cx="7134225" cy="3443604"/>
          </a:xfrm>
        </p:grpSpPr>
        <p:sp>
          <p:nvSpPr>
            <p:cNvPr id="31" name="object 31"/>
            <p:cNvSpPr/>
            <p:nvPr/>
          </p:nvSpPr>
          <p:spPr>
            <a:xfrm>
              <a:off x="2787523" y="3429254"/>
              <a:ext cx="134620" cy="1219835"/>
            </a:xfrm>
            <a:custGeom>
              <a:avLst/>
              <a:gdLst/>
              <a:ahLst/>
              <a:cxnLst/>
              <a:rect l="l" t="t" r="r" b="b"/>
              <a:pathLst>
                <a:path w="134619" h="1219835">
                  <a:moveTo>
                    <a:pt x="15620" y="1089279"/>
                  </a:moveTo>
                  <a:lnTo>
                    <a:pt x="2031" y="1097788"/>
                  </a:lnTo>
                  <a:lnTo>
                    <a:pt x="0" y="1106678"/>
                  </a:lnTo>
                  <a:lnTo>
                    <a:pt x="4190" y="1113536"/>
                  </a:lnTo>
                  <a:lnTo>
                    <a:pt x="70738" y="1219835"/>
                  </a:lnTo>
                  <a:lnTo>
                    <a:pt x="86106" y="1191514"/>
                  </a:lnTo>
                  <a:lnTo>
                    <a:pt x="55371" y="1191514"/>
                  </a:lnTo>
                  <a:lnTo>
                    <a:pt x="53699" y="1138010"/>
                  </a:lnTo>
                  <a:lnTo>
                    <a:pt x="28701" y="1098169"/>
                  </a:lnTo>
                  <a:lnTo>
                    <a:pt x="24510" y="1091311"/>
                  </a:lnTo>
                  <a:lnTo>
                    <a:pt x="15620" y="1089279"/>
                  </a:lnTo>
                  <a:close/>
                </a:path>
                <a:path w="134619" h="1219835">
                  <a:moveTo>
                    <a:pt x="53699" y="1138010"/>
                  </a:moveTo>
                  <a:lnTo>
                    <a:pt x="55371" y="1191514"/>
                  </a:lnTo>
                  <a:lnTo>
                    <a:pt x="84327" y="1190625"/>
                  </a:lnTo>
                  <a:lnTo>
                    <a:pt x="84125" y="1184148"/>
                  </a:lnTo>
                  <a:lnTo>
                    <a:pt x="57150" y="1184148"/>
                  </a:lnTo>
                  <a:lnTo>
                    <a:pt x="68963" y="1162338"/>
                  </a:lnTo>
                  <a:lnTo>
                    <a:pt x="53699" y="1138010"/>
                  </a:lnTo>
                  <a:close/>
                </a:path>
                <a:path w="134619" h="1219835">
                  <a:moveTo>
                    <a:pt x="117601" y="1086104"/>
                  </a:moveTo>
                  <a:lnTo>
                    <a:pt x="108838" y="1088771"/>
                  </a:lnTo>
                  <a:lnTo>
                    <a:pt x="105028" y="1095756"/>
                  </a:lnTo>
                  <a:lnTo>
                    <a:pt x="82654" y="1137063"/>
                  </a:lnTo>
                  <a:lnTo>
                    <a:pt x="84327" y="1190625"/>
                  </a:lnTo>
                  <a:lnTo>
                    <a:pt x="55371" y="1191514"/>
                  </a:lnTo>
                  <a:lnTo>
                    <a:pt x="86106" y="1191514"/>
                  </a:lnTo>
                  <a:lnTo>
                    <a:pt x="130556" y="1109599"/>
                  </a:lnTo>
                  <a:lnTo>
                    <a:pt x="134365" y="1102487"/>
                  </a:lnTo>
                  <a:lnTo>
                    <a:pt x="131699" y="1093724"/>
                  </a:lnTo>
                  <a:lnTo>
                    <a:pt x="117601" y="1086104"/>
                  </a:lnTo>
                  <a:close/>
                </a:path>
                <a:path w="134619" h="1219835">
                  <a:moveTo>
                    <a:pt x="68963" y="1162338"/>
                  </a:moveTo>
                  <a:lnTo>
                    <a:pt x="57150" y="1184148"/>
                  </a:lnTo>
                  <a:lnTo>
                    <a:pt x="82168" y="1183386"/>
                  </a:lnTo>
                  <a:lnTo>
                    <a:pt x="68963" y="1162338"/>
                  </a:lnTo>
                  <a:close/>
                </a:path>
                <a:path w="134619" h="1219835">
                  <a:moveTo>
                    <a:pt x="82654" y="1137063"/>
                  </a:moveTo>
                  <a:lnTo>
                    <a:pt x="68963" y="1162338"/>
                  </a:lnTo>
                  <a:lnTo>
                    <a:pt x="82168" y="1183386"/>
                  </a:lnTo>
                  <a:lnTo>
                    <a:pt x="57150" y="1184148"/>
                  </a:lnTo>
                  <a:lnTo>
                    <a:pt x="84125" y="1184148"/>
                  </a:lnTo>
                  <a:lnTo>
                    <a:pt x="82654" y="1137063"/>
                  </a:lnTo>
                  <a:close/>
                </a:path>
                <a:path w="134619" h="1219835">
                  <a:moveTo>
                    <a:pt x="47116" y="0"/>
                  </a:moveTo>
                  <a:lnTo>
                    <a:pt x="18160" y="1016"/>
                  </a:lnTo>
                  <a:lnTo>
                    <a:pt x="53699" y="1138010"/>
                  </a:lnTo>
                  <a:lnTo>
                    <a:pt x="68963" y="1162338"/>
                  </a:lnTo>
                  <a:lnTo>
                    <a:pt x="82654" y="1137063"/>
                  </a:lnTo>
                  <a:lnTo>
                    <a:pt x="471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020179" y="2058035"/>
              <a:ext cx="2901315" cy="3443604"/>
            </a:xfrm>
            <a:custGeom>
              <a:avLst/>
              <a:gdLst/>
              <a:ahLst/>
              <a:cxnLst/>
              <a:rect l="l" t="t" r="r" b="b"/>
              <a:pathLst>
                <a:path w="2901315" h="3443604">
                  <a:moveTo>
                    <a:pt x="67183" y="57403"/>
                  </a:moveTo>
                  <a:lnTo>
                    <a:pt x="52704" y="82223"/>
                  </a:lnTo>
                  <a:lnTo>
                    <a:pt x="52704" y="3443604"/>
                  </a:lnTo>
                  <a:lnTo>
                    <a:pt x="2901061" y="3443604"/>
                  </a:lnTo>
                  <a:lnTo>
                    <a:pt x="2901061" y="3429127"/>
                  </a:lnTo>
                  <a:lnTo>
                    <a:pt x="81661" y="3429127"/>
                  </a:lnTo>
                  <a:lnTo>
                    <a:pt x="67182" y="3414649"/>
                  </a:lnTo>
                  <a:lnTo>
                    <a:pt x="81661" y="3414649"/>
                  </a:lnTo>
                  <a:lnTo>
                    <a:pt x="81661" y="82223"/>
                  </a:lnTo>
                  <a:lnTo>
                    <a:pt x="67183" y="57403"/>
                  </a:lnTo>
                  <a:close/>
                </a:path>
                <a:path w="2901315" h="3443604">
                  <a:moveTo>
                    <a:pt x="81661" y="3414649"/>
                  </a:moveTo>
                  <a:lnTo>
                    <a:pt x="67182" y="3414649"/>
                  </a:lnTo>
                  <a:lnTo>
                    <a:pt x="81661" y="3429127"/>
                  </a:lnTo>
                  <a:lnTo>
                    <a:pt x="81661" y="3414649"/>
                  </a:lnTo>
                  <a:close/>
                </a:path>
                <a:path w="2901315" h="3443604">
                  <a:moveTo>
                    <a:pt x="2872104" y="3414649"/>
                  </a:moveTo>
                  <a:lnTo>
                    <a:pt x="81661" y="3414649"/>
                  </a:lnTo>
                  <a:lnTo>
                    <a:pt x="81661" y="3429127"/>
                  </a:lnTo>
                  <a:lnTo>
                    <a:pt x="2872104" y="3429127"/>
                  </a:lnTo>
                  <a:lnTo>
                    <a:pt x="2872104" y="3414649"/>
                  </a:lnTo>
                  <a:close/>
                </a:path>
                <a:path w="2901315" h="3443604">
                  <a:moveTo>
                    <a:pt x="2901061" y="3200527"/>
                  </a:moveTo>
                  <a:lnTo>
                    <a:pt x="2872104" y="3200527"/>
                  </a:lnTo>
                  <a:lnTo>
                    <a:pt x="2872104" y="3429127"/>
                  </a:lnTo>
                  <a:lnTo>
                    <a:pt x="2886582" y="3414649"/>
                  </a:lnTo>
                  <a:lnTo>
                    <a:pt x="2901061" y="3414649"/>
                  </a:lnTo>
                  <a:lnTo>
                    <a:pt x="2901061" y="3200527"/>
                  </a:lnTo>
                  <a:close/>
                </a:path>
                <a:path w="2901315" h="3443604">
                  <a:moveTo>
                    <a:pt x="2901061" y="3414649"/>
                  </a:moveTo>
                  <a:lnTo>
                    <a:pt x="2886582" y="3414649"/>
                  </a:lnTo>
                  <a:lnTo>
                    <a:pt x="2872104" y="3429127"/>
                  </a:lnTo>
                  <a:lnTo>
                    <a:pt x="2901061" y="3429127"/>
                  </a:lnTo>
                  <a:lnTo>
                    <a:pt x="2901061" y="3414649"/>
                  </a:lnTo>
                  <a:close/>
                </a:path>
                <a:path w="2901315" h="3443604">
                  <a:moveTo>
                    <a:pt x="67182" y="0"/>
                  </a:moveTo>
                  <a:lnTo>
                    <a:pt x="0" y="115315"/>
                  </a:lnTo>
                  <a:lnTo>
                    <a:pt x="2286" y="124078"/>
                  </a:lnTo>
                  <a:lnTo>
                    <a:pt x="9271" y="128142"/>
                  </a:lnTo>
                  <a:lnTo>
                    <a:pt x="16128" y="132206"/>
                  </a:lnTo>
                  <a:lnTo>
                    <a:pt x="25019" y="129920"/>
                  </a:lnTo>
                  <a:lnTo>
                    <a:pt x="28955" y="122936"/>
                  </a:lnTo>
                  <a:lnTo>
                    <a:pt x="52704" y="82223"/>
                  </a:lnTo>
                  <a:lnTo>
                    <a:pt x="52704" y="28828"/>
                  </a:lnTo>
                  <a:lnTo>
                    <a:pt x="83980" y="28828"/>
                  </a:lnTo>
                  <a:lnTo>
                    <a:pt x="67182" y="0"/>
                  </a:lnTo>
                  <a:close/>
                </a:path>
                <a:path w="2901315" h="3443604">
                  <a:moveTo>
                    <a:pt x="83980" y="28828"/>
                  </a:moveTo>
                  <a:lnTo>
                    <a:pt x="81661" y="28828"/>
                  </a:lnTo>
                  <a:lnTo>
                    <a:pt x="81661" y="82223"/>
                  </a:lnTo>
                  <a:lnTo>
                    <a:pt x="105410" y="122936"/>
                  </a:lnTo>
                  <a:lnTo>
                    <a:pt x="109347" y="129920"/>
                  </a:lnTo>
                  <a:lnTo>
                    <a:pt x="118237" y="132206"/>
                  </a:lnTo>
                  <a:lnTo>
                    <a:pt x="125095" y="128142"/>
                  </a:lnTo>
                  <a:lnTo>
                    <a:pt x="132079" y="124078"/>
                  </a:lnTo>
                  <a:lnTo>
                    <a:pt x="134366" y="115315"/>
                  </a:lnTo>
                  <a:lnTo>
                    <a:pt x="83980" y="28828"/>
                  </a:lnTo>
                  <a:close/>
                </a:path>
                <a:path w="2901315" h="3443604">
                  <a:moveTo>
                    <a:pt x="81661" y="28828"/>
                  </a:moveTo>
                  <a:lnTo>
                    <a:pt x="52704" y="28828"/>
                  </a:lnTo>
                  <a:lnTo>
                    <a:pt x="52704" y="82223"/>
                  </a:lnTo>
                  <a:lnTo>
                    <a:pt x="67182" y="57403"/>
                  </a:lnTo>
                  <a:lnTo>
                    <a:pt x="54737" y="36067"/>
                  </a:lnTo>
                  <a:lnTo>
                    <a:pt x="81661" y="36067"/>
                  </a:lnTo>
                  <a:lnTo>
                    <a:pt x="81661" y="28828"/>
                  </a:lnTo>
                  <a:close/>
                </a:path>
                <a:path w="2901315" h="3443604">
                  <a:moveTo>
                    <a:pt x="81661" y="36067"/>
                  </a:moveTo>
                  <a:lnTo>
                    <a:pt x="79628" y="36067"/>
                  </a:lnTo>
                  <a:lnTo>
                    <a:pt x="67183" y="57403"/>
                  </a:lnTo>
                  <a:lnTo>
                    <a:pt x="81661" y="82223"/>
                  </a:lnTo>
                  <a:lnTo>
                    <a:pt x="81661" y="36067"/>
                  </a:lnTo>
                  <a:close/>
                </a:path>
                <a:path w="2901315" h="3443604">
                  <a:moveTo>
                    <a:pt x="79628" y="36067"/>
                  </a:moveTo>
                  <a:lnTo>
                    <a:pt x="54737" y="36067"/>
                  </a:lnTo>
                  <a:lnTo>
                    <a:pt x="67183" y="57403"/>
                  </a:lnTo>
                  <a:lnTo>
                    <a:pt x="79628" y="36067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429000" y="4267200"/>
              <a:ext cx="1981200" cy="554990"/>
            </a:xfrm>
            <a:custGeom>
              <a:avLst/>
              <a:gdLst/>
              <a:ahLst/>
              <a:cxnLst/>
              <a:rect l="l" t="t" r="r" b="b"/>
              <a:pathLst>
                <a:path w="1981200" h="554989">
                  <a:moveTo>
                    <a:pt x="1981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1981200" y="554736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840226" y="4349241"/>
            <a:ext cx="1158240" cy="574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z="1400" b="1" spc="-10" dirty="0">
                <a:latin typeface="Carlito"/>
                <a:cs typeface="Carlito"/>
              </a:rPr>
              <a:t>After</a:t>
            </a:r>
            <a:r>
              <a:rPr sz="1400" b="1" spc="-50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receiving</a:t>
            </a:r>
            <a:endParaRPr sz="1400">
              <a:latin typeface="Carlito"/>
              <a:cs typeface="Carlito"/>
            </a:endParaRPr>
          </a:p>
          <a:p>
            <a:pPr marL="1905" algn="ctr">
              <a:lnSpc>
                <a:spcPct val="100000"/>
              </a:lnSpc>
            </a:pPr>
            <a:r>
              <a:rPr sz="1400" b="1" spc="-5" dirty="0">
                <a:latin typeface="Carlito"/>
                <a:cs typeface="Carlito"/>
              </a:rPr>
              <a:t>notification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658361" y="2373502"/>
            <a:ext cx="4344035" cy="979805"/>
            <a:chOff x="3658361" y="2373502"/>
            <a:chExt cx="4344035" cy="979805"/>
          </a:xfrm>
        </p:grpSpPr>
        <p:sp>
          <p:nvSpPr>
            <p:cNvPr id="36" name="object 36"/>
            <p:cNvSpPr/>
            <p:nvPr/>
          </p:nvSpPr>
          <p:spPr>
            <a:xfrm>
              <a:off x="3658361" y="2373502"/>
              <a:ext cx="4344035" cy="134620"/>
            </a:xfrm>
            <a:custGeom>
              <a:avLst/>
              <a:gdLst/>
              <a:ahLst/>
              <a:cxnLst/>
              <a:rect l="l" t="t" r="r" b="b"/>
              <a:pathLst>
                <a:path w="4344034" h="134619">
                  <a:moveTo>
                    <a:pt x="4228338" y="0"/>
                  </a:moveTo>
                  <a:lnTo>
                    <a:pt x="4219447" y="2286"/>
                  </a:lnTo>
                  <a:lnTo>
                    <a:pt x="4215384" y="9271"/>
                  </a:lnTo>
                  <a:lnTo>
                    <a:pt x="4211320" y="16129"/>
                  </a:lnTo>
                  <a:lnTo>
                    <a:pt x="4213733" y="25019"/>
                  </a:lnTo>
                  <a:lnTo>
                    <a:pt x="4261053" y="52686"/>
                  </a:lnTo>
                  <a:lnTo>
                    <a:pt x="4314697" y="52705"/>
                  </a:lnTo>
                  <a:lnTo>
                    <a:pt x="4314697" y="81661"/>
                  </a:lnTo>
                  <a:lnTo>
                    <a:pt x="4261303" y="81661"/>
                  </a:lnTo>
                  <a:lnTo>
                    <a:pt x="4220591" y="105410"/>
                  </a:lnTo>
                  <a:lnTo>
                    <a:pt x="4213606" y="109347"/>
                  </a:lnTo>
                  <a:lnTo>
                    <a:pt x="4211320" y="118237"/>
                  </a:lnTo>
                  <a:lnTo>
                    <a:pt x="4215384" y="125222"/>
                  </a:lnTo>
                  <a:lnTo>
                    <a:pt x="4219320" y="132080"/>
                  </a:lnTo>
                  <a:lnTo>
                    <a:pt x="4228211" y="134366"/>
                  </a:lnTo>
                  <a:lnTo>
                    <a:pt x="4235195" y="130429"/>
                  </a:lnTo>
                  <a:lnTo>
                    <a:pt x="4318728" y="81661"/>
                  </a:lnTo>
                  <a:lnTo>
                    <a:pt x="4314697" y="81661"/>
                  </a:lnTo>
                  <a:lnTo>
                    <a:pt x="4318760" y="81642"/>
                  </a:lnTo>
                  <a:lnTo>
                    <a:pt x="4343527" y="67183"/>
                  </a:lnTo>
                  <a:lnTo>
                    <a:pt x="4318645" y="52686"/>
                  </a:lnTo>
                  <a:lnTo>
                    <a:pt x="4228338" y="0"/>
                  </a:lnTo>
                  <a:close/>
                </a:path>
                <a:path w="4344034" h="134619">
                  <a:moveTo>
                    <a:pt x="4286014" y="67246"/>
                  </a:moveTo>
                  <a:lnTo>
                    <a:pt x="4261335" y="81642"/>
                  </a:lnTo>
                  <a:lnTo>
                    <a:pt x="4314697" y="81661"/>
                  </a:lnTo>
                  <a:lnTo>
                    <a:pt x="4314697" y="79756"/>
                  </a:lnTo>
                  <a:lnTo>
                    <a:pt x="4307459" y="79756"/>
                  </a:lnTo>
                  <a:lnTo>
                    <a:pt x="4286014" y="67246"/>
                  </a:lnTo>
                  <a:close/>
                </a:path>
                <a:path w="4344034" h="134619">
                  <a:moveTo>
                    <a:pt x="0" y="51181"/>
                  </a:moveTo>
                  <a:lnTo>
                    <a:pt x="0" y="80137"/>
                  </a:lnTo>
                  <a:lnTo>
                    <a:pt x="4261335" y="81642"/>
                  </a:lnTo>
                  <a:lnTo>
                    <a:pt x="4286014" y="67246"/>
                  </a:lnTo>
                  <a:lnTo>
                    <a:pt x="4261053" y="52686"/>
                  </a:lnTo>
                  <a:lnTo>
                    <a:pt x="0" y="51181"/>
                  </a:lnTo>
                  <a:close/>
                </a:path>
                <a:path w="4344034" h="134619">
                  <a:moveTo>
                    <a:pt x="4307459" y="54737"/>
                  </a:moveTo>
                  <a:lnTo>
                    <a:pt x="4286014" y="67246"/>
                  </a:lnTo>
                  <a:lnTo>
                    <a:pt x="4307459" y="79756"/>
                  </a:lnTo>
                  <a:lnTo>
                    <a:pt x="4307459" y="54737"/>
                  </a:lnTo>
                  <a:close/>
                </a:path>
                <a:path w="4344034" h="134619">
                  <a:moveTo>
                    <a:pt x="4314697" y="54737"/>
                  </a:moveTo>
                  <a:lnTo>
                    <a:pt x="4307459" y="54737"/>
                  </a:lnTo>
                  <a:lnTo>
                    <a:pt x="4307459" y="79756"/>
                  </a:lnTo>
                  <a:lnTo>
                    <a:pt x="4314697" y="79756"/>
                  </a:lnTo>
                  <a:lnTo>
                    <a:pt x="4314697" y="54737"/>
                  </a:lnTo>
                  <a:close/>
                </a:path>
                <a:path w="4344034" h="134619">
                  <a:moveTo>
                    <a:pt x="4261053" y="52686"/>
                  </a:moveTo>
                  <a:lnTo>
                    <a:pt x="4286014" y="67246"/>
                  </a:lnTo>
                  <a:lnTo>
                    <a:pt x="4307459" y="54737"/>
                  </a:lnTo>
                  <a:lnTo>
                    <a:pt x="4314697" y="54737"/>
                  </a:lnTo>
                  <a:lnTo>
                    <a:pt x="4314697" y="52705"/>
                  </a:lnTo>
                  <a:lnTo>
                    <a:pt x="4261053" y="5268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5381244" y="2983991"/>
              <a:ext cx="1096010" cy="368935"/>
            </a:xfrm>
            <a:custGeom>
              <a:avLst/>
              <a:gdLst/>
              <a:ahLst/>
              <a:cxnLst/>
              <a:rect l="l" t="t" r="r" b="b"/>
              <a:pathLst>
                <a:path w="1096010" h="368935">
                  <a:moveTo>
                    <a:pt x="1095755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095755" y="368808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570220" y="3071393"/>
            <a:ext cx="71755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400" b="1" dirty="0">
                <a:latin typeface="Carlito"/>
                <a:cs typeface="Carlito"/>
              </a:rPr>
              <a:t>n</a:t>
            </a:r>
            <a:r>
              <a:rPr sz="1400" b="1" spc="5" dirty="0">
                <a:latin typeface="Carlito"/>
                <a:cs typeface="Carlito"/>
              </a:rPr>
              <a:t>o</a:t>
            </a:r>
            <a:r>
              <a:rPr sz="1400" b="1" dirty="0">
                <a:latin typeface="Carlito"/>
                <a:cs typeface="Carlito"/>
              </a:rPr>
              <a:t>ti</a:t>
            </a:r>
            <a:r>
              <a:rPr sz="1400" b="1" spc="-10" dirty="0">
                <a:latin typeface="Carlito"/>
                <a:cs typeface="Carlito"/>
              </a:rPr>
              <a:t>f</a:t>
            </a:r>
            <a:r>
              <a:rPr sz="1400" b="1" dirty="0">
                <a:latin typeface="Carlito"/>
                <a:cs typeface="Carlito"/>
              </a:rPr>
              <a:t>ies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15200" y="5181600"/>
            <a:ext cx="1981200" cy="680956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34290" rIns="0" bIns="0" rtlCol="0">
            <a:spAutoFit/>
          </a:bodyPr>
          <a:lstStyle/>
          <a:p>
            <a:pPr marL="534670" marR="403860" indent="-123825">
              <a:lnSpc>
                <a:spcPct val="100000"/>
              </a:lnSpc>
              <a:spcBef>
                <a:spcPts val="270"/>
              </a:spcBef>
            </a:pPr>
            <a:r>
              <a:rPr sz="1400" b="1" spc="-10" dirty="0">
                <a:latin typeface="Carlito"/>
                <a:cs typeface="Carlito"/>
              </a:rPr>
              <a:t>After receiving  </a:t>
            </a:r>
            <a:r>
              <a:rPr sz="1400" b="1" spc="-5" dirty="0">
                <a:latin typeface="Carlito"/>
                <a:cs typeface="Carlito"/>
              </a:rPr>
              <a:t>notification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415284" y="2058035"/>
            <a:ext cx="3061970" cy="3150870"/>
            <a:chOff x="3415284" y="2058035"/>
            <a:chExt cx="3061970" cy="3150870"/>
          </a:xfrm>
        </p:grpSpPr>
        <p:sp>
          <p:nvSpPr>
            <p:cNvPr id="41" name="object 41"/>
            <p:cNvSpPr/>
            <p:nvPr/>
          </p:nvSpPr>
          <p:spPr>
            <a:xfrm>
              <a:off x="3415284" y="2058035"/>
              <a:ext cx="1072515" cy="3150870"/>
            </a:xfrm>
            <a:custGeom>
              <a:avLst/>
              <a:gdLst/>
              <a:ahLst/>
              <a:cxnLst/>
              <a:rect l="l" t="t" r="r" b="b"/>
              <a:pathLst>
                <a:path w="1072514" h="3150870">
                  <a:moveTo>
                    <a:pt x="17144" y="3124327"/>
                  </a:moveTo>
                  <a:lnTo>
                    <a:pt x="0" y="3124327"/>
                  </a:lnTo>
                  <a:lnTo>
                    <a:pt x="0" y="3150616"/>
                  </a:lnTo>
                  <a:lnTo>
                    <a:pt x="1019555" y="3150616"/>
                  </a:lnTo>
                  <a:lnTo>
                    <a:pt x="1019555" y="3136138"/>
                  </a:lnTo>
                  <a:lnTo>
                    <a:pt x="28955" y="3136138"/>
                  </a:lnTo>
                  <a:lnTo>
                    <a:pt x="17144" y="3124327"/>
                  </a:lnTo>
                  <a:close/>
                </a:path>
                <a:path w="1072514" h="3150870">
                  <a:moveTo>
                    <a:pt x="990600" y="3121660"/>
                  </a:moveTo>
                  <a:lnTo>
                    <a:pt x="14477" y="3121660"/>
                  </a:lnTo>
                  <a:lnTo>
                    <a:pt x="28955" y="3136138"/>
                  </a:lnTo>
                  <a:lnTo>
                    <a:pt x="28955" y="3124327"/>
                  </a:lnTo>
                  <a:lnTo>
                    <a:pt x="990600" y="3124327"/>
                  </a:lnTo>
                  <a:lnTo>
                    <a:pt x="990600" y="3121660"/>
                  </a:lnTo>
                  <a:close/>
                </a:path>
                <a:path w="1072514" h="3150870">
                  <a:moveTo>
                    <a:pt x="990600" y="3124327"/>
                  </a:moveTo>
                  <a:lnTo>
                    <a:pt x="28955" y="3124327"/>
                  </a:lnTo>
                  <a:lnTo>
                    <a:pt x="28955" y="3136138"/>
                  </a:lnTo>
                  <a:lnTo>
                    <a:pt x="990600" y="3136138"/>
                  </a:lnTo>
                  <a:lnTo>
                    <a:pt x="990600" y="3124327"/>
                  </a:lnTo>
                  <a:close/>
                </a:path>
                <a:path w="1072514" h="3150870">
                  <a:moveTo>
                    <a:pt x="1005077" y="57404"/>
                  </a:moveTo>
                  <a:lnTo>
                    <a:pt x="990600" y="82223"/>
                  </a:lnTo>
                  <a:lnTo>
                    <a:pt x="990600" y="3136138"/>
                  </a:lnTo>
                  <a:lnTo>
                    <a:pt x="1005077" y="3121660"/>
                  </a:lnTo>
                  <a:lnTo>
                    <a:pt x="1019555" y="3121660"/>
                  </a:lnTo>
                  <a:lnTo>
                    <a:pt x="1019555" y="82223"/>
                  </a:lnTo>
                  <a:lnTo>
                    <a:pt x="1005077" y="57404"/>
                  </a:lnTo>
                  <a:close/>
                </a:path>
                <a:path w="1072514" h="3150870">
                  <a:moveTo>
                    <a:pt x="1019555" y="3121660"/>
                  </a:moveTo>
                  <a:lnTo>
                    <a:pt x="1005077" y="3121660"/>
                  </a:lnTo>
                  <a:lnTo>
                    <a:pt x="990600" y="3136138"/>
                  </a:lnTo>
                  <a:lnTo>
                    <a:pt x="1019555" y="3136138"/>
                  </a:lnTo>
                  <a:lnTo>
                    <a:pt x="1019555" y="3121660"/>
                  </a:lnTo>
                  <a:close/>
                </a:path>
                <a:path w="1072514" h="3150870">
                  <a:moveTo>
                    <a:pt x="1005077" y="0"/>
                  </a:moveTo>
                  <a:lnTo>
                    <a:pt x="937894" y="115315"/>
                  </a:lnTo>
                  <a:lnTo>
                    <a:pt x="940180" y="124078"/>
                  </a:lnTo>
                  <a:lnTo>
                    <a:pt x="947165" y="128142"/>
                  </a:lnTo>
                  <a:lnTo>
                    <a:pt x="954024" y="132206"/>
                  </a:lnTo>
                  <a:lnTo>
                    <a:pt x="962913" y="129920"/>
                  </a:lnTo>
                  <a:lnTo>
                    <a:pt x="966851" y="122936"/>
                  </a:lnTo>
                  <a:lnTo>
                    <a:pt x="990600" y="82223"/>
                  </a:lnTo>
                  <a:lnTo>
                    <a:pt x="990600" y="28828"/>
                  </a:lnTo>
                  <a:lnTo>
                    <a:pt x="1021873" y="28828"/>
                  </a:lnTo>
                  <a:lnTo>
                    <a:pt x="1005077" y="0"/>
                  </a:lnTo>
                  <a:close/>
                </a:path>
                <a:path w="1072514" h="3150870">
                  <a:moveTo>
                    <a:pt x="1021873" y="28828"/>
                  </a:moveTo>
                  <a:lnTo>
                    <a:pt x="1019555" y="28828"/>
                  </a:lnTo>
                  <a:lnTo>
                    <a:pt x="1019555" y="82223"/>
                  </a:lnTo>
                  <a:lnTo>
                    <a:pt x="1043304" y="122936"/>
                  </a:lnTo>
                  <a:lnTo>
                    <a:pt x="1047241" y="129920"/>
                  </a:lnTo>
                  <a:lnTo>
                    <a:pt x="1056131" y="132206"/>
                  </a:lnTo>
                  <a:lnTo>
                    <a:pt x="1062989" y="128142"/>
                  </a:lnTo>
                  <a:lnTo>
                    <a:pt x="1069975" y="124078"/>
                  </a:lnTo>
                  <a:lnTo>
                    <a:pt x="1072261" y="115315"/>
                  </a:lnTo>
                  <a:lnTo>
                    <a:pt x="1021873" y="28828"/>
                  </a:lnTo>
                  <a:close/>
                </a:path>
                <a:path w="1072514" h="3150870">
                  <a:moveTo>
                    <a:pt x="1019555" y="28828"/>
                  </a:moveTo>
                  <a:lnTo>
                    <a:pt x="990600" y="28828"/>
                  </a:lnTo>
                  <a:lnTo>
                    <a:pt x="990600" y="82223"/>
                  </a:lnTo>
                  <a:lnTo>
                    <a:pt x="1005077" y="57404"/>
                  </a:lnTo>
                  <a:lnTo>
                    <a:pt x="992631" y="36067"/>
                  </a:lnTo>
                  <a:lnTo>
                    <a:pt x="1019555" y="36067"/>
                  </a:lnTo>
                  <a:lnTo>
                    <a:pt x="1019555" y="28828"/>
                  </a:lnTo>
                  <a:close/>
                </a:path>
                <a:path w="1072514" h="3150870">
                  <a:moveTo>
                    <a:pt x="1019555" y="36067"/>
                  </a:moveTo>
                  <a:lnTo>
                    <a:pt x="1017524" y="36067"/>
                  </a:lnTo>
                  <a:lnTo>
                    <a:pt x="1005077" y="57404"/>
                  </a:lnTo>
                  <a:lnTo>
                    <a:pt x="1019555" y="82223"/>
                  </a:lnTo>
                  <a:lnTo>
                    <a:pt x="1019555" y="36067"/>
                  </a:lnTo>
                  <a:close/>
                </a:path>
                <a:path w="1072514" h="3150870">
                  <a:moveTo>
                    <a:pt x="1017524" y="36067"/>
                  </a:moveTo>
                  <a:lnTo>
                    <a:pt x="992631" y="36067"/>
                  </a:lnTo>
                  <a:lnTo>
                    <a:pt x="1005077" y="57404"/>
                  </a:lnTo>
                  <a:lnTo>
                    <a:pt x="1017524" y="36067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5381244" y="2450592"/>
              <a:ext cx="1096010" cy="368935"/>
            </a:xfrm>
            <a:custGeom>
              <a:avLst/>
              <a:gdLst/>
              <a:ahLst/>
              <a:cxnLst/>
              <a:rect l="l" t="t" r="r" b="b"/>
              <a:pathLst>
                <a:path w="1096010" h="368935">
                  <a:moveTo>
                    <a:pt x="1095755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095755" y="368808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410200" y="2468371"/>
            <a:ext cx="1066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rlito"/>
                <a:cs typeface="Carlito"/>
              </a:rPr>
              <a:t>notifi</a:t>
            </a:r>
            <a:r>
              <a:rPr sz="1400" b="1" spc="5" dirty="0">
                <a:latin typeface="Carlito"/>
                <a:cs typeface="Carlito"/>
              </a:rPr>
              <a:t>e</a:t>
            </a:r>
            <a:r>
              <a:rPr sz="1400" b="1" dirty="0">
                <a:latin typeface="Carlito"/>
                <a:cs typeface="Carlito"/>
              </a:rPr>
              <a:t>s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658361" y="1595437"/>
            <a:ext cx="4652645" cy="912494"/>
            <a:chOff x="3658361" y="1595437"/>
            <a:chExt cx="4652645" cy="912494"/>
          </a:xfrm>
        </p:grpSpPr>
        <p:sp>
          <p:nvSpPr>
            <p:cNvPr id="45" name="object 45"/>
            <p:cNvSpPr/>
            <p:nvPr/>
          </p:nvSpPr>
          <p:spPr>
            <a:xfrm>
              <a:off x="3658362" y="1992375"/>
              <a:ext cx="4496435" cy="515620"/>
            </a:xfrm>
            <a:custGeom>
              <a:avLst/>
              <a:gdLst/>
              <a:ahLst/>
              <a:cxnLst/>
              <a:rect l="l" t="t" r="r" b="b"/>
              <a:pathLst>
                <a:path w="4496434" h="515619">
                  <a:moveTo>
                    <a:pt x="4343527" y="448310"/>
                  </a:moveTo>
                  <a:lnTo>
                    <a:pt x="4318635" y="433819"/>
                  </a:lnTo>
                  <a:lnTo>
                    <a:pt x="4228338" y="381127"/>
                  </a:lnTo>
                  <a:lnTo>
                    <a:pt x="4219448" y="383413"/>
                  </a:lnTo>
                  <a:lnTo>
                    <a:pt x="4215384" y="390398"/>
                  </a:lnTo>
                  <a:lnTo>
                    <a:pt x="4211320" y="397256"/>
                  </a:lnTo>
                  <a:lnTo>
                    <a:pt x="4213733" y="406146"/>
                  </a:lnTo>
                  <a:lnTo>
                    <a:pt x="4261053" y="433819"/>
                  </a:lnTo>
                  <a:lnTo>
                    <a:pt x="0" y="432308"/>
                  </a:lnTo>
                  <a:lnTo>
                    <a:pt x="0" y="461264"/>
                  </a:lnTo>
                  <a:lnTo>
                    <a:pt x="4261332" y="462775"/>
                  </a:lnTo>
                  <a:lnTo>
                    <a:pt x="4314698" y="462788"/>
                  </a:lnTo>
                  <a:lnTo>
                    <a:pt x="4261294" y="462788"/>
                  </a:lnTo>
                  <a:lnTo>
                    <a:pt x="4220591" y="486537"/>
                  </a:lnTo>
                  <a:lnTo>
                    <a:pt x="4213606" y="490474"/>
                  </a:lnTo>
                  <a:lnTo>
                    <a:pt x="4211320" y="499364"/>
                  </a:lnTo>
                  <a:lnTo>
                    <a:pt x="4215384" y="506349"/>
                  </a:lnTo>
                  <a:lnTo>
                    <a:pt x="4219321" y="513207"/>
                  </a:lnTo>
                  <a:lnTo>
                    <a:pt x="4228211" y="515493"/>
                  </a:lnTo>
                  <a:lnTo>
                    <a:pt x="4235196" y="511556"/>
                  </a:lnTo>
                  <a:lnTo>
                    <a:pt x="4318724" y="462788"/>
                  </a:lnTo>
                  <a:lnTo>
                    <a:pt x="4343527" y="448310"/>
                  </a:lnTo>
                  <a:close/>
                </a:path>
                <a:path w="4496434" h="515619">
                  <a:moveTo>
                    <a:pt x="4471047" y="81788"/>
                  </a:moveTo>
                  <a:lnTo>
                    <a:pt x="4467098" y="81788"/>
                  </a:lnTo>
                  <a:lnTo>
                    <a:pt x="4413580" y="81788"/>
                  </a:lnTo>
                  <a:lnTo>
                    <a:pt x="4366006" y="109474"/>
                  </a:lnTo>
                  <a:lnTo>
                    <a:pt x="4363720" y="118364"/>
                  </a:lnTo>
                  <a:lnTo>
                    <a:pt x="4367657" y="125222"/>
                  </a:lnTo>
                  <a:lnTo>
                    <a:pt x="4371721" y="132080"/>
                  </a:lnTo>
                  <a:lnTo>
                    <a:pt x="4380611" y="134493"/>
                  </a:lnTo>
                  <a:lnTo>
                    <a:pt x="4387469" y="130429"/>
                  </a:lnTo>
                  <a:lnTo>
                    <a:pt x="4471047" y="81788"/>
                  </a:lnTo>
                  <a:close/>
                </a:path>
                <a:path w="4496434" h="515619">
                  <a:moveTo>
                    <a:pt x="4495927" y="67310"/>
                  </a:moveTo>
                  <a:lnTo>
                    <a:pt x="4380738" y="0"/>
                  </a:lnTo>
                  <a:lnTo>
                    <a:pt x="4371848" y="2413"/>
                  </a:lnTo>
                  <a:lnTo>
                    <a:pt x="4363720" y="16129"/>
                  </a:lnTo>
                  <a:lnTo>
                    <a:pt x="4366133" y="25019"/>
                  </a:lnTo>
                  <a:lnTo>
                    <a:pt x="4413516" y="52793"/>
                  </a:lnTo>
                  <a:lnTo>
                    <a:pt x="2743200" y="51308"/>
                  </a:lnTo>
                  <a:lnTo>
                    <a:pt x="2743200" y="80264"/>
                  </a:lnTo>
                  <a:lnTo>
                    <a:pt x="4413656" y="81749"/>
                  </a:lnTo>
                  <a:lnTo>
                    <a:pt x="4467098" y="81788"/>
                  </a:lnTo>
                  <a:lnTo>
                    <a:pt x="4471124" y="81749"/>
                  </a:lnTo>
                  <a:lnTo>
                    <a:pt x="4495927" y="6731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6553200" y="1600200"/>
              <a:ext cx="1752600" cy="368935"/>
            </a:xfrm>
            <a:custGeom>
              <a:avLst/>
              <a:gdLst/>
              <a:ahLst/>
              <a:cxnLst/>
              <a:rect l="l" t="t" r="r" b="b"/>
              <a:pathLst>
                <a:path w="1752600" h="368935">
                  <a:moveTo>
                    <a:pt x="0" y="368808"/>
                  </a:moveTo>
                  <a:lnTo>
                    <a:pt x="1752600" y="368808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3">
              <a:solidFill>
                <a:srgbClr val="DBDBDB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559295" y="1604772"/>
            <a:ext cx="1742439" cy="241732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26034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204"/>
              </a:spcBef>
            </a:pPr>
            <a:r>
              <a:rPr sz="1400" b="1" spc="-5" dirty="0">
                <a:latin typeface="Carlito"/>
                <a:cs typeface="Carlito"/>
              </a:rPr>
              <a:t>consumes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429634" y="2967037"/>
            <a:ext cx="4803775" cy="378460"/>
            <a:chOff x="3429634" y="2967037"/>
            <a:chExt cx="4803775" cy="378460"/>
          </a:xfrm>
        </p:grpSpPr>
        <p:sp>
          <p:nvSpPr>
            <p:cNvPr id="49" name="object 49"/>
            <p:cNvSpPr/>
            <p:nvPr/>
          </p:nvSpPr>
          <p:spPr>
            <a:xfrm>
              <a:off x="3429634" y="3083687"/>
              <a:ext cx="4803775" cy="134620"/>
            </a:xfrm>
            <a:custGeom>
              <a:avLst/>
              <a:gdLst/>
              <a:ahLst/>
              <a:cxnLst/>
              <a:rect l="l" t="t" r="r" b="b"/>
              <a:pathLst>
                <a:path w="4803775" h="134619">
                  <a:moveTo>
                    <a:pt x="115188" y="0"/>
                  </a:moveTo>
                  <a:lnTo>
                    <a:pt x="24848" y="52704"/>
                  </a:lnTo>
                  <a:lnTo>
                    <a:pt x="0" y="67183"/>
                  </a:lnTo>
                  <a:lnTo>
                    <a:pt x="108330" y="130428"/>
                  </a:lnTo>
                  <a:lnTo>
                    <a:pt x="115315" y="134365"/>
                  </a:lnTo>
                  <a:lnTo>
                    <a:pt x="124205" y="132079"/>
                  </a:lnTo>
                  <a:lnTo>
                    <a:pt x="128142" y="125222"/>
                  </a:lnTo>
                  <a:lnTo>
                    <a:pt x="132206" y="118237"/>
                  </a:lnTo>
                  <a:lnTo>
                    <a:pt x="129920" y="109347"/>
                  </a:lnTo>
                  <a:lnTo>
                    <a:pt x="122936" y="105410"/>
                  </a:lnTo>
                  <a:lnTo>
                    <a:pt x="82223" y="81661"/>
                  </a:lnTo>
                  <a:lnTo>
                    <a:pt x="28701" y="81661"/>
                  </a:lnTo>
                  <a:lnTo>
                    <a:pt x="28701" y="52704"/>
                  </a:lnTo>
                  <a:lnTo>
                    <a:pt x="82470" y="52687"/>
                  </a:lnTo>
                  <a:lnTo>
                    <a:pt x="129793" y="25018"/>
                  </a:lnTo>
                  <a:lnTo>
                    <a:pt x="132206" y="16128"/>
                  </a:lnTo>
                  <a:lnTo>
                    <a:pt x="128142" y="9271"/>
                  </a:lnTo>
                  <a:lnTo>
                    <a:pt x="124078" y="2286"/>
                  </a:lnTo>
                  <a:lnTo>
                    <a:pt x="115188" y="0"/>
                  </a:lnTo>
                  <a:close/>
                </a:path>
                <a:path w="4803775" h="134619">
                  <a:moveTo>
                    <a:pt x="82470" y="52687"/>
                  </a:moveTo>
                  <a:lnTo>
                    <a:pt x="28701" y="52704"/>
                  </a:lnTo>
                  <a:lnTo>
                    <a:pt x="28701" y="81661"/>
                  </a:lnTo>
                  <a:lnTo>
                    <a:pt x="82194" y="81643"/>
                  </a:lnTo>
                  <a:lnTo>
                    <a:pt x="78957" y="79755"/>
                  </a:lnTo>
                  <a:lnTo>
                    <a:pt x="36067" y="79755"/>
                  </a:lnTo>
                  <a:lnTo>
                    <a:pt x="36067" y="54737"/>
                  </a:lnTo>
                  <a:lnTo>
                    <a:pt x="78957" y="54737"/>
                  </a:lnTo>
                  <a:lnTo>
                    <a:pt x="82470" y="52687"/>
                  </a:lnTo>
                  <a:close/>
                </a:path>
                <a:path w="4803775" h="134619">
                  <a:moveTo>
                    <a:pt x="82194" y="81643"/>
                  </a:moveTo>
                  <a:lnTo>
                    <a:pt x="28701" y="81661"/>
                  </a:lnTo>
                  <a:lnTo>
                    <a:pt x="82223" y="81661"/>
                  </a:lnTo>
                  <a:close/>
                </a:path>
                <a:path w="4803775" h="134619">
                  <a:moveTo>
                    <a:pt x="4803774" y="51180"/>
                  </a:moveTo>
                  <a:lnTo>
                    <a:pt x="82470" y="52687"/>
                  </a:lnTo>
                  <a:lnTo>
                    <a:pt x="57512" y="67246"/>
                  </a:lnTo>
                  <a:lnTo>
                    <a:pt x="82194" y="81643"/>
                  </a:lnTo>
                  <a:lnTo>
                    <a:pt x="4803774" y="80137"/>
                  </a:lnTo>
                  <a:lnTo>
                    <a:pt x="4803774" y="51180"/>
                  </a:lnTo>
                  <a:close/>
                </a:path>
                <a:path w="4803775" h="134619">
                  <a:moveTo>
                    <a:pt x="36067" y="54737"/>
                  </a:moveTo>
                  <a:lnTo>
                    <a:pt x="36067" y="79755"/>
                  </a:lnTo>
                  <a:lnTo>
                    <a:pt x="57512" y="67246"/>
                  </a:lnTo>
                  <a:lnTo>
                    <a:pt x="36067" y="54737"/>
                  </a:lnTo>
                  <a:close/>
                </a:path>
                <a:path w="4803775" h="134619">
                  <a:moveTo>
                    <a:pt x="57512" y="67246"/>
                  </a:moveTo>
                  <a:lnTo>
                    <a:pt x="36067" y="79755"/>
                  </a:lnTo>
                  <a:lnTo>
                    <a:pt x="78957" y="79755"/>
                  </a:lnTo>
                  <a:lnTo>
                    <a:pt x="57512" y="67246"/>
                  </a:lnTo>
                  <a:close/>
                </a:path>
                <a:path w="4803775" h="134619">
                  <a:moveTo>
                    <a:pt x="78957" y="54737"/>
                  </a:moveTo>
                  <a:lnTo>
                    <a:pt x="36067" y="54737"/>
                  </a:lnTo>
                  <a:lnTo>
                    <a:pt x="57512" y="67246"/>
                  </a:lnTo>
                  <a:lnTo>
                    <a:pt x="78957" y="54737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343143" y="2971800"/>
              <a:ext cx="1096010" cy="368935"/>
            </a:xfrm>
            <a:custGeom>
              <a:avLst/>
              <a:gdLst/>
              <a:ahLst/>
              <a:cxnLst/>
              <a:rect l="l" t="t" r="r" b="b"/>
              <a:pathLst>
                <a:path w="1096010" h="368935">
                  <a:moveTo>
                    <a:pt x="1095755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095755" y="368808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5343143" y="2971800"/>
              <a:ext cx="1096010" cy="368935"/>
            </a:xfrm>
            <a:custGeom>
              <a:avLst/>
              <a:gdLst/>
              <a:ahLst/>
              <a:cxnLst/>
              <a:rect l="l" t="t" r="r" b="b"/>
              <a:pathLst>
                <a:path w="1096010" h="368935">
                  <a:moveTo>
                    <a:pt x="0" y="368808"/>
                  </a:moveTo>
                  <a:lnTo>
                    <a:pt x="1095755" y="368808"/>
                  </a:lnTo>
                  <a:lnTo>
                    <a:pt x="1095755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3">
              <a:solidFill>
                <a:srgbClr val="DBDBDB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395721" y="2990215"/>
            <a:ext cx="10388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rlito"/>
                <a:cs typeface="Carlito"/>
              </a:rPr>
              <a:t>notifies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778240" y="3429761"/>
            <a:ext cx="1696720" cy="1834514"/>
            <a:chOff x="8778240" y="3429761"/>
            <a:chExt cx="1696720" cy="1834514"/>
          </a:xfrm>
        </p:grpSpPr>
        <p:sp>
          <p:nvSpPr>
            <p:cNvPr id="54" name="object 54"/>
            <p:cNvSpPr/>
            <p:nvPr/>
          </p:nvSpPr>
          <p:spPr>
            <a:xfrm>
              <a:off x="9401556" y="4267200"/>
              <a:ext cx="1066800" cy="990600"/>
            </a:xfrm>
            <a:custGeom>
              <a:avLst/>
              <a:gdLst/>
              <a:ahLst/>
              <a:cxnLst/>
              <a:rect l="l" t="t" r="r" b="b"/>
              <a:pathLst>
                <a:path w="1066800" h="990600">
                  <a:moveTo>
                    <a:pt x="533400" y="0"/>
                  </a:moveTo>
                  <a:lnTo>
                    <a:pt x="484842" y="2024"/>
                  </a:lnTo>
                  <a:lnTo>
                    <a:pt x="437507" y="7979"/>
                  </a:lnTo>
                  <a:lnTo>
                    <a:pt x="391583" y="17691"/>
                  </a:lnTo>
                  <a:lnTo>
                    <a:pt x="347258" y="30985"/>
                  </a:lnTo>
                  <a:lnTo>
                    <a:pt x="304721" y="47687"/>
                  </a:lnTo>
                  <a:lnTo>
                    <a:pt x="264160" y="67620"/>
                  </a:lnTo>
                  <a:lnTo>
                    <a:pt x="225762" y="90611"/>
                  </a:lnTo>
                  <a:lnTo>
                    <a:pt x="189716" y="116484"/>
                  </a:lnTo>
                  <a:lnTo>
                    <a:pt x="156210" y="145065"/>
                  </a:lnTo>
                  <a:lnTo>
                    <a:pt x="125432" y="176179"/>
                  </a:lnTo>
                  <a:lnTo>
                    <a:pt x="97570" y="209652"/>
                  </a:lnTo>
                  <a:lnTo>
                    <a:pt x="72813" y="245307"/>
                  </a:lnTo>
                  <a:lnTo>
                    <a:pt x="51348" y="282971"/>
                  </a:lnTo>
                  <a:lnTo>
                    <a:pt x="33364" y="322469"/>
                  </a:lnTo>
                  <a:lnTo>
                    <a:pt x="19050" y="363625"/>
                  </a:lnTo>
                  <a:lnTo>
                    <a:pt x="8592" y="406266"/>
                  </a:lnTo>
                  <a:lnTo>
                    <a:pt x="2179" y="450215"/>
                  </a:lnTo>
                  <a:lnTo>
                    <a:pt x="0" y="495300"/>
                  </a:lnTo>
                  <a:lnTo>
                    <a:pt x="2179" y="540384"/>
                  </a:lnTo>
                  <a:lnTo>
                    <a:pt x="8592" y="584333"/>
                  </a:lnTo>
                  <a:lnTo>
                    <a:pt x="19049" y="626974"/>
                  </a:lnTo>
                  <a:lnTo>
                    <a:pt x="33364" y="668130"/>
                  </a:lnTo>
                  <a:lnTo>
                    <a:pt x="51348" y="707628"/>
                  </a:lnTo>
                  <a:lnTo>
                    <a:pt x="72813" y="745292"/>
                  </a:lnTo>
                  <a:lnTo>
                    <a:pt x="97570" y="780947"/>
                  </a:lnTo>
                  <a:lnTo>
                    <a:pt x="125432" y="814420"/>
                  </a:lnTo>
                  <a:lnTo>
                    <a:pt x="156210" y="845534"/>
                  </a:lnTo>
                  <a:lnTo>
                    <a:pt x="189716" y="874115"/>
                  </a:lnTo>
                  <a:lnTo>
                    <a:pt x="225762" y="899988"/>
                  </a:lnTo>
                  <a:lnTo>
                    <a:pt x="264160" y="922979"/>
                  </a:lnTo>
                  <a:lnTo>
                    <a:pt x="304721" y="942912"/>
                  </a:lnTo>
                  <a:lnTo>
                    <a:pt x="347258" y="959614"/>
                  </a:lnTo>
                  <a:lnTo>
                    <a:pt x="391583" y="972908"/>
                  </a:lnTo>
                  <a:lnTo>
                    <a:pt x="437507" y="982620"/>
                  </a:lnTo>
                  <a:lnTo>
                    <a:pt x="484842" y="988575"/>
                  </a:lnTo>
                  <a:lnTo>
                    <a:pt x="533400" y="990600"/>
                  </a:lnTo>
                  <a:lnTo>
                    <a:pt x="581957" y="988575"/>
                  </a:lnTo>
                  <a:lnTo>
                    <a:pt x="629292" y="982620"/>
                  </a:lnTo>
                  <a:lnTo>
                    <a:pt x="675216" y="972908"/>
                  </a:lnTo>
                  <a:lnTo>
                    <a:pt x="719541" y="959614"/>
                  </a:lnTo>
                  <a:lnTo>
                    <a:pt x="762078" y="942912"/>
                  </a:lnTo>
                  <a:lnTo>
                    <a:pt x="802639" y="922979"/>
                  </a:lnTo>
                  <a:lnTo>
                    <a:pt x="841037" y="899988"/>
                  </a:lnTo>
                  <a:lnTo>
                    <a:pt x="877083" y="874115"/>
                  </a:lnTo>
                  <a:lnTo>
                    <a:pt x="910589" y="845534"/>
                  </a:lnTo>
                  <a:lnTo>
                    <a:pt x="941367" y="814420"/>
                  </a:lnTo>
                  <a:lnTo>
                    <a:pt x="969229" y="780947"/>
                  </a:lnTo>
                  <a:lnTo>
                    <a:pt x="993986" y="745292"/>
                  </a:lnTo>
                  <a:lnTo>
                    <a:pt x="1015451" y="707628"/>
                  </a:lnTo>
                  <a:lnTo>
                    <a:pt x="1033435" y="668130"/>
                  </a:lnTo>
                  <a:lnTo>
                    <a:pt x="1047750" y="626974"/>
                  </a:lnTo>
                  <a:lnTo>
                    <a:pt x="1058207" y="584333"/>
                  </a:lnTo>
                  <a:lnTo>
                    <a:pt x="1064620" y="540384"/>
                  </a:lnTo>
                  <a:lnTo>
                    <a:pt x="1066800" y="495300"/>
                  </a:lnTo>
                  <a:lnTo>
                    <a:pt x="1064620" y="450215"/>
                  </a:lnTo>
                  <a:lnTo>
                    <a:pt x="1058207" y="406266"/>
                  </a:lnTo>
                  <a:lnTo>
                    <a:pt x="1047750" y="363625"/>
                  </a:lnTo>
                  <a:lnTo>
                    <a:pt x="1033435" y="322469"/>
                  </a:lnTo>
                  <a:lnTo>
                    <a:pt x="1015451" y="282971"/>
                  </a:lnTo>
                  <a:lnTo>
                    <a:pt x="993986" y="245307"/>
                  </a:lnTo>
                  <a:lnTo>
                    <a:pt x="969229" y="209652"/>
                  </a:lnTo>
                  <a:lnTo>
                    <a:pt x="941367" y="176179"/>
                  </a:lnTo>
                  <a:lnTo>
                    <a:pt x="910589" y="145065"/>
                  </a:lnTo>
                  <a:lnTo>
                    <a:pt x="877083" y="116484"/>
                  </a:lnTo>
                  <a:lnTo>
                    <a:pt x="841037" y="90611"/>
                  </a:lnTo>
                  <a:lnTo>
                    <a:pt x="802639" y="67620"/>
                  </a:lnTo>
                  <a:lnTo>
                    <a:pt x="762078" y="47687"/>
                  </a:lnTo>
                  <a:lnTo>
                    <a:pt x="719541" y="30985"/>
                  </a:lnTo>
                  <a:lnTo>
                    <a:pt x="675216" y="17691"/>
                  </a:lnTo>
                  <a:lnTo>
                    <a:pt x="629292" y="7979"/>
                  </a:lnTo>
                  <a:lnTo>
                    <a:pt x="581957" y="2024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9401556" y="4267200"/>
              <a:ext cx="1066800" cy="990600"/>
            </a:xfrm>
            <a:custGeom>
              <a:avLst/>
              <a:gdLst/>
              <a:ahLst/>
              <a:cxnLst/>
              <a:rect l="l" t="t" r="r" b="b"/>
              <a:pathLst>
                <a:path w="1066800" h="990600">
                  <a:moveTo>
                    <a:pt x="0" y="495300"/>
                  </a:moveTo>
                  <a:lnTo>
                    <a:pt x="2179" y="450215"/>
                  </a:lnTo>
                  <a:lnTo>
                    <a:pt x="8592" y="406266"/>
                  </a:lnTo>
                  <a:lnTo>
                    <a:pt x="19050" y="363625"/>
                  </a:lnTo>
                  <a:lnTo>
                    <a:pt x="33364" y="322469"/>
                  </a:lnTo>
                  <a:lnTo>
                    <a:pt x="51348" y="282971"/>
                  </a:lnTo>
                  <a:lnTo>
                    <a:pt x="72813" y="245307"/>
                  </a:lnTo>
                  <a:lnTo>
                    <a:pt x="97570" y="209652"/>
                  </a:lnTo>
                  <a:lnTo>
                    <a:pt x="125432" y="176179"/>
                  </a:lnTo>
                  <a:lnTo>
                    <a:pt x="156210" y="145065"/>
                  </a:lnTo>
                  <a:lnTo>
                    <a:pt x="189716" y="116484"/>
                  </a:lnTo>
                  <a:lnTo>
                    <a:pt x="225762" y="90611"/>
                  </a:lnTo>
                  <a:lnTo>
                    <a:pt x="264160" y="67620"/>
                  </a:lnTo>
                  <a:lnTo>
                    <a:pt x="304721" y="47687"/>
                  </a:lnTo>
                  <a:lnTo>
                    <a:pt x="347258" y="30985"/>
                  </a:lnTo>
                  <a:lnTo>
                    <a:pt x="391583" y="17691"/>
                  </a:lnTo>
                  <a:lnTo>
                    <a:pt x="437507" y="7979"/>
                  </a:lnTo>
                  <a:lnTo>
                    <a:pt x="484842" y="2024"/>
                  </a:lnTo>
                  <a:lnTo>
                    <a:pt x="533400" y="0"/>
                  </a:lnTo>
                  <a:lnTo>
                    <a:pt x="581957" y="2024"/>
                  </a:lnTo>
                  <a:lnTo>
                    <a:pt x="629292" y="7979"/>
                  </a:lnTo>
                  <a:lnTo>
                    <a:pt x="675216" y="17691"/>
                  </a:lnTo>
                  <a:lnTo>
                    <a:pt x="719541" y="30985"/>
                  </a:lnTo>
                  <a:lnTo>
                    <a:pt x="762078" y="47687"/>
                  </a:lnTo>
                  <a:lnTo>
                    <a:pt x="802639" y="67620"/>
                  </a:lnTo>
                  <a:lnTo>
                    <a:pt x="841037" y="90611"/>
                  </a:lnTo>
                  <a:lnTo>
                    <a:pt x="877083" y="116484"/>
                  </a:lnTo>
                  <a:lnTo>
                    <a:pt x="910589" y="145065"/>
                  </a:lnTo>
                  <a:lnTo>
                    <a:pt x="941367" y="176179"/>
                  </a:lnTo>
                  <a:lnTo>
                    <a:pt x="969229" y="209652"/>
                  </a:lnTo>
                  <a:lnTo>
                    <a:pt x="993986" y="245307"/>
                  </a:lnTo>
                  <a:lnTo>
                    <a:pt x="1015451" y="282971"/>
                  </a:lnTo>
                  <a:lnTo>
                    <a:pt x="1033435" y="322469"/>
                  </a:lnTo>
                  <a:lnTo>
                    <a:pt x="1047750" y="363625"/>
                  </a:lnTo>
                  <a:lnTo>
                    <a:pt x="1058207" y="406266"/>
                  </a:lnTo>
                  <a:lnTo>
                    <a:pt x="1064620" y="450215"/>
                  </a:lnTo>
                  <a:lnTo>
                    <a:pt x="1066800" y="495300"/>
                  </a:lnTo>
                  <a:lnTo>
                    <a:pt x="1064620" y="540384"/>
                  </a:lnTo>
                  <a:lnTo>
                    <a:pt x="1058207" y="584333"/>
                  </a:lnTo>
                  <a:lnTo>
                    <a:pt x="1047750" y="626974"/>
                  </a:lnTo>
                  <a:lnTo>
                    <a:pt x="1033435" y="668130"/>
                  </a:lnTo>
                  <a:lnTo>
                    <a:pt x="1015451" y="707628"/>
                  </a:lnTo>
                  <a:lnTo>
                    <a:pt x="993986" y="745292"/>
                  </a:lnTo>
                  <a:lnTo>
                    <a:pt x="969229" y="780947"/>
                  </a:lnTo>
                  <a:lnTo>
                    <a:pt x="941367" y="814420"/>
                  </a:lnTo>
                  <a:lnTo>
                    <a:pt x="910589" y="845534"/>
                  </a:lnTo>
                  <a:lnTo>
                    <a:pt x="877083" y="874115"/>
                  </a:lnTo>
                  <a:lnTo>
                    <a:pt x="841037" y="899988"/>
                  </a:lnTo>
                  <a:lnTo>
                    <a:pt x="802639" y="922979"/>
                  </a:lnTo>
                  <a:lnTo>
                    <a:pt x="762078" y="942912"/>
                  </a:lnTo>
                  <a:lnTo>
                    <a:pt x="719541" y="959614"/>
                  </a:lnTo>
                  <a:lnTo>
                    <a:pt x="675216" y="972908"/>
                  </a:lnTo>
                  <a:lnTo>
                    <a:pt x="629292" y="982620"/>
                  </a:lnTo>
                  <a:lnTo>
                    <a:pt x="581957" y="988575"/>
                  </a:lnTo>
                  <a:lnTo>
                    <a:pt x="533400" y="990600"/>
                  </a:lnTo>
                  <a:lnTo>
                    <a:pt x="484842" y="988575"/>
                  </a:lnTo>
                  <a:lnTo>
                    <a:pt x="437507" y="982620"/>
                  </a:lnTo>
                  <a:lnTo>
                    <a:pt x="391583" y="972908"/>
                  </a:lnTo>
                  <a:lnTo>
                    <a:pt x="347258" y="959614"/>
                  </a:lnTo>
                  <a:lnTo>
                    <a:pt x="304721" y="942912"/>
                  </a:lnTo>
                  <a:lnTo>
                    <a:pt x="264160" y="922979"/>
                  </a:lnTo>
                  <a:lnTo>
                    <a:pt x="225762" y="899988"/>
                  </a:lnTo>
                  <a:lnTo>
                    <a:pt x="189716" y="874115"/>
                  </a:lnTo>
                  <a:lnTo>
                    <a:pt x="156210" y="845534"/>
                  </a:lnTo>
                  <a:lnTo>
                    <a:pt x="125432" y="814420"/>
                  </a:lnTo>
                  <a:lnTo>
                    <a:pt x="97570" y="780947"/>
                  </a:lnTo>
                  <a:lnTo>
                    <a:pt x="72813" y="745292"/>
                  </a:lnTo>
                  <a:lnTo>
                    <a:pt x="51348" y="707628"/>
                  </a:lnTo>
                  <a:lnTo>
                    <a:pt x="33364" y="668130"/>
                  </a:lnTo>
                  <a:lnTo>
                    <a:pt x="19049" y="626974"/>
                  </a:lnTo>
                  <a:lnTo>
                    <a:pt x="8592" y="584333"/>
                  </a:lnTo>
                  <a:lnTo>
                    <a:pt x="2179" y="540384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DBDBDB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8778240" y="3429761"/>
              <a:ext cx="624205" cy="1400810"/>
            </a:xfrm>
            <a:custGeom>
              <a:avLst/>
              <a:gdLst/>
              <a:ahLst/>
              <a:cxnLst/>
              <a:rect l="l" t="t" r="r" b="b"/>
              <a:pathLst>
                <a:path w="624204" h="1400810">
                  <a:moveTo>
                    <a:pt x="566801" y="1333500"/>
                  </a:moveTo>
                  <a:lnTo>
                    <a:pt x="501268" y="1371727"/>
                  </a:lnTo>
                  <a:lnTo>
                    <a:pt x="494283" y="1375664"/>
                  </a:lnTo>
                  <a:lnTo>
                    <a:pt x="491998" y="1384554"/>
                  </a:lnTo>
                  <a:lnTo>
                    <a:pt x="496061" y="1391412"/>
                  </a:lnTo>
                  <a:lnTo>
                    <a:pt x="500125" y="1398396"/>
                  </a:lnTo>
                  <a:lnTo>
                    <a:pt x="508888" y="1400683"/>
                  </a:lnTo>
                  <a:lnTo>
                    <a:pt x="599356" y="1347977"/>
                  </a:lnTo>
                  <a:lnTo>
                    <a:pt x="595376" y="1347977"/>
                  </a:lnTo>
                  <a:lnTo>
                    <a:pt x="595376" y="1345945"/>
                  </a:lnTo>
                  <a:lnTo>
                    <a:pt x="588136" y="1345945"/>
                  </a:lnTo>
                  <a:lnTo>
                    <a:pt x="566801" y="1333500"/>
                  </a:lnTo>
                  <a:close/>
                </a:path>
                <a:path w="624204" h="1400810">
                  <a:moveTo>
                    <a:pt x="28955" y="0"/>
                  </a:moveTo>
                  <a:lnTo>
                    <a:pt x="0" y="0"/>
                  </a:lnTo>
                  <a:lnTo>
                    <a:pt x="0" y="1347977"/>
                  </a:lnTo>
                  <a:lnTo>
                    <a:pt x="541981" y="1347977"/>
                  </a:lnTo>
                  <a:lnTo>
                    <a:pt x="566801" y="1333500"/>
                  </a:lnTo>
                  <a:lnTo>
                    <a:pt x="28955" y="1333500"/>
                  </a:lnTo>
                  <a:lnTo>
                    <a:pt x="14477" y="1319021"/>
                  </a:lnTo>
                  <a:lnTo>
                    <a:pt x="28955" y="1319021"/>
                  </a:lnTo>
                  <a:lnTo>
                    <a:pt x="28955" y="0"/>
                  </a:lnTo>
                  <a:close/>
                </a:path>
                <a:path w="624204" h="1400810">
                  <a:moveTo>
                    <a:pt x="599354" y="1319021"/>
                  </a:moveTo>
                  <a:lnTo>
                    <a:pt x="595376" y="1319021"/>
                  </a:lnTo>
                  <a:lnTo>
                    <a:pt x="595376" y="1347977"/>
                  </a:lnTo>
                  <a:lnTo>
                    <a:pt x="599356" y="1347977"/>
                  </a:lnTo>
                  <a:lnTo>
                    <a:pt x="624204" y="1333500"/>
                  </a:lnTo>
                  <a:lnTo>
                    <a:pt x="599354" y="1319021"/>
                  </a:lnTo>
                  <a:close/>
                </a:path>
                <a:path w="624204" h="1400810">
                  <a:moveTo>
                    <a:pt x="588136" y="1321054"/>
                  </a:moveTo>
                  <a:lnTo>
                    <a:pt x="566801" y="1333500"/>
                  </a:lnTo>
                  <a:lnTo>
                    <a:pt x="588136" y="1345945"/>
                  </a:lnTo>
                  <a:lnTo>
                    <a:pt x="588136" y="1321054"/>
                  </a:lnTo>
                  <a:close/>
                </a:path>
                <a:path w="624204" h="1400810">
                  <a:moveTo>
                    <a:pt x="595376" y="1321054"/>
                  </a:moveTo>
                  <a:lnTo>
                    <a:pt x="588136" y="1321054"/>
                  </a:lnTo>
                  <a:lnTo>
                    <a:pt x="588136" y="1345945"/>
                  </a:lnTo>
                  <a:lnTo>
                    <a:pt x="595376" y="1345945"/>
                  </a:lnTo>
                  <a:lnTo>
                    <a:pt x="595376" y="1321054"/>
                  </a:lnTo>
                  <a:close/>
                </a:path>
                <a:path w="624204" h="1400810">
                  <a:moveTo>
                    <a:pt x="28955" y="1319021"/>
                  </a:moveTo>
                  <a:lnTo>
                    <a:pt x="14477" y="1319021"/>
                  </a:lnTo>
                  <a:lnTo>
                    <a:pt x="28955" y="1333500"/>
                  </a:lnTo>
                  <a:lnTo>
                    <a:pt x="28955" y="1319021"/>
                  </a:lnTo>
                  <a:close/>
                </a:path>
                <a:path w="624204" h="1400810">
                  <a:moveTo>
                    <a:pt x="541981" y="1319021"/>
                  </a:moveTo>
                  <a:lnTo>
                    <a:pt x="28955" y="1319021"/>
                  </a:lnTo>
                  <a:lnTo>
                    <a:pt x="28955" y="1333500"/>
                  </a:lnTo>
                  <a:lnTo>
                    <a:pt x="566801" y="1333500"/>
                  </a:lnTo>
                  <a:lnTo>
                    <a:pt x="541981" y="1319021"/>
                  </a:lnTo>
                  <a:close/>
                </a:path>
                <a:path w="624204" h="1400810">
                  <a:moveTo>
                    <a:pt x="508888" y="1266317"/>
                  </a:moveTo>
                  <a:lnTo>
                    <a:pt x="500125" y="1268602"/>
                  </a:lnTo>
                  <a:lnTo>
                    <a:pt x="496061" y="1275588"/>
                  </a:lnTo>
                  <a:lnTo>
                    <a:pt x="491998" y="1282445"/>
                  </a:lnTo>
                  <a:lnTo>
                    <a:pt x="494283" y="1291336"/>
                  </a:lnTo>
                  <a:lnTo>
                    <a:pt x="501268" y="1295273"/>
                  </a:lnTo>
                  <a:lnTo>
                    <a:pt x="566801" y="1333500"/>
                  </a:lnTo>
                  <a:lnTo>
                    <a:pt x="588136" y="1321054"/>
                  </a:lnTo>
                  <a:lnTo>
                    <a:pt x="595376" y="1321054"/>
                  </a:lnTo>
                  <a:lnTo>
                    <a:pt x="595376" y="1319021"/>
                  </a:lnTo>
                  <a:lnTo>
                    <a:pt x="599354" y="1319021"/>
                  </a:lnTo>
                  <a:lnTo>
                    <a:pt x="508888" y="1266317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305800" y="4050791"/>
            <a:ext cx="1096010" cy="246221"/>
          </a:xfrm>
          <a:prstGeom prst="rect">
            <a:avLst/>
          </a:prstGeom>
          <a:solidFill>
            <a:srgbClr val="ECECEC"/>
          </a:solidFill>
          <a:ln w="9144">
            <a:solidFill>
              <a:srgbClr val="DBDBD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240"/>
              </a:spcBef>
            </a:pPr>
            <a:r>
              <a:rPr sz="1400" b="1" dirty="0">
                <a:latin typeface="Carlito"/>
                <a:cs typeface="Carlito"/>
              </a:rPr>
              <a:t>Goes</a:t>
            </a:r>
            <a:r>
              <a:rPr sz="1400" b="1" spc="-40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to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424237" y="4262437"/>
            <a:ext cx="1990725" cy="564515"/>
            <a:chOff x="3424237" y="4262437"/>
            <a:chExt cx="1990725" cy="564515"/>
          </a:xfrm>
        </p:grpSpPr>
        <p:sp>
          <p:nvSpPr>
            <p:cNvPr id="59" name="object 59"/>
            <p:cNvSpPr/>
            <p:nvPr/>
          </p:nvSpPr>
          <p:spPr>
            <a:xfrm>
              <a:off x="3429000" y="4267200"/>
              <a:ext cx="1981200" cy="554990"/>
            </a:xfrm>
            <a:custGeom>
              <a:avLst/>
              <a:gdLst/>
              <a:ahLst/>
              <a:cxnLst/>
              <a:rect l="l" t="t" r="r" b="b"/>
              <a:pathLst>
                <a:path w="1981200" h="554989">
                  <a:moveTo>
                    <a:pt x="1981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1981200" y="554736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3429000" y="4267200"/>
              <a:ext cx="1981200" cy="554990"/>
            </a:xfrm>
            <a:custGeom>
              <a:avLst/>
              <a:gdLst/>
              <a:ahLst/>
              <a:cxnLst/>
              <a:rect l="l" t="t" r="r" b="b"/>
              <a:pathLst>
                <a:path w="1981200" h="554989">
                  <a:moveTo>
                    <a:pt x="0" y="554736"/>
                  </a:moveTo>
                  <a:lnTo>
                    <a:pt x="1981200" y="554736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9144">
              <a:solidFill>
                <a:srgbClr val="DBDBDB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429000" y="4288917"/>
            <a:ext cx="189928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670" marR="321310" indent="-123825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rlito"/>
                <a:cs typeface="Carlito"/>
              </a:rPr>
              <a:t>After receiving  </a:t>
            </a:r>
            <a:r>
              <a:rPr sz="1400" b="1" spc="-5" dirty="0">
                <a:latin typeface="Carlito"/>
                <a:cs typeface="Carlito"/>
              </a:rPr>
              <a:t>notification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415284" y="1992502"/>
            <a:ext cx="1995805" cy="3216275"/>
          </a:xfrm>
          <a:custGeom>
            <a:avLst/>
            <a:gdLst/>
            <a:ahLst/>
            <a:cxnLst/>
            <a:rect l="l" t="t" r="r" b="b"/>
            <a:pathLst>
              <a:path w="1995804" h="3216275">
                <a:moveTo>
                  <a:pt x="1970925" y="81661"/>
                </a:moveTo>
                <a:lnTo>
                  <a:pt x="1966976" y="81661"/>
                </a:lnTo>
                <a:lnTo>
                  <a:pt x="1913458" y="81661"/>
                </a:lnTo>
                <a:lnTo>
                  <a:pt x="1865884" y="109347"/>
                </a:lnTo>
                <a:lnTo>
                  <a:pt x="1863598" y="118237"/>
                </a:lnTo>
                <a:lnTo>
                  <a:pt x="1867535" y="125095"/>
                </a:lnTo>
                <a:lnTo>
                  <a:pt x="1871599" y="131953"/>
                </a:lnTo>
                <a:lnTo>
                  <a:pt x="1880489" y="134366"/>
                </a:lnTo>
                <a:lnTo>
                  <a:pt x="1887347" y="130302"/>
                </a:lnTo>
                <a:lnTo>
                  <a:pt x="1970925" y="81661"/>
                </a:lnTo>
                <a:close/>
              </a:path>
              <a:path w="1995804" h="3216275">
                <a:moveTo>
                  <a:pt x="1995805" y="67183"/>
                </a:moveTo>
                <a:lnTo>
                  <a:pt x="1880616" y="0"/>
                </a:lnTo>
                <a:lnTo>
                  <a:pt x="1871726" y="2286"/>
                </a:lnTo>
                <a:lnTo>
                  <a:pt x="1867662" y="9144"/>
                </a:lnTo>
                <a:lnTo>
                  <a:pt x="1863598" y="16129"/>
                </a:lnTo>
                <a:lnTo>
                  <a:pt x="1866011" y="24892"/>
                </a:lnTo>
                <a:lnTo>
                  <a:pt x="1913394" y="52666"/>
                </a:lnTo>
                <a:lnTo>
                  <a:pt x="166878" y="51181"/>
                </a:lnTo>
                <a:lnTo>
                  <a:pt x="166878" y="80137"/>
                </a:lnTo>
                <a:lnTo>
                  <a:pt x="996149" y="80848"/>
                </a:lnTo>
                <a:lnTo>
                  <a:pt x="937895" y="180848"/>
                </a:lnTo>
                <a:lnTo>
                  <a:pt x="940181" y="189611"/>
                </a:lnTo>
                <a:lnTo>
                  <a:pt x="947166" y="193675"/>
                </a:lnTo>
                <a:lnTo>
                  <a:pt x="954024" y="197739"/>
                </a:lnTo>
                <a:lnTo>
                  <a:pt x="962914" y="195453"/>
                </a:lnTo>
                <a:lnTo>
                  <a:pt x="966851" y="188468"/>
                </a:lnTo>
                <a:lnTo>
                  <a:pt x="990600" y="147764"/>
                </a:lnTo>
                <a:lnTo>
                  <a:pt x="990600" y="3187192"/>
                </a:lnTo>
                <a:lnTo>
                  <a:pt x="14478" y="3187192"/>
                </a:lnTo>
                <a:lnTo>
                  <a:pt x="17132" y="3189859"/>
                </a:lnTo>
                <a:lnTo>
                  <a:pt x="0" y="3189859"/>
                </a:lnTo>
                <a:lnTo>
                  <a:pt x="0" y="3216148"/>
                </a:lnTo>
                <a:lnTo>
                  <a:pt x="1019556" y="3216148"/>
                </a:lnTo>
                <a:lnTo>
                  <a:pt x="1019556" y="3201682"/>
                </a:lnTo>
                <a:lnTo>
                  <a:pt x="1019556" y="3187192"/>
                </a:lnTo>
                <a:lnTo>
                  <a:pt x="1019556" y="147764"/>
                </a:lnTo>
                <a:lnTo>
                  <a:pt x="1043305" y="188468"/>
                </a:lnTo>
                <a:lnTo>
                  <a:pt x="1047242" y="195453"/>
                </a:lnTo>
                <a:lnTo>
                  <a:pt x="1056132" y="197739"/>
                </a:lnTo>
                <a:lnTo>
                  <a:pt x="1062990" y="193675"/>
                </a:lnTo>
                <a:lnTo>
                  <a:pt x="1069975" y="189611"/>
                </a:lnTo>
                <a:lnTo>
                  <a:pt x="1072261" y="180848"/>
                </a:lnTo>
                <a:lnTo>
                  <a:pt x="1021867" y="94361"/>
                </a:lnTo>
                <a:lnTo>
                  <a:pt x="1013993" y="80860"/>
                </a:lnTo>
                <a:lnTo>
                  <a:pt x="1913534" y="81622"/>
                </a:lnTo>
                <a:lnTo>
                  <a:pt x="1966976" y="81661"/>
                </a:lnTo>
                <a:lnTo>
                  <a:pt x="1971001" y="81622"/>
                </a:lnTo>
                <a:lnTo>
                  <a:pt x="1995805" y="67183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3" name="object 63"/>
          <p:cNvSpPr txBox="1"/>
          <p:nvPr/>
        </p:nvSpPr>
        <p:spPr>
          <a:xfrm>
            <a:off x="3704844" y="1676400"/>
            <a:ext cx="1248410" cy="246221"/>
          </a:xfrm>
          <a:prstGeom prst="rect">
            <a:avLst/>
          </a:prstGeom>
          <a:solidFill>
            <a:srgbClr val="ECECEC"/>
          </a:solidFill>
          <a:ln w="9144">
            <a:solidFill>
              <a:srgbClr val="DBDBD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240"/>
              </a:spcBef>
            </a:pPr>
            <a:r>
              <a:rPr sz="1400" b="1" spc="-5" dirty="0">
                <a:latin typeface="Carlito"/>
                <a:cs typeface="Carlito"/>
              </a:rPr>
              <a:t>produces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764"/>
            <a:ext cx="12192000" cy="664845"/>
          </a:xfrm>
          <a:custGeom>
            <a:avLst/>
            <a:gdLst/>
            <a:ahLst/>
            <a:cxnLst/>
            <a:rect l="l" t="t" r="r" b="b"/>
            <a:pathLst>
              <a:path w="12192000" h="664845">
                <a:moveTo>
                  <a:pt x="12192000" y="0"/>
                </a:moveTo>
                <a:lnTo>
                  <a:pt x="0" y="0"/>
                </a:lnTo>
                <a:lnTo>
                  <a:pt x="0" y="664464"/>
                </a:lnTo>
                <a:lnTo>
                  <a:pt x="12192000" y="6644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192" y="0"/>
            <a:ext cx="7583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Inter </a:t>
            </a:r>
            <a:r>
              <a:rPr sz="4000" spc="-265" dirty="0"/>
              <a:t>Thread </a:t>
            </a:r>
            <a:r>
              <a:rPr sz="4000" spc="-215" dirty="0"/>
              <a:t>Communication</a:t>
            </a:r>
            <a:r>
              <a:rPr sz="4000" spc="-525" dirty="0"/>
              <a:t> </a:t>
            </a:r>
            <a:r>
              <a:rPr sz="4000" spc="-325" dirty="0"/>
              <a:t>Example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942844" y="2391155"/>
            <a:ext cx="6367780" cy="1947649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0" rIns="0" bIns="0" rtlCol="0">
            <a:spAutoFit/>
          </a:bodyPr>
          <a:lstStyle/>
          <a:p>
            <a:pPr marL="549275">
              <a:lnSpc>
                <a:spcPts val="3620"/>
              </a:lnSpc>
            </a:pPr>
            <a:r>
              <a:rPr sz="2800" spc="-10" dirty="0">
                <a:latin typeface="Carlito"/>
                <a:cs typeface="Carlito"/>
              </a:rPr>
              <a:t>Item</a:t>
            </a:r>
            <a:endParaRPr sz="2800" dirty="0">
              <a:latin typeface="Carlito"/>
              <a:cs typeface="Carlito"/>
            </a:endParaRPr>
          </a:p>
          <a:p>
            <a:pPr marL="549275" marR="4124325">
              <a:lnSpc>
                <a:spcPts val="3960"/>
              </a:lnSpc>
              <a:spcBef>
                <a:spcPts val="140"/>
              </a:spcBef>
            </a:pPr>
            <a:r>
              <a:rPr sz="2800" spc="-10" dirty="0">
                <a:latin typeface="Carlito"/>
                <a:cs typeface="Carlito"/>
              </a:rPr>
              <a:t>Producer  </a:t>
            </a:r>
            <a:r>
              <a:rPr sz="2800" spc="-5" dirty="0">
                <a:latin typeface="Carlito"/>
                <a:cs typeface="Carlito"/>
              </a:rPr>
              <a:t>Consu</a:t>
            </a:r>
            <a:r>
              <a:rPr sz="2800" spc="-15" dirty="0">
                <a:latin typeface="Carlito"/>
                <a:cs typeface="Carlito"/>
              </a:rPr>
              <a:t>m</a:t>
            </a:r>
            <a:r>
              <a:rPr sz="2800" dirty="0">
                <a:latin typeface="Carlito"/>
                <a:cs typeface="Carlito"/>
              </a:rPr>
              <a:t>er</a:t>
            </a:r>
          </a:p>
          <a:p>
            <a:pPr marL="549275">
              <a:lnSpc>
                <a:spcPts val="3810"/>
              </a:lnSpc>
            </a:pPr>
            <a:r>
              <a:rPr sz="2800" spc="-25" dirty="0">
                <a:latin typeface="Carlito"/>
                <a:cs typeface="Carlito"/>
              </a:rPr>
              <a:t>ProducerConsumerTester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5805"/>
          </a:xfrm>
          <a:custGeom>
            <a:avLst/>
            <a:gdLst/>
            <a:ahLst/>
            <a:cxnLst/>
            <a:rect l="l" t="t" r="r" b="b"/>
            <a:pathLst>
              <a:path w="12192000" h="725805">
                <a:moveTo>
                  <a:pt x="12192000" y="0"/>
                </a:moveTo>
                <a:lnTo>
                  <a:pt x="0" y="0"/>
                </a:lnTo>
                <a:lnTo>
                  <a:pt x="0" y="725424"/>
                </a:lnTo>
                <a:lnTo>
                  <a:pt x="12192000" y="7254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5602" y="0"/>
            <a:ext cx="33254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Task</a:t>
            </a:r>
            <a:r>
              <a:rPr spc="-345" dirty="0"/>
              <a:t> </a:t>
            </a:r>
            <a:r>
              <a:rPr spc="-280" dirty="0"/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611250"/>
            <a:ext cx="11451590" cy="540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Modern </a:t>
            </a:r>
            <a:r>
              <a:rPr sz="2400" spc="-10" dirty="0">
                <a:latin typeface="Carlito"/>
                <a:cs typeface="Carlito"/>
              </a:rPr>
              <a:t>operating </a:t>
            </a:r>
            <a:r>
              <a:rPr sz="2400" spc="-20" dirty="0">
                <a:latin typeface="Carlito"/>
                <a:cs typeface="Carlito"/>
              </a:rPr>
              <a:t>systems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0" dirty="0">
                <a:latin typeface="Carlito"/>
                <a:cs typeface="Carlito"/>
              </a:rPr>
              <a:t>preemptive </a:t>
            </a:r>
            <a:r>
              <a:rPr sz="2400" spc="-5" dirty="0">
                <a:latin typeface="Carlito"/>
                <a:cs typeface="Carlito"/>
              </a:rPr>
              <a:t>multitasking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allocate </a:t>
            </a:r>
            <a:r>
              <a:rPr sz="2400" spc="-5" dirty="0">
                <a:latin typeface="Carlito"/>
                <a:cs typeface="Carlito"/>
              </a:rPr>
              <a:t>CPU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applications.  </a:t>
            </a:r>
            <a:r>
              <a:rPr sz="2400" spc="-10" dirty="0">
                <a:latin typeface="Carlito"/>
                <a:cs typeface="Carlito"/>
              </a:rPr>
              <a:t>There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i="1" dirty="0">
                <a:latin typeface="Carlito"/>
                <a:cs typeface="Carlito"/>
              </a:rPr>
              <a:t>two </a:t>
            </a:r>
            <a:r>
              <a:rPr sz="2400" i="1" spc="-5" dirty="0">
                <a:latin typeface="Carlito"/>
                <a:cs typeface="Carlito"/>
              </a:rPr>
              <a:t>terms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5" dirty="0">
                <a:latin typeface="Carlito"/>
                <a:cs typeface="Carlito"/>
              </a:rPr>
              <a:t>need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know: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1.</a:t>
            </a:r>
            <a:r>
              <a:rPr sz="2400" b="1" spc="-1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Process:</a:t>
            </a:r>
            <a:endParaRPr sz="240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dirty="0">
                <a:latin typeface="Carlito"/>
                <a:cs typeface="Carlito"/>
              </a:rPr>
              <a:t>is an </a:t>
            </a:r>
            <a:r>
              <a:rPr sz="2400" spc="-10" dirty="0">
                <a:latin typeface="Carlito"/>
                <a:cs typeface="Carlito"/>
              </a:rPr>
              <a:t>area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memory </a:t>
            </a:r>
            <a:r>
              <a:rPr sz="2400" spc="-10" dirty="0">
                <a:latin typeface="Carlito"/>
                <a:cs typeface="Carlito"/>
              </a:rPr>
              <a:t>that contains </a:t>
            </a:r>
            <a:r>
              <a:rPr sz="2400" spc="-5" dirty="0">
                <a:latin typeface="Carlito"/>
                <a:cs typeface="Carlito"/>
              </a:rPr>
              <a:t>both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data.</a:t>
            </a:r>
            <a:endParaRPr sz="2400">
              <a:latin typeface="Carlito"/>
              <a:cs typeface="Carlito"/>
            </a:endParaRPr>
          </a:p>
          <a:p>
            <a:pPr marL="538480" indent="-29718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thread of </a:t>
            </a:r>
            <a:r>
              <a:rPr sz="2400" spc="-15" dirty="0">
                <a:latin typeface="Carlito"/>
                <a:cs typeface="Carlito"/>
              </a:rPr>
              <a:t>execution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scheduled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receive </a:t>
            </a:r>
            <a:r>
              <a:rPr sz="2400" dirty="0">
                <a:latin typeface="Carlito"/>
                <a:cs typeface="Carlito"/>
              </a:rPr>
              <a:t>CPU time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slices.</a:t>
            </a:r>
            <a:endParaRPr sz="240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-10" dirty="0">
                <a:latin typeface="Carlito"/>
                <a:cs typeface="Carlito"/>
              </a:rPr>
              <a:t>Processes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often </a:t>
            </a:r>
            <a:r>
              <a:rPr sz="2400" spc="-5" dirty="0">
                <a:latin typeface="Carlito"/>
                <a:cs typeface="Carlito"/>
              </a:rPr>
              <a:t>seen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5" dirty="0">
                <a:latin typeface="Carlito"/>
                <a:cs typeface="Carlito"/>
              </a:rPr>
              <a:t>synonymous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5" dirty="0">
                <a:latin typeface="Carlito"/>
                <a:cs typeface="Carlito"/>
              </a:rPr>
              <a:t>programs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applications</a:t>
            </a:r>
            <a:endParaRPr sz="240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-10" dirty="0">
                <a:latin typeface="Carlito"/>
                <a:cs typeface="Carlito"/>
              </a:rPr>
              <a:t>Most </a:t>
            </a:r>
            <a:r>
              <a:rPr sz="2400" spc="-5" dirty="0">
                <a:latin typeface="Carlito"/>
                <a:cs typeface="Carlito"/>
              </a:rPr>
              <a:t>implementations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i="1" dirty="0">
                <a:latin typeface="Carlito"/>
                <a:cs typeface="Carlito"/>
              </a:rPr>
              <a:t>Java virtual machine </a:t>
            </a:r>
            <a:r>
              <a:rPr sz="2400" dirty="0">
                <a:latin typeface="Carlito"/>
                <a:cs typeface="Carlito"/>
              </a:rPr>
              <a:t>run as a </a:t>
            </a:r>
            <a:r>
              <a:rPr sz="2400" spc="-5" dirty="0">
                <a:latin typeface="Carlito"/>
                <a:cs typeface="Carlito"/>
              </a:rPr>
              <a:t>single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process.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1840"/>
              </a:spcBef>
            </a:pP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2.</a:t>
            </a:r>
            <a:r>
              <a:rPr sz="2400" b="1"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Thread:</a:t>
            </a:r>
            <a:endParaRPr sz="240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thread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b="1" i="1" dirty="0">
                <a:latin typeface="Carlito"/>
                <a:cs typeface="Carlito"/>
              </a:rPr>
              <a:t>a path </a:t>
            </a:r>
            <a:r>
              <a:rPr sz="2400" b="1" i="1" spc="-5" dirty="0">
                <a:latin typeface="Carlito"/>
                <a:cs typeface="Carlito"/>
              </a:rPr>
              <a:t>of </a:t>
            </a:r>
            <a:r>
              <a:rPr sz="2400" b="1" i="1" spc="-20" dirty="0">
                <a:latin typeface="Carlito"/>
                <a:cs typeface="Carlito"/>
              </a:rPr>
              <a:t>execution </a:t>
            </a:r>
            <a:r>
              <a:rPr sz="2400" dirty="0">
                <a:latin typeface="Carlito"/>
                <a:cs typeface="Carlito"/>
              </a:rPr>
              <a:t>within a </a:t>
            </a:r>
            <a:r>
              <a:rPr sz="2400" spc="-10" dirty="0">
                <a:latin typeface="Carlito"/>
                <a:cs typeface="Carlito"/>
              </a:rPr>
              <a:t>process. </a:t>
            </a:r>
            <a:r>
              <a:rPr sz="2400" dirty="0">
                <a:latin typeface="Carlito"/>
                <a:cs typeface="Carlito"/>
              </a:rPr>
              <a:t>It is a </a:t>
            </a:r>
            <a:r>
              <a:rPr sz="2400" spc="-5" dirty="0">
                <a:latin typeface="Carlito"/>
                <a:cs typeface="Carlito"/>
              </a:rPr>
              <a:t>scheduled </a:t>
            </a:r>
            <a:r>
              <a:rPr sz="2400" spc="-15" dirty="0">
                <a:latin typeface="Carlito"/>
                <a:cs typeface="Carlito"/>
              </a:rPr>
              <a:t>execution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process.</a:t>
            </a:r>
            <a:endParaRPr sz="240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-10" dirty="0">
                <a:latin typeface="Carlito"/>
                <a:cs typeface="Carlito"/>
              </a:rPr>
              <a:t>Concurrent </a:t>
            </a:r>
            <a:r>
              <a:rPr sz="2400" spc="-5" dirty="0">
                <a:latin typeface="Carlito"/>
                <a:cs typeface="Carlito"/>
              </a:rPr>
              <a:t>threads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possible.</a:t>
            </a:r>
            <a:endParaRPr sz="2400">
              <a:latin typeface="Carlito"/>
              <a:cs typeface="Carlito"/>
            </a:endParaRPr>
          </a:p>
          <a:p>
            <a:pPr marL="469900" marR="511175" indent="-228600">
              <a:lnSpc>
                <a:spcPts val="2590"/>
              </a:lnSpc>
              <a:spcBef>
                <a:spcPts val="530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threads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process share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same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dirty="0">
                <a:latin typeface="Carlito"/>
                <a:cs typeface="Carlito"/>
              </a:rPr>
              <a:t>memory </a:t>
            </a:r>
            <a:r>
              <a:rPr sz="2400" spc="-5" dirty="0">
                <a:latin typeface="Carlito"/>
                <a:cs typeface="Carlito"/>
              </a:rPr>
              <a:t>but </a:t>
            </a:r>
            <a:r>
              <a:rPr sz="2400" spc="-20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following </a:t>
            </a:r>
            <a:r>
              <a:rPr sz="2400" spc="-20" dirty="0">
                <a:latin typeface="Carlito"/>
                <a:cs typeface="Carlito"/>
              </a:rPr>
              <a:t>different  </a:t>
            </a:r>
            <a:r>
              <a:rPr sz="2400" spc="-5" dirty="0">
                <a:latin typeface="Carlito"/>
                <a:cs typeface="Carlito"/>
              </a:rPr>
              <a:t>paths </a:t>
            </a:r>
            <a:r>
              <a:rPr sz="2400" spc="-10" dirty="0">
                <a:latin typeface="Carlito"/>
                <a:cs typeface="Carlito"/>
              </a:rPr>
              <a:t>through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code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section.</a:t>
            </a:r>
            <a:endParaRPr sz="240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-10" dirty="0">
                <a:latin typeface="Carlito"/>
                <a:cs typeface="Carlito"/>
              </a:rPr>
              <a:t>Threads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sometimes called </a:t>
            </a:r>
            <a:r>
              <a:rPr sz="2400" i="1" spc="-5" dirty="0">
                <a:latin typeface="Carlito"/>
                <a:cs typeface="Carlito"/>
              </a:rPr>
              <a:t>lightweight processes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97535"/>
          </a:xfrm>
          <a:custGeom>
            <a:avLst/>
            <a:gdLst/>
            <a:ahLst/>
            <a:cxnLst/>
            <a:rect l="l" t="t" r="r" b="b"/>
            <a:pathLst>
              <a:path w="12192000" h="597535">
                <a:moveTo>
                  <a:pt x="12192000" y="0"/>
                </a:moveTo>
                <a:lnTo>
                  <a:pt x="0" y="0"/>
                </a:lnTo>
                <a:lnTo>
                  <a:pt x="0" y="597408"/>
                </a:lnTo>
                <a:lnTo>
                  <a:pt x="12192000" y="597408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3782" y="0"/>
            <a:ext cx="197103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Deadlock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52855"/>
            <a:ext cx="12192000" cy="830580"/>
          </a:xfrm>
          <a:custGeom>
            <a:avLst/>
            <a:gdLst/>
            <a:ahLst/>
            <a:cxnLst/>
            <a:rect l="l" t="t" r="r" b="b"/>
            <a:pathLst>
              <a:path w="12192000" h="830580">
                <a:moveTo>
                  <a:pt x="0" y="0"/>
                </a:moveTo>
                <a:lnTo>
                  <a:pt x="0" y="830580"/>
                </a:lnTo>
                <a:lnTo>
                  <a:pt x="12191999" y="83058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-5080" y="765809"/>
            <a:ext cx="11661775" cy="263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 marR="5080">
              <a:lnSpc>
                <a:spcPct val="100000"/>
              </a:lnSpc>
              <a:spcBef>
                <a:spcPts val="100"/>
              </a:spcBef>
            </a:pPr>
            <a:r>
              <a:rPr sz="2400" i="1" spc="-120" dirty="0">
                <a:latin typeface="Trebuchet MS"/>
                <a:cs typeface="Trebuchet MS"/>
              </a:rPr>
              <a:t>Deadlock</a:t>
            </a:r>
            <a:r>
              <a:rPr sz="2400" i="1" spc="-18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Arial"/>
                <a:cs typeface="Arial"/>
              </a:rPr>
              <a:t>describes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situation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where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two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more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threads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are</a:t>
            </a:r>
            <a:r>
              <a:rPr sz="2400" spc="-120" dirty="0">
                <a:latin typeface="Arial"/>
                <a:cs typeface="Arial"/>
              </a:rPr>
              <a:t> blocked</a:t>
            </a:r>
            <a:r>
              <a:rPr sz="2400" spc="-110" dirty="0">
                <a:latin typeface="Arial"/>
                <a:cs typeface="Arial"/>
              </a:rPr>
              <a:t> forever,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waiting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each  </a:t>
            </a:r>
            <a:r>
              <a:rPr sz="2400" spc="-90" dirty="0">
                <a:latin typeface="Arial"/>
                <a:cs typeface="Arial"/>
              </a:rPr>
              <a:t>other. </a:t>
            </a:r>
            <a:r>
              <a:rPr sz="2400" spc="-305" dirty="0">
                <a:latin typeface="Arial"/>
                <a:cs typeface="Arial"/>
              </a:rPr>
              <a:t>To </a:t>
            </a:r>
            <a:r>
              <a:rPr sz="2400" spc="-160" dirty="0">
                <a:latin typeface="Arial"/>
                <a:cs typeface="Arial"/>
              </a:rPr>
              <a:t>analyse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deadlock, </a:t>
            </a:r>
            <a:r>
              <a:rPr sz="2400" spc="-114" dirty="0">
                <a:latin typeface="Arial"/>
                <a:cs typeface="Arial"/>
              </a:rPr>
              <a:t>we </a:t>
            </a:r>
            <a:r>
              <a:rPr sz="2400" spc="-120" dirty="0">
                <a:latin typeface="Arial"/>
                <a:cs typeface="Arial"/>
              </a:rPr>
              <a:t>need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85" dirty="0">
                <a:latin typeface="Arial"/>
                <a:cs typeface="Arial"/>
              </a:rPr>
              <a:t>look </a:t>
            </a:r>
            <a:r>
              <a:rPr sz="2400" spc="-55" dirty="0">
                <a:latin typeface="Arial"/>
                <a:cs typeface="Arial"/>
              </a:rPr>
              <a:t>at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u="heavy" spc="-1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java </a:t>
            </a:r>
            <a:r>
              <a:rPr sz="2400" u="heavy" spc="-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thread </a:t>
            </a:r>
            <a:r>
              <a:rPr sz="2400" u="heavy" spc="-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dump</a:t>
            </a:r>
            <a:r>
              <a:rPr sz="2400" spc="-95" dirty="0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25" dirty="0">
                <a:solidFill>
                  <a:srgbClr val="535353"/>
                </a:solidFill>
                <a:latin typeface="Carlito"/>
                <a:cs typeface="Carlito"/>
              </a:rPr>
              <a:t>Java </a:t>
            </a:r>
            <a:r>
              <a:rPr sz="2200" b="1" spc="-10" dirty="0">
                <a:solidFill>
                  <a:srgbClr val="535353"/>
                </a:solidFill>
                <a:latin typeface="Carlito"/>
                <a:cs typeface="Carlito"/>
              </a:rPr>
              <a:t>VisualVM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is a </a:t>
            </a:r>
            <a:r>
              <a:rPr sz="2200" spc="-10" dirty="0">
                <a:solidFill>
                  <a:srgbClr val="535353"/>
                </a:solidFill>
                <a:latin typeface="Carlito"/>
                <a:cs typeface="Carlito"/>
              </a:rPr>
              <a:t>tool </a:t>
            </a:r>
            <a:r>
              <a:rPr sz="2200" spc="-15" dirty="0">
                <a:solidFill>
                  <a:srgbClr val="535353"/>
                </a:solidFill>
                <a:latin typeface="Carlito"/>
                <a:cs typeface="Carlito"/>
              </a:rPr>
              <a:t>that </a:t>
            </a:r>
            <a:r>
              <a:rPr sz="2200" spc="-10" dirty="0">
                <a:solidFill>
                  <a:srgbClr val="535353"/>
                </a:solidFill>
                <a:latin typeface="Carlito"/>
                <a:cs typeface="Carlito"/>
              </a:rPr>
              <a:t>provides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a visual </a:t>
            </a:r>
            <a:r>
              <a:rPr sz="2200" spc="-15" dirty="0">
                <a:solidFill>
                  <a:srgbClr val="535353"/>
                </a:solidFill>
                <a:latin typeface="Carlito"/>
                <a:cs typeface="Carlito"/>
              </a:rPr>
              <a:t>interface </a:t>
            </a:r>
            <a:r>
              <a:rPr sz="2200" spc="-20" dirty="0">
                <a:solidFill>
                  <a:srgbClr val="535353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viewing </a:t>
            </a:r>
            <a:r>
              <a:rPr sz="2200" spc="-10" dirty="0">
                <a:solidFill>
                  <a:srgbClr val="535353"/>
                </a:solidFill>
                <a:latin typeface="Carlito"/>
                <a:cs typeface="Carlito"/>
              </a:rPr>
              <a:t>detailed </a:t>
            </a:r>
            <a:r>
              <a:rPr sz="2200" spc="-15" dirty="0">
                <a:solidFill>
                  <a:srgbClr val="535353"/>
                </a:solidFill>
                <a:latin typeface="Carlito"/>
                <a:cs typeface="Carlito"/>
              </a:rPr>
              <a:t>information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about</a:t>
            </a:r>
            <a:r>
              <a:rPr sz="2200" spc="225" dirty="0">
                <a:solidFill>
                  <a:srgbClr val="535353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535353"/>
                </a:solidFill>
                <a:latin typeface="Carlito"/>
                <a:cs typeface="Carlito"/>
              </a:rPr>
              <a:t>Java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535353"/>
                </a:solidFill>
                <a:latin typeface="Carlito"/>
                <a:cs typeface="Carlito"/>
              </a:rPr>
              <a:t>applications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while </a:t>
            </a:r>
            <a:r>
              <a:rPr sz="2200" spc="-10" dirty="0">
                <a:solidFill>
                  <a:srgbClr val="535353"/>
                </a:solidFill>
                <a:latin typeface="Carlito"/>
                <a:cs typeface="Carlito"/>
              </a:rPr>
              <a:t>they are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running on a </a:t>
            </a:r>
            <a:r>
              <a:rPr sz="2200" spc="-25" dirty="0">
                <a:solidFill>
                  <a:srgbClr val="535353"/>
                </a:solidFill>
                <a:latin typeface="Carlito"/>
                <a:cs typeface="Carlito"/>
              </a:rPr>
              <a:t>Java </a:t>
            </a:r>
            <a:r>
              <a:rPr sz="2200" spc="-10" dirty="0">
                <a:solidFill>
                  <a:srgbClr val="535353"/>
                </a:solidFill>
                <a:latin typeface="Carlito"/>
                <a:cs typeface="Carlito"/>
              </a:rPr>
              <a:t>Virtual</a:t>
            </a:r>
            <a:r>
              <a:rPr sz="2200" spc="35" dirty="0">
                <a:solidFill>
                  <a:srgbClr val="535353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Machine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850">
              <a:latin typeface="Carlito"/>
              <a:cs typeface="Carlito"/>
            </a:endParaRPr>
          </a:p>
          <a:p>
            <a:pPr marL="40640">
              <a:lnSpc>
                <a:spcPct val="100000"/>
              </a:lnSpc>
            </a:pPr>
            <a:r>
              <a:rPr sz="2200" spc="-290" dirty="0">
                <a:latin typeface="Arial"/>
                <a:cs typeface="Arial"/>
              </a:rPr>
              <a:t>To </a:t>
            </a:r>
            <a:r>
              <a:rPr sz="2200" spc="-55" dirty="0">
                <a:latin typeface="Arial"/>
                <a:cs typeface="Arial"/>
              </a:rPr>
              <a:t>start </a:t>
            </a:r>
            <a:r>
              <a:rPr sz="2200" spc="-135" dirty="0">
                <a:latin typeface="Arial"/>
                <a:cs typeface="Arial"/>
              </a:rPr>
              <a:t>VisualVM </a:t>
            </a:r>
            <a:r>
              <a:rPr sz="2200" spc="-85" dirty="0">
                <a:latin typeface="Arial"/>
                <a:cs typeface="Arial"/>
              </a:rPr>
              <a:t>on </a:t>
            </a:r>
            <a:r>
              <a:rPr sz="2200" spc="-105" dirty="0">
                <a:latin typeface="Arial"/>
                <a:cs typeface="Arial"/>
              </a:rPr>
              <a:t>Windows, </a:t>
            </a:r>
            <a:r>
              <a:rPr sz="2200" spc="-50" dirty="0">
                <a:latin typeface="Arial"/>
                <a:cs typeface="Arial"/>
              </a:rPr>
              <a:t>run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i="1" spc="-165" dirty="0">
                <a:latin typeface="Trebuchet MS"/>
                <a:cs typeface="Trebuchet MS"/>
              </a:rPr>
              <a:t>visualvm.exe </a:t>
            </a:r>
            <a:r>
              <a:rPr sz="2200" spc="-105" dirty="0">
                <a:latin typeface="Arial"/>
                <a:cs typeface="Arial"/>
              </a:rPr>
              <a:t>program </a:t>
            </a:r>
            <a:r>
              <a:rPr sz="2200" spc="-25" dirty="0">
                <a:latin typeface="Arial"/>
                <a:cs typeface="Arial"/>
              </a:rPr>
              <a:t>that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\bin </a:t>
            </a:r>
            <a:r>
              <a:rPr sz="2200" spc="-55" dirty="0">
                <a:latin typeface="Arial"/>
                <a:cs typeface="Arial"/>
              </a:rPr>
              <a:t>folder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75" dirty="0">
                <a:latin typeface="Arial"/>
                <a:cs typeface="Arial"/>
              </a:rPr>
              <a:t>your </a:t>
            </a:r>
            <a:r>
              <a:rPr sz="2200" spc="-345" dirty="0">
                <a:latin typeface="Arial"/>
                <a:cs typeface="Arial"/>
              </a:rPr>
              <a:t>JDK</a:t>
            </a:r>
            <a:r>
              <a:rPr sz="2200" spc="-38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folder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4207764"/>
            <a:ext cx="12192000" cy="597535"/>
          </a:xfrm>
          <a:custGeom>
            <a:avLst/>
            <a:gdLst/>
            <a:ahLst/>
            <a:cxnLst/>
            <a:rect l="l" t="t" r="r" b="b"/>
            <a:pathLst>
              <a:path w="12192000" h="597535">
                <a:moveTo>
                  <a:pt x="12192000" y="0"/>
                </a:moveTo>
                <a:lnTo>
                  <a:pt x="0" y="0"/>
                </a:lnTo>
                <a:lnTo>
                  <a:pt x="0" y="597407"/>
                </a:lnTo>
                <a:lnTo>
                  <a:pt x="12192000" y="5974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08676"/>
            <a:ext cx="12192000" cy="599440"/>
          </a:xfrm>
          <a:custGeom>
            <a:avLst/>
            <a:gdLst/>
            <a:ahLst/>
            <a:cxnLst/>
            <a:rect l="l" t="t" r="r" b="b"/>
            <a:pathLst>
              <a:path w="12192000" h="599439">
                <a:moveTo>
                  <a:pt x="12192000" y="0"/>
                </a:moveTo>
                <a:lnTo>
                  <a:pt x="0" y="0"/>
                </a:lnTo>
                <a:lnTo>
                  <a:pt x="0" y="598932"/>
                </a:lnTo>
                <a:lnTo>
                  <a:pt x="12192000" y="5989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17770" y="4074667"/>
            <a:ext cx="2163445" cy="186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215" dirty="0">
                <a:latin typeface="Arial"/>
                <a:cs typeface="Arial"/>
              </a:rPr>
              <a:t>Starvation</a:t>
            </a:r>
            <a:endParaRPr sz="4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200" spc="-260" dirty="0">
                <a:latin typeface="Arial"/>
                <a:cs typeface="Arial"/>
              </a:rPr>
              <a:t>Livelock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5400"/>
            <a:ext cx="12192000" cy="1143000"/>
          </a:xfrm>
          <a:custGeom>
            <a:avLst/>
            <a:gdLst/>
            <a:ahLst/>
            <a:cxnLst/>
            <a:rect l="l" t="t" r="r" b="b"/>
            <a:pathLst>
              <a:path w="12192000" h="1143000">
                <a:moveTo>
                  <a:pt x="12192000" y="0"/>
                </a:moveTo>
                <a:lnTo>
                  <a:pt x="0" y="0"/>
                </a:lnTo>
                <a:lnTo>
                  <a:pt x="0" y="1143000"/>
                </a:lnTo>
                <a:lnTo>
                  <a:pt x="12192000" y="1143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35006" y="6584086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27304"/>
            <a:ext cx="12192000" cy="64135"/>
          </a:xfrm>
          <a:custGeom>
            <a:avLst/>
            <a:gdLst/>
            <a:ahLst/>
            <a:cxnLst/>
            <a:rect l="l" t="t" r="r" b="b"/>
            <a:pathLst>
              <a:path w="12192000" h="64134">
                <a:moveTo>
                  <a:pt x="0" y="64008"/>
                </a:moveTo>
                <a:lnTo>
                  <a:pt x="12192000" y="64008"/>
                </a:lnTo>
                <a:lnTo>
                  <a:pt x="12192000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27685"/>
          </a:xfrm>
          <a:prstGeom prst="rect">
            <a:avLst/>
          </a:prstGeom>
          <a:solidFill>
            <a:srgbClr val="A4A4A4"/>
          </a:solidFill>
        </p:spPr>
        <p:txBody>
          <a:bodyPr vert="horz" wrap="square" lIns="0" tIns="190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5"/>
              </a:spcBef>
            </a:pPr>
            <a:r>
              <a:rPr sz="3200" spc="-225" dirty="0"/>
              <a:t>Daemon </a:t>
            </a:r>
            <a:r>
              <a:rPr sz="3200" spc="-185" dirty="0"/>
              <a:t>and </a:t>
            </a:r>
            <a:r>
              <a:rPr sz="3200" spc="-215" dirty="0"/>
              <a:t>User</a:t>
            </a:r>
            <a:r>
              <a:rPr sz="3200" spc="-295" dirty="0"/>
              <a:t> </a:t>
            </a:r>
            <a:r>
              <a:rPr sz="3200" spc="-229" dirty="0"/>
              <a:t>Threads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0" y="4742688"/>
            <a:ext cx="12192000" cy="832485"/>
          </a:xfrm>
          <a:custGeom>
            <a:avLst/>
            <a:gdLst/>
            <a:ahLst/>
            <a:cxnLst/>
            <a:rect l="l" t="t" r="r" b="b"/>
            <a:pathLst>
              <a:path w="12192000" h="832485">
                <a:moveTo>
                  <a:pt x="12192000" y="0"/>
                </a:moveTo>
                <a:lnTo>
                  <a:pt x="0" y="0"/>
                </a:lnTo>
                <a:lnTo>
                  <a:pt x="0" y="832104"/>
                </a:lnTo>
                <a:lnTo>
                  <a:pt x="12192000" y="8321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186428"/>
            <a:ext cx="12192000" cy="462280"/>
          </a:xfrm>
          <a:custGeom>
            <a:avLst/>
            <a:gdLst/>
            <a:ahLst/>
            <a:cxnLst/>
            <a:rect l="l" t="t" r="r" b="b"/>
            <a:pathLst>
              <a:path w="12192000" h="462279">
                <a:moveTo>
                  <a:pt x="12192000" y="0"/>
                </a:moveTo>
                <a:lnTo>
                  <a:pt x="0" y="0"/>
                </a:lnTo>
                <a:lnTo>
                  <a:pt x="0" y="461772"/>
                </a:lnTo>
                <a:lnTo>
                  <a:pt x="12192000" y="461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514600"/>
            <a:ext cx="12192000" cy="1569720"/>
          </a:xfrm>
          <a:custGeom>
            <a:avLst/>
            <a:gdLst/>
            <a:ahLst/>
            <a:cxnLst/>
            <a:rect l="l" t="t" r="r" b="b"/>
            <a:pathLst>
              <a:path w="12192000" h="1569720">
                <a:moveTo>
                  <a:pt x="12192000" y="0"/>
                </a:moveTo>
                <a:lnTo>
                  <a:pt x="0" y="0"/>
                </a:lnTo>
                <a:lnTo>
                  <a:pt x="0" y="1569720"/>
                </a:lnTo>
                <a:lnTo>
                  <a:pt x="12192000" y="15697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1278381"/>
            <a:ext cx="11442700" cy="42360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>
              <a:lnSpc>
                <a:spcPts val="2380"/>
              </a:lnSpc>
              <a:spcBef>
                <a:spcPts val="390"/>
              </a:spcBef>
            </a:pPr>
            <a:r>
              <a:rPr sz="2200" b="1" spc="-10" dirty="0">
                <a:latin typeface="Carlito"/>
                <a:cs typeface="Carlito"/>
              </a:rPr>
              <a:t>Daemon </a:t>
            </a:r>
            <a:r>
              <a:rPr sz="2200" b="1" spc="-15" dirty="0">
                <a:latin typeface="Carlito"/>
                <a:cs typeface="Carlito"/>
              </a:rPr>
              <a:t>threads </a:t>
            </a:r>
            <a:r>
              <a:rPr sz="2200" b="1" spc="-5" dirty="0">
                <a:latin typeface="Carlito"/>
                <a:cs typeface="Carlito"/>
              </a:rPr>
              <a:t>in </a:t>
            </a:r>
            <a:r>
              <a:rPr sz="2200" b="1" spc="-25" dirty="0">
                <a:latin typeface="Carlito"/>
                <a:cs typeface="Carlito"/>
              </a:rPr>
              <a:t>Java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5" dirty="0">
                <a:latin typeface="Carlito"/>
                <a:cs typeface="Carlito"/>
              </a:rPr>
              <a:t>those </a:t>
            </a:r>
            <a:r>
              <a:rPr sz="2200" spc="-10" dirty="0">
                <a:latin typeface="Carlito"/>
                <a:cs typeface="Carlito"/>
              </a:rPr>
              <a:t>threads </a:t>
            </a:r>
            <a:r>
              <a:rPr sz="2200" spc="-5" dirty="0">
                <a:latin typeface="Carlito"/>
                <a:cs typeface="Carlito"/>
              </a:rPr>
              <a:t>which run in </a:t>
            </a:r>
            <a:r>
              <a:rPr sz="2200" spc="-10" dirty="0">
                <a:latin typeface="Carlito"/>
                <a:cs typeface="Carlito"/>
              </a:rPr>
              <a:t>background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mostly </a:t>
            </a:r>
            <a:r>
              <a:rPr sz="2200" spc="-15" dirty="0">
                <a:latin typeface="Carlito"/>
                <a:cs typeface="Carlito"/>
              </a:rPr>
              <a:t>created 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JVM</a:t>
            </a:r>
            <a:r>
              <a:rPr sz="2200" spc="-5" dirty="0">
                <a:solidFill>
                  <a:srgbClr val="0462C1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2200" spc="-20" dirty="0">
                <a:latin typeface="Carlito"/>
                <a:cs typeface="Carlito"/>
              </a:rPr>
              <a:t>for  </a:t>
            </a:r>
            <a:r>
              <a:rPr sz="2200" spc="-10" dirty="0">
                <a:latin typeface="Carlito"/>
                <a:cs typeface="Carlito"/>
              </a:rPr>
              <a:t>performing background </a:t>
            </a:r>
            <a:r>
              <a:rPr sz="2200" spc="-15" dirty="0">
                <a:latin typeface="Carlito"/>
                <a:cs typeface="Carlito"/>
              </a:rPr>
              <a:t>tasks </a:t>
            </a:r>
            <a:r>
              <a:rPr sz="2200" spc="-25" dirty="0">
                <a:latin typeface="Carlito"/>
                <a:cs typeface="Carlito"/>
              </a:rPr>
              <a:t>like </a:t>
            </a:r>
            <a:r>
              <a:rPr sz="2200" spc="-15" dirty="0">
                <a:latin typeface="Carlito"/>
                <a:cs typeface="Carlito"/>
              </a:rPr>
              <a:t>garbage </a:t>
            </a:r>
            <a:r>
              <a:rPr sz="2200" spc="-10" dirty="0">
                <a:latin typeface="Carlito"/>
                <a:cs typeface="Carlito"/>
              </a:rPr>
              <a:t>collection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other </a:t>
            </a:r>
            <a:r>
              <a:rPr sz="2200" spc="-5" dirty="0">
                <a:latin typeface="Carlito"/>
                <a:cs typeface="Carlito"/>
              </a:rPr>
              <a:t>house </a:t>
            </a:r>
            <a:r>
              <a:rPr sz="2200" spc="-15" dirty="0">
                <a:latin typeface="Carlito"/>
                <a:cs typeface="Carlito"/>
              </a:rPr>
              <a:t>keeping</a:t>
            </a:r>
            <a:r>
              <a:rPr sz="2200" spc="17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tasks.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arlito"/>
              <a:cs typeface="Carlito"/>
            </a:endParaRPr>
          </a:p>
          <a:p>
            <a:pPr marL="12700" marR="26162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call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i="1" spc="-5" dirty="0">
                <a:latin typeface="Carlito"/>
                <a:cs typeface="Carlito"/>
              </a:rPr>
              <a:t>setDaemon() </a:t>
            </a:r>
            <a:r>
              <a:rPr sz="2400" spc="-5" dirty="0">
                <a:latin typeface="Carlito"/>
                <a:cs typeface="Carlito"/>
              </a:rPr>
              <a:t>method,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10" dirty="0">
                <a:latin typeface="Carlito"/>
                <a:cs typeface="Carlito"/>
              </a:rPr>
              <a:t>argument </a:t>
            </a:r>
            <a:r>
              <a:rPr sz="2400" dirty="0">
                <a:latin typeface="Carlito"/>
                <a:cs typeface="Carlito"/>
              </a:rPr>
              <a:t>true , </a:t>
            </a:r>
            <a:r>
              <a:rPr sz="2400" spc="-15" dirty="0">
                <a:latin typeface="Carlito"/>
                <a:cs typeface="Carlito"/>
              </a:rPr>
              <a:t>makes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thread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created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daemon </a:t>
            </a:r>
            <a:r>
              <a:rPr sz="2400" spc="-10" dirty="0">
                <a:latin typeface="Carlito"/>
                <a:cs typeface="Carlito"/>
              </a:rPr>
              <a:t>thread.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80645">
              <a:lnSpc>
                <a:spcPct val="100000"/>
              </a:lnSpc>
            </a:pPr>
            <a:r>
              <a:rPr sz="2400" i="1" spc="-5" dirty="0">
                <a:latin typeface="Carlito"/>
                <a:cs typeface="Carlito"/>
              </a:rPr>
              <a:t>Daemon </a:t>
            </a:r>
            <a:r>
              <a:rPr sz="2400" i="1" dirty="0">
                <a:latin typeface="Carlito"/>
                <a:cs typeface="Carlito"/>
              </a:rPr>
              <a:t>thread </a:t>
            </a:r>
            <a:r>
              <a:rPr sz="2400" i="1" spc="-5" dirty="0">
                <a:latin typeface="Carlito"/>
                <a:cs typeface="Carlito"/>
              </a:rPr>
              <a:t>dies </a:t>
            </a:r>
            <a:r>
              <a:rPr sz="2400" i="1" dirty="0">
                <a:latin typeface="Carlito"/>
                <a:cs typeface="Carlito"/>
              </a:rPr>
              <a:t>if the thread that </a:t>
            </a:r>
            <a:r>
              <a:rPr sz="2400" i="1" spc="-5" dirty="0">
                <a:latin typeface="Carlito"/>
                <a:cs typeface="Carlito"/>
              </a:rPr>
              <a:t>created </a:t>
            </a:r>
            <a:r>
              <a:rPr sz="2400" i="1" dirty="0">
                <a:latin typeface="Carlito"/>
                <a:cs typeface="Carlito"/>
              </a:rPr>
              <a:t>it</a:t>
            </a:r>
            <a:r>
              <a:rPr sz="2400" i="1" spc="-5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dies.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400" spc="-5" dirty="0">
                <a:latin typeface="Carlito"/>
                <a:cs typeface="Carlito"/>
              </a:rPr>
              <a:t>Non-daemon threads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b="1" dirty="0">
                <a:latin typeface="Carlito"/>
                <a:cs typeface="Carlito"/>
              </a:rPr>
              <a:t>user</a:t>
            </a:r>
            <a:r>
              <a:rPr sz="2400" b="1" spc="2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threads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 marL="12700" marR="193040">
              <a:lnSpc>
                <a:spcPct val="100000"/>
              </a:lnSpc>
              <a:spcBef>
                <a:spcPts val="1505"/>
              </a:spcBef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user thread has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20" dirty="0">
                <a:latin typeface="Carlito"/>
                <a:cs typeface="Carlito"/>
              </a:rPr>
              <a:t>life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its </a:t>
            </a:r>
            <a:r>
              <a:rPr sz="2400" spc="-10" dirty="0">
                <a:latin typeface="Carlito"/>
                <a:cs typeface="Carlito"/>
              </a:rPr>
              <a:t>own 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not dependent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thread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creates </a:t>
            </a:r>
            <a:r>
              <a:rPr sz="2400" dirty="0">
                <a:latin typeface="Carlito"/>
                <a:cs typeface="Carlito"/>
              </a:rPr>
              <a:t>it. It </a:t>
            </a:r>
            <a:r>
              <a:rPr sz="2400" spc="-10" dirty="0">
                <a:latin typeface="Carlito"/>
                <a:cs typeface="Carlito"/>
              </a:rPr>
              <a:t>can  continue </a:t>
            </a:r>
            <a:r>
              <a:rPr sz="2400" spc="-15" dirty="0">
                <a:latin typeface="Carlito"/>
                <a:cs typeface="Carlito"/>
              </a:rPr>
              <a:t>execution </a:t>
            </a:r>
            <a:r>
              <a:rPr sz="2400" spc="-10" dirty="0">
                <a:latin typeface="Carlito"/>
                <a:cs typeface="Carlito"/>
              </a:rPr>
              <a:t>after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thread that </a:t>
            </a:r>
            <a:r>
              <a:rPr sz="2400" spc="-15" dirty="0">
                <a:latin typeface="Carlito"/>
                <a:cs typeface="Carlito"/>
              </a:rPr>
              <a:t>created </a:t>
            </a:r>
            <a:r>
              <a:rPr sz="2400" dirty="0">
                <a:latin typeface="Carlito"/>
                <a:cs typeface="Carlito"/>
              </a:rPr>
              <a:t>it </a:t>
            </a:r>
            <a:r>
              <a:rPr sz="2400" spc="-5" dirty="0">
                <a:latin typeface="Carlito"/>
                <a:cs typeface="Carlito"/>
              </a:rPr>
              <a:t>has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ended.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27304"/>
            <a:ext cx="4128770" cy="523240"/>
          </a:xfrm>
          <a:custGeom>
            <a:avLst/>
            <a:gdLst/>
            <a:ahLst/>
            <a:cxnLst/>
            <a:rect l="l" t="t" r="r" b="b"/>
            <a:pathLst>
              <a:path w="4128770" h="523240">
                <a:moveTo>
                  <a:pt x="4128516" y="0"/>
                </a:moveTo>
                <a:lnTo>
                  <a:pt x="0" y="0"/>
                </a:lnTo>
                <a:lnTo>
                  <a:pt x="0" y="522732"/>
                </a:lnTo>
                <a:lnTo>
                  <a:pt x="4128516" y="522732"/>
                </a:lnTo>
                <a:lnTo>
                  <a:pt x="4128516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591312"/>
            <a:ext cx="4128770" cy="45910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030"/>
              </a:lnSpc>
            </a:pPr>
            <a:r>
              <a:rPr sz="2800" b="1" spc="-10" dirty="0">
                <a:latin typeface="Carlito"/>
                <a:cs typeface="Carlito"/>
              </a:rPr>
              <a:t>Daemon </a:t>
            </a:r>
            <a:r>
              <a:rPr sz="2800" b="1" spc="-5" dirty="0">
                <a:latin typeface="Carlito"/>
                <a:cs typeface="Carlito"/>
              </a:rPr>
              <a:t>and User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Threads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800" y="5934455"/>
            <a:ext cx="8991600" cy="462280"/>
          </a:xfrm>
          <a:prstGeom prst="rect">
            <a:avLst/>
          </a:prstGeom>
          <a:solidFill>
            <a:srgbClr val="F8CAAC"/>
          </a:solidFill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400" spc="-10" dirty="0">
                <a:latin typeface="Carlito"/>
                <a:cs typeface="Carlito"/>
              </a:rPr>
              <a:t>Note: </a:t>
            </a:r>
            <a:r>
              <a:rPr sz="2400" dirty="0">
                <a:latin typeface="Carlito"/>
                <a:cs typeface="Carlito"/>
              </a:rPr>
              <a:t>main </a:t>
            </a:r>
            <a:r>
              <a:rPr sz="2400" spc="-5" dirty="0">
                <a:latin typeface="Carlito"/>
                <a:cs typeface="Carlito"/>
              </a:rPr>
              <a:t>thread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non-daemon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thread.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72890" y="0"/>
            <a:ext cx="4053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/>
              <a:t>Daemon </a:t>
            </a:r>
            <a:r>
              <a:rPr sz="3200" spc="-204" dirty="0"/>
              <a:t>Thread</a:t>
            </a:r>
            <a:r>
              <a:rPr sz="3200" spc="-325" dirty="0"/>
              <a:t> </a:t>
            </a:r>
            <a:r>
              <a:rPr sz="3200" spc="-250" dirty="0"/>
              <a:t>Example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393293" y="752094"/>
            <a:ext cx="5391785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rlito"/>
                <a:cs typeface="Carlito"/>
              </a:rPr>
              <a:t>public class </a:t>
            </a:r>
            <a:r>
              <a:rPr sz="1600" b="1" spc="-5" dirty="0">
                <a:latin typeface="Carlito"/>
                <a:cs typeface="Carlito"/>
              </a:rPr>
              <a:t>DaemonThreadDemo </a:t>
            </a:r>
            <a:r>
              <a:rPr sz="1600" b="1" spc="-10" dirty="0">
                <a:latin typeface="Carlito"/>
                <a:cs typeface="Carlito"/>
              </a:rPr>
              <a:t>implements </a:t>
            </a:r>
            <a:r>
              <a:rPr sz="1600" b="1" spc="-5" dirty="0">
                <a:latin typeface="Carlito"/>
                <a:cs typeface="Carlito"/>
              </a:rPr>
              <a:t>Runnable{  </a:t>
            </a: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5" dirty="0">
                <a:latin typeface="Carlito"/>
                <a:cs typeface="Carlito"/>
              </a:rPr>
              <a:t>void</a:t>
            </a:r>
            <a:r>
              <a:rPr sz="1600" b="1" spc="-6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run(){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while(true){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i="1" spc="-10" dirty="0">
                <a:latin typeface="Carlito"/>
                <a:cs typeface="Carlito"/>
              </a:rPr>
              <a:t>out.println(Thread.currentThread().getName());</a:t>
            </a:r>
            <a:r>
              <a:rPr sz="1600" b="1" spc="-10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12700" marR="25781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10" dirty="0">
                <a:latin typeface="Carlito"/>
                <a:cs typeface="Carlito"/>
              </a:rPr>
              <a:t>static </a:t>
            </a:r>
            <a:r>
              <a:rPr sz="1600" b="1" spc="-5" dirty="0">
                <a:latin typeface="Carlito"/>
                <a:cs typeface="Carlito"/>
              </a:rPr>
              <a:t>void main(String[] </a:t>
            </a:r>
            <a:r>
              <a:rPr sz="1600" b="1" spc="-10" dirty="0">
                <a:latin typeface="Carlito"/>
                <a:cs typeface="Carlito"/>
              </a:rPr>
              <a:t>args) </a:t>
            </a:r>
            <a:r>
              <a:rPr sz="1600" b="1" dirty="0">
                <a:latin typeface="Carlito"/>
                <a:cs typeface="Carlito"/>
              </a:rPr>
              <a:t>{  </a:t>
            </a: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i="1" spc="-10" dirty="0">
                <a:latin typeface="Carlito"/>
                <a:cs typeface="Carlito"/>
              </a:rPr>
              <a:t>out.println(Thread.currentThread().getName());  </a:t>
            </a:r>
            <a:r>
              <a:rPr sz="1600" spc="-10" dirty="0">
                <a:latin typeface="Carlito"/>
                <a:cs typeface="Carlito"/>
              </a:rPr>
              <a:t>Thread </a:t>
            </a:r>
            <a:r>
              <a:rPr sz="1600" dirty="0">
                <a:latin typeface="Carlito"/>
                <a:cs typeface="Carlito"/>
              </a:rPr>
              <a:t>t1 = </a:t>
            </a:r>
            <a:r>
              <a:rPr sz="1600" b="1" spc="-5" dirty="0">
                <a:latin typeface="Carlito"/>
                <a:cs typeface="Carlito"/>
              </a:rPr>
              <a:t>new </a:t>
            </a:r>
            <a:r>
              <a:rPr sz="1600" b="1" spc="-10" dirty="0">
                <a:latin typeface="Carlito"/>
                <a:cs typeface="Carlito"/>
              </a:rPr>
              <a:t>Thread(new </a:t>
            </a:r>
            <a:r>
              <a:rPr sz="1600" b="1" spc="-5" dirty="0">
                <a:latin typeface="Carlito"/>
                <a:cs typeface="Carlito"/>
              </a:rPr>
              <a:t>DaemonThreadDemo());  </a:t>
            </a:r>
            <a:r>
              <a:rPr sz="1600" spc="-5" dirty="0">
                <a:latin typeface="Carlito"/>
                <a:cs typeface="Carlito"/>
              </a:rPr>
              <a:t>Thread </a:t>
            </a:r>
            <a:r>
              <a:rPr sz="1600" dirty="0">
                <a:latin typeface="Carlito"/>
                <a:cs typeface="Carlito"/>
              </a:rPr>
              <a:t>t2 = </a:t>
            </a:r>
            <a:r>
              <a:rPr sz="1600" b="1" dirty="0">
                <a:latin typeface="Carlito"/>
                <a:cs typeface="Carlito"/>
              </a:rPr>
              <a:t>new </a:t>
            </a:r>
            <a:r>
              <a:rPr sz="1600" b="1" spc="-10" dirty="0">
                <a:latin typeface="Carlito"/>
                <a:cs typeface="Carlito"/>
              </a:rPr>
              <a:t>Thread(new</a:t>
            </a:r>
            <a:r>
              <a:rPr sz="1600" b="1" spc="-5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DaemonThreadDemo());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//t1.setDaemon(</a:t>
            </a:r>
            <a:r>
              <a:rPr sz="1600" b="1" spc="-5" dirty="0">
                <a:latin typeface="Carlito"/>
                <a:cs typeface="Carlito"/>
              </a:rPr>
              <a:t>true);</a:t>
            </a:r>
            <a:r>
              <a:rPr sz="1600" b="1" spc="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t2.setDaemon(</a:t>
            </a:r>
            <a:r>
              <a:rPr sz="1600" b="1" spc="-5" dirty="0">
                <a:latin typeface="Carlito"/>
                <a:cs typeface="Carlito"/>
              </a:rPr>
              <a:t>true);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293" y="4044442"/>
            <a:ext cx="387604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5105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t1.start(); t2.start();  </a:t>
            </a:r>
            <a:r>
              <a:rPr sz="1800" b="1" dirty="0">
                <a:latin typeface="Carlito"/>
                <a:cs typeface="Carlito"/>
              </a:rPr>
              <a:t>try{  </a:t>
            </a:r>
            <a:r>
              <a:rPr sz="1800" spc="-5" dirty="0">
                <a:latin typeface="Carlito"/>
                <a:cs typeface="Carlito"/>
              </a:rPr>
              <a:t>Thread.</a:t>
            </a:r>
            <a:r>
              <a:rPr sz="1800" i="1" spc="-5" dirty="0">
                <a:latin typeface="Carlito"/>
                <a:cs typeface="Carlito"/>
              </a:rPr>
              <a:t>sleep(100);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}catch(InterruptedException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ioe){}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System.</a:t>
            </a:r>
            <a:r>
              <a:rPr sz="1800" i="1" spc="-10" dirty="0">
                <a:latin typeface="Carlito"/>
                <a:cs typeface="Carlito"/>
              </a:rPr>
              <a:t>out.println("End </a:t>
            </a:r>
            <a:r>
              <a:rPr sz="1800" i="1" spc="-5" dirty="0">
                <a:latin typeface="Carlito"/>
                <a:cs typeface="Carlito"/>
              </a:rPr>
              <a:t>of main</a:t>
            </a:r>
            <a:r>
              <a:rPr sz="1800" i="1" spc="-2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thread");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}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}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81144" y="3755135"/>
            <a:ext cx="7611109" cy="2308860"/>
          </a:xfrm>
          <a:custGeom>
            <a:avLst/>
            <a:gdLst/>
            <a:ahLst/>
            <a:cxnLst/>
            <a:rect l="l" t="t" r="r" b="b"/>
            <a:pathLst>
              <a:path w="7611109" h="2308860">
                <a:moveTo>
                  <a:pt x="7610856" y="0"/>
                </a:moveTo>
                <a:lnTo>
                  <a:pt x="0" y="0"/>
                </a:lnTo>
                <a:lnTo>
                  <a:pt x="0" y="2308860"/>
                </a:lnTo>
                <a:lnTo>
                  <a:pt x="7610856" y="2308860"/>
                </a:lnTo>
                <a:lnTo>
                  <a:pt x="7610856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61153" y="3773804"/>
            <a:ext cx="62922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468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We </a:t>
            </a:r>
            <a:r>
              <a:rPr sz="1800" spc="-5" dirty="0">
                <a:latin typeface="Carlito"/>
                <a:cs typeface="Carlito"/>
              </a:rPr>
              <a:t>cannot </a:t>
            </a:r>
            <a:r>
              <a:rPr sz="1800" spc="-15" dirty="0">
                <a:latin typeface="Carlito"/>
                <a:cs typeface="Carlito"/>
              </a:rPr>
              <a:t>make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thread daemon if </a:t>
            </a:r>
            <a:r>
              <a:rPr sz="1800" dirty="0">
                <a:latin typeface="Carlito"/>
                <a:cs typeface="Carlito"/>
              </a:rPr>
              <a:t>it </a:t>
            </a:r>
            <a:r>
              <a:rPr sz="1800" spc="-5" dirty="0">
                <a:latin typeface="Carlito"/>
                <a:cs typeface="Carlito"/>
              </a:rPr>
              <a:t>has already </a:t>
            </a:r>
            <a:r>
              <a:rPr sz="1800" spc="-10" dirty="0">
                <a:latin typeface="Carlito"/>
                <a:cs typeface="Carlito"/>
              </a:rPr>
              <a:t>started.  For example we </a:t>
            </a:r>
            <a:r>
              <a:rPr sz="1800" spc="-5" dirty="0">
                <a:latin typeface="Carlito"/>
                <a:cs typeface="Carlito"/>
              </a:rPr>
              <a:t>cannot </a:t>
            </a:r>
            <a:r>
              <a:rPr sz="1800" spc="-15" dirty="0">
                <a:latin typeface="Carlito"/>
                <a:cs typeface="Carlito"/>
              </a:rPr>
              <a:t>make </a:t>
            </a:r>
            <a:r>
              <a:rPr sz="1800" i="1" spc="-5" dirty="0">
                <a:latin typeface="Carlito"/>
                <a:cs typeface="Carlito"/>
              </a:rPr>
              <a:t>main </a:t>
            </a:r>
            <a:r>
              <a:rPr sz="1800" i="1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hread </a:t>
            </a:r>
            <a:r>
              <a:rPr sz="1800" dirty="0">
                <a:latin typeface="Carlito"/>
                <a:cs typeface="Carlito"/>
              </a:rPr>
              <a:t>a daemon </a:t>
            </a:r>
            <a:r>
              <a:rPr sz="1800" spc="-5" dirty="0">
                <a:latin typeface="Carlito"/>
                <a:cs typeface="Carlito"/>
              </a:rPr>
              <a:t>thread.  The </a:t>
            </a:r>
            <a:r>
              <a:rPr sz="1800" spc="-10" dirty="0">
                <a:latin typeface="Carlito"/>
                <a:cs typeface="Carlito"/>
              </a:rPr>
              <a:t>following code </a:t>
            </a:r>
            <a:r>
              <a:rPr sz="1800" b="1" i="1" spc="-5" dirty="0">
                <a:latin typeface="Carlito"/>
                <a:cs typeface="Carlito"/>
              </a:rPr>
              <a:t>throws </a:t>
            </a:r>
            <a:r>
              <a:rPr sz="1800" b="1" i="1" spc="-15" dirty="0">
                <a:latin typeface="Carlito"/>
                <a:cs typeface="Carlito"/>
              </a:rPr>
              <a:t>exception </a:t>
            </a:r>
            <a:r>
              <a:rPr sz="1800" b="1" i="1" dirty="0">
                <a:latin typeface="Carlito"/>
                <a:cs typeface="Carlito"/>
              </a:rPr>
              <a:t>at </a:t>
            </a:r>
            <a:r>
              <a:rPr sz="1800" b="1" i="1" spc="-5" dirty="0">
                <a:latin typeface="Carlito"/>
                <a:cs typeface="Carlito"/>
              </a:rPr>
              <a:t>runtime</a:t>
            </a:r>
            <a:r>
              <a:rPr sz="1800" spc="-5" dirty="0">
                <a:latin typeface="Carlito"/>
                <a:cs typeface="Carlito"/>
              </a:rPr>
              <a:t>.  </a:t>
            </a:r>
            <a:r>
              <a:rPr sz="1800" spc="-10" dirty="0">
                <a:latin typeface="Carlito"/>
                <a:cs typeface="Carlito"/>
              </a:rPr>
              <a:t>(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java.lang.IllegalThreadStateException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public </a:t>
            </a:r>
            <a:r>
              <a:rPr sz="1800" b="1" spc="-10" dirty="0">
                <a:latin typeface="Carlito"/>
                <a:cs typeface="Carlito"/>
              </a:rPr>
              <a:t>static </a:t>
            </a:r>
            <a:r>
              <a:rPr sz="1800" b="1" spc="-5" dirty="0">
                <a:latin typeface="Carlito"/>
                <a:cs typeface="Carlito"/>
              </a:rPr>
              <a:t>void main(String[] </a:t>
            </a:r>
            <a:r>
              <a:rPr sz="1800" b="1" spc="-10" dirty="0">
                <a:latin typeface="Carlito"/>
                <a:cs typeface="Carlito"/>
              </a:rPr>
              <a:t>args) </a:t>
            </a:r>
            <a:r>
              <a:rPr sz="1800" b="1" spc="-5" dirty="0">
                <a:latin typeface="Carlito"/>
                <a:cs typeface="Carlito"/>
              </a:rPr>
              <a:t>throws</a:t>
            </a:r>
            <a:r>
              <a:rPr sz="1800" b="1" spc="-11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InterruptedException{</a:t>
            </a:r>
            <a:endParaRPr sz="1800">
              <a:latin typeface="Carlito"/>
              <a:cs typeface="Carlito"/>
            </a:endParaRPr>
          </a:p>
          <a:p>
            <a:pPr marL="12700" marR="304355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Thread </a:t>
            </a:r>
            <a:r>
              <a:rPr sz="1800" dirty="0">
                <a:latin typeface="Carlito"/>
                <a:cs typeface="Carlito"/>
              </a:rPr>
              <a:t>t = </a:t>
            </a:r>
            <a:r>
              <a:rPr sz="1800" spc="-10" dirty="0">
                <a:latin typeface="Carlito"/>
                <a:cs typeface="Carlito"/>
              </a:rPr>
              <a:t>Thread.</a:t>
            </a:r>
            <a:r>
              <a:rPr sz="1800" i="1" spc="-10" dirty="0">
                <a:latin typeface="Carlito"/>
                <a:cs typeface="Carlito"/>
              </a:rPr>
              <a:t>currentThread();  </a:t>
            </a:r>
            <a:r>
              <a:rPr sz="1800" spc="-5" dirty="0">
                <a:latin typeface="Carlito"/>
                <a:cs typeface="Carlito"/>
              </a:rPr>
              <a:t>t.setDaemon(</a:t>
            </a:r>
            <a:r>
              <a:rPr sz="1800" b="1" spc="-5" dirty="0">
                <a:latin typeface="Carlito"/>
                <a:cs typeface="Carlito"/>
              </a:rPr>
              <a:t>true);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70230"/>
          </a:xfrm>
          <a:custGeom>
            <a:avLst/>
            <a:gdLst/>
            <a:ahLst/>
            <a:cxnLst/>
            <a:rect l="l" t="t" r="r" b="b"/>
            <a:pathLst>
              <a:path w="12192000" h="570230">
                <a:moveTo>
                  <a:pt x="12192000" y="0"/>
                </a:moveTo>
                <a:lnTo>
                  <a:pt x="0" y="0"/>
                </a:lnTo>
                <a:lnTo>
                  <a:pt x="0" y="569976"/>
                </a:lnTo>
                <a:lnTo>
                  <a:pt x="12192000" y="569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0029" y="0"/>
            <a:ext cx="409257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5" dirty="0"/>
              <a:t>Multithread</a:t>
            </a:r>
            <a:r>
              <a:rPr sz="3800" spc="-260" dirty="0"/>
              <a:t> </a:t>
            </a:r>
            <a:r>
              <a:rPr sz="3800" spc="-210" dirty="0"/>
              <a:t>Lifecycle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2074164" y="999986"/>
            <a:ext cx="7459980" cy="5674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70230"/>
          </a:xfrm>
          <a:custGeom>
            <a:avLst/>
            <a:gdLst/>
            <a:ahLst/>
            <a:cxnLst/>
            <a:rect l="l" t="t" r="r" b="b"/>
            <a:pathLst>
              <a:path w="12192000" h="570230">
                <a:moveTo>
                  <a:pt x="12192000" y="0"/>
                </a:moveTo>
                <a:lnTo>
                  <a:pt x="0" y="0"/>
                </a:lnTo>
                <a:lnTo>
                  <a:pt x="0" y="569976"/>
                </a:lnTo>
                <a:lnTo>
                  <a:pt x="12192000" y="569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0029" y="0"/>
            <a:ext cx="409257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5" dirty="0"/>
              <a:t>Multithread</a:t>
            </a:r>
            <a:r>
              <a:rPr sz="3800" spc="-260" dirty="0"/>
              <a:t> </a:t>
            </a:r>
            <a:r>
              <a:rPr sz="3800" spc="-210" dirty="0"/>
              <a:t>Lifecycle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1801495" y="2236469"/>
            <a:ext cx="490918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0080">
              <a:lnSpc>
                <a:spcPct val="100000"/>
              </a:lnSpc>
              <a:spcBef>
                <a:spcPts val="95"/>
              </a:spcBef>
            </a:pPr>
            <a:r>
              <a:rPr sz="2200" spc="-140" dirty="0">
                <a:latin typeface="Arial"/>
                <a:cs typeface="Arial"/>
              </a:rPr>
              <a:t>Runnable </a:t>
            </a:r>
            <a:r>
              <a:rPr sz="2200" spc="-85" dirty="0">
                <a:latin typeface="Arial"/>
                <a:cs typeface="Arial"/>
              </a:rPr>
              <a:t>runnable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latin typeface="Arial"/>
                <a:cs typeface="Arial"/>
              </a:rPr>
              <a:t>new </a:t>
            </a:r>
            <a:r>
              <a:rPr sz="2200" spc="-120" dirty="0">
                <a:latin typeface="Arial"/>
                <a:cs typeface="Arial"/>
              </a:rPr>
              <a:t>NewState();  </a:t>
            </a:r>
            <a:r>
              <a:rPr sz="2200" spc="-140" dirty="0">
                <a:latin typeface="Arial"/>
                <a:cs typeface="Arial"/>
              </a:rPr>
              <a:t>Thread </a:t>
            </a:r>
            <a:r>
              <a:rPr sz="2200" spc="110" dirty="0">
                <a:latin typeface="Arial"/>
                <a:cs typeface="Arial"/>
              </a:rPr>
              <a:t>t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latin typeface="Arial"/>
                <a:cs typeface="Arial"/>
              </a:rPr>
              <a:t>new Thread(runnable);  </a:t>
            </a:r>
            <a:r>
              <a:rPr sz="2200" spc="-85" dirty="0">
                <a:latin typeface="Arial"/>
                <a:cs typeface="Arial"/>
              </a:rPr>
              <a:t>System.out.println(t.getState); </a:t>
            </a:r>
            <a:r>
              <a:rPr sz="2200" spc="-10" dirty="0">
                <a:latin typeface="Arial"/>
                <a:cs typeface="Arial"/>
              </a:rPr>
              <a:t>//New  </a:t>
            </a:r>
            <a:r>
              <a:rPr sz="2200" spc="-45" dirty="0">
                <a:latin typeface="Arial"/>
                <a:cs typeface="Arial"/>
              </a:rPr>
              <a:t>t.start();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85" dirty="0">
                <a:latin typeface="Arial"/>
                <a:cs typeface="Arial"/>
              </a:rPr>
              <a:t>System.out.println(t.getState());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//Runnable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70230"/>
          </a:xfrm>
          <a:custGeom>
            <a:avLst/>
            <a:gdLst/>
            <a:ahLst/>
            <a:cxnLst/>
            <a:rect l="l" t="t" r="r" b="b"/>
            <a:pathLst>
              <a:path w="12192000" h="570230">
                <a:moveTo>
                  <a:pt x="12192000" y="0"/>
                </a:moveTo>
                <a:lnTo>
                  <a:pt x="0" y="0"/>
                </a:lnTo>
                <a:lnTo>
                  <a:pt x="0" y="569976"/>
                </a:lnTo>
                <a:lnTo>
                  <a:pt x="12192000" y="569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7129" y="0"/>
            <a:ext cx="47796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25" dirty="0"/>
              <a:t>New </a:t>
            </a:r>
            <a:r>
              <a:rPr sz="3800" spc="-200" dirty="0"/>
              <a:t>and </a:t>
            </a:r>
            <a:r>
              <a:rPr sz="3800" spc="-229" dirty="0"/>
              <a:t>Runnable</a:t>
            </a:r>
            <a:r>
              <a:rPr sz="3800" spc="-280" dirty="0"/>
              <a:t> </a:t>
            </a:r>
            <a:r>
              <a:rPr sz="3800" spc="-229" dirty="0"/>
              <a:t>State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1801495" y="2157221"/>
            <a:ext cx="53473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707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Arial"/>
                <a:cs typeface="Arial"/>
              </a:rPr>
              <a:t>Runnable </a:t>
            </a:r>
            <a:r>
              <a:rPr sz="2400" spc="-90" dirty="0">
                <a:latin typeface="Arial"/>
                <a:cs typeface="Arial"/>
              </a:rPr>
              <a:t>runnable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10" dirty="0">
                <a:latin typeface="Arial"/>
                <a:cs typeface="Arial"/>
              </a:rPr>
              <a:t>new </a:t>
            </a:r>
            <a:r>
              <a:rPr sz="2400" spc="-125" dirty="0">
                <a:latin typeface="Arial"/>
                <a:cs typeface="Arial"/>
              </a:rPr>
              <a:t>NewState();  </a:t>
            </a:r>
            <a:r>
              <a:rPr sz="2400" spc="-145" dirty="0">
                <a:latin typeface="Arial"/>
                <a:cs typeface="Arial"/>
              </a:rPr>
              <a:t>Thread </a:t>
            </a:r>
            <a:r>
              <a:rPr sz="2400" spc="120" dirty="0">
                <a:latin typeface="Arial"/>
                <a:cs typeface="Arial"/>
              </a:rPr>
              <a:t>t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14" dirty="0">
                <a:latin typeface="Arial"/>
                <a:cs typeface="Arial"/>
              </a:rPr>
              <a:t>new </a:t>
            </a:r>
            <a:r>
              <a:rPr sz="2400" spc="-110" dirty="0">
                <a:latin typeface="Arial"/>
                <a:cs typeface="Arial"/>
              </a:rPr>
              <a:t>Thread(runnable);  </a:t>
            </a:r>
            <a:r>
              <a:rPr sz="2400" spc="-90" dirty="0">
                <a:latin typeface="Arial"/>
                <a:cs typeface="Arial"/>
              </a:rPr>
              <a:t>System.out.println(t.getState); </a:t>
            </a:r>
            <a:r>
              <a:rPr sz="2400" spc="-10" dirty="0">
                <a:latin typeface="Arial"/>
                <a:cs typeface="Arial"/>
              </a:rPr>
              <a:t>//New  </a:t>
            </a:r>
            <a:r>
              <a:rPr sz="2400" spc="-45" dirty="0">
                <a:latin typeface="Arial"/>
                <a:cs typeface="Arial"/>
              </a:rPr>
              <a:t>t.start();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90" dirty="0">
                <a:latin typeface="Arial"/>
                <a:cs typeface="Arial"/>
              </a:rPr>
              <a:t>System.out.println(t.getState());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//Runnable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70230"/>
          </a:xfrm>
          <a:custGeom>
            <a:avLst/>
            <a:gdLst/>
            <a:ahLst/>
            <a:cxnLst/>
            <a:rect l="l" t="t" r="r" b="b"/>
            <a:pathLst>
              <a:path w="12192000" h="570230">
                <a:moveTo>
                  <a:pt x="12192000" y="0"/>
                </a:moveTo>
                <a:lnTo>
                  <a:pt x="0" y="0"/>
                </a:lnTo>
                <a:lnTo>
                  <a:pt x="0" y="569976"/>
                </a:lnTo>
                <a:lnTo>
                  <a:pt x="12192000" y="569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3073" y="0"/>
            <a:ext cx="262636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40" dirty="0"/>
              <a:t>Blocked</a:t>
            </a:r>
            <a:r>
              <a:rPr sz="3800" spc="-270" dirty="0"/>
              <a:t> </a:t>
            </a:r>
            <a:r>
              <a:rPr sz="3800" spc="-229" dirty="0"/>
              <a:t>State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212242" y="566115"/>
            <a:ext cx="7671434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2200" spc="-185" dirty="0">
                <a:solidFill>
                  <a:srgbClr val="62B075"/>
                </a:solidFill>
                <a:latin typeface="Arial"/>
                <a:cs typeface="Arial"/>
              </a:rPr>
              <a:t>class </a:t>
            </a:r>
            <a:r>
              <a:rPr sz="2200" spc="-140" dirty="0">
                <a:latin typeface="Arial"/>
                <a:cs typeface="Arial"/>
              </a:rPr>
              <a:t>BlockedState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20065" marR="5080" indent="-253365">
              <a:lnSpc>
                <a:spcPct val="100000"/>
              </a:lnSpc>
              <a:spcBef>
                <a:spcPts val="5"/>
              </a:spcBef>
            </a:pP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2200" spc="-90" dirty="0">
                <a:solidFill>
                  <a:srgbClr val="62B075"/>
                </a:solidFill>
                <a:latin typeface="Arial"/>
                <a:cs typeface="Arial"/>
              </a:rPr>
              <a:t>static void </a:t>
            </a:r>
            <a:r>
              <a:rPr sz="2200" spc="-80" dirty="0">
                <a:latin typeface="Arial"/>
                <a:cs typeface="Arial"/>
              </a:rPr>
              <a:t>main(String[] </a:t>
            </a:r>
            <a:r>
              <a:rPr sz="2200" spc="-150" dirty="0">
                <a:latin typeface="Arial"/>
                <a:cs typeface="Arial"/>
              </a:rPr>
              <a:t>args) </a:t>
            </a: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throws </a:t>
            </a:r>
            <a:r>
              <a:rPr sz="2200" spc="-85" dirty="0">
                <a:latin typeface="Arial"/>
                <a:cs typeface="Arial"/>
              </a:rPr>
              <a:t>InterruptedException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  </a:t>
            </a:r>
            <a:r>
              <a:rPr sz="2200" spc="-14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t1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solidFill>
                  <a:srgbClr val="62B075"/>
                </a:solidFill>
                <a:latin typeface="Arial"/>
                <a:cs typeface="Arial"/>
              </a:rPr>
              <a:t>new </a:t>
            </a:r>
            <a:r>
              <a:rPr sz="2200" spc="-120" dirty="0">
                <a:latin typeface="Arial"/>
                <a:cs typeface="Arial"/>
              </a:rPr>
              <a:t>Thread(</a:t>
            </a:r>
            <a:r>
              <a:rPr sz="2200" spc="-120" dirty="0">
                <a:solidFill>
                  <a:srgbClr val="62B075"/>
                </a:solidFill>
                <a:latin typeface="Arial"/>
                <a:cs typeface="Arial"/>
              </a:rPr>
              <a:t>new</a:t>
            </a:r>
            <a:r>
              <a:rPr sz="2200" spc="-170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DemoThreadB());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734" y="1572513"/>
            <a:ext cx="5241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t2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solidFill>
                  <a:srgbClr val="62B075"/>
                </a:solidFill>
                <a:latin typeface="Arial"/>
                <a:cs typeface="Arial"/>
              </a:rPr>
              <a:t>new </a:t>
            </a:r>
            <a:r>
              <a:rPr sz="2200" spc="-120" dirty="0">
                <a:latin typeface="Arial"/>
                <a:cs typeface="Arial"/>
              </a:rPr>
              <a:t>Thread(</a:t>
            </a:r>
            <a:r>
              <a:rPr sz="2200" spc="-120" dirty="0">
                <a:solidFill>
                  <a:srgbClr val="62B075"/>
                </a:solidFill>
                <a:latin typeface="Arial"/>
                <a:cs typeface="Arial"/>
              </a:rPr>
              <a:t>new</a:t>
            </a:r>
            <a:r>
              <a:rPr sz="2200" spc="-165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DemoThreadB());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734" y="2242769"/>
            <a:ext cx="1078865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Arial"/>
                <a:cs typeface="Arial"/>
              </a:rPr>
              <a:t>t1.start();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0" dirty="0">
                <a:latin typeface="Arial"/>
                <a:cs typeface="Arial"/>
              </a:rPr>
              <a:t>t2.start();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734" y="3249294"/>
            <a:ext cx="2274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14" dirty="0">
                <a:latin typeface="Arial"/>
                <a:cs typeface="Arial"/>
              </a:rPr>
              <a:t>Thread.sleep(</a:t>
            </a:r>
            <a:r>
              <a:rPr sz="2200" spc="-114" dirty="0">
                <a:solidFill>
                  <a:srgbClr val="009900"/>
                </a:solidFill>
                <a:latin typeface="Arial"/>
                <a:cs typeface="Arial"/>
              </a:rPr>
              <a:t>1000</a:t>
            </a:r>
            <a:r>
              <a:rPr sz="2200" spc="-114" dirty="0">
                <a:latin typeface="Arial"/>
                <a:cs typeface="Arial"/>
              </a:rPr>
              <a:t>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734" y="3920109"/>
            <a:ext cx="37198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85" dirty="0">
                <a:latin typeface="Arial"/>
                <a:cs typeface="Arial"/>
              </a:rPr>
              <a:t>System.out.println(t2.getState());  </a:t>
            </a:r>
            <a:r>
              <a:rPr sz="2200" spc="-120" dirty="0">
                <a:latin typeface="Arial"/>
                <a:cs typeface="Arial"/>
              </a:rPr>
              <a:t>System.exit(</a:t>
            </a:r>
            <a:r>
              <a:rPr sz="2200" spc="-120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r>
              <a:rPr sz="2200" spc="-120" dirty="0">
                <a:latin typeface="Arial"/>
                <a:cs typeface="Arial"/>
              </a:rPr>
              <a:t>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750" y="4590669"/>
            <a:ext cx="109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242" y="4925948"/>
            <a:ext cx="109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7873" y="1703958"/>
            <a:ext cx="499364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62B075"/>
                </a:solidFill>
                <a:latin typeface="Carlito"/>
                <a:cs typeface="Carlito"/>
              </a:rPr>
              <a:t>class </a:t>
            </a:r>
            <a:r>
              <a:rPr sz="2200" spc="-10" dirty="0">
                <a:latin typeface="Carlito"/>
                <a:cs typeface="Carlito"/>
              </a:rPr>
              <a:t>DemoThreadB </a:t>
            </a:r>
            <a:r>
              <a:rPr sz="2200" b="1" spc="-5" dirty="0">
                <a:solidFill>
                  <a:srgbClr val="62B075"/>
                </a:solidFill>
                <a:latin typeface="Carlito"/>
                <a:cs typeface="Carlito"/>
              </a:rPr>
              <a:t>implements </a:t>
            </a:r>
            <a:r>
              <a:rPr sz="2200" spc="-5" dirty="0">
                <a:latin typeface="Carlito"/>
                <a:cs typeface="Carlito"/>
              </a:rPr>
              <a:t>Runnable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</a:pPr>
            <a:r>
              <a:rPr sz="2200" spc="-5" dirty="0">
                <a:solidFill>
                  <a:srgbClr val="808080"/>
                </a:solidFill>
                <a:latin typeface="Carlito"/>
                <a:cs typeface="Carlito"/>
              </a:rPr>
              <a:t>@Override</a:t>
            </a:r>
            <a:endParaRPr sz="2200">
              <a:latin typeface="Carlito"/>
              <a:cs typeface="Carlito"/>
            </a:endParaRPr>
          </a:p>
          <a:p>
            <a:pPr marL="520065" marR="2184400" indent="-253365">
              <a:lnSpc>
                <a:spcPct val="100000"/>
              </a:lnSpc>
            </a:pPr>
            <a:r>
              <a:rPr sz="2200" b="1" spc="-5" dirty="0">
                <a:solidFill>
                  <a:srgbClr val="62B075"/>
                </a:solidFill>
                <a:latin typeface="Carlito"/>
                <a:cs typeface="Carlito"/>
              </a:rPr>
              <a:t>public </a:t>
            </a:r>
            <a:r>
              <a:rPr sz="2200" b="1" spc="-10" dirty="0">
                <a:solidFill>
                  <a:srgbClr val="62B075"/>
                </a:solidFill>
                <a:latin typeface="Carlito"/>
                <a:cs typeface="Carlito"/>
              </a:rPr>
              <a:t>void </a:t>
            </a:r>
            <a:r>
              <a:rPr sz="2200" spc="-5" dirty="0">
                <a:latin typeface="Carlito"/>
                <a:cs typeface="Carlito"/>
              </a:rPr>
              <a:t>run() {  </a:t>
            </a:r>
            <a:r>
              <a:rPr sz="2200" spc="-15" dirty="0">
                <a:latin typeface="Carlito"/>
                <a:cs typeface="Carlito"/>
              </a:rPr>
              <a:t>commonResource();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7873" y="3716273"/>
            <a:ext cx="5501005" cy="304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62B075"/>
                </a:solidFill>
                <a:latin typeface="Carlito"/>
                <a:cs typeface="Carlito"/>
              </a:rPr>
              <a:t>public </a:t>
            </a:r>
            <a:r>
              <a:rPr sz="2200" b="1" spc="-20" dirty="0">
                <a:solidFill>
                  <a:srgbClr val="62B075"/>
                </a:solidFill>
                <a:latin typeface="Carlito"/>
                <a:cs typeface="Carlito"/>
              </a:rPr>
              <a:t>static </a:t>
            </a:r>
            <a:r>
              <a:rPr sz="2200" b="1" spc="-15" dirty="0">
                <a:solidFill>
                  <a:srgbClr val="62B075"/>
                </a:solidFill>
                <a:latin typeface="Carlito"/>
                <a:cs typeface="Carlito"/>
              </a:rPr>
              <a:t>synchronized</a:t>
            </a:r>
            <a:r>
              <a:rPr sz="2200" b="1" spc="45" dirty="0">
                <a:solidFill>
                  <a:srgbClr val="62B075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62B075"/>
                </a:solidFill>
                <a:latin typeface="Carlito"/>
                <a:cs typeface="Carlito"/>
              </a:rPr>
              <a:t>void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commonResource()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520065">
              <a:lnSpc>
                <a:spcPct val="100000"/>
              </a:lnSpc>
            </a:pPr>
            <a:r>
              <a:rPr sz="2200" b="1" spc="-10" dirty="0">
                <a:solidFill>
                  <a:srgbClr val="62B075"/>
                </a:solidFill>
                <a:latin typeface="Carlito"/>
                <a:cs typeface="Carlito"/>
              </a:rPr>
              <a:t>while</a:t>
            </a:r>
            <a:r>
              <a:rPr sz="2200" spc="-10" dirty="0">
                <a:latin typeface="Carlito"/>
                <a:cs typeface="Carlito"/>
              </a:rPr>
              <a:t>(</a:t>
            </a:r>
            <a:r>
              <a:rPr sz="2200" b="1" spc="-10" dirty="0">
                <a:solidFill>
                  <a:srgbClr val="62B075"/>
                </a:solidFill>
                <a:latin typeface="Carlito"/>
                <a:cs typeface="Carlito"/>
              </a:rPr>
              <a:t>true</a:t>
            </a:r>
            <a:r>
              <a:rPr sz="2200" spc="-10" dirty="0">
                <a:latin typeface="Carlito"/>
                <a:cs typeface="Carlito"/>
              </a:rPr>
              <a:t>)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774700">
              <a:lnSpc>
                <a:spcPct val="100000"/>
              </a:lnSpc>
            </a:pPr>
            <a:r>
              <a:rPr sz="2200" spc="-5" dirty="0">
                <a:solidFill>
                  <a:srgbClr val="008200"/>
                </a:solidFill>
                <a:latin typeface="Carlito"/>
                <a:cs typeface="Carlito"/>
              </a:rPr>
              <a:t>// </a:t>
            </a:r>
            <a:r>
              <a:rPr sz="2200" spc="-10" dirty="0">
                <a:solidFill>
                  <a:srgbClr val="008200"/>
                </a:solidFill>
                <a:latin typeface="Carlito"/>
                <a:cs typeface="Carlito"/>
              </a:rPr>
              <a:t>Infinite </a:t>
            </a:r>
            <a:r>
              <a:rPr sz="2200" dirty="0">
                <a:solidFill>
                  <a:srgbClr val="008200"/>
                </a:solidFill>
                <a:latin typeface="Carlito"/>
                <a:cs typeface="Carlito"/>
              </a:rPr>
              <a:t>loop </a:t>
            </a:r>
            <a:r>
              <a:rPr sz="2200" spc="-20" dirty="0">
                <a:solidFill>
                  <a:srgbClr val="008200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008200"/>
                </a:solidFill>
                <a:latin typeface="Carlito"/>
                <a:cs typeface="Carlito"/>
              </a:rPr>
              <a:t>mimic </a:t>
            </a:r>
            <a:r>
              <a:rPr sz="2200" spc="-10" dirty="0">
                <a:solidFill>
                  <a:srgbClr val="008200"/>
                </a:solidFill>
                <a:latin typeface="Carlito"/>
                <a:cs typeface="Carlito"/>
              </a:rPr>
              <a:t>heavy</a:t>
            </a:r>
            <a:r>
              <a:rPr sz="2200" spc="20" dirty="0">
                <a:solidFill>
                  <a:srgbClr val="0082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rlito"/>
                <a:cs typeface="Carlito"/>
              </a:rPr>
              <a:t>processing</a:t>
            </a:r>
            <a:endParaRPr sz="2200">
              <a:latin typeface="Carlito"/>
              <a:cs typeface="Carlito"/>
            </a:endParaRPr>
          </a:p>
          <a:p>
            <a:pPr marL="774700">
              <a:lnSpc>
                <a:spcPct val="100000"/>
              </a:lnSpc>
            </a:pPr>
            <a:r>
              <a:rPr sz="2200" spc="-5" dirty="0">
                <a:solidFill>
                  <a:srgbClr val="008200"/>
                </a:solidFill>
                <a:latin typeface="Carlito"/>
                <a:cs typeface="Carlito"/>
              </a:rPr>
              <a:t>// 't1' </a:t>
            </a:r>
            <a:r>
              <a:rPr sz="2200" spc="-10" dirty="0">
                <a:solidFill>
                  <a:srgbClr val="008200"/>
                </a:solidFill>
                <a:latin typeface="Carlito"/>
                <a:cs typeface="Carlito"/>
              </a:rPr>
              <a:t>won't </a:t>
            </a:r>
            <a:r>
              <a:rPr sz="2200" spc="-15" dirty="0">
                <a:solidFill>
                  <a:srgbClr val="008200"/>
                </a:solidFill>
                <a:latin typeface="Carlito"/>
                <a:cs typeface="Carlito"/>
              </a:rPr>
              <a:t>leave </a:t>
            </a:r>
            <a:r>
              <a:rPr sz="2200" spc="-5" dirty="0">
                <a:solidFill>
                  <a:srgbClr val="008200"/>
                </a:solidFill>
                <a:latin typeface="Carlito"/>
                <a:cs typeface="Carlito"/>
              </a:rPr>
              <a:t>this</a:t>
            </a:r>
            <a:r>
              <a:rPr sz="2200" spc="55" dirty="0">
                <a:solidFill>
                  <a:srgbClr val="0082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rlito"/>
                <a:cs typeface="Carlito"/>
              </a:rPr>
              <a:t>method</a:t>
            </a:r>
            <a:endParaRPr sz="2200">
              <a:latin typeface="Carlito"/>
              <a:cs typeface="Carlito"/>
            </a:endParaRPr>
          </a:p>
          <a:p>
            <a:pPr marL="774700">
              <a:lnSpc>
                <a:spcPct val="100000"/>
              </a:lnSpc>
            </a:pPr>
            <a:r>
              <a:rPr sz="2200" spc="-5" dirty="0">
                <a:solidFill>
                  <a:srgbClr val="008200"/>
                </a:solidFill>
                <a:latin typeface="Carlito"/>
                <a:cs typeface="Carlito"/>
              </a:rPr>
              <a:t>// when 't2' </a:t>
            </a:r>
            <a:r>
              <a:rPr sz="2200" dirty="0">
                <a:solidFill>
                  <a:srgbClr val="008200"/>
                </a:solidFill>
                <a:latin typeface="Carlito"/>
                <a:cs typeface="Carlito"/>
              </a:rPr>
              <a:t>try </a:t>
            </a:r>
            <a:r>
              <a:rPr sz="2200" spc="-20" dirty="0">
                <a:solidFill>
                  <a:srgbClr val="008200"/>
                </a:solidFill>
                <a:latin typeface="Carlito"/>
                <a:cs typeface="Carlito"/>
              </a:rPr>
              <a:t>to enters</a:t>
            </a:r>
            <a:r>
              <a:rPr sz="2200" spc="95" dirty="0">
                <a:solidFill>
                  <a:srgbClr val="0082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rlito"/>
                <a:cs typeface="Carlito"/>
              </a:rPr>
              <a:t>this</a:t>
            </a:r>
            <a:endParaRPr sz="2200">
              <a:latin typeface="Carlito"/>
              <a:cs typeface="Carlito"/>
            </a:endParaRPr>
          </a:p>
          <a:p>
            <a:pPr marL="52006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3741" y="0"/>
            <a:ext cx="260413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45" dirty="0"/>
              <a:t>Waiting</a:t>
            </a:r>
            <a:r>
              <a:rPr sz="3800" spc="-250" dirty="0"/>
              <a:t> </a:t>
            </a:r>
            <a:r>
              <a:rPr sz="3800" spc="-229" dirty="0"/>
              <a:t>State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13689" y="690194"/>
            <a:ext cx="5970905" cy="5726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2200" spc="-185" dirty="0">
                <a:solidFill>
                  <a:srgbClr val="62B075"/>
                </a:solidFill>
                <a:latin typeface="Arial"/>
                <a:cs typeface="Arial"/>
              </a:rPr>
              <a:t>class </a:t>
            </a:r>
            <a:r>
              <a:rPr sz="2200" spc="-110" dirty="0">
                <a:latin typeface="Arial"/>
                <a:cs typeface="Arial"/>
              </a:rPr>
              <a:t>WaitingState </a:t>
            </a:r>
            <a:r>
              <a:rPr sz="2200" spc="-95" dirty="0">
                <a:solidFill>
                  <a:srgbClr val="62B075"/>
                </a:solidFill>
                <a:latin typeface="Arial"/>
                <a:cs typeface="Arial"/>
              </a:rPr>
              <a:t>implements </a:t>
            </a:r>
            <a:r>
              <a:rPr sz="2200" spc="-140" dirty="0">
                <a:latin typeface="Arial"/>
                <a:cs typeface="Arial"/>
              </a:rPr>
              <a:t>Runnable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  <a:spcBef>
                <a:spcPts val="5"/>
              </a:spcBef>
            </a:pP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2200" spc="-90" dirty="0">
                <a:solidFill>
                  <a:srgbClr val="62B075"/>
                </a:solidFill>
                <a:latin typeface="Arial"/>
                <a:cs typeface="Arial"/>
              </a:rPr>
              <a:t>static </a:t>
            </a:r>
            <a:r>
              <a:rPr sz="2200" spc="-140" dirty="0">
                <a:latin typeface="Arial"/>
                <a:cs typeface="Arial"/>
              </a:rPr>
              <a:t>Thread</a:t>
            </a:r>
            <a:r>
              <a:rPr sz="2200" spc="-254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t1;</a:t>
            </a:r>
            <a:endParaRPr sz="22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</a:pP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2200" spc="-90" dirty="0">
                <a:solidFill>
                  <a:srgbClr val="62B075"/>
                </a:solidFill>
                <a:latin typeface="Arial"/>
                <a:cs typeface="Arial"/>
              </a:rPr>
              <a:t>static void </a:t>
            </a:r>
            <a:r>
              <a:rPr sz="2200" spc="-80" dirty="0">
                <a:latin typeface="Arial"/>
                <a:cs typeface="Arial"/>
              </a:rPr>
              <a:t>main(String[] </a:t>
            </a:r>
            <a:r>
              <a:rPr sz="2200" spc="-150" dirty="0">
                <a:latin typeface="Arial"/>
                <a:cs typeface="Arial"/>
              </a:rPr>
              <a:t>args)</a:t>
            </a:r>
            <a:r>
              <a:rPr sz="2200" spc="-33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t1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solidFill>
                  <a:srgbClr val="62B075"/>
                </a:solidFill>
                <a:latin typeface="Arial"/>
                <a:cs typeface="Arial"/>
              </a:rPr>
              <a:t>new </a:t>
            </a:r>
            <a:r>
              <a:rPr sz="2200" spc="-120" dirty="0">
                <a:latin typeface="Arial"/>
                <a:cs typeface="Arial"/>
              </a:rPr>
              <a:t>Thread(</a:t>
            </a:r>
            <a:r>
              <a:rPr sz="2200" spc="-120" dirty="0">
                <a:solidFill>
                  <a:srgbClr val="62B075"/>
                </a:solidFill>
                <a:latin typeface="Arial"/>
                <a:cs typeface="Arial"/>
              </a:rPr>
              <a:t>new</a:t>
            </a:r>
            <a:r>
              <a:rPr sz="2200" spc="-225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WaitingState());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-50" dirty="0">
                <a:latin typeface="Arial"/>
                <a:cs typeface="Arial"/>
              </a:rPr>
              <a:t>t1.start();</a:t>
            </a:r>
            <a:endParaRPr sz="22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</a:pP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2200" spc="-95" dirty="0">
                <a:solidFill>
                  <a:srgbClr val="62B075"/>
                </a:solidFill>
                <a:latin typeface="Arial"/>
                <a:cs typeface="Arial"/>
              </a:rPr>
              <a:t>void </a:t>
            </a:r>
            <a:r>
              <a:rPr sz="2200" spc="-60" dirty="0">
                <a:latin typeface="Arial"/>
                <a:cs typeface="Arial"/>
              </a:rPr>
              <a:t>run()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-14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t2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solidFill>
                  <a:srgbClr val="62B075"/>
                </a:solidFill>
                <a:latin typeface="Arial"/>
                <a:cs typeface="Arial"/>
              </a:rPr>
              <a:t>new </a:t>
            </a:r>
            <a:r>
              <a:rPr sz="2200" spc="-120" dirty="0">
                <a:latin typeface="Arial"/>
                <a:cs typeface="Arial"/>
              </a:rPr>
              <a:t>Thread(</a:t>
            </a:r>
            <a:r>
              <a:rPr sz="2200" spc="-120" dirty="0">
                <a:solidFill>
                  <a:srgbClr val="62B075"/>
                </a:solidFill>
                <a:latin typeface="Arial"/>
                <a:cs typeface="Arial"/>
              </a:rPr>
              <a:t>new</a:t>
            </a:r>
            <a:r>
              <a:rPr sz="2200" spc="-210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2200" spc="-145" dirty="0">
                <a:latin typeface="Arial"/>
                <a:cs typeface="Arial"/>
              </a:rPr>
              <a:t>DemoThreadWS());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-50" dirty="0">
                <a:latin typeface="Arial"/>
                <a:cs typeface="Arial"/>
              </a:rPr>
              <a:t>t2.start();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dirty="0">
                <a:solidFill>
                  <a:srgbClr val="62B075"/>
                </a:solidFill>
                <a:latin typeface="Arial"/>
                <a:cs typeface="Arial"/>
              </a:rPr>
              <a:t>try</a:t>
            </a:r>
            <a:r>
              <a:rPr sz="2200" spc="-145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2200" spc="-45" dirty="0">
                <a:latin typeface="Arial"/>
                <a:cs typeface="Arial"/>
              </a:rPr>
              <a:t>t2.join();</a:t>
            </a:r>
            <a:endParaRPr sz="2200">
              <a:latin typeface="Arial"/>
              <a:cs typeface="Arial"/>
            </a:endParaRPr>
          </a:p>
          <a:p>
            <a:pPr marL="774700" marR="1247775" indent="-254635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 </a:t>
            </a:r>
            <a:r>
              <a:rPr sz="2200" spc="-125" dirty="0">
                <a:solidFill>
                  <a:srgbClr val="62B075"/>
                </a:solidFill>
                <a:latin typeface="Arial"/>
                <a:cs typeface="Arial"/>
              </a:rPr>
              <a:t>catch </a:t>
            </a:r>
            <a:r>
              <a:rPr sz="2200" spc="-85" dirty="0">
                <a:latin typeface="Arial"/>
                <a:cs typeface="Arial"/>
              </a:rPr>
              <a:t>(InterruptedException </a:t>
            </a:r>
            <a:r>
              <a:rPr sz="2200" spc="-110" dirty="0">
                <a:latin typeface="Arial"/>
                <a:cs typeface="Arial"/>
              </a:rPr>
              <a:t>e) </a:t>
            </a:r>
            <a:r>
              <a:rPr sz="2200" spc="-80" dirty="0">
                <a:latin typeface="Arial"/>
                <a:cs typeface="Arial"/>
              </a:rPr>
              <a:t>{  Thread.currentThread().interrupt();</a:t>
            </a:r>
            <a:endParaRPr sz="2200">
              <a:latin typeface="Arial"/>
              <a:cs typeface="Arial"/>
            </a:endParaRPr>
          </a:p>
          <a:p>
            <a:pPr marL="648335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  <a:spcBef>
                <a:spcPts val="5"/>
              </a:spcBef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7238" y="2420873"/>
            <a:ext cx="5012055" cy="263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62B075"/>
                </a:solidFill>
                <a:latin typeface="Carlito"/>
                <a:cs typeface="Carlito"/>
              </a:rPr>
              <a:t>class </a:t>
            </a:r>
            <a:r>
              <a:rPr sz="1900" spc="-10" dirty="0">
                <a:latin typeface="Carlito"/>
                <a:cs typeface="Carlito"/>
              </a:rPr>
              <a:t>DemoThreadWS </a:t>
            </a:r>
            <a:r>
              <a:rPr sz="1900" b="1" spc="-5" dirty="0">
                <a:solidFill>
                  <a:srgbClr val="62B075"/>
                </a:solidFill>
                <a:latin typeface="Carlito"/>
                <a:cs typeface="Carlito"/>
              </a:rPr>
              <a:t>implements </a:t>
            </a:r>
            <a:r>
              <a:rPr sz="1900" spc="-5" dirty="0">
                <a:latin typeface="Carlito"/>
                <a:cs typeface="Carlito"/>
              </a:rPr>
              <a:t>Runnable</a:t>
            </a:r>
            <a:r>
              <a:rPr sz="1900" spc="10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{</a:t>
            </a:r>
            <a:endParaRPr sz="1900">
              <a:latin typeface="Carlito"/>
              <a:cs typeface="Carlito"/>
            </a:endParaRPr>
          </a:p>
          <a:p>
            <a:pPr marL="228600">
              <a:lnSpc>
                <a:spcPct val="100000"/>
              </a:lnSpc>
            </a:pPr>
            <a:r>
              <a:rPr sz="1900" b="1" spc="-5" dirty="0">
                <a:solidFill>
                  <a:srgbClr val="62B075"/>
                </a:solidFill>
                <a:latin typeface="Carlito"/>
                <a:cs typeface="Carlito"/>
              </a:rPr>
              <a:t>public void </a:t>
            </a:r>
            <a:r>
              <a:rPr sz="1900" spc="-5" dirty="0">
                <a:latin typeface="Carlito"/>
                <a:cs typeface="Carlito"/>
              </a:rPr>
              <a:t>run()</a:t>
            </a:r>
            <a:r>
              <a:rPr sz="1900" spc="1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{</a:t>
            </a:r>
            <a:endParaRPr sz="1900">
              <a:latin typeface="Carlito"/>
              <a:cs typeface="Carlito"/>
            </a:endParaRPr>
          </a:p>
          <a:p>
            <a:pPr marL="445134">
              <a:lnSpc>
                <a:spcPct val="100000"/>
              </a:lnSpc>
            </a:pPr>
            <a:r>
              <a:rPr sz="1900" b="1" dirty="0">
                <a:solidFill>
                  <a:srgbClr val="62B075"/>
                </a:solidFill>
                <a:latin typeface="Carlito"/>
                <a:cs typeface="Carlito"/>
              </a:rPr>
              <a:t>try</a:t>
            </a:r>
            <a:r>
              <a:rPr sz="1900" b="1" spc="-15" dirty="0">
                <a:solidFill>
                  <a:srgbClr val="62B075"/>
                </a:solidFill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{</a:t>
            </a:r>
            <a:endParaRPr sz="1900">
              <a:latin typeface="Carlito"/>
              <a:cs typeface="Carlito"/>
            </a:endParaRPr>
          </a:p>
          <a:p>
            <a:pPr marL="661670">
              <a:lnSpc>
                <a:spcPct val="100000"/>
              </a:lnSpc>
            </a:pPr>
            <a:r>
              <a:rPr sz="1900" spc="-5" dirty="0">
                <a:latin typeface="Carlito"/>
                <a:cs typeface="Carlito"/>
              </a:rPr>
              <a:t>Thread.sleep(</a:t>
            </a:r>
            <a:r>
              <a:rPr sz="1900" spc="-5" dirty="0">
                <a:solidFill>
                  <a:srgbClr val="009900"/>
                </a:solidFill>
                <a:latin typeface="Carlito"/>
                <a:cs typeface="Carlito"/>
              </a:rPr>
              <a:t>1000</a:t>
            </a:r>
            <a:r>
              <a:rPr sz="1900" spc="-5" dirty="0">
                <a:latin typeface="Carlito"/>
                <a:cs typeface="Carlito"/>
              </a:rPr>
              <a:t>);</a:t>
            </a:r>
            <a:endParaRPr sz="1900">
              <a:latin typeface="Carlito"/>
              <a:cs typeface="Carlito"/>
            </a:endParaRPr>
          </a:p>
          <a:p>
            <a:pPr marL="661670" marR="891540" indent="-216535">
              <a:lnSpc>
                <a:spcPct val="100000"/>
              </a:lnSpc>
            </a:pPr>
            <a:r>
              <a:rPr sz="1900" spc="-5" dirty="0">
                <a:latin typeface="Carlito"/>
                <a:cs typeface="Carlito"/>
              </a:rPr>
              <a:t>} </a:t>
            </a:r>
            <a:r>
              <a:rPr sz="1900" b="1" spc="-15" dirty="0">
                <a:solidFill>
                  <a:srgbClr val="62B075"/>
                </a:solidFill>
                <a:latin typeface="Carlito"/>
                <a:cs typeface="Carlito"/>
              </a:rPr>
              <a:t>catch </a:t>
            </a:r>
            <a:r>
              <a:rPr sz="1900" spc="-10" dirty="0">
                <a:latin typeface="Carlito"/>
                <a:cs typeface="Carlito"/>
              </a:rPr>
              <a:t>(InterruptedException </a:t>
            </a:r>
            <a:r>
              <a:rPr sz="1900" spc="-5" dirty="0">
                <a:latin typeface="Carlito"/>
                <a:cs typeface="Carlito"/>
              </a:rPr>
              <a:t>e) {  </a:t>
            </a:r>
            <a:r>
              <a:rPr sz="1900" spc="-10" dirty="0">
                <a:latin typeface="Carlito"/>
                <a:cs typeface="Carlito"/>
              </a:rPr>
              <a:t>Thread.currentThread().interrupt();</a:t>
            </a:r>
            <a:endParaRPr sz="1900">
              <a:latin typeface="Carlito"/>
              <a:cs typeface="Carlito"/>
            </a:endParaRPr>
          </a:p>
          <a:p>
            <a:pPr marL="553085">
              <a:lnSpc>
                <a:spcPct val="100000"/>
              </a:lnSpc>
            </a:pPr>
            <a:r>
              <a:rPr sz="1900" spc="-5" dirty="0">
                <a:latin typeface="Carlito"/>
                <a:cs typeface="Carlito"/>
              </a:rPr>
              <a:t>}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rlito"/>
              <a:cs typeface="Carlito"/>
            </a:endParaRPr>
          </a:p>
          <a:p>
            <a:pPr marL="445134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latin typeface="Carlito"/>
                <a:cs typeface="Carlito"/>
              </a:rPr>
              <a:t>System.out.println(WaitingState.t1.getState());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3645" y="5027421"/>
            <a:ext cx="101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rlito"/>
                <a:cs typeface="Carlito"/>
              </a:rPr>
              <a:t>}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7238" y="5316982"/>
            <a:ext cx="101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rlito"/>
                <a:cs typeface="Carlito"/>
              </a:rPr>
              <a:t>}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50545"/>
          </a:xfrm>
          <a:custGeom>
            <a:avLst/>
            <a:gdLst/>
            <a:ahLst/>
            <a:cxnLst/>
            <a:rect l="l" t="t" r="r" b="b"/>
            <a:pathLst>
              <a:path w="12192000" h="550545">
                <a:moveTo>
                  <a:pt x="0" y="550163"/>
                </a:moveTo>
                <a:lnTo>
                  <a:pt x="12192000" y="550163"/>
                </a:lnTo>
                <a:lnTo>
                  <a:pt x="12192000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3850" y="0"/>
            <a:ext cx="392239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10" dirty="0"/>
              <a:t>Timed </a:t>
            </a:r>
            <a:r>
              <a:rPr sz="3800" spc="-145" dirty="0"/>
              <a:t>Waiting</a:t>
            </a:r>
            <a:r>
              <a:rPr sz="3800" spc="-245" dirty="0"/>
              <a:t> </a:t>
            </a:r>
            <a:r>
              <a:rPr sz="3800" spc="-229" dirty="0"/>
              <a:t>State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286613" y="855979"/>
            <a:ext cx="7752715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public </a:t>
            </a:r>
            <a:r>
              <a:rPr sz="2200" spc="-185" dirty="0">
                <a:latin typeface="Arial"/>
                <a:cs typeface="Arial"/>
              </a:rPr>
              <a:t>class </a:t>
            </a:r>
            <a:r>
              <a:rPr sz="2200" spc="-110" dirty="0">
                <a:latin typeface="Arial"/>
                <a:cs typeface="Arial"/>
              </a:rPr>
              <a:t>TimedWaitingState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public </a:t>
            </a:r>
            <a:r>
              <a:rPr sz="2200" spc="-90" dirty="0">
                <a:latin typeface="Arial"/>
                <a:cs typeface="Arial"/>
              </a:rPr>
              <a:t>static void </a:t>
            </a:r>
            <a:r>
              <a:rPr sz="2200" spc="-80" dirty="0">
                <a:latin typeface="Arial"/>
                <a:cs typeface="Arial"/>
              </a:rPr>
              <a:t>main(String[] </a:t>
            </a:r>
            <a:r>
              <a:rPr sz="2200" spc="-150" dirty="0">
                <a:latin typeface="Arial"/>
                <a:cs typeface="Arial"/>
              </a:rPr>
              <a:t>args) </a:t>
            </a:r>
            <a:r>
              <a:rPr sz="2200" spc="-80" dirty="0">
                <a:latin typeface="Arial"/>
                <a:cs typeface="Arial"/>
              </a:rPr>
              <a:t>throws </a:t>
            </a:r>
            <a:r>
              <a:rPr sz="2200" spc="-85" dirty="0">
                <a:latin typeface="Arial"/>
                <a:cs typeface="Arial"/>
              </a:rPr>
              <a:t>InterruptedException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-140" dirty="0">
                <a:latin typeface="Arial"/>
                <a:cs typeface="Arial"/>
              </a:rPr>
              <a:t>DemoThread </a:t>
            </a:r>
            <a:r>
              <a:rPr sz="2200" spc="-70" dirty="0">
                <a:latin typeface="Arial"/>
                <a:cs typeface="Arial"/>
              </a:rPr>
              <a:t>obj1 </a:t>
            </a:r>
            <a:r>
              <a:rPr sz="2200" spc="-190" dirty="0">
                <a:latin typeface="Arial"/>
                <a:cs typeface="Arial"/>
              </a:rPr>
              <a:t>= </a:t>
            </a:r>
            <a:r>
              <a:rPr sz="2200" spc="-100" dirty="0">
                <a:latin typeface="Arial"/>
                <a:cs typeface="Arial"/>
              </a:rPr>
              <a:t>new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DemoThread();</a:t>
            </a:r>
            <a:endParaRPr sz="2200">
              <a:latin typeface="Arial"/>
              <a:cs typeface="Arial"/>
            </a:endParaRPr>
          </a:p>
          <a:p>
            <a:pPr marL="520065" marR="3821429">
              <a:lnSpc>
                <a:spcPct val="100000"/>
              </a:lnSpc>
            </a:pPr>
            <a:r>
              <a:rPr sz="2200" spc="-14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t1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latin typeface="Arial"/>
                <a:cs typeface="Arial"/>
              </a:rPr>
              <a:t>new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Thread(obj1);  </a:t>
            </a:r>
            <a:r>
              <a:rPr sz="2200" spc="-50" dirty="0">
                <a:latin typeface="Arial"/>
                <a:cs typeface="Arial"/>
              </a:rPr>
              <a:t>t1.start();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180" dirty="0">
                <a:latin typeface="Arial"/>
                <a:cs typeface="Arial"/>
              </a:rPr>
              <a:t>// </a:t>
            </a:r>
            <a:r>
              <a:rPr sz="2200" spc="-175" dirty="0">
                <a:latin typeface="Arial"/>
                <a:cs typeface="Arial"/>
              </a:rPr>
              <a:t>The </a:t>
            </a:r>
            <a:r>
              <a:rPr sz="2200" spc="-60" dirty="0">
                <a:latin typeface="Arial"/>
                <a:cs typeface="Arial"/>
              </a:rPr>
              <a:t>following </a:t>
            </a:r>
            <a:r>
              <a:rPr sz="2200" spc="-130" dirty="0">
                <a:latin typeface="Arial"/>
                <a:cs typeface="Arial"/>
              </a:rPr>
              <a:t>sleep </a:t>
            </a:r>
            <a:r>
              <a:rPr sz="2200" spc="-20" dirty="0">
                <a:latin typeface="Arial"/>
                <a:cs typeface="Arial"/>
              </a:rPr>
              <a:t>will </a:t>
            </a:r>
            <a:r>
              <a:rPr sz="2200" spc="-125" dirty="0">
                <a:latin typeface="Arial"/>
                <a:cs typeface="Arial"/>
              </a:rPr>
              <a:t>give </a:t>
            </a:r>
            <a:r>
              <a:rPr sz="2200" spc="-114" dirty="0">
                <a:latin typeface="Arial"/>
                <a:cs typeface="Arial"/>
              </a:rPr>
              <a:t>enough </a:t>
            </a:r>
            <a:r>
              <a:rPr sz="2200" spc="-40" dirty="0">
                <a:latin typeface="Arial"/>
                <a:cs typeface="Arial"/>
              </a:rPr>
              <a:t>time </a:t>
            </a:r>
            <a:r>
              <a:rPr sz="2200" spc="-20" dirty="0">
                <a:latin typeface="Arial"/>
                <a:cs typeface="Arial"/>
              </a:rPr>
              <a:t>for</a:t>
            </a:r>
            <a:r>
              <a:rPr sz="2200" spc="-405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ThreadScheduler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105" y="3203574"/>
            <a:ext cx="378396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180" dirty="0">
                <a:latin typeface="Arial"/>
                <a:cs typeface="Arial"/>
              </a:rPr>
              <a:t>//</a:t>
            </a:r>
            <a:r>
              <a:rPr sz="2200" spc="-3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5" dirty="0">
                <a:latin typeface="Arial"/>
                <a:cs typeface="Arial"/>
              </a:rPr>
              <a:t>start </a:t>
            </a:r>
            <a:r>
              <a:rPr sz="2200" spc="-135" dirty="0">
                <a:latin typeface="Arial"/>
                <a:cs typeface="Arial"/>
              </a:rPr>
              <a:t>processing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7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t1  </a:t>
            </a:r>
            <a:r>
              <a:rPr sz="2200" spc="-114" dirty="0">
                <a:latin typeface="Arial"/>
                <a:cs typeface="Arial"/>
              </a:rPr>
              <a:t>Thread.sleep(1000);  </a:t>
            </a:r>
            <a:r>
              <a:rPr sz="2200" spc="-85" dirty="0">
                <a:latin typeface="Arial"/>
                <a:cs typeface="Arial"/>
              </a:rPr>
              <a:t>System.out.println(t1.getState());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8613" y="4544390"/>
            <a:ext cx="109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613" y="4880228"/>
            <a:ext cx="109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6120" y="3397122"/>
            <a:ext cx="4841240" cy="337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rlito"/>
                <a:cs typeface="Carlito"/>
              </a:rPr>
              <a:t>class </a:t>
            </a:r>
            <a:r>
              <a:rPr sz="2200" spc="-5" dirty="0">
                <a:latin typeface="Carlito"/>
                <a:cs typeface="Carlito"/>
              </a:rPr>
              <a:t>DemoThread </a:t>
            </a:r>
            <a:r>
              <a:rPr sz="2200" b="1" spc="-5" dirty="0">
                <a:latin typeface="Carlito"/>
                <a:cs typeface="Carlito"/>
              </a:rPr>
              <a:t>implements </a:t>
            </a:r>
            <a:r>
              <a:rPr sz="2200" spc="-5" dirty="0">
                <a:latin typeface="Carlito"/>
                <a:cs typeface="Carlito"/>
              </a:rPr>
              <a:t>Runnable {  </a:t>
            </a:r>
            <a:r>
              <a:rPr sz="2200" spc="-10" dirty="0">
                <a:latin typeface="Carlito"/>
                <a:cs typeface="Carlito"/>
              </a:rPr>
              <a:t>@Override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0" dirty="0">
                <a:latin typeface="Carlito"/>
                <a:cs typeface="Carlito"/>
              </a:rPr>
              <a:t>void </a:t>
            </a:r>
            <a:r>
              <a:rPr sz="2200" spc="-5" dirty="0">
                <a:latin typeface="Carlito"/>
                <a:cs typeface="Carlito"/>
              </a:rPr>
              <a:t>run()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520065">
              <a:lnSpc>
                <a:spcPct val="100000"/>
              </a:lnSpc>
            </a:pPr>
            <a:r>
              <a:rPr sz="2200" b="1" spc="-5" dirty="0">
                <a:latin typeface="Carlito"/>
                <a:cs typeface="Carlito"/>
              </a:rPr>
              <a:t>try</a:t>
            </a:r>
            <a:r>
              <a:rPr sz="2200" b="1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774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Thread.sleep(5000);</a:t>
            </a:r>
            <a:endParaRPr sz="2200">
              <a:latin typeface="Carlito"/>
              <a:cs typeface="Carlito"/>
            </a:endParaRPr>
          </a:p>
          <a:p>
            <a:pPr marL="52006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 </a:t>
            </a:r>
            <a:r>
              <a:rPr sz="2200" b="1" spc="-15" dirty="0">
                <a:latin typeface="Carlito"/>
                <a:cs typeface="Carlito"/>
              </a:rPr>
              <a:t>catch </a:t>
            </a:r>
            <a:r>
              <a:rPr sz="2200" spc="-15" dirty="0">
                <a:latin typeface="Carlito"/>
                <a:cs typeface="Carlito"/>
              </a:rPr>
              <a:t>(InterruptedException </a:t>
            </a:r>
            <a:r>
              <a:rPr sz="2200" spc="-5" dirty="0">
                <a:latin typeface="Carlito"/>
                <a:cs typeface="Carlito"/>
              </a:rPr>
              <a:t>e)</a:t>
            </a:r>
            <a:r>
              <a:rPr sz="2200" spc="7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774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Thread.currentThread().interrupt();</a:t>
            </a:r>
            <a:endParaRPr sz="2200">
              <a:latin typeface="Carlito"/>
              <a:cs typeface="Carlito"/>
            </a:endParaRPr>
          </a:p>
          <a:p>
            <a:pPr marL="71056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70230"/>
          </a:xfrm>
          <a:custGeom>
            <a:avLst/>
            <a:gdLst/>
            <a:ahLst/>
            <a:cxnLst/>
            <a:rect l="l" t="t" r="r" b="b"/>
            <a:pathLst>
              <a:path w="12192000" h="570230">
                <a:moveTo>
                  <a:pt x="12192000" y="0"/>
                </a:moveTo>
                <a:lnTo>
                  <a:pt x="0" y="0"/>
                </a:lnTo>
                <a:lnTo>
                  <a:pt x="0" y="569976"/>
                </a:lnTo>
                <a:lnTo>
                  <a:pt x="12192000" y="569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7126" y="0"/>
            <a:ext cx="33159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95" dirty="0"/>
              <a:t>Terminated</a:t>
            </a:r>
            <a:r>
              <a:rPr sz="3800" spc="-280" dirty="0"/>
              <a:t> </a:t>
            </a:r>
            <a:r>
              <a:rPr sz="3800" spc="-229" dirty="0"/>
              <a:t>State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1317497" y="793749"/>
            <a:ext cx="7671434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public </a:t>
            </a:r>
            <a:r>
              <a:rPr sz="2200" spc="-185" dirty="0">
                <a:latin typeface="Arial"/>
                <a:cs typeface="Arial"/>
              </a:rPr>
              <a:t>class </a:t>
            </a:r>
            <a:r>
              <a:rPr sz="2200" spc="-125" dirty="0">
                <a:latin typeface="Arial"/>
                <a:cs typeface="Arial"/>
              </a:rPr>
              <a:t>TerminatedState </a:t>
            </a:r>
            <a:r>
              <a:rPr sz="2200" spc="-95" dirty="0">
                <a:latin typeface="Arial"/>
                <a:cs typeface="Arial"/>
              </a:rPr>
              <a:t>implements </a:t>
            </a:r>
            <a:r>
              <a:rPr sz="2200" spc="-140" dirty="0">
                <a:latin typeface="Arial"/>
                <a:cs typeface="Arial"/>
              </a:rPr>
              <a:t>Runnable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20065" marR="5080" indent="-253365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public </a:t>
            </a:r>
            <a:r>
              <a:rPr sz="2200" spc="-90" dirty="0">
                <a:latin typeface="Arial"/>
                <a:cs typeface="Arial"/>
              </a:rPr>
              <a:t>static void </a:t>
            </a:r>
            <a:r>
              <a:rPr sz="2200" spc="-80" dirty="0">
                <a:latin typeface="Arial"/>
                <a:cs typeface="Arial"/>
              </a:rPr>
              <a:t>main(String[] </a:t>
            </a:r>
            <a:r>
              <a:rPr sz="2200" spc="-150" dirty="0">
                <a:latin typeface="Arial"/>
                <a:cs typeface="Arial"/>
              </a:rPr>
              <a:t>args) </a:t>
            </a:r>
            <a:r>
              <a:rPr sz="2200" spc="-80" dirty="0">
                <a:latin typeface="Arial"/>
                <a:cs typeface="Arial"/>
              </a:rPr>
              <a:t>throws </a:t>
            </a:r>
            <a:r>
              <a:rPr sz="2200" spc="-85" dirty="0">
                <a:latin typeface="Arial"/>
                <a:cs typeface="Arial"/>
              </a:rPr>
              <a:t>InterruptedException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  </a:t>
            </a:r>
            <a:r>
              <a:rPr sz="2200" spc="-14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t1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latin typeface="Arial"/>
                <a:cs typeface="Arial"/>
              </a:rPr>
              <a:t>new </a:t>
            </a:r>
            <a:r>
              <a:rPr sz="2200" spc="-120" dirty="0">
                <a:latin typeface="Arial"/>
                <a:cs typeface="Arial"/>
              </a:rPr>
              <a:t>Thread(new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TerminatedState());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-50" dirty="0">
                <a:latin typeface="Arial"/>
                <a:cs typeface="Arial"/>
              </a:rPr>
              <a:t>t1.start();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5"/>
              </a:spcBef>
            </a:pPr>
            <a:r>
              <a:rPr sz="2200" spc="180" dirty="0">
                <a:latin typeface="Arial"/>
                <a:cs typeface="Arial"/>
              </a:rPr>
              <a:t>// </a:t>
            </a:r>
            <a:r>
              <a:rPr sz="2200" spc="-175" dirty="0">
                <a:latin typeface="Arial"/>
                <a:cs typeface="Arial"/>
              </a:rPr>
              <a:t>The </a:t>
            </a:r>
            <a:r>
              <a:rPr sz="2200" spc="-60" dirty="0">
                <a:latin typeface="Arial"/>
                <a:cs typeface="Arial"/>
              </a:rPr>
              <a:t>following </a:t>
            </a:r>
            <a:r>
              <a:rPr sz="2200" spc="-130" dirty="0">
                <a:latin typeface="Arial"/>
                <a:cs typeface="Arial"/>
              </a:rPr>
              <a:t>sleep </a:t>
            </a:r>
            <a:r>
              <a:rPr sz="2200" spc="-70" dirty="0">
                <a:latin typeface="Arial"/>
                <a:cs typeface="Arial"/>
              </a:rPr>
              <a:t>method </a:t>
            </a:r>
            <a:r>
              <a:rPr sz="2200" spc="-20" dirty="0">
                <a:latin typeface="Arial"/>
                <a:cs typeface="Arial"/>
              </a:rPr>
              <a:t>will </a:t>
            </a:r>
            <a:r>
              <a:rPr sz="2200" spc="-125" dirty="0">
                <a:latin typeface="Arial"/>
                <a:cs typeface="Arial"/>
              </a:rPr>
              <a:t>give </a:t>
            </a:r>
            <a:r>
              <a:rPr sz="2200" spc="-114" dirty="0">
                <a:latin typeface="Arial"/>
                <a:cs typeface="Arial"/>
              </a:rPr>
              <a:t>enough </a:t>
            </a:r>
            <a:r>
              <a:rPr sz="2200" spc="-40" dirty="0">
                <a:latin typeface="Arial"/>
                <a:cs typeface="Arial"/>
              </a:rPr>
              <a:t>time</a:t>
            </a:r>
            <a:r>
              <a:rPr sz="2200" spc="-40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  <a:p>
            <a:pPr marL="520065" marR="3449320">
              <a:lnSpc>
                <a:spcPct val="100000"/>
              </a:lnSpc>
            </a:pPr>
            <a:r>
              <a:rPr sz="2200" spc="180" dirty="0">
                <a:latin typeface="Arial"/>
                <a:cs typeface="Arial"/>
              </a:rPr>
              <a:t>// </a:t>
            </a:r>
            <a:r>
              <a:rPr sz="2200" spc="-7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t1 to </a:t>
            </a:r>
            <a:r>
              <a:rPr sz="2200" spc="-90" dirty="0">
                <a:latin typeface="Arial"/>
                <a:cs typeface="Arial"/>
              </a:rPr>
              <a:t>complete  </a:t>
            </a:r>
            <a:r>
              <a:rPr sz="2200" spc="-114" dirty="0">
                <a:latin typeface="Arial"/>
                <a:cs typeface="Arial"/>
              </a:rPr>
              <a:t>Thread.sleep(1000);  </a:t>
            </a:r>
            <a:r>
              <a:rPr sz="2200" spc="-85" dirty="0">
                <a:latin typeface="Arial"/>
                <a:cs typeface="Arial"/>
              </a:rPr>
              <a:t>System.out.println(t1.getState());</a:t>
            </a:r>
            <a:endParaRPr sz="22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266700" marR="5439410">
              <a:lnSpc>
                <a:spcPct val="100000"/>
              </a:lnSpc>
            </a:pPr>
            <a:r>
              <a:rPr sz="2200" spc="-120" dirty="0">
                <a:latin typeface="Arial"/>
                <a:cs typeface="Arial"/>
              </a:rPr>
              <a:t>@Override  </a:t>
            </a:r>
            <a:r>
              <a:rPr sz="2200" spc="-80" dirty="0">
                <a:latin typeface="Arial"/>
                <a:cs typeface="Arial"/>
              </a:rPr>
              <a:t>public </a:t>
            </a:r>
            <a:r>
              <a:rPr sz="2200" spc="-95" dirty="0">
                <a:latin typeface="Arial"/>
                <a:cs typeface="Arial"/>
              </a:rPr>
              <a:t>void </a:t>
            </a:r>
            <a:r>
              <a:rPr sz="2200" spc="-60" dirty="0">
                <a:latin typeface="Arial"/>
                <a:cs typeface="Arial"/>
              </a:rPr>
              <a:t>run()</a:t>
            </a:r>
            <a:r>
              <a:rPr sz="2200" spc="-30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180" dirty="0">
                <a:latin typeface="Arial"/>
                <a:cs typeface="Arial"/>
              </a:rPr>
              <a:t>// </a:t>
            </a:r>
            <a:r>
              <a:rPr sz="2200" spc="-135" dirty="0">
                <a:latin typeface="Arial"/>
                <a:cs typeface="Arial"/>
              </a:rPr>
              <a:t>No </a:t>
            </a:r>
            <a:r>
              <a:rPr sz="2200" spc="-130" dirty="0">
                <a:latin typeface="Arial"/>
                <a:cs typeface="Arial"/>
              </a:rPr>
              <a:t>processing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60" dirty="0">
                <a:latin typeface="Arial"/>
                <a:cs typeface="Arial"/>
              </a:rPr>
              <a:t>this</a:t>
            </a:r>
            <a:r>
              <a:rPr sz="2200" spc="-409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block</a:t>
            </a:r>
            <a:endParaRPr sz="22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835"/>
          </a:xfrm>
          <a:custGeom>
            <a:avLst/>
            <a:gdLst/>
            <a:ahLst/>
            <a:cxnLst/>
            <a:rect l="l" t="t" r="r" b="b"/>
            <a:pathLst>
              <a:path w="12192000" h="711835">
                <a:moveTo>
                  <a:pt x="12192000" y="0"/>
                </a:moveTo>
                <a:lnTo>
                  <a:pt x="0" y="0"/>
                </a:lnTo>
                <a:lnTo>
                  <a:pt x="0" y="711708"/>
                </a:lnTo>
                <a:lnTo>
                  <a:pt x="12192000" y="711708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0490" y="0"/>
            <a:ext cx="43529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Processes </a:t>
            </a:r>
            <a:r>
              <a:rPr spc="10" dirty="0"/>
              <a:t>&amp;</a:t>
            </a:r>
            <a:r>
              <a:rPr spc="-245" dirty="0"/>
              <a:t> </a:t>
            </a:r>
            <a:r>
              <a:rPr spc="-310" dirty="0"/>
              <a:t>Threads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12730" y="650788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00327"/>
            <a:ext cx="8274050" cy="1938655"/>
          </a:xfrm>
          <a:custGeom>
            <a:avLst/>
            <a:gdLst/>
            <a:ahLst/>
            <a:cxnLst/>
            <a:rect l="l" t="t" r="r" b="b"/>
            <a:pathLst>
              <a:path w="8274050" h="1938655">
                <a:moveTo>
                  <a:pt x="8273796" y="0"/>
                </a:moveTo>
                <a:lnTo>
                  <a:pt x="0" y="0"/>
                </a:lnTo>
                <a:lnTo>
                  <a:pt x="0" y="1938527"/>
                </a:lnTo>
                <a:lnTo>
                  <a:pt x="8273796" y="1938527"/>
                </a:lnTo>
                <a:lnTo>
                  <a:pt x="8273796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1113535"/>
            <a:ext cx="800480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rlito"/>
                <a:cs typeface="Carlito"/>
              </a:rPr>
              <a:t>Threads </a:t>
            </a:r>
            <a:r>
              <a:rPr sz="2400" b="1" spc="-15" dirty="0">
                <a:latin typeface="Carlito"/>
                <a:cs typeface="Carlito"/>
              </a:rPr>
              <a:t>exist </a:t>
            </a:r>
            <a:r>
              <a:rPr sz="2400" b="1" spc="-5" dirty="0">
                <a:latin typeface="Carlito"/>
                <a:cs typeface="Carlito"/>
              </a:rPr>
              <a:t>within </a:t>
            </a: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10" dirty="0">
                <a:latin typeface="Carlito"/>
                <a:cs typeface="Carlito"/>
              </a:rPr>
              <a:t>process </a:t>
            </a:r>
            <a:r>
              <a:rPr sz="2400" b="1" dirty="0">
                <a:latin typeface="Carlito"/>
                <a:cs typeface="Carlito"/>
              </a:rPr>
              <a:t>— </a:t>
            </a:r>
            <a:r>
              <a:rPr sz="2400" b="1" spc="-5" dirty="0">
                <a:latin typeface="Carlito"/>
                <a:cs typeface="Carlito"/>
              </a:rPr>
              <a:t>every process </a:t>
            </a:r>
            <a:r>
              <a:rPr sz="2400" b="1" dirty="0">
                <a:latin typeface="Carlito"/>
                <a:cs typeface="Carlito"/>
              </a:rPr>
              <a:t>has </a:t>
            </a:r>
            <a:r>
              <a:rPr sz="2400" b="1" spc="-15" dirty="0">
                <a:latin typeface="Carlito"/>
                <a:cs typeface="Carlito"/>
              </a:rPr>
              <a:t>at </a:t>
            </a:r>
            <a:r>
              <a:rPr sz="2400" b="1" spc="-5" dirty="0">
                <a:latin typeface="Carlito"/>
                <a:cs typeface="Carlito"/>
              </a:rPr>
              <a:t>least </a:t>
            </a:r>
            <a:r>
              <a:rPr sz="2400" b="1" dirty="0">
                <a:latin typeface="Carlito"/>
                <a:cs typeface="Carlito"/>
              </a:rPr>
              <a:t>one  </a:t>
            </a:r>
            <a:r>
              <a:rPr sz="2400" b="1" spc="-10" dirty="0">
                <a:latin typeface="Carlito"/>
                <a:cs typeface="Carlito"/>
              </a:rPr>
              <a:t>thread.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Threads share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process's resources, </a:t>
            </a:r>
            <a:r>
              <a:rPr sz="2400" spc="-5" dirty="0">
                <a:latin typeface="Carlito"/>
                <a:cs typeface="Carlito"/>
              </a:rPr>
              <a:t>including </a:t>
            </a:r>
            <a:r>
              <a:rPr sz="2400" dirty="0">
                <a:latin typeface="Carlito"/>
                <a:cs typeface="Carlito"/>
              </a:rPr>
              <a:t>memory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open files. This </a:t>
            </a:r>
            <a:r>
              <a:rPr sz="2400" spc="-15" dirty="0">
                <a:latin typeface="Carlito"/>
                <a:cs typeface="Carlito"/>
              </a:rPr>
              <a:t>makes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efficient, </a:t>
            </a:r>
            <a:r>
              <a:rPr sz="2400" spc="-5" dirty="0">
                <a:latin typeface="Carlito"/>
                <a:cs typeface="Carlito"/>
              </a:rPr>
              <a:t>but </a:t>
            </a:r>
            <a:r>
              <a:rPr sz="2400" spc="-10" dirty="0">
                <a:latin typeface="Carlito"/>
                <a:cs typeface="Carlito"/>
              </a:rPr>
              <a:t>potentially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problematic.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4055364"/>
            <a:ext cx="12192000" cy="1569720"/>
          </a:xfrm>
          <a:custGeom>
            <a:avLst/>
            <a:gdLst/>
            <a:ahLst/>
            <a:cxnLst/>
            <a:rect l="l" t="t" r="r" b="b"/>
            <a:pathLst>
              <a:path w="12192000" h="1569720">
                <a:moveTo>
                  <a:pt x="12192000" y="0"/>
                </a:moveTo>
                <a:lnTo>
                  <a:pt x="0" y="0"/>
                </a:lnTo>
                <a:lnTo>
                  <a:pt x="0" y="1569720"/>
                </a:lnTo>
                <a:lnTo>
                  <a:pt x="12192000" y="15697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4070095"/>
            <a:ext cx="116979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Multithreaded </a:t>
            </a:r>
            <a:r>
              <a:rPr sz="2400" spc="-15" dirty="0">
                <a:latin typeface="Carlito"/>
                <a:cs typeface="Carlito"/>
              </a:rPr>
              <a:t>execution </a:t>
            </a:r>
            <a:r>
              <a:rPr sz="2400" dirty="0">
                <a:latin typeface="Carlito"/>
                <a:cs typeface="Carlito"/>
              </a:rPr>
              <a:t>is an </a:t>
            </a:r>
            <a:r>
              <a:rPr sz="2400" spc="-5" dirty="0">
                <a:latin typeface="Carlito"/>
                <a:cs typeface="Carlito"/>
              </a:rPr>
              <a:t>essential </a:t>
            </a:r>
            <a:r>
              <a:rPr sz="2400" spc="-20" dirty="0">
                <a:latin typeface="Carlito"/>
                <a:cs typeface="Carlito"/>
              </a:rPr>
              <a:t>feature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15" dirty="0">
                <a:latin typeface="Carlito"/>
                <a:cs typeface="Carlito"/>
              </a:rPr>
              <a:t>platform.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Every </a:t>
            </a:r>
            <a:r>
              <a:rPr sz="2400" spc="-5" dirty="0">
                <a:latin typeface="Carlito"/>
                <a:cs typeface="Carlito"/>
              </a:rPr>
              <a:t>application has </a:t>
            </a:r>
            <a:r>
              <a:rPr sz="2400" spc="-15" dirty="0">
                <a:latin typeface="Carlito"/>
                <a:cs typeface="Carlito"/>
              </a:rPr>
              <a:t>at </a:t>
            </a:r>
            <a:r>
              <a:rPr sz="2400" spc="-5" dirty="0">
                <a:latin typeface="Carlito"/>
                <a:cs typeface="Carlito"/>
              </a:rPr>
              <a:t>least one </a:t>
            </a:r>
            <a:r>
              <a:rPr sz="2400" spc="-10" dirty="0">
                <a:latin typeface="Carlito"/>
                <a:cs typeface="Carlito"/>
              </a:rPr>
              <a:t>thread 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i="1" dirty="0">
                <a:latin typeface="Carlito"/>
                <a:cs typeface="Carlito"/>
              </a:rPr>
              <a:t>main thread</a:t>
            </a:r>
            <a:r>
              <a:rPr sz="2400" dirty="0">
                <a:latin typeface="Carlito"/>
                <a:cs typeface="Carlito"/>
              </a:rPr>
              <a:t>. </a:t>
            </a:r>
            <a:r>
              <a:rPr sz="2400" spc="-5" dirty="0">
                <a:latin typeface="Carlito"/>
                <a:cs typeface="Carlito"/>
              </a:rPr>
              <a:t>This thread has </a:t>
            </a:r>
            <a:r>
              <a:rPr sz="2400" dirty="0">
                <a:latin typeface="Carlito"/>
                <a:cs typeface="Carlito"/>
              </a:rPr>
              <a:t>the ability </a:t>
            </a:r>
            <a:r>
              <a:rPr sz="2400" spc="-15" dirty="0">
                <a:latin typeface="Carlito"/>
                <a:cs typeface="Carlito"/>
              </a:rPr>
              <a:t>to  create </a:t>
            </a:r>
            <a:r>
              <a:rPr sz="2400" dirty="0">
                <a:latin typeface="Carlito"/>
                <a:cs typeface="Carlito"/>
              </a:rPr>
              <a:t>additional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threads.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70976" y="754380"/>
            <a:ext cx="3258312" cy="3122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657225"/>
            <a:chOff x="-4572" y="0"/>
            <a:chExt cx="12201525" cy="6572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121920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2192000" y="647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0" y="647700"/>
                  </a:moveTo>
                  <a:lnTo>
                    <a:pt x="12192000" y="6477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3265" y="0"/>
            <a:ext cx="413321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85" dirty="0"/>
              <a:t>Delay </a:t>
            </a:r>
            <a:r>
              <a:rPr sz="3800" spc="-325" dirty="0"/>
              <a:t>Code</a:t>
            </a:r>
            <a:r>
              <a:rPr sz="3800" spc="-335" dirty="0"/>
              <a:t> </a:t>
            </a:r>
            <a:r>
              <a:rPr sz="3800" spc="-229" dirty="0"/>
              <a:t>Execution</a:t>
            </a:r>
            <a:endParaRPr sz="3800"/>
          </a:p>
        </p:txBody>
      </p:sp>
      <p:sp>
        <p:nvSpPr>
          <p:cNvPr id="6" name="object 6"/>
          <p:cNvSpPr txBox="1"/>
          <p:nvPr/>
        </p:nvSpPr>
        <p:spPr>
          <a:xfrm>
            <a:off x="2433573" y="4150182"/>
            <a:ext cx="7324725" cy="2297430"/>
          </a:xfrm>
          <a:prstGeom prst="rect">
            <a:avLst/>
          </a:prstGeom>
          <a:solidFill>
            <a:srgbClr val="D5DC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try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8864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Thread.sleep(secondsToSleep </a:t>
            </a:r>
            <a:r>
              <a:rPr sz="2000" dirty="0">
                <a:latin typeface="Arial"/>
                <a:cs typeface="Arial"/>
              </a:rPr>
              <a:t>*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1000);</a:t>
            </a:r>
            <a:endParaRPr sz="2000">
              <a:latin typeface="Arial"/>
              <a:cs typeface="Arial"/>
            </a:endParaRPr>
          </a:p>
          <a:p>
            <a:pPr marL="588645" marR="2847340" indent="-27432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 catch (InterruptedException </a:t>
            </a:r>
            <a:r>
              <a:rPr sz="2000" spc="-5" dirty="0">
                <a:latin typeface="Arial"/>
                <a:cs typeface="Arial"/>
              </a:rPr>
              <a:t>ie) </a:t>
            </a:r>
            <a:r>
              <a:rPr sz="2000" dirty="0">
                <a:latin typeface="Arial"/>
                <a:cs typeface="Arial"/>
              </a:rPr>
              <a:t>{  </a:t>
            </a:r>
            <a:r>
              <a:rPr sz="2000" spc="-5" dirty="0">
                <a:latin typeface="Arial"/>
                <a:cs typeface="Arial"/>
              </a:rPr>
              <a:t>Thread.currentThread().interrupt();</a:t>
            </a:r>
            <a:endParaRPr sz="20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663" y="713308"/>
            <a:ext cx="11849100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1. </a:t>
            </a:r>
            <a:r>
              <a:rPr sz="2200" spc="-150" dirty="0">
                <a:solidFill>
                  <a:srgbClr val="333333"/>
                </a:solidFill>
                <a:latin typeface="Arial"/>
                <a:cs typeface="Arial"/>
              </a:rPr>
              <a:t>Using</a:t>
            </a:r>
            <a:r>
              <a:rPr sz="2200" spc="-2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i="1" spc="-160" dirty="0">
                <a:solidFill>
                  <a:srgbClr val="333333"/>
                </a:solidFill>
                <a:latin typeface="Trebuchet MS"/>
                <a:cs typeface="Trebuchet MS"/>
              </a:rPr>
              <a:t>Thread.sleep</a:t>
            </a:r>
            <a:endParaRPr sz="2200">
              <a:latin typeface="Trebuchet MS"/>
              <a:cs typeface="Trebuchet MS"/>
            </a:endParaRPr>
          </a:p>
          <a:p>
            <a:pPr marL="12700" marR="67310">
              <a:lnSpc>
                <a:spcPct val="100000"/>
              </a:lnSpc>
              <a:spcBef>
                <a:spcPts val="5"/>
              </a:spcBef>
            </a:pPr>
            <a:r>
              <a:rPr sz="2200" spc="-229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quick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200" spc="-20" dirty="0">
                <a:solidFill>
                  <a:srgbClr val="333333"/>
                </a:solidFill>
                <a:latin typeface="Arial"/>
                <a:cs typeface="Arial"/>
              </a:rPr>
              <a:t>dirty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way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150" dirty="0">
                <a:solidFill>
                  <a:srgbClr val="333333"/>
                </a:solidFill>
                <a:latin typeface="Arial"/>
                <a:cs typeface="Arial"/>
              </a:rPr>
              <a:t>pause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200" spc="-254" dirty="0">
                <a:solidFill>
                  <a:srgbClr val="333333"/>
                </a:solidFill>
                <a:latin typeface="Arial"/>
                <a:cs typeface="Arial"/>
              </a:rPr>
              <a:t>Java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25" dirty="0">
                <a:solidFill>
                  <a:srgbClr val="333333"/>
                </a:solidFill>
                <a:latin typeface="Arial"/>
                <a:cs typeface="Arial"/>
              </a:rPr>
              <a:t>tell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spc="-60" dirty="0">
                <a:solidFill>
                  <a:srgbClr val="333333"/>
                </a:solidFill>
                <a:latin typeface="Arial"/>
                <a:cs typeface="Arial"/>
              </a:rPr>
              <a:t>current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thread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sleep </a:t>
            </a:r>
            <a:r>
              <a:rPr sz="2200" spc="-2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specified 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amount </a:t>
            </a:r>
            <a:r>
              <a:rPr sz="2200" spc="-2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200" spc="-25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time.  </a:t>
            </a:r>
            <a:r>
              <a:rPr sz="2200" spc="-160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done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using</a:t>
            </a:r>
            <a:r>
              <a:rPr sz="2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i="1" spc="-140" dirty="0">
                <a:solidFill>
                  <a:srgbClr val="333333"/>
                </a:solidFill>
                <a:latin typeface="Trebuchet MS"/>
                <a:cs typeface="Trebuchet MS"/>
              </a:rPr>
              <a:t>Thread.sleep(milliseconds)</a:t>
            </a:r>
            <a:r>
              <a:rPr sz="2200" spc="-14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200" spc="1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is good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practice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wrap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spc="-145" dirty="0">
                <a:solidFill>
                  <a:srgbClr val="333333"/>
                </a:solidFill>
                <a:latin typeface="Trebuchet MS"/>
                <a:cs typeface="Trebuchet MS"/>
              </a:rPr>
              <a:t>sleep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method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60" dirty="0">
                <a:solidFill>
                  <a:srgbClr val="333333"/>
                </a:solidFill>
                <a:latin typeface="Arial"/>
                <a:cs typeface="Arial"/>
              </a:rPr>
              <a:t>try/catch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block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200" spc="-200" dirty="0">
                <a:solidFill>
                  <a:srgbClr val="333333"/>
                </a:solidFill>
                <a:latin typeface="Arial"/>
                <a:cs typeface="Arial"/>
              </a:rPr>
              <a:t>case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another thread </a:t>
            </a:r>
            <a:r>
              <a:rPr sz="2200" spc="-55" dirty="0">
                <a:solidFill>
                  <a:srgbClr val="333333"/>
                </a:solidFill>
                <a:latin typeface="Arial"/>
                <a:cs typeface="Arial"/>
              </a:rPr>
              <a:t>interrupts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sleeping 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thread.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200" spc="-60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sz="2200" spc="-170" dirty="0">
                <a:solidFill>
                  <a:srgbClr val="333333"/>
                </a:solidFill>
                <a:latin typeface="Arial"/>
                <a:cs typeface="Arial"/>
              </a:rPr>
              <a:t>case,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catch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spc="-150" dirty="0">
                <a:solidFill>
                  <a:srgbClr val="333333"/>
                </a:solidFill>
                <a:latin typeface="Trebuchet MS"/>
                <a:cs typeface="Trebuchet MS"/>
              </a:rPr>
              <a:t>InterruptedException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explicitly </a:t>
            </a:r>
            <a:r>
              <a:rPr sz="2200" spc="-25" dirty="0">
                <a:solidFill>
                  <a:srgbClr val="333333"/>
                </a:solidFill>
                <a:latin typeface="Arial"/>
                <a:cs typeface="Arial"/>
              </a:rPr>
              <a:t>interrupt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spc="-60" dirty="0">
                <a:solidFill>
                  <a:srgbClr val="333333"/>
                </a:solidFill>
                <a:latin typeface="Arial"/>
                <a:cs typeface="Arial"/>
              </a:rPr>
              <a:t>current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thread,  </a:t>
            </a:r>
            <a:r>
              <a:rPr sz="2200" spc="-165" dirty="0">
                <a:solidFill>
                  <a:srgbClr val="333333"/>
                </a:solidFill>
                <a:latin typeface="Arial"/>
                <a:cs typeface="Arial"/>
              </a:rPr>
              <a:t>so </a:t>
            </a:r>
            <a:r>
              <a:rPr sz="2200" spc="5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caught </a:t>
            </a:r>
            <a:r>
              <a:rPr sz="2200" spc="-55" dirty="0">
                <a:solidFill>
                  <a:srgbClr val="333333"/>
                </a:solidFill>
                <a:latin typeface="Arial"/>
                <a:cs typeface="Arial"/>
              </a:rPr>
              <a:t>later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handled. </a:t>
            </a:r>
            <a:r>
              <a:rPr sz="2200" spc="-160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more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important in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60" dirty="0">
                <a:solidFill>
                  <a:srgbClr val="333333"/>
                </a:solidFill>
                <a:latin typeface="Arial"/>
                <a:cs typeface="Arial"/>
              </a:rPr>
              <a:t>multi-threaded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program, </a:t>
            </a:r>
            <a:r>
              <a:rPr sz="2200" spc="-20" dirty="0">
                <a:solidFill>
                  <a:srgbClr val="333333"/>
                </a:solidFill>
                <a:latin typeface="Arial"/>
                <a:cs typeface="Arial"/>
              </a:rPr>
              <a:t>but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still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good 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practice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single-threaded </a:t>
            </a:r>
            <a:r>
              <a:rPr sz="2200" spc="-105" dirty="0">
                <a:solidFill>
                  <a:srgbClr val="333333"/>
                </a:solidFill>
                <a:latin typeface="Arial"/>
                <a:cs typeface="Arial"/>
              </a:rPr>
              <a:t>program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200" spc="-195" dirty="0">
                <a:solidFill>
                  <a:srgbClr val="333333"/>
                </a:solidFill>
                <a:latin typeface="Arial"/>
                <a:cs typeface="Arial"/>
              </a:rPr>
              <a:t>case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add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threads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later.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657225"/>
            <a:chOff x="-4572" y="0"/>
            <a:chExt cx="12201525" cy="6572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121920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2192000" y="647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0" y="647700"/>
                  </a:moveTo>
                  <a:lnTo>
                    <a:pt x="12192000" y="6477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6334" y="0"/>
            <a:ext cx="3805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4" dirty="0"/>
              <a:t>Using</a:t>
            </a:r>
            <a:r>
              <a:rPr sz="3600" spc="-355" dirty="0"/>
              <a:t> </a:t>
            </a:r>
            <a:r>
              <a:rPr sz="3600" i="1" spc="-270" dirty="0">
                <a:latin typeface="Trebuchet MS"/>
                <a:cs typeface="Trebuchet MS"/>
              </a:rPr>
              <a:t>TimeUnit.sleep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52" y="736168"/>
            <a:ext cx="11879580" cy="353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latin typeface="Arial"/>
                <a:cs typeface="Arial"/>
              </a:rPr>
              <a:t>For </a:t>
            </a:r>
            <a:r>
              <a:rPr sz="2200" spc="-35" dirty="0">
                <a:latin typeface="Arial"/>
                <a:cs typeface="Arial"/>
              </a:rPr>
              <a:t>better </a:t>
            </a:r>
            <a:r>
              <a:rPr sz="2200" spc="-85" dirty="0">
                <a:latin typeface="Arial"/>
                <a:cs typeface="Arial"/>
              </a:rPr>
              <a:t>readability, </a:t>
            </a:r>
            <a:r>
              <a:rPr sz="2200" spc="-110" dirty="0">
                <a:latin typeface="Arial"/>
                <a:cs typeface="Arial"/>
              </a:rPr>
              <a:t>we </a:t>
            </a:r>
            <a:r>
              <a:rPr sz="2200" spc="-155" dirty="0">
                <a:latin typeface="Arial"/>
                <a:cs typeface="Arial"/>
              </a:rPr>
              <a:t>can </a:t>
            </a:r>
            <a:r>
              <a:rPr sz="2200" spc="-160" dirty="0">
                <a:latin typeface="Arial"/>
                <a:cs typeface="Arial"/>
              </a:rPr>
              <a:t>use </a:t>
            </a:r>
            <a:r>
              <a:rPr sz="2200" i="1" spc="-150" dirty="0">
                <a:latin typeface="Trebuchet MS"/>
                <a:cs typeface="Trebuchet MS"/>
              </a:rPr>
              <a:t>TimeUnit.XXX.sleep(y)</a:t>
            </a:r>
            <a:r>
              <a:rPr sz="2200" spc="-150" dirty="0">
                <a:latin typeface="Arial"/>
                <a:cs typeface="Arial"/>
              </a:rPr>
              <a:t>, </a:t>
            </a:r>
            <a:r>
              <a:rPr sz="2200" spc="-90" dirty="0">
                <a:latin typeface="Arial"/>
                <a:cs typeface="Arial"/>
              </a:rPr>
              <a:t>where </a:t>
            </a:r>
            <a:r>
              <a:rPr sz="2200" i="1" spc="-125" dirty="0">
                <a:latin typeface="Trebuchet MS"/>
                <a:cs typeface="Trebuchet MS"/>
              </a:rPr>
              <a:t>XXX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35" dirty="0">
                <a:latin typeface="Arial"/>
                <a:cs typeface="Arial"/>
              </a:rPr>
              <a:t>time </a:t>
            </a:r>
            <a:r>
              <a:rPr sz="2200" spc="-20" dirty="0">
                <a:latin typeface="Arial"/>
                <a:cs typeface="Arial"/>
              </a:rPr>
              <a:t>unit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30" dirty="0">
                <a:latin typeface="Arial"/>
                <a:cs typeface="Arial"/>
              </a:rPr>
              <a:t>sleep </a:t>
            </a:r>
            <a:r>
              <a:rPr sz="2200" spc="-25" dirty="0">
                <a:latin typeface="Arial"/>
                <a:cs typeface="Arial"/>
              </a:rPr>
              <a:t>for  </a:t>
            </a:r>
            <a:r>
              <a:rPr sz="2200" spc="-85" dirty="0">
                <a:latin typeface="Arial"/>
                <a:cs typeface="Arial"/>
              </a:rPr>
              <a:t>(</a:t>
            </a:r>
            <a:r>
              <a:rPr sz="2200" i="1" spc="-85" dirty="0">
                <a:latin typeface="Trebuchet MS"/>
                <a:cs typeface="Trebuchet MS"/>
              </a:rPr>
              <a:t>SECONDS</a:t>
            </a:r>
            <a:r>
              <a:rPr sz="2200" spc="-85" dirty="0">
                <a:latin typeface="Arial"/>
                <a:cs typeface="Arial"/>
              </a:rPr>
              <a:t>, </a:t>
            </a:r>
            <a:r>
              <a:rPr sz="2200" i="1" spc="-60" dirty="0">
                <a:latin typeface="Trebuchet MS"/>
                <a:cs typeface="Trebuchet MS"/>
              </a:rPr>
              <a:t>MINUTES</a:t>
            </a:r>
            <a:r>
              <a:rPr sz="2200" spc="-60" dirty="0">
                <a:latin typeface="Arial"/>
                <a:cs typeface="Arial"/>
              </a:rPr>
              <a:t>, </a:t>
            </a:r>
            <a:r>
              <a:rPr sz="2200" spc="-80" dirty="0">
                <a:latin typeface="Arial"/>
                <a:cs typeface="Arial"/>
              </a:rPr>
              <a:t>etc.), </a:t>
            </a:r>
            <a:r>
              <a:rPr sz="2200" spc="-120" dirty="0">
                <a:latin typeface="Arial"/>
                <a:cs typeface="Arial"/>
              </a:rPr>
              <a:t>and </a:t>
            </a:r>
            <a:r>
              <a:rPr sz="2200" i="1" spc="-135" dirty="0">
                <a:latin typeface="Trebuchet MS"/>
                <a:cs typeface="Trebuchet MS"/>
              </a:rPr>
              <a:t>y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80" dirty="0">
                <a:latin typeface="Arial"/>
                <a:cs typeface="Arial"/>
              </a:rPr>
              <a:t>number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25" dirty="0">
                <a:latin typeface="Arial"/>
                <a:cs typeface="Arial"/>
              </a:rPr>
              <a:t>that </a:t>
            </a:r>
            <a:r>
              <a:rPr sz="2200" spc="-20" dirty="0">
                <a:latin typeface="Arial"/>
                <a:cs typeface="Arial"/>
              </a:rPr>
              <a:t>unit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30" dirty="0">
                <a:latin typeface="Arial"/>
                <a:cs typeface="Arial"/>
              </a:rPr>
              <a:t>sleep </a:t>
            </a:r>
            <a:r>
              <a:rPr sz="2200" spc="-100" dirty="0">
                <a:latin typeface="Arial"/>
                <a:cs typeface="Arial"/>
              </a:rPr>
              <a:t>for. </a:t>
            </a:r>
            <a:r>
              <a:rPr sz="2200" spc="-160" dirty="0">
                <a:latin typeface="Arial"/>
                <a:cs typeface="Arial"/>
              </a:rPr>
              <a:t>This </a:t>
            </a:r>
            <a:r>
              <a:rPr sz="2200" spc="-185" dirty="0">
                <a:latin typeface="Arial"/>
                <a:cs typeface="Arial"/>
              </a:rPr>
              <a:t>uses </a:t>
            </a:r>
            <a:r>
              <a:rPr sz="2200" i="1" spc="-150" dirty="0">
                <a:latin typeface="Trebuchet MS"/>
                <a:cs typeface="Trebuchet MS"/>
              </a:rPr>
              <a:t>Thread.sleep </a:t>
            </a:r>
            <a:r>
              <a:rPr sz="2200" spc="-85" dirty="0">
                <a:latin typeface="Arial"/>
                <a:cs typeface="Arial"/>
              </a:rPr>
              <a:t>behind</a:t>
            </a:r>
            <a:r>
              <a:rPr sz="2200" spc="-34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the  </a:t>
            </a:r>
            <a:r>
              <a:rPr sz="2200" spc="-160" dirty="0">
                <a:latin typeface="Arial"/>
                <a:cs typeface="Arial"/>
              </a:rPr>
              <a:t>scenes.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702435">
              <a:lnSpc>
                <a:spcPct val="100000"/>
              </a:lnSpc>
              <a:spcBef>
                <a:spcPts val="1470"/>
              </a:spcBef>
            </a:pPr>
            <a:r>
              <a:rPr sz="2200" spc="-5" dirty="0">
                <a:latin typeface="Arial"/>
                <a:cs typeface="Arial"/>
              </a:rPr>
              <a:t>try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2008505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TimeUnit.SECONDS.sleep(secondsToSleep);</a:t>
            </a:r>
            <a:endParaRPr sz="2200">
              <a:latin typeface="Arial"/>
              <a:cs typeface="Arial"/>
            </a:endParaRPr>
          </a:p>
          <a:p>
            <a:pPr marL="2008505" marR="5592445" indent="-30670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 catch (InterruptedException ie) {  Thread.currentThread().interrupt();</a:t>
            </a:r>
            <a:endParaRPr sz="2200">
              <a:latin typeface="Arial"/>
              <a:cs typeface="Arial"/>
            </a:endParaRPr>
          </a:p>
          <a:p>
            <a:pPr marL="170243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657225"/>
            <a:chOff x="-4572" y="0"/>
            <a:chExt cx="12201525" cy="6572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121920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2192000" y="647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0" y="647700"/>
                  </a:moveTo>
                  <a:lnTo>
                    <a:pt x="12192000" y="6477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6585" y="0"/>
            <a:ext cx="588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270" dirty="0">
                <a:latin typeface="Trebuchet MS"/>
                <a:cs typeface="Trebuchet MS"/>
              </a:rPr>
              <a:t>ExecutorService</a:t>
            </a:r>
            <a:r>
              <a:rPr sz="3600" spc="-270" dirty="0"/>
              <a:t>-Based</a:t>
            </a:r>
            <a:r>
              <a:rPr sz="3600" spc="-340" dirty="0"/>
              <a:t> </a:t>
            </a:r>
            <a:r>
              <a:rPr sz="3600" spc="-215" dirty="0"/>
              <a:t>Approach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870" y="822705"/>
            <a:ext cx="1100137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254" dirty="0">
                <a:solidFill>
                  <a:srgbClr val="333333"/>
                </a:solidFill>
                <a:latin typeface="Arial"/>
                <a:cs typeface="Arial"/>
              </a:rPr>
              <a:t>Java </a:t>
            </a:r>
            <a:r>
              <a:rPr sz="2200" spc="-105" dirty="0">
                <a:solidFill>
                  <a:srgbClr val="333333"/>
                </a:solidFill>
                <a:latin typeface="Arial"/>
                <a:cs typeface="Arial"/>
              </a:rPr>
              <a:t>provides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u="heavy" spc="-1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2"/>
              </a:rPr>
              <a:t>ScheduledExecutorService</a:t>
            </a:r>
            <a:r>
              <a:rPr sz="2200" i="1" spc="-140" dirty="0">
                <a:solidFill>
                  <a:srgbClr val="0462C1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interface, 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more 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robust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and precise </a:t>
            </a:r>
            <a:r>
              <a:rPr sz="2200" spc="-65" dirty="0">
                <a:solidFill>
                  <a:srgbClr val="333333"/>
                </a:solidFill>
                <a:latin typeface="Arial"/>
                <a:cs typeface="Arial"/>
              </a:rPr>
              <a:t>solution.  </a:t>
            </a:r>
            <a:r>
              <a:rPr sz="2200" spc="-160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interface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schedule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code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run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once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after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specified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delay </a:t>
            </a:r>
            <a:r>
              <a:rPr sz="2200" spc="-30" dirty="0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sz="2200" spc="-55" dirty="0">
                <a:solidFill>
                  <a:srgbClr val="333333"/>
                </a:solidFill>
                <a:latin typeface="Arial"/>
                <a:cs typeface="Arial"/>
              </a:rPr>
              <a:t>at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fixed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time</a:t>
            </a:r>
            <a:r>
              <a:rPr sz="22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intervals.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29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run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piece </a:t>
            </a:r>
            <a:r>
              <a:rPr sz="2200" spc="-2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code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once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after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45" dirty="0">
                <a:solidFill>
                  <a:srgbClr val="333333"/>
                </a:solidFill>
                <a:latin typeface="Arial"/>
                <a:cs typeface="Arial"/>
              </a:rPr>
              <a:t>delay,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60" dirty="0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spc="-135" dirty="0">
                <a:solidFill>
                  <a:srgbClr val="333333"/>
                </a:solidFill>
                <a:latin typeface="Trebuchet MS"/>
                <a:cs typeface="Trebuchet MS"/>
              </a:rPr>
              <a:t>schedule</a:t>
            </a:r>
            <a:r>
              <a:rPr sz="2200" i="1" spc="-2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200" spc="-65" dirty="0">
                <a:solidFill>
                  <a:srgbClr val="333333"/>
                </a:solidFill>
                <a:latin typeface="Arial"/>
                <a:cs typeface="Arial"/>
              </a:rPr>
              <a:t>method: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336" y="2569464"/>
            <a:ext cx="11254740" cy="1153795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273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sz="2300" spc="-145" dirty="0">
                <a:latin typeface="Arial"/>
                <a:cs typeface="Arial"/>
              </a:rPr>
              <a:t>ScheduledExecutorService </a:t>
            </a:r>
            <a:r>
              <a:rPr sz="2300" spc="-125" dirty="0">
                <a:latin typeface="Arial"/>
                <a:cs typeface="Arial"/>
              </a:rPr>
              <a:t>executorService </a:t>
            </a:r>
            <a:r>
              <a:rPr sz="2300" spc="-200" dirty="0">
                <a:latin typeface="Arial"/>
                <a:cs typeface="Arial"/>
              </a:rPr>
              <a:t>=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135" dirty="0">
                <a:latin typeface="Arial"/>
                <a:cs typeface="Arial"/>
              </a:rPr>
              <a:t>Executors.newSingleThreadScheduledExecutor();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300" spc="-145" dirty="0">
                <a:latin typeface="Arial"/>
                <a:cs typeface="Arial"/>
              </a:rPr>
              <a:t>executorService.schedule(Classname::someTask, </a:t>
            </a:r>
            <a:r>
              <a:rPr sz="2300" spc="-150" dirty="0">
                <a:latin typeface="Arial"/>
                <a:cs typeface="Arial"/>
              </a:rPr>
              <a:t>delayInSeconds,</a:t>
            </a:r>
            <a:r>
              <a:rPr sz="2300" spc="-110" dirty="0">
                <a:latin typeface="Arial"/>
                <a:cs typeface="Arial"/>
              </a:rPr>
              <a:t> </a:t>
            </a:r>
            <a:r>
              <a:rPr sz="2300" spc="-200" dirty="0">
                <a:latin typeface="Arial"/>
                <a:cs typeface="Arial"/>
              </a:rPr>
              <a:t>TimeUnit.SECONDS);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794" y="4082288"/>
            <a:ext cx="907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9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run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task </a:t>
            </a:r>
            <a:r>
              <a:rPr sz="2200" spc="-55" dirty="0">
                <a:solidFill>
                  <a:srgbClr val="333333"/>
                </a:solidFill>
                <a:latin typeface="Arial"/>
                <a:cs typeface="Arial"/>
              </a:rPr>
              <a:t>at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fixed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time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intervals,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60" dirty="0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spc="-160" dirty="0">
                <a:solidFill>
                  <a:srgbClr val="333333"/>
                </a:solidFill>
                <a:latin typeface="Trebuchet MS"/>
                <a:cs typeface="Trebuchet MS"/>
              </a:rPr>
              <a:t>scheduleAtFixedRate</a:t>
            </a:r>
            <a:r>
              <a:rPr sz="2200" i="1" spc="-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200" spc="-65" dirty="0">
                <a:solidFill>
                  <a:srgbClr val="333333"/>
                </a:solidFill>
                <a:latin typeface="Arial"/>
                <a:cs typeface="Arial"/>
              </a:rPr>
              <a:t>method: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4837176"/>
            <a:ext cx="11396980" cy="1015365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sz="2200" spc="-140" dirty="0">
                <a:latin typeface="Arial"/>
                <a:cs typeface="Arial"/>
              </a:rPr>
              <a:t>ScheduledExecutorService </a:t>
            </a:r>
            <a:r>
              <a:rPr sz="2200" spc="-125" dirty="0">
                <a:latin typeface="Arial"/>
                <a:cs typeface="Arial"/>
              </a:rPr>
              <a:t>executorService </a:t>
            </a:r>
            <a:r>
              <a:rPr sz="2200" spc="-195" dirty="0">
                <a:latin typeface="Arial"/>
                <a:cs typeface="Arial"/>
              </a:rPr>
              <a:t>=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Executors.newSingleThreadScheduledExecutor();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200" spc="-145" dirty="0">
                <a:latin typeface="Arial"/>
                <a:cs typeface="Arial"/>
              </a:rPr>
              <a:t>executorService.scheduleAtFixedRate(Classname::someTask, </a:t>
            </a:r>
            <a:r>
              <a:rPr sz="2200" spc="-95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r>
              <a:rPr sz="2200" spc="-95" dirty="0">
                <a:latin typeface="Arial"/>
                <a:cs typeface="Arial"/>
              </a:rPr>
              <a:t>, </a:t>
            </a:r>
            <a:r>
              <a:rPr sz="2200" spc="-145" dirty="0">
                <a:latin typeface="Arial"/>
                <a:cs typeface="Arial"/>
              </a:rPr>
              <a:t>delayInSeconds,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195" dirty="0">
                <a:latin typeface="Arial"/>
                <a:cs typeface="Arial"/>
              </a:rPr>
              <a:t>TimeUnit.SECONDS);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70860"/>
            <a:ext cx="12192000" cy="716280"/>
          </a:xfrm>
          <a:custGeom>
            <a:avLst/>
            <a:gdLst/>
            <a:ahLst/>
            <a:cxnLst/>
            <a:rect l="l" t="t" r="r" b="b"/>
            <a:pathLst>
              <a:path w="12192000" h="716279">
                <a:moveTo>
                  <a:pt x="12192000" y="0"/>
                </a:moveTo>
                <a:lnTo>
                  <a:pt x="0" y="0"/>
                </a:lnTo>
                <a:lnTo>
                  <a:pt x="0" y="716279"/>
                </a:lnTo>
                <a:lnTo>
                  <a:pt x="12192000" y="7162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0109" y="3011246"/>
            <a:ext cx="2816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75" dirty="0"/>
              <a:t>Concurrency</a:t>
            </a:r>
            <a:endParaRPr sz="4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771525"/>
            <a:chOff x="-4572" y="0"/>
            <a:chExt cx="12201525" cy="7715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762000"/>
            </a:xfrm>
            <a:custGeom>
              <a:avLst/>
              <a:gdLst/>
              <a:ahLst/>
              <a:cxnLst/>
              <a:rect l="l" t="t" r="r" b="b"/>
              <a:pathLst>
                <a:path w="12192000" h="762000">
                  <a:moveTo>
                    <a:pt x="12192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2192000" y="762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762000"/>
            </a:xfrm>
            <a:custGeom>
              <a:avLst/>
              <a:gdLst/>
              <a:ahLst/>
              <a:cxnLst/>
              <a:rect l="l" t="t" r="r" b="b"/>
              <a:pathLst>
                <a:path w="12192000" h="762000">
                  <a:moveTo>
                    <a:pt x="0" y="762000"/>
                  </a:moveTo>
                  <a:lnTo>
                    <a:pt x="12192000" y="762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93517" y="0"/>
            <a:ext cx="6209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0" dirty="0"/>
              <a:t>java.util.concurrent</a:t>
            </a:r>
            <a:r>
              <a:rPr sz="4400" spc="-365" dirty="0"/>
              <a:t> </a:t>
            </a:r>
            <a:r>
              <a:rPr sz="4400" spc="-355" dirty="0"/>
              <a:t>package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23824" y="1815846"/>
            <a:ext cx="113995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229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multithreading </a:t>
            </a:r>
            <a:r>
              <a:rPr sz="2400" spc="-250" dirty="0">
                <a:latin typeface="Arial"/>
                <a:cs typeface="Arial"/>
              </a:rPr>
              <a:t>APIs </a:t>
            </a:r>
            <a:r>
              <a:rPr sz="2400" spc="-130" dirty="0">
                <a:latin typeface="Arial"/>
                <a:cs typeface="Arial"/>
              </a:rPr>
              <a:t>covered </a:t>
            </a:r>
            <a:r>
              <a:rPr sz="2400" spc="-180" dirty="0">
                <a:latin typeface="Arial"/>
                <a:cs typeface="Arial"/>
              </a:rPr>
              <a:t>so </a:t>
            </a:r>
            <a:r>
              <a:rPr sz="2400" spc="-60" dirty="0">
                <a:latin typeface="Arial"/>
                <a:cs typeface="Arial"/>
              </a:rPr>
              <a:t>far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114" dirty="0">
                <a:latin typeface="Arial"/>
                <a:cs typeface="Arial"/>
              </a:rPr>
              <a:t>adequate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110" dirty="0">
                <a:latin typeface="Arial"/>
                <a:cs typeface="Arial"/>
              </a:rPr>
              <a:t>very </a:t>
            </a:r>
            <a:r>
              <a:rPr sz="2400" spc="-155" dirty="0">
                <a:latin typeface="Arial"/>
                <a:cs typeface="Arial"/>
              </a:rPr>
              <a:t>basic tasks, </a:t>
            </a:r>
            <a:r>
              <a:rPr sz="2400" spc="-20" dirty="0">
                <a:latin typeface="Arial"/>
                <a:cs typeface="Arial"/>
              </a:rPr>
              <a:t>but </a:t>
            </a:r>
            <a:r>
              <a:rPr sz="2400" spc="-90" dirty="0">
                <a:latin typeface="Arial"/>
                <a:cs typeface="Arial"/>
              </a:rPr>
              <a:t>higher-level  </a:t>
            </a:r>
            <a:r>
              <a:rPr sz="2400" spc="-75" dirty="0">
                <a:latin typeface="Arial"/>
                <a:cs typeface="Arial"/>
              </a:rPr>
              <a:t>building </a:t>
            </a:r>
            <a:r>
              <a:rPr sz="2400" spc="-135" dirty="0">
                <a:latin typeface="Arial"/>
                <a:cs typeface="Arial"/>
              </a:rPr>
              <a:t>blocks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120" dirty="0">
                <a:latin typeface="Arial"/>
                <a:cs typeface="Arial"/>
              </a:rPr>
              <a:t>needed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90" dirty="0">
                <a:latin typeface="Arial"/>
                <a:cs typeface="Arial"/>
              </a:rPr>
              <a:t>more </a:t>
            </a:r>
            <a:r>
              <a:rPr sz="2400" spc="-150" dirty="0">
                <a:latin typeface="Arial"/>
                <a:cs typeface="Arial"/>
              </a:rPr>
              <a:t>advanced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tasks.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1224915">
              <a:lnSpc>
                <a:spcPct val="100000"/>
              </a:lnSpc>
            </a:pPr>
            <a:r>
              <a:rPr sz="2400" spc="-175" dirty="0">
                <a:latin typeface="Arial"/>
                <a:cs typeface="Arial"/>
              </a:rPr>
              <a:t>This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especially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true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massively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concurrent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applications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fully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exploit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today's  </a:t>
            </a:r>
            <a:r>
              <a:rPr sz="2400" spc="-90" dirty="0">
                <a:latin typeface="Arial"/>
                <a:cs typeface="Arial"/>
              </a:rPr>
              <a:t>multiprocessor </a:t>
            </a:r>
            <a:r>
              <a:rPr sz="2400" spc="-135" dirty="0">
                <a:latin typeface="Arial"/>
                <a:cs typeface="Arial"/>
              </a:rPr>
              <a:t>and </a:t>
            </a:r>
            <a:r>
              <a:rPr sz="2400" spc="-60" dirty="0">
                <a:latin typeface="Arial"/>
                <a:cs typeface="Arial"/>
              </a:rPr>
              <a:t>multi-core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systems.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5525135" algn="l"/>
              </a:tabLst>
            </a:pPr>
            <a:r>
              <a:rPr sz="2400" spc="-60" dirty="0">
                <a:latin typeface="Arial"/>
                <a:cs typeface="Arial"/>
              </a:rPr>
              <a:t>Most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0" dirty="0">
                <a:latin typeface="Carlito"/>
                <a:cs typeface="Carlito"/>
              </a:rPr>
              <a:t>high-level</a:t>
            </a:r>
            <a:r>
              <a:rPr sz="2400" spc="-2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concurrency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features	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80" dirty="0">
                <a:latin typeface="Arial"/>
                <a:cs typeface="Arial"/>
              </a:rPr>
              <a:t>implemented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new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java.util.concurrent  </a:t>
            </a:r>
            <a:r>
              <a:rPr sz="2400" spc="-180" dirty="0">
                <a:latin typeface="Arial"/>
                <a:cs typeface="Arial"/>
              </a:rPr>
              <a:t>packages.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5394" y="0"/>
            <a:ext cx="3603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0" dirty="0"/>
              <a:t>The </a:t>
            </a:r>
            <a:r>
              <a:rPr sz="4400" spc="-290" dirty="0"/>
              <a:t>Thread</a:t>
            </a:r>
            <a:r>
              <a:rPr sz="4400" spc="-365" dirty="0"/>
              <a:t> </a:t>
            </a:r>
            <a:r>
              <a:rPr sz="4400" spc="-305" dirty="0"/>
              <a:t>Pool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00660" y="842009"/>
            <a:ext cx="115208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735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400" spc="-235" dirty="0">
                <a:solidFill>
                  <a:srgbClr val="333333"/>
                </a:solidFill>
                <a:latin typeface="Arial"/>
                <a:cs typeface="Arial"/>
              </a:rPr>
              <a:t>Java, 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threads </a:t>
            </a:r>
            <a:r>
              <a:rPr sz="2400" spc="-125" dirty="0">
                <a:solidFill>
                  <a:srgbClr val="333333"/>
                </a:solidFill>
                <a:latin typeface="Arial"/>
                <a:cs typeface="Arial"/>
              </a:rPr>
              <a:t>are mapped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400" spc="-130" dirty="0">
                <a:solidFill>
                  <a:srgbClr val="333333"/>
                </a:solidFill>
                <a:latin typeface="Arial"/>
                <a:cs typeface="Arial"/>
              </a:rPr>
              <a:t>system-level 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threads </a:t>
            </a:r>
            <a:r>
              <a:rPr sz="2400" spc="-85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2400" spc="-125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operating </a:t>
            </a:r>
            <a:r>
              <a:rPr sz="2400" spc="-170" dirty="0">
                <a:solidFill>
                  <a:srgbClr val="333333"/>
                </a:solidFill>
                <a:latin typeface="Arial"/>
                <a:cs typeface="Arial"/>
              </a:rPr>
              <a:t>system’s </a:t>
            </a:r>
            <a:r>
              <a:rPr sz="2400" spc="-135" dirty="0">
                <a:solidFill>
                  <a:srgbClr val="333333"/>
                </a:solidFill>
                <a:latin typeface="Arial"/>
                <a:cs typeface="Arial"/>
              </a:rPr>
              <a:t>resources. </a:t>
            </a:r>
            <a:r>
              <a:rPr sz="2400" spc="-25" dirty="0">
                <a:solidFill>
                  <a:srgbClr val="333333"/>
                </a:solidFill>
                <a:latin typeface="Arial"/>
                <a:cs typeface="Arial"/>
              </a:rPr>
              <a:t>If  </a:t>
            </a:r>
            <a:r>
              <a:rPr sz="2400" spc="-120" dirty="0">
                <a:solidFill>
                  <a:srgbClr val="333333"/>
                </a:solidFill>
                <a:latin typeface="Arial"/>
                <a:cs typeface="Arial"/>
              </a:rPr>
              <a:t>you </a:t>
            </a:r>
            <a:r>
              <a:rPr sz="2400" spc="-110" dirty="0">
                <a:solidFill>
                  <a:srgbClr val="333333"/>
                </a:solidFill>
                <a:latin typeface="Arial"/>
                <a:cs typeface="Arial"/>
              </a:rPr>
              <a:t>create 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threads 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uncontrollably, </a:t>
            </a:r>
            <a:r>
              <a:rPr sz="2400" spc="-120" dirty="0">
                <a:solidFill>
                  <a:srgbClr val="333333"/>
                </a:solidFill>
                <a:latin typeface="Arial"/>
                <a:cs typeface="Arial"/>
              </a:rPr>
              <a:t>you </a:t>
            </a:r>
            <a:r>
              <a:rPr sz="2400" spc="-170" dirty="0">
                <a:solidFill>
                  <a:srgbClr val="333333"/>
                </a:solidFill>
                <a:latin typeface="Arial"/>
                <a:cs typeface="Arial"/>
              </a:rPr>
              <a:t>may </a:t>
            </a:r>
            <a:r>
              <a:rPr sz="2400" spc="-50" dirty="0">
                <a:solidFill>
                  <a:srgbClr val="333333"/>
                </a:solidFill>
                <a:latin typeface="Arial"/>
                <a:cs typeface="Arial"/>
              </a:rPr>
              <a:t>run </a:t>
            </a:r>
            <a:r>
              <a:rPr sz="2400" spc="-20" dirty="0">
                <a:solidFill>
                  <a:srgbClr val="333333"/>
                </a:solidFill>
                <a:latin typeface="Arial"/>
                <a:cs typeface="Arial"/>
              </a:rPr>
              <a:t>out of </a:t>
            </a:r>
            <a:r>
              <a:rPr sz="2400" spc="-110" dirty="0">
                <a:solidFill>
                  <a:srgbClr val="333333"/>
                </a:solidFill>
                <a:latin typeface="Arial"/>
                <a:cs typeface="Arial"/>
              </a:rPr>
              <a:t>these</a:t>
            </a:r>
            <a:r>
              <a:rPr sz="2400" spc="-4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333333"/>
                </a:solidFill>
                <a:latin typeface="Arial"/>
                <a:cs typeface="Arial"/>
              </a:rPr>
              <a:t>resources </a:t>
            </a:r>
            <a:r>
              <a:rPr sz="2400" spc="-120" dirty="0">
                <a:solidFill>
                  <a:srgbClr val="333333"/>
                </a:solidFill>
                <a:latin typeface="Arial"/>
                <a:cs typeface="Arial"/>
              </a:rPr>
              <a:t>quickly.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18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333333"/>
                </a:solidFill>
                <a:latin typeface="Arial"/>
                <a:cs typeface="Arial"/>
              </a:rPr>
              <a:t>context </a:t>
            </a:r>
            <a:r>
              <a:rPr sz="2400" spc="-95" dirty="0">
                <a:solidFill>
                  <a:srgbClr val="333333"/>
                </a:solidFill>
                <a:latin typeface="Arial"/>
                <a:cs typeface="Arial"/>
              </a:rPr>
              <a:t>switching 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between 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threads </a:t>
            </a:r>
            <a:r>
              <a:rPr sz="2400" spc="-14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done </a:t>
            </a:r>
            <a:r>
              <a:rPr sz="2400" spc="-125" dirty="0">
                <a:solidFill>
                  <a:srgbClr val="333333"/>
                </a:solidFill>
                <a:latin typeface="Arial"/>
                <a:cs typeface="Arial"/>
              </a:rPr>
              <a:t>by </a:t>
            </a:r>
            <a:r>
              <a:rPr sz="24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operating </a:t>
            </a:r>
            <a:r>
              <a:rPr sz="2400" spc="-16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sz="2400" spc="-240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2400" spc="-65" dirty="0">
                <a:solidFill>
                  <a:srgbClr val="333333"/>
                </a:solidFill>
                <a:latin typeface="Arial"/>
                <a:cs typeface="Arial"/>
              </a:rPr>
              <a:t>well </a:t>
            </a:r>
            <a:r>
              <a:rPr sz="2400" spc="-140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sz="2400" spc="-5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400" spc="-65" dirty="0">
                <a:solidFill>
                  <a:srgbClr val="333333"/>
                </a:solidFill>
                <a:latin typeface="Arial"/>
                <a:cs typeface="Arial"/>
              </a:rPr>
              <a:t>order </a:t>
            </a:r>
            <a:r>
              <a:rPr sz="2400" spc="5" dirty="0">
                <a:solidFill>
                  <a:srgbClr val="333333"/>
                </a:solidFill>
                <a:latin typeface="Arial"/>
                <a:cs typeface="Arial"/>
              </a:rPr>
              <a:t>to  </a:t>
            </a:r>
            <a:r>
              <a:rPr sz="2400" spc="-95" dirty="0">
                <a:solidFill>
                  <a:srgbClr val="333333"/>
                </a:solidFill>
                <a:latin typeface="Arial"/>
                <a:cs typeface="Arial"/>
              </a:rPr>
              <a:t>emulate </a:t>
            </a:r>
            <a:r>
              <a:rPr sz="2400" spc="-100" dirty="0">
                <a:solidFill>
                  <a:srgbClr val="333333"/>
                </a:solidFill>
                <a:latin typeface="Arial"/>
                <a:cs typeface="Arial"/>
              </a:rPr>
              <a:t>parallelism. </a:t>
            </a:r>
            <a:r>
              <a:rPr sz="2400" spc="-25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simplistic </a:t>
            </a:r>
            <a:r>
              <a:rPr sz="2400" spc="-95" dirty="0">
                <a:solidFill>
                  <a:srgbClr val="333333"/>
                </a:solidFill>
                <a:latin typeface="Arial"/>
                <a:cs typeface="Arial"/>
              </a:rPr>
              <a:t>view </a:t>
            </a:r>
            <a:r>
              <a:rPr sz="2400" spc="-14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400" spc="-20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sz="2400" spc="-140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sz="24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more 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threads </a:t>
            </a:r>
            <a:r>
              <a:rPr sz="2400" spc="-120" dirty="0">
                <a:solidFill>
                  <a:srgbClr val="333333"/>
                </a:solidFill>
                <a:latin typeface="Arial"/>
                <a:cs typeface="Arial"/>
              </a:rPr>
              <a:t>you </a:t>
            </a:r>
            <a:r>
              <a:rPr sz="2400" spc="-135" dirty="0">
                <a:solidFill>
                  <a:srgbClr val="333333"/>
                </a:solidFill>
                <a:latin typeface="Arial"/>
                <a:cs typeface="Arial"/>
              </a:rPr>
              <a:t>spawn, </a:t>
            </a:r>
            <a:r>
              <a:rPr sz="24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spc="-175" dirty="0">
                <a:solidFill>
                  <a:srgbClr val="333333"/>
                </a:solidFill>
                <a:latin typeface="Arial"/>
                <a:cs typeface="Arial"/>
              </a:rPr>
              <a:t>less </a:t>
            </a:r>
            <a:r>
              <a:rPr sz="2400" spc="-35" dirty="0">
                <a:solidFill>
                  <a:srgbClr val="333333"/>
                </a:solidFill>
                <a:latin typeface="Arial"/>
                <a:cs typeface="Arial"/>
              </a:rPr>
              <a:t>time</a:t>
            </a:r>
            <a:r>
              <a:rPr sz="2400" spc="-4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333333"/>
                </a:solidFill>
                <a:latin typeface="Arial"/>
                <a:cs typeface="Arial"/>
              </a:rPr>
              <a:t>each  </a:t>
            </a:r>
            <a:r>
              <a:rPr sz="2400" spc="-75" dirty="0">
                <a:solidFill>
                  <a:srgbClr val="333333"/>
                </a:solidFill>
                <a:latin typeface="Arial"/>
                <a:cs typeface="Arial"/>
              </a:rPr>
              <a:t>thread </a:t>
            </a:r>
            <a:r>
              <a:rPr sz="2400" spc="-160" dirty="0">
                <a:solidFill>
                  <a:srgbClr val="333333"/>
                </a:solidFill>
                <a:latin typeface="Arial"/>
                <a:cs typeface="Arial"/>
              </a:rPr>
              <a:t>spends </a:t>
            </a:r>
            <a:r>
              <a:rPr sz="2400" spc="-95" dirty="0">
                <a:solidFill>
                  <a:srgbClr val="333333"/>
                </a:solidFill>
                <a:latin typeface="Arial"/>
                <a:cs typeface="Arial"/>
              </a:rPr>
              <a:t>doing </a:t>
            </a:r>
            <a:r>
              <a:rPr sz="2400" spc="-100" dirty="0">
                <a:solidFill>
                  <a:srgbClr val="333333"/>
                </a:solidFill>
                <a:latin typeface="Arial"/>
                <a:cs typeface="Arial"/>
              </a:rPr>
              <a:t>actual</a:t>
            </a:r>
            <a:r>
              <a:rPr sz="2400" spc="-2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333333"/>
                </a:solidFill>
                <a:latin typeface="Arial"/>
                <a:cs typeface="Arial"/>
              </a:rPr>
              <a:t>work.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65034" y="2985516"/>
            <a:ext cx="6219017" cy="3553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660" y="3975861"/>
            <a:ext cx="436372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Thread </a:t>
            </a:r>
            <a:r>
              <a:rPr sz="2400" spc="-20" dirty="0">
                <a:solidFill>
                  <a:srgbClr val="333333"/>
                </a:solidFill>
                <a:latin typeface="Carlito"/>
                <a:cs typeface="Carlito"/>
              </a:rPr>
              <a:t>Pool </a:t>
            </a:r>
            <a:r>
              <a:rPr sz="2400" spc="-15" dirty="0">
                <a:solidFill>
                  <a:srgbClr val="333333"/>
                </a:solidFill>
                <a:latin typeface="Carlito"/>
                <a:cs typeface="Carlito"/>
              </a:rPr>
              <a:t>pattern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helps </a:t>
            </a:r>
            <a:r>
              <a:rPr sz="2400" spc="-15" dirty="0">
                <a:solidFill>
                  <a:srgbClr val="333333"/>
                </a:solidFill>
                <a:latin typeface="Carlito"/>
                <a:cs typeface="Carlito"/>
              </a:rPr>
              <a:t>to  </a:t>
            </a:r>
            <a:r>
              <a:rPr sz="2400" spc="-20" dirty="0">
                <a:solidFill>
                  <a:srgbClr val="333333"/>
                </a:solidFill>
                <a:latin typeface="Carlito"/>
                <a:cs typeface="Carlito"/>
              </a:rPr>
              <a:t>save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resources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in a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multithreaded  application,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and also </a:t>
            </a:r>
            <a:r>
              <a:rPr sz="2400" spc="-15" dirty="0">
                <a:solidFill>
                  <a:srgbClr val="333333"/>
                </a:solidFill>
                <a:latin typeface="Carlito"/>
                <a:cs typeface="Carlito"/>
              </a:rPr>
              <a:t>to contain</a:t>
            </a:r>
            <a:r>
              <a:rPr sz="2400" spc="-9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the 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parallelism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certain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predefined 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limits.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Executor</a:t>
            </a:r>
            <a:r>
              <a:rPr spc="-325" dirty="0"/>
              <a:t> </a:t>
            </a:r>
            <a:r>
              <a:rPr spc="-210" dirty="0"/>
              <a:t>Interfaces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5524" y="736803"/>
            <a:ext cx="11652250" cy="389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45" dirty="0">
                <a:solidFill>
                  <a:srgbClr val="333333"/>
                </a:solidFill>
                <a:latin typeface="Arial"/>
                <a:cs typeface="Arial"/>
              </a:rPr>
              <a:t>Executor</a:t>
            </a:r>
            <a:r>
              <a:rPr sz="2300" spc="-1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14" dirty="0">
                <a:solidFill>
                  <a:srgbClr val="333333"/>
                </a:solidFill>
                <a:latin typeface="Arial"/>
                <a:cs typeface="Arial"/>
              </a:rPr>
              <a:t>Interfaces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-175" dirty="0">
                <a:latin typeface="Arial"/>
                <a:cs typeface="Arial"/>
              </a:rPr>
              <a:t>The </a:t>
            </a:r>
            <a:r>
              <a:rPr sz="2300" spc="-75" dirty="0">
                <a:latin typeface="Arial"/>
                <a:cs typeface="Arial"/>
              </a:rPr>
              <a:t>java.util.concurrent </a:t>
            </a:r>
            <a:r>
              <a:rPr sz="2300" spc="-175" dirty="0">
                <a:latin typeface="Arial"/>
                <a:cs typeface="Arial"/>
              </a:rPr>
              <a:t>package </a:t>
            </a:r>
            <a:r>
              <a:rPr sz="2300" spc="-100" dirty="0">
                <a:latin typeface="Arial"/>
                <a:cs typeface="Arial"/>
              </a:rPr>
              <a:t>defines </a:t>
            </a:r>
            <a:r>
              <a:rPr sz="2300" spc="-55" dirty="0">
                <a:latin typeface="Arial"/>
                <a:cs typeface="Arial"/>
              </a:rPr>
              <a:t>three </a:t>
            </a:r>
            <a:r>
              <a:rPr sz="2300" spc="-100" dirty="0">
                <a:latin typeface="Arial"/>
                <a:cs typeface="Arial"/>
              </a:rPr>
              <a:t>executor</a:t>
            </a:r>
            <a:r>
              <a:rPr sz="2300" spc="-155" dirty="0">
                <a:latin typeface="Arial"/>
                <a:cs typeface="Arial"/>
              </a:rPr>
              <a:t> </a:t>
            </a:r>
            <a:r>
              <a:rPr sz="2300" spc="-90" dirty="0">
                <a:latin typeface="Arial"/>
                <a:cs typeface="Arial"/>
              </a:rPr>
              <a:t>interfaces:</a:t>
            </a:r>
            <a:endParaRPr sz="2300">
              <a:latin typeface="Arial"/>
              <a:cs typeface="Arial"/>
            </a:endParaRPr>
          </a:p>
          <a:p>
            <a:pPr marL="615950" indent="-146685">
              <a:lnSpc>
                <a:spcPct val="100000"/>
              </a:lnSpc>
              <a:buSzPct val="95652"/>
              <a:buChar char="•"/>
              <a:tabLst>
                <a:tab pos="616585" algn="l"/>
              </a:tabLst>
            </a:pPr>
            <a:r>
              <a:rPr sz="2300" spc="-140" dirty="0">
                <a:latin typeface="Arial"/>
                <a:cs typeface="Arial"/>
              </a:rPr>
              <a:t>Executor,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00" dirty="0">
                <a:latin typeface="Arial"/>
                <a:cs typeface="Arial"/>
              </a:rPr>
              <a:t>simple </a:t>
            </a:r>
            <a:r>
              <a:rPr sz="2300" spc="-75" dirty="0">
                <a:latin typeface="Arial"/>
                <a:cs typeface="Arial"/>
              </a:rPr>
              <a:t>interface </a:t>
            </a:r>
            <a:r>
              <a:rPr sz="2300" spc="-20" dirty="0">
                <a:latin typeface="Arial"/>
                <a:cs typeface="Arial"/>
              </a:rPr>
              <a:t>that </a:t>
            </a:r>
            <a:r>
              <a:rPr sz="2300" spc="-90" dirty="0">
                <a:latin typeface="Arial"/>
                <a:cs typeface="Arial"/>
              </a:rPr>
              <a:t>supports </a:t>
            </a:r>
            <a:r>
              <a:rPr sz="2300" spc="-105" dirty="0">
                <a:latin typeface="Arial"/>
                <a:cs typeface="Arial"/>
              </a:rPr>
              <a:t>launching </a:t>
            </a:r>
            <a:r>
              <a:rPr sz="2300" spc="-95" dirty="0">
                <a:latin typeface="Arial"/>
                <a:cs typeface="Arial"/>
              </a:rPr>
              <a:t>new</a:t>
            </a:r>
            <a:r>
              <a:rPr sz="2300" spc="-225" dirty="0">
                <a:latin typeface="Arial"/>
                <a:cs typeface="Arial"/>
              </a:rPr>
              <a:t> </a:t>
            </a:r>
            <a:r>
              <a:rPr sz="2300" spc="-150" dirty="0">
                <a:latin typeface="Arial"/>
                <a:cs typeface="Arial"/>
              </a:rPr>
              <a:t>tasks.</a:t>
            </a:r>
            <a:endParaRPr sz="2300">
              <a:latin typeface="Arial"/>
              <a:cs typeface="Arial"/>
            </a:endParaRPr>
          </a:p>
          <a:p>
            <a:pPr marL="469900" marR="889000">
              <a:lnSpc>
                <a:spcPct val="100000"/>
              </a:lnSpc>
              <a:buSzPct val="95652"/>
              <a:buChar char="•"/>
              <a:tabLst>
                <a:tab pos="616585" algn="l"/>
              </a:tabLst>
            </a:pPr>
            <a:r>
              <a:rPr sz="2300" spc="-155" dirty="0">
                <a:latin typeface="Arial"/>
                <a:cs typeface="Arial"/>
              </a:rPr>
              <a:t>ExecutorService,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45" dirty="0">
                <a:latin typeface="Arial"/>
                <a:cs typeface="Arial"/>
              </a:rPr>
              <a:t>sub </a:t>
            </a:r>
            <a:r>
              <a:rPr sz="2300" spc="-75" dirty="0">
                <a:latin typeface="Arial"/>
                <a:cs typeface="Arial"/>
              </a:rPr>
              <a:t>interface </a:t>
            </a:r>
            <a:r>
              <a:rPr sz="2300" spc="-20" dirty="0">
                <a:latin typeface="Arial"/>
                <a:cs typeface="Arial"/>
              </a:rPr>
              <a:t>of </a:t>
            </a:r>
            <a:r>
              <a:rPr sz="2300" spc="-150" dirty="0">
                <a:latin typeface="Arial"/>
                <a:cs typeface="Arial"/>
              </a:rPr>
              <a:t>Executor, </a:t>
            </a:r>
            <a:r>
              <a:rPr sz="2300" spc="-80" dirty="0">
                <a:latin typeface="Arial"/>
                <a:cs typeface="Arial"/>
              </a:rPr>
              <a:t>which </a:t>
            </a:r>
            <a:r>
              <a:rPr sz="2300" spc="-155" dirty="0">
                <a:latin typeface="Arial"/>
                <a:cs typeface="Arial"/>
              </a:rPr>
              <a:t>adds </a:t>
            </a:r>
            <a:r>
              <a:rPr sz="2300" spc="-100" dirty="0">
                <a:latin typeface="Arial"/>
                <a:cs typeface="Arial"/>
              </a:rPr>
              <a:t>features </a:t>
            </a:r>
            <a:r>
              <a:rPr sz="2300" spc="-20" dirty="0">
                <a:latin typeface="Arial"/>
                <a:cs typeface="Arial"/>
              </a:rPr>
              <a:t>that </a:t>
            </a:r>
            <a:r>
              <a:rPr sz="2300" spc="-80" dirty="0">
                <a:latin typeface="Arial"/>
                <a:cs typeface="Arial"/>
              </a:rPr>
              <a:t>help </a:t>
            </a:r>
            <a:r>
              <a:rPr sz="2300" spc="-155" dirty="0">
                <a:latin typeface="Arial"/>
                <a:cs typeface="Arial"/>
              </a:rPr>
              <a:t>manage </a:t>
            </a:r>
            <a:r>
              <a:rPr sz="2300" spc="-35" dirty="0">
                <a:latin typeface="Arial"/>
                <a:cs typeface="Arial"/>
              </a:rPr>
              <a:t>the  </a:t>
            </a:r>
            <a:r>
              <a:rPr sz="2300" spc="-95" dirty="0">
                <a:latin typeface="Arial"/>
                <a:cs typeface="Arial"/>
              </a:rPr>
              <a:t>lifecycle,</a:t>
            </a:r>
            <a:r>
              <a:rPr sz="2300" spc="-114" dirty="0">
                <a:latin typeface="Arial"/>
                <a:cs typeface="Arial"/>
              </a:rPr>
              <a:t> </a:t>
            </a:r>
            <a:r>
              <a:rPr sz="2300" spc="-35" dirty="0">
                <a:latin typeface="Arial"/>
                <a:cs typeface="Arial"/>
              </a:rPr>
              <a:t>both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of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35" dirty="0">
                <a:latin typeface="Arial"/>
                <a:cs typeface="Arial"/>
              </a:rPr>
              <a:t>the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70" dirty="0">
                <a:latin typeface="Arial"/>
                <a:cs typeface="Arial"/>
              </a:rPr>
              <a:t>individual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165" dirty="0">
                <a:latin typeface="Arial"/>
                <a:cs typeface="Arial"/>
              </a:rPr>
              <a:t>tasks</a:t>
            </a:r>
            <a:r>
              <a:rPr sz="2300" spc="-120" dirty="0">
                <a:latin typeface="Arial"/>
                <a:cs typeface="Arial"/>
              </a:rPr>
              <a:t> and</a:t>
            </a:r>
            <a:r>
              <a:rPr sz="2300" spc="-11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of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35" dirty="0">
                <a:latin typeface="Arial"/>
                <a:cs typeface="Arial"/>
              </a:rPr>
              <a:t>the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100" dirty="0">
                <a:latin typeface="Arial"/>
                <a:cs typeface="Arial"/>
              </a:rPr>
              <a:t>executor</a:t>
            </a:r>
            <a:r>
              <a:rPr sz="2300" spc="-130" dirty="0">
                <a:latin typeface="Arial"/>
                <a:cs typeface="Arial"/>
              </a:rPr>
              <a:t> </a:t>
            </a:r>
            <a:r>
              <a:rPr sz="2300" spc="-75" dirty="0">
                <a:latin typeface="Arial"/>
                <a:cs typeface="Arial"/>
              </a:rPr>
              <a:t>itself.</a:t>
            </a:r>
            <a:endParaRPr sz="2300">
              <a:latin typeface="Arial"/>
              <a:cs typeface="Arial"/>
            </a:endParaRPr>
          </a:p>
          <a:p>
            <a:pPr marL="615950" indent="-146685">
              <a:lnSpc>
                <a:spcPct val="100000"/>
              </a:lnSpc>
              <a:buSzPct val="95652"/>
              <a:buChar char="•"/>
              <a:tabLst>
                <a:tab pos="616585" algn="l"/>
              </a:tabLst>
            </a:pPr>
            <a:r>
              <a:rPr sz="2300" spc="-160" dirty="0">
                <a:latin typeface="Arial"/>
                <a:cs typeface="Arial"/>
              </a:rPr>
              <a:t>ScheduledExecutorService,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40" dirty="0">
                <a:latin typeface="Arial"/>
                <a:cs typeface="Arial"/>
              </a:rPr>
              <a:t>sub </a:t>
            </a:r>
            <a:r>
              <a:rPr sz="2300" spc="-75" dirty="0">
                <a:latin typeface="Arial"/>
                <a:cs typeface="Arial"/>
              </a:rPr>
              <a:t>interface </a:t>
            </a:r>
            <a:r>
              <a:rPr sz="2300" spc="-20" dirty="0">
                <a:latin typeface="Arial"/>
                <a:cs typeface="Arial"/>
              </a:rPr>
              <a:t>of </a:t>
            </a:r>
            <a:r>
              <a:rPr sz="2300" spc="-140" dirty="0">
                <a:latin typeface="Arial"/>
                <a:cs typeface="Arial"/>
              </a:rPr>
              <a:t>ExecutorService, </a:t>
            </a:r>
            <a:r>
              <a:rPr sz="2300" spc="-90" dirty="0">
                <a:latin typeface="Arial"/>
                <a:cs typeface="Arial"/>
              </a:rPr>
              <a:t>supports </a:t>
            </a:r>
            <a:r>
              <a:rPr sz="2300" spc="-30" dirty="0">
                <a:latin typeface="Arial"/>
                <a:cs typeface="Arial"/>
              </a:rPr>
              <a:t>future </a:t>
            </a:r>
            <a:r>
              <a:rPr sz="2300" spc="-45" dirty="0">
                <a:latin typeface="Arial"/>
                <a:cs typeface="Arial"/>
              </a:rPr>
              <a:t>and/or</a:t>
            </a:r>
            <a:r>
              <a:rPr sz="2300" spc="-140" dirty="0">
                <a:latin typeface="Arial"/>
                <a:cs typeface="Arial"/>
              </a:rPr>
              <a:t> </a:t>
            </a:r>
            <a:r>
              <a:rPr sz="2300" spc="-70" dirty="0">
                <a:latin typeface="Arial"/>
                <a:cs typeface="Arial"/>
              </a:rPr>
              <a:t>periodic</a:t>
            </a:r>
            <a:endParaRPr sz="23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300" spc="-100" dirty="0">
                <a:latin typeface="Arial"/>
                <a:cs typeface="Arial"/>
              </a:rPr>
              <a:t>execution </a:t>
            </a:r>
            <a:r>
              <a:rPr sz="2300" spc="-20" dirty="0">
                <a:latin typeface="Arial"/>
                <a:cs typeface="Arial"/>
              </a:rPr>
              <a:t>of</a:t>
            </a:r>
            <a:r>
              <a:rPr sz="2300" spc="-155" dirty="0">
                <a:latin typeface="Arial"/>
                <a:cs typeface="Arial"/>
              </a:rPr>
              <a:t> </a:t>
            </a:r>
            <a:r>
              <a:rPr sz="2300" spc="-150" dirty="0">
                <a:latin typeface="Arial"/>
                <a:cs typeface="Arial"/>
              </a:rPr>
              <a:t>tasks.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9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spc="-150" dirty="0">
                <a:solidFill>
                  <a:srgbClr val="333333"/>
                </a:solidFill>
                <a:latin typeface="Arial"/>
                <a:cs typeface="Arial"/>
              </a:rPr>
              <a:t>Executor</a:t>
            </a:r>
            <a:r>
              <a:rPr sz="2400" spc="-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3"/>
                </a:solidFill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spc="-175" dirty="0">
                <a:latin typeface="Arial"/>
                <a:cs typeface="Arial"/>
              </a:rPr>
              <a:t>The </a:t>
            </a:r>
            <a:r>
              <a:rPr sz="2300" u="heavy" spc="-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Executor</a:t>
            </a:r>
            <a:r>
              <a:rPr sz="2300" spc="-130" dirty="0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sz="2300" spc="-75" dirty="0">
                <a:latin typeface="Arial"/>
                <a:cs typeface="Arial"/>
              </a:rPr>
              <a:t>interface </a:t>
            </a:r>
            <a:r>
              <a:rPr sz="2300" spc="-105" dirty="0">
                <a:latin typeface="Arial"/>
                <a:cs typeface="Arial"/>
              </a:rPr>
              <a:t>provides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20" dirty="0">
                <a:latin typeface="Arial"/>
                <a:cs typeface="Arial"/>
              </a:rPr>
              <a:t>single </a:t>
            </a:r>
            <a:r>
              <a:rPr sz="2300" spc="-65" dirty="0">
                <a:latin typeface="Arial"/>
                <a:cs typeface="Arial"/>
              </a:rPr>
              <a:t>method, </a:t>
            </a:r>
            <a:r>
              <a:rPr sz="2300" spc="-135" dirty="0">
                <a:latin typeface="Arial"/>
                <a:cs typeface="Arial"/>
              </a:rPr>
              <a:t>execute, </a:t>
            </a:r>
            <a:r>
              <a:rPr sz="2300" spc="-125" dirty="0">
                <a:latin typeface="Arial"/>
                <a:cs typeface="Arial"/>
              </a:rPr>
              <a:t>designed </a:t>
            </a:r>
            <a:r>
              <a:rPr sz="2300" dirty="0">
                <a:latin typeface="Arial"/>
                <a:cs typeface="Arial"/>
              </a:rPr>
              <a:t>to </a:t>
            </a:r>
            <a:r>
              <a:rPr sz="2300" spc="-114" dirty="0">
                <a:latin typeface="Arial"/>
                <a:cs typeface="Arial"/>
              </a:rPr>
              <a:t>be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60" dirty="0">
                <a:latin typeface="Arial"/>
                <a:cs typeface="Arial"/>
              </a:rPr>
              <a:t>drop-in </a:t>
            </a:r>
            <a:r>
              <a:rPr sz="2300" spc="-95" dirty="0">
                <a:latin typeface="Arial"/>
                <a:cs typeface="Arial"/>
              </a:rPr>
              <a:t>replacement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25" dirty="0">
                <a:latin typeface="Arial"/>
                <a:cs typeface="Arial"/>
              </a:rPr>
              <a:t>for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10" dirty="0">
                <a:latin typeface="Arial"/>
                <a:cs typeface="Arial"/>
              </a:rPr>
              <a:t>common </a:t>
            </a:r>
            <a:r>
              <a:rPr sz="2300" spc="-75" dirty="0">
                <a:latin typeface="Arial"/>
                <a:cs typeface="Arial"/>
              </a:rPr>
              <a:t>thread-creation </a:t>
            </a:r>
            <a:r>
              <a:rPr sz="2300" spc="-60" dirty="0">
                <a:latin typeface="Arial"/>
                <a:cs typeface="Arial"/>
              </a:rPr>
              <a:t>idiom.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6924" y="5983223"/>
            <a:ext cx="9310370" cy="737870"/>
          </a:xfrm>
          <a:custGeom>
            <a:avLst/>
            <a:gdLst/>
            <a:ahLst/>
            <a:cxnLst/>
            <a:rect l="l" t="t" r="r" b="b"/>
            <a:pathLst>
              <a:path w="9310370" h="737870">
                <a:moveTo>
                  <a:pt x="9310116" y="0"/>
                </a:moveTo>
                <a:lnTo>
                  <a:pt x="0" y="0"/>
                </a:lnTo>
                <a:lnTo>
                  <a:pt x="0" y="737616"/>
                </a:lnTo>
                <a:lnTo>
                  <a:pt x="9310116" y="737616"/>
                </a:lnTo>
                <a:lnTo>
                  <a:pt x="9310116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24" y="4959477"/>
            <a:ext cx="8238490" cy="175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0670">
              <a:lnSpc>
                <a:spcPct val="100000"/>
              </a:lnSpc>
              <a:spcBef>
                <a:spcPts val="100"/>
              </a:spcBef>
              <a:tabLst>
                <a:tab pos="2854960" algn="l"/>
              </a:tabLst>
            </a:pPr>
            <a:r>
              <a:rPr sz="2300" spc="-20" dirty="0">
                <a:latin typeface="Arial"/>
                <a:cs typeface="Arial"/>
              </a:rPr>
              <a:t>If </a:t>
            </a:r>
            <a:r>
              <a:rPr sz="2300" spc="25" dirty="0">
                <a:latin typeface="Arial"/>
                <a:cs typeface="Arial"/>
              </a:rPr>
              <a:t>r </a:t>
            </a:r>
            <a:r>
              <a:rPr sz="2300" spc="-140" dirty="0">
                <a:latin typeface="Arial"/>
                <a:cs typeface="Arial"/>
              </a:rPr>
              <a:t>is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45" dirty="0">
                <a:latin typeface="Arial"/>
                <a:cs typeface="Arial"/>
              </a:rPr>
              <a:t>Runnable </a:t>
            </a:r>
            <a:r>
              <a:rPr sz="2300" spc="-65" dirty="0">
                <a:latin typeface="Arial"/>
                <a:cs typeface="Arial"/>
              </a:rPr>
              <a:t>object, </a:t>
            </a:r>
            <a:r>
              <a:rPr sz="2300" spc="-120" dirty="0">
                <a:latin typeface="Arial"/>
                <a:cs typeface="Arial"/>
              </a:rPr>
              <a:t>and </a:t>
            </a:r>
            <a:r>
              <a:rPr sz="2300" spc="-145" dirty="0">
                <a:latin typeface="Arial"/>
                <a:cs typeface="Arial"/>
              </a:rPr>
              <a:t>e </a:t>
            </a:r>
            <a:r>
              <a:rPr sz="2300" spc="-135" dirty="0">
                <a:latin typeface="Arial"/>
                <a:cs typeface="Arial"/>
              </a:rPr>
              <a:t>is </a:t>
            </a:r>
            <a:r>
              <a:rPr sz="2300" spc="-140" dirty="0">
                <a:latin typeface="Arial"/>
                <a:cs typeface="Arial"/>
              </a:rPr>
              <a:t>an </a:t>
            </a:r>
            <a:r>
              <a:rPr sz="2300" spc="-130" dirty="0">
                <a:latin typeface="Arial"/>
                <a:cs typeface="Arial"/>
              </a:rPr>
              <a:t>Executor </a:t>
            </a:r>
            <a:r>
              <a:rPr sz="2300" spc="-60" dirty="0">
                <a:latin typeface="Arial"/>
                <a:cs typeface="Arial"/>
              </a:rPr>
              <a:t>object </a:t>
            </a:r>
            <a:r>
              <a:rPr sz="2300" spc="-110" dirty="0">
                <a:latin typeface="Arial"/>
                <a:cs typeface="Arial"/>
              </a:rPr>
              <a:t>you </a:t>
            </a:r>
            <a:r>
              <a:rPr sz="2300" spc="-160" dirty="0">
                <a:latin typeface="Arial"/>
                <a:cs typeface="Arial"/>
              </a:rPr>
              <a:t>can </a:t>
            </a:r>
            <a:r>
              <a:rPr sz="2300" spc="-110" dirty="0">
                <a:latin typeface="Arial"/>
                <a:cs typeface="Arial"/>
              </a:rPr>
              <a:t>replace  </a:t>
            </a:r>
            <a:r>
              <a:rPr sz="2300" spc="-105" dirty="0">
                <a:latin typeface="Arial"/>
                <a:cs typeface="Arial"/>
              </a:rPr>
              <a:t>(new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100" dirty="0">
                <a:latin typeface="Arial"/>
                <a:cs typeface="Arial"/>
              </a:rPr>
              <a:t>Thread(r)).start();	</a:t>
            </a:r>
            <a:r>
              <a:rPr sz="2300" i="1" spc="-160" dirty="0">
                <a:latin typeface="Trebuchet MS"/>
                <a:cs typeface="Trebuchet MS"/>
              </a:rPr>
              <a:t>with</a:t>
            </a:r>
            <a:r>
              <a:rPr sz="2300" i="1" spc="335" dirty="0">
                <a:latin typeface="Trebuchet MS"/>
                <a:cs typeface="Trebuchet MS"/>
              </a:rPr>
              <a:t> </a:t>
            </a:r>
            <a:r>
              <a:rPr sz="2300" spc="-114" dirty="0">
                <a:latin typeface="Arial"/>
                <a:cs typeface="Arial"/>
              </a:rPr>
              <a:t>e.execute(r);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</a:pPr>
            <a:r>
              <a:rPr sz="2400" spc="-135" dirty="0">
                <a:latin typeface="Arial"/>
                <a:cs typeface="Arial"/>
              </a:rPr>
              <a:t>Executor </a:t>
            </a:r>
            <a:r>
              <a:rPr sz="2400" spc="-105" dirty="0">
                <a:latin typeface="Arial"/>
                <a:cs typeface="Arial"/>
              </a:rPr>
              <a:t>executor </a:t>
            </a:r>
            <a:r>
              <a:rPr sz="2400" spc="-204" dirty="0">
                <a:latin typeface="Arial"/>
                <a:cs typeface="Arial"/>
              </a:rPr>
              <a:t>=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Executors.newSingleThreadExecutor();</a:t>
            </a:r>
            <a:endParaRPr sz="240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  <a:spcBef>
                <a:spcPts val="5"/>
              </a:spcBef>
            </a:pPr>
            <a:r>
              <a:rPr sz="2400" spc="-125" dirty="0">
                <a:latin typeface="Arial"/>
                <a:cs typeface="Arial"/>
              </a:rPr>
              <a:t>executor.execute(() </a:t>
            </a:r>
            <a:r>
              <a:rPr sz="2400" spc="-140" dirty="0">
                <a:latin typeface="Arial"/>
                <a:cs typeface="Arial"/>
              </a:rPr>
              <a:t>-&gt; </a:t>
            </a:r>
            <a:r>
              <a:rPr sz="2400" spc="-90" dirty="0">
                <a:latin typeface="Arial"/>
                <a:cs typeface="Arial"/>
              </a:rPr>
              <a:t>System.out.println(</a:t>
            </a:r>
            <a:r>
              <a:rPr sz="2400" spc="-90" dirty="0">
                <a:solidFill>
                  <a:srgbClr val="62B075"/>
                </a:solidFill>
                <a:latin typeface="Arial"/>
                <a:cs typeface="Arial"/>
              </a:rPr>
              <a:t>"Hello</a:t>
            </a:r>
            <a:r>
              <a:rPr sz="2400" spc="-180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2B075"/>
                </a:solidFill>
                <a:latin typeface="Arial"/>
                <a:cs typeface="Arial"/>
              </a:rPr>
              <a:t>World"</a:t>
            </a:r>
            <a:r>
              <a:rPr sz="2400" spc="-75" dirty="0">
                <a:latin typeface="Arial"/>
                <a:cs typeface="Arial"/>
              </a:rPr>
              <a:t>));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Without </a:t>
            </a:r>
            <a:r>
              <a:rPr spc="-265" dirty="0"/>
              <a:t>Executor</a:t>
            </a:r>
            <a:r>
              <a:rPr spc="-535" dirty="0"/>
              <a:t> </a:t>
            </a:r>
            <a:r>
              <a:rPr spc="-210" dirty="0"/>
              <a:t>Interfaces</a:t>
            </a:r>
          </a:p>
        </p:txBody>
      </p:sp>
      <p:sp>
        <p:nvSpPr>
          <p:cNvPr id="3" name="object 3"/>
          <p:cNvSpPr/>
          <p:nvPr/>
        </p:nvSpPr>
        <p:spPr>
          <a:xfrm>
            <a:off x="568451" y="2082930"/>
            <a:ext cx="10669341" cy="2987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9104" y="1118692"/>
            <a:ext cx="38671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Without </a:t>
            </a: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Executor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Interfaces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7989" y="29667"/>
            <a:ext cx="77971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Running </a:t>
            </a:r>
            <a:r>
              <a:rPr spc="-310" dirty="0"/>
              <a:t>Threads </a:t>
            </a:r>
            <a:r>
              <a:rPr spc="-300" dirty="0"/>
              <a:t>Using Executors</a:t>
            </a:r>
            <a:r>
              <a:rPr spc="-275" dirty="0"/>
              <a:t> </a:t>
            </a:r>
            <a:r>
              <a:rPr spc="-434" dirty="0"/>
              <a:t>API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9475" y="904875"/>
            <a:ext cx="11812905" cy="5953125"/>
            <a:chOff x="379475" y="904875"/>
            <a:chExt cx="11812905" cy="5953125"/>
          </a:xfrm>
        </p:grpSpPr>
        <p:sp>
          <p:nvSpPr>
            <p:cNvPr id="5" name="object 5"/>
            <p:cNvSpPr/>
            <p:nvPr/>
          </p:nvSpPr>
          <p:spPr>
            <a:xfrm>
              <a:off x="879347" y="904875"/>
              <a:ext cx="8240570" cy="23336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9475" y="2942842"/>
              <a:ext cx="11812523" cy="39151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397" y="29667"/>
            <a:ext cx="112699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Important </a:t>
            </a:r>
            <a:r>
              <a:rPr spc="-430" dirty="0"/>
              <a:t>Classes </a:t>
            </a:r>
            <a:r>
              <a:rPr spc="-160" dirty="0"/>
              <a:t>/Interfaces </a:t>
            </a:r>
            <a:r>
              <a:rPr spc="-50" dirty="0"/>
              <a:t>of </a:t>
            </a:r>
            <a:r>
              <a:rPr spc="-300" dirty="0"/>
              <a:t>Executors</a:t>
            </a:r>
            <a:r>
              <a:rPr spc="-675" dirty="0"/>
              <a:t> </a:t>
            </a:r>
            <a:r>
              <a:rPr spc="-170" dirty="0"/>
              <a:t>framework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7368" y="970788"/>
            <a:ext cx="10727690" cy="5568950"/>
            <a:chOff x="277368" y="970788"/>
            <a:chExt cx="10727690" cy="5568950"/>
          </a:xfrm>
        </p:grpSpPr>
        <p:sp>
          <p:nvSpPr>
            <p:cNvPr id="5" name="object 5"/>
            <p:cNvSpPr/>
            <p:nvPr/>
          </p:nvSpPr>
          <p:spPr>
            <a:xfrm>
              <a:off x="277368" y="970788"/>
              <a:ext cx="10607264" cy="2458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08803" y="2446020"/>
              <a:ext cx="6096000" cy="4093845"/>
            </a:xfrm>
            <a:custGeom>
              <a:avLst/>
              <a:gdLst/>
              <a:ahLst/>
              <a:cxnLst/>
              <a:rect l="l" t="t" r="r" b="b"/>
              <a:pathLst>
                <a:path w="6096000" h="4093845">
                  <a:moveTo>
                    <a:pt x="6096000" y="0"/>
                  </a:moveTo>
                  <a:lnTo>
                    <a:pt x="0" y="0"/>
                  </a:lnTo>
                  <a:lnTo>
                    <a:pt x="0" y="4093464"/>
                  </a:lnTo>
                  <a:lnTo>
                    <a:pt x="6096000" y="4093464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00497" y="4495843"/>
              <a:ext cx="5907405" cy="0"/>
            </a:xfrm>
            <a:custGeom>
              <a:avLst/>
              <a:gdLst/>
              <a:ahLst/>
              <a:cxnLst/>
              <a:rect l="l" t="t" r="r" b="b"/>
              <a:pathLst>
                <a:path w="5907405">
                  <a:moveTo>
                    <a:pt x="0" y="0"/>
                  </a:moveTo>
                  <a:lnTo>
                    <a:pt x="5907062" y="0"/>
                  </a:lnTo>
                </a:path>
              </a:pathLst>
            </a:custGeom>
            <a:ln w="1702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08803" y="2446020"/>
            <a:ext cx="6096000" cy="409384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20040" marR="1628775" indent="-228600">
              <a:lnSpc>
                <a:spcPct val="100000"/>
              </a:lnSpc>
              <a:spcBef>
                <a:spcPts val="229"/>
              </a:spcBef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class </a:t>
            </a:r>
            <a:r>
              <a:rPr sz="2000" spc="-20" dirty="0">
                <a:latin typeface="Carlito"/>
                <a:cs typeface="Carlito"/>
              </a:rPr>
              <a:t>Invoker </a:t>
            </a:r>
            <a:r>
              <a:rPr sz="2000" spc="-5" dirty="0">
                <a:latin typeface="Carlito"/>
                <a:cs typeface="Carlito"/>
              </a:rPr>
              <a:t>implements </a:t>
            </a:r>
            <a:r>
              <a:rPr sz="2000" spc="-10" dirty="0">
                <a:latin typeface="Carlito"/>
                <a:cs typeface="Carlito"/>
              </a:rPr>
              <a:t>Executor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5" dirty="0">
                <a:latin typeface="Carlito"/>
                <a:cs typeface="Carlito"/>
              </a:rPr>
              <a:t>@Override</a:t>
            </a:r>
            <a:endParaRPr sz="2000">
              <a:latin typeface="Carlito"/>
              <a:cs typeface="Carlito"/>
            </a:endParaRPr>
          </a:p>
          <a:p>
            <a:pPr marL="32004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public </a:t>
            </a:r>
            <a:r>
              <a:rPr sz="2000" spc="-10" dirty="0">
                <a:latin typeface="Carlito"/>
                <a:cs typeface="Carlito"/>
              </a:rPr>
              <a:t>void execute(Runnable </a:t>
            </a:r>
            <a:r>
              <a:rPr sz="2000" dirty="0">
                <a:latin typeface="Carlito"/>
                <a:cs typeface="Carlito"/>
              </a:rPr>
              <a:t>r)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548640">
              <a:lnSpc>
                <a:spcPct val="100000"/>
              </a:lnSpc>
              <a:spcBef>
                <a:spcPts val="5"/>
              </a:spcBef>
            </a:pPr>
            <a:r>
              <a:rPr sz="2000" spc="-30" dirty="0">
                <a:latin typeface="Carlito"/>
                <a:cs typeface="Carlito"/>
              </a:rPr>
              <a:t>r.run();</a:t>
            </a:r>
            <a:endParaRPr sz="2000">
              <a:latin typeface="Carlito"/>
              <a:cs typeface="Carlito"/>
            </a:endParaRPr>
          </a:p>
          <a:p>
            <a:pPr marL="32004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public </a:t>
            </a:r>
            <a:r>
              <a:rPr sz="2000" spc="-10" dirty="0">
                <a:latin typeface="Carlito"/>
                <a:cs typeface="Carlito"/>
              </a:rPr>
              <a:t>void </a:t>
            </a:r>
            <a:r>
              <a:rPr sz="2000" spc="-15" dirty="0">
                <a:latin typeface="Carlito"/>
                <a:cs typeface="Carlito"/>
              </a:rPr>
              <a:t>execute()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320040" marR="218694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Executor </a:t>
            </a:r>
            <a:r>
              <a:rPr sz="2000" spc="-15" dirty="0">
                <a:latin typeface="Carlito"/>
                <a:cs typeface="Carlito"/>
              </a:rPr>
              <a:t>executor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 </a:t>
            </a:r>
            <a:r>
              <a:rPr sz="2000" spc="-15" dirty="0">
                <a:latin typeface="Carlito"/>
                <a:cs typeface="Carlito"/>
              </a:rPr>
              <a:t>Invoker();  </a:t>
            </a:r>
            <a:r>
              <a:rPr sz="2000" spc="-30" dirty="0">
                <a:latin typeface="Carlito"/>
                <a:cs typeface="Carlito"/>
              </a:rPr>
              <a:t>executor.execute( </a:t>
            </a:r>
            <a:r>
              <a:rPr sz="2000" spc="-5" dirty="0">
                <a:latin typeface="Carlito"/>
                <a:cs typeface="Carlito"/>
              </a:rPr>
              <a:t>() -&gt;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54864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// </a:t>
            </a:r>
            <a:r>
              <a:rPr sz="2000" spc="-5" dirty="0">
                <a:latin typeface="Carlito"/>
                <a:cs typeface="Carlito"/>
              </a:rPr>
              <a:t>task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be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performed</a:t>
            </a:r>
            <a:endParaRPr sz="2000">
              <a:latin typeface="Carlito"/>
              <a:cs typeface="Carlito"/>
            </a:endParaRPr>
          </a:p>
          <a:p>
            <a:pPr marL="32004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});</a:t>
            </a:r>
            <a:endParaRPr sz="20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83590"/>
          </a:xfrm>
          <a:custGeom>
            <a:avLst/>
            <a:gdLst/>
            <a:ahLst/>
            <a:cxnLst/>
            <a:rect l="l" t="t" r="r" b="b"/>
            <a:pathLst>
              <a:path w="12192000" h="783590">
                <a:moveTo>
                  <a:pt x="12192000" y="0"/>
                </a:moveTo>
                <a:lnTo>
                  <a:pt x="0" y="0"/>
                </a:lnTo>
                <a:lnTo>
                  <a:pt x="0" y="783336"/>
                </a:lnTo>
                <a:lnTo>
                  <a:pt x="12192000" y="783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4672" y="0"/>
            <a:ext cx="9048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Implementing </a:t>
            </a:r>
            <a:r>
              <a:rPr spc="-130" dirty="0"/>
              <a:t>multithreaded</a:t>
            </a:r>
            <a:r>
              <a:rPr spc="-475" dirty="0"/>
              <a:t> </a:t>
            </a:r>
            <a:r>
              <a:rPr spc="-265" dirty="0"/>
              <a:t>Programming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082421"/>
            <a:ext cx="11961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application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creates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thread </a:t>
            </a:r>
            <a:r>
              <a:rPr sz="2400" spc="-10" dirty="0">
                <a:latin typeface="Carlito"/>
                <a:cs typeface="Carlito"/>
              </a:rPr>
              <a:t>instance must provide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code that </a:t>
            </a:r>
            <a:r>
              <a:rPr sz="2400" dirty="0">
                <a:latin typeface="Carlito"/>
                <a:cs typeface="Carlito"/>
              </a:rPr>
              <a:t>will run in </a:t>
            </a:r>
            <a:r>
              <a:rPr sz="2400" spc="-10" dirty="0">
                <a:latin typeface="Carlito"/>
                <a:cs typeface="Carlito"/>
              </a:rPr>
              <a:t>that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thread.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394204"/>
            <a:ext cx="12192000" cy="2094230"/>
          </a:xfrm>
          <a:custGeom>
            <a:avLst/>
            <a:gdLst/>
            <a:ahLst/>
            <a:cxnLst/>
            <a:rect l="l" t="t" r="r" b="b"/>
            <a:pathLst>
              <a:path w="12192000" h="2094229">
                <a:moveTo>
                  <a:pt x="12192000" y="0"/>
                </a:moveTo>
                <a:lnTo>
                  <a:pt x="0" y="0"/>
                </a:lnTo>
                <a:lnTo>
                  <a:pt x="0" y="2093976"/>
                </a:lnTo>
                <a:lnTo>
                  <a:pt x="12192000" y="2093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2407157"/>
            <a:ext cx="8098790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There are two </a:t>
            </a:r>
            <a:r>
              <a:rPr sz="2600" b="1" spc="-20" dirty="0">
                <a:solidFill>
                  <a:srgbClr val="C00000"/>
                </a:solidFill>
                <a:latin typeface="Carlito"/>
                <a:cs typeface="Carlito"/>
              </a:rPr>
              <a:t>ways to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do</a:t>
            </a:r>
            <a:r>
              <a:rPr sz="2600" b="1" spc="5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this: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rlito"/>
              <a:cs typeface="Carlito"/>
            </a:endParaRPr>
          </a:p>
          <a:p>
            <a:pPr marL="887094" indent="-417830">
              <a:lnSpc>
                <a:spcPct val="100000"/>
              </a:lnSpc>
              <a:buFont typeface="Arial"/>
              <a:buChar char="•"/>
              <a:tabLst>
                <a:tab pos="887094" algn="l"/>
                <a:tab pos="887730" algn="l"/>
              </a:tabLst>
            </a:pPr>
            <a:r>
              <a:rPr sz="2600" i="1" spc="-5" dirty="0">
                <a:latin typeface="Carlito"/>
                <a:cs typeface="Carlito"/>
              </a:rPr>
              <a:t>Provide </a:t>
            </a:r>
            <a:r>
              <a:rPr sz="2600" i="1" dirty="0">
                <a:latin typeface="Carlito"/>
                <a:cs typeface="Carlito"/>
              </a:rPr>
              <a:t>a </a:t>
            </a:r>
            <a:r>
              <a:rPr sz="2600" b="1" i="1" spc="-5" dirty="0">
                <a:latin typeface="Carlito"/>
                <a:cs typeface="Carlito"/>
              </a:rPr>
              <a:t>Runnable </a:t>
            </a:r>
            <a:r>
              <a:rPr sz="2600" i="1" spc="-5" dirty="0">
                <a:latin typeface="Carlito"/>
                <a:cs typeface="Carlito"/>
              </a:rPr>
              <a:t>object </a:t>
            </a:r>
            <a:r>
              <a:rPr sz="2600" i="1" spc="-15" dirty="0">
                <a:latin typeface="Carlito"/>
                <a:cs typeface="Carlito"/>
              </a:rPr>
              <a:t>to </a:t>
            </a:r>
            <a:r>
              <a:rPr sz="2600" i="1" spc="-5" dirty="0">
                <a:latin typeface="Carlito"/>
                <a:cs typeface="Carlito"/>
              </a:rPr>
              <a:t>Thread </a:t>
            </a:r>
            <a:r>
              <a:rPr sz="2600" i="1" dirty="0">
                <a:latin typeface="Carlito"/>
                <a:cs typeface="Carlito"/>
              </a:rPr>
              <a:t>class</a:t>
            </a:r>
            <a:r>
              <a:rPr sz="2600" i="1" spc="5" dirty="0">
                <a:latin typeface="Carlito"/>
                <a:cs typeface="Carlito"/>
              </a:rPr>
              <a:t> </a:t>
            </a:r>
            <a:r>
              <a:rPr sz="2600" i="1" spc="-10" dirty="0">
                <a:latin typeface="Carlito"/>
                <a:cs typeface="Carlito"/>
              </a:rPr>
              <a:t>constructor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50">
              <a:latin typeface="Carlito"/>
              <a:cs typeface="Carlito"/>
            </a:endParaRPr>
          </a:p>
          <a:p>
            <a:pPr marL="927100" indent="-457200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600" i="1" spc="-5" dirty="0">
                <a:latin typeface="Carlito"/>
                <a:cs typeface="Carlito"/>
              </a:rPr>
              <a:t>Extending </a:t>
            </a:r>
            <a:r>
              <a:rPr sz="2600" i="1" dirty="0">
                <a:latin typeface="Carlito"/>
                <a:cs typeface="Carlito"/>
              </a:rPr>
              <a:t>Thread</a:t>
            </a:r>
            <a:r>
              <a:rPr sz="2600" i="1" spc="-75" dirty="0">
                <a:latin typeface="Carlito"/>
                <a:cs typeface="Carlito"/>
              </a:rPr>
              <a:t> </a:t>
            </a:r>
            <a:r>
              <a:rPr sz="2600" i="1" dirty="0">
                <a:latin typeface="Carlito"/>
                <a:cs typeface="Carlito"/>
              </a:rPr>
              <a:t>class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46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5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14140" y="29667"/>
            <a:ext cx="53670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ExecutorService</a:t>
            </a:r>
            <a:r>
              <a:rPr spc="-330" dirty="0"/>
              <a:t> </a:t>
            </a:r>
            <a:r>
              <a:rPr spc="-175" dirty="0"/>
              <a:t>Interface</a:t>
            </a:r>
          </a:p>
        </p:txBody>
      </p:sp>
      <p:sp>
        <p:nvSpPr>
          <p:cNvPr id="5" name="object 5"/>
          <p:cNvSpPr/>
          <p:nvPr/>
        </p:nvSpPr>
        <p:spPr>
          <a:xfrm>
            <a:off x="220979" y="1950720"/>
            <a:ext cx="11086131" cy="295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9110" y="896823"/>
            <a:ext cx="1143190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84045" algn="l"/>
              </a:tabLst>
            </a:pPr>
            <a:r>
              <a:rPr sz="2200" i="1" spc="-145" dirty="0">
                <a:solidFill>
                  <a:srgbClr val="333333"/>
                </a:solidFill>
                <a:latin typeface="Trebuchet MS"/>
                <a:cs typeface="Trebuchet MS"/>
              </a:rPr>
              <a:t>ExecutorService	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extends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Executor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interface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complete </a:t>
            </a:r>
            <a:r>
              <a:rPr sz="2200" spc="-65" dirty="0">
                <a:solidFill>
                  <a:srgbClr val="333333"/>
                </a:solidFill>
                <a:latin typeface="Arial"/>
                <a:cs typeface="Arial"/>
              </a:rPr>
              <a:t>solution </a:t>
            </a:r>
            <a:r>
              <a:rPr sz="2200" spc="-2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2200" spc="-135" dirty="0">
                <a:solidFill>
                  <a:srgbClr val="333333"/>
                </a:solidFill>
                <a:latin typeface="Arial"/>
                <a:cs typeface="Arial"/>
              </a:rPr>
              <a:t>asynchronous</a:t>
            </a:r>
            <a:r>
              <a:rPr sz="22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processing.</a:t>
            </a:r>
            <a:endParaRPr sz="2200">
              <a:latin typeface="Arial"/>
              <a:cs typeface="Arial"/>
            </a:endParaRPr>
          </a:p>
          <a:p>
            <a:pPr marL="12700" marR="1114425">
              <a:lnSpc>
                <a:spcPct val="100000"/>
              </a:lnSpc>
              <a:spcBef>
                <a:spcPts val="5"/>
              </a:spcBef>
            </a:pPr>
            <a:r>
              <a:rPr sz="2200" spc="1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2200" spc="-170" dirty="0">
                <a:solidFill>
                  <a:srgbClr val="333333"/>
                </a:solidFill>
                <a:latin typeface="Arial"/>
                <a:cs typeface="Arial"/>
              </a:rPr>
              <a:t>manages </a:t>
            </a:r>
            <a:r>
              <a:rPr sz="2200" spc="-140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in-memory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queue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200" spc="-135" dirty="0">
                <a:solidFill>
                  <a:srgbClr val="333333"/>
                </a:solidFill>
                <a:latin typeface="Arial"/>
                <a:cs typeface="Arial"/>
              </a:rPr>
              <a:t>schedules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submitted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tasks based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thread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availability.  </a:t>
            </a:r>
            <a:r>
              <a:rPr sz="2200" spc="-29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160" dirty="0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sz="2200" i="1" spc="-150" dirty="0">
                <a:solidFill>
                  <a:srgbClr val="333333"/>
                </a:solidFill>
                <a:latin typeface="Trebuchet MS"/>
                <a:cs typeface="Trebuchet MS"/>
              </a:rPr>
              <a:t>ExecutorService,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need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105" dirty="0">
                <a:solidFill>
                  <a:srgbClr val="333333"/>
                </a:solidFill>
                <a:latin typeface="Arial"/>
                <a:cs typeface="Arial"/>
              </a:rPr>
              <a:t>create one </a:t>
            </a:r>
            <a:r>
              <a:rPr sz="2200" i="1" spc="-120" dirty="0">
                <a:solidFill>
                  <a:srgbClr val="333333"/>
                </a:solidFill>
                <a:latin typeface="Trebuchet MS"/>
                <a:cs typeface="Trebuchet MS"/>
              </a:rPr>
              <a:t>Runnable</a:t>
            </a:r>
            <a:r>
              <a:rPr sz="2200" i="1" spc="-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200" spc="-165" dirty="0">
                <a:solidFill>
                  <a:srgbClr val="333333"/>
                </a:solidFill>
                <a:latin typeface="Arial"/>
                <a:cs typeface="Arial"/>
              </a:rPr>
              <a:t>class.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639" y="4984496"/>
            <a:ext cx="1152334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i="1" spc="-114" dirty="0">
                <a:solidFill>
                  <a:srgbClr val="333333"/>
                </a:solidFill>
                <a:latin typeface="Trebuchet MS"/>
                <a:cs typeface="Trebuchet MS"/>
              </a:rPr>
              <a:t>shutdown()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waits </a:t>
            </a:r>
            <a:r>
              <a:rPr sz="2100" spc="25" dirty="0">
                <a:solidFill>
                  <a:srgbClr val="333333"/>
                </a:solidFill>
                <a:latin typeface="Arial"/>
                <a:cs typeface="Arial"/>
              </a:rPr>
              <a:t>till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all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submitted 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task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finish 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executing. </a:t>
            </a:r>
            <a:r>
              <a:rPr sz="2100" spc="-16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other</a:t>
            </a:r>
            <a:r>
              <a:rPr sz="21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method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i="1" spc="-100" dirty="0">
                <a:solidFill>
                  <a:srgbClr val="333333"/>
                </a:solidFill>
                <a:latin typeface="Trebuchet MS"/>
                <a:cs typeface="Trebuchet MS"/>
              </a:rPr>
              <a:t>shutdownNow()</a:t>
            </a:r>
            <a:r>
              <a:rPr sz="2100" i="1" spc="-19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whic</a:t>
            </a:r>
            <a:r>
              <a:rPr sz="2100" i="1" spc="-80" dirty="0">
                <a:solidFill>
                  <a:srgbClr val="333333"/>
                </a:solidFill>
                <a:latin typeface="Trebuchet MS"/>
                <a:cs typeface="Trebuchet MS"/>
              </a:rPr>
              <a:t>h</a:t>
            </a:r>
            <a:r>
              <a:rPr sz="2100" i="1" spc="-1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immediately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terminates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pending/executing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35" dirty="0">
                <a:solidFill>
                  <a:srgbClr val="333333"/>
                </a:solidFill>
                <a:latin typeface="Arial"/>
                <a:cs typeface="Arial"/>
              </a:rPr>
              <a:t>tasks.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30" dirty="0">
                <a:solidFill>
                  <a:srgbClr val="333333"/>
                </a:solidFill>
                <a:latin typeface="Arial"/>
                <a:cs typeface="Arial"/>
              </a:rPr>
              <a:t>There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is also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another method </a:t>
            </a:r>
            <a:r>
              <a:rPr sz="2100" i="1" spc="-135" dirty="0">
                <a:solidFill>
                  <a:srgbClr val="333333"/>
                </a:solidFill>
                <a:latin typeface="Trebuchet MS"/>
                <a:cs typeface="Trebuchet MS"/>
              </a:rPr>
              <a:t>awaitTermination(long </a:t>
            </a:r>
            <a:r>
              <a:rPr sz="2100" i="1" spc="-155" dirty="0">
                <a:solidFill>
                  <a:srgbClr val="333333"/>
                </a:solidFill>
                <a:latin typeface="Trebuchet MS"/>
                <a:cs typeface="Trebuchet MS"/>
              </a:rPr>
              <a:t>timeout, </a:t>
            </a:r>
            <a:r>
              <a:rPr sz="2100" i="1" spc="-145" dirty="0">
                <a:solidFill>
                  <a:srgbClr val="333333"/>
                </a:solidFill>
                <a:latin typeface="Trebuchet MS"/>
                <a:cs typeface="Trebuchet MS"/>
              </a:rPr>
              <a:t>TimeUnit </a:t>
            </a:r>
            <a:r>
              <a:rPr sz="2100" i="1" spc="-140" dirty="0">
                <a:solidFill>
                  <a:srgbClr val="333333"/>
                </a:solidFill>
                <a:latin typeface="Trebuchet MS"/>
                <a:cs typeface="Trebuchet MS"/>
              </a:rPr>
              <a:t>unit)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forcefully 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blocks </a:t>
            </a:r>
            <a:r>
              <a:rPr sz="2100" spc="-15" dirty="0">
                <a:solidFill>
                  <a:srgbClr val="333333"/>
                </a:solidFill>
                <a:latin typeface="Arial"/>
                <a:cs typeface="Arial"/>
              </a:rPr>
              <a:t>until</a:t>
            </a:r>
            <a:r>
              <a:rPr sz="2100" spc="-2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50" dirty="0">
                <a:solidFill>
                  <a:srgbClr val="333333"/>
                </a:solidFill>
                <a:latin typeface="Arial"/>
                <a:cs typeface="Arial"/>
              </a:rPr>
              <a:t>tasks have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completed </a:t>
            </a:r>
            <a:r>
              <a:rPr sz="2100" spc="-95" dirty="0">
                <a:solidFill>
                  <a:srgbClr val="333333"/>
                </a:solidFill>
                <a:latin typeface="Arial"/>
                <a:cs typeface="Arial"/>
              </a:rPr>
              <a:t>execution </a:t>
            </a:r>
            <a:r>
              <a:rPr sz="2100" spc="-40" dirty="0">
                <a:solidFill>
                  <a:srgbClr val="333333"/>
                </a:solidFill>
                <a:latin typeface="Arial"/>
                <a:cs typeface="Arial"/>
              </a:rPr>
              <a:t>after </a:t>
            </a:r>
            <a:r>
              <a:rPr sz="2100" spc="-18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shutdown </a:t>
            </a:r>
            <a:r>
              <a:rPr sz="2100" spc="-90" dirty="0">
                <a:solidFill>
                  <a:srgbClr val="333333"/>
                </a:solidFill>
                <a:latin typeface="Arial"/>
                <a:cs typeface="Arial"/>
              </a:rPr>
              <a:t>event </a:t>
            </a:r>
            <a:r>
              <a:rPr sz="2100" spc="-70" dirty="0">
                <a:solidFill>
                  <a:srgbClr val="333333"/>
                </a:solidFill>
                <a:latin typeface="Arial"/>
                <a:cs typeface="Arial"/>
              </a:rPr>
              <a:t>triggered </a:t>
            </a:r>
            <a:r>
              <a:rPr sz="2100" spc="-30" dirty="0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execution-timeout </a:t>
            </a:r>
            <a:r>
              <a:rPr sz="2100" spc="-90" dirty="0">
                <a:solidFill>
                  <a:srgbClr val="333333"/>
                </a:solidFill>
                <a:latin typeface="Arial"/>
                <a:cs typeface="Arial"/>
              </a:rPr>
              <a:t>occurred, </a:t>
            </a:r>
            <a:r>
              <a:rPr sz="2100" spc="-30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sz="2100" spc="-2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639" y="6264961"/>
            <a:ext cx="398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95" dirty="0">
                <a:solidFill>
                  <a:srgbClr val="333333"/>
                </a:solidFill>
                <a:latin typeface="Arial"/>
                <a:cs typeface="Arial"/>
              </a:rPr>
              <a:t>execution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thread </a:t>
            </a:r>
            <a:r>
              <a:rPr sz="2100" spc="-40" dirty="0">
                <a:solidFill>
                  <a:srgbClr val="333333"/>
                </a:solidFill>
                <a:latin typeface="Arial"/>
                <a:cs typeface="Arial"/>
              </a:rPr>
              <a:t>itself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100" spc="-2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45" dirty="0">
                <a:solidFill>
                  <a:srgbClr val="333333"/>
                </a:solidFill>
                <a:latin typeface="Arial"/>
                <a:cs typeface="Arial"/>
              </a:rPr>
              <a:t>interrupted,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84370" y="29667"/>
            <a:ext cx="32277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Executors</a:t>
            </a:r>
            <a:r>
              <a:rPr spc="-350" dirty="0"/>
              <a:t> </a:t>
            </a:r>
            <a:r>
              <a:rPr spc="-440" dirty="0"/>
              <a:t>Class</a:t>
            </a:r>
          </a:p>
        </p:txBody>
      </p:sp>
      <p:sp>
        <p:nvSpPr>
          <p:cNvPr id="5" name="object 5"/>
          <p:cNvSpPr/>
          <p:nvPr/>
        </p:nvSpPr>
        <p:spPr>
          <a:xfrm>
            <a:off x="256031" y="1737360"/>
            <a:ext cx="11663954" cy="2699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7421" y="29667"/>
            <a:ext cx="46812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Available </a:t>
            </a:r>
            <a:r>
              <a:rPr spc="-150" dirty="0"/>
              <a:t>thread</a:t>
            </a:r>
            <a:r>
              <a:rPr spc="-425" dirty="0"/>
              <a:t> </a:t>
            </a:r>
            <a:r>
              <a:rPr spc="-210" dirty="0"/>
              <a:t>pools</a:t>
            </a:r>
          </a:p>
        </p:txBody>
      </p:sp>
      <p:sp>
        <p:nvSpPr>
          <p:cNvPr id="5" name="object 5"/>
          <p:cNvSpPr/>
          <p:nvPr/>
        </p:nvSpPr>
        <p:spPr>
          <a:xfrm>
            <a:off x="626363" y="876794"/>
            <a:ext cx="8823845" cy="271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910" y="3541522"/>
            <a:ext cx="1165923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Most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executor </a:t>
            </a:r>
            <a:r>
              <a:rPr sz="2200" spc="-10" dirty="0">
                <a:latin typeface="Carlito"/>
                <a:cs typeface="Carlito"/>
              </a:rPr>
              <a:t>implementations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5" dirty="0">
                <a:latin typeface="Carlito"/>
                <a:cs typeface="Carlito"/>
              </a:rPr>
              <a:t>java.util.concurrent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i="1" spc="-5" dirty="0">
                <a:latin typeface="Carlito"/>
                <a:cs typeface="Carlito"/>
              </a:rPr>
              <a:t>thread pools</a:t>
            </a:r>
            <a:r>
              <a:rPr sz="2200" spc="-5" dirty="0">
                <a:latin typeface="Carlito"/>
                <a:cs typeface="Carlito"/>
              </a:rPr>
              <a:t>, which </a:t>
            </a:r>
            <a:r>
              <a:rPr sz="2200" spc="-15" dirty="0">
                <a:latin typeface="Carlito"/>
                <a:cs typeface="Carlito"/>
              </a:rPr>
              <a:t>consist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i="1" spc="-15" dirty="0">
                <a:latin typeface="Carlito"/>
                <a:cs typeface="Carlito"/>
              </a:rPr>
              <a:t>worker  </a:t>
            </a:r>
            <a:r>
              <a:rPr sz="2200" i="1" spc="-5" dirty="0">
                <a:latin typeface="Carlito"/>
                <a:cs typeface="Carlito"/>
              </a:rPr>
              <a:t>threads</a:t>
            </a:r>
            <a:r>
              <a:rPr sz="2200" spc="-5" dirty="0"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 marL="12700" marR="15367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worker </a:t>
            </a:r>
            <a:r>
              <a:rPr sz="2200" spc="-5" dirty="0">
                <a:latin typeface="Carlito"/>
                <a:cs typeface="Carlito"/>
              </a:rPr>
              <a:t>threads </a:t>
            </a:r>
            <a:r>
              <a:rPr sz="2200" spc="-10" dirty="0">
                <a:latin typeface="Carlito"/>
                <a:cs typeface="Carlito"/>
              </a:rPr>
              <a:t>minimizes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overhead due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thread creation. Thread objects </a:t>
            </a:r>
            <a:r>
              <a:rPr sz="2200" spc="-5" dirty="0">
                <a:latin typeface="Carlito"/>
                <a:cs typeface="Carlito"/>
              </a:rPr>
              <a:t>use a </a:t>
            </a:r>
            <a:r>
              <a:rPr sz="2200" spc="-10" dirty="0">
                <a:latin typeface="Carlito"/>
                <a:cs typeface="Carlito"/>
              </a:rPr>
              <a:t>significant  amount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25" dirty="0">
                <a:latin typeface="Carlito"/>
                <a:cs typeface="Carlito"/>
              </a:rPr>
              <a:t>memory, </a:t>
            </a:r>
            <a:r>
              <a:rPr sz="2200" spc="-5" dirty="0">
                <a:latin typeface="Carlito"/>
                <a:cs typeface="Carlito"/>
              </a:rPr>
              <a:t>and in a </a:t>
            </a:r>
            <a:r>
              <a:rPr sz="2200" spc="-10" dirty="0">
                <a:latin typeface="Carlito"/>
                <a:cs typeface="Carlito"/>
              </a:rPr>
              <a:t>large-scale application, allocating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deallocating </a:t>
            </a:r>
            <a:r>
              <a:rPr sz="2200" spc="-15" dirty="0">
                <a:latin typeface="Carlito"/>
                <a:cs typeface="Carlito"/>
              </a:rPr>
              <a:t>many </a:t>
            </a:r>
            <a:r>
              <a:rPr sz="2200" spc="-10" dirty="0">
                <a:latin typeface="Carlito"/>
                <a:cs typeface="Carlito"/>
              </a:rPr>
              <a:t>thread objects  </a:t>
            </a:r>
            <a:r>
              <a:rPr sz="2200" spc="-15" dirty="0">
                <a:latin typeface="Carlito"/>
                <a:cs typeface="Carlito"/>
              </a:rPr>
              <a:t>creates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significant </a:t>
            </a:r>
            <a:r>
              <a:rPr sz="2200" spc="-5" dirty="0">
                <a:latin typeface="Carlito"/>
                <a:cs typeface="Carlito"/>
              </a:rPr>
              <a:t>memory </a:t>
            </a:r>
            <a:r>
              <a:rPr sz="2200" spc="-10" dirty="0">
                <a:latin typeface="Carlito"/>
                <a:cs typeface="Carlito"/>
              </a:rPr>
              <a:t>management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overhead.</a:t>
            </a:r>
            <a:endParaRPr sz="2200">
              <a:latin typeface="Carlito"/>
              <a:cs typeface="Carlito"/>
            </a:endParaRPr>
          </a:p>
          <a:p>
            <a:pPr marL="12700" marR="9144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One common </a:t>
            </a:r>
            <a:r>
              <a:rPr sz="2200" spc="-5" dirty="0">
                <a:latin typeface="Carlito"/>
                <a:cs typeface="Carlito"/>
              </a:rPr>
              <a:t>type of </a:t>
            </a:r>
            <a:r>
              <a:rPr sz="2200" spc="-10" dirty="0">
                <a:latin typeface="Carlito"/>
                <a:cs typeface="Carlito"/>
              </a:rPr>
              <a:t>thread </a:t>
            </a:r>
            <a:r>
              <a:rPr sz="2200" spc="-5" dirty="0">
                <a:latin typeface="Carlito"/>
                <a:cs typeface="Carlito"/>
              </a:rPr>
              <a:t>pool is the </a:t>
            </a:r>
            <a:r>
              <a:rPr sz="2200" i="1" spc="-15" dirty="0">
                <a:latin typeface="Carlito"/>
                <a:cs typeface="Carlito"/>
              </a:rPr>
              <a:t>fixed </a:t>
            </a:r>
            <a:r>
              <a:rPr sz="2200" i="1" spc="-5" dirty="0">
                <a:latin typeface="Carlito"/>
                <a:cs typeface="Carlito"/>
              </a:rPr>
              <a:t>thread pool</a:t>
            </a:r>
            <a:r>
              <a:rPr sz="2200" spc="-5" dirty="0">
                <a:latin typeface="Carlito"/>
                <a:cs typeface="Carlito"/>
              </a:rPr>
              <a:t>. </a:t>
            </a:r>
            <a:r>
              <a:rPr sz="2200" spc="-10" dirty="0">
                <a:latin typeface="Carlito"/>
                <a:cs typeface="Carlito"/>
              </a:rPr>
              <a:t>This </a:t>
            </a:r>
            <a:r>
              <a:rPr sz="2200" spc="-5" dirty="0">
                <a:latin typeface="Carlito"/>
                <a:cs typeface="Carlito"/>
              </a:rPr>
              <a:t>type of pool </a:t>
            </a:r>
            <a:r>
              <a:rPr sz="2200" spc="-20" dirty="0">
                <a:latin typeface="Carlito"/>
                <a:cs typeface="Carlito"/>
              </a:rPr>
              <a:t>always </a:t>
            </a:r>
            <a:r>
              <a:rPr sz="2200" spc="-10" dirty="0">
                <a:latin typeface="Carlito"/>
                <a:cs typeface="Carlito"/>
              </a:rPr>
              <a:t>has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specified  number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threads </a:t>
            </a:r>
            <a:r>
              <a:rPr sz="2200" spc="-5" dirty="0">
                <a:latin typeface="Carlito"/>
                <a:cs typeface="Carlito"/>
              </a:rPr>
              <a:t>running; if a </a:t>
            </a:r>
            <a:r>
              <a:rPr sz="2200" spc="-10" dirty="0">
                <a:latin typeface="Carlito"/>
                <a:cs typeface="Carlito"/>
              </a:rPr>
              <a:t>thread </a:t>
            </a:r>
            <a:r>
              <a:rPr sz="2200" spc="-5" dirty="0">
                <a:latin typeface="Carlito"/>
                <a:cs typeface="Carlito"/>
              </a:rPr>
              <a:t>is somehow </a:t>
            </a:r>
            <a:r>
              <a:rPr sz="2200" spc="-15" dirty="0">
                <a:latin typeface="Carlito"/>
                <a:cs typeface="Carlito"/>
              </a:rPr>
              <a:t>terminated </a:t>
            </a:r>
            <a:r>
              <a:rPr sz="2200" spc="-5" dirty="0">
                <a:latin typeface="Carlito"/>
                <a:cs typeface="Carlito"/>
              </a:rPr>
              <a:t>while it is </a:t>
            </a:r>
            <a:r>
              <a:rPr sz="2200" spc="-10" dirty="0">
                <a:latin typeface="Carlito"/>
                <a:cs typeface="Carlito"/>
              </a:rPr>
              <a:t>still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use, </a:t>
            </a:r>
            <a:r>
              <a:rPr sz="2200" spc="-5" dirty="0">
                <a:latin typeface="Carlito"/>
                <a:cs typeface="Carlito"/>
              </a:rPr>
              <a:t>it is </a:t>
            </a:r>
            <a:r>
              <a:rPr sz="2200" spc="-10" dirty="0">
                <a:latin typeface="Carlito"/>
                <a:cs typeface="Carlito"/>
              </a:rPr>
              <a:t>automatically  </a:t>
            </a:r>
            <a:r>
              <a:rPr sz="2200" spc="-5" dirty="0">
                <a:latin typeface="Carlito"/>
                <a:cs typeface="Carlito"/>
              </a:rPr>
              <a:t>replaced with a </a:t>
            </a:r>
            <a:r>
              <a:rPr sz="2200" spc="-15" dirty="0">
                <a:latin typeface="Carlito"/>
                <a:cs typeface="Carlito"/>
              </a:rPr>
              <a:t>new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thread.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910" y="6224422"/>
            <a:ext cx="60972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latin typeface="Carlito"/>
                <a:cs typeface="Carlito"/>
              </a:rPr>
              <a:t>Tasks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15" dirty="0">
                <a:latin typeface="Carlito"/>
                <a:cs typeface="Carlito"/>
              </a:rPr>
              <a:t>submitted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pool via an </a:t>
            </a:r>
            <a:r>
              <a:rPr sz="2200" spc="-10" dirty="0">
                <a:latin typeface="Carlito"/>
                <a:cs typeface="Carlito"/>
              </a:rPr>
              <a:t>internal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queue.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67870" cy="762000"/>
          </a:xfrm>
          <a:custGeom>
            <a:avLst/>
            <a:gdLst/>
            <a:ahLst/>
            <a:cxnLst/>
            <a:rect l="l" t="t" r="r" b="b"/>
            <a:pathLst>
              <a:path w="12167870" h="762000">
                <a:moveTo>
                  <a:pt x="12167616" y="0"/>
                </a:moveTo>
                <a:lnTo>
                  <a:pt x="0" y="0"/>
                </a:lnTo>
                <a:lnTo>
                  <a:pt x="0" y="762000"/>
                </a:lnTo>
                <a:lnTo>
                  <a:pt x="12167616" y="762000"/>
                </a:lnTo>
                <a:lnTo>
                  <a:pt x="12167616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2778" y="29667"/>
            <a:ext cx="47618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Available </a:t>
            </a:r>
            <a:r>
              <a:rPr spc="-275" dirty="0"/>
              <a:t>Thread</a:t>
            </a:r>
            <a:r>
              <a:rPr spc="-434" dirty="0"/>
              <a:t> </a:t>
            </a:r>
            <a:r>
              <a:rPr spc="-210" dirty="0"/>
              <a:t>pools</a:t>
            </a:r>
          </a:p>
        </p:txBody>
      </p:sp>
      <p:sp>
        <p:nvSpPr>
          <p:cNvPr id="5" name="object 5"/>
          <p:cNvSpPr/>
          <p:nvPr/>
        </p:nvSpPr>
        <p:spPr>
          <a:xfrm>
            <a:off x="135636" y="5094732"/>
            <a:ext cx="11920855" cy="769620"/>
          </a:xfrm>
          <a:custGeom>
            <a:avLst/>
            <a:gdLst/>
            <a:ahLst/>
            <a:cxnLst/>
            <a:rect l="l" t="t" r="r" b="b"/>
            <a:pathLst>
              <a:path w="11920855" h="769620">
                <a:moveTo>
                  <a:pt x="11920728" y="0"/>
                </a:moveTo>
                <a:lnTo>
                  <a:pt x="0" y="0"/>
                </a:lnTo>
                <a:lnTo>
                  <a:pt x="0" y="769620"/>
                </a:lnTo>
                <a:lnTo>
                  <a:pt x="11920728" y="769620"/>
                </a:lnTo>
                <a:lnTo>
                  <a:pt x="11920728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9687" y="872744"/>
            <a:ext cx="11619865" cy="4938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39700">
              <a:lnSpc>
                <a:spcPct val="100000"/>
              </a:lnSpc>
              <a:spcBef>
                <a:spcPts val="105"/>
              </a:spcBef>
            </a:pPr>
            <a:r>
              <a:rPr sz="2600" spc="-155" dirty="0">
                <a:latin typeface="Arial"/>
                <a:cs typeface="Arial"/>
              </a:rPr>
              <a:t>newFixedThreadPool(int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175" dirty="0">
                <a:latin typeface="Arial"/>
                <a:cs typeface="Arial"/>
              </a:rPr>
              <a:t>nThreads)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–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threads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will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process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tasks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time,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when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pool 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saturated, </a:t>
            </a:r>
            <a:r>
              <a:rPr sz="2400" spc="-105" dirty="0">
                <a:latin typeface="Arial"/>
                <a:cs typeface="Arial"/>
              </a:rPr>
              <a:t>new </a:t>
            </a:r>
            <a:r>
              <a:rPr sz="2400" spc="-170" dirty="0">
                <a:latin typeface="Arial"/>
                <a:cs typeface="Arial"/>
              </a:rPr>
              <a:t>tasks </a:t>
            </a:r>
            <a:r>
              <a:rPr sz="2400" spc="-20" dirty="0">
                <a:latin typeface="Arial"/>
                <a:cs typeface="Arial"/>
              </a:rPr>
              <a:t>will </a:t>
            </a:r>
            <a:r>
              <a:rPr sz="2400" spc="-90" dirty="0">
                <a:latin typeface="Arial"/>
                <a:cs typeface="Arial"/>
              </a:rPr>
              <a:t>get </a:t>
            </a:r>
            <a:r>
              <a:rPr sz="2400" spc="-125" dirty="0">
                <a:latin typeface="Arial"/>
                <a:cs typeface="Arial"/>
              </a:rPr>
              <a:t>added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queue </a:t>
            </a:r>
            <a:r>
              <a:rPr sz="2400" spc="-15" dirty="0">
                <a:latin typeface="Arial"/>
                <a:cs typeface="Arial"/>
              </a:rPr>
              <a:t>without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limit </a:t>
            </a:r>
            <a:r>
              <a:rPr sz="2400" spc="-90" dirty="0">
                <a:latin typeface="Arial"/>
                <a:cs typeface="Arial"/>
              </a:rPr>
              <a:t>on </a:t>
            </a:r>
            <a:r>
              <a:rPr sz="2400" spc="-170" dirty="0">
                <a:latin typeface="Arial"/>
                <a:cs typeface="Arial"/>
              </a:rPr>
              <a:t>size. </a:t>
            </a:r>
            <a:r>
              <a:rPr sz="2400" spc="-165" dirty="0">
                <a:latin typeface="Arial"/>
                <a:cs typeface="Arial"/>
              </a:rPr>
              <a:t>Good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355" dirty="0">
                <a:latin typeface="Arial"/>
                <a:cs typeface="Arial"/>
              </a:rPr>
              <a:t>CPU  </a:t>
            </a:r>
            <a:r>
              <a:rPr sz="2400" spc="-100" dirty="0">
                <a:latin typeface="Arial"/>
                <a:cs typeface="Arial"/>
              </a:rPr>
              <a:t>intensive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tasks.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"/>
              <a:cs typeface="Arial"/>
            </a:endParaRPr>
          </a:p>
          <a:p>
            <a:pPr marL="12700" marR="252095">
              <a:lnSpc>
                <a:spcPct val="100000"/>
              </a:lnSpc>
            </a:pPr>
            <a:r>
              <a:rPr sz="2400" spc="-155" dirty="0">
                <a:latin typeface="Arial"/>
                <a:cs typeface="Arial"/>
              </a:rPr>
              <a:t>newSingleThreadExecutor()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130" dirty="0">
                <a:latin typeface="Arial"/>
                <a:cs typeface="Arial"/>
              </a:rPr>
              <a:t>creates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140" dirty="0">
                <a:latin typeface="Arial"/>
                <a:cs typeface="Arial"/>
              </a:rPr>
              <a:t>newFixedThreadPool(1), </a:t>
            </a:r>
            <a:r>
              <a:rPr sz="2400" spc="-85" dirty="0">
                <a:latin typeface="Arial"/>
                <a:cs typeface="Arial"/>
              </a:rPr>
              <a:t>only </a:t>
            </a:r>
            <a:r>
              <a:rPr sz="2400" spc="-110" dirty="0">
                <a:latin typeface="Arial"/>
                <a:cs typeface="Arial"/>
              </a:rPr>
              <a:t>one </a:t>
            </a:r>
            <a:r>
              <a:rPr sz="2400" spc="-75" dirty="0">
                <a:latin typeface="Arial"/>
                <a:cs typeface="Arial"/>
              </a:rPr>
              <a:t>thread </a:t>
            </a:r>
            <a:r>
              <a:rPr sz="2400" spc="-20" dirty="0">
                <a:latin typeface="Arial"/>
                <a:cs typeface="Arial"/>
              </a:rPr>
              <a:t>will </a:t>
            </a:r>
            <a:r>
              <a:rPr sz="2400" spc="-160" dirty="0">
                <a:latin typeface="Arial"/>
                <a:cs typeface="Arial"/>
              </a:rPr>
              <a:t>process  </a:t>
            </a:r>
            <a:r>
              <a:rPr sz="2400" spc="-85" dirty="0">
                <a:latin typeface="Arial"/>
                <a:cs typeface="Arial"/>
              </a:rPr>
              <a:t>everything. </a:t>
            </a:r>
            <a:r>
              <a:rPr sz="2400" spc="-160" dirty="0">
                <a:latin typeface="Arial"/>
                <a:cs typeface="Arial"/>
              </a:rPr>
              <a:t>Good </a:t>
            </a:r>
            <a:r>
              <a:rPr sz="2400" spc="-95" dirty="0">
                <a:latin typeface="Arial"/>
                <a:cs typeface="Arial"/>
              </a:rPr>
              <a:t>when </a:t>
            </a:r>
            <a:r>
              <a:rPr sz="2400" spc="-120" dirty="0">
                <a:latin typeface="Arial"/>
                <a:cs typeface="Arial"/>
              </a:rPr>
              <a:t>you </a:t>
            </a:r>
            <a:r>
              <a:rPr sz="2400" spc="-90" dirty="0">
                <a:latin typeface="Arial"/>
                <a:cs typeface="Arial"/>
              </a:rPr>
              <a:t>really </a:t>
            </a:r>
            <a:r>
              <a:rPr sz="2400" spc="-120" dirty="0">
                <a:latin typeface="Arial"/>
                <a:cs typeface="Arial"/>
              </a:rPr>
              <a:t>need </a:t>
            </a:r>
            <a:r>
              <a:rPr sz="2400" spc="-60" dirty="0">
                <a:latin typeface="Arial"/>
                <a:cs typeface="Arial"/>
              </a:rPr>
              <a:t>predictability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95" dirty="0">
                <a:latin typeface="Arial"/>
                <a:cs typeface="Arial"/>
              </a:rPr>
              <a:t>sequential </a:t>
            </a:r>
            <a:r>
              <a:rPr sz="2400" spc="-170" dirty="0">
                <a:latin typeface="Arial"/>
                <a:cs typeface="Arial"/>
              </a:rPr>
              <a:t>tasks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completion.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170" dirty="0">
                <a:latin typeface="Arial"/>
                <a:cs typeface="Arial"/>
              </a:rPr>
              <a:t>newCachedThreadPool()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75" dirty="0">
                <a:latin typeface="Arial"/>
                <a:cs typeface="Arial"/>
              </a:rPr>
              <a:t>doesn’t </a:t>
            </a:r>
            <a:r>
              <a:rPr sz="2400" spc="-20" dirty="0">
                <a:latin typeface="Arial"/>
                <a:cs typeface="Arial"/>
              </a:rPr>
              <a:t>put </a:t>
            </a:r>
            <a:r>
              <a:rPr sz="2400" spc="-170" dirty="0">
                <a:latin typeface="Arial"/>
                <a:cs typeface="Arial"/>
              </a:rPr>
              <a:t>tasks </a:t>
            </a:r>
            <a:r>
              <a:rPr sz="2400" spc="-30" dirty="0">
                <a:latin typeface="Arial"/>
                <a:cs typeface="Arial"/>
              </a:rPr>
              <a:t>into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queue. </a:t>
            </a:r>
            <a:r>
              <a:rPr sz="2400" spc="-300" dirty="0">
                <a:latin typeface="Arial"/>
                <a:cs typeface="Arial"/>
              </a:rPr>
              <a:t>So </a:t>
            </a:r>
            <a:r>
              <a:rPr sz="2400" spc="-65" dirty="0">
                <a:latin typeface="Arial"/>
                <a:cs typeface="Arial"/>
              </a:rPr>
              <a:t>this </a:t>
            </a:r>
            <a:r>
              <a:rPr sz="2400" spc="-70" dirty="0">
                <a:latin typeface="Arial"/>
                <a:cs typeface="Arial"/>
              </a:rPr>
              <a:t>pool </a:t>
            </a:r>
            <a:r>
              <a:rPr sz="2400" spc="-75" dirty="0">
                <a:latin typeface="Arial"/>
                <a:cs typeface="Arial"/>
              </a:rPr>
              <a:t>doesn’t </a:t>
            </a:r>
            <a:r>
              <a:rPr sz="2400" spc="-165" dirty="0">
                <a:latin typeface="Arial"/>
                <a:cs typeface="Arial"/>
              </a:rPr>
              <a:t>have </a:t>
            </a:r>
            <a:r>
              <a:rPr sz="2400" spc="-135" dirty="0">
                <a:latin typeface="Arial"/>
                <a:cs typeface="Arial"/>
              </a:rPr>
              <a:t>task </a:t>
            </a:r>
            <a:r>
              <a:rPr sz="2400" spc="-110" dirty="0">
                <a:latin typeface="Arial"/>
                <a:cs typeface="Arial"/>
              </a:rPr>
              <a:t>queue.  </a:t>
            </a:r>
            <a:r>
              <a:rPr sz="2400" spc="-155" dirty="0">
                <a:latin typeface="Arial"/>
                <a:cs typeface="Arial"/>
              </a:rPr>
              <a:t>For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70" dirty="0">
                <a:latin typeface="Arial"/>
                <a:cs typeface="Arial"/>
              </a:rPr>
              <a:t>submitted </a:t>
            </a:r>
            <a:r>
              <a:rPr sz="2400" spc="-125" dirty="0">
                <a:latin typeface="Arial"/>
                <a:cs typeface="Arial"/>
              </a:rPr>
              <a:t>task, </a:t>
            </a:r>
            <a:r>
              <a:rPr sz="2400" spc="20" dirty="0">
                <a:latin typeface="Arial"/>
                <a:cs typeface="Arial"/>
              </a:rPr>
              <a:t>if </a:t>
            </a:r>
            <a:r>
              <a:rPr sz="2400" spc="-55" dirty="0">
                <a:latin typeface="Arial"/>
                <a:cs typeface="Arial"/>
              </a:rPr>
              <a:t>there </a:t>
            </a:r>
            <a:r>
              <a:rPr sz="2400" spc="-90" dirty="0">
                <a:latin typeface="Arial"/>
                <a:cs typeface="Arial"/>
              </a:rPr>
              <a:t>no </a:t>
            </a:r>
            <a:r>
              <a:rPr sz="2400" spc="-70" dirty="0">
                <a:latin typeface="Arial"/>
                <a:cs typeface="Arial"/>
              </a:rPr>
              <a:t>free </a:t>
            </a:r>
            <a:r>
              <a:rPr sz="2400" spc="-75" dirty="0">
                <a:latin typeface="Arial"/>
                <a:cs typeface="Arial"/>
              </a:rPr>
              <a:t>thread, </a:t>
            </a:r>
            <a:r>
              <a:rPr sz="2400" spc="-105" dirty="0">
                <a:latin typeface="Arial"/>
                <a:cs typeface="Arial"/>
              </a:rPr>
              <a:t>new </a:t>
            </a:r>
            <a:r>
              <a:rPr sz="2400" spc="-75" dirty="0">
                <a:latin typeface="Arial"/>
                <a:cs typeface="Arial"/>
              </a:rPr>
              <a:t>thread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35" dirty="0">
                <a:latin typeface="Arial"/>
                <a:cs typeface="Arial"/>
              </a:rPr>
              <a:t>spawned. </a:t>
            </a:r>
            <a:r>
              <a:rPr sz="2400" spc="-120" dirty="0">
                <a:latin typeface="Arial"/>
                <a:cs typeface="Arial"/>
              </a:rPr>
              <a:t>When </a:t>
            </a:r>
            <a:r>
              <a:rPr sz="2400" spc="-75" dirty="0">
                <a:latin typeface="Arial"/>
                <a:cs typeface="Arial"/>
              </a:rPr>
              <a:t>all </a:t>
            </a:r>
            <a:r>
              <a:rPr sz="2400" spc="-60" dirty="0">
                <a:latin typeface="Arial"/>
                <a:cs typeface="Arial"/>
              </a:rPr>
              <a:t>current </a:t>
            </a:r>
            <a:r>
              <a:rPr sz="2400" spc="-105" dirty="0">
                <a:latin typeface="Arial"/>
                <a:cs typeface="Arial"/>
              </a:rPr>
              <a:t>threads  </a:t>
            </a:r>
            <a:r>
              <a:rPr sz="2400" spc="-125" dirty="0">
                <a:latin typeface="Arial"/>
                <a:cs typeface="Arial"/>
              </a:rPr>
              <a:t>are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busy,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creates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another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thread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run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task.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Sometimes </a:t>
            </a:r>
            <a:r>
              <a:rPr sz="2400" spc="55" dirty="0">
                <a:latin typeface="Arial"/>
                <a:cs typeface="Arial"/>
              </a:rPr>
              <a:t>it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can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reuse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threads.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065"/>
              </a:spcBef>
              <a:tabLst>
                <a:tab pos="1959610" algn="l"/>
              </a:tabLst>
            </a:pPr>
            <a:r>
              <a:rPr sz="2200" spc="-275" dirty="0">
                <a:latin typeface="Arial"/>
                <a:cs typeface="Arial"/>
              </a:rPr>
              <a:t>So  </a:t>
            </a:r>
            <a:r>
              <a:rPr sz="2200" spc="-25" dirty="0">
                <a:latin typeface="Arial"/>
                <a:cs typeface="Arial"/>
              </a:rPr>
              <a:t>for</a:t>
            </a:r>
            <a:r>
              <a:rPr sz="2200" spc="-26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almost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all	</a:t>
            </a:r>
            <a:r>
              <a:rPr sz="2200" spc="-114" dirty="0">
                <a:latin typeface="Arial"/>
                <a:cs typeface="Arial"/>
              </a:rPr>
              <a:t>purposes, </a:t>
            </a:r>
            <a:r>
              <a:rPr sz="2200" spc="-135" dirty="0">
                <a:latin typeface="Arial"/>
                <a:cs typeface="Arial"/>
              </a:rPr>
              <a:t>Executors::newFixedThreadPool(int </a:t>
            </a:r>
            <a:r>
              <a:rPr sz="2200" spc="-145" dirty="0">
                <a:latin typeface="Arial"/>
                <a:cs typeface="Arial"/>
              </a:rPr>
              <a:t>nThreads) </a:t>
            </a:r>
            <a:r>
              <a:rPr sz="2200" spc="-100" dirty="0">
                <a:latin typeface="Arial"/>
                <a:cs typeface="Arial"/>
              </a:rPr>
              <a:t>should </a:t>
            </a:r>
            <a:r>
              <a:rPr sz="2200" spc="-110" dirty="0">
                <a:latin typeface="Arial"/>
                <a:cs typeface="Arial"/>
              </a:rPr>
              <a:t>be </a:t>
            </a:r>
            <a:r>
              <a:rPr sz="2200" spc="-80" dirty="0">
                <a:latin typeface="Arial"/>
                <a:cs typeface="Arial"/>
              </a:rPr>
              <a:t>your </a:t>
            </a:r>
            <a:r>
              <a:rPr sz="2200" spc="-110" dirty="0">
                <a:latin typeface="Arial"/>
                <a:cs typeface="Arial"/>
              </a:rPr>
              <a:t>choice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when</a:t>
            </a:r>
            <a:endParaRPr sz="22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</a:pPr>
            <a:r>
              <a:rPr sz="2200" spc="-110" dirty="0">
                <a:latin typeface="Arial"/>
                <a:cs typeface="Arial"/>
              </a:rPr>
              <a:t>you </a:t>
            </a:r>
            <a:r>
              <a:rPr sz="2200" spc="-114" dirty="0">
                <a:latin typeface="Arial"/>
                <a:cs typeface="Arial"/>
              </a:rPr>
              <a:t>need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70" dirty="0">
                <a:latin typeface="Arial"/>
                <a:cs typeface="Arial"/>
              </a:rPr>
              <a:t>thread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pool.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06657" y="6477380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2466" y="0"/>
            <a:ext cx="9711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25" dirty="0"/>
              <a:t>Threads </a:t>
            </a:r>
            <a:r>
              <a:rPr sz="4400" spc="-220" dirty="0"/>
              <a:t>pools </a:t>
            </a:r>
            <a:r>
              <a:rPr sz="4400" spc="-35" dirty="0"/>
              <a:t>with </a:t>
            </a:r>
            <a:r>
              <a:rPr sz="4400" spc="-90" dirty="0"/>
              <a:t>the </a:t>
            </a:r>
            <a:r>
              <a:rPr sz="4400" spc="-275" dirty="0"/>
              <a:t>Executor</a:t>
            </a:r>
            <a:r>
              <a:rPr sz="4400" spc="-955" dirty="0"/>
              <a:t> </a:t>
            </a:r>
            <a:r>
              <a:rPr sz="4400" spc="-265" dirty="0"/>
              <a:t>Framework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0" y="755904"/>
            <a:ext cx="5102860" cy="4709160"/>
          </a:xfrm>
          <a:custGeom>
            <a:avLst/>
            <a:gdLst/>
            <a:ahLst/>
            <a:cxnLst/>
            <a:rect l="l" t="t" r="r" b="b"/>
            <a:pathLst>
              <a:path w="5102860" h="4709160">
                <a:moveTo>
                  <a:pt x="0" y="4709160"/>
                </a:moveTo>
                <a:lnTo>
                  <a:pt x="5102352" y="4709160"/>
                </a:lnTo>
                <a:lnTo>
                  <a:pt x="5102352" y="0"/>
                </a:lnTo>
                <a:lnTo>
                  <a:pt x="0" y="0"/>
                </a:lnTo>
                <a:lnTo>
                  <a:pt x="0" y="470916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382090"/>
            <a:ext cx="4010660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rlito"/>
                <a:cs typeface="Carlito"/>
              </a:rPr>
              <a:t>private </a:t>
            </a:r>
            <a:r>
              <a:rPr sz="2000" spc="-5" dirty="0">
                <a:latin typeface="Carlito"/>
                <a:cs typeface="Carlito"/>
              </a:rPr>
              <a:t>final </a:t>
            </a:r>
            <a:r>
              <a:rPr sz="2000" dirty="0">
                <a:latin typeface="Carlito"/>
                <a:cs typeface="Carlito"/>
              </a:rPr>
              <a:t>long </a:t>
            </a:r>
            <a:r>
              <a:rPr sz="2000" spc="-10" dirty="0">
                <a:latin typeface="Carlito"/>
                <a:cs typeface="Carlito"/>
              </a:rPr>
              <a:t>countUntil;</a:t>
            </a:r>
            <a:endParaRPr sz="2000">
              <a:latin typeface="Carlito"/>
              <a:cs typeface="Carlito"/>
            </a:endParaRPr>
          </a:p>
          <a:p>
            <a:pPr marL="469900" marR="113664" indent="-4572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public MyRunnable(long countUntil)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5" dirty="0">
                <a:latin typeface="Carlito"/>
                <a:cs typeface="Carlito"/>
              </a:rPr>
              <a:t>this.countUntil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countUntil;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solidFill>
                  <a:srgbClr val="808080"/>
                </a:solidFill>
                <a:latin typeface="Carlito"/>
                <a:cs typeface="Carlito"/>
              </a:rPr>
              <a:t>@Override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public </a:t>
            </a:r>
            <a:r>
              <a:rPr sz="2000" spc="-10" dirty="0">
                <a:latin typeface="Carlito"/>
                <a:cs typeface="Carlito"/>
              </a:rPr>
              <a:t>void </a:t>
            </a:r>
            <a:r>
              <a:rPr sz="2000" dirty="0">
                <a:latin typeface="Carlito"/>
                <a:cs typeface="Carlito"/>
              </a:rPr>
              <a:t>run()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long </a:t>
            </a:r>
            <a:r>
              <a:rPr sz="2000" spc="-5" dirty="0">
                <a:latin typeface="Carlito"/>
                <a:cs typeface="Carlito"/>
              </a:rPr>
              <a:t>sum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0;</a:t>
            </a:r>
            <a:endParaRPr sz="2000">
              <a:latin typeface="Carlito"/>
              <a:cs typeface="Carlito"/>
            </a:endParaRPr>
          </a:p>
          <a:p>
            <a:pPr marL="1384300" marR="5080" indent="-915035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(long </a:t>
            </a:r>
            <a:r>
              <a:rPr sz="2000" dirty="0">
                <a:latin typeface="Carlito"/>
                <a:cs typeface="Carlito"/>
              </a:rPr>
              <a:t>i = 1; i &lt; </a:t>
            </a:r>
            <a:r>
              <a:rPr sz="2000" spc="-10" dirty="0">
                <a:latin typeface="Carlito"/>
                <a:cs typeface="Carlito"/>
              </a:rPr>
              <a:t>countUntil; </a:t>
            </a:r>
            <a:r>
              <a:rPr sz="2000" spc="-5" dirty="0">
                <a:latin typeface="Carlito"/>
                <a:cs typeface="Carlito"/>
              </a:rPr>
              <a:t>i++)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5" dirty="0">
                <a:latin typeface="Carlito"/>
                <a:cs typeface="Carlito"/>
              </a:rPr>
              <a:t>sum +=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System.out.println(sum);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040884"/>
            <a:ext cx="1060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2352" y="761998"/>
            <a:ext cx="7089775" cy="6096000"/>
          </a:xfrm>
          <a:custGeom>
            <a:avLst/>
            <a:gdLst/>
            <a:ahLst/>
            <a:cxnLst/>
            <a:rect l="l" t="t" r="r" b="b"/>
            <a:pathLst>
              <a:path w="7089775" h="6096000">
                <a:moveTo>
                  <a:pt x="7089648" y="0"/>
                </a:moveTo>
                <a:lnTo>
                  <a:pt x="0" y="0"/>
                </a:lnTo>
                <a:lnTo>
                  <a:pt x="0" y="6095997"/>
                </a:lnTo>
                <a:lnTo>
                  <a:pt x="7089648" y="6095997"/>
                </a:lnTo>
                <a:lnTo>
                  <a:pt x="7089648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778509"/>
            <a:ext cx="102933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16195" algn="l"/>
              </a:tabLst>
            </a:pPr>
            <a:r>
              <a:rPr sz="3000" i="1" baseline="1388" dirty="0">
                <a:latin typeface="Carlito"/>
                <a:cs typeface="Carlito"/>
              </a:rPr>
              <a:t>// </a:t>
            </a:r>
            <a:r>
              <a:rPr sz="2700" i="1" spc="-7" baseline="1543" dirty="0">
                <a:latin typeface="Carlito"/>
                <a:cs typeface="Carlito"/>
              </a:rPr>
              <a:t>MyRunnable is </a:t>
            </a:r>
            <a:r>
              <a:rPr sz="2700" i="1" baseline="1543" dirty="0">
                <a:latin typeface="Carlito"/>
                <a:cs typeface="Carlito"/>
              </a:rPr>
              <a:t>the </a:t>
            </a:r>
            <a:r>
              <a:rPr sz="2700" i="1" spc="-22" baseline="1543" dirty="0">
                <a:latin typeface="Carlito"/>
                <a:cs typeface="Carlito"/>
              </a:rPr>
              <a:t>task to</a:t>
            </a:r>
            <a:r>
              <a:rPr sz="2700" i="1" spc="60" baseline="1543" dirty="0">
                <a:latin typeface="Carlito"/>
                <a:cs typeface="Carlito"/>
              </a:rPr>
              <a:t> </a:t>
            </a:r>
            <a:r>
              <a:rPr sz="2700" i="1" spc="-7" baseline="1543" dirty="0">
                <a:latin typeface="Carlito"/>
                <a:cs typeface="Carlito"/>
              </a:rPr>
              <a:t>be</a:t>
            </a:r>
            <a:r>
              <a:rPr sz="2700" i="1" spc="7" baseline="1543" dirty="0">
                <a:latin typeface="Carlito"/>
                <a:cs typeface="Carlito"/>
              </a:rPr>
              <a:t> </a:t>
            </a:r>
            <a:r>
              <a:rPr sz="2700" i="1" spc="-15" baseline="1543" dirty="0">
                <a:latin typeface="Carlito"/>
                <a:cs typeface="Carlito"/>
              </a:rPr>
              <a:t>performed	</a:t>
            </a:r>
            <a:r>
              <a:rPr sz="2000" i="1" dirty="0">
                <a:latin typeface="Carlito"/>
                <a:cs typeface="Carlito"/>
              </a:rPr>
              <a:t>// </a:t>
            </a:r>
            <a:r>
              <a:rPr sz="2000" i="1" spc="-5" dirty="0">
                <a:latin typeface="Carlito"/>
                <a:cs typeface="Carlito"/>
              </a:rPr>
              <a:t>run </a:t>
            </a:r>
            <a:r>
              <a:rPr sz="2000" i="1" dirty="0">
                <a:latin typeface="Carlito"/>
                <a:cs typeface="Carlito"/>
              </a:rPr>
              <a:t>the runnables </a:t>
            </a:r>
            <a:r>
              <a:rPr sz="2000" i="1" spc="-5" dirty="0">
                <a:latin typeface="Carlito"/>
                <a:cs typeface="Carlito"/>
              </a:rPr>
              <a:t>with </a:t>
            </a:r>
            <a:r>
              <a:rPr sz="2000" i="1" dirty="0">
                <a:latin typeface="Carlito"/>
                <a:cs typeface="Carlito"/>
              </a:rPr>
              <a:t>the </a:t>
            </a:r>
            <a:r>
              <a:rPr sz="2000" i="1" spc="-15" dirty="0">
                <a:latin typeface="Carlito"/>
                <a:cs typeface="Carlito"/>
              </a:rPr>
              <a:t>executor</a:t>
            </a:r>
            <a:r>
              <a:rPr sz="2000" i="1" spc="-10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framework.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000" spc="-7" baseline="1388" dirty="0">
                <a:latin typeface="Carlito"/>
                <a:cs typeface="Carlito"/>
              </a:rPr>
              <a:t>public </a:t>
            </a:r>
            <a:r>
              <a:rPr sz="3000" baseline="1388" dirty="0">
                <a:latin typeface="Carlito"/>
                <a:cs typeface="Carlito"/>
              </a:rPr>
              <a:t>class MyRunnable </a:t>
            </a:r>
            <a:r>
              <a:rPr sz="3000" spc="-7" baseline="1388" dirty="0">
                <a:latin typeface="Carlito"/>
                <a:cs typeface="Carlito"/>
              </a:rPr>
              <a:t>implements </a:t>
            </a:r>
            <a:r>
              <a:rPr sz="3000" baseline="1388" dirty="0">
                <a:latin typeface="Carlito"/>
                <a:cs typeface="Carlito"/>
              </a:rPr>
              <a:t>Runnable {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class Main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2361" y="1388109"/>
            <a:ext cx="682942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rlito"/>
                <a:cs typeface="Carlito"/>
              </a:rPr>
              <a:t>private static </a:t>
            </a:r>
            <a:r>
              <a:rPr sz="2000" spc="-5" dirty="0">
                <a:latin typeface="Carlito"/>
                <a:cs typeface="Carlito"/>
              </a:rPr>
              <a:t>final </a:t>
            </a: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dirty="0">
                <a:latin typeface="Carlito"/>
                <a:cs typeface="Carlito"/>
              </a:rPr>
              <a:t>NTHREADS =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10;</a:t>
            </a:r>
            <a:endParaRPr sz="2000"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spc="-15" dirty="0">
                <a:latin typeface="Carlito"/>
                <a:cs typeface="Carlito"/>
              </a:rPr>
              <a:t>static </a:t>
            </a:r>
            <a:r>
              <a:rPr sz="2000" spc="-10" dirty="0">
                <a:latin typeface="Carlito"/>
                <a:cs typeface="Carlito"/>
              </a:rPr>
              <a:t>void </a:t>
            </a:r>
            <a:r>
              <a:rPr sz="2000" spc="-5" dirty="0">
                <a:latin typeface="Carlito"/>
                <a:cs typeface="Carlito"/>
              </a:rPr>
              <a:t>main(String[] args) </a:t>
            </a:r>
            <a:r>
              <a:rPr sz="2000" spc="-10" dirty="0">
                <a:latin typeface="Carlito"/>
                <a:cs typeface="Carlito"/>
              </a:rPr>
              <a:t>throws InterruptedException{  </a:t>
            </a:r>
            <a:r>
              <a:rPr sz="2000" spc="-5" dirty="0">
                <a:latin typeface="Carlito"/>
                <a:cs typeface="Carlito"/>
              </a:rPr>
              <a:t>ExecutorService </a:t>
            </a:r>
            <a:r>
              <a:rPr sz="2000" spc="-15" dirty="0">
                <a:latin typeface="Carlito"/>
                <a:cs typeface="Carlito"/>
              </a:rPr>
              <a:t>executor </a:t>
            </a:r>
            <a:r>
              <a:rPr sz="2000" dirty="0">
                <a:latin typeface="Carlito"/>
                <a:cs typeface="Carlito"/>
              </a:rPr>
              <a:t>=  </a:t>
            </a:r>
            <a:r>
              <a:rPr sz="2000" spc="-10" dirty="0">
                <a:latin typeface="Carlito"/>
                <a:cs typeface="Carlito"/>
              </a:rPr>
              <a:t>Executors.newFixedThreadPool(NTHREADS);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(int </a:t>
            </a:r>
            <a:r>
              <a:rPr sz="2000" dirty="0">
                <a:latin typeface="Carlito"/>
                <a:cs typeface="Carlito"/>
              </a:rPr>
              <a:t>i = 0; i &lt; 500; i++)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927100" marR="72898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Runnable </a:t>
            </a:r>
            <a:r>
              <a:rPr sz="2000" spc="-5" dirty="0">
                <a:latin typeface="Carlito"/>
                <a:cs typeface="Carlito"/>
              </a:rPr>
              <a:t>task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 </a:t>
            </a:r>
            <a:r>
              <a:rPr sz="2000" dirty="0">
                <a:latin typeface="Carlito"/>
                <a:cs typeface="Carlito"/>
              </a:rPr>
              <a:t>MyRunnable(10000000L +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i);  </a:t>
            </a:r>
            <a:r>
              <a:rPr sz="2000" spc="-20" dirty="0">
                <a:latin typeface="Carlito"/>
                <a:cs typeface="Carlito"/>
              </a:rPr>
              <a:t>executor.execute(task);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9561" y="4127372"/>
            <a:ext cx="6444615" cy="9455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340"/>
              </a:spcBef>
            </a:pPr>
            <a:r>
              <a:rPr sz="1800" i="1" dirty="0">
                <a:latin typeface="Carlito"/>
                <a:cs typeface="Carlito"/>
              </a:rPr>
              <a:t>// </a:t>
            </a:r>
            <a:r>
              <a:rPr sz="1800" i="1" spc="-5" dirty="0">
                <a:latin typeface="Carlito"/>
                <a:cs typeface="Carlito"/>
              </a:rPr>
              <a:t>This will </a:t>
            </a:r>
            <a:r>
              <a:rPr sz="1800" i="1" spc="-15" dirty="0">
                <a:latin typeface="Carlito"/>
                <a:cs typeface="Carlito"/>
              </a:rPr>
              <a:t>make </a:t>
            </a:r>
            <a:r>
              <a:rPr sz="1800" i="1" dirty="0">
                <a:latin typeface="Carlito"/>
                <a:cs typeface="Carlito"/>
              </a:rPr>
              <a:t>the </a:t>
            </a:r>
            <a:r>
              <a:rPr sz="1800" i="1" spc="-15" dirty="0">
                <a:latin typeface="Carlito"/>
                <a:cs typeface="Carlito"/>
              </a:rPr>
              <a:t>executor </a:t>
            </a:r>
            <a:r>
              <a:rPr sz="1800" i="1" spc="-10" dirty="0">
                <a:latin typeface="Carlito"/>
                <a:cs typeface="Carlito"/>
              </a:rPr>
              <a:t>accept </a:t>
            </a:r>
            <a:r>
              <a:rPr sz="1800" i="1" spc="-5" dirty="0">
                <a:latin typeface="Carlito"/>
                <a:cs typeface="Carlito"/>
              </a:rPr>
              <a:t>no new </a:t>
            </a:r>
            <a:r>
              <a:rPr sz="1800" i="1" spc="-10" dirty="0">
                <a:latin typeface="Carlito"/>
                <a:cs typeface="Carlito"/>
              </a:rPr>
              <a:t>runnable</a:t>
            </a:r>
            <a:r>
              <a:rPr sz="1800" i="1" spc="11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objects</a:t>
            </a:r>
            <a:endParaRPr sz="180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  <a:spcBef>
                <a:spcPts val="240"/>
              </a:spcBef>
            </a:pPr>
            <a:r>
              <a:rPr sz="1800" i="1" dirty="0">
                <a:latin typeface="Carlito"/>
                <a:cs typeface="Carlito"/>
              </a:rPr>
              <a:t>// </a:t>
            </a:r>
            <a:r>
              <a:rPr sz="1800" i="1" spc="-5" dirty="0">
                <a:latin typeface="Carlito"/>
                <a:cs typeface="Carlito"/>
              </a:rPr>
              <a:t>and </a:t>
            </a:r>
            <a:r>
              <a:rPr sz="1800" i="1" spc="-10" dirty="0">
                <a:latin typeface="Carlito"/>
                <a:cs typeface="Carlito"/>
              </a:rPr>
              <a:t>finish </a:t>
            </a:r>
            <a:r>
              <a:rPr sz="1800" i="1" spc="-5" dirty="0">
                <a:latin typeface="Carlito"/>
                <a:cs typeface="Carlito"/>
              </a:rPr>
              <a:t>all </a:t>
            </a:r>
            <a:r>
              <a:rPr sz="1800" i="1" spc="-15" dirty="0">
                <a:latin typeface="Carlito"/>
                <a:cs typeface="Carlito"/>
              </a:rPr>
              <a:t>existing </a:t>
            </a:r>
            <a:r>
              <a:rPr sz="1800" i="1" spc="-10" dirty="0">
                <a:latin typeface="Carlito"/>
                <a:cs typeface="Carlito"/>
              </a:rPr>
              <a:t>runnable </a:t>
            </a:r>
            <a:r>
              <a:rPr sz="1800" i="1" spc="-5" dirty="0">
                <a:latin typeface="Carlito"/>
                <a:cs typeface="Carlito"/>
              </a:rPr>
              <a:t>objects already </a:t>
            </a:r>
            <a:r>
              <a:rPr sz="1800" i="1" spc="-10" dirty="0">
                <a:latin typeface="Carlito"/>
                <a:cs typeface="Carlito"/>
              </a:rPr>
              <a:t>placed </a:t>
            </a:r>
            <a:r>
              <a:rPr sz="1800" i="1" spc="-5" dirty="0">
                <a:latin typeface="Carlito"/>
                <a:cs typeface="Carlito"/>
              </a:rPr>
              <a:t>in </a:t>
            </a:r>
            <a:r>
              <a:rPr sz="1800" i="1" dirty="0">
                <a:latin typeface="Carlito"/>
                <a:cs typeface="Carlito"/>
              </a:rPr>
              <a:t>the</a:t>
            </a:r>
            <a:r>
              <a:rPr sz="1800" i="1" spc="185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queue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000" spc="-20" dirty="0">
                <a:latin typeface="Carlito"/>
                <a:cs typeface="Carlito"/>
              </a:rPr>
              <a:t>executor.shutdown();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2361" y="5377383"/>
            <a:ext cx="5182870" cy="14941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900" marR="5080">
              <a:lnSpc>
                <a:spcPct val="100899"/>
              </a:lnSpc>
              <a:spcBef>
                <a:spcPts val="80"/>
              </a:spcBef>
            </a:pPr>
            <a:r>
              <a:rPr sz="1800" i="1" dirty="0">
                <a:latin typeface="Carlito"/>
                <a:cs typeface="Carlito"/>
              </a:rPr>
              <a:t>// </a:t>
            </a:r>
            <a:r>
              <a:rPr sz="1800" i="1" spc="-25" dirty="0">
                <a:latin typeface="Carlito"/>
                <a:cs typeface="Carlito"/>
              </a:rPr>
              <a:t>Wait </a:t>
            </a:r>
            <a:r>
              <a:rPr sz="1800" i="1" spc="-10" dirty="0">
                <a:latin typeface="Carlito"/>
                <a:cs typeface="Carlito"/>
              </a:rPr>
              <a:t>until </a:t>
            </a:r>
            <a:r>
              <a:rPr sz="1800" i="1" spc="-5" dirty="0">
                <a:latin typeface="Carlito"/>
                <a:cs typeface="Carlito"/>
              </a:rPr>
              <a:t>all threads are </a:t>
            </a:r>
            <a:r>
              <a:rPr sz="1800" i="1" spc="-10" dirty="0">
                <a:latin typeface="Carlito"/>
                <a:cs typeface="Carlito"/>
              </a:rPr>
              <a:t>finish  </a:t>
            </a:r>
            <a:r>
              <a:rPr sz="1800" spc="-20" dirty="0">
                <a:latin typeface="Carlito"/>
                <a:cs typeface="Carlito"/>
              </a:rPr>
              <a:t>executor.awaitTermination(5, </a:t>
            </a:r>
            <a:r>
              <a:rPr sz="1800" spc="-5" dirty="0">
                <a:latin typeface="Carlito"/>
                <a:cs typeface="Carlito"/>
              </a:rPr>
              <a:t>TimeUnit.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MINUTES); </a:t>
            </a:r>
            <a:r>
              <a:rPr sz="1800" b="1" i="1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System.out.println(</a:t>
            </a:r>
            <a:r>
              <a:rPr sz="1800" spc="-10" dirty="0">
                <a:latin typeface="Carlito"/>
                <a:cs typeface="Carlito"/>
              </a:rPr>
              <a:t>"Finished </a:t>
            </a:r>
            <a:r>
              <a:rPr sz="1800" dirty="0">
                <a:latin typeface="Carlito"/>
                <a:cs typeface="Carlito"/>
              </a:rPr>
              <a:t>all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threads"</a:t>
            </a:r>
            <a:r>
              <a:rPr sz="2000" spc="-5" dirty="0">
                <a:latin typeface="Carlito"/>
                <a:cs typeface="Carlito"/>
              </a:rPr>
              <a:t>);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4573" y="0"/>
            <a:ext cx="1489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90" dirty="0"/>
              <a:t>F</a:t>
            </a:r>
            <a:r>
              <a:rPr sz="4400" spc="-195" dirty="0"/>
              <a:t>u</a:t>
            </a:r>
            <a:r>
              <a:rPr sz="4400" spc="190" dirty="0"/>
              <a:t>t</a:t>
            </a:r>
            <a:r>
              <a:rPr sz="4400" spc="-210" dirty="0"/>
              <a:t>u</a:t>
            </a:r>
            <a:r>
              <a:rPr sz="4400" spc="-45" dirty="0"/>
              <a:t>r</a:t>
            </a:r>
            <a:r>
              <a:rPr sz="4400" spc="-270" dirty="0"/>
              <a:t>e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78739" y="778509"/>
            <a:ext cx="1201674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16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i="1" spc="-145" dirty="0">
                <a:solidFill>
                  <a:srgbClr val="333333"/>
                </a:solidFill>
                <a:latin typeface="Trebuchet MS"/>
                <a:cs typeface="Trebuchet MS"/>
              </a:rPr>
              <a:t>Future </a:t>
            </a:r>
            <a:r>
              <a:rPr sz="2100" spc="-170" dirty="0">
                <a:solidFill>
                  <a:srgbClr val="333333"/>
                </a:solidFill>
                <a:latin typeface="Arial"/>
                <a:cs typeface="Arial"/>
              </a:rPr>
              <a:t>class 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represents </a:t>
            </a:r>
            <a:r>
              <a:rPr sz="2100" spc="-18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100" spc="-25" dirty="0">
                <a:solidFill>
                  <a:srgbClr val="333333"/>
                </a:solidFill>
                <a:latin typeface="Arial"/>
                <a:cs typeface="Arial"/>
              </a:rPr>
              <a:t>future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result </a:t>
            </a:r>
            <a:r>
              <a:rPr sz="2100" spc="-2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100" spc="-130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asynchronous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computation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sz="2100" spc="-18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result </a:t>
            </a:r>
            <a:r>
              <a:rPr sz="2100" spc="-20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sz="2100" spc="-15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sz="2100" spc="-85" dirty="0">
                <a:solidFill>
                  <a:srgbClr val="333333"/>
                </a:solidFill>
                <a:latin typeface="Arial"/>
                <a:cs typeface="Arial"/>
              </a:rPr>
              <a:t>eventually 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appear  </a:t>
            </a:r>
            <a:r>
              <a:rPr sz="2100" spc="-4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i="1" spc="-145" dirty="0">
                <a:solidFill>
                  <a:srgbClr val="333333"/>
                </a:solidFill>
                <a:latin typeface="Trebuchet MS"/>
                <a:cs typeface="Trebuchet MS"/>
              </a:rPr>
              <a:t>Future </a:t>
            </a:r>
            <a:r>
              <a:rPr sz="2100" spc="-40" dirty="0">
                <a:solidFill>
                  <a:srgbClr val="333333"/>
                </a:solidFill>
                <a:latin typeface="Arial"/>
                <a:cs typeface="Arial"/>
              </a:rPr>
              <a:t>after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100" spc="-3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processing is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complete.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60" dirty="0">
                <a:solidFill>
                  <a:srgbClr val="333333"/>
                </a:solidFill>
                <a:latin typeface="Arial"/>
                <a:cs typeface="Arial"/>
              </a:rPr>
              <a:t>Long </a:t>
            </a:r>
            <a:r>
              <a:rPr sz="2100" spc="-70" dirty="0">
                <a:solidFill>
                  <a:srgbClr val="333333"/>
                </a:solidFill>
                <a:latin typeface="Arial"/>
                <a:cs typeface="Arial"/>
              </a:rPr>
              <a:t>running </a:t>
            </a:r>
            <a:r>
              <a:rPr sz="2100" spc="-90" dirty="0">
                <a:solidFill>
                  <a:srgbClr val="333333"/>
                </a:solidFill>
                <a:latin typeface="Arial"/>
                <a:cs typeface="Arial"/>
              </a:rPr>
              <a:t>methods 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are good candidates </a:t>
            </a:r>
            <a:r>
              <a:rPr sz="2100" spc="-2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asynchronous processing 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i="1" spc="-145" dirty="0">
                <a:solidFill>
                  <a:srgbClr val="333333"/>
                </a:solidFill>
                <a:latin typeface="Trebuchet MS"/>
                <a:cs typeface="Trebuchet MS"/>
              </a:rPr>
              <a:t>Future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interface. </a:t>
            </a:r>
            <a:r>
              <a:rPr sz="2100" spc="-150" dirty="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sz="2100" spc="-2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enables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60" dirty="0">
                <a:solidFill>
                  <a:srgbClr val="333333"/>
                </a:solidFill>
                <a:latin typeface="Arial"/>
                <a:cs typeface="Arial"/>
              </a:rPr>
              <a:t>us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execute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40" dirty="0">
                <a:solidFill>
                  <a:srgbClr val="333333"/>
                </a:solidFill>
                <a:latin typeface="Arial"/>
                <a:cs typeface="Arial"/>
              </a:rPr>
              <a:t>some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other</a:t>
            </a:r>
            <a:r>
              <a:rPr sz="21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40" dirty="0">
                <a:solidFill>
                  <a:srgbClr val="333333"/>
                </a:solidFill>
                <a:latin typeface="Arial"/>
                <a:cs typeface="Arial"/>
              </a:rPr>
              <a:t>process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55" dirty="0">
                <a:solidFill>
                  <a:srgbClr val="333333"/>
                </a:solidFill>
                <a:latin typeface="Arial"/>
                <a:cs typeface="Arial"/>
              </a:rPr>
              <a:t>while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21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waiting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task 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encapsulated </a:t>
            </a:r>
            <a:r>
              <a:rPr sz="2100" spc="-4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i="1" spc="-150" dirty="0">
                <a:solidFill>
                  <a:srgbClr val="333333"/>
                </a:solidFill>
                <a:latin typeface="Trebuchet MS"/>
                <a:cs typeface="Trebuchet MS"/>
              </a:rPr>
              <a:t>Future</a:t>
            </a:r>
            <a:r>
              <a:rPr sz="2100" i="1" spc="-17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00" spc="5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complete.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i="1" spc="-125" dirty="0">
                <a:solidFill>
                  <a:srgbClr val="333333"/>
                </a:solidFill>
                <a:latin typeface="Trebuchet MS"/>
                <a:cs typeface="Trebuchet MS"/>
              </a:rPr>
              <a:t>Some </a:t>
            </a:r>
            <a:r>
              <a:rPr sz="2100" i="1" spc="-140" dirty="0">
                <a:solidFill>
                  <a:srgbClr val="333333"/>
                </a:solidFill>
                <a:latin typeface="Trebuchet MS"/>
                <a:cs typeface="Trebuchet MS"/>
              </a:rPr>
              <a:t>examples </a:t>
            </a:r>
            <a:r>
              <a:rPr sz="2100" i="1" spc="-130" dirty="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sz="2100" i="1" spc="-120" dirty="0">
                <a:solidFill>
                  <a:srgbClr val="333333"/>
                </a:solidFill>
                <a:latin typeface="Trebuchet MS"/>
                <a:cs typeface="Trebuchet MS"/>
              </a:rPr>
              <a:t>operations </a:t>
            </a:r>
            <a:r>
              <a:rPr sz="2100" i="1" spc="-130" dirty="0">
                <a:solidFill>
                  <a:srgbClr val="333333"/>
                </a:solidFill>
                <a:latin typeface="Trebuchet MS"/>
                <a:cs typeface="Trebuchet MS"/>
              </a:rPr>
              <a:t>that would </a:t>
            </a:r>
            <a:r>
              <a:rPr sz="2100" i="1" spc="-135" dirty="0">
                <a:solidFill>
                  <a:srgbClr val="333333"/>
                </a:solidFill>
                <a:latin typeface="Trebuchet MS"/>
                <a:cs typeface="Trebuchet MS"/>
              </a:rPr>
              <a:t>leverage </a:t>
            </a:r>
            <a:r>
              <a:rPr sz="2100" i="1" spc="-120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2100" i="1" spc="-130" dirty="0">
                <a:solidFill>
                  <a:srgbClr val="333333"/>
                </a:solidFill>
                <a:latin typeface="Trebuchet MS"/>
                <a:cs typeface="Trebuchet MS"/>
              </a:rPr>
              <a:t>async nature </a:t>
            </a:r>
            <a:r>
              <a:rPr sz="2100" i="1" spc="-140" dirty="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sz="2100" i="1" spc="-145" dirty="0">
                <a:solidFill>
                  <a:srgbClr val="333333"/>
                </a:solidFill>
                <a:latin typeface="Trebuchet MS"/>
                <a:cs typeface="Trebuchet MS"/>
              </a:rPr>
              <a:t>Future</a:t>
            </a:r>
            <a:r>
              <a:rPr sz="2100" i="1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00" i="1" spc="-145" dirty="0">
                <a:solidFill>
                  <a:srgbClr val="333333"/>
                </a:solidFill>
                <a:latin typeface="Trebuchet MS"/>
                <a:cs typeface="Trebuchet MS"/>
              </a:rPr>
              <a:t>are:</a:t>
            </a:r>
            <a:endParaRPr sz="2100">
              <a:latin typeface="Trebuchet MS"/>
              <a:cs typeface="Trebuchet MS"/>
            </a:endParaRPr>
          </a:p>
          <a:p>
            <a:pPr marL="563880" indent="-94615">
              <a:lnSpc>
                <a:spcPct val="100000"/>
              </a:lnSpc>
              <a:buSzPct val="95238"/>
              <a:buChar char="•"/>
              <a:tabLst>
                <a:tab pos="564515" algn="l"/>
              </a:tabLst>
            </a:pPr>
            <a:r>
              <a:rPr sz="2100" spc="-70" dirty="0">
                <a:solidFill>
                  <a:srgbClr val="333333"/>
                </a:solidFill>
                <a:latin typeface="Arial"/>
                <a:cs typeface="Arial"/>
              </a:rPr>
              <a:t>computational </a:t>
            </a:r>
            <a:r>
              <a:rPr sz="2100" spc="-90" dirty="0">
                <a:solidFill>
                  <a:srgbClr val="333333"/>
                </a:solidFill>
                <a:latin typeface="Arial"/>
                <a:cs typeface="Arial"/>
              </a:rPr>
              <a:t>intensive </a:t>
            </a:r>
            <a:r>
              <a:rPr sz="2100" spc="-150" dirty="0">
                <a:solidFill>
                  <a:srgbClr val="333333"/>
                </a:solidFill>
                <a:latin typeface="Arial"/>
                <a:cs typeface="Arial"/>
              </a:rPr>
              <a:t>processes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(mathematical 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100" spc="-70" dirty="0">
                <a:solidFill>
                  <a:srgbClr val="333333"/>
                </a:solidFill>
                <a:latin typeface="Arial"/>
                <a:cs typeface="Arial"/>
              </a:rPr>
              <a:t>scientific</a:t>
            </a:r>
            <a:r>
              <a:rPr sz="2100" spc="-20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95" dirty="0">
                <a:solidFill>
                  <a:srgbClr val="333333"/>
                </a:solidFill>
                <a:latin typeface="Arial"/>
                <a:cs typeface="Arial"/>
              </a:rPr>
              <a:t>calculations)</a:t>
            </a:r>
            <a:endParaRPr sz="2100">
              <a:latin typeface="Arial"/>
              <a:cs typeface="Arial"/>
            </a:endParaRPr>
          </a:p>
          <a:p>
            <a:pPr marL="563880" indent="-94615">
              <a:lnSpc>
                <a:spcPct val="100000"/>
              </a:lnSpc>
              <a:buSzPct val="95238"/>
              <a:buChar char="•"/>
              <a:tabLst>
                <a:tab pos="564515" algn="l"/>
              </a:tabLst>
            </a:pP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manipulating 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large </a:t>
            </a:r>
            <a:r>
              <a:rPr sz="2100" spc="-100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structures </a:t>
            </a:r>
            <a:r>
              <a:rPr sz="2100" spc="-85" dirty="0">
                <a:solidFill>
                  <a:srgbClr val="333333"/>
                </a:solidFill>
                <a:latin typeface="Arial"/>
                <a:cs typeface="Arial"/>
              </a:rPr>
              <a:t>(big</a:t>
            </a:r>
            <a:r>
              <a:rPr sz="2100" spc="-2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95" dirty="0">
                <a:solidFill>
                  <a:srgbClr val="333333"/>
                </a:solidFill>
                <a:latin typeface="Arial"/>
                <a:cs typeface="Arial"/>
              </a:rPr>
              <a:t>data)</a:t>
            </a:r>
            <a:endParaRPr sz="2100">
              <a:latin typeface="Arial"/>
              <a:cs typeface="Arial"/>
            </a:endParaRPr>
          </a:p>
          <a:p>
            <a:pPr marL="563880" indent="-94615">
              <a:lnSpc>
                <a:spcPct val="100000"/>
              </a:lnSpc>
              <a:buSzPct val="95238"/>
              <a:buChar char="•"/>
              <a:tabLst>
                <a:tab pos="564515" algn="l"/>
              </a:tabLst>
            </a:pP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remote method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calls </a:t>
            </a:r>
            <a:r>
              <a:rPr sz="2100" spc="-85" dirty="0">
                <a:solidFill>
                  <a:srgbClr val="333333"/>
                </a:solidFill>
                <a:latin typeface="Arial"/>
                <a:cs typeface="Arial"/>
              </a:rPr>
              <a:t>(downloading </a:t>
            </a:r>
            <a:r>
              <a:rPr sz="2100" spc="-70" dirty="0">
                <a:solidFill>
                  <a:srgbClr val="333333"/>
                </a:solidFill>
                <a:latin typeface="Arial"/>
                <a:cs typeface="Arial"/>
              </a:rPr>
              <a:t>files, </a:t>
            </a:r>
            <a:r>
              <a:rPr sz="2100" spc="-195" dirty="0">
                <a:solidFill>
                  <a:srgbClr val="333333"/>
                </a:solidFill>
                <a:latin typeface="Arial"/>
                <a:cs typeface="Arial"/>
              </a:rPr>
              <a:t>HTML 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scrapping, </a:t>
            </a:r>
            <a:r>
              <a:rPr sz="2100" spc="-100" dirty="0">
                <a:solidFill>
                  <a:srgbClr val="333333"/>
                </a:solidFill>
                <a:latin typeface="Arial"/>
                <a:cs typeface="Arial"/>
              </a:rPr>
              <a:t>web</a:t>
            </a:r>
            <a:r>
              <a:rPr sz="2100" spc="-1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services).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8307" y="3441191"/>
            <a:ext cx="6096000" cy="3416935"/>
          </a:xfrm>
          <a:custGeom>
            <a:avLst/>
            <a:gdLst/>
            <a:ahLst/>
            <a:cxnLst/>
            <a:rect l="l" t="t" r="r" b="b"/>
            <a:pathLst>
              <a:path w="6096000" h="3416934">
                <a:moveTo>
                  <a:pt x="6096000" y="0"/>
                </a:moveTo>
                <a:lnTo>
                  <a:pt x="0" y="0"/>
                </a:lnTo>
                <a:lnTo>
                  <a:pt x="0" y="3416808"/>
                </a:lnTo>
                <a:lnTo>
                  <a:pt x="6096000" y="3416808"/>
                </a:lnTo>
                <a:lnTo>
                  <a:pt x="609600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7047" y="3460242"/>
            <a:ext cx="2836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public class </a:t>
            </a:r>
            <a:r>
              <a:rPr sz="1800" spc="-10" dirty="0">
                <a:latin typeface="Carlito"/>
                <a:cs typeface="Carlito"/>
              </a:rPr>
              <a:t>SquareCalculator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836" y="4008882"/>
            <a:ext cx="3858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private </a:t>
            </a:r>
            <a:r>
              <a:rPr sz="1800" spc="-10" dirty="0">
                <a:latin typeface="Carlito"/>
                <a:cs typeface="Carlito"/>
              </a:rPr>
              <a:t>ExecutorService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executor</a:t>
            </a:r>
            <a:endParaRPr sz="1800">
              <a:latin typeface="Carlito"/>
              <a:cs typeface="Carlito"/>
            </a:endParaRPr>
          </a:p>
          <a:p>
            <a:pPr marL="11747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=</a:t>
            </a:r>
            <a:r>
              <a:rPr sz="1800" spc="-10" dirty="0">
                <a:latin typeface="Carlito"/>
                <a:cs typeface="Carlito"/>
              </a:rPr>
              <a:t> Executors.newSingleThreadExecutor();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836" y="4832095"/>
            <a:ext cx="44913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Future&lt;Integer&gt; calculate(Integer </a:t>
            </a:r>
            <a:r>
              <a:rPr sz="1800" spc="-5" dirty="0">
                <a:latin typeface="Carlito"/>
                <a:cs typeface="Carlito"/>
              </a:rPr>
              <a:t>input) </a:t>
            </a:r>
            <a:r>
              <a:rPr sz="1800" dirty="0">
                <a:latin typeface="Carlito"/>
                <a:cs typeface="Carlito"/>
              </a:rPr>
              <a:t>{  </a:t>
            </a:r>
            <a:r>
              <a:rPr sz="1800" spc="-10" dirty="0">
                <a:latin typeface="Carlito"/>
                <a:cs typeface="Carlito"/>
              </a:rPr>
              <a:t>return </a:t>
            </a:r>
            <a:r>
              <a:rPr sz="1800" spc="-20" dirty="0">
                <a:latin typeface="Carlito"/>
                <a:cs typeface="Carlito"/>
              </a:rPr>
              <a:t>executor.submit(() </a:t>
            </a:r>
            <a:r>
              <a:rPr sz="1800" dirty="0">
                <a:latin typeface="Carlito"/>
                <a:cs typeface="Carlito"/>
              </a:rPr>
              <a:t>-&gt;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Thread.sleep(1000);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return </a:t>
            </a:r>
            <a:r>
              <a:rPr sz="1800" spc="-5" dirty="0">
                <a:latin typeface="Carlito"/>
                <a:cs typeface="Carlito"/>
              </a:rPr>
              <a:t>input </a:t>
            </a:r>
            <a:r>
              <a:rPr sz="1800" dirty="0">
                <a:latin typeface="Carlito"/>
                <a:cs typeface="Carlito"/>
              </a:rPr>
              <a:t>*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input;</a:t>
            </a:r>
            <a:endParaRPr sz="1800">
              <a:latin typeface="Carlito"/>
              <a:cs typeface="Carlito"/>
            </a:endParaRPr>
          </a:p>
          <a:p>
            <a:pPr marL="22288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});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047" y="6478320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96000" y="3494532"/>
            <a:ext cx="6096000" cy="2862580"/>
          </a:xfrm>
          <a:custGeom>
            <a:avLst/>
            <a:gdLst/>
            <a:ahLst/>
            <a:cxnLst/>
            <a:rect l="l" t="t" r="r" b="b"/>
            <a:pathLst>
              <a:path w="6096000" h="2862579">
                <a:moveTo>
                  <a:pt x="6096000" y="0"/>
                </a:moveTo>
                <a:lnTo>
                  <a:pt x="0" y="0"/>
                </a:lnTo>
                <a:lnTo>
                  <a:pt x="0" y="2862072"/>
                </a:lnTo>
                <a:lnTo>
                  <a:pt x="6096000" y="2862072"/>
                </a:lnTo>
                <a:lnTo>
                  <a:pt x="6096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75375" y="3512566"/>
            <a:ext cx="1833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Consuming</a:t>
            </a:r>
            <a:r>
              <a:rPr sz="1800" b="1" spc="-75" dirty="0">
                <a:latin typeface="Carlito"/>
                <a:cs typeface="Carlito"/>
              </a:rPr>
              <a:t> </a:t>
            </a:r>
            <a:r>
              <a:rPr sz="1800" b="1" i="1" spc="-10" dirty="0">
                <a:latin typeface="Carlito"/>
                <a:cs typeface="Carlito"/>
              </a:rPr>
              <a:t>Futures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5375" y="4061205"/>
            <a:ext cx="585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Future&lt;Integer&gt; future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SquareCalculator().calculate(10);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5375" y="4609541"/>
            <a:ext cx="2280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while(!future.isDone())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84163" y="4884546"/>
            <a:ext cx="3308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System.out.println("Calculating...");  </a:t>
            </a:r>
            <a:r>
              <a:rPr sz="1800" spc="-5" dirty="0">
                <a:latin typeface="Carlito"/>
                <a:cs typeface="Carlito"/>
              </a:rPr>
              <a:t>Thread.sleep(300);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75375" y="5433161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5375" y="5981496"/>
            <a:ext cx="2620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Integer result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future.get();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06657" y="6477380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4573" y="0"/>
            <a:ext cx="1489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90" dirty="0"/>
              <a:t>F</a:t>
            </a:r>
            <a:r>
              <a:rPr sz="4400" spc="-195" dirty="0"/>
              <a:t>u</a:t>
            </a:r>
            <a:r>
              <a:rPr sz="4400" spc="190" dirty="0"/>
              <a:t>t</a:t>
            </a:r>
            <a:r>
              <a:rPr sz="4400" spc="-210" dirty="0"/>
              <a:t>u</a:t>
            </a:r>
            <a:r>
              <a:rPr sz="4400" spc="-45" dirty="0"/>
              <a:t>r</a:t>
            </a:r>
            <a:r>
              <a:rPr sz="4400" spc="-270" dirty="0"/>
              <a:t>e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2980944" y="2610611"/>
            <a:ext cx="8540750" cy="4247515"/>
          </a:xfrm>
          <a:custGeom>
            <a:avLst/>
            <a:gdLst/>
            <a:ahLst/>
            <a:cxnLst/>
            <a:rect l="l" t="t" r="r" b="b"/>
            <a:pathLst>
              <a:path w="8540750" h="4247515">
                <a:moveTo>
                  <a:pt x="8540496" y="0"/>
                </a:moveTo>
                <a:lnTo>
                  <a:pt x="0" y="0"/>
                </a:lnTo>
                <a:lnTo>
                  <a:pt x="0" y="4247388"/>
                </a:lnTo>
                <a:lnTo>
                  <a:pt x="8540496" y="4247388"/>
                </a:lnTo>
                <a:lnTo>
                  <a:pt x="8540496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3883" y="781558"/>
            <a:ext cx="10873105" cy="59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-40" dirty="0">
                <a:latin typeface="Arial"/>
                <a:cs typeface="Arial"/>
              </a:rPr>
              <a:t>Task </a:t>
            </a:r>
            <a:r>
              <a:rPr sz="1800" b="1" spc="-15" dirty="0">
                <a:solidFill>
                  <a:srgbClr val="7E0054"/>
                </a:solidFill>
                <a:latin typeface="Arial"/>
                <a:cs typeface="Arial"/>
              </a:rPr>
              <a:t>implements</a:t>
            </a:r>
            <a:r>
              <a:rPr sz="1800" b="1" spc="15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Callable&lt;Integer&gt;{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5" dirty="0">
                <a:solidFill>
                  <a:srgbClr val="636363"/>
                </a:solidFill>
                <a:latin typeface="Arial"/>
                <a:cs typeface="Arial"/>
              </a:rPr>
              <a:t>@Override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125" dirty="0">
                <a:latin typeface="Arial"/>
                <a:cs typeface="Arial"/>
              </a:rPr>
              <a:t>Integer </a:t>
            </a:r>
            <a:r>
              <a:rPr sz="1800" b="1" spc="285" dirty="0">
                <a:latin typeface="Arial"/>
                <a:cs typeface="Arial"/>
              </a:rPr>
              <a:t>call() </a:t>
            </a: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throws </a:t>
            </a:r>
            <a:r>
              <a:rPr sz="1800" b="1" spc="30" dirty="0">
                <a:latin typeface="Arial"/>
                <a:cs typeface="Arial"/>
              </a:rPr>
              <a:t>Exception</a:t>
            </a:r>
            <a:r>
              <a:rPr sz="1800" b="1" spc="16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14" dirty="0">
                <a:solidFill>
                  <a:srgbClr val="7E0054"/>
                </a:solidFill>
                <a:latin typeface="Arial"/>
                <a:cs typeface="Arial"/>
              </a:rPr>
              <a:t>return </a:t>
            </a:r>
            <a:r>
              <a:rPr sz="1800" b="1" spc="-18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b="1" spc="-10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Random().nextInt();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88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ts val="188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105" dirty="0">
                <a:latin typeface="Arial"/>
                <a:cs typeface="Arial"/>
              </a:rPr>
              <a:t>CallableTester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200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b="1" spc="120" dirty="0">
                <a:latin typeface="Arial"/>
                <a:cs typeface="Arial"/>
              </a:rPr>
              <a:t>main(String[] </a:t>
            </a:r>
            <a:r>
              <a:rPr sz="1800" b="1" spc="105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800" b="1" spc="105" dirty="0">
                <a:latin typeface="Arial"/>
                <a:cs typeface="Arial"/>
              </a:rPr>
              <a:t>)</a:t>
            </a:r>
            <a:r>
              <a:rPr sz="1800" b="1" spc="145" dirty="0">
                <a:latin typeface="Arial"/>
                <a:cs typeface="Arial"/>
              </a:rPr>
              <a:t> </a:t>
            </a:r>
            <a:r>
              <a:rPr sz="1800" b="1" spc="29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  <a:spcBef>
                <a:spcPts val="5"/>
              </a:spcBef>
            </a:pPr>
            <a:r>
              <a:rPr sz="1800" spc="110" dirty="0">
                <a:latin typeface="Arial"/>
                <a:cs typeface="Arial"/>
              </a:rPr>
              <a:t>ExecutorService </a:t>
            </a:r>
            <a:r>
              <a:rPr sz="1800" spc="140" dirty="0">
                <a:solidFill>
                  <a:srgbClr val="6A3D3D"/>
                </a:solidFill>
                <a:latin typeface="Arial"/>
                <a:cs typeface="Arial"/>
              </a:rPr>
              <a:t>service</a:t>
            </a:r>
            <a:r>
              <a:rPr sz="1800" spc="140" dirty="0">
                <a:latin typeface="Arial"/>
                <a:cs typeface="Arial"/>
              </a:rPr>
              <a:t>=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Executors.</a:t>
            </a:r>
            <a:r>
              <a:rPr sz="1800" i="1" spc="100" dirty="0">
                <a:latin typeface="Arial"/>
                <a:cs typeface="Arial"/>
              </a:rPr>
              <a:t>newFixedThreadPool(10);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spc="195" dirty="0">
                <a:solidFill>
                  <a:srgbClr val="3E7E5F"/>
                </a:solidFill>
                <a:latin typeface="Arial"/>
                <a:cs typeface="Arial"/>
              </a:rPr>
              <a:t>//submit </a:t>
            </a:r>
            <a:r>
              <a:rPr sz="1800" spc="160" dirty="0">
                <a:solidFill>
                  <a:srgbClr val="3E7E5F"/>
                </a:solidFill>
                <a:latin typeface="Arial"/>
                <a:cs typeface="Arial"/>
              </a:rPr>
              <a:t>task </a:t>
            </a:r>
            <a:r>
              <a:rPr sz="1800" spc="-15" dirty="0">
                <a:solidFill>
                  <a:srgbClr val="3E7E5F"/>
                </a:solidFill>
                <a:latin typeface="Arial"/>
                <a:cs typeface="Arial"/>
              </a:rPr>
              <a:t>and </a:t>
            </a:r>
            <a:r>
              <a:rPr sz="1800" spc="100" dirty="0">
                <a:solidFill>
                  <a:srgbClr val="3E7E5F"/>
                </a:solidFill>
                <a:latin typeface="Arial"/>
                <a:cs typeface="Arial"/>
              </a:rPr>
              <a:t>accept </a:t>
            </a:r>
            <a:r>
              <a:rPr sz="1800" spc="150" dirty="0">
                <a:solidFill>
                  <a:srgbClr val="3E7E5F"/>
                </a:solidFill>
                <a:latin typeface="Arial"/>
                <a:cs typeface="Arial"/>
              </a:rPr>
              <a:t>the </a:t>
            </a:r>
            <a:r>
              <a:rPr sz="1800" spc="135" dirty="0">
                <a:solidFill>
                  <a:srgbClr val="3E7E5F"/>
                </a:solidFill>
                <a:latin typeface="Arial"/>
                <a:cs typeface="Arial"/>
              </a:rPr>
              <a:t>placeholder </a:t>
            </a:r>
            <a:r>
              <a:rPr sz="1800" spc="185" dirty="0">
                <a:solidFill>
                  <a:srgbClr val="3E7E5F"/>
                </a:solidFill>
                <a:latin typeface="Arial"/>
                <a:cs typeface="Arial"/>
              </a:rPr>
              <a:t>object </a:t>
            </a:r>
            <a:r>
              <a:rPr sz="1800" spc="285" dirty="0">
                <a:solidFill>
                  <a:srgbClr val="3E7E5F"/>
                </a:solidFill>
                <a:latin typeface="Arial"/>
                <a:cs typeface="Arial"/>
              </a:rPr>
              <a:t>for </a:t>
            </a:r>
            <a:r>
              <a:rPr sz="1800" spc="200" dirty="0">
                <a:solidFill>
                  <a:srgbClr val="3E7E5F"/>
                </a:solidFill>
                <a:latin typeface="Arial"/>
                <a:cs typeface="Arial"/>
              </a:rPr>
              <a:t>return</a:t>
            </a:r>
            <a:r>
              <a:rPr sz="1800" spc="150" dirty="0">
                <a:solidFill>
                  <a:srgbClr val="3E7E5F"/>
                </a:solidFill>
                <a:latin typeface="Arial"/>
                <a:cs typeface="Arial"/>
              </a:rPr>
              <a:t> </a:t>
            </a:r>
            <a:r>
              <a:rPr sz="1800" spc="125" dirty="0">
                <a:solidFill>
                  <a:srgbClr val="3E7E5F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  <a:p>
            <a:pPr marL="2839085" marR="1507490">
              <a:lnSpc>
                <a:spcPct val="100000"/>
              </a:lnSpc>
            </a:pPr>
            <a:r>
              <a:rPr sz="1800" b="1" spc="70" dirty="0">
                <a:latin typeface="Arial"/>
                <a:cs typeface="Arial"/>
              </a:rPr>
              <a:t>Future&lt;Integer&gt; </a:t>
            </a:r>
            <a:r>
              <a:rPr sz="1800" b="1" spc="135" dirty="0">
                <a:solidFill>
                  <a:srgbClr val="6A3D3D"/>
                </a:solidFill>
                <a:latin typeface="Arial"/>
                <a:cs typeface="Arial"/>
              </a:rPr>
              <a:t>future </a:t>
            </a:r>
            <a:r>
              <a:rPr sz="1800" b="1" spc="-65" dirty="0">
                <a:latin typeface="Arial"/>
                <a:cs typeface="Arial"/>
              </a:rPr>
              <a:t>= </a:t>
            </a:r>
            <a:r>
              <a:rPr sz="1800" b="1" spc="55" dirty="0">
                <a:solidFill>
                  <a:srgbClr val="6A3D3D"/>
                </a:solidFill>
                <a:latin typeface="Arial"/>
                <a:cs typeface="Arial"/>
              </a:rPr>
              <a:t>service</a:t>
            </a:r>
            <a:r>
              <a:rPr sz="1800" b="1" spc="55" dirty="0">
                <a:latin typeface="Arial"/>
                <a:cs typeface="Arial"/>
              </a:rPr>
              <a:t>.submit(</a:t>
            </a:r>
            <a:r>
              <a:rPr sz="1800" b="1" spc="55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1800" b="1" spc="170" dirty="0">
                <a:latin typeface="Arial"/>
                <a:cs typeface="Arial"/>
              </a:rPr>
              <a:t>Task());  </a:t>
            </a:r>
            <a:r>
              <a:rPr sz="1800" b="1" spc="215" dirty="0">
                <a:solidFill>
                  <a:srgbClr val="7E0054"/>
                </a:solidFill>
                <a:latin typeface="Arial"/>
                <a:cs typeface="Arial"/>
              </a:rPr>
              <a:t>try</a:t>
            </a:r>
            <a:r>
              <a:rPr sz="1800" b="1" spc="47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spc="285" dirty="0">
                <a:solidFill>
                  <a:srgbClr val="3E7E5F"/>
                </a:solidFill>
                <a:latin typeface="Arial"/>
                <a:cs typeface="Arial"/>
              </a:rPr>
              <a:t>//get </a:t>
            </a:r>
            <a:r>
              <a:rPr sz="1800" spc="150" dirty="0">
                <a:solidFill>
                  <a:srgbClr val="3E7E5F"/>
                </a:solidFill>
                <a:latin typeface="Arial"/>
                <a:cs typeface="Arial"/>
              </a:rPr>
              <a:t>the </a:t>
            </a:r>
            <a:r>
              <a:rPr sz="1800" spc="160" dirty="0">
                <a:solidFill>
                  <a:srgbClr val="3E7E5F"/>
                </a:solidFill>
                <a:latin typeface="Arial"/>
                <a:cs typeface="Arial"/>
              </a:rPr>
              <a:t>task </a:t>
            </a:r>
            <a:r>
              <a:rPr sz="1800" spc="200" dirty="0">
                <a:solidFill>
                  <a:srgbClr val="3E7E5F"/>
                </a:solidFill>
                <a:latin typeface="Arial"/>
                <a:cs typeface="Arial"/>
              </a:rPr>
              <a:t>return</a:t>
            </a:r>
            <a:r>
              <a:rPr sz="1800" dirty="0">
                <a:solidFill>
                  <a:srgbClr val="3E7E5F"/>
                </a:solidFill>
                <a:latin typeface="Arial"/>
                <a:cs typeface="Arial"/>
              </a:rPr>
              <a:t> </a:t>
            </a:r>
            <a:r>
              <a:rPr sz="1800" spc="125" dirty="0">
                <a:solidFill>
                  <a:srgbClr val="3E7E5F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  <a:p>
            <a:pPr marL="2839085" marR="1758314">
              <a:lnSpc>
                <a:spcPct val="100000"/>
              </a:lnSpc>
            </a:pPr>
            <a:r>
              <a:rPr sz="1800" spc="185" dirty="0">
                <a:latin typeface="Arial"/>
                <a:cs typeface="Arial"/>
              </a:rPr>
              <a:t>Integer </a:t>
            </a:r>
            <a:r>
              <a:rPr sz="1800" spc="235" dirty="0">
                <a:solidFill>
                  <a:srgbClr val="6A3D3D"/>
                </a:solidFill>
                <a:latin typeface="Arial"/>
                <a:cs typeface="Arial"/>
              </a:rPr>
              <a:t>result</a:t>
            </a:r>
            <a:r>
              <a:rPr sz="1800" spc="235" dirty="0">
                <a:latin typeface="Arial"/>
                <a:cs typeface="Arial"/>
              </a:rPr>
              <a:t>=</a:t>
            </a:r>
            <a:r>
              <a:rPr sz="1800" spc="235" dirty="0">
                <a:solidFill>
                  <a:srgbClr val="6A3D3D"/>
                </a:solidFill>
                <a:latin typeface="Arial"/>
                <a:cs typeface="Arial"/>
              </a:rPr>
              <a:t>future</a:t>
            </a:r>
            <a:r>
              <a:rPr sz="1800" spc="235" dirty="0">
                <a:latin typeface="Arial"/>
                <a:cs typeface="Arial"/>
              </a:rPr>
              <a:t>.get();</a:t>
            </a:r>
            <a:r>
              <a:rPr sz="1800" spc="235" dirty="0">
                <a:solidFill>
                  <a:srgbClr val="3E7E5F"/>
                </a:solidFill>
                <a:latin typeface="Arial"/>
                <a:cs typeface="Arial"/>
              </a:rPr>
              <a:t>//blocking  </a:t>
            </a:r>
            <a:r>
              <a:rPr sz="1800" spc="125" dirty="0">
                <a:latin typeface="Arial"/>
                <a:cs typeface="Arial"/>
              </a:rPr>
              <a:t>System.</a:t>
            </a:r>
            <a:r>
              <a:rPr sz="1800" b="1" i="1" spc="12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25" dirty="0">
                <a:latin typeface="Arial"/>
                <a:cs typeface="Arial"/>
              </a:rPr>
              <a:t>.println(</a:t>
            </a:r>
            <a:r>
              <a:rPr sz="1800" b="1" i="1" spc="125" dirty="0">
                <a:solidFill>
                  <a:srgbClr val="2A00FF"/>
                </a:solidFill>
                <a:latin typeface="Arial"/>
                <a:cs typeface="Arial"/>
              </a:rPr>
              <a:t>"Result </a:t>
            </a:r>
            <a:r>
              <a:rPr sz="1800" b="1" i="1" spc="-15" dirty="0">
                <a:solidFill>
                  <a:srgbClr val="2A00FF"/>
                </a:solidFill>
                <a:latin typeface="Arial"/>
                <a:cs typeface="Arial"/>
              </a:rPr>
              <a:t>from </a:t>
            </a:r>
            <a:r>
              <a:rPr sz="1800" b="1" i="1" spc="85" dirty="0">
                <a:solidFill>
                  <a:srgbClr val="2A00FF"/>
                </a:solidFill>
                <a:latin typeface="Arial"/>
                <a:cs typeface="Arial"/>
              </a:rPr>
              <a:t>task </a:t>
            </a:r>
            <a:r>
              <a:rPr sz="1800" b="1" i="1" spc="235" dirty="0">
                <a:solidFill>
                  <a:srgbClr val="2A00FF"/>
                </a:solidFill>
                <a:latin typeface="Arial"/>
                <a:cs typeface="Arial"/>
              </a:rPr>
              <a:t>is</a:t>
            </a:r>
            <a:r>
              <a:rPr sz="1800" b="1" i="1" spc="-2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18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800" b="1" i="1" spc="185" dirty="0">
                <a:latin typeface="Arial"/>
                <a:cs typeface="Arial"/>
              </a:rPr>
              <a:t>+</a:t>
            </a:r>
            <a:r>
              <a:rPr sz="1800" b="1" i="1" spc="185" dirty="0">
                <a:solidFill>
                  <a:srgbClr val="6A3D3D"/>
                </a:solidFill>
                <a:latin typeface="Arial"/>
                <a:cs typeface="Arial"/>
              </a:rPr>
              <a:t>result</a:t>
            </a:r>
            <a:r>
              <a:rPr sz="1800" b="1" i="1" spc="18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spc="95" dirty="0">
                <a:latin typeface="Arial"/>
                <a:cs typeface="Arial"/>
              </a:rPr>
              <a:t>}</a:t>
            </a:r>
            <a:r>
              <a:rPr sz="1800" b="1" spc="95" dirty="0">
                <a:solidFill>
                  <a:srgbClr val="7E0054"/>
                </a:solidFill>
                <a:latin typeface="Arial"/>
                <a:cs typeface="Arial"/>
              </a:rPr>
              <a:t>catch</a:t>
            </a:r>
            <a:r>
              <a:rPr sz="1800" b="1" spc="95" dirty="0">
                <a:latin typeface="Arial"/>
                <a:cs typeface="Arial"/>
              </a:rPr>
              <a:t>(InterruptedException </a:t>
            </a:r>
            <a:r>
              <a:rPr sz="1800" b="1" spc="484" dirty="0">
                <a:latin typeface="Arial"/>
                <a:cs typeface="Arial"/>
              </a:rPr>
              <a:t>| </a:t>
            </a:r>
            <a:r>
              <a:rPr sz="1800" b="1" spc="30" dirty="0">
                <a:latin typeface="Arial"/>
                <a:cs typeface="Arial"/>
              </a:rPr>
              <a:t>ExecutionException </a:t>
            </a:r>
            <a:r>
              <a:rPr sz="1800" b="1" spc="180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b="1" spc="180" dirty="0">
                <a:latin typeface="Arial"/>
                <a:cs typeface="Arial"/>
              </a:rPr>
              <a:t>)</a:t>
            </a:r>
            <a:r>
              <a:rPr sz="1800" b="1" spc="19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spc="190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spc="190" dirty="0">
                <a:latin typeface="Arial"/>
                <a:cs typeface="Arial"/>
              </a:rPr>
              <a:t>.printStackTrace();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  <a:spcBef>
                <a:spcPts val="5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2671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48961" y="38862"/>
            <a:ext cx="2898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5" dirty="0"/>
              <a:t>Blocked</a:t>
            </a:r>
            <a:r>
              <a:rPr sz="4400" spc="-400" dirty="0"/>
              <a:t> </a:t>
            </a:r>
            <a:r>
              <a:rPr sz="4400" spc="-180" dirty="0"/>
              <a:t>get()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358140" y="1019555"/>
            <a:ext cx="10864596" cy="5519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657225"/>
            <a:chOff x="-4572" y="0"/>
            <a:chExt cx="12201525" cy="6572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121920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2192000" y="647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0" y="647700"/>
                  </a:moveTo>
                  <a:lnTo>
                    <a:pt x="12192000" y="6477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0717" y="0"/>
            <a:ext cx="3755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/>
              <a:t>Runnable </a:t>
            </a:r>
            <a:r>
              <a:rPr sz="3600" spc="-500" dirty="0"/>
              <a:t>Vs</a:t>
            </a:r>
            <a:r>
              <a:rPr sz="3600" spc="-330" dirty="0"/>
              <a:t> </a:t>
            </a:r>
            <a:r>
              <a:rPr sz="3600" spc="-229" dirty="0"/>
              <a:t>Callable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23240" y="861441"/>
            <a:ext cx="11822430" cy="3467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90" dirty="0">
                <a:solidFill>
                  <a:srgbClr val="333333"/>
                </a:solidFill>
                <a:latin typeface="Arial"/>
                <a:cs typeface="Arial"/>
              </a:rPr>
              <a:t>Both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interfaces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designed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represent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task </a:t>
            </a:r>
            <a:r>
              <a:rPr sz="2200" spc="-25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executed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by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multiple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threads. </a:t>
            </a:r>
            <a:r>
              <a:rPr sz="2200" i="1" spc="-120" dirty="0">
                <a:solidFill>
                  <a:srgbClr val="333333"/>
                </a:solidFill>
                <a:latin typeface="Trebuchet MS"/>
                <a:cs typeface="Trebuchet MS"/>
              </a:rPr>
              <a:t>Runnable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tasks  can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run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using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spc="-140" dirty="0">
                <a:solidFill>
                  <a:srgbClr val="333333"/>
                </a:solidFill>
                <a:latin typeface="Trebuchet MS"/>
                <a:cs typeface="Trebuchet MS"/>
              </a:rPr>
              <a:t>Thread </a:t>
            </a:r>
            <a:r>
              <a:rPr sz="2200" spc="-180" dirty="0">
                <a:solidFill>
                  <a:srgbClr val="333333"/>
                </a:solidFill>
                <a:latin typeface="Arial"/>
                <a:cs typeface="Arial"/>
              </a:rPr>
              <a:t>class </a:t>
            </a:r>
            <a:r>
              <a:rPr sz="2200" spc="-30" dirty="0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sz="2200" i="1" spc="-145" dirty="0">
                <a:solidFill>
                  <a:srgbClr val="333333"/>
                </a:solidFill>
                <a:latin typeface="Trebuchet MS"/>
                <a:cs typeface="Trebuchet MS"/>
              </a:rPr>
              <a:t>ExecutorService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whereas </a:t>
            </a:r>
            <a:r>
              <a:rPr sz="2200" i="1" spc="-140" dirty="0">
                <a:solidFill>
                  <a:srgbClr val="333333"/>
                </a:solidFill>
                <a:latin typeface="Trebuchet MS"/>
                <a:cs typeface="Trebuchet MS"/>
              </a:rPr>
              <a:t>Callables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run 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only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using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latter.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"/>
              <a:cs typeface="Arial"/>
            </a:endParaRPr>
          </a:p>
          <a:p>
            <a:pPr marL="12700" marR="172085">
              <a:lnSpc>
                <a:spcPct val="100000"/>
              </a:lnSpc>
            </a:pPr>
            <a:r>
              <a:rPr sz="2300" spc="-17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300" i="1" spc="-125" dirty="0">
                <a:solidFill>
                  <a:srgbClr val="333333"/>
                </a:solidFill>
                <a:latin typeface="Trebuchet MS"/>
                <a:cs typeface="Trebuchet MS"/>
              </a:rPr>
              <a:t>Runnable </a:t>
            </a:r>
            <a:r>
              <a:rPr sz="2300" spc="-75" dirty="0">
                <a:solidFill>
                  <a:srgbClr val="333333"/>
                </a:solidFill>
                <a:latin typeface="Arial"/>
                <a:cs typeface="Arial"/>
              </a:rPr>
              <a:t>interface </a:t>
            </a:r>
            <a:r>
              <a:rPr sz="2300" spc="-14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300" spc="-19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300" spc="-55" dirty="0">
                <a:solidFill>
                  <a:srgbClr val="333333"/>
                </a:solidFill>
                <a:latin typeface="Arial"/>
                <a:cs typeface="Arial"/>
              </a:rPr>
              <a:t>functional </a:t>
            </a:r>
            <a:r>
              <a:rPr sz="2300" spc="-75" dirty="0">
                <a:solidFill>
                  <a:srgbClr val="333333"/>
                </a:solidFill>
                <a:latin typeface="Arial"/>
                <a:cs typeface="Arial"/>
              </a:rPr>
              <a:t>interface </a:t>
            </a:r>
            <a:r>
              <a:rPr sz="2300" spc="-12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300" spc="-180" dirty="0">
                <a:solidFill>
                  <a:srgbClr val="333333"/>
                </a:solidFill>
                <a:latin typeface="Arial"/>
                <a:cs typeface="Arial"/>
              </a:rPr>
              <a:t>has </a:t>
            </a:r>
            <a:r>
              <a:rPr sz="2300" spc="-19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single </a:t>
            </a:r>
            <a:r>
              <a:rPr sz="2300" i="1" spc="-145" dirty="0">
                <a:solidFill>
                  <a:srgbClr val="333333"/>
                </a:solidFill>
                <a:latin typeface="Trebuchet MS"/>
                <a:cs typeface="Trebuchet MS"/>
              </a:rPr>
              <a:t>run() </a:t>
            </a:r>
            <a:r>
              <a:rPr sz="2300" spc="-65" dirty="0">
                <a:solidFill>
                  <a:srgbClr val="333333"/>
                </a:solidFill>
                <a:latin typeface="Arial"/>
                <a:cs typeface="Arial"/>
              </a:rPr>
              <a:t>method </a:t>
            </a:r>
            <a:r>
              <a:rPr sz="2300" spc="-80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2300" spc="-70" dirty="0">
                <a:solidFill>
                  <a:srgbClr val="333333"/>
                </a:solidFill>
                <a:latin typeface="Arial"/>
                <a:cs typeface="Arial"/>
              </a:rPr>
              <a:t>doesn’t </a:t>
            </a:r>
            <a:r>
              <a:rPr sz="2300" spc="-114" dirty="0">
                <a:solidFill>
                  <a:srgbClr val="333333"/>
                </a:solidFill>
                <a:latin typeface="Arial"/>
                <a:cs typeface="Arial"/>
              </a:rPr>
              <a:t>accept  </a:t>
            </a:r>
            <a:r>
              <a:rPr sz="2300" spc="-155" dirty="0">
                <a:solidFill>
                  <a:srgbClr val="333333"/>
                </a:solidFill>
                <a:latin typeface="Arial"/>
                <a:cs typeface="Arial"/>
              </a:rPr>
              <a:t>any </a:t>
            </a:r>
            <a:r>
              <a:rPr sz="2300" spc="-110" dirty="0">
                <a:solidFill>
                  <a:srgbClr val="333333"/>
                </a:solidFill>
                <a:latin typeface="Arial"/>
                <a:cs typeface="Arial"/>
              </a:rPr>
              <a:t>parameters 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300" spc="-140" dirty="0">
                <a:solidFill>
                  <a:srgbClr val="333333"/>
                </a:solidFill>
                <a:latin typeface="Arial"/>
                <a:cs typeface="Arial"/>
              </a:rPr>
              <a:t>does </a:t>
            </a:r>
            <a:r>
              <a:rPr sz="2300" spc="-15" dirty="0">
                <a:solidFill>
                  <a:srgbClr val="333333"/>
                </a:solidFill>
                <a:latin typeface="Arial"/>
                <a:cs typeface="Arial"/>
              </a:rPr>
              <a:t>not </a:t>
            </a:r>
            <a:r>
              <a:rPr sz="2300" spc="-35" dirty="0">
                <a:solidFill>
                  <a:srgbClr val="333333"/>
                </a:solidFill>
                <a:latin typeface="Arial"/>
                <a:cs typeface="Arial"/>
              </a:rPr>
              <a:t>return </a:t>
            </a:r>
            <a:r>
              <a:rPr sz="2300" spc="-160" dirty="0">
                <a:solidFill>
                  <a:srgbClr val="333333"/>
                </a:solidFill>
                <a:latin typeface="Arial"/>
                <a:cs typeface="Arial"/>
              </a:rPr>
              <a:t>any</a:t>
            </a:r>
            <a:r>
              <a:rPr sz="2300" spc="-2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40" dirty="0">
                <a:solidFill>
                  <a:srgbClr val="333333"/>
                </a:solidFill>
                <a:latin typeface="Arial"/>
                <a:cs typeface="Arial"/>
              </a:rPr>
              <a:t>values.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-165" dirty="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sz="23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3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3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333333"/>
                </a:solidFill>
                <a:latin typeface="Arial"/>
                <a:cs typeface="Arial"/>
              </a:rPr>
              <a:t>suitable</a:t>
            </a:r>
            <a:r>
              <a:rPr sz="23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80" dirty="0">
                <a:solidFill>
                  <a:srgbClr val="333333"/>
                </a:solidFill>
                <a:latin typeface="Arial"/>
                <a:cs typeface="Arial"/>
              </a:rPr>
              <a:t>situations</a:t>
            </a:r>
            <a:r>
              <a:rPr sz="23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333333"/>
                </a:solidFill>
                <a:latin typeface="Arial"/>
                <a:cs typeface="Arial"/>
              </a:rPr>
              <a:t>where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14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3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23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333333"/>
                </a:solidFill>
                <a:latin typeface="Arial"/>
                <a:cs typeface="Arial"/>
              </a:rPr>
              <a:t>not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333333"/>
                </a:solidFill>
                <a:latin typeface="Arial"/>
                <a:cs typeface="Arial"/>
              </a:rPr>
              <a:t>looking</a:t>
            </a:r>
            <a:r>
              <a:rPr sz="23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3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9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3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333333"/>
                </a:solidFill>
                <a:latin typeface="Arial"/>
                <a:cs typeface="Arial"/>
              </a:rPr>
              <a:t>result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3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3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333333"/>
                </a:solidFill>
                <a:latin typeface="Arial"/>
                <a:cs typeface="Arial"/>
              </a:rPr>
              <a:t>thread</a:t>
            </a:r>
            <a:r>
              <a:rPr sz="23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00" dirty="0">
                <a:solidFill>
                  <a:srgbClr val="333333"/>
                </a:solidFill>
                <a:latin typeface="Arial"/>
                <a:cs typeface="Arial"/>
              </a:rPr>
              <a:t>execution,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Arial"/>
              <a:cs typeface="Arial"/>
            </a:endParaRPr>
          </a:p>
          <a:p>
            <a:pPr marL="192151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public interface </a:t>
            </a:r>
            <a:r>
              <a:rPr sz="2200" spc="-5" dirty="0">
                <a:latin typeface="Arial"/>
                <a:cs typeface="Arial"/>
              </a:rPr>
              <a:t>Runnable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223266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public void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run();</a:t>
            </a:r>
            <a:endParaRPr sz="2200">
              <a:latin typeface="Arial"/>
              <a:cs typeface="Arial"/>
            </a:endParaRPr>
          </a:p>
          <a:p>
            <a:pPr marL="192151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0160" y="4674108"/>
            <a:ext cx="9776460" cy="1693545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80"/>
              </a:lnSpc>
            </a:pPr>
            <a:r>
              <a:rPr sz="2200" spc="-80" dirty="0">
                <a:latin typeface="Arial"/>
                <a:cs typeface="Arial"/>
              </a:rPr>
              <a:t>public </a:t>
            </a:r>
            <a:r>
              <a:rPr sz="2200" spc="-90" dirty="0">
                <a:latin typeface="Arial"/>
                <a:cs typeface="Arial"/>
              </a:rPr>
              <a:t>void </a:t>
            </a:r>
            <a:r>
              <a:rPr sz="2200" spc="-160" dirty="0">
                <a:latin typeface="Arial"/>
                <a:cs typeface="Arial"/>
              </a:rPr>
              <a:t>executeTask()</a:t>
            </a:r>
            <a:r>
              <a:rPr sz="2200" spc="-22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254635" marR="3082925">
              <a:lnSpc>
                <a:spcPct val="100000"/>
              </a:lnSpc>
            </a:pPr>
            <a:r>
              <a:rPr sz="2200" spc="-125" dirty="0">
                <a:latin typeface="Arial"/>
                <a:cs typeface="Arial"/>
              </a:rPr>
              <a:t>executorService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30" dirty="0">
                <a:latin typeface="Arial"/>
                <a:cs typeface="Arial"/>
              </a:rPr>
              <a:t>Executors.newSingleThreadExecutor();  </a:t>
            </a:r>
            <a:r>
              <a:rPr sz="2200" spc="-95" dirty="0">
                <a:latin typeface="Arial"/>
                <a:cs typeface="Arial"/>
              </a:rPr>
              <a:t>Future </a:t>
            </a:r>
            <a:r>
              <a:rPr sz="2200" spc="-30" dirty="0">
                <a:latin typeface="Arial"/>
                <a:cs typeface="Arial"/>
              </a:rPr>
              <a:t>future </a:t>
            </a:r>
            <a:r>
              <a:rPr sz="2200" spc="-190" dirty="0">
                <a:latin typeface="Arial"/>
                <a:cs typeface="Arial"/>
              </a:rPr>
              <a:t>= </a:t>
            </a:r>
            <a:r>
              <a:rPr sz="2200" spc="-114" dirty="0">
                <a:latin typeface="Arial"/>
                <a:cs typeface="Arial"/>
              </a:rPr>
              <a:t>executorService.submit(Runnable </a:t>
            </a:r>
            <a:r>
              <a:rPr sz="2200" spc="-65" dirty="0">
                <a:latin typeface="Arial"/>
                <a:cs typeface="Arial"/>
              </a:rPr>
              <a:t>object);  </a:t>
            </a:r>
            <a:r>
              <a:rPr sz="2200" spc="-105" dirty="0">
                <a:latin typeface="Arial"/>
                <a:cs typeface="Arial"/>
              </a:rPr>
              <a:t>executorService.shutdown();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9185" y="6366764"/>
            <a:ext cx="36563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333333"/>
                </a:solidFill>
                <a:latin typeface="Arial"/>
                <a:cs typeface="Arial"/>
              </a:rPr>
              <a:t>Future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object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not hold any</a:t>
            </a:r>
            <a:r>
              <a:rPr sz="18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657225"/>
            <a:chOff x="-4572" y="0"/>
            <a:chExt cx="12201525" cy="6572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121920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2192000" y="647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0" y="647700"/>
                  </a:moveTo>
                  <a:lnTo>
                    <a:pt x="12192000" y="6477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0717" y="0"/>
            <a:ext cx="3755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/>
              <a:t>Runnable </a:t>
            </a:r>
            <a:r>
              <a:rPr sz="3600" spc="-500" dirty="0"/>
              <a:t>Vs</a:t>
            </a:r>
            <a:r>
              <a:rPr sz="3600" spc="-330" dirty="0"/>
              <a:t> </a:t>
            </a:r>
            <a:r>
              <a:rPr sz="3600" spc="-229" dirty="0"/>
              <a:t>Callable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78739" y="842517"/>
            <a:ext cx="114236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7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spc="-150" dirty="0">
                <a:solidFill>
                  <a:srgbClr val="333333"/>
                </a:solidFill>
                <a:latin typeface="Trebuchet MS"/>
                <a:cs typeface="Trebuchet MS"/>
              </a:rPr>
              <a:t>Callable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interface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generic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interface </a:t>
            </a:r>
            <a:r>
              <a:rPr sz="2200" spc="-90" dirty="0">
                <a:solidFill>
                  <a:srgbClr val="333333"/>
                </a:solidFill>
                <a:latin typeface="Arial"/>
                <a:cs typeface="Arial"/>
              </a:rPr>
              <a:t>containing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single </a:t>
            </a:r>
            <a:r>
              <a:rPr sz="2200" i="1" spc="-150" dirty="0">
                <a:solidFill>
                  <a:srgbClr val="333333"/>
                </a:solidFill>
                <a:latin typeface="Trebuchet MS"/>
                <a:cs typeface="Trebuchet MS"/>
              </a:rPr>
              <a:t>call()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method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returns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200" spc="2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generic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113560"/>
            <a:ext cx="4302125" cy="15919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i="1" spc="-60" dirty="0">
                <a:solidFill>
                  <a:srgbClr val="333333"/>
                </a:solidFill>
                <a:latin typeface="Trebuchet MS"/>
                <a:cs typeface="Trebuchet MS"/>
              </a:rPr>
              <a:t>V</a:t>
            </a:r>
            <a:r>
              <a:rPr sz="2200" spc="-6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641985" marR="5080" indent="-338455">
              <a:lnSpc>
                <a:spcPct val="100000"/>
              </a:lnSpc>
              <a:spcBef>
                <a:spcPts val="550"/>
              </a:spcBef>
            </a:pPr>
            <a:r>
              <a:rPr sz="2400" spc="-5" dirty="0">
                <a:latin typeface="Arial"/>
                <a:cs typeface="Arial"/>
              </a:rPr>
              <a:t>public interface Callable&lt;V&gt; </a:t>
            </a:r>
            <a:r>
              <a:rPr sz="2400" dirty="0">
                <a:latin typeface="Arial"/>
                <a:cs typeface="Arial"/>
              </a:rPr>
              <a:t>{  </a:t>
            </a:r>
            <a:r>
              <a:rPr sz="2400" spc="-5" dirty="0">
                <a:latin typeface="Arial"/>
                <a:cs typeface="Arial"/>
              </a:rPr>
              <a:t>V call() throws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Exception;</a:t>
            </a:r>
            <a:endParaRPr sz="240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7047" y="1348739"/>
            <a:ext cx="6760845" cy="5509260"/>
          </a:xfrm>
          <a:custGeom>
            <a:avLst/>
            <a:gdLst/>
            <a:ahLst/>
            <a:cxnLst/>
            <a:rect l="l" t="t" r="r" b="b"/>
            <a:pathLst>
              <a:path w="6760845" h="5509259">
                <a:moveTo>
                  <a:pt x="6760464" y="0"/>
                </a:moveTo>
                <a:lnTo>
                  <a:pt x="0" y="0"/>
                </a:lnTo>
                <a:lnTo>
                  <a:pt x="0" y="5509260"/>
                </a:lnTo>
                <a:lnTo>
                  <a:pt x="6760464" y="5509260"/>
                </a:lnTo>
                <a:lnTo>
                  <a:pt x="6760464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16041" y="1365249"/>
            <a:ext cx="64287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spc="-25" dirty="0">
                <a:latin typeface="Carlito"/>
                <a:cs typeface="Carlito"/>
              </a:rPr>
              <a:t>FactorialTask </a:t>
            </a:r>
            <a:r>
              <a:rPr sz="2200" spc="-10" dirty="0">
                <a:latin typeface="Carlito"/>
                <a:cs typeface="Carlito"/>
              </a:rPr>
              <a:t>implements Callable&lt;Integer&gt; </a:t>
            </a:r>
            <a:r>
              <a:rPr sz="2200" spc="-5" dirty="0">
                <a:latin typeface="Carlito"/>
                <a:cs typeface="Carlito"/>
              </a:rPr>
              <a:t>{  </a:t>
            </a:r>
            <a:r>
              <a:rPr sz="2200" spc="-15" dirty="0">
                <a:latin typeface="Carlito"/>
                <a:cs typeface="Carlito"/>
              </a:rPr>
              <a:t>int</a:t>
            </a:r>
            <a:r>
              <a:rPr sz="2200" spc="-10" dirty="0">
                <a:latin typeface="Carlito"/>
                <a:cs typeface="Carlito"/>
              </a:rPr>
              <a:t> number;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0550" y="2371470"/>
            <a:ext cx="2770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// </a:t>
            </a:r>
            <a:r>
              <a:rPr sz="2200" spc="-15" dirty="0">
                <a:latin typeface="Carlito"/>
                <a:cs typeface="Carlito"/>
              </a:rPr>
              <a:t>standard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constructors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public </a:t>
            </a:r>
            <a:r>
              <a:rPr spc="-15" dirty="0"/>
              <a:t>Integer </a:t>
            </a:r>
            <a:r>
              <a:rPr spc="-10" dirty="0"/>
              <a:t>call() </a:t>
            </a:r>
            <a:r>
              <a:rPr spc="-15" dirty="0"/>
              <a:t>throws InvalidParamaterException</a:t>
            </a:r>
            <a:r>
              <a:rPr spc="20" dirty="0"/>
              <a:t> </a:t>
            </a:r>
            <a:r>
              <a:rPr spc="-5" dirty="0"/>
              <a:t>{</a:t>
            </a:r>
          </a:p>
          <a:p>
            <a:pPr marL="265430">
              <a:lnSpc>
                <a:spcPct val="100000"/>
              </a:lnSpc>
              <a:spcBef>
                <a:spcPts val="5"/>
              </a:spcBef>
            </a:pPr>
            <a:r>
              <a:rPr spc="-15" dirty="0"/>
              <a:t>int fact </a:t>
            </a:r>
            <a:r>
              <a:rPr spc="-5" dirty="0"/>
              <a:t>=</a:t>
            </a:r>
            <a:r>
              <a:rPr spc="25" dirty="0"/>
              <a:t> </a:t>
            </a:r>
            <a:r>
              <a:rPr dirty="0"/>
              <a:t>1;</a:t>
            </a:r>
          </a:p>
          <a:p>
            <a:pPr marL="265430">
              <a:lnSpc>
                <a:spcPct val="100000"/>
              </a:lnSpc>
            </a:pPr>
            <a:r>
              <a:rPr spc="-5" dirty="0"/>
              <a:t>//</a:t>
            </a:r>
            <a:r>
              <a:rPr spc="5" dirty="0"/>
              <a:t> </a:t>
            </a:r>
            <a:r>
              <a:rPr spc="-10" dirty="0"/>
              <a:t>...</a:t>
            </a:r>
          </a:p>
          <a:p>
            <a:pPr marL="520065" marR="1032510" indent="-254635">
              <a:lnSpc>
                <a:spcPct val="100000"/>
              </a:lnSpc>
            </a:pPr>
            <a:r>
              <a:rPr spc="-15" dirty="0"/>
              <a:t>for(int count </a:t>
            </a:r>
            <a:r>
              <a:rPr spc="-5" dirty="0"/>
              <a:t>= </a:t>
            </a:r>
            <a:r>
              <a:rPr spc="-10" dirty="0"/>
              <a:t>number; </a:t>
            </a:r>
            <a:r>
              <a:rPr spc="-15" dirty="0"/>
              <a:t>count </a:t>
            </a:r>
            <a:r>
              <a:rPr spc="-5" dirty="0"/>
              <a:t>&gt; </a:t>
            </a:r>
            <a:r>
              <a:rPr dirty="0"/>
              <a:t>1; </a:t>
            </a:r>
            <a:r>
              <a:rPr spc="-10" dirty="0"/>
              <a:t>count--) </a:t>
            </a:r>
            <a:r>
              <a:rPr spc="-5" dirty="0"/>
              <a:t>{  </a:t>
            </a:r>
            <a:r>
              <a:rPr spc="-15" dirty="0"/>
              <a:t>fact </a:t>
            </a:r>
            <a:r>
              <a:rPr spc="-5" dirty="0"/>
              <a:t>= </a:t>
            </a:r>
            <a:r>
              <a:rPr spc="-15" dirty="0"/>
              <a:t>fact </a:t>
            </a:r>
            <a:r>
              <a:rPr spc="-5" dirty="0"/>
              <a:t>*</a:t>
            </a:r>
            <a:r>
              <a:rPr spc="35" dirty="0"/>
              <a:t> </a:t>
            </a:r>
            <a:r>
              <a:rPr spc="-15" dirty="0"/>
              <a:t>count;</a:t>
            </a:r>
          </a:p>
          <a:p>
            <a:pPr marL="265430">
              <a:lnSpc>
                <a:spcPct val="100000"/>
              </a:lnSpc>
            </a:pPr>
            <a:r>
              <a:rPr spc="-5" dirty="0"/>
              <a:t>}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/>
          </a:p>
          <a:p>
            <a:pPr marL="265430">
              <a:lnSpc>
                <a:spcPct val="100000"/>
              </a:lnSpc>
            </a:pPr>
            <a:r>
              <a:rPr spc="-10" dirty="0"/>
              <a:t>return</a:t>
            </a:r>
            <a:r>
              <a:rPr spc="-15" dirty="0"/>
              <a:t> fact;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16041" y="6059830"/>
            <a:ext cx="1136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84035" y="5948171"/>
            <a:ext cx="5713730" cy="647700"/>
          </a:xfrm>
          <a:custGeom>
            <a:avLst/>
            <a:gdLst/>
            <a:ahLst/>
            <a:cxnLst/>
            <a:rect l="l" t="t" r="r" b="b"/>
            <a:pathLst>
              <a:path w="5713730" h="647700">
                <a:moveTo>
                  <a:pt x="5713475" y="0"/>
                </a:moveTo>
                <a:lnTo>
                  <a:pt x="0" y="0"/>
                </a:lnTo>
                <a:lnTo>
                  <a:pt x="0" y="647699"/>
                </a:lnTo>
                <a:lnTo>
                  <a:pt x="5713475" y="647699"/>
                </a:lnTo>
                <a:lnTo>
                  <a:pt x="5713475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63665" y="5976924"/>
            <a:ext cx="446468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result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i="1" spc="-5" dirty="0">
                <a:solidFill>
                  <a:srgbClr val="333333"/>
                </a:solidFill>
                <a:latin typeface="Arial"/>
                <a:cs typeface="Arial"/>
              </a:rPr>
              <a:t>call()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method is returned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within 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i="1" dirty="0">
                <a:solidFill>
                  <a:srgbClr val="333333"/>
                </a:solidFill>
                <a:latin typeface="Arial"/>
                <a:cs typeface="Arial"/>
              </a:rPr>
              <a:t>Future</a:t>
            </a:r>
            <a:r>
              <a:rPr sz="1800" i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object: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5273" y="0"/>
            <a:ext cx="7065009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Implementing </a:t>
            </a:r>
            <a:r>
              <a:rPr spc="-290" dirty="0"/>
              <a:t>Runnable</a:t>
            </a:r>
            <a:r>
              <a:rPr spc="-459" dirty="0"/>
              <a:t> </a:t>
            </a:r>
            <a:r>
              <a:rPr spc="-175" dirty="0"/>
              <a:t>Interface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146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6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320" y="867613"/>
            <a:ext cx="11483975" cy="112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5270">
              <a:lnSpc>
                <a:spcPct val="100000"/>
              </a:lnSpc>
              <a:spcBef>
                <a:spcPts val="100"/>
              </a:spcBef>
              <a:buSzPct val="95833"/>
              <a:buAutoNum type="arabicPeriod"/>
              <a:tabLst>
                <a:tab pos="267970" algn="l"/>
              </a:tabLst>
            </a:pPr>
            <a:r>
              <a:rPr sz="2400" b="1" spc="-5" dirty="0">
                <a:latin typeface="Arial"/>
                <a:cs typeface="Arial"/>
              </a:rPr>
              <a:t>Provide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Runnable object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Thread </a:t>
            </a:r>
            <a:r>
              <a:rPr sz="2400" b="1" dirty="0">
                <a:latin typeface="Arial"/>
                <a:cs typeface="Arial"/>
              </a:rPr>
              <a:t>class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constructor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2450">
              <a:latin typeface="Arial"/>
              <a:cs typeface="Arial"/>
            </a:endParaRPr>
          </a:p>
          <a:p>
            <a:pPr marL="1772920" lvl="1" indent="-1372235">
              <a:lnSpc>
                <a:spcPct val="100000"/>
              </a:lnSpc>
              <a:buFont typeface="Arial"/>
              <a:buChar char="•"/>
              <a:tabLst>
                <a:tab pos="1772920" algn="l"/>
                <a:tab pos="1773555" algn="l"/>
              </a:tabLst>
            </a:pPr>
            <a:r>
              <a:rPr sz="2400" dirty="0">
                <a:latin typeface="Carlito"/>
                <a:cs typeface="Carlito"/>
              </a:rPr>
              <a:t>A Runnable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dirty="0">
                <a:latin typeface="Carlito"/>
                <a:cs typeface="Carlito"/>
              </a:rPr>
              <a:t>is an </a:t>
            </a:r>
            <a:r>
              <a:rPr sz="2400" spc="-10" dirty="0">
                <a:latin typeface="Carlito"/>
                <a:cs typeface="Carlito"/>
              </a:rPr>
              <a:t>instance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 class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implements </a:t>
            </a:r>
            <a:r>
              <a:rPr sz="2400" i="1" spc="-5" dirty="0">
                <a:latin typeface="Carlito"/>
                <a:cs typeface="Carlito"/>
              </a:rPr>
              <a:t>Runnable</a:t>
            </a:r>
            <a:r>
              <a:rPr sz="2400" i="1" spc="-1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interface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27859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794" y="2327859"/>
            <a:ext cx="10146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b="1" spc="-5" dirty="0">
                <a:latin typeface="Carlito"/>
                <a:cs typeface="Carlito"/>
              </a:rPr>
              <a:t>Runnable </a:t>
            </a:r>
            <a:r>
              <a:rPr sz="2400" spc="-15" dirty="0">
                <a:latin typeface="Carlito"/>
                <a:cs typeface="Carlito"/>
              </a:rPr>
              <a:t>interface </a:t>
            </a:r>
            <a:r>
              <a:rPr sz="2400" spc="-10" dirty="0">
                <a:latin typeface="Carlito"/>
                <a:cs typeface="Carlito"/>
              </a:rPr>
              <a:t>declares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single method, </a:t>
            </a:r>
            <a:r>
              <a:rPr sz="2400" b="1" i="1" spc="-10" dirty="0">
                <a:latin typeface="Carlito"/>
                <a:cs typeface="Carlito"/>
              </a:rPr>
              <a:t>run(). </a:t>
            </a:r>
            <a:r>
              <a:rPr sz="2400" spc="-5" dirty="0">
                <a:latin typeface="Carlito"/>
                <a:cs typeface="Carlito"/>
              </a:rPr>
              <a:t>The implementation</a:t>
            </a:r>
            <a:r>
              <a:rPr sz="2400" spc="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should </a:t>
            </a:r>
            <a:r>
              <a:rPr sz="2400" spc="-10" dirty="0">
                <a:latin typeface="Carlito"/>
                <a:cs typeface="Carlito"/>
              </a:rPr>
              <a:t>define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5" dirty="0">
                <a:latin typeface="Carlito"/>
                <a:cs typeface="Carlito"/>
              </a:rPr>
              <a:t>method,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run().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425697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7794" y="3425697"/>
            <a:ext cx="9411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Then </a:t>
            </a:r>
            <a:r>
              <a:rPr sz="2400" dirty="0">
                <a:latin typeface="Carlito"/>
                <a:cs typeface="Carlito"/>
              </a:rPr>
              <a:t>the runnable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passed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Thread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10" dirty="0">
                <a:latin typeface="Carlito"/>
                <a:cs typeface="Carlito"/>
              </a:rPr>
              <a:t>constructor </a:t>
            </a:r>
            <a:r>
              <a:rPr sz="2400" dirty="0">
                <a:latin typeface="Carlito"/>
                <a:cs typeface="Carlito"/>
              </a:rPr>
              <a:t>and then  </a:t>
            </a:r>
            <a:r>
              <a:rPr sz="2400" spc="-25" dirty="0">
                <a:latin typeface="Carlito"/>
                <a:cs typeface="Carlito"/>
              </a:rPr>
              <a:t>invoke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i="1" spc="-10" dirty="0">
                <a:latin typeface="Carlito"/>
                <a:cs typeface="Carlito"/>
              </a:rPr>
              <a:t>start() </a:t>
            </a:r>
            <a:r>
              <a:rPr sz="2400" spc="-5" dirty="0">
                <a:latin typeface="Carlito"/>
                <a:cs typeface="Carlito"/>
              </a:rPr>
              <a:t>method of </a:t>
            </a:r>
            <a:r>
              <a:rPr sz="2400" spc="-10" dirty="0">
                <a:latin typeface="Carlito"/>
                <a:cs typeface="Carlito"/>
              </a:rPr>
              <a:t>thread instance,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shown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below: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7794" y="4521834"/>
            <a:ext cx="6849109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  <a:tabLst>
                <a:tab pos="22453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Thread thread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= </a:t>
            </a: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new Thread(runnable object); 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thread.start();	</a:t>
            </a:r>
            <a:r>
              <a:rPr sz="2600" b="1" i="1" spc="-5" dirty="0">
                <a:solidFill>
                  <a:srgbClr val="767070"/>
                </a:solidFill>
                <a:latin typeface="Carlito"/>
                <a:cs typeface="Carlito"/>
              </a:rPr>
              <a:t>// implicitly </a:t>
            </a:r>
            <a:r>
              <a:rPr sz="2600" b="1" i="1" spc="-20" dirty="0">
                <a:solidFill>
                  <a:srgbClr val="767070"/>
                </a:solidFill>
                <a:latin typeface="Carlito"/>
                <a:cs typeface="Carlito"/>
              </a:rPr>
              <a:t>invokes </a:t>
            </a:r>
            <a:r>
              <a:rPr sz="2600" b="1" i="1" spc="-5" dirty="0">
                <a:solidFill>
                  <a:srgbClr val="767070"/>
                </a:solidFill>
                <a:latin typeface="Carlito"/>
                <a:cs typeface="Carlito"/>
              </a:rPr>
              <a:t>run()</a:t>
            </a:r>
            <a:r>
              <a:rPr sz="2600" b="1" i="1" spc="-20" dirty="0">
                <a:solidFill>
                  <a:srgbClr val="767070"/>
                </a:solidFill>
                <a:latin typeface="Carlito"/>
                <a:cs typeface="Carlito"/>
              </a:rPr>
              <a:t> </a:t>
            </a:r>
            <a:r>
              <a:rPr sz="2600" b="1" i="1" spc="-5" dirty="0">
                <a:solidFill>
                  <a:srgbClr val="767070"/>
                </a:solidFill>
                <a:latin typeface="Carlito"/>
                <a:cs typeface="Carlito"/>
              </a:rPr>
              <a:t>method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010" y="2057367"/>
            <a:ext cx="3807576" cy="2070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427" y="4859273"/>
            <a:ext cx="242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z="4000" spc="-2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4000" spc="-10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41045"/>
          </a:xfrm>
          <a:custGeom>
            <a:avLst/>
            <a:gdLst/>
            <a:ahLst/>
            <a:cxnLst/>
            <a:rect l="l" t="t" r="r" b="b"/>
            <a:pathLst>
              <a:path w="12192000" h="741045">
                <a:moveTo>
                  <a:pt x="12192000" y="0"/>
                </a:moveTo>
                <a:lnTo>
                  <a:pt x="0" y="0"/>
                </a:lnTo>
                <a:lnTo>
                  <a:pt x="0" y="740663"/>
                </a:lnTo>
                <a:lnTo>
                  <a:pt x="12192000" y="740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9984" y="8382"/>
            <a:ext cx="4819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Extending </a:t>
            </a:r>
            <a:r>
              <a:rPr spc="-275" dirty="0"/>
              <a:t>Thread</a:t>
            </a:r>
            <a:r>
              <a:rPr spc="-360" dirty="0"/>
              <a:t> </a:t>
            </a:r>
            <a:r>
              <a:rPr spc="-345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84381" y="6477380"/>
            <a:ext cx="774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641" y="938911"/>
            <a:ext cx="10673715" cy="2122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35915" algn="l"/>
              </a:tabLst>
            </a:pPr>
            <a:r>
              <a:rPr sz="2300" b="1" dirty="0">
                <a:latin typeface="Arial"/>
                <a:cs typeface="Arial"/>
              </a:rPr>
              <a:t>Extending Thread</a:t>
            </a:r>
            <a:r>
              <a:rPr sz="2300" b="1" spc="-8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 startAt="2"/>
            </a:pPr>
            <a:endParaRPr sz="23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300" dirty="0">
                <a:latin typeface="Carlito"/>
                <a:cs typeface="Carlito"/>
              </a:rPr>
              <a:t>The </a:t>
            </a:r>
            <a:r>
              <a:rPr sz="2300" b="1" spc="-10" dirty="0">
                <a:latin typeface="Carlito"/>
                <a:cs typeface="Carlito"/>
              </a:rPr>
              <a:t>Thread </a:t>
            </a:r>
            <a:r>
              <a:rPr sz="2300" dirty="0">
                <a:latin typeface="Carlito"/>
                <a:cs typeface="Carlito"/>
              </a:rPr>
              <a:t>class itself </a:t>
            </a:r>
            <a:r>
              <a:rPr sz="2300" spc="-5" dirty="0">
                <a:latin typeface="Carlito"/>
                <a:cs typeface="Carlito"/>
              </a:rPr>
              <a:t>implements </a:t>
            </a:r>
            <a:r>
              <a:rPr sz="2300" b="1" dirty="0">
                <a:latin typeface="Carlito"/>
                <a:cs typeface="Carlito"/>
              </a:rPr>
              <a:t>Runnable</a:t>
            </a:r>
            <a:r>
              <a:rPr sz="2300" dirty="0">
                <a:latin typeface="Carlito"/>
                <a:cs typeface="Carlito"/>
              </a:rPr>
              <a:t>, though its run </a:t>
            </a:r>
            <a:r>
              <a:rPr sz="2300" spc="-5" dirty="0">
                <a:latin typeface="Carlito"/>
                <a:cs typeface="Carlito"/>
              </a:rPr>
              <a:t>method </a:t>
            </a:r>
            <a:r>
              <a:rPr sz="2300" dirty="0">
                <a:latin typeface="Carlito"/>
                <a:cs typeface="Carlito"/>
              </a:rPr>
              <a:t>does</a:t>
            </a:r>
            <a:r>
              <a:rPr sz="2300" spc="8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nothing.</a:t>
            </a:r>
            <a:endParaRPr sz="23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812800" marR="602615" lvl="1" indent="-343535">
              <a:lnSpc>
                <a:spcPct val="100899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300" dirty="0">
                <a:latin typeface="Carlito"/>
                <a:cs typeface="Carlito"/>
              </a:rPr>
              <a:t>An </a:t>
            </a:r>
            <a:r>
              <a:rPr sz="2300" spc="-5" dirty="0">
                <a:latin typeface="Carlito"/>
                <a:cs typeface="Carlito"/>
              </a:rPr>
              <a:t>application </a:t>
            </a:r>
            <a:r>
              <a:rPr sz="2300" spc="-10" dirty="0">
                <a:latin typeface="Carlito"/>
                <a:cs typeface="Carlito"/>
              </a:rPr>
              <a:t>can </a:t>
            </a:r>
            <a:r>
              <a:rPr sz="2300" spc="-5" dirty="0">
                <a:latin typeface="Carlito"/>
                <a:cs typeface="Carlito"/>
              </a:rPr>
              <a:t>subclass Thread, </a:t>
            </a:r>
            <a:r>
              <a:rPr sz="2300" spc="-10" dirty="0">
                <a:latin typeface="Carlito"/>
                <a:cs typeface="Carlito"/>
              </a:rPr>
              <a:t>providing </a:t>
            </a:r>
            <a:r>
              <a:rPr sz="2300" spc="-5" dirty="0">
                <a:latin typeface="Carlito"/>
                <a:cs typeface="Carlito"/>
              </a:rPr>
              <a:t>its own implementation of </a:t>
            </a:r>
            <a:r>
              <a:rPr sz="2300" dirty="0">
                <a:latin typeface="Carlito"/>
                <a:cs typeface="Carlito"/>
              </a:rPr>
              <a:t>run()  </a:t>
            </a:r>
            <a:r>
              <a:rPr sz="2300" spc="-5" dirty="0">
                <a:latin typeface="Carlito"/>
                <a:cs typeface="Carlito"/>
              </a:rPr>
              <a:t>method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904" y="3305555"/>
            <a:ext cx="10979150" cy="341566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2400" i="1" spc="-160" dirty="0">
                <a:latin typeface="Trebuchet MS"/>
                <a:cs typeface="Trebuchet MS"/>
              </a:rPr>
              <a:t>Thread </a:t>
            </a:r>
            <a:r>
              <a:rPr sz="2400" i="1" spc="-105" dirty="0">
                <a:latin typeface="Trebuchet MS"/>
                <a:cs typeface="Trebuchet MS"/>
              </a:rPr>
              <a:t>class</a:t>
            </a:r>
            <a:r>
              <a:rPr sz="2400" i="1" spc="-285" dirty="0">
                <a:latin typeface="Trebuchet MS"/>
                <a:cs typeface="Trebuchet MS"/>
              </a:rPr>
              <a:t> </a:t>
            </a:r>
            <a:r>
              <a:rPr sz="2400" i="1" spc="-155" dirty="0">
                <a:latin typeface="Trebuchet MS"/>
                <a:cs typeface="Trebuchet MS"/>
              </a:rPr>
              <a:t>constructors: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549275" indent="-4584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49275" algn="l"/>
                <a:tab pos="549910" algn="l"/>
              </a:tabLst>
            </a:pPr>
            <a:r>
              <a:rPr sz="2400" spc="-145" dirty="0">
                <a:latin typeface="Arial"/>
                <a:cs typeface="Arial"/>
              </a:rPr>
              <a:t>Thread </a:t>
            </a:r>
            <a:r>
              <a:rPr sz="2400" dirty="0">
                <a:latin typeface="Arial"/>
                <a:cs typeface="Arial"/>
              </a:rPr>
              <a:t>t1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00" dirty="0">
                <a:latin typeface="Arial"/>
                <a:cs typeface="Arial"/>
              </a:rPr>
              <a:t>new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Thread();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500">
              <a:latin typeface="Arial"/>
              <a:cs typeface="Arial"/>
            </a:endParaRPr>
          </a:p>
          <a:p>
            <a:pPr marL="549275" indent="-4584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49275" algn="l"/>
                <a:tab pos="549910" algn="l"/>
              </a:tabLst>
            </a:pPr>
            <a:r>
              <a:rPr sz="2400" spc="-145" dirty="0">
                <a:latin typeface="Arial"/>
                <a:cs typeface="Arial"/>
              </a:rPr>
              <a:t>Thread </a:t>
            </a:r>
            <a:r>
              <a:rPr sz="2400" dirty="0">
                <a:latin typeface="Arial"/>
                <a:cs typeface="Arial"/>
              </a:rPr>
              <a:t>t2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00" dirty="0">
                <a:latin typeface="Arial"/>
                <a:cs typeface="Arial"/>
              </a:rPr>
              <a:t>new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Thread(</a:t>
            </a:r>
            <a:r>
              <a:rPr sz="2400" i="1" spc="-140" dirty="0">
                <a:latin typeface="Trebuchet MS"/>
                <a:cs typeface="Trebuchet MS"/>
              </a:rPr>
              <a:t>runnableObject</a:t>
            </a:r>
            <a:r>
              <a:rPr sz="2400" spc="-140" dirty="0"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500">
              <a:latin typeface="Arial"/>
              <a:cs typeface="Arial"/>
            </a:endParaRPr>
          </a:p>
          <a:p>
            <a:pPr marL="549275" indent="-4584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49275" algn="l"/>
                <a:tab pos="549910" algn="l"/>
              </a:tabLst>
            </a:pPr>
            <a:r>
              <a:rPr sz="2400" spc="-145" dirty="0">
                <a:latin typeface="Arial"/>
                <a:cs typeface="Arial"/>
              </a:rPr>
              <a:t>Thread </a:t>
            </a:r>
            <a:r>
              <a:rPr sz="2400" dirty="0">
                <a:latin typeface="Arial"/>
                <a:cs typeface="Arial"/>
              </a:rPr>
              <a:t>t3 </a:t>
            </a:r>
            <a:r>
              <a:rPr sz="2400" spc="-204" dirty="0">
                <a:latin typeface="Arial"/>
                <a:cs typeface="Arial"/>
              </a:rPr>
              <a:t>= </a:t>
            </a:r>
            <a:r>
              <a:rPr sz="2400" spc="-105" dirty="0">
                <a:latin typeface="Arial"/>
                <a:cs typeface="Arial"/>
              </a:rPr>
              <a:t>new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Thread(object,"thread-name");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2500">
              <a:latin typeface="Arial"/>
              <a:cs typeface="Arial"/>
            </a:endParaRPr>
          </a:p>
          <a:p>
            <a:pPr marL="549275" indent="-458470">
              <a:lnSpc>
                <a:spcPct val="100000"/>
              </a:lnSpc>
              <a:buAutoNum type="arabicPeriod"/>
              <a:tabLst>
                <a:tab pos="549275" algn="l"/>
                <a:tab pos="549910" algn="l"/>
              </a:tabLst>
            </a:pPr>
            <a:r>
              <a:rPr sz="2400" spc="-145" dirty="0">
                <a:latin typeface="Arial"/>
                <a:cs typeface="Arial"/>
              </a:rPr>
              <a:t>Thread </a:t>
            </a:r>
            <a:r>
              <a:rPr sz="2400" dirty="0">
                <a:latin typeface="Arial"/>
                <a:cs typeface="Arial"/>
              </a:rPr>
              <a:t>t4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00" dirty="0">
                <a:latin typeface="Arial"/>
                <a:cs typeface="Arial"/>
              </a:rPr>
              <a:t>new </a:t>
            </a:r>
            <a:r>
              <a:rPr sz="2400" spc="-145" dirty="0">
                <a:latin typeface="Arial"/>
                <a:cs typeface="Arial"/>
              </a:rPr>
              <a:t>Thread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("thread-name");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Executor</a:t>
            </a:r>
            <a:r>
              <a:rPr spc="-325" dirty="0"/>
              <a:t> </a:t>
            </a:r>
            <a:r>
              <a:rPr spc="-210" dirty="0"/>
              <a:t>Interfaces</a:t>
            </a:r>
          </a:p>
        </p:txBody>
      </p:sp>
      <p:sp>
        <p:nvSpPr>
          <p:cNvPr id="4" name="object 4"/>
          <p:cNvSpPr/>
          <p:nvPr/>
        </p:nvSpPr>
        <p:spPr>
          <a:xfrm>
            <a:off x="432816" y="1021080"/>
            <a:ext cx="5524500" cy="5097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34684" y="761998"/>
            <a:ext cx="5335523" cy="6095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Executor</a:t>
            </a:r>
            <a:r>
              <a:rPr spc="-325" dirty="0"/>
              <a:t> </a:t>
            </a:r>
            <a:r>
              <a:rPr spc="-210" dirty="0"/>
              <a:t>Interfaces</a:t>
            </a:r>
          </a:p>
        </p:txBody>
      </p:sp>
      <p:sp>
        <p:nvSpPr>
          <p:cNvPr id="4" name="object 4"/>
          <p:cNvSpPr/>
          <p:nvPr/>
        </p:nvSpPr>
        <p:spPr>
          <a:xfrm>
            <a:off x="252984" y="926591"/>
            <a:ext cx="4966716" cy="5931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2764" y="761999"/>
            <a:ext cx="4995672" cy="6095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4018</Words>
  <Application>Microsoft Office PowerPoint</Application>
  <PresentationFormat>Custom</PresentationFormat>
  <Paragraphs>694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Multithreading</vt:lpstr>
      <vt:lpstr>Concurrency</vt:lpstr>
      <vt:lpstr>Task Scheduling</vt:lpstr>
      <vt:lpstr>Processes &amp; Threads</vt:lpstr>
      <vt:lpstr>Implementing multithreaded Programming</vt:lpstr>
      <vt:lpstr>Implementing Runnable Interface</vt:lpstr>
      <vt:lpstr>Extending Thread class</vt:lpstr>
      <vt:lpstr>Executor Interfaces</vt:lpstr>
      <vt:lpstr>Executor Interfaces</vt:lpstr>
      <vt:lpstr>Executor Interfaces</vt:lpstr>
      <vt:lpstr>Executor Interfaces</vt:lpstr>
      <vt:lpstr>Executor Interfaces</vt:lpstr>
      <vt:lpstr>Providing Inline task to thread object</vt:lpstr>
      <vt:lpstr>Implementation through both the methods</vt:lpstr>
      <vt:lpstr>Current Thread Details</vt:lpstr>
      <vt:lpstr>Thread class methods</vt:lpstr>
      <vt:lpstr>join() method</vt:lpstr>
      <vt:lpstr>Compute-intensive task allocated to a separate thread</vt:lpstr>
      <vt:lpstr>Multiple threads working on shared object</vt:lpstr>
      <vt:lpstr>Race Condition</vt:lpstr>
      <vt:lpstr>Synchronization</vt:lpstr>
      <vt:lpstr>Synchronized Method &amp; Synchronized Block</vt:lpstr>
      <vt:lpstr>Synchronized Method</vt:lpstr>
      <vt:lpstr>Multiple threads working on shared object</vt:lpstr>
      <vt:lpstr>volatile</vt:lpstr>
      <vt:lpstr>Inter Thread Communication</vt:lpstr>
      <vt:lpstr>Inter Thread Communication</vt:lpstr>
      <vt:lpstr>Inter Thread Communication Example</vt:lpstr>
      <vt:lpstr>Inter Thread Communication Example</vt:lpstr>
      <vt:lpstr>Deadlock</vt:lpstr>
      <vt:lpstr>Daemon and User Threads</vt:lpstr>
      <vt:lpstr>Daemon Thread Example</vt:lpstr>
      <vt:lpstr>Multithread Lifecycle</vt:lpstr>
      <vt:lpstr>Multithread Lifecycle</vt:lpstr>
      <vt:lpstr>New and Runnable State</vt:lpstr>
      <vt:lpstr>Blocked State</vt:lpstr>
      <vt:lpstr>Waiting State</vt:lpstr>
      <vt:lpstr>Timed Waiting State</vt:lpstr>
      <vt:lpstr>Terminated State</vt:lpstr>
      <vt:lpstr>Delay Code Execution</vt:lpstr>
      <vt:lpstr>Using TimeUnit.sleep</vt:lpstr>
      <vt:lpstr>ExecutorService-Based Approach</vt:lpstr>
      <vt:lpstr>Concurrency</vt:lpstr>
      <vt:lpstr>java.util.concurrent package</vt:lpstr>
      <vt:lpstr>The Thread Pool</vt:lpstr>
      <vt:lpstr>Executor Interfaces</vt:lpstr>
      <vt:lpstr>Without Executor Interfaces</vt:lpstr>
      <vt:lpstr>Running Threads Using Executors API</vt:lpstr>
      <vt:lpstr>Important Classes /Interfaces of Executors framework</vt:lpstr>
      <vt:lpstr>ExecutorService Interface</vt:lpstr>
      <vt:lpstr>Executors Class</vt:lpstr>
      <vt:lpstr>Available thread pools</vt:lpstr>
      <vt:lpstr>Available Thread pools</vt:lpstr>
      <vt:lpstr>Threads pools with the Executor Framework</vt:lpstr>
      <vt:lpstr>Future</vt:lpstr>
      <vt:lpstr>Future</vt:lpstr>
      <vt:lpstr>Blocked get()</vt:lpstr>
      <vt:lpstr>Runnable Vs Callable</vt:lpstr>
      <vt:lpstr>Runnable Vs Callable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Multithreads</dc:title>
  <dc:creator>Jeevan Kumar</dc:creator>
  <cp:lastModifiedBy>admi</cp:lastModifiedBy>
  <cp:revision>13</cp:revision>
  <dcterms:created xsi:type="dcterms:W3CDTF">2021-06-17T02:16:35Z</dcterms:created>
  <dcterms:modified xsi:type="dcterms:W3CDTF">2021-06-17T02:35:21Z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2021-06-17T00:00:00Z</vt:filetime>
  </property>
</Properties>
</file>