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79009" y="-74549"/>
            <a:ext cx="2633980" cy="68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17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6697" y="-37388"/>
            <a:ext cx="203860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39" y="1335684"/>
            <a:ext cx="11470005" cy="1583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nio/package-summary.html" TargetMode="External"/><Relationship Id="rId2" Type="http://schemas.openxmlformats.org/officeDocument/2006/relationships/hyperlink" Target="https://docs.oracle.com/javase/8/docs/api/java/nio/file/Path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7/docs/api/java/nio/file/Path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Java</a:t>
            </a:r>
            <a:r>
              <a:rPr spc="-65" dirty="0"/>
              <a:t> </a:t>
            </a:r>
            <a:r>
              <a:rPr spc="-5" dirty="0"/>
              <a:t>NIO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0203" y="2884932"/>
            <a:ext cx="10276840" cy="58547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24765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195"/>
              </a:spcBef>
            </a:pPr>
            <a:r>
              <a:rPr sz="3200" dirty="0">
                <a:latin typeface="Arial"/>
                <a:cs typeface="Arial"/>
              </a:rPr>
              <a:t>Java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NIO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7B7B7B"/>
          </a:solidFill>
        </p:spPr>
        <p:txBody>
          <a:bodyPr vert="horz" wrap="square" lIns="0" tIns="952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75"/>
              </a:spcBef>
            </a:pPr>
            <a:r>
              <a:rPr spc="-320" dirty="0"/>
              <a:t>Channel </a:t>
            </a:r>
            <a:r>
              <a:rPr spc="15" dirty="0"/>
              <a:t>&amp; </a:t>
            </a:r>
            <a:r>
              <a:rPr spc="-190" dirty="0"/>
              <a:t>Buffer</a:t>
            </a:r>
            <a:r>
              <a:rPr spc="-635" dirty="0"/>
              <a:t> </a:t>
            </a:r>
            <a:r>
              <a:rPr spc="-165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762000"/>
            <a:ext cx="7496809" cy="40132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2000" spc="-90" dirty="0">
                <a:latin typeface="Arial"/>
                <a:cs typeface="Arial"/>
              </a:rPr>
              <a:t>Following </a:t>
            </a:r>
            <a:r>
              <a:rPr sz="2000" spc="-114" dirty="0">
                <a:latin typeface="Arial"/>
                <a:cs typeface="Arial"/>
              </a:rPr>
              <a:t>example </a:t>
            </a:r>
            <a:r>
              <a:rPr sz="2000" spc="-165" dirty="0">
                <a:latin typeface="Arial"/>
                <a:cs typeface="Arial"/>
              </a:rPr>
              <a:t>uses </a:t>
            </a:r>
            <a:r>
              <a:rPr sz="2000" spc="-170" dirty="0">
                <a:latin typeface="Arial"/>
                <a:cs typeface="Arial"/>
              </a:rPr>
              <a:t>a </a:t>
            </a:r>
            <a:r>
              <a:rPr sz="2000" i="1" spc="-130" dirty="0">
                <a:latin typeface="Trebuchet MS"/>
                <a:cs typeface="Trebuchet MS"/>
              </a:rPr>
              <a:t>FileChannel </a:t>
            </a:r>
            <a:r>
              <a:rPr sz="2000" spc="5" dirty="0">
                <a:latin typeface="Arial"/>
                <a:cs typeface="Arial"/>
              </a:rPr>
              <a:t>to </a:t>
            </a:r>
            <a:r>
              <a:rPr sz="2000" spc="-90" dirty="0">
                <a:latin typeface="Arial"/>
                <a:cs typeface="Arial"/>
              </a:rPr>
              <a:t>read </a:t>
            </a:r>
            <a:r>
              <a:rPr sz="2000" spc="-130" dirty="0">
                <a:latin typeface="Arial"/>
                <a:cs typeface="Arial"/>
              </a:rPr>
              <a:t>some </a:t>
            </a:r>
            <a:r>
              <a:rPr sz="2000" spc="-90" dirty="0">
                <a:latin typeface="Arial"/>
                <a:cs typeface="Arial"/>
              </a:rPr>
              <a:t>data </a:t>
            </a:r>
            <a:r>
              <a:rPr sz="2000" spc="-25" dirty="0">
                <a:latin typeface="Arial"/>
                <a:cs typeface="Arial"/>
              </a:rPr>
              <a:t>into </a:t>
            </a:r>
            <a:r>
              <a:rPr sz="2000" spc="-170" dirty="0">
                <a:latin typeface="Arial"/>
                <a:cs typeface="Arial"/>
              </a:rPr>
              <a:t>a</a:t>
            </a:r>
            <a:r>
              <a:rPr sz="2000" spc="-3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Buffer: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" y="1536191"/>
            <a:ext cx="11567160" cy="4832985"/>
          </a:xfrm>
          <a:custGeom>
            <a:avLst/>
            <a:gdLst/>
            <a:ahLst/>
            <a:cxnLst/>
            <a:rect l="l" t="t" r="r" b="b"/>
            <a:pathLst>
              <a:path w="11567160" h="4832985">
                <a:moveTo>
                  <a:pt x="11567160" y="0"/>
                </a:moveTo>
                <a:lnTo>
                  <a:pt x="0" y="0"/>
                </a:lnTo>
                <a:lnTo>
                  <a:pt x="0" y="4832604"/>
                </a:lnTo>
                <a:lnTo>
                  <a:pt x="11567160" y="4832604"/>
                </a:lnTo>
                <a:lnTo>
                  <a:pt x="1156716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0855" y="1552702"/>
            <a:ext cx="1020889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RandomAccessFile aFile = </a:t>
            </a:r>
            <a:r>
              <a:rPr sz="2200" spc="-15" dirty="0">
                <a:latin typeface="Carlito"/>
                <a:cs typeface="Carlito"/>
              </a:rPr>
              <a:t>new </a:t>
            </a:r>
            <a:r>
              <a:rPr sz="2200" spc="-10" dirty="0">
                <a:latin typeface="Carlito"/>
                <a:cs typeface="Carlito"/>
              </a:rPr>
              <a:t>RandomAccessFile("f://data//sapient//nio-data.txt", </a:t>
            </a:r>
            <a:r>
              <a:rPr sz="2200" dirty="0">
                <a:latin typeface="Carlito"/>
                <a:cs typeface="Carlito"/>
              </a:rPr>
              <a:t>"rw");  </a:t>
            </a:r>
            <a:r>
              <a:rPr sz="2200" spc="-10" dirty="0">
                <a:latin typeface="Carlito"/>
                <a:cs typeface="Carlito"/>
              </a:rPr>
              <a:t>FileChannel </a:t>
            </a:r>
            <a:r>
              <a:rPr sz="2200" spc="-5" dirty="0">
                <a:latin typeface="Carlito"/>
                <a:cs typeface="Carlito"/>
              </a:rPr>
              <a:t>inChannel =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aFile.getChannel();</a:t>
            </a:r>
            <a:endParaRPr sz="2200">
              <a:latin typeface="Carlito"/>
              <a:cs typeface="Carlito"/>
            </a:endParaRPr>
          </a:p>
          <a:p>
            <a:pPr marL="12700" marR="53086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ByteBuffer </a:t>
            </a:r>
            <a:r>
              <a:rPr sz="2200" spc="-20" dirty="0">
                <a:latin typeface="Carlito"/>
                <a:cs typeface="Carlito"/>
              </a:rPr>
              <a:t>buffer </a:t>
            </a:r>
            <a:r>
              <a:rPr sz="2200" spc="-5" dirty="0">
                <a:latin typeface="Carlito"/>
                <a:cs typeface="Carlito"/>
              </a:rPr>
              <a:t>= </a:t>
            </a:r>
            <a:r>
              <a:rPr sz="2200" spc="-20" dirty="0">
                <a:latin typeface="Carlito"/>
                <a:cs typeface="Carlito"/>
              </a:rPr>
              <a:t>ByteBuffer.allocate(48);  </a:t>
            </a:r>
            <a:r>
              <a:rPr sz="2200" spc="-15" dirty="0">
                <a:latin typeface="Carlito"/>
                <a:cs typeface="Carlito"/>
              </a:rPr>
              <a:t>int </a:t>
            </a:r>
            <a:r>
              <a:rPr sz="2200" spc="-10" dirty="0">
                <a:latin typeface="Carlito"/>
                <a:cs typeface="Carlito"/>
              </a:rPr>
              <a:t>bytesRead </a:t>
            </a:r>
            <a:r>
              <a:rPr sz="2200" spc="-5" dirty="0">
                <a:latin typeface="Carlito"/>
                <a:cs typeface="Carlito"/>
              </a:rPr>
              <a:t>= </a:t>
            </a:r>
            <a:r>
              <a:rPr sz="2200" spc="-10" dirty="0">
                <a:latin typeface="Carlito"/>
                <a:cs typeface="Carlito"/>
              </a:rPr>
              <a:t>inChannel.read(buffer);  </a:t>
            </a:r>
            <a:r>
              <a:rPr sz="2200" spc="-5" dirty="0">
                <a:latin typeface="Carlito"/>
                <a:cs typeface="Carlito"/>
              </a:rPr>
              <a:t>while </a:t>
            </a:r>
            <a:r>
              <a:rPr sz="2200" spc="-10" dirty="0">
                <a:latin typeface="Carlito"/>
                <a:cs typeface="Carlito"/>
              </a:rPr>
              <a:t>(bytesRead </a:t>
            </a:r>
            <a:r>
              <a:rPr sz="2200" spc="-5" dirty="0">
                <a:latin typeface="Carlito"/>
                <a:cs typeface="Carlito"/>
              </a:rPr>
              <a:t>!= -1)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69900" marR="509524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System.out.println("Read </a:t>
            </a:r>
            <a:r>
              <a:rPr sz="2200" spc="-5" dirty="0">
                <a:latin typeface="Carlito"/>
                <a:cs typeface="Carlito"/>
              </a:rPr>
              <a:t>" + </a:t>
            </a:r>
            <a:r>
              <a:rPr sz="2200" spc="-10" dirty="0">
                <a:latin typeface="Carlito"/>
                <a:cs typeface="Carlito"/>
              </a:rPr>
              <a:t>bytesRead);  </a:t>
            </a:r>
            <a:r>
              <a:rPr sz="2200" spc="-30" dirty="0">
                <a:latin typeface="Carlito"/>
                <a:cs typeface="Carlito"/>
              </a:rPr>
              <a:t>buffer.flip();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while( </a:t>
            </a:r>
            <a:r>
              <a:rPr sz="2200" spc="-25" dirty="0">
                <a:latin typeface="Carlito"/>
                <a:cs typeface="Carlito"/>
              </a:rPr>
              <a:t>buffer.hasRemaining()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){</a:t>
            </a:r>
            <a:endParaRPr sz="2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System.out.print((char)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buffer.get());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200" spc="-25" dirty="0">
                <a:latin typeface="Carlito"/>
                <a:cs typeface="Carlito"/>
              </a:rPr>
              <a:t>buffer.clear();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bytesRead </a:t>
            </a:r>
            <a:r>
              <a:rPr sz="2200" spc="-5" dirty="0">
                <a:latin typeface="Carlito"/>
                <a:cs typeface="Carlito"/>
              </a:rPr>
              <a:t>=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inChannel.read(buffer);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aFile.close();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Selectors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</a:pPr>
            <a:r>
              <a:rPr spc="-160" dirty="0"/>
              <a:t>This </a:t>
            </a:r>
            <a:r>
              <a:rPr spc="-130" dirty="0"/>
              <a:t>is </a:t>
            </a:r>
            <a:r>
              <a:rPr spc="-114" dirty="0"/>
              <a:t>handy </a:t>
            </a:r>
            <a:r>
              <a:rPr spc="20" dirty="0"/>
              <a:t>if </a:t>
            </a:r>
            <a:r>
              <a:rPr spc="-50" dirty="0"/>
              <a:t>our </a:t>
            </a:r>
            <a:r>
              <a:rPr spc="-80" dirty="0"/>
              <a:t>application </a:t>
            </a:r>
            <a:r>
              <a:rPr spc="-180" dirty="0"/>
              <a:t>has </a:t>
            </a:r>
            <a:r>
              <a:rPr spc="-140" dirty="0"/>
              <a:t>many </a:t>
            </a:r>
            <a:r>
              <a:rPr spc="-100" dirty="0"/>
              <a:t>connections </a:t>
            </a:r>
            <a:r>
              <a:rPr spc="-145" dirty="0"/>
              <a:t>(Channels) </a:t>
            </a:r>
            <a:r>
              <a:rPr spc="-100" dirty="0"/>
              <a:t>open, </a:t>
            </a:r>
            <a:r>
              <a:rPr spc="-20" dirty="0"/>
              <a:t>but </a:t>
            </a:r>
            <a:r>
              <a:rPr spc="-80" dirty="0"/>
              <a:t>only </a:t>
            </a:r>
            <a:r>
              <a:rPr spc="-180" dirty="0"/>
              <a:t>has </a:t>
            </a:r>
            <a:r>
              <a:rPr spc="-55" dirty="0"/>
              <a:t>low </a:t>
            </a:r>
            <a:r>
              <a:rPr spc="-35" dirty="0"/>
              <a:t>traffic </a:t>
            </a:r>
            <a:r>
              <a:rPr spc="-85" dirty="0"/>
              <a:t>on</a:t>
            </a:r>
            <a:r>
              <a:rPr spc="-110" dirty="0"/>
              <a:t> </a:t>
            </a:r>
            <a:r>
              <a:rPr spc="-150" dirty="0"/>
              <a:t>each</a:t>
            </a:r>
          </a:p>
          <a:p>
            <a:pPr>
              <a:lnSpc>
                <a:spcPct val="100000"/>
              </a:lnSpc>
            </a:pPr>
            <a:r>
              <a:rPr spc="-85" dirty="0"/>
              <a:t>connection. </a:t>
            </a:r>
            <a:r>
              <a:rPr spc="-145" dirty="0"/>
              <a:t>For </a:t>
            </a:r>
            <a:r>
              <a:rPr spc="-110" dirty="0"/>
              <a:t>instance, </a:t>
            </a:r>
            <a:r>
              <a:rPr spc="-45" dirty="0"/>
              <a:t>in </a:t>
            </a:r>
            <a:r>
              <a:rPr spc="-190" dirty="0"/>
              <a:t>a </a:t>
            </a:r>
            <a:r>
              <a:rPr spc="-90" dirty="0"/>
              <a:t>chat</a:t>
            </a:r>
            <a:r>
              <a:rPr spc="-55" dirty="0"/>
              <a:t> </a:t>
            </a:r>
            <a:r>
              <a:rPr spc="-140" dirty="0"/>
              <a:t>server.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 sz="2350"/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000" i="1" spc="-130" dirty="0">
                <a:latin typeface="Trebuchet MS"/>
                <a:cs typeface="Trebuchet MS"/>
              </a:rPr>
              <a:t>Illustration </a:t>
            </a:r>
            <a:r>
              <a:rPr sz="2000" i="1" spc="-100" dirty="0">
                <a:latin typeface="Trebuchet MS"/>
                <a:cs typeface="Trebuchet MS"/>
              </a:rPr>
              <a:t>of </a:t>
            </a:r>
            <a:r>
              <a:rPr sz="2000" i="1" spc="-165" dirty="0">
                <a:latin typeface="Trebuchet MS"/>
                <a:cs typeface="Trebuchet MS"/>
              </a:rPr>
              <a:t>a </a:t>
            </a:r>
            <a:r>
              <a:rPr sz="2000" i="1" spc="-120" dirty="0">
                <a:latin typeface="Trebuchet MS"/>
                <a:cs typeface="Trebuchet MS"/>
              </a:rPr>
              <a:t>thread </a:t>
            </a:r>
            <a:r>
              <a:rPr sz="2000" i="1" spc="-75" dirty="0">
                <a:latin typeface="Trebuchet MS"/>
                <a:cs typeface="Trebuchet MS"/>
              </a:rPr>
              <a:t>using </a:t>
            </a:r>
            <a:r>
              <a:rPr sz="2000" i="1" spc="-105" dirty="0">
                <a:latin typeface="Trebuchet MS"/>
                <a:cs typeface="Trebuchet MS"/>
              </a:rPr>
              <a:t>a </a:t>
            </a:r>
            <a:r>
              <a:rPr sz="2000" i="1" spc="-140" dirty="0">
                <a:latin typeface="Trebuchet MS"/>
                <a:cs typeface="Trebuchet MS"/>
              </a:rPr>
              <a:t>Selector to </a:t>
            </a:r>
            <a:r>
              <a:rPr sz="2000" i="1" spc="-114" dirty="0">
                <a:latin typeface="Trebuchet MS"/>
                <a:cs typeface="Trebuchet MS"/>
              </a:rPr>
              <a:t>handle </a:t>
            </a:r>
            <a:r>
              <a:rPr sz="2000" i="1" spc="-120" dirty="0">
                <a:latin typeface="Trebuchet MS"/>
                <a:cs typeface="Trebuchet MS"/>
              </a:rPr>
              <a:t>3</a:t>
            </a:r>
            <a:r>
              <a:rPr sz="2000" i="1" spc="-215" dirty="0">
                <a:latin typeface="Trebuchet MS"/>
                <a:cs typeface="Trebuchet MS"/>
              </a:rPr>
              <a:t> </a:t>
            </a:r>
            <a:r>
              <a:rPr sz="2000" i="1" spc="-100" dirty="0">
                <a:latin typeface="Trebuchet MS"/>
                <a:cs typeface="Trebuchet MS"/>
              </a:rPr>
              <a:t>Channels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2569464"/>
            <a:ext cx="67310" cy="401320"/>
          </a:xfrm>
          <a:custGeom>
            <a:avLst/>
            <a:gdLst/>
            <a:ahLst/>
            <a:cxnLst/>
            <a:rect l="l" t="t" r="r" b="b"/>
            <a:pathLst>
              <a:path w="67310" h="401319">
                <a:moveTo>
                  <a:pt x="0" y="400812"/>
                </a:moveTo>
                <a:lnTo>
                  <a:pt x="67056" y="400812"/>
                </a:lnTo>
                <a:lnTo>
                  <a:pt x="67056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3172" y="3576478"/>
            <a:ext cx="3284836" cy="2638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056" y="1021080"/>
            <a:ext cx="11612880" cy="2123440"/>
          </a:xfrm>
          <a:custGeom>
            <a:avLst/>
            <a:gdLst/>
            <a:ahLst/>
            <a:cxnLst/>
            <a:rect l="l" t="t" r="r" b="b"/>
            <a:pathLst>
              <a:path w="11612880" h="2123440">
                <a:moveTo>
                  <a:pt x="11612880" y="0"/>
                </a:moveTo>
                <a:lnTo>
                  <a:pt x="0" y="0"/>
                </a:lnTo>
                <a:lnTo>
                  <a:pt x="0" y="2122932"/>
                </a:lnTo>
                <a:lnTo>
                  <a:pt x="11612880" y="2122932"/>
                </a:lnTo>
                <a:lnTo>
                  <a:pt x="116128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186" y="1047749"/>
            <a:ext cx="11522075" cy="478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645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latin typeface="Arial"/>
                <a:cs typeface="Arial"/>
              </a:rPr>
              <a:t>With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10" dirty="0">
                <a:latin typeface="Arial"/>
                <a:cs typeface="Arial"/>
              </a:rPr>
              <a:t>selector, we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160" dirty="0">
                <a:latin typeface="Arial"/>
                <a:cs typeface="Arial"/>
              </a:rPr>
              <a:t>use </a:t>
            </a:r>
            <a:r>
              <a:rPr sz="2200" spc="-105" dirty="0">
                <a:latin typeface="Arial"/>
                <a:cs typeface="Arial"/>
              </a:rPr>
              <a:t>one </a:t>
            </a:r>
            <a:r>
              <a:rPr sz="2200" spc="-70" dirty="0">
                <a:latin typeface="Arial"/>
                <a:cs typeface="Arial"/>
              </a:rPr>
              <a:t>thread </a:t>
            </a:r>
            <a:r>
              <a:rPr sz="2200" spc="-105" dirty="0">
                <a:latin typeface="Arial"/>
                <a:cs typeface="Arial"/>
              </a:rPr>
              <a:t>instead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135" dirty="0">
                <a:latin typeface="Arial"/>
                <a:cs typeface="Arial"/>
              </a:rPr>
              <a:t>several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55" dirty="0">
                <a:latin typeface="Arial"/>
                <a:cs typeface="Arial"/>
              </a:rPr>
              <a:t>manage </a:t>
            </a:r>
            <a:r>
              <a:rPr sz="2200" spc="-45" dirty="0">
                <a:latin typeface="Arial"/>
                <a:cs typeface="Arial"/>
              </a:rPr>
              <a:t>multiple </a:t>
            </a:r>
            <a:r>
              <a:rPr sz="2200" spc="-125" dirty="0">
                <a:latin typeface="Arial"/>
                <a:cs typeface="Arial"/>
              </a:rPr>
              <a:t>channels. </a:t>
            </a:r>
            <a:r>
              <a:rPr sz="2200" spc="-114" dirty="0">
                <a:latin typeface="Arial"/>
                <a:cs typeface="Arial"/>
              </a:rPr>
              <a:t>Context-  </a:t>
            </a:r>
            <a:r>
              <a:rPr sz="2200" spc="-100" dirty="0">
                <a:latin typeface="Arial"/>
                <a:cs typeface="Arial"/>
              </a:rPr>
              <a:t>switching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between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threads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is</a:t>
            </a:r>
            <a:r>
              <a:rPr sz="2200" spc="-150" dirty="0">
                <a:latin typeface="Arial"/>
                <a:cs typeface="Arial"/>
              </a:rPr>
              <a:t> expensive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for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the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operating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system,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and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additionally,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55" dirty="0">
                <a:latin typeface="Arial"/>
                <a:cs typeface="Arial"/>
              </a:rPr>
              <a:t>each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thread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takes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up  </a:t>
            </a:r>
            <a:r>
              <a:rPr sz="2200" spc="-125" dirty="0">
                <a:latin typeface="Arial"/>
                <a:cs typeface="Arial"/>
              </a:rPr>
              <a:t>memory.</a:t>
            </a:r>
            <a:endParaRPr sz="2200">
              <a:latin typeface="Arial"/>
              <a:cs typeface="Arial"/>
            </a:endParaRPr>
          </a:p>
          <a:p>
            <a:pPr marL="12700" marR="360680" algn="just">
              <a:lnSpc>
                <a:spcPct val="100000"/>
              </a:lnSpc>
            </a:pPr>
            <a:r>
              <a:rPr sz="2200" spc="-105" dirty="0">
                <a:latin typeface="Arial"/>
                <a:cs typeface="Arial"/>
              </a:rPr>
              <a:t>Therefore,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75" dirty="0">
                <a:latin typeface="Arial"/>
                <a:cs typeface="Arial"/>
              </a:rPr>
              <a:t>fewer </a:t>
            </a:r>
            <a:r>
              <a:rPr sz="2200" spc="-100" dirty="0">
                <a:latin typeface="Arial"/>
                <a:cs typeface="Arial"/>
              </a:rPr>
              <a:t>threads </a:t>
            </a:r>
            <a:r>
              <a:rPr sz="2200" spc="-110" dirty="0">
                <a:latin typeface="Arial"/>
                <a:cs typeface="Arial"/>
              </a:rPr>
              <a:t>we </a:t>
            </a:r>
            <a:r>
              <a:rPr sz="2200" spc="-140" dirty="0">
                <a:latin typeface="Arial"/>
                <a:cs typeface="Arial"/>
              </a:rPr>
              <a:t>use,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80" dirty="0">
                <a:latin typeface="Arial"/>
                <a:cs typeface="Arial"/>
              </a:rPr>
              <a:t>better. </a:t>
            </a:r>
            <a:r>
              <a:rPr sz="2200" spc="-145" dirty="0">
                <a:latin typeface="Arial"/>
                <a:cs typeface="Arial"/>
              </a:rPr>
              <a:t>However, </a:t>
            </a:r>
            <a:r>
              <a:rPr sz="2200" spc="-45" dirty="0">
                <a:latin typeface="Arial"/>
                <a:cs typeface="Arial"/>
              </a:rPr>
              <a:t>it’s important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90" dirty="0">
                <a:latin typeface="Arial"/>
                <a:cs typeface="Arial"/>
              </a:rPr>
              <a:t>remember </a:t>
            </a:r>
            <a:r>
              <a:rPr sz="2200" spc="-25" dirty="0">
                <a:latin typeface="Arial"/>
                <a:cs typeface="Arial"/>
              </a:rPr>
              <a:t>that </a:t>
            </a:r>
            <a:r>
              <a:rPr sz="2200" spc="-90" dirty="0">
                <a:latin typeface="Arial"/>
                <a:cs typeface="Arial"/>
              </a:rPr>
              <a:t>modern  operating </a:t>
            </a:r>
            <a:r>
              <a:rPr sz="2200" spc="-175" dirty="0">
                <a:latin typeface="Arial"/>
                <a:cs typeface="Arial"/>
              </a:rPr>
              <a:t>systems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275" dirty="0">
                <a:latin typeface="Arial"/>
                <a:cs typeface="Arial"/>
              </a:rPr>
              <a:t>CPU’s </a:t>
            </a:r>
            <a:r>
              <a:rPr sz="2200" spc="-155" dirty="0">
                <a:latin typeface="Arial"/>
                <a:cs typeface="Arial"/>
              </a:rPr>
              <a:t>keep </a:t>
            </a:r>
            <a:r>
              <a:rPr sz="2200" spc="-75" dirty="0">
                <a:latin typeface="Arial"/>
                <a:cs typeface="Arial"/>
              </a:rPr>
              <a:t>getting </a:t>
            </a:r>
            <a:r>
              <a:rPr sz="2200" spc="-40" dirty="0">
                <a:latin typeface="Arial"/>
                <a:cs typeface="Arial"/>
              </a:rPr>
              <a:t>better </a:t>
            </a:r>
            <a:r>
              <a:rPr sz="2200" spc="-55" dirty="0">
                <a:latin typeface="Arial"/>
                <a:cs typeface="Arial"/>
              </a:rPr>
              <a:t>at </a:t>
            </a:r>
            <a:r>
              <a:rPr sz="2200" spc="-85" dirty="0">
                <a:latin typeface="Arial"/>
                <a:cs typeface="Arial"/>
              </a:rPr>
              <a:t>multitasking, </a:t>
            </a:r>
            <a:r>
              <a:rPr sz="2200" spc="-165" dirty="0">
                <a:latin typeface="Arial"/>
                <a:cs typeface="Arial"/>
              </a:rPr>
              <a:t>so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30" dirty="0">
                <a:latin typeface="Arial"/>
                <a:cs typeface="Arial"/>
              </a:rPr>
              <a:t>overheads </a:t>
            </a:r>
            <a:r>
              <a:rPr sz="2200" spc="-20" dirty="0">
                <a:latin typeface="Arial"/>
                <a:cs typeface="Arial"/>
              </a:rPr>
              <a:t>of</a:t>
            </a:r>
            <a:r>
              <a:rPr sz="2200" spc="-459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multi-threading  </a:t>
            </a:r>
            <a:r>
              <a:rPr sz="2200" spc="-145" dirty="0">
                <a:latin typeface="Arial"/>
                <a:cs typeface="Arial"/>
              </a:rPr>
              <a:t>keep </a:t>
            </a:r>
            <a:r>
              <a:rPr sz="2200" spc="-85" dirty="0">
                <a:latin typeface="Arial"/>
                <a:cs typeface="Arial"/>
              </a:rPr>
              <a:t>diminishing </a:t>
            </a:r>
            <a:r>
              <a:rPr sz="2200" spc="-95" dirty="0">
                <a:latin typeface="Arial"/>
                <a:cs typeface="Arial"/>
              </a:rPr>
              <a:t>over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Arial"/>
              <a:cs typeface="Arial"/>
            </a:endParaRPr>
          </a:p>
          <a:p>
            <a:pPr marL="3852545">
              <a:lnSpc>
                <a:spcPct val="100000"/>
              </a:lnSpc>
              <a:tabLst>
                <a:tab pos="5907405" algn="l"/>
              </a:tabLst>
            </a:pPr>
            <a:r>
              <a:rPr sz="2200" spc="-290" dirty="0">
                <a:latin typeface="Arial"/>
                <a:cs typeface="Arial"/>
              </a:rPr>
              <a:t>To  </a:t>
            </a:r>
            <a:r>
              <a:rPr sz="2200" spc="-160" dirty="0">
                <a:latin typeface="Arial"/>
                <a:cs typeface="Arial"/>
              </a:rPr>
              <a:t>use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190" dirty="0">
                <a:latin typeface="Arial"/>
                <a:cs typeface="Arial"/>
              </a:rPr>
              <a:t>a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Selector,	</a:t>
            </a:r>
            <a:r>
              <a:rPr sz="2200" spc="-90" dirty="0">
                <a:latin typeface="Arial"/>
                <a:cs typeface="Arial"/>
              </a:rPr>
              <a:t>register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65" dirty="0">
                <a:latin typeface="Arial"/>
                <a:cs typeface="Arial"/>
              </a:rPr>
              <a:t>Channels </a:t>
            </a:r>
            <a:r>
              <a:rPr sz="2200" spc="-15" dirty="0">
                <a:latin typeface="Arial"/>
                <a:cs typeface="Arial"/>
              </a:rPr>
              <a:t>with </a:t>
            </a:r>
            <a:r>
              <a:rPr sz="2200" spc="10" dirty="0">
                <a:latin typeface="Arial"/>
                <a:cs typeface="Arial"/>
              </a:rPr>
              <a:t>it. </a:t>
            </a:r>
            <a:r>
              <a:rPr sz="2200" spc="-155" dirty="0">
                <a:latin typeface="Arial"/>
                <a:cs typeface="Arial"/>
              </a:rPr>
              <a:t>Then </a:t>
            </a:r>
            <a:r>
              <a:rPr sz="2200" spc="-100" dirty="0">
                <a:latin typeface="Arial"/>
                <a:cs typeface="Arial"/>
              </a:rPr>
              <a:t>call </a:t>
            </a:r>
            <a:r>
              <a:rPr sz="2200" spc="-30" dirty="0">
                <a:latin typeface="Arial"/>
                <a:cs typeface="Arial"/>
              </a:rPr>
              <a:t>it's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i="1" spc="-145" dirty="0">
                <a:latin typeface="Trebuchet MS"/>
                <a:cs typeface="Trebuchet MS"/>
              </a:rPr>
              <a:t>select()</a:t>
            </a:r>
            <a:r>
              <a:rPr sz="2200" i="1" spc="-170" dirty="0">
                <a:latin typeface="Trebuchet MS"/>
                <a:cs typeface="Trebuchet MS"/>
              </a:rPr>
              <a:t> </a:t>
            </a:r>
            <a:endParaRPr sz="2200">
              <a:latin typeface="Trebuchet MS"/>
              <a:cs typeface="Trebuchet MS"/>
            </a:endParaRPr>
          </a:p>
          <a:p>
            <a:pPr marL="3852545">
              <a:lnSpc>
                <a:spcPct val="100000"/>
              </a:lnSpc>
            </a:pPr>
            <a:r>
              <a:rPr sz="2200" spc="-70" dirty="0">
                <a:latin typeface="Arial"/>
                <a:cs typeface="Arial"/>
              </a:rPr>
              <a:t>method.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3852545" marR="143510">
              <a:lnSpc>
                <a:spcPct val="100000"/>
              </a:lnSpc>
            </a:pP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70" dirty="0">
                <a:latin typeface="Arial"/>
                <a:cs typeface="Arial"/>
              </a:rPr>
              <a:t>method </a:t>
            </a:r>
            <a:r>
              <a:rPr sz="2200" spc="-20" dirty="0">
                <a:latin typeface="Arial"/>
                <a:cs typeface="Arial"/>
              </a:rPr>
              <a:t>will </a:t>
            </a:r>
            <a:r>
              <a:rPr sz="2200" spc="-100" dirty="0">
                <a:latin typeface="Arial"/>
                <a:cs typeface="Arial"/>
              </a:rPr>
              <a:t>block </a:t>
            </a:r>
            <a:r>
              <a:rPr sz="2200" spc="-25" dirty="0">
                <a:latin typeface="Arial"/>
                <a:cs typeface="Arial"/>
              </a:rPr>
              <a:t>until </a:t>
            </a:r>
            <a:r>
              <a:rPr sz="2200" spc="-55" dirty="0">
                <a:latin typeface="Arial"/>
                <a:cs typeface="Arial"/>
              </a:rPr>
              <a:t>there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140" dirty="0">
                <a:latin typeface="Arial"/>
                <a:cs typeface="Arial"/>
              </a:rPr>
              <a:t>an </a:t>
            </a:r>
            <a:r>
              <a:rPr sz="2200" spc="-95" dirty="0">
                <a:latin typeface="Arial"/>
                <a:cs typeface="Arial"/>
              </a:rPr>
              <a:t>event </a:t>
            </a:r>
            <a:r>
              <a:rPr sz="2200" spc="-114" dirty="0">
                <a:latin typeface="Arial"/>
                <a:cs typeface="Arial"/>
              </a:rPr>
              <a:t>ready </a:t>
            </a:r>
            <a:r>
              <a:rPr sz="2200" spc="-20" dirty="0">
                <a:latin typeface="Arial"/>
                <a:cs typeface="Arial"/>
              </a:rPr>
              <a:t>for </a:t>
            </a:r>
            <a:r>
              <a:rPr sz="2200" spc="-105" dirty="0">
                <a:latin typeface="Arial"/>
                <a:cs typeface="Arial"/>
              </a:rPr>
              <a:t>one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40" dirty="0">
                <a:latin typeface="Arial"/>
                <a:cs typeface="Arial"/>
              </a:rPr>
              <a:t>the  </a:t>
            </a:r>
            <a:r>
              <a:rPr sz="2200" spc="-100" dirty="0">
                <a:latin typeface="Arial"/>
                <a:cs typeface="Arial"/>
              </a:rPr>
              <a:t>registered </a:t>
            </a:r>
            <a:r>
              <a:rPr sz="2200" spc="-125" dirty="0">
                <a:latin typeface="Arial"/>
                <a:cs typeface="Arial"/>
              </a:rPr>
              <a:t>channels. </a:t>
            </a:r>
            <a:r>
              <a:rPr sz="2200" spc="-170" dirty="0">
                <a:latin typeface="Arial"/>
                <a:cs typeface="Arial"/>
              </a:rPr>
              <a:t>Once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70" dirty="0">
                <a:latin typeface="Arial"/>
                <a:cs typeface="Arial"/>
              </a:rPr>
              <a:t>method returns,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70" dirty="0">
                <a:latin typeface="Arial"/>
                <a:cs typeface="Arial"/>
              </a:rPr>
              <a:t>thread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50" dirty="0">
                <a:latin typeface="Arial"/>
                <a:cs typeface="Arial"/>
              </a:rPr>
              <a:t>then  </a:t>
            </a:r>
            <a:r>
              <a:rPr sz="2200" spc="-145" dirty="0">
                <a:latin typeface="Arial"/>
                <a:cs typeface="Arial"/>
              </a:rPr>
              <a:t>process </a:t>
            </a:r>
            <a:r>
              <a:rPr sz="2200" spc="-105" dirty="0">
                <a:latin typeface="Arial"/>
                <a:cs typeface="Arial"/>
              </a:rPr>
              <a:t>these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events.</a:t>
            </a:r>
            <a:endParaRPr sz="2200">
              <a:latin typeface="Arial"/>
              <a:cs typeface="Arial"/>
            </a:endParaRPr>
          </a:p>
          <a:p>
            <a:pPr marL="3852545">
              <a:lnSpc>
                <a:spcPct val="100000"/>
              </a:lnSpc>
            </a:pPr>
            <a:r>
              <a:rPr sz="2200" spc="-180" dirty="0">
                <a:latin typeface="Arial"/>
                <a:cs typeface="Arial"/>
              </a:rPr>
              <a:t>Examples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120" dirty="0">
                <a:latin typeface="Arial"/>
                <a:cs typeface="Arial"/>
              </a:rPr>
              <a:t>events </a:t>
            </a:r>
            <a:r>
              <a:rPr sz="2200" spc="-114" dirty="0">
                <a:latin typeface="Arial"/>
                <a:cs typeface="Arial"/>
              </a:rPr>
              <a:t>are </a:t>
            </a:r>
            <a:r>
              <a:rPr sz="2200" spc="-100" dirty="0">
                <a:latin typeface="Arial"/>
                <a:cs typeface="Arial"/>
              </a:rPr>
              <a:t>incoming </a:t>
            </a:r>
            <a:r>
              <a:rPr sz="2200" spc="-85" dirty="0">
                <a:latin typeface="Arial"/>
                <a:cs typeface="Arial"/>
              </a:rPr>
              <a:t>connection, </a:t>
            </a:r>
            <a:r>
              <a:rPr sz="2200" spc="-110" dirty="0">
                <a:latin typeface="Arial"/>
                <a:cs typeface="Arial"/>
              </a:rPr>
              <a:t>data received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Selectors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894" y="795654"/>
            <a:ext cx="236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1. </a:t>
            </a:r>
            <a:r>
              <a:rPr sz="1800" b="1" spc="-5" dirty="0">
                <a:latin typeface="Arial"/>
                <a:cs typeface="Arial"/>
              </a:rPr>
              <a:t>Creating 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Selector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075" y="1226819"/>
            <a:ext cx="5326380" cy="384175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900" spc="-5" dirty="0">
                <a:latin typeface="Arial"/>
                <a:cs typeface="Arial"/>
              </a:rPr>
              <a:t>Selector selector =</a:t>
            </a:r>
            <a:r>
              <a:rPr sz="1900" spc="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Selector.open();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894" y="1697482"/>
            <a:ext cx="451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2. </a:t>
            </a:r>
            <a:r>
              <a:rPr sz="1800" b="1" spc="-5" dirty="0">
                <a:latin typeface="Arial"/>
                <a:cs typeface="Arial"/>
              </a:rPr>
              <a:t>Registering </a:t>
            </a:r>
            <a:r>
              <a:rPr sz="1800" b="1" dirty="0">
                <a:latin typeface="Arial"/>
                <a:cs typeface="Arial"/>
              </a:rPr>
              <a:t>Channels </a:t>
            </a:r>
            <a:r>
              <a:rPr sz="1800" b="1" spc="5" dirty="0">
                <a:latin typeface="Arial"/>
                <a:cs typeface="Arial"/>
              </a:rPr>
              <a:t>with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Selector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9075" y="2049779"/>
            <a:ext cx="7993380" cy="678180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ts val="2260"/>
              </a:lnSpc>
              <a:spcBef>
                <a:spcPts val="320"/>
              </a:spcBef>
            </a:pPr>
            <a:r>
              <a:rPr sz="1900" spc="-5" dirty="0">
                <a:latin typeface="Arial"/>
                <a:cs typeface="Arial"/>
              </a:rPr>
              <a:t>channel.configureBlocking(false);</a:t>
            </a:r>
            <a:endParaRPr sz="1900">
              <a:latin typeface="Arial"/>
              <a:cs typeface="Arial"/>
            </a:endParaRPr>
          </a:p>
          <a:p>
            <a:pPr marL="91440">
              <a:lnSpc>
                <a:spcPts val="2260"/>
              </a:lnSpc>
            </a:pPr>
            <a:r>
              <a:rPr sz="1900" spc="-5" dirty="0">
                <a:latin typeface="Arial"/>
                <a:cs typeface="Arial"/>
              </a:rPr>
              <a:t>SelectionKey key = channel.register(selector,</a:t>
            </a:r>
            <a:r>
              <a:rPr sz="1900" spc="14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SelectionKey.OP_READ);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894" y="2933445"/>
            <a:ext cx="1128649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150" dirty="0">
                <a:latin typeface="Arial"/>
                <a:cs typeface="Arial"/>
              </a:rPr>
              <a:t>Channel </a:t>
            </a:r>
            <a:r>
              <a:rPr sz="2200" spc="-85" dirty="0">
                <a:latin typeface="Arial"/>
                <a:cs typeface="Arial"/>
              </a:rPr>
              <a:t>must </a:t>
            </a:r>
            <a:r>
              <a:rPr sz="2200" spc="-114" dirty="0">
                <a:latin typeface="Arial"/>
                <a:cs typeface="Arial"/>
              </a:rPr>
              <a:t>be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95" dirty="0">
                <a:latin typeface="Arial"/>
                <a:cs typeface="Arial"/>
              </a:rPr>
              <a:t>non-blocking </a:t>
            </a:r>
            <a:r>
              <a:rPr sz="2200" spc="-100" dirty="0">
                <a:latin typeface="Arial"/>
                <a:cs typeface="Arial"/>
              </a:rPr>
              <a:t>mode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14" dirty="0">
                <a:latin typeface="Arial"/>
                <a:cs typeface="Arial"/>
              </a:rPr>
              <a:t>be </a:t>
            </a:r>
            <a:r>
              <a:rPr sz="2200" spc="-140" dirty="0">
                <a:latin typeface="Arial"/>
                <a:cs typeface="Arial"/>
              </a:rPr>
              <a:t>used </a:t>
            </a:r>
            <a:r>
              <a:rPr sz="2200" spc="-10" dirty="0">
                <a:latin typeface="Arial"/>
                <a:cs typeface="Arial"/>
              </a:rPr>
              <a:t>with </a:t>
            </a:r>
            <a:r>
              <a:rPr sz="2200" spc="-190" dirty="0">
                <a:latin typeface="Arial"/>
                <a:cs typeface="Arial"/>
              </a:rPr>
              <a:t>a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Selector.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155" dirty="0">
                <a:latin typeface="Arial"/>
                <a:cs typeface="Arial"/>
              </a:rPr>
              <a:t>means </a:t>
            </a:r>
            <a:r>
              <a:rPr sz="2200" spc="-25" dirty="0">
                <a:latin typeface="Arial"/>
                <a:cs typeface="Arial"/>
              </a:rPr>
              <a:t>that </a:t>
            </a: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90" dirty="0">
                <a:latin typeface="Arial"/>
                <a:cs typeface="Arial"/>
              </a:rPr>
              <a:t>cannot </a:t>
            </a:r>
            <a:r>
              <a:rPr sz="2200" spc="-160" dirty="0">
                <a:latin typeface="Arial"/>
                <a:cs typeface="Arial"/>
              </a:rPr>
              <a:t>use </a:t>
            </a:r>
            <a:r>
              <a:rPr sz="2200" spc="-135" dirty="0">
                <a:latin typeface="Arial"/>
                <a:cs typeface="Arial"/>
              </a:rPr>
              <a:t>FileChannel's </a:t>
            </a:r>
            <a:r>
              <a:rPr sz="2200" spc="-15" dirty="0">
                <a:latin typeface="Arial"/>
                <a:cs typeface="Arial"/>
              </a:rPr>
              <a:t>with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14" dirty="0">
                <a:latin typeface="Arial"/>
                <a:cs typeface="Arial"/>
              </a:rPr>
              <a:t>Selector </a:t>
            </a:r>
            <a:r>
              <a:rPr sz="2200" spc="-130" dirty="0">
                <a:latin typeface="Arial"/>
                <a:cs typeface="Arial"/>
              </a:rPr>
              <a:t>since </a:t>
            </a:r>
            <a:r>
              <a:rPr sz="2200" spc="-135" dirty="0">
                <a:latin typeface="Arial"/>
                <a:cs typeface="Arial"/>
              </a:rPr>
              <a:t>FileChannel's </a:t>
            </a:r>
            <a:r>
              <a:rPr sz="2200" spc="-90" dirty="0">
                <a:latin typeface="Arial"/>
                <a:cs typeface="Arial"/>
              </a:rPr>
              <a:t>cannot </a:t>
            </a:r>
            <a:r>
              <a:rPr sz="2200" spc="-114" dirty="0">
                <a:latin typeface="Arial"/>
                <a:cs typeface="Arial"/>
              </a:rPr>
              <a:t>be</a:t>
            </a:r>
            <a:r>
              <a:rPr sz="2200" spc="18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switched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30" dirty="0">
                <a:latin typeface="Arial"/>
                <a:cs typeface="Arial"/>
              </a:rPr>
              <a:t>into </a:t>
            </a:r>
            <a:r>
              <a:rPr sz="2200" spc="-95" dirty="0">
                <a:latin typeface="Arial"/>
                <a:cs typeface="Arial"/>
              </a:rPr>
              <a:t>non-blocking </a:t>
            </a:r>
            <a:r>
              <a:rPr sz="2200" spc="-100" dirty="0">
                <a:latin typeface="Arial"/>
                <a:cs typeface="Arial"/>
              </a:rPr>
              <a:t>mode. </a:t>
            </a:r>
            <a:r>
              <a:rPr sz="2200" spc="-165" dirty="0">
                <a:latin typeface="Arial"/>
                <a:cs typeface="Arial"/>
              </a:rPr>
              <a:t>Socket </a:t>
            </a:r>
            <a:r>
              <a:rPr sz="2200" spc="-130" dirty="0">
                <a:latin typeface="Arial"/>
                <a:cs typeface="Arial"/>
              </a:rPr>
              <a:t>channels </a:t>
            </a:r>
            <a:r>
              <a:rPr sz="2200" spc="-20" dirty="0">
                <a:latin typeface="Arial"/>
                <a:cs typeface="Arial"/>
              </a:rPr>
              <a:t>will </a:t>
            </a:r>
            <a:r>
              <a:rPr sz="2200" spc="-70" dirty="0">
                <a:latin typeface="Arial"/>
                <a:cs typeface="Arial"/>
              </a:rPr>
              <a:t>work </a:t>
            </a:r>
            <a:r>
              <a:rPr sz="2200" spc="-45" dirty="0">
                <a:latin typeface="Arial"/>
                <a:cs typeface="Arial"/>
              </a:rPr>
              <a:t>fine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though.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85" dirty="0">
                <a:latin typeface="Arial"/>
                <a:cs typeface="Arial"/>
              </a:rPr>
              <a:t>Notice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40" dirty="0">
                <a:latin typeface="Arial"/>
                <a:cs typeface="Arial"/>
              </a:rPr>
              <a:t>second </a:t>
            </a:r>
            <a:r>
              <a:rPr sz="2200" spc="-90" dirty="0">
                <a:latin typeface="Arial"/>
                <a:cs typeface="Arial"/>
              </a:rPr>
              <a:t>parameter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register() </a:t>
            </a:r>
            <a:r>
              <a:rPr sz="2200" spc="-70" dirty="0">
                <a:latin typeface="Arial"/>
                <a:cs typeface="Arial"/>
              </a:rPr>
              <a:t>method. </a:t>
            </a: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140" dirty="0">
                <a:latin typeface="Arial"/>
                <a:cs typeface="Arial"/>
              </a:rPr>
              <a:t>an </a:t>
            </a:r>
            <a:r>
              <a:rPr sz="2200" spc="-55" dirty="0">
                <a:latin typeface="Arial"/>
                <a:cs typeface="Arial"/>
              </a:rPr>
              <a:t>"interest </a:t>
            </a:r>
            <a:r>
              <a:rPr sz="2200" spc="-65" dirty="0">
                <a:latin typeface="Arial"/>
                <a:cs typeface="Arial"/>
              </a:rPr>
              <a:t>set", </a:t>
            </a:r>
            <a:r>
              <a:rPr sz="2200" spc="-114" dirty="0">
                <a:latin typeface="Arial"/>
                <a:cs typeface="Arial"/>
              </a:rPr>
              <a:t>meaning </a:t>
            </a:r>
            <a:r>
              <a:rPr sz="2200" spc="-65" dirty="0">
                <a:latin typeface="Arial"/>
                <a:cs typeface="Arial"/>
              </a:rPr>
              <a:t>what </a:t>
            </a:r>
            <a:r>
              <a:rPr sz="2200" spc="-120" dirty="0">
                <a:latin typeface="Arial"/>
                <a:cs typeface="Arial"/>
              </a:rPr>
              <a:t>events  </a:t>
            </a: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14" dirty="0">
                <a:latin typeface="Arial"/>
                <a:cs typeface="Arial"/>
              </a:rPr>
              <a:t>are </a:t>
            </a:r>
            <a:r>
              <a:rPr sz="2200" spc="-80" dirty="0">
                <a:latin typeface="Arial"/>
                <a:cs typeface="Arial"/>
              </a:rPr>
              <a:t>interested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85" dirty="0">
                <a:latin typeface="Arial"/>
                <a:cs typeface="Arial"/>
              </a:rPr>
              <a:t>listening </a:t>
            </a:r>
            <a:r>
              <a:rPr sz="2200" spc="-20" dirty="0">
                <a:latin typeface="Arial"/>
                <a:cs typeface="Arial"/>
              </a:rPr>
              <a:t>for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40" dirty="0">
                <a:latin typeface="Arial"/>
                <a:cs typeface="Arial"/>
              </a:rPr>
              <a:t>Channel, </a:t>
            </a:r>
            <a:r>
              <a:rPr sz="2200" spc="-110" dirty="0">
                <a:latin typeface="Arial"/>
                <a:cs typeface="Arial"/>
              </a:rPr>
              <a:t>via </a:t>
            </a:r>
            <a:r>
              <a:rPr sz="2200" spc="-40" dirty="0">
                <a:latin typeface="Arial"/>
                <a:cs typeface="Arial"/>
              </a:rPr>
              <a:t>the</a:t>
            </a:r>
            <a:r>
              <a:rPr sz="2200" spc="-350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Selector.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787390">
              <a:lnSpc>
                <a:spcPct val="100000"/>
              </a:lnSpc>
              <a:tabLst>
                <a:tab pos="1282700" algn="l"/>
                <a:tab pos="2450465" algn="l"/>
                <a:tab pos="3408045" algn="l"/>
              </a:tabLst>
            </a:pPr>
            <a:r>
              <a:rPr sz="2200" spc="-140" dirty="0">
                <a:latin typeface="Arial"/>
                <a:cs typeface="Arial"/>
              </a:rPr>
              <a:t>There </a:t>
            </a:r>
            <a:r>
              <a:rPr sz="2200" spc="-114" dirty="0">
                <a:latin typeface="Arial"/>
                <a:cs typeface="Arial"/>
              </a:rPr>
              <a:t>are </a:t>
            </a:r>
            <a:r>
              <a:rPr sz="2200" spc="-40" dirty="0">
                <a:latin typeface="Arial"/>
                <a:cs typeface="Arial"/>
              </a:rPr>
              <a:t>four </a:t>
            </a:r>
            <a:r>
              <a:rPr sz="2200" spc="-50" dirty="0">
                <a:latin typeface="Arial"/>
                <a:cs typeface="Arial"/>
              </a:rPr>
              <a:t>different </a:t>
            </a:r>
            <a:r>
              <a:rPr sz="2200" spc="-120" dirty="0">
                <a:latin typeface="Arial"/>
                <a:cs typeface="Arial"/>
              </a:rPr>
              <a:t>events </a:t>
            </a: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75" dirty="0">
                <a:latin typeface="Arial"/>
                <a:cs typeface="Arial"/>
              </a:rPr>
              <a:t>listen </a:t>
            </a:r>
            <a:r>
              <a:rPr sz="2200" spc="-30" dirty="0">
                <a:latin typeface="Arial"/>
                <a:cs typeface="Arial"/>
              </a:rPr>
              <a:t>for:  </a:t>
            </a:r>
            <a:r>
              <a:rPr sz="2200" spc="-120" dirty="0">
                <a:latin typeface="Arial"/>
                <a:cs typeface="Arial"/>
              </a:rPr>
              <a:t>1.Connect	</a:t>
            </a:r>
            <a:r>
              <a:rPr sz="2200" spc="-95" dirty="0">
                <a:latin typeface="Arial"/>
                <a:cs typeface="Arial"/>
              </a:rPr>
              <a:t>2.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Accept	</a:t>
            </a:r>
            <a:r>
              <a:rPr sz="2200" spc="-95" dirty="0">
                <a:latin typeface="Arial"/>
                <a:cs typeface="Arial"/>
              </a:rPr>
              <a:t>3.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229" dirty="0">
                <a:latin typeface="Arial"/>
                <a:cs typeface="Arial"/>
              </a:rPr>
              <a:t>Read	</a:t>
            </a:r>
            <a:r>
              <a:rPr sz="2200" spc="-95" dirty="0">
                <a:latin typeface="Arial"/>
                <a:cs typeface="Arial"/>
              </a:rPr>
              <a:t>4.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Write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290" dirty="0"/>
              <a:t>Selectors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9976" y="4587240"/>
            <a:ext cx="4166870" cy="32321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5"/>
              </a:lnSpc>
            </a:pPr>
            <a:r>
              <a:rPr sz="2100" b="1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2100" spc="-5" dirty="0">
                <a:latin typeface="Arial"/>
                <a:cs typeface="Arial"/>
              </a:rPr>
              <a:t>ops </a:t>
            </a:r>
            <a:r>
              <a:rPr sz="2100" dirty="0">
                <a:latin typeface="Arial"/>
                <a:cs typeface="Arial"/>
              </a:rPr>
              <a:t>= </a:t>
            </a:r>
            <a:r>
              <a:rPr sz="2100" spc="-5" dirty="0">
                <a:latin typeface="Arial"/>
                <a:cs typeface="Arial"/>
              </a:rPr>
              <a:t>serverSocket.validOps();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5008829"/>
            <a:ext cx="1151572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6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socket channel’s </a:t>
            </a:r>
            <a:r>
              <a:rPr sz="2100" spc="-130" dirty="0">
                <a:solidFill>
                  <a:srgbClr val="666666"/>
                </a:solidFill>
                <a:latin typeface="Arial"/>
                <a:cs typeface="Arial"/>
              </a:rPr>
              <a:t>validOps()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returns </a:t>
            </a:r>
            <a:r>
              <a:rPr sz="2100" spc="-13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operation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set </a:t>
            </a:r>
            <a:r>
              <a:rPr sz="2100" spc="-50" dirty="0">
                <a:solidFill>
                  <a:srgbClr val="333333"/>
                </a:solidFill>
                <a:latin typeface="Arial"/>
                <a:cs typeface="Arial"/>
              </a:rPr>
              <a:t>identifying </a:t>
            </a:r>
            <a:r>
              <a:rPr sz="2100" spc="-55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channel’s</a:t>
            </a:r>
            <a:r>
              <a:rPr sz="2100" spc="-3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supported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-85" dirty="0">
                <a:solidFill>
                  <a:srgbClr val="333333"/>
                </a:solidFill>
                <a:latin typeface="Arial"/>
                <a:cs typeface="Arial"/>
              </a:rPr>
              <a:t>operations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i.e.,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accepting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new connections. </a:t>
            </a:r>
            <a:r>
              <a:rPr sz="2100" spc="-16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135" dirty="0">
                <a:solidFill>
                  <a:srgbClr val="666666"/>
                </a:solidFill>
                <a:latin typeface="Arial"/>
                <a:cs typeface="Arial"/>
              </a:rPr>
              <a:t>SelectionKey </a:t>
            </a:r>
            <a:r>
              <a:rPr sz="2100" spc="-170" dirty="0">
                <a:solidFill>
                  <a:srgbClr val="333333"/>
                </a:solidFill>
                <a:latin typeface="Arial"/>
                <a:cs typeface="Arial"/>
              </a:rPr>
              <a:t>class has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variables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defining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operation</a:t>
            </a:r>
            <a:r>
              <a:rPr sz="21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sets.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Note: </a:t>
            </a:r>
            <a:r>
              <a:rPr sz="2100" spc="-16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305" dirty="0">
                <a:solidFill>
                  <a:srgbClr val="333333"/>
                </a:solidFill>
                <a:latin typeface="Arial"/>
                <a:cs typeface="Arial"/>
              </a:rPr>
              <a:t>OP_ACCEPT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(socket-accept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operation)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valid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value </a:t>
            </a:r>
            <a:r>
              <a:rPr sz="2100" spc="-2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server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socket</a:t>
            </a:r>
            <a:r>
              <a:rPr sz="21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channel.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574" y="847470"/>
            <a:ext cx="9716135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40" dirty="0">
                <a:latin typeface="Arial"/>
                <a:cs typeface="Arial"/>
              </a:rPr>
              <a:t>A </a:t>
            </a:r>
            <a:r>
              <a:rPr sz="2300" spc="-110" dirty="0">
                <a:latin typeface="Arial"/>
                <a:cs typeface="Arial"/>
              </a:rPr>
              <a:t>channel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55" dirty="0">
                <a:latin typeface="Arial"/>
                <a:cs typeface="Arial"/>
              </a:rPr>
              <a:t>"fires </a:t>
            </a:r>
            <a:r>
              <a:rPr sz="2300" spc="-140" dirty="0">
                <a:latin typeface="Arial"/>
                <a:cs typeface="Arial"/>
              </a:rPr>
              <a:t>an </a:t>
            </a:r>
            <a:r>
              <a:rPr sz="2300" spc="-70" dirty="0">
                <a:latin typeface="Arial"/>
                <a:cs typeface="Arial"/>
              </a:rPr>
              <a:t>event"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140" dirty="0">
                <a:latin typeface="Arial"/>
                <a:cs typeface="Arial"/>
              </a:rPr>
              <a:t>also said </a:t>
            </a:r>
            <a:r>
              <a:rPr sz="2300" spc="5" dirty="0">
                <a:latin typeface="Arial"/>
                <a:cs typeface="Arial"/>
              </a:rPr>
              <a:t>to </a:t>
            </a:r>
            <a:r>
              <a:rPr sz="2300" spc="-114" dirty="0">
                <a:latin typeface="Arial"/>
                <a:cs typeface="Arial"/>
              </a:rPr>
              <a:t>be </a:t>
            </a:r>
            <a:r>
              <a:rPr sz="2300" spc="-70" dirty="0">
                <a:latin typeface="Arial"/>
                <a:cs typeface="Arial"/>
              </a:rPr>
              <a:t>"ready" </a:t>
            </a:r>
            <a:r>
              <a:rPr sz="2300" spc="-25" dirty="0">
                <a:latin typeface="Arial"/>
                <a:cs typeface="Arial"/>
              </a:rPr>
              <a:t>for </a:t>
            </a:r>
            <a:r>
              <a:rPr sz="2300" spc="-20" dirty="0">
                <a:latin typeface="Arial"/>
                <a:cs typeface="Arial"/>
              </a:rPr>
              <a:t>that</a:t>
            </a:r>
            <a:r>
              <a:rPr sz="2300" spc="-370" dirty="0">
                <a:latin typeface="Arial"/>
                <a:cs typeface="Arial"/>
              </a:rPr>
              <a:t> </a:t>
            </a:r>
            <a:r>
              <a:rPr sz="2300" spc="-90" dirty="0">
                <a:latin typeface="Arial"/>
                <a:cs typeface="Arial"/>
              </a:rPr>
              <a:t>event.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235" dirty="0">
                <a:latin typeface="Arial"/>
                <a:cs typeface="Arial"/>
              </a:rPr>
              <a:t>So,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14" dirty="0">
                <a:latin typeface="Arial"/>
                <a:cs typeface="Arial"/>
              </a:rPr>
              <a:t>channel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185" dirty="0">
                <a:latin typeface="Arial"/>
                <a:cs typeface="Arial"/>
              </a:rPr>
              <a:t>has </a:t>
            </a:r>
            <a:r>
              <a:rPr sz="2300" spc="-100" dirty="0">
                <a:latin typeface="Arial"/>
                <a:cs typeface="Arial"/>
              </a:rPr>
              <a:t>connected </a:t>
            </a:r>
            <a:r>
              <a:rPr sz="2300" spc="-135" dirty="0">
                <a:latin typeface="Arial"/>
                <a:cs typeface="Arial"/>
              </a:rPr>
              <a:t>successfully </a:t>
            </a:r>
            <a:r>
              <a:rPr sz="2300" dirty="0">
                <a:latin typeface="Arial"/>
                <a:cs typeface="Arial"/>
              </a:rPr>
              <a:t>to </a:t>
            </a:r>
            <a:r>
              <a:rPr sz="2300" spc="-65" dirty="0">
                <a:latin typeface="Arial"/>
                <a:cs typeface="Arial"/>
              </a:rPr>
              <a:t>another </a:t>
            </a:r>
            <a:r>
              <a:rPr sz="2300" spc="-110" dirty="0">
                <a:latin typeface="Arial"/>
                <a:cs typeface="Arial"/>
              </a:rPr>
              <a:t>server </a:t>
            </a:r>
            <a:r>
              <a:rPr sz="2300" spc="-140" dirty="0">
                <a:latin typeface="Arial"/>
                <a:cs typeface="Arial"/>
              </a:rPr>
              <a:t>is </a:t>
            </a:r>
            <a:r>
              <a:rPr sz="2300" spc="-75" dirty="0">
                <a:latin typeface="Arial"/>
                <a:cs typeface="Arial"/>
              </a:rPr>
              <a:t>"connect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spc="-90" dirty="0">
                <a:latin typeface="Arial"/>
                <a:cs typeface="Arial"/>
              </a:rPr>
              <a:t>ready".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235" dirty="0">
                <a:latin typeface="Arial"/>
                <a:cs typeface="Arial"/>
              </a:rPr>
              <a:t>A </a:t>
            </a:r>
            <a:r>
              <a:rPr sz="2300" spc="-110" dirty="0">
                <a:latin typeface="Arial"/>
                <a:cs typeface="Arial"/>
              </a:rPr>
              <a:t>server </a:t>
            </a:r>
            <a:r>
              <a:rPr sz="2300" spc="-130" dirty="0">
                <a:latin typeface="Arial"/>
                <a:cs typeface="Arial"/>
              </a:rPr>
              <a:t>socket </a:t>
            </a:r>
            <a:r>
              <a:rPr sz="2300" spc="-114" dirty="0">
                <a:latin typeface="Arial"/>
                <a:cs typeface="Arial"/>
              </a:rPr>
              <a:t>channel </a:t>
            </a:r>
            <a:r>
              <a:rPr sz="2300" spc="-80" dirty="0">
                <a:latin typeface="Arial"/>
                <a:cs typeface="Arial"/>
              </a:rPr>
              <a:t>which </a:t>
            </a:r>
            <a:r>
              <a:rPr sz="2300" spc="-130" dirty="0">
                <a:latin typeface="Arial"/>
                <a:cs typeface="Arial"/>
              </a:rPr>
              <a:t>accepts </a:t>
            </a:r>
            <a:r>
              <a:rPr sz="2300" spc="-145" dirty="0">
                <a:latin typeface="Arial"/>
                <a:cs typeface="Arial"/>
              </a:rPr>
              <a:t>an </a:t>
            </a:r>
            <a:r>
              <a:rPr sz="2300" spc="-95" dirty="0">
                <a:latin typeface="Arial"/>
                <a:cs typeface="Arial"/>
              </a:rPr>
              <a:t>incoming </a:t>
            </a:r>
            <a:r>
              <a:rPr sz="2300" spc="-85" dirty="0">
                <a:latin typeface="Arial"/>
                <a:cs typeface="Arial"/>
              </a:rPr>
              <a:t>connection </a:t>
            </a:r>
            <a:r>
              <a:rPr sz="2300" spc="-130" dirty="0">
                <a:latin typeface="Arial"/>
                <a:cs typeface="Arial"/>
              </a:rPr>
              <a:t>is </a:t>
            </a:r>
            <a:r>
              <a:rPr sz="2300" spc="-70" dirty="0">
                <a:latin typeface="Arial"/>
                <a:cs typeface="Arial"/>
              </a:rPr>
              <a:t>"accept"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135" dirty="0">
                <a:latin typeface="Arial"/>
                <a:cs typeface="Arial"/>
              </a:rPr>
              <a:t>ready.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240" dirty="0">
                <a:latin typeface="Arial"/>
                <a:cs typeface="Arial"/>
              </a:rPr>
              <a:t>A </a:t>
            </a:r>
            <a:r>
              <a:rPr sz="2300" spc="-114" dirty="0">
                <a:latin typeface="Arial"/>
                <a:cs typeface="Arial"/>
              </a:rPr>
              <a:t>channel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180" dirty="0">
                <a:latin typeface="Arial"/>
                <a:cs typeface="Arial"/>
              </a:rPr>
              <a:t>has </a:t>
            </a:r>
            <a:r>
              <a:rPr sz="2300" spc="-110" dirty="0">
                <a:latin typeface="Arial"/>
                <a:cs typeface="Arial"/>
              </a:rPr>
              <a:t>data </a:t>
            </a:r>
            <a:r>
              <a:rPr sz="2300" spc="-120" dirty="0">
                <a:latin typeface="Arial"/>
                <a:cs typeface="Arial"/>
              </a:rPr>
              <a:t>ready </a:t>
            </a:r>
            <a:r>
              <a:rPr sz="2300" spc="5" dirty="0">
                <a:latin typeface="Arial"/>
                <a:cs typeface="Arial"/>
              </a:rPr>
              <a:t>to </a:t>
            </a:r>
            <a:r>
              <a:rPr sz="2300" spc="-114" dirty="0">
                <a:latin typeface="Arial"/>
                <a:cs typeface="Arial"/>
              </a:rPr>
              <a:t>be </a:t>
            </a:r>
            <a:r>
              <a:rPr sz="2300" spc="-110" dirty="0">
                <a:latin typeface="Arial"/>
                <a:cs typeface="Arial"/>
              </a:rPr>
              <a:t>read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55" dirty="0">
                <a:latin typeface="Arial"/>
                <a:cs typeface="Arial"/>
              </a:rPr>
              <a:t>"read"</a:t>
            </a:r>
            <a:r>
              <a:rPr sz="2300" spc="-150" dirty="0">
                <a:latin typeface="Arial"/>
                <a:cs typeface="Arial"/>
              </a:rPr>
              <a:t> </a:t>
            </a:r>
            <a:r>
              <a:rPr sz="2300" spc="-140" dirty="0">
                <a:latin typeface="Arial"/>
                <a:cs typeface="Arial"/>
              </a:rPr>
              <a:t>ready.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240" dirty="0">
                <a:latin typeface="Arial"/>
                <a:cs typeface="Arial"/>
              </a:rPr>
              <a:t>A</a:t>
            </a:r>
            <a:r>
              <a:rPr sz="2300" spc="-114" dirty="0">
                <a:latin typeface="Arial"/>
                <a:cs typeface="Arial"/>
              </a:rPr>
              <a:t> channel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that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35" dirty="0">
                <a:latin typeface="Arial"/>
                <a:cs typeface="Arial"/>
              </a:rPr>
              <a:t>is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14" dirty="0">
                <a:latin typeface="Arial"/>
                <a:cs typeface="Arial"/>
              </a:rPr>
              <a:t>ready </a:t>
            </a:r>
            <a:r>
              <a:rPr sz="2300" spc="-25" dirty="0">
                <a:latin typeface="Arial"/>
                <a:cs typeface="Arial"/>
              </a:rPr>
              <a:t>for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10" dirty="0">
                <a:latin typeface="Arial"/>
                <a:cs typeface="Arial"/>
              </a:rPr>
              <a:t>you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to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write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-110" dirty="0">
                <a:latin typeface="Arial"/>
                <a:cs typeface="Arial"/>
              </a:rPr>
              <a:t>data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5" dirty="0">
                <a:latin typeface="Arial"/>
                <a:cs typeface="Arial"/>
              </a:rPr>
              <a:t>to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10" dirty="0">
                <a:latin typeface="Arial"/>
                <a:cs typeface="Arial"/>
              </a:rPr>
              <a:t>it,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35" dirty="0">
                <a:latin typeface="Arial"/>
                <a:cs typeface="Arial"/>
              </a:rPr>
              <a:t>is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"write"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-130" dirty="0">
                <a:latin typeface="Arial"/>
                <a:cs typeface="Arial"/>
              </a:rPr>
              <a:t>ready.</a:t>
            </a:r>
            <a:endParaRPr sz="2300">
              <a:latin typeface="Arial"/>
              <a:cs typeface="Arial"/>
            </a:endParaRPr>
          </a:p>
          <a:p>
            <a:pPr marL="12700" marR="1490980">
              <a:lnSpc>
                <a:spcPts val="5520"/>
              </a:lnSpc>
              <a:spcBef>
                <a:spcPts val="645"/>
              </a:spcBef>
              <a:tabLst>
                <a:tab pos="3805554" algn="l"/>
                <a:tab pos="4158615" algn="l"/>
              </a:tabLst>
            </a:pPr>
            <a:r>
              <a:rPr sz="2300" spc="-185" dirty="0">
                <a:latin typeface="Arial"/>
                <a:cs typeface="Arial"/>
              </a:rPr>
              <a:t>These </a:t>
            </a:r>
            <a:r>
              <a:rPr sz="2300" spc="-45" dirty="0">
                <a:latin typeface="Arial"/>
                <a:cs typeface="Arial"/>
              </a:rPr>
              <a:t>four </a:t>
            </a:r>
            <a:r>
              <a:rPr sz="2300" spc="-120" dirty="0">
                <a:latin typeface="Arial"/>
                <a:cs typeface="Arial"/>
              </a:rPr>
              <a:t>events are </a:t>
            </a:r>
            <a:r>
              <a:rPr sz="2300" spc="-100" dirty="0">
                <a:latin typeface="Arial"/>
                <a:cs typeface="Arial"/>
              </a:rPr>
              <a:t>represented </a:t>
            </a:r>
            <a:r>
              <a:rPr sz="2300" spc="-114" dirty="0">
                <a:latin typeface="Arial"/>
                <a:cs typeface="Arial"/>
              </a:rPr>
              <a:t>by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45" dirty="0">
                <a:latin typeface="Arial"/>
                <a:cs typeface="Arial"/>
              </a:rPr>
              <a:t>four </a:t>
            </a:r>
            <a:r>
              <a:rPr sz="2300" spc="-145" dirty="0">
                <a:latin typeface="Arial"/>
                <a:cs typeface="Arial"/>
              </a:rPr>
              <a:t>SelectionKey </a:t>
            </a:r>
            <a:r>
              <a:rPr sz="2300" spc="-110" dirty="0">
                <a:latin typeface="Arial"/>
                <a:cs typeface="Arial"/>
              </a:rPr>
              <a:t>constants:  </a:t>
            </a:r>
            <a:r>
              <a:rPr sz="2300" spc="-210" dirty="0">
                <a:latin typeface="Arial"/>
                <a:cs typeface="Arial"/>
              </a:rPr>
              <a:t>1.SelectionKey.OP_CONNECT	</a:t>
            </a:r>
            <a:r>
              <a:rPr sz="2300" spc="-100" dirty="0">
                <a:latin typeface="Arial"/>
                <a:cs typeface="Arial"/>
              </a:rPr>
              <a:t>2.	</a:t>
            </a:r>
            <a:r>
              <a:rPr sz="2300" spc="-225" dirty="0">
                <a:latin typeface="Arial"/>
                <a:cs typeface="Arial"/>
              </a:rPr>
              <a:t>SelectionKey.OP_ACCEPT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  <a:tabLst>
                <a:tab pos="3756025" algn="l"/>
                <a:tab pos="4174490" algn="l"/>
              </a:tabLst>
            </a:pPr>
            <a:r>
              <a:rPr sz="2300" spc="-200" dirty="0">
                <a:latin typeface="Arial"/>
                <a:cs typeface="Arial"/>
              </a:rPr>
              <a:t>3.SelectionKey.OP_READ	</a:t>
            </a:r>
            <a:r>
              <a:rPr sz="2300" spc="-95" dirty="0">
                <a:latin typeface="Arial"/>
                <a:cs typeface="Arial"/>
              </a:rPr>
              <a:t>3.	</a:t>
            </a:r>
            <a:r>
              <a:rPr sz="2300" spc="-200" dirty="0">
                <a:latin typeface="Arial"/>
                <a:cs typeface="Arial"/>
              </a:rPr>
              <a:t>SelectionKey.OP_WRITE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6910"/>
          </a:xfrm>
          <a:custGeom>
            <a:avLst/>
            <a:gdLst/>
            <a:ahLst/>
            <a:cxnLst/>
            <a:rect l="l" t="t" r="r" b="b"/>
            <a:pathLst>
              <a:path w="12192000" h="676910">
                <a:moveTo>
                  <a:pt x="12192000" y="0"/>
                </a:moveTo>
                <a:lnTo>
                  <a:pt x="0" y="0"/>
                </a:lnTo>
                <a:lnTo>
                  <a:pt x="0" y="676655"/>
                </a:lnTo>
                <a:lnTo>
                  <a:pt x="12192000" y="6766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4336" y="0"/>
            <a:ext cx="83242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/>
              <a:t>Selector </a:t>
            </a:r>
            <a:r>
              <a:rPr sz="4200" spc="-305" dirty="0"/>
              <a:t>Example:</a:t>
            </a:r>
            <a:r>
              <a:rPr sz="4200" spc="-345" dirty="0"/>
              <a:t> </a:t>
            </a:r>
            <a:r>
              <a:rPr sz="4200" spc="-315" dirty="0"/>
              <a:t>ServerSocketChannel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349707" y="699897"/>
            <a:ext cx="903033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8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b="1" spc="70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600" b="1" spc="15" dirty="0">
                <a:latin typeface="Arial"/>
                <a:cs typeface="Arial"/>
              </a:rPr>
              <a:t>SelectorExample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25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b="1" spc="85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b="1" spc="175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600" b="1" spc="5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600" b="1" spc="-60" dirty="0">
                <a:latin typeface="Arial"/>
                <a:cs typeface="Arial"/>
              </a:rPr>
              <a:t>main </a:t>
            </a:r>
            <a:r>
              <a:rPr sz="1600" b="1" spc="135" dirty="0">
                <a:latin typeface="Arial"/>
                <a:cs typeface="Arial"/>
              </a:rPr>
              <a:t>(String </a:t>
            </a:r>
            <a:r>
              <a:rPr sz="1600" b="1" spc="340" dirty="0">
                <a:latin typeface="Arial"/>
                <a:cs typeface="Arial"/>
              </a:rPr>
              <a:t>[] </a:t>
            </a:r>
            <a:r>
              <a:rPr sz="1600" b="1" spc="9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600" b="1" spc="90" dirty="0">
                <a:latin typeface="Arial"/>
                <a:cs typeface="Arial"/>
              </a:rPr>
              <a:t>) </a:t>
            </a:r>
            <a:r>
              <a:rPr sz="1600" b="1" spc="-5" dirty="0">
                <a:solidFill>
                  <a:srgbClr val="7E0054"/>
                </a:solidFill>
                <a:latin typeface="Arial"/>
                <a:cs typeface="Arial"/>
              </a:rPr>
              <a:t>throws </a:t>
            </a:r>
            <a:r>
              <a:rPr sz="1600" b="1" spc="25" dirty="0">
                <a:latin typeface="Arial"/>
                <a:cs typeface="Arial"/>
              </a:rPr>
              <a:t>IOException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25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02335">
              <a:lnSpc>
                <a:spcPct val="100000"/>
              </a:lnSpc>
            </a:pPr>
            <a:r>
              <a:rPr sz="1600" spc="430" dirty="0">
                <a:solidFill>
                  <a:srgbClr val="3E7E5F"/>
                </a:solidFill>
                <a:latin typeface="Arial"/>
                <a:cs typeface="Arial"/>
              </a:rPr>
              <a:t>// </a:t>
            </a:r>
            <a:r>
              <a:rPr sz="1600" spc="15" dirty="0">
                <a:solidFill>
                  <a:srgbClr val="3E7E5F"/>
                </a:solidFill>
                <a:latin typeface="Arial"/>
                <a:cs typeface="Arial"/>
              </a:rPr>
              <a:t>Get</a:t>
            </a:r>
            <a:r>
              <a:rPr sz="1600" spc="405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600" spc="175" dirty="0">
                <a:solidFill>
                  <a:srgbClr val="3E7E5F"/>
                </a:solidFill>
                <a:latin typeface="Arial"/>
                <a:cs typeface="Arial"/>
              </a:rPr>
              <a:t>selector</a:t>
            </a:r>
            <a:endParaRPr sz="1600">
              <a:latin typeface="Arial"/>
              <a:cs typeface="Arial"/>
            </a:endParaRPr>
          </a:p>
          <a:p>
            <a:pPr marL="902335">
              <a:lnSpc>
                <a:spcPct val="100000"/>
              </a:lnSpc>
            </a:pPr>
            <a:r>
              <a:rPr sz="1600" spc="140" dirty="0">
                <a:latin typeface="Arial"/>
                <a:cs typeface="Arial"/>
              </a:rPr>
              <a:t>Selector </a:t>
            </a:r>
            <a:r>
              <a:rPr sz="1600" spc="170" dirty="0">
                <a:solidFill>
                  <a:srgbClr val="6A3D3D"/>
                </a:solidFill>
                <a:latin typeface="Arial"/>
                <a:cs typeface="Arial"/>
              </a:rPr>
              <a:t>selector </a:t>
            </a:r>
            <a:r>
              <a:rPr sz="1600" spc="-60" dirty="0">
                <a:latin typeface="Arial"/>
                <a:cs typeface="Arial"/>
              </a:rPr>
              <a:t>=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160" dirty="0">
                <a:latin typeface="Arial"/>
                <a:cs typeface="Arial"/>
              </a:rPr>
              <a:t>Selector.</a:t>
            </a:r>
            <a:r>
              <a:rPr sz="1600" i="1" spc="160" dirty="0">
                <a:latin typeface="Arial"/>
                <a:cs typeface="Arial"/>
              </a:rPr>
              <a:t>open();</a:t>
            </a:r>
            <a:endParaRPr sz="1600">
              <a:latin typeface="Arial"/>
              <a:cs typeface="Arial"/>
            </a:endParaRPr>
          </a:p>
          <a:p>
            <a:pPr marL="902335">
              <a:lnSpc>
                <a:spcPct val="100000"/>
              </a:lnSpc>
              <a:spcBef>
                <a:spcPts val="5"/>
              </a:spcBef>
            </a:pPr>
            <a:r>
              <a:rPr sz="1600" spc="110" dirty="0">
                <a:latin typeface="Arial"/>
                <a:cs typeface="Arial"/>
              </a:rPr>
              <a:t>System.</a:t>
            </a:r>
            <a:r>
              <a:rPr sz="1600" b="1" i="1" spc="11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600" b="1" i="1" spc="110" dirty="0">
                <a:latin typeface="Arial"/>
                <a:cs typeface="Arial"/>
              </a:rPr>
              <a:t>.println(</a:t>
            </a:r>
            <a:r>
              <a:rPr sz="1600" b="1" i="1" spc="110" dirty="0">
                <a:solidFill>
                  <a:srgbClr val="2A00FF"/>
                </a:solidFill>
                <a:latin typeface="Arial"/>
                <a:cs typeface="Arial"/>
              </a:rPr>
              <a:t>"Selector </a:t>
            </a:r>
            <a:r>
              <a:rPr sz="1600" b="1" i="1" spc="5" dirty="0">
                <a:solidFill>
                  <a:srgbClr val="2A00FF"/>
                </a:solidFill>
                <a:latin typeface="Arial"/>
                <a:cs typeface="Arial"/>
              </a:rPr>
              <a:t>open: </a:t>
            </a:r>
            <a:r>
              <a:rPr sz="1600" b="1" i="1" spc="114" dirty="0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sz="1600" b="1" i="1" spc="-60" dirty="0">
                <a:latin typeface="Arial"/>
                <a:cs typeface="Arial"/>
              </a:rPr>
              <a:t>+</a:t>
            </a:r>
            <a:r>
              <a:rPr sz="1600" b="1" i="1" spc="-90" dirty="0">
                <a:latin typeface="Arial"/>
                <a:cs typeface="Arial"/>
              </a:rPr>
              <a:t> </a:t>
            </a:r>
            <a:r>
              <a:rPr sz="1600" b="1" i="1" spc="125" dirty="0">
                <a:solidFill>
                  <a:srgbClr val="6A3D3D"/>
                </a:solidFill>
                <a:latin typeface="Arial"/>
                <a:cs typeface="Arial"/>
              </a:rPr>
              <a:t>selector</a:t>
            </a:r>
            <a:r>
              <a:rPr sz="1600" b="1" i="1" spc="125" dirty="0">
                <a:latin typeface="Arial"/>
                <a:cs typeface="Arial"/>
              </a:rPr>
              <a:t>.isOpen());</a:t>
            </a:r>
            <a:endParaRPr sz="1600">
              <a:latin typeface="Arial"/>
              <a:cs typeface="Arial"/>
            </a:endParaRPr>
          </a:p>
          <a:p>
            <a:pPr marL="902335" marR="5080">
              <a:lnSpc>
                <a:spcPct val="100000"/>
              </a:lnSpc>
            </a:pPr>
            <a:r>
              <a:rPr sz="1600" spc="430" dirty="0">
                <a:solidFill>
                  <a:srgbClr val="3E7E5F"/>
                </a:solidFill>
                <a:latin typeface="Arial"/>
                <a:cs typeface="Arial"/>
              </a:rPr>
              <a:t>// </a:t>
            </a:r>
            <a:r>
              <a:rPr sz="1600" spc="15" dirty="0">
                <a:solidFill>
                  <a:srgbClr val="3E7E5F"/>
                </a:solidFill>
                <a:latin typeface="Arial"/>
                <a:cs typeface="Arial"/>
              </a:rPr>
              <a:t>Get </a:t>
            </a:r>
            <a:r>
              <a:rPr sz="1600" spc="130" dirty="0">
                <a:solidFill>
                  <a:srgbClr val="3E7E5F"/>
                </a:solidFill>
                <a:latin typeface="Arial"/>
                <a:cs typeface="Arial"/>
              </a:rPr>
              <a:t>server </a:t>
            </a:r>
            <a:r>
              <a:rPr sz="1600" spc="105" dirty="0">
                <a:solidFill>
                  <a:srgbClr val="3E7E5F"/>
                </a:solidFill>
                <a:latin typeface="Arial"/>
                <a:cs typeface="Arial"/>
              </a:rPr>
              <a:t>socket </a:t>
            </a:r>
            <a:r>
              <a:rPr sz="1600" spc="75" dirty="0">
                <a:solidFill>
                  <a:srgbClr val="3E7E5F"/>
                </a:solidFill>
                <a:latin typeface="Arial"/>
                <a:cs typeface="Arial"/>
              </a:rPr>
              <a:t>channel </a:t>
            </a:r>
            <a:r>
              <a:rPr sz="1600" spc="-15" dirty="0">
                <a:solidFill>
                  <a:srgbClr val="3E7E5F"/>
                </a:solidFill>
                <a:latin typeface="Arial"/>
                <a:cs typeface="Arial"/>
              </a:rPr>
              <a:t>and </a:t>
            </a:r>
            <a:r>
              <a:rPr sz="1600" spc="204" dirty="0">
                <a:solidFill>
                  <a:srgbClr val="3E7E5F"/>
                </a:solidFill>
                <a:latin typeface="Arial"/>
                <a:cs typeface="Arial"/>
              </a:rPr>
              <a:t>register </a:t>
            </a:r>
            <a:r>
              <a:rPr sz="1600" spc="160" dirty="0">
                <a:solidFill>
                  <a:srgbClr val="3E7E5F"/>
                </a:solidFill>
                <a:latin typeface="Arial"/>
                <a:cs typeface="Arial"/>
              </a:rPr>
              <a:t>with </a:t>
            </a:r>
            <a:r>
              <a:rPr sz="1600" spc="170" dirty="0">
                <a:solidFill>
                  <a:srgbClr val="3E7E5F"/>
                </a:solidFill>
                <a:latin typeface="Arial"/>
                <a:cs typeface="Arial"/>
              </a:rPr>
              <a:t>selector  </a:t>
            </a:r>
            <a:r>
              <a:rPr sz="1600" spc="55" dirty="0">
                <a:latin typeface="Arial"/>
                <a:cs typeface="Arial"/>
              </a:rPr>
              <a:t>ServerSocketChannel </a:t>
            </a:r>
            <a:r>
              <a:rPr sz="1600" spc="90" dirty="0">
                <a:solidFill>
                  <a:srgbClr val="6A3D3D"/>
                </a:solidFill>
                <a:latin typeface="Arial"/>
                <a:cs typeface="Arial"/>
              </a:rPr>
              <a:t>serverSocket </a:t>
            </a:r>
            <a:r>
              <a:rPr sz="1600" spc="-60" dirty="0">
                <a:latin typeface="Arial"/>
                <a:cs typeface="Arial"/>
              </a:rPr>
              <a:t>= </a:t>
            </a:r>
            <a:r>
              <a:rPr sz="1600" spc="90" dirty="0">
                <a:latin typeface="Arial"/>
                <a:cs typeface="Arial"/>
              </a:rPr>
              <a:t>ServerSocketChannel.</a:t>
            </a:r>
            <a:r>
              <a:rPr sz="1600" i="1" spc="90" dirty="0">
                <a:latin typeface="Arial"/>
                <a:cs typeface="Arial"/>
              </a:rPr>
              <a:t>open();  </a:t>
            </a:r>
            <a:r>
              <a:rPr sz="1600" spc="85" dirty="0">
                <a:latin typeface="Arial"/>
                <a:cs typeface="Arial"/>
              </a:rPr>
              <a:t>InetSocketAddress </a:t>
            </a:r>
            <a:r>
              <a:rPr sz="1600" spc="65" dirty="0">
                <a:solidFill>
                  <a:srgbClr val="6A3D3D"/>
                </a:solidFill>
                <a:latin typeface="Arial"/>
                <a:cs typeface="Arial"/>
              </a:rPr>
              <a:t>hostAddress </a:t>
            </a:r>
            <a:r>
              <a:rPr sz="1600" spc="-60" dirty="0">
                <a:latin typeface="Arial"/>
                <a:cs typeface="Arial"/>
              </a:rPr>
              <a:t>= </a:t>
            </a:r>
            <a:r>
              <a:rPr sz="1600" b="1" spc="-17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600" b="1" spc="10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latin typeface="Arial"/>
                <a:cs typeface="Arial"/>
              </a:rPr>
              <a:t>InetSocketAddress(</a:t>
            </a:r>
            <a:r>
              <a:rPr sz="1600" b="1" spc="70" dirty="0">
                <a:solidFill>
                  <a:srgbClr val="2A00FF"/>
                </a:solidFill>
                <a:latin typeface="Arial"/>
                <a:cs typeface="Arial"/>
              </a:rPr>
              <a:t>"localhost"</a:t>
            </a:r>
            <a:r>
              <a:rPr sz="1600" b="1" spc="70" dirty="0">
                <a:latin typeface="Arial"/>
                <a:cs typeface="Arial"/>
              </a:rPr>
              <a:t>, </a:t>
            </a:r>
            <a:r>
              <a:rPr sz="1600" b="1" spc="100" dirty="0">
                <a:latin typeface="Arial"/>
                <a:cs typeface="Arial"/>
              </a:rPr>
              <a:t>5454);  </a:t>
            </a:r>
            <a:r>
              <a:rPr sz="1600" spc="125" dirty="0">
                <a:solidFill>
                  <a:srgbClr val="6A3D3D"/>
                </a:solidFill>
                <a:latin typeface="Arial"/>
                <a:cs typeface="Arial"/>
              </a:rPr>
              <a:t>serverSocket</a:t>
            </a:r>
            <a:r>
              <a:rPr sz="1600" spc="125" dirty="0">
                <a:latin typeface="Arial"/>
                <a:cs typeface="Arial"/>
              </a:rPr>
              <a:t>.bind(</a:t>
            </a:r>
            <a:r>
              <a:rPr sz="1600" spc="125" dirty="0">
                <a:solidFill>
                  <a:srgbClr val="6A3D3D"/>
                </a:solidFill>
                <a:latin typeface="Arial"/>
                <a:cs typeface="Arial"/>
              </a:rPr>
              <a:t>hostAddress</a:t>
            </a:r>
            <a:r>
              <a:rPr sz="1600" spc="12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02335">
              <a:lnSpc>
                <a:spcPct val="100000"/>
              </a:lnSpc>
            </a:pPr>
            <a:r>
              <a:rPr sz="1600" spc="145" dirty="0">
                <a:solidFill>
                  <a:srgbClr val="6A3D3D"/>
                </a:solidFill>
                <a:latin typeface="Arial"/>
                <a:cs typeface="Arial"/>
              </a:rPr>
              <a:t>serverSocket</a:t>
            </a:r>
            <a:r>
              <a:rPr sz="1600" spc="145" dirty="0">
                <a:latin typeface="Arial"/>
                <a:cs typeface="Arial"/>
              </a:rPr>
              <a:t>.configureBlocking(</a:t>
            </a:r>
            <a:r>
              <a:rPr sz="1600" b="1" spc="145" dirty="0">
                <a:solidFill>
                  <a:srgbClr val="7E0054"/>
                </a:solidFill>
                <a:latin typeface="Arial"/>
                <a:cs typeface="Arial"/>
              </a:rPr>
              <a:t>false</a:t>
            </a:r>
            <a:r>
              <a:rPr sz="1600" b="1" spc="14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902335">
              <a:lnSpc>
                <a:spcPct val="100000"/>
              </a:lnSpc>
            </a:pPr>
            <a:r>
              <a:rPr sz="1600" b="1" spc="220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1600" b="1" spc="-80" dirty="0">
                <a:solidFill>
                  <a:srgbClr val="6A3D3D"/>
                </a:solidFill>
                <a:latin typeface="Arial"/>
                <a:cs typeface="Arial"/>
              </a:rPr>
              <a:t>ops </a:t>
            </a:r>
            <a:r>
              <a:rPr sz="1600" b="1" spc="-60" dirty="0">
                <a:latin typeface="Arial"/>
                <a:cs typeface="Arial"/>
              </a:rPr>
              <a:t>=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85" dirty="0">
                <a:solidFill>
                  <a:srgbClr val="6A3D3D"/>
                </a:solidFill>
                <a:latin typeface="Arial"/>
                <a:cs typeface="Arial"/>
              </a:rPr>
              <a:t>serverSocket</a:t>
            </a:r>
            <a:r>
              <a:rPr sz="1600" b="1" spc="85" dirty="0">
                <a:latin typeface="Arial"/>
                <a:cs typeface="Arial"/>
              </a:rPr>
              <a:t>.validOps();</a:t>
            </a:r>
            <a:endParaRPr sz="1600">
              <a:latin typeface="Arial"/>
              <a:cs typeface="Arial"/>
            </a:endParaRPr>
          </a:p>
          <a:p>
            <a:pPr marL="902335">
              <a:lnSpc>
                <a:spcPct val="100000"/>
              </a:lnSpc>
            </a:pPr>
            <a:r>
              <a:rPr sz="1600" spc="95" dirty="0">
                <a:latin typeface="Arial"/>
                <a:cs typeface="Arial"/>
              </a:rPr>
              <a:t>SelectionKey </a:t>
            </a:r>
            <a:r>
              <a:rPr sz="1600" u="heavy" spc="100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selectKey</a:t>
            </a:r>
            <a:r>
              <a:rPr sz="1600" u="heavy" spc="100" dirty="0"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60" dirty="0"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= </a:t>
            </a:r>
            <a:r>
              <a:rPr sz="1600" u="heavy" spc="170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serverSocket</a:t>
            </a:r>
            <a:r>
              <a:rPr sz="1600" u="heavy" spc="170" dirty="0"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.register(</a:t>
            </a:r>
            <a:r>
              <a:rPr sz="1600" u="heavy" spc="170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selector</a:t>
            </a:r>
            <a:r>
              <a:rPr sz="1600" u="heavy" spc="170" dirty="0"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,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u="heavy" spc="114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ops</a:t>
            </a:r>
            <a:r>
              <a:rPr sz="1600" u="heavy" spc="114" dirty="0"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,</a:t>
            </a:r>
            <a:r>
              <a:rPr sz="1600" spc="380" dirty="0">
                <a:latin typeface="Arial"/>
                <a:cs typeface="Arial"/>
              </a:rPr>
              <a:t> </a:t>
            </a:r>
            <a:r>
              <a:rPr sz="1600" b="1" u="heavy" spc="220" dirty="0">
                <a:solidFill>
                  <a:srgbClr val="7E0054"/>
                </a:solidFill>
                <a:uFill>
                  <a:solidFill>
                    <a:srgbClr val="7E0054"/>
                  </a:solidFill>
                </a:uFill>
                <a:latin typeface="Arial"/>
                <a:cs typeface="Arial"/>
              </a:rPr>
              <a:t>null</a:t>
            </a:r>
            <a:r>
              <a:rPr sz="1600" b="1" u="heavy" spc="220" dirty="0">
                <a:uFill>
                  <a:solidFill>
                    <a:srgbClr val="7E0054"/>
                  </a:solidFill>
                </a:u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902335">
              <a:lnSpc>
                <a:spcPct val="100000"/>
              </a:lnSpc>
            </a:pPr>
            <a:r>
              <a:rPr sz="1600" b="1" spc="160" dirty="0">
                <a:solidFill>
                  <a:srgbClr val="7E0054"/>
                </a:solidFill>
                <a:latin typeface="Arial"/>
                <a:cs typeface="Arial"/>
              </a:rPr>
              <a:t>for </a:t>
            </a:r>
            <a:r>
              <a:rPr sz="1600" b="1" spc="335" dirty="0">
                <a:latin typeface="Arial"/>
                <a:cs typeface="Arial"/>
              </a:rPr>
              <a:t>(;;)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25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347470">
              <a:lnSpc>
                <a:spcPct val="100000"/>
              </a:lnSpc>
            </a:pPr>
            <a:r>
              <a:rPr sz="1600" spc="100" dirty="0">
                <a:latin typeface="Arial"/>
                <a:cs typeface="Arial"/>
              </a:rPr>
              <a:t>System.</a:t>
            </a:r>
            <a:r>
              <a:rPr sz="1600" b="1" i="1" spc="10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600" b="1" i="1" spc="100" dirty="0">
                <a:latin typeface="Arial"/>
                <a:cs typeface="Arial"/>
              </a:rPr>
              <a:t>.println(</a:t>
            </a:r>
            <a:r>
              <a:rPr sz="1600" b="1" i="1" spc="100" dirty="0">
                <a:solidFill>
                  <a:srgbClr val="2A00FF"/>
                </a:solidFill>
                <a:latin typeface="Arial"/>
                <a:cs typeface="Arial"/>
              </a:rPr>
              <a:t>"Waiting </a:t>
            </a:r>
            <a:r>
              <a:rPr sz="1600" b="1" i="1" spc="155" dirty="0">
                <a:solidFill>
                  <a:srgbClr val="2A00FF"/>
                </a:solidFill>
                <a:latin typeface="Arial"/>
                <a:cs typeface="Arial"/>
              </a:rPr>
              <a:t>for</a:t>
            </a:r>
            <a:r>
              <a:rPr sz="1600" b="1" i="1" spc="21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b="1" i="1" spc="229" dirty="0">
                <a:solidFill>
                  <a:srgbClr val="2A00FF"/>
                </a:solidFill>
                <a:latin typeface="Arial"/>
                <a:cs typeface="Arial"/>
              </a:rPr>
              <a:t>select..."</a:t>
            </a:r>
            <a:r>
              <a:rPr sz="1600" b="1" i="1" spc="229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1347470">
              <a:lnSpc>
                <a:spcPct val="100000"/>
              </a:lnSpc>
            </a:pPr>
            <a:r>
              <a:rPr sz="1600" b="1" spc="215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1600" b="1" spc="-75" dirty="0">
                <a:solidFill>
                  <a:srgbClr val="6A3D3D"/>
                </a:solidFill>
                <a:latin typeface="Arial"/>
                <a:cs typeface="Arial"/>
              </a:rPr>
              <a:t>noOfKeys </a:t>
            </a:r>
            <a:r>
              <a:rPr sz="1600" b="1" spc="-60" dirty="0">
                <a:latin typeface="Arial"/>
                <a:cs typeface="Arial"/>
              </a:rPr>
              <a:t>=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165" dirty="0">
                <a:solidFill>
                  <a:srgbClr val="6A3D3D"/>
                </a:solidFill>
                <a:latin typeface="Arial"/>
                <a:cs typeface="Arial"/>
              </a:rPr>
              <a:t>selector</a:t>
            </a:r>
            <a:r>
              <a:rPr sz="1600" b="1" spc="165" dirty="0">
                <a:latin typeface="Arial"/>
                <a:cs typeface="Arial"/>
              </a:rPr>
              <a:t>.select();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347470">
              <a:lnSpc>
                <a:spcPct val="100000"/>
              </a:lnSpc>
            </a:pPr>
            <a:r>
              <a:rPr sz="1600" spc="60" dirty="0">
                <a:latin typeface="Arial"/>
                <a:cs typeface="Arial"/>
              </a:rPr>
              <a:t>System.</a:t>
            </a:r>
            <a:r>
              <a:rPr sz="1600" b="1" i="1" spc="6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600" b="1" i="1" spc="60" dirty="0">
                <a:latin typeface="Arial"/>
                <a:cs typeface="Arial"/>
              </a:rPr>
              <a:t>.println(</a:t>
            </a:r>
            <a:r>
              <a:rPr sz="1600" b="1" i="1" spc="60" dirty="0">
                <a:solidFill>
                  <a:srgbClr val="2A00FF"/>
                </a:solidFill>
                <a:latin typeface="Arial"/>
                <a:cs typeface="Arial"/>
              </a:rPr>
              <a:t>"Number </a:t>
            </a:r>
            <a:r>
              <a:rPr sz="1600" b="1" i="1" spc="114" dirty="0">
                <a:solidFill>
                  <a:srgbClr val="2A00FF"/>
                </a:solidFill>
                <a:latin typeface="Arial"/>
                <a:cs typeface="Arial"/>
              </a:rPr>
              <a:t>of </a:t>
            </a:r>
            <a:r>
              <a:rPr sz="1600" b="1" i="1" spc="70" dirty="0">
                <a:solidFill>
                  <a:srgbClr val="2A00FF"/>
                </a:solidFill>
                <a:latin typeface="Arial"/>
                <a:cs typeface="Arial"/>
              </a:rPr>
              <a:t>selected </a:t>
            </a:r>
            <a:r>
              <a:rPr sz="1600" b="1" i="1" spc="55" dirty="0">
                <a:solidFill>
                  <a:srgbClr val="2A00FF"/>
                </a:solidFill>
                <a:latin typeface="Arial"/>
                <a:cs typeface="Arial"/>
              </a:rPr>
              <a:t>keys: </a:t>
            </a:r>
            <a:r>
              <a:rPr sz="1600" b="1" i="1" spc="114" dirty="0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sz="1600" b="1" i="1" spc="-60" dirty="0">
                <a:latin typeface="Arial"/>
                <a:cs typeface="Arial"/>
              </a:rPr>
              <a:t>+</a:t>
            </a:r>
            <a:r>
              <a:rPr sz="1600" b="1" i="1" spc="80" dirty="0">
                <a:latin typeface="Arial"/>
                <a:cs typeface="Arial"/>
              </a:rPr>
              <a:t> </a:t>
            </a:r>
            <a:r>
              <a:rPr sz="1600" b="1" i="1" spc="5" dirty="0">
                <a:solidFill>
                  <a:srgbClr val="6A3D3D"/>
                </a:solidFill>
                <a:latin typeface="Arial"/>
                <a:cs typeface="Arial"/>
              </a:rPr>
              <a:t>noOfKeys</a:t>
            </a:r>
            <a:r>
              <a:rPr sz="1600" b="1" i="1" spc="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347470" marR="2783205">
              <a:lnSpc>
                <a:spcPct val="100000"/>
              </a:lnSpc>
              <a:spcBef>
                <a:spcPts val="5"/>
              </a:spcBef>
            </a:pPr>
            <a:r>
              <a:rPr sz="16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 </a:t>
            </a:r>
            <a:r>
              <a:rPr sz="1600" u="heavy" spc="75" dirty="0">
                <a:solidFill>
                  <a:srgbClr val="6A3D3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selectedKeys</a:t>
            </a:r>
            <a:r>
              <a:rPr sz="1600" u="heavy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= </a:t>
            </a:r>
            <a:r>
              <a:rPr sz="1600" u="heavy" spc="160" dirty="0">
                <a:solidFill>
                  <a:srgbClr val="6A3D3D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selector</a:t>
            </a:r>
            <a:r>
              <a:rPr sz="1600" u="heavy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.selectedKeys(); </a:t>
            </a:r>
            <a:r>
              <a:rPr sz="1600" spc="160" dirty="0">
                <a:latin typeface="Arial"/>
                <a:cs typeface="Arial"/>
              </a:rPr>
              <a:t> </a:t>
            </a:r>
            <a:r>
              <a:rPr sz="1600" u="heavy" spc="2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Iterator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u="heavy" spc="250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iterator</a:t>
            </a:r>
            <a:r>
              <a:rPr sz="1600" u="heavy" spc="250" dirty="0"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60" dirty="0"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=</a:t>
            </a:r>
            <a:r>
              <a:rPr sz="1600" u="heavy" spc="-20" dirty="0"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185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selectedKeys</a:t>
            </a:r>
            <a:r>
              <a:rPr sz="1600" u="heavy" spc="185" dirty="0"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.iterator();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75492" y="6309359"/>
            <a:ext cx="982980" cy="370840"/>
          </a:xfrm>
          <a:custGeom>
            <a:avLst/>
            <a:gdLst/>
            <a:ahLst/>
            <a:cxnLst/>
            <a:rect l="l" t="t" r="r" b="b"/>
            <a:pathLst>
              <a:path w="982979" h="370840">
                <a:moveTo>
                  <a:pt x="982979" y="0"/>
                </a:moveTo>
                <a:lnTo>
                  <a:pt x="0" y="0"/>
                </a:lnTo>
                <a:lnTo>
                  <a:pt x="0" y="370331"/>
                </a:lnTo>
                <a:lnTo>
                  <a:pt x="982979" y="370331"/>
                </a:lnTo>
                <a:lnTo>
                  <a:pt x="9829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56009" y="6330188"/>
            <a:ext cx="777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320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1800" b="1" u="heavy" spc="80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00" b="1" u="heavy" spc="-20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b="1" u="heavy" spc="385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b="1" u="heavy" spc="-15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800" b="1" u="heavy" spc="-815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" y="0"/>
            <a:ext cx="12167235" cy="676910"/>
          </a:xfrm>
          <a:prstGeom prst="rect">
            <a:avLst/>
          </a:prstGeom>
          <a:solidFill>
            <a:srgbClr val="AEABAB"/>
          </a:solidFill>
        </p:spPr>
        <p:txBody>
          <a:bodyPr vert="horz" wrap="square" lIns="0" tIns="0" rIns="0" bIns="0" rtlCol="0">
            <a:spAutoFit/>
          </a:bodyPr>
          <a:lstStyle/>
          <a:p>
            <a:pPr marR="16510" algn="ctr">
              <a:lnSpc>
                <a:spcPts val="4670"/>
              </a:lnSpc>
            </a:pPr>
            <a:r>
              <a:rPr sz="4200" spc="-240" dirty="0"/>
              <a:t>Selector </a:t>
            </a:r>
            <a:r>
              <a:rPr sz="4200" spc="-305" dirty="0"/>
              <a:t>Example:</a:t>
            </a:r>
            <a:r>
              <a:rPr sz="4200" spc="-345" dirty="0"/>
              <a:t> </a:t>
            </a:r>
            <a:r>
              <a:rPr sz="4200" spc="-315" dirty="0"/>
              <a:t>ServerSocketChannel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710308" y="943736"/>
            <a:ext cx="8583930" cy="5633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7E0054"/>
                </a:solidFill>
                <a:latin typeface="Arial"/>
                <a:cs typeface="Arial"/>
              </a:rPr>
              <a:t>while </a:t>
            </a:r>
            <a:r>
              <a:rPr sz="1600" b="1" spc="155" dirty="0">
                <a:latin typeface="Arial"/>
                <a:cs typeface="Arial"/>
              </a:rPr>
              <a:t>(</a:t>
            </a:r>
            <a:r>
              <a:rPr sz="1600" b="1" spc="155" dirty="0">
                <a:solidFill>
                  <a:srgbClr val="6A3D3D"/>
                </a:solidFill>
                <a:latin typeface="Arial"/>
                <a:cs typeface="Arial"/>
              </a:rPr>
              <a:t>iterator</a:t>
            </a:r>
            <a:r>
              <a:rPr sz="1600" b="1" spc="155" dirty="0">
                <a:latin typeface="Arial"/>
                <a:cs typeface="Arial"/>
              </a:rPr>
              <a:t>.hasNext())</a:t>
            </a:r>
            <a:r>
              <a:rPr sz="1600" b="1" spc="265" dirty="0">
                <a:latin typeface="Arial"/>
                <a:cs typeface="Arial"/>
              </a:rPr>
              <a:t> </a:t>
            </a:r>
            <a:r>
              <a:rPr sz="1600" b="1" spc="250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600" spc="90" dirty="0">
                <a:latin typeface="Arial"/>
                <a:cs typeface="Arial"/>
              </a:rPr>
              <a:t>SelectionKey </a:t>
            </a:r>
            <a:r>
              <a:rPr sz="1600" spc="40" dirty="0">
                <a:solidFill>
                  <a:srgbClr val="6A3D3D"/>
                </a:solidFill>
                <a:latin typeface="Arial"/>
                <a:cs typeface="Arial"/>
              </a:rPr>
              <a:t>key </a:t>
            </a:r>
            <a:r>
              <a:rPr sz="1600" spc="-60" dirty="0">
                <a:latin typeface="Arial"/>
                <a:cs typeface="Arial"/>
              </a:rPr>
              <a:t>= </a:t>
            </a:r>
            <a:r>
              <a:rPr sz="1600" spc="125" dirty="0">
                <a:latin typeface="Arial"/>
                <a:cs typeface="Arial"/>
              </a:rPr>
              <a:t>(SelectionKey)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250" dirty="0">
                <a:solidFill>
                  <a:srgbClr val="6A3D3D"/>
                </a:solidFill>
                <a:latin typeface="Arial"/>
                <a:cs typeface="Arial"/>
              </a:rPr>
              <a:t>iterator</a:t>
            </a:r>
            <a:r>
              <a:rPr sz="1600" spc="250" dirty="0">
                <a:latin typeface="Arial"/>
                <a:cs typeface="Arial"/>
              </a:rPr>
              <a:t>.next();</a:t>
            </a:r>
            <a:endParaRPr sz="1600" dirty="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600" b="1" spc="385" dirty="0">
                <a:solidFill>
                  <a:srgbClr val="7E0054"/>
                </a:solidFill>
                <a:latin typeface="Arial"/>
                <a:cs typeface="Arial"/>
              </a:rPr>
              <a:t>if </a:t>
            </a:r>
            <a:r>
              <a:rPr sz="1600" b="1" spc="114" dirty="0">
                <a:latin typeface="Arial"/>
                <a:cs typeface="Arial"/>
              </a:rPr>
              <a:t>(</a:t>
            </a:r>
            <a:r>
              <a:rPr sz="1600" b="1" spc="114" dirty="0">
                <a:solidFill>
                  <a:srgbClr val="6A3D3D"/>
                </a:solidFill>
                <a:latin typeface="Arial"/>
                <a:cs typeface="Arial"/>
              </a:rPr>
              <a:t>key</a:t>
            </a:r>
            <a:r>
              <a:rPr sz="1600" b="1" spc="114" dirty="0">
                <a:latin typeface="Arial"/>
                <a:cs typeface="Arial"/>
              </a:rPr>
              <a:t>.isAcceptable())</a:t>
            </a:r>
            <a:r>
              <a:rPr sz="1600" b="1" spc="470" dirty="0">
                <a:latin typeface="Arial"/>
                <a:cs typeface="Arial"/>
              </a:rPr>
              <a:t> </a:t>
            </a:r>
            <a:r>
              <a:rPr sz="1600" b="1" spc="250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901065" marR="2672080">
              <a:lnSpc>
                <a:spcPct val="100000"/>
              </a:lnSpc>
            </a:pPr>
            <a:r>
              <a:rPr sz="1600" spc="430" dirty="0">
                <a:solidFill>
                  <a:srgbClr val="3E7E5F"/>
                </a:solidFill>
                <a:latin typeface="Arial"/>
                <a:cs typeface="Arial"/>
              </a:rPr>
              <a:t>// </a:t>
            </a:r>
            <a:r>
              <a:rPr sz="1600" spc="55" dirty="0">
                <a:solidFill>
                  <a:srgbClr val="3E7E5F"/>
                </a:solidFill>
                <a:latin typeface="Arial"/>
                <a:cs typeface="Arial"/>
              </a:rPr>
              <a:t>Accept </a:t>
            </a:r>
            <a:r>
              <a:rPr sz="1600" spc="130" dirty="0">
                <a:solidFill>
                  <a:srgbClr val="3E7E5F"/>
                </a:solidFill>
                <a:latin typeface="Arial"/>
                <a:cs typeface="Arial"/>
              </a:rPr>
              <a:t>the </a:t>
            </a:r>
            <a:r>
              <a:rPr sz="1600" spc="-105" dirty="0">
                <a:solidFill>
                  <a:srgbClr val="3E7E5F"/>
                </a:solidFill>
                <a:latin typeface="Arial"/>
                <a:cs typeface="Arial"/>
              </a:rPr>
              <a:t>new </a:t>
            </a:r>
            <a:r>
              <a:rPr sz="1600" spc="245" dirty="0">
                <a:solidFill>
                  <a:srgbClr val="3E7E5F"/>
                </a:solidFill>
                <a:latin typeface="Arial"/>
                <a:cs typeface="Arial"/>
              </a:rPr>
              <a:t>client </a:t>
            </a:r>
            <a:r>
              <a:rPr sz="1600" spc="95" dirty="0">
                <a:solidFill>
                  <a:srgbClr val="3E7E5F"/>
                </a:solidFill>
                <a:latin typeface="Arial"/>
                <a:cs typeface="Arial"/>
              </a:rPr>
              <a:t>connection  </a:t>
            </a:r>
            <a:r>
              <a:rPr sz="1600" spc="35" dirty="0">
                <a:latin typeface="Arial"/>
                <a:cs typeface="Arial"/>
              </a:rPr>
              <a:t>SocketChannel </a:t>
            </a:r>
            <a:r>
              <a:rPr sz="1600" spc="250" dirty="0">
                <a:solidFill>
                  <a:srgbClr val="6A3D3D"/>
                </a:solidFill>
                <a:latin typeface="Arial"/>
                <a:cs typeface="Arial"/>
              </a:rPr>
              <a:t>client </a:t>
            </a:r>
            <a:r>
              <a:rPr sz="1600" spc="-60" dirty="0">
                <a:latin typeface="Arial"/>
                <a:cs typeface="Arial"/>
              </a:rPr>
              <a:t>= </a:t>
            </a:r>
            <a:r>
              <a:rPr sz="1600" spc="145" dirty="0">
                <a:solidFill>
                  <a:srgbClr val="6A3D3D"/>
                </a:solidFill>
                <a:latin typeface="Arial"/>
                <a:cs typeface="Arial"/>
              </a:rPr>
              <a:t>serverSocket</a:t>
            </a:r>
            <a:r>
              <a:rPr sz="1600" spc="145" dirty="0">
                <a:latin typeface="Arial"/>
                <a:cs typeface="Arial"/>
              </a:rPr>
              <a:t>.accept();  </a:t>
            </a:r>
            <a:r>
              <a:rPr sz="1600" spc="180" dirty="0">
                <a:solidFill>
                  <a:srgbClr val="6A3D3D"/>
                </a:solidFill>
                <a:latin typeface="Arial"/>
                <a:cs typeface="Arial"/>
              </a:rPr>
              <a:t>client</a:t>
            </a:r>
            <a:r>
              <a:rPr sz="1600" spc="180" dirty="0">
                <a:latin typeface="Arial"/>
                <a:cs typeface="Arial"/>
              </a:rPr>
              <a:t>.configureBlocking(</a:t>
            </a:r>
            <a:r>
              <a:rPr sz="1600" b="1" spc="180" dirty="0">
                <a:solidFill>
                  <a:srgbClr val="7E0054"/>
                </a:solidFill>
                <a:latin typeface="Arial"/>
                <a:cs typeface="Arial"/>
              </a:rPr>
              <a:t>false</a:t>
            </a:r>
            <a:r>
              <a:rPr sz="1600" b="1" spc="180" dirty="0">
                <a:latin typeface="Arial"/>
                <a:cs typeface="Arial"/>
              </a:rPr>
              <a:t>);</a:t>
            </a:r>
            <a:endParaRPr sz="1600" dirty="0">
              <a:latin typeface="Arial"/>
              <a:cs typeface="Arial"/>
            </a:endParaRPr>
          </a:p>
          <a:p>
            <a:pPr marL="901065" marR="2338070">
              <a:lnSpc>
                <a:spcPct val="100000"/>
              </a:lnSpc>
              <a:spcBef>
                <a:spcPts val="5"/>
              </a:spcBef>
            </a:pPr>
            <a:r>
              <a:rPr sz="1600" spc="430" dirty="0">
                <a:solidFill>
                  <a:srgbClr val="3E7E5F"/>
                </a:solidFill>
                <a:latin typeface="Arial"/>
                <a:cs typeface="Arial"/>
              </a:rPr>
              <a:t>// </a:t>
            </a:r>
            <a:r>
              <a:rPr sz="1600" spc="-75" dirty="0">
                <a:solidFill>
                  <a:srgbClr val="3E7E5F"/>
                </a:solidFill>
                <a:latin typeface="Arial"/>
                <a:cs typeface="Arial"/>
              </a:rPr>
              <a:t>Add </a:t>
            </a:r>
            <a:r>
              <a:rPr sz="1600" spc="125" dirty="0">
                <a:solidFill>
                  <a:srgbClr val="3E7E5F"/>
                </a:solidFill>
                <a:latin typeface="Arial"/>
                <a:cs typeface="Arial"/>
              </a:rPr>
              <a:t>the </a:t>
            </a:r>
            <a:r>
              <a:rPr sz="1600" spc="-105" dirty="0">
                <a:solidFill>
                  <a:srgbClr val="3E7E5F"/>
                </a:solidFill>
                <a:latin typeface="Arial"/>
                <a:cs typeface="Arial"/>
              </a:rPr>
              <a:t>new </a:t>
            </a:r>
            <a:r>
              <a:rPr sz="1600" spc="95" dirty="0">
                <a:solidFill>
                  <a:srgbClr val="3E7E5F"/>
                </a:solidFill>
                <a:latin typeface="Arial"/>
                <a:cs typeface="Arial"/>
              </a:rPr>
              <a:t>connection </a:t>
            </a:r>
            <a:r>
              <a:rPr sz="1600" spc="204" dirty="0">
                <a:solidFill>
                  <a:srgbClr val="3E7E5F"/>
                </a:solidFill>
                <a:latin typeface="Arial"/>
                <a:cs typeface="Arial"/>
              </a:rPr>
              <a:t>to </a:t>
            </a:r>
            <a:r>
              <a:rPr sz="1600" spc="130" dirty="0">
                <a:solidFill>
                  <a:srgbClr val="3E7E5F"/>
                </a:solidFill>
                <a:latin typeface="Arial"/>
                <a:cs typeface="Arial"/>
              </a:rPr>
              <a:t>the </a:t>
            </a:r>
            <a:r>
              <a:rPr sz="1600" spc="170" dirty="0">
                <a:solidFill>
                  <a:srgbClr val="3E7E5F"/>
                </a:solidFill>
                <a:latin typeface="Arial"/>
                <a:cs typeface="Arial"/>
              </a:rPr>
              <a:t>selector  </a:t>
            </a:r>
            <a:r>
              <a:rPr sz="1600" spc="225" dirty="0">
                <a:solidFill>
                  <a:srgbClr val="6A3D3D"/>
                </a:solidFill>
                <a:latin typeface="Arial"/>
                <a:cs typeface="Arial"/>
              </a:rPr>
              <a:t>client</a:t>
            </a:r>
            <a:r>
              <a:rPr sz="1600" spc="225" dirty="0">
                <a:latin typeface="Arial"/>
                <a:cs typeface="Arial"/>
              </a:rPr>
              <a:t>.register(</a:t>
            </a:r>
            <a:r>
              <a:rPr sz="1600" spc="225" dirty="0">
                <a:solidFill>
                  <a:srgbClr val="6A3D3D"/>
                </a:solidFill>
                <a:latin typeface="Arial"/>
                <a:cs typeface="Arial"/>
              </a:rPr>
              <a:t>selector</a:t>
            </a:r>
            <a:r>
              <a:rPr sz="1600" spc="225" dirty="0">
                <a:latin typeface="Arial"/>
                <a:cs typeface="Arial"/>
              </a:rPr>
              <a:t>,</a:t>
            </a:r>
            <a:r>
              <a:rPr sz="1600" spc="49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SelectionKey.</a:t>
            </a:r>
            <a:r>
              <a:rPr sz="1600" b="1" i="1" spc="25" dirty="0">
                <a:solidFill>
                  <a:srgbClr val="0000C0"/>
                </a:solidFill>
                <a:latin typeface="Arial"/>
                <a:cs typeface="Arial"/>
              </a:rPr>
              <a:t>OP_READ</a:t>
            </a:r>
            <a:r>
              <a:rPr sz="1600" b="1" i="1" spc="25" dirty="0">
                <a:latin typeface="Arial"/>
                <a:cs typeface="Arial"/>
              </a:rPr>
              <a:t>);</a:t>
            </a:r>
            <a:endParaRPr sz="1600" dirty="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600" spc="80" dirty="0">
                <a:latin typeface="Arial"/>
                <a:cs typeface="Arial"/>
              </a:rPr>
              <a:t>System.</a:t>
            </a:r>
            <a:r>
              <a:rPr sz="1600" b="1" i="1" spc="8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600" b="1" i="1" spc="80" dirty="0">
                <a:latin typeface="Arial"/>
                <a:cs typeface="Arial"/>
              </a:rPr>
              <a:t>.println(</a:t>
            </a:r>
            <a:r>
              <a:rPr sz="1600" b="1" i="1" spc="80" dirty="0">
                <a:solidFill>
                  <a:srgbClr val="2A00FF"/>
                </a:solidFill>
                <a:latin typeface="Arial"/>
                <a:cs typeface="Arial"/>
              </a:rPr>
              <a:t>"Accepted </a:t>
            </a:r>
            <a:r>
              <a:rPr sz="1600" b="1" i="1" spc="-165" dirty="0">
                <a:solidFill>
                  <a:srgbClr val="2A00FF"/>
                </a:solidFill>
                <a:latin typeface="Arial"/>
                <a:cs typeface="Arial"/>
              </a:rPr>
              <a:t>new </a:t>
            </a:r>
            <a:r>
              <a:rPr sz="1600" b="1" i="1" spc="20" dirty="0">
                <a:solidFill>
                  <a:srgbClr val="2A00FF"/>
                </a:solidFill>
                <a:latin typeface="Arial"/>
                <a:cs typeface="Arial"/>
              </a:rPr>
              <a:t>connection </a:t>
            </a:r>
            <a:r>
              <a:rPr sz="1600" b="1" i="1" spc="-15" dirty="0">
                <a:solidFill>
                  <a:srgbClr val="2A00FF"/>
                </a:solidFill>
                <a:latin typeface="Arial"/>
                <a:cs typeface="Arial"/>
              </a:rPr>
              <a:t>from </a:t>
            </a:r>
            <a:r>
              <a:rPr sz="1600" b="1" i="1" spc="200" dirty="0">
                <a:solidFill>
                  <a:srgbClr val="2A00FF"/>
                </a:solidFill>
                <a:latin typeface="Arial"/>
                <a:cs typeface="Arial"/>
              </a:rPr>
              <a:t>client: </a:t>
            </a:r>
            <a:r>
              <a:rPr sz="1600" b="1" i="1" spc="114" dirty="0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sz="1600" b="1" i="1" spc="-60" dirty="0">
                <a:latin typeface="Arial"/>
                <a:cs typeface="Arial"/>
              </a:rPr>
              <a:t>+</a:t>
            </a:r>
            <a:r>
              <a:rPr sz="1600" b="1" i="1" spc="195" dirty="0">
                <a:latin typeface="Arial"/>
                <a:cs typeface="Arial"/>
              </a:rPr>
              <a:t> </a:t>
            </a:r>
            <a:r>
              <a:rPr sz="1600" b="1" i="1" spc="215" dirty="0">
                <a:solidFill>
                  <a:srgbClr val="6A3D3D"/>
                </a:solidFill>
                <a:latin typeface="Arial"/>
                <a:cs typeface="Arial"/>
              </a:rPr>
              <a:t>client</a:t>
            </a:r>
            <a:r>
              <a:rPr sz="1600" b="1" i="1" spc="215" dirty="0">
                <a:latin typeface="Arial"/>
                <a:cs typeface="Arial"/>
              </a:rPr>
              <a:t>);</a:t>
            </a:r>
            <a:endParaRPr sz="1600" dirty="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600" spc="340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</a:pPr>
            <a:r>
              <a:rPr sz="1600" b="1" spc="95" dirty="0">
                <a:solidFill>
                  <a:srgbClr val="7E0054"/>
                </a:solidFill>
                <a:latin typeface="Arial"/>
                <a:cs typeface="Arial"/>
              </a:rPr>
              <a:t>else </a:t>
            </a:r>
            <a:r>
              <a:rPr sz="1600" b="1" spc="385" dirty="0">
                <a:solidFill>
                  <a:srgbClr val="7E0054"/>
                </a:solidFill>
                <a:latin typeface="Arial"/>
                <a:cs typeface="Arial"/>
              </a:rPr>
              <a:t>if </a:t>
            </a:r>
            <a:r>
              <a:rPr sz="1600" b="1" spc="110" dirty="0">
                <a:latin typeface="Arial"/>
                <a:cs typeface="Arial"/>
              </a:rPr>
              <a:t>(</a:t>
            </a:r>
            <a:r>
              <a:rPr sz="1600" b="1" spc="110" dirty="0">
                <a:solidFill>
                  <a:srgbClr val="6A3D3D"/>
                </a:solidFill>
                <a:latin typeface="Arial"/>
                <a:cs typeface="Arial"/>
              </a:rPr>
              <a:t>key</a:t>
            </a:r>
            <a:r>
              <a:rPr sz="1600" b="1" spc="110" dirty="0">
                <a:latin typeface="Arial"/>
                <a:cs typeface="Arial"/>
              </a:rPr>
              <a:t>.isReadable())</a:t>
            </a:r>
            <a:r>
              <a:rPr sz="1600" b="1" spc="250" dirty="0">
                <a:latin typeface="Arial"/>
                <a:cs typeface="Arial"/>
              </a:rPr>
              <a:t> {</a:t>
            </a:r>
            <a:endParaRPr sz="1600" dirty="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600" spc="430" dirty="0">
                <a:solidFill>
                  <a:srgbClr val="3E7E5F"/>
                </a:solidFill>
                <a:latin typeface="Arial"/>
                <a:cs typeface="Arial"/>
              </a:rPr>
              <a:t>// </a:t>
            </a:r>
            <a:r>
              <a:rPr sz="1600" spc="-85" dirty="0">
                <a:solidFill>
                  <a:srgbClr val="3E7E5F"/>
                </a:solidFill>
                <a:latin typeface="Arial"/>
                <a:cs typeface="Arial"/>
              </a:rPr>
              <a:t>Read </a:t>
            </a:r>
            <a:r>
              <a:rPr sz="1600" spc="130" dirty="0">
                <a:solidFill>
                  <a:srgbClr val="3E7E5F"/>
                </a:solidFill>
                <a:latin typeface="Arial"/>
                <a:cs typeface="Arial"/>
              </a:rPr>
              <a:t>the </a:t>
            </a:r>
            <a:r>
              <a:rPr sz="1600" spc="95" dirty="0">
                <a:solidFill>
                  <a:srgbClr val="3E7E5F"/>
                </a:solidFill>
                <a:latin typeface="Arial"/>
                <a:cs typeface="Arial"/>
              </a:rPr>
              <a:t>data </a:t>
            </a:r>
            <a:r>
              <a:rPr sz="1600" spc="70" dirty="0">
                <a:solidFill>
                  <a:srgbClr val="3E7E5F"/>
                </a:solidFill>
                <a:latin typeface="Arial"/>
                <a:cs typeface="Arial"/>
              </a:rPr>
              <a:t>from</a:t>
            </a:r>
            <a:r>
              <a:rPr sz="1600" spc="65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600" spc="250" dirty="0">
                <a:solidFill>
                  <a:srgbClr val="3E7E5F"/>
                </a:solidFill>
                <a:latin typeface="Arial"/>
                <a:cs typeface="Arial"/>
              </a:rPr>
              <a:t>client</a:t>
            </a:r>
            <a:endParaRPr sz="1600" dirty="0">
              <a:latin typeface="Arial"/>
              <a:cs typeface="Arial"/>
            </a:endParaRPr>
          </a:p>
          <a:p>
            <a:pPr marL="901065" marR="1894205">
              <a:lnSpc>
                <a:spcPct val="100000"/>
              </a:lnSpc>
            </a:pPr>
            <a:r>
              <a:rPr sz="1600" spc="35" dirty="0">
                <a:latin typeface="Arial"/>
                <a:cs typeface="Arial"/>
              </a:rPr>
              <a:t>SocketChannel </a:t>
            </a:r>
            <a:r>
              <a:rPr sz="1600" spc="250" dirty="0">
                <a:solidFill>
                  <a:srgbClr val="6A3D3D"/>
                </a:solidFill>
                <a:latin typeface="Arial"/>
                <a:cs typeface="Arial"/>
              </a:rPr>
              <a:t>client </a:t>
            </a:r>
            <a:r>
              <a:rPr sz="1600" spc="-60" dirty="0">
                <a:latin typeface="Arial"/>
                <a:cs typeface="Arial"/>
              </a:rPr>
              <a:t>= </a:t>
            </a:r>
            <a:r>
              <a:rPr sz="1600" spc="80" dirty="0">
                <a:latin typeface="Arial"/>
                <a:cs typeface="Arial"/>
              </a:rPr>
              <a:t>(SocketChannel) </a:t>
            </a:r>
            <a:r>
              <a:rPr sz="1600" spc="165" dirty="0">
                <a:solidFill>
                  <a:srgbClr val="6A3D3D"/>
                </a:solidFill>
                <a:latin typeface="Arial"/>
                <a:cs typeface="Arial"/>
              </a:rPr>
              <a:t>ky</a:t>
            </a:r>
            <a:r>
              <a:rPr sz="1600" spc="165" dirty="0">
                <a:latin typeface="Arial"/>
                <a:cs typeface="Arial"/>
              </a:rPr>
              <a:t>.channel();  </a:t>
            </a:r>
            <a:r>
              <a:rPr sz="1600" spc="125" dirty="0">
                <a:latin typeface="Arial"/>
                <a:cs typeface="Arial"/>
              </a:rPr>
              <a:t>ByteBuffer </a:t>
            </a:r>
            <a:r>
              <a:rPr sz="1600" spc="190" dirty="0">
                <a:solidFill>
                  <a:srgbClr val="6A3D3D"/>
                </a:solidFill>
                <a:latin typeface="Arial"/>
                <a:cs typeface="Arial"/>
              </a:rPr>
              <a:t>buffer </a:t>
            </a:r>
            <a:r>
              <a:rPr sz="1600" spc="-60" dirty="0">
                <a:latin typeface="Arial"/>
                <a:cs typeface="Arial"/>
              </a:rPr>
              <a:t>= </a:t>
            </a:r>
            <a:r>
              <a:rPr sz="1600" spc="170" dirty="0">
                <a:latin typeface="Arial"/>
                <a:cs typeface="Arial"/>
              </a:rPr>
              <a:t>ByteBuffer.</a:t>
            </a:r>
            <a:r>
              <a:rPr sz="1600" i="1" spc="170" dirty="0">
                <a:latin typeface="Arial"/>
                <a:cs typeface="Arial"/>
              </a:rPr>
              <a:t>allocate(256);  </a:t>
            </a:r>
            <a:r>
              <a:rPr sz="1600" spc="220" dirty="0">
                <a:solidFill>
                  <a:srgbClr val="6A3D3D"/>
                </a:solidFill>
                <a:latin typeface="Arial"/>
                <a:cs typeface="Arial"/>
              </a:rPr>
              <a:t>client</a:t>
            </a:r>
            <a:r>
              <a:rPr sz="1600" spc="220" dirty="0">
                <a:latin typeface="Arial"/>
                <a:cs typeface="Arial"/>
              </a:rPr>
              <a:t>.read(</a:t>
            </a:r>
            <a:r>
              <a:rPr sz="1600" spc="220" dirty="0">
                <a:solidFill>
                  <a:srgbClr val="6A3D3D"/>
                </a:solidFill>
                <a:latin typeface="Arial"/>
                <a:cs typeface="Arial"/>
              </a:rPr>
              <a:t>buffer</a:t>
            </a:r>
            <a:r>
              <a:rPr sz="1600" spc="220" dirty="0">
                <a:latin typeface="Arial"/>
                <a:cs typeface="Arial"/>
              </a:rPr>
              <a:t>);</a:t>
            </a:r>
            <a:endParaRPr sz="1600" dirty="0">
              <a:latin typeface="Arial"/>
              <a:cs typeface="Arial"/>
            </a:endParaRPr>
          </a:p>
          <a:p>
            <a:pPr marL="901065" marR="1226820">
              <a:lnSpc>
                <a:spcPct val="100000"/>
              </a:lnSpc>
            </a:pPr>
            <a:r>
              <a:rPr sz="1600" spc="175" dirty="0">
                <a:latin typeface="Arial"/>
                <a:cs typeface="Arial"/>
              </a:rPr>
              <a:t>String </a:t>
            </a:r>
            <a:r>
              <a:rPr sz="1600" spc="130" dirty="0">
                <a:solidFill>
                  <a:srgbClr val="6A3D3D"/>
                </a:solidFill>
                <a:latin typeface="Arial"/>
                <a:cs typeface="Arial"/>
              </a:rPr>
              <a:t>output </a:t>
            </a:r>
            <a:r>
              <a:rPr sz="1600" spc="-60" dirty="0">
                <a:latin typeface="Arial"/>
                <a:cs typeface="Arial"/>
              </a:rPr>
              <a:t>= </a:t>
            </a:r>
            <a:r>
              <a:rPr sz="1600" b="1" spc="-16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600" b="1" spc="180" dirty="0">
                <a:latin typeface="Arial"/>
                <a:cs typeface="Arial"/>
              </a:rPr>
              <a:t>String(</a:t>
            </a:r>
            <a:r>
              <a:rPr sz="1600" b="1" spc="180" dirty="0">
                <a:solidFill>
                  <a:srgbClr val="6A3D3D"/>
                </a:solidFill>
                <a:latin typeface="Arial"/>
                <a:cs typeface="Arial"/>
              </a:rPr>
              <a:t>buffer</a:t>
            </a:r>
            <a:r>
              <a:rPr sz="1600" b="1" spc="180" dirty="0">
                <a:latin typeface="Arial"/>
                <a:cs typeface="Arial"/>
              </a:rPr>
              <a:t>.array()).trim();  </a:t>
            </a:r>
            <a:r>
              <a:rPr sz="1600" spc="65" dirty="0">
                <a:latin typeface="Arial"/>
                <a:cs typeface="Arial"/>
              </a:rPr>
              <a:t>System.</a:t>
            </a:r>
            <a:r>
              <a:rPr sz="1600" b="1" i="1" spc="6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600" b="1" i="1" spc="65" dirty="0">
                <a:latin typeface="Arial"/>
                <a:cs typeface="Arial"/>
              </a:rPr>
              <a:t>.println(</a:t>
            </a:r>
            <a:r>
              <a:rPr sz="1600" b="1" i="1" spc="65" dirty="0">
                <a:solidFill>
                  <a:srgbClr val="2A00FF"/>
                </a:solidFill>
                <a:latin typeface="Arial"/>
                <a:cs typeface="Arial"/>
              </a:rPr>
              <a:t>"Message </a:t>
            </a:r>
            <a:r>
              <a:rPr sz="1600" b="1" i="1" spc="30" dirty="0">
                <a:solidFill>
                  <a:srgbClr val="2A00FF"/>
                </a:solidFill>
                <a:latin typeface="Arial"/>
                <a:cs typeface="Arial"/>
              </a:rPr>
              <a:t>read </a:t>
            </a:r>
            <a:r>
              <a:rPr sz="1600" b="1" i="1" spc="-20" dirty="0">
                <a:solidFill>
                  <a:srgbClr val="2A00FF"/>
                </a:solidFill>
                <a:latin typeface="Arial"/>
                <a:cs typeface="Arial"/>
              </a:rPr>
              <a:t>from </a:t>
            </a:r>
            <a:r>
              <a:rPr sz="1600" b="1" i="1" spc="200" dirty="0">
                <a:solidFill>
                  <a:srgbClr val="2A00FF"/>
                </a:solidFill>
                <a:latin typeface="Arial"/>
                <a:cs typeface="Arial"/>
              </a:rPr>
              <a:t>client: </a:t>
            </a:r>
            <a:r>
              <a:rPr sz="1600" b="1" i="1" spc="114" dirty="0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sz="1600" b="1" i="1" spc="-60" dirty="0">
                <a:latin typeface="Arial"/>
                <a:cs typeface="Arial"/>
              </a:rPr>
              <a:t>+ </a:t>
            </a:r>
            <a:r>
              <a:rPr sz="1600" b="1" i="1" spc="114" dirty="0">
                <a:solidFill>
                  <a:srgbClr val="6A3D3D"/>
                </a:solidFill>
                <a:latin typeface="Arial"/>
                <a:cs typeface="Arial"/>
              </a:rPr>
              <a:t>output</a:t>
            </a:r>
            <a:r>
              <a:rPr sz="1600" b="1" i="1" spc="114" dirty="0">
                <a:latin typeface="Arial"/>
                <a:cs typeface="Arial"/>
              </a:rPr>
              <a:t>);  </a:t>
            </a:r>
            <a:r>
              <a:rPr sz="1600" b="1" spc="385" dirty="0">
                <a:solidFill>
                  <a:srgbClr val="7E0054"/>
                </a:solidFill>
                <a:latin typeface="Arial"/>
                <a:cs typeface="Arial"/>
              </a:rPr>
              <a:t>if </a:t>
            </a:r>
            <a:r>
              <a:rPr sz="1600" b="1" spc="110" dirty="0">
                <a:latin typeface="Arial"/>
                <a:cs typeface="Arial"/>
              </a:rPr>
              <a:t>(</a:t>
            </a:r>
            <a:r>
              <a:rPr sz="1600" b="1" spc="110" dirty="0">
                <a:solidFill>
                  <a:srgbClr val="6A3D3D"/>
                </a:solidFill>
                <a:latin typeface="Arial"/>
                <a:cs typeface="Arial"/>
              </a:rPr>
              <a:t>output</a:t>
            </a:r>
            <a:r>
              <a:rPr sz="1600" b="1" spc="110" dirty="0">
                <a:latin typeface="Arial"/>
                <a:cs typeface="Arial"/>
              </a:rPr>
              <a:t>.equals(</a:t>
            </a:r>
            <a:r>
              <a:rPr sz="1600" b="1" spc="110" dirty="0">
                <a:solidFill>
                  <a:srgbClr val="2A00FF"/>
                </a:solidFill>
                <a:latin typeface="Arial"/>
                <a:cs typeface="Arial"/>
              </a:rPr>
              <a:t>"Bye."</a:t>
            </a:r>
            <a:r>
              <a:rPr sz="1600" b="1" spc="110" dirty="0">
                <a:latin typeface="Arial"/>
                <a:cs typeface="Arial"/>
              </a:rPr>
              <a:t>))</a:t>
            </a:r>
            <a:r>
              <a:rPr sz="1600" b="1" spc="470" dirty="0">
                <a:latin typeface="Arial"/>
                <a:cs typeface="Arial"/>
              </a:rPr>
              <a:t> </a:t>
            </a:r>
            <a:r>
              <a:rPr sz="1600" b="1" spc="250" dirty="0"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1346200">
              <a:lnSpc>
                <a:spcPct val="100000"/>
              </a:lnSpc>
            </a:pPr>
            <a:r>
              <a:rPr sz="1600" spc="240" dirty="0">
                <a:solidFill>
                  <a:srgbClr val="6A3D3D"/>
                </a:solidFill>
                <a:latin typeface="Arial"/>
                <a:cs typeface="Arial"/>
              </a:rPr>
              <a:t>client</a:t>
            </a:r>
            <a:r>
              <a:rPr sz="1600" spc="240" dirty="0">
                <a:latin typeface="Arial"/>
                <a:cs typeface="Arial"/>
              </a:rPr>
              <a:t>.close();</a:t>
            </a:r>
            <a:endParaRPr sz="1600" dirty="0">
              <a:latin typeface="Arial"/>
              <a:cs typeface="Arial"/>
            </a:endParaRPr>
          </a:p>
          <a:p>
            <a:pPr marL="1346200">
              <a:lnSpc>
                <a:spcPct val="100000"/>
              </a:lnSpc>
            </a:pPr>
            <a:r>
              <a:rPr sz="1600" spc="125" dirty="0">
                <a:latin typeface="Arial"/>
                <a:cs typeface="Arial"/>
              </a:rPr>
              <a:t>System.</a:t>
            </a:r>
            <a:r>
              <a:rPr sz="1600" b="1" i="1" spc="12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600" b="1" i="1" spc="125" dirty="0">
                <a:latin typeface="Arial"/>
                <a:cs typeface="Arial"/>
              </a:rPr>
              <a:t>.println(</a:t>
            </a:r>
            <a:r>
              <a:rPr sz="1600" b="1" i="1" spc="125" dirty="0">
                <a:solidFill>
                  <a:srgbClr val="2A00FF"/>
                </a:solidFill>
                <a:latin typeface="Arial"/>
                <a:cs typeface="Arial"/>
              </a:rPr>
              <a:t>"Client </a:t>
            </a:r>
            <a:r>
              <a:rPr sz="1600" b="1" i="1" spc="-100" dirty="0">
                <a:solidFill>
                  <a:srgbClr val="2A00FF"/>
                </a:solidFill>
                <a:latin typeface="Arial"/>
                <a:cs typeface="Arial"/>
              </a:rPr>
              <a:t>messages </a:t>
            </a:r>
            <a:r>
              <a:rPr sz="1600" b="1" i="1" spc="70" dirty="0">
                <a:solidFill>
                  <a:srgbClr val="2A00FF"/>
                </a:solidFill>
                <a:latin typeface="Arial"/>
                <a:cs typeface="Arial"/>
              </a:rPr>
              <a:t>are </a:t>
            </a:r>
            <a:r>
              <a:rPr sz="1600" b="1" i="1" spc="30" dirty="0">
                <a:solidFill>
                  <a:srgbClr val="2A00FF"/>
                </a:solidFill>
                <a:latin typeface="Arial"/>
                <a:cs typeface="Arial"/>
              </a:rPr>
              <a:t>complete;</a:t>
            </a:r>
            <a:r>
              <a:rPr sz="1600" b="1" i="1" spc="-15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b="1" i="1" spc="165" dirty="0">
                <a:solidFill>
                  <a:srgbClr val="2A00FF"/>
                </a:solidFill>
                <a:latin typeface="Arial"/>
                <a:cs typeface="Arial"/>
              </a:rPr>
              <a:t>close."</a:t>
            </a:r>
            <a:r>
              <a:rPr sz="1600" b="1" i="1" spc="165" dirty="0">
                <a:latin typeface="Arial"/>
                <a:cs typeface="Arial"/>
              </a:rPr>
              <a:t>);</a:t>
            </a:r>
            <a:endParaRPr sz="1600" dirty="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600" spc="340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455930">
              <a:lnSpc>
                <a:spcPts val="1914"/>
              </a:lnSpc>
            </a:pPr>
            <a:r>
              <a:rPr sz="1600" spc="340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455930">
              <a:lnSpc>
                <a:spcPts val="1914"/>
              </a:lnSpc>
              <a:tabLst>
                <a:tab pos="3902075" algn="l"/>
                <a:tab pos="5124450" algn="l"/>
                <a:tab pos="5791835" algn="l"/>
              </a:tabLst>
            </a:pPr>
            <a:r>
              <a:rPr sz="1600" spc="190" dirty="0">
                <a:solidFill>
                  <a:srgbClr val="6A3D3D"/>
                </a:solidFill>
                <a:latin typeface="Arial"/>
                <a:cs typeface="Arial"/>
              </a:rPr>
              <a:t>iterator</a:t>
            </a:r>
            <a:r>
              <a:rPr sz="1600" spc="190" dirty="0">
                <a:latin typeface="Arial"/>
                <a:cs typeface="Arial"/>
              </a:rPr>
              <a:t>.remove();	</a:t>
            </a:r>
            <a:r>
              <a:rPr sz="1600" spc="340" dirty="0">
                <a:latin typeface="Arial"/>
                <a:cs typeface="Arial"/>
              </a:rPr>
              <a:t>}	}	</a:t>
            </a:r>
            <a:r>
              <a:rPr sz="1600" spc="335" dirty="0">
                <a:latin typeface="Arial"/>
                <a:cs typeface="Arial"/>
              </a:rPr>
              <a:t>}}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" y="676655"/>
            <a:ext cx="100838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54"/>
              </a:spcBef>
            </a:pPr>
            <a:r>
              <a:rPr sz="1800" b="1" u="heavy" spc="-114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Times New Roman"/>
                <a:cs typeface="Times New Roman"/>
              </a:rPr>
              <a:t>Contd…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6910"/>
          </a:xfrm>
          <a:custGeom>
            <a:avLst/>
            <a:gdLst/>
            <a:ahLst/>
            <a:cxnLst/>
            <a:rect l="l" t="t" r="r" b="b"/>
            <a:pathLst>
              <a:path w="12192000" h="676910">
                <a:moveTo>
                  <a:pt x="12192000" y="0"/>
                </a:moveTo>
                <a:lnTo>
                  <a:pt x="0" y="0"/>
                </a:lnTo>
                <a:lnTo>
                  <a:pt x="0" y="676655"/>
                </a:lnTo>
                <a:lnTo>
                  <a:pt x="12192000" y="6766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7945" y="0"/>
            <a:ext cx="697928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40" dirty="0"/>
              <a:t>Selector </a:t>
            </a:r>
            <a:r>
              <a:rPr sz="4200" spc="-305" dirty="0"/>
              <a:t>Example:</a:t>
            </a:r>
            <a:r>
              <a:rPr sz="4200" spc="-380" dirty="0"/>
              <a:t> </a:t>
            </a:r>
            <a:r>
              <a:rPr sz="4200" spc="-320" dirty="0"/>
              <a:t>SocketChannel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46405" y="696848"/>
            <a:ext cx="1055497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20" dirty="0">
                <a:latin typeface="Arial"/>
                <a:cs typeface="Arial"/>
              </a:rPr>
              <a:t>SocketClientExample</a:t>
            </a:r>
            <a:r>
              <a:rPr sz="1800" b="1" spc="8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12445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-65" dirty="0">
                <a:latin typeface="Arial"/>
                <a:cs typeface="Arial"/>
              </a:rPr>
              <a:t>main </a:t>
            </a:r>
            <a:r>
              <a:rPr sz="1800" b="1" spc="155" dirty="0">
                <a:latin typeface="Arial"/>
                <a:cs typeface="Arial"/>
              </a:rPr>
              <a:t>(String </a:t>
            </a:r>
            <a:r>
              <a:rPr sz="1800" b="1" spc="385" dirty="0">
                <a:latin typeface="Arial"/>
                <a:cs typeface="Arial"/>
              </a:rPr>
              <a:t>[]</a:t>
            </a:r>
            <a:r>
              <a:rPr sz="1800" b="1" spc="180" dirty="0">
                <a:latin typeface="Arial"/>
                <a:cs typeface="Arial"/>
              </a:rPr>
              <a:t> </a:t>
            </a:r>
            <a:r>
              <a:rPr sz="1800" b="1" spc="10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spc="10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517015">
              <a:lnSpc>
                <a:spcPct val="100000"/>
              </a:lnSpc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throws </a:t>
            </a:r>
            <a:r>
              <a:rPr sz="1800" b="1" spc="65" dirty="0">
                <a:latin typeface="Arial"/>
                <a:cs typeface="Arial"/>
              </a:rPr>
              <a:t>IOException, </a:t>
            </a:r>
            <a:r>
              <a:rPr sz="1800" b="1" spc="80" dirty="0">
                <a:latin typeface="Arial"/>
                <a:cs typeface="Arial"/>
              </a:rPr>
              <a:t>InterruptedException</a:t>
            </a:r>
            <a:r>
              <a:rPr sz="1800" b="1" spc="32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015365" marR="379095">
              <a:lnSpc>
                <a:spcPct val="100000"/>
              </a:lnSpc>
            </a:pPr>
            <a:r>
              <a:rPr sz="1800" spc="95" dirty="0">
                <a:latin typeface="Arial"/>
                <a:cs typeface="Arial"/>
              </a:rPr>
              <a:t>InetSocketAddress </a:t>
            </a:r>
            <a:r>
              <a:rPr sz="1800" spc="75" dirty="0">
                <a:solidFill>
                  <a:srgbClr val="6A3D3D"/>
                </a:solidFill>
                <a:latin typeface="Arial"/>
                <a:cs typeface="Arial"/>
              </a:rPr>
              <a:t>hostAddress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b="1" spc="-18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b="1" spc="80" dirty="0">
                <a:latin typeface="Arial"/>
                <a:cs typeface="Arial"/>
              </a:rPr>
              <a:t>InetSocketAddress(</a:t>
            </a:r>
            <a:r>
              <a:rPr sz="1800" b="1" spc="80" dirty="0">
                <a:solidFill>
                  <a:srgbClr val="2A00FF"/>
                </a:solidFill>
                <a:latin typeface="Arial"/>
                <a:cs typeface="Arial"/>
              </a:rPr>
              <a:t>"localhost"</a:t>
            </a:r>
            <a:r>
              <a:rPr sz="1800" b="1" spc="80" dirty="0">
                <a:latin typeface="Arial"/>
                <a:cs typeface="Arial"/>
              </a:rPr>
              <a:t>, </a:t>
            </a:r>
            <a:r>
              <a:rPr sz="1800" b="1" spc="114" dirty="0">
                <a:latin typeface="Arial"/>
                <a:cs typeface="Arial"/>
              </a:rPr>
              <a:t>5454);  </a:t>
            </a:r>
            <a:r>
              <a:rPr sz="1800" spc="45" dirty="0">
                <a:latin typeface="Arial"/>
                <a:cs typeface="Arial"/>
              </a:rPr>
              <a:t>SocketChannel </a:t>
            </a:r>
            <a:r>
              <a:rPr sz="1800" spc="285" dirty="0">
                <a:solidFill>
                  <a:srgbClr val="6A3D3D"/>
                </a:solidFill>
                <a:latin typeface="Arial"/>
                <a:cs typeface="Arial"/>
              </a:rPr>
              <a:t>client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95" dirty="0">
                <a:latin typeface="Arial"/>
                <a:cs typeface="Arial"/>
              </a:rPr>
              <a:t>SocketChannel.</a:t>
            </a:r>
            <a:r>
              <a:rPr sz="1800" i="1" spc="95" dirty="0">
                <a:latin typeface="Arial"/>
                <a:cs typeface="Arial"/>
              </a:rPr>
              <a:t>open(</a:t>
            </a:r>
            <a:r>
              <a:rPr sz="1800" i="1" spc="95" dirty="0">
                <a:solidFill>
                  <a:srgbClr val="6A3D3D"/>
                </a:solidFill>
                <a:latin typeface="Arial"/>
                <a:cs typeface="Arial"/>
              </a:rPr>
              <a:t>hostAddress</a:t>
            </a:r>
            <a:r>
              <a:rPr sz="1800" i="1" spc="95" dirty="0">
                <a:latin typeface="Arial"/>
                <a:cs typeface="Arial"/>
              </a:rPr>
              <a:t>);  </a:t>
            </a:r>
            <a:r>
              <a:rPr sz="1800" spc="145" dirty="0">
                <a:latin typeface="Arial"/>
                <a:cs typeface="Arial"/>
              </a:rPr>
              <a:t>System.</a:t>
            </a:r>
            <a:r>
              <a:rPr sz="1800" b="1" i="1" spc="14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45" dirty="0">
                <a:latin typeface="Arial"/>
                <a:cs typeface="Arial"/>
              </a:rPr>
              <a:t>.println(</a:t>
            </a:r>
            <a:r>
              <a:rPr sz="1800" b="1" i="1" spc="145" dirty="0">
                <a:solidFill>
                  <a:srgbClr val="2A00FF"/>
                </a:solidFill>
                <a:latin typeface="Arial"/>
                <a:cs typeface="Arial"/>
              </a:rPr>
              <a:t>"Client </a:t>
            </a:r>
            <a:r>
              <a:rPr sz="1800" b="1" i="1" dirty="0">
                <a:solidFill>
                  <a:srgbClr val="2A00FF"/>
                </a:solidFill>
                <a:latin typeface="Arial"/>
                <a:cs typeface="Arial"/>
              </a:rPr>
              <a:t>sending </a:t>
            </a:r>
            <a:r>
              <a:rPr sz="1800" b="1" i="1" spc="-105" dirty="0">
                <a:solidFill>
                  <a:srgbClr val="2A00FF"/>
                </a:solidFill>
                <a:latin typeface="Arial"/>
                <a:cs typeface="Arial"/>
              </a:rPr>
              <a:t>messages </a:t>
            </a:r>
            <a:r>
              <a:rPr sz="1800" b="1" i="1" spc="140" dirty="0">
                <a:solidFill>
                  <a:srgbClr val="2A00FF"/>
                </a:solidFill>
                <a:latin typeface="Arial"/>
                <a:cs typeface="Arial"/>
              </a:rPr>
              <a:t>to</a:t>
            </a:r>
            <a:r>
              <a:rPr sz="1800" b="1" i="1" spc="-8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235" dirty="0">
                <a:solidFill>
                  <a:srgbClr val="2A00FF"/>
                </a:solidFill>
                <a:latin typeface="Arial"/>
                <a:cs typeface="Arial"/>
              </a:rPr>
              <a:t>server..."</a:t>
            </a:r>
            <a:r>
              <a:rPr sz="1800" b="1" i="1" spc="23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015365">
              <a:lnSpc>
                <a:spcPct val="100000"/>
              </a:lnSpc>
            </a:pPr>
            <a:r>
              <a:rPr sz="1800" spc="484" dirty="0">
                <a:solidFill>
                  <a:srgbClr val="3E7E5F"/>
                </a:solidFill>
                <a:latin typeface="Arial"/>
                <a:cs typeface="Arial"/>
              </a:rPr>
              <a:t>// </a:t>
            </a:r>
            <a:r>
              <a:rPr sz="1800" spc="-65" dirty="0">
                <a:solidFill>
                  <a:srgbClr val="3E7E5F"/>
                </a:solidFill>
                <a:latin typeface="Arial"/>
                <a:cs typeface="Arial"/>
              </a:rPr>
              <a:t>Send </a:t>
            </a:r>
            <a:r>
              <a:rPr sz="1800" spc="-40" dirty="0">
                <a:solidFill>
                  <a:srgbClr val="3E7E5F"/>
                </a:solidFill>
                <a:latin typeface="Arial"/>
                <a:cs typeface="Arial"/>
              </a:rPr>
              <a:t>messages </a:t>
            </a:r>
            <a:r>
              <a:rPr sz="1800" spc="235" dirty="0">
                <a:solidFill>
                  <a:srgbClr val="3E7E5F"/>
                </a:solidFill>
                <a:latin typeface="Arial"/>
                <a:cs typeface="Arial"/>
              </a:rPr>
              <a:t>to</a:t>
            </a:r>
            <a:r>
              <a:rPr sz="1800" spc="630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800" spc="150" dirty="0">
                <a:solidFill>
                  <a:srgbClr val="3E7E5F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  <a:p>
            <a:pPr marL="1015365">
              <a:lnSpc>
                <a:spcPct val="100000"/>
              </a:lnSpc>
            </a:pPr>
            <a:r>
              <a:rPr sz="1800" spc="200" dirty="0">
                <a:latin typeface="Arial"/>
                <a:cs typeface="Arial"/>
              </a:rPr>
              <a:t>String </a:t>
            </a:r>
            <a:r>
              <a:rPr sz="1800" spc="484" dirty="0">
                <a:latin typeface="Arial"/>
                <a:cs typeface="Arial"/>
              </a:rPr>
              <a:t>[] </a:t>
            </a:r>
            <a:r>
              <a:rPr sz="1800" spc="-40" dirty="0">
                <a:solidFill>
                  <a:srgbClr val="6A3D3D"/>
                </a:solidFill>
                <a:latin typeface="Arial"/>
                <a:cs typeface="Arial"/>
              </a:rPr>
              <a:t>messages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b="1" spc="-18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b="1" spc="114" dirty="0">
                <a:latin typeface="Arial"/>
                <a:cs typeface="Arial"/>
              </a:rPr>
              <a:t>String </a:t>
            </a:r>
            <a:r>
              <a:rPr sz="1800" b="1" spc="390" dirty="0">
                <a:latin typeface="Arial"/>
                <a:cs typeface="Arial"/>
              </a:rPr>
              <a:t>[] </a:t>
            </a:r>
            <a:r>
              <a:rPr sz="1800" b="1" spc="25" dirty="0">
                <a:latin typeface="Arial"/>
                <a:cs typeface="Arial"/>
              </a:rPr>
              <a:t>{</a:t>
            </a:r>
            <a:r>
              <a:rPr sz="1800" b="1" spc="25" dirty="0">
                <a:solidFill>
                  <a:srgbClr val="2A00FF"/>
                </a:solidFill>
                <a:latin typeface="Arial"/>
                <a:cs typeface="Arial"/>
              </a:rPr>
              <a:t>"Time </a:t>
            </a:r>
            <a:r>
              <a:rPr sz="1800" b="1" spc="-65" dirty="0">
                <a:solidFill>
                  <a:srgbClr val="2A00FF"/>
                </a:solidFill>
                <a:latin typeface="Arial"/>
                <a:cs typeface="Arial"/>
              </a:rPr>
              <a:t>goes </a:t>
            </a:r>
            <a:r>
              <a:rPr sz="1800" b="1" spc="260" dirty="0">
                <a:solidFill>
                  <a:srgbClr val="2A00FF"/>
                </a:solidFill>
                <a:latin typeface="Arial"/>
                <a:cs typeface="Arial"/>
              </a:rPr>
              <a:t>fast."</a:t>
            </a:r>
            <a:r>
              <a:rPr sz="1800" b="1" spc="260" dirty="0">
                <a:latin typeface="Arial"/>
                <a:cs typeface="Arial"/>
              </a:rPr>
              <a:t>, </a:t>
            </a:r>
            <a:r>
              <a:rPr sz="1800" b="1" spc="-65" dirty="0">
                <a:solidFill>
                  <a:srgbClr val="2A00FF"/>
                </a:solidFill>
                <a:latin typeface="Arial"/>
                <a:cs typeface="Arial"/>
              </a:rPr>
              <a:t>"What </a:t>
            </a:r>
            <a:r>
              <a:rPr sz="1800" b="1" spc="-25" dirty="0">
                <a:solidFill>
                  <a:srgbClr val="2A00FF"/>
                </a:solidFill>
                <a:latin typeface="Arial"/>
                <a:cs typeface="Arial"/>
              </a:rPr>
              <a:t>now?"</a:t>
            </a:r>
            <a:r>
              <a:rPr sz="1800" b="1" spc="-25" dirty="0">
                <a:latin typeface="Arial"/>
                <a:cs typeface="Arial"/>
              </a:rPr>
              <a:t>,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130" dirty="0">
                <a:solidFill>
                  <a:srgbClr val="2A00FF"/>
                </a:solidFill>
                <a:latin typeface="Arial"/>
                <a:cs typeface="Arial"/>
              </a:rPr>
              <a:t>"Bye."</a:t>
            </a:r>
            <a:r>
              <a:rPr sz="1800" b="1" spc="130" dirty="0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015365">
              <a:lnSpc>
                <a:spcPct val="100000"/>
              </a:lnSpc>
            </a:pPr>
            <a:r>
              <a:rPr sz="1800" b="1" spc="180" dirty="0">
                <a:solidFill>
                  <a:srgbClr val="7E0054"/>
                </a:solidFill>
                <a:latin typeface="Arial"/>
                <a:cs typeface="Arial"/>
              </a:rPr>
              <a:t>for </a:t>
            </a:r>
            <a:r>
              <a:rPr sz="1800" b="1" spc="280" dirty="0">
                <a:latin typeface="Arial"/>
                <a:cs typeface="Arial"/>
              </a:rPr>
              <a:t>(</a:t>
            </a:r>
            <a:r>
              <a:rPr sz="1800" b="1" spc="280" dirty="0">
                <a:solidFill>
                  <a:srgbClr val="7E0054"/>
                </a:solidFill>
                <a:latin typeface="Arial"/>
                <a:cs typeface="Arial"/>
              </a:rPr>
              <a:t>int </a:t>
            </a:r>
            <a:r>
              <a:rPr sz="1800" b="1" spc="490" dirty="0">
                <a:solidFill>
                  <a:srgbClr val="6A3D3D"/>
                </a:solidFill>
                <a:latin typeface="Arial"/>
                <a:cs typeface="Arial"/>
              </a:rPr>
              <a:t>i 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180" dirty="0">
                <a:latin typeface="Arial"/>
                <a:cs typeface="Arial"/>
              </a:rPr>
              <a:t>0; </a:t>
            </a:r>
            <a:r>
              <a:rPr sz="1800" b="1" spc="490" dirty="0">
                <a:solidFill>
                  <a:srgbClr val="6A3D3D"/>
                </a:solidFill>
                <a:latin typeface="Arial"/>
                <a:cs typeface="Arial"/>
              </a:rPr>
              <a:t>i </a:t>
            </a:r>
            <a:r>
              <a:rPr sz="1800" b="1" spc="-65" dirty="0">
                <a:latin typeface="Arial"/>
                <a:cs typeface="Arial"/>
              </a:rPr>
              <a:t>&lt; </a:t>
            </a:r>
            <a:r>
              <a:rPr sz="1800" b="1" spc="35" dirty="0">
                <a:solidFill>
                  <a:srgbClr val="6A3D3D"/>
                </a:solidFill>
                <a:latin typeface="Arial"/>
                <a:cs typeface="Arial"/>
              </a:rPr>
              <a:t>messages</a:t>
            </a:r>
            <a:r>
              <a:rPr sz="1800" b="1" spc="35" dirty="0">
                <a:latin typeface="Arial"/>
                <a:cs typeface="Arial"/>
              </a:rPr>
              <a:t>.</a:t>
            </a:r>
            <a:r>
              <a:rPr sz="1800" b="1" spc="35" dirty="0">
                <a:solidFill>
                  <a:srgbClr val="0000C0"/>
                </a:solidFill>
                <a:latin typeface="Arial"/>
                <a:cs typeface="Arial"/>
              </a:rPr>
              <a:t>length</a:t>
            </a:r>
            <a:r>
              <a:rPr sz="1800" b="1" spc="35" dirty="0">
                <a:latin typeface="Arial"/>
                <a:cs typeface="Arial"/>
              </a:rPr>
              <a:t>; </a:t>
            </a:r>
            <a:r>
              <a:rPr sz="1800" b="1" spc="185" dirty="0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sz="1800" b="1" spc="185" dirty="0">
                <a:latin typeface="Arial"/>
                <a:cs typeface="Arial"/>
              </a:rPr>
              <a:t>++)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29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517015" marR="2260600">
              <a:lnSpc>
                <a:spcPct val="100000"/>
              </a:lnSpc>
            </a:pPr>
            <a:r>
              <a:rPr sz="1800" b="1" spc="55" dirty="0">
                <a:solidFill>
                  <a:srgbClr val="7E0054"/>
                </a:solidFill>
                <a:latin typeface="Arial"/>
                <a:cs typeface="Arial"/>
              </a:rPr>
              <a:t>byte </a:t>
            </a:r>
            <a:r>
              <a:rPr sz="1800" b="1" spc="385" dirty="0">
                <a:latin typeface="Arial"/>
                <a:cs typeface="Arial"/>
              </a:rPr>
              <a:t>[] </a:t>
            </a:r>
            <a:r>
              <a:rPr sz="1800" b="1" spc="-114" dirty="0">
                <a:solidFill>
                  <a:srgbClr val="6A3D3D"/>
                </a:solidFill>
                <a:latin typeface="Arial"/>
                <a:cs typeface="Arial"/>
              </a:rPr>
              <a:t>message 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-18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b="1" spc="15" dirty="0">
                <a:latin typeface="Arial"/>
                <a:cs typeface="Arial"/>
              </a:rPr>
              <a:t>String(</a:t>
            </a:r>
            <a:r>
              <a:rPr sz="1800" b="1" spc="15" dirty="0">
                <a:solidFill>
                  <a:srgbClr val="6A3D3D"/>
                </a:solidFill>
                <a:latin typeface="Arial"/>
                <a:cs typeface="Arial"/>
              </a:rPr>
              <a:t>messages </a:t>
            </a:r>
            <a:r>
              <a:rPr sz="1800" b="1" spc="220" dirty="0">
                <a:latin typeface="Arial"/>
                <a:cs typeface="Arial"/>
              </a:rPr>
              <a:t>[</a:t>
            </a:r>
            <a:r>
              <a:rPr sz="1800" b="1" spc="220" dirty="0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sz="1800" b="1" spc="220" dirty="0">
                <a:latin typeface="Arial"/>
                <a:cs typeface="Arial"/>
              </a:rPr>
              <a:t>]).getBytes();  </a:t>
            </a:r>
            <a:r>
              <a:rPr sz="1800" spc="145" dirty="0">
                <a:latin typeface="Arial"/>
                <a:cs typeface="Arial"/>
              </a:rPr>
              <a:t>ByteBuffer </a:t>
            </a:r>
            <a:r>
              <a:rPr sz="1800" spc="215" dirty="0">
                <a:solidFill>
                  <a:srgbClr val="6A3D3D"/>
                </a:solidFill>
                <a:latin typeface="Arial"/>
                <a:cs typeface="Arial"/>
              </a:rPr>
              <a:t>buffer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110" dirty="0">
                <a:latin typeface="Arial"/>
                <a:cs typeface="Arial"/>
              </a:rPr>
              <a:t>ByteBuffer.</a:t>
            </a:r>
            <a:r>
              <a:rPr sz="1800" i="1" spc="110" dirty="0">
                <a:latin typeface="Arial"/>
                <a:cs typeface="Arial"/>
              </a:rPr>
              <a:t>wrap(</a:t>
            </a:r>
            <a:r>
              <a:rPr sz="1800" i="1" spc="110" dirty="0">
                <a:solidFill>
                  <a:srgbClr val="6A3D3D"/>
                </a:solidFill>
                <a:latin typeface="Arial"/>
                <a:cs typeface="Arial"/>
              </a:rPr>
              <a:t>message</a:t>
            </a:r>
            <a:r>
              <a:rPr sz="1800" i="1" spc="110" dirty="0">
                <a:latin typeface="Arial"/>
                <a:cs typeface="Arial"/>
              </a:rPr>
              <a:t>);  </a:t>
            </a:r>
            <a:r>
              <a:rPr sz="1800" spc="280" dirty="0">
                <a:solidFill>
                  <a:srgbClr val="6A3D3D"/>
                </a:solidFill>
                <a:latin typeface="Arial"/>
                <a:cs typeface="Arial"/>
              </a:rPr>
              <a:t>client</a:t>
            </a:r>
            <a:r>
              <a:rPr sz="1800" spc="280" dirty="0">
                <a:latin typeface="Arial"/>
                <a:cs typeface="Arial"/>
              </a:rPr>
              <a:t>.write(</a:t>
            </a:r>
            <a:r>
              <a:rPr sz="1800" spc="280" dirty="0">
                <a:solidFill>
                  <a:srgbClr val="6A3D3D"/>
                </a:solidFill>
                <a:latin typeface="Arial"/>
                <a:cs typeface="Arial"/>
              </a:rPr>
              <a:t>buffer</a:t>
            </a:r>
            <a:r>
              <a:rPr sz="1800" spc="28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517015">
              <a:lnSpc>
                <a:spcPct val="100000"/>
              </a:lnSpc>
            </a:pPr>
            <a:r>
              <a:rPr sz="1800" spc="70" dirty="0">
                <a:latin typeface="Arial"/>
                <a:cs typeface="Arial"/>
              </a:rPr>
              <a:t>System.</a:t>
            </a:r>
            <a:r>
              <a:rPr sz="1800" b="1" i="1" spc="7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70" dirty="0">
                <a:latin typeface="Arial"/>
                <a:cs typeface="Arial"/>
              </a:rPr>
              <a:t>.println(</a:t>
            </a:r>
            <a:r>
              <a:rPr sz="1800" b="1" i="1" spc="70" dirty="0">
                <a:solidFill>
                  <a:srgbClr val="6A3D3D"/>
                </a:solidFill>
                <a:latin typeface="Arial"/>
                <a:cs typeface="Arial"/>
              </a:rPr>
              <a:t>messages</a:t>
            </a:r>
            <a:r>
              <a:rPr sz="1800" b="1" i="1" spc="475" dirty="0">
                <a:solidFill>
                  <a:srgbClr val="6A3D3D"/>
                </a:solidFill>
                <a:latin typeface="Arial"/>
                <a:cs typeface="Arial"/>
              </a:rPr>
              <a:t> </a:t>
            </a:r>
            <a:r>
              <a:rPr sz="1800" b="1" i="1" spc="405" dirty="0">
                <a:latin typeface="Arial"/>
                <a:cs typeface="Arial"/>
              </a:rPr>
              <a:t>[</a:t>
            </a:r>
            <a:r>
              <a:rPr sz="1800" b="1" i="1" spc="405" dirty="0">
                <a:solidFill>
                  <a:srgbClr val="6A3D3D"/>
                </a:solidFill>
                <a:latin typeface="Arial"/>
                <a:cs typeface="Arial"/>
              </a:rPr>
              <a:t>i</a:t>
            </a:r>
            <a:r>
              <a:rPr sz="1800" b="1" i="1" spc="405" dirty="0">
                <a:latin typeface="Arial"/>
                <a:cs typeface="Arial"/>
              </a:rPr>
              <a:t>]);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0873" y="4537964"/>
            <a:ext cx="2406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270" dirty="0">
                <a:solidFill>
                  <a:srgbClr val="6A3D3D"/>
                </a:solidFill>
                <a:latin typeface="Arial"/>
                <a:cs typeface="Arial"/>
              </a:rPr>
              <a:t>buffer</a:t>
            </a:r>
            <a:r>
              <a:rPr sz="1800" spc="270" dirty="0">
                <a:latin typeface="Arial"/>
                <a:cs typeface="Arial"/>
              </a:rPr>
              <a:t>.clear();  </a:t>
            </a:r>
            <a:r>
              <a:rPr sz="1800" spc="-114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h</a:t>
            </a:r>
            <a:r>
              <a:rPr sz="1800" spc="385" dirty="0">
                <a:latin typeface="Arial"/>
                <a:cs typeface="Arial"/>
              </a:rPr>
              <a:t>r</a:t>
            </a:r>
            <a:r>
              <a:rPr sz="1800" spc="-20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d</a:t>
            </a:r>
            <a:r>
              <a:rPr sz="1800" spc="475" dirty="0">
                <a:latin typeface="Arial"/>
                <a:cs typeface="Arial"/>
              </a:rPr>
              <a:t>.</a:t>
            </a:r>
            <a:r>
              <a:rPr sz="1800" i="1" spc="85" dirty="0">
                <a:latin typeface="Arial"/>
                <a:cs typeface="Arial"/>
              </a:rPr>
              <a:t>s</a:t>
            </a:r>
            <a:r>
              <a:rPr sz="1800" i="1" spc="580" dirty="0">
                <a:latin typeface="Arial"/>
                <a:cs typeface="Arial"/>
              </a:rPr>
              <a:t>l</a:t>
            </a:r>
            <a:r>
              <a:rPr sz="1800" i="1" spc="-20" dirty="0">
                <a:latin typeface="Arial"/>
                <a:cs typeface="Arial"/>
              </a:rPr>
              <a:t>ee</a:t>
            </a:r>
            <a:r>
              <a:rPr sz="1800" i="1" spc="-15" dirty="0">
                <a:latin typeface="Arial"/>
                <a:cs typeface="Arial"/>
              </a:rPr>
              <a:t>p</a:t>
            </a:r>
            <a:r>
              <a:rPr sz="1800" i="1" spc="385" dirty="0">
                <a:latin typeface="Arial"/>
                <a:cs typeface="Arial"/>
              </a:rPr>
              <a:t>(</a:t>
            </a:r>
            <a:r>
              <a:rPr sz="1800" i="1" spc="-20" dirty="0">
                <a:latin typeface="Arial"/>
                <a:cs typeface="Arial"/>
              </a:rPr>
              <a:t>300</a:t>
            </a:r>
            <a:r>
              <a:rPr sz="1800" i="1" spc="-15" dirty="0">
                <a:latin typeface="Arial"/>
                <a:cs typeface="Arial"/>
              </a:rPr>
              <a:t>0</a:t>
            </a:r>
            <a:r>
              <a:rPr sz="1800" i="1" spc="385" dirty="0">
                <a:latin typeface="Arial"/>
                <a:cs typeface="Arial"/>
              </a:rPr>
              <a:t>)</a:t>
            </a:r>
            <a:r>
              <a:rPr sz="1800" i="1" spc="484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502" y="5086858"/>
            <a:ext cx="1905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275" dirty="0">
                <a:solidFill>
                  <a:srgbClr val="6A3D3D"/>
                </a:solidFill>
                <a:latin typeface="Arial"/>
                <a:cs typeface="Arial"/>
              </a:rPr>
              <a:t>client</a:t>
            </a:r>
            <a:r>
              <a:rPr sz="1800" spc="275" dirty="0">
                <a:latin typeface="Arial"/>
                <a:cs typeface="Arial"/>
              </a:rPr>
              <a:t>.close();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582" y="563554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05" y="5909868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33671" y="4640579"/>
            <a:ext cx="7958455" cy="2032000"/>
          </a:xfrm>
          <a:custGeom>
            <a:avLst/>
            <a:gdLst/>
            <a:ahLst/>
            <a:cxnLst/>
            <a:rect l="l" t="t" r="r" b="b"/>
            <a:pathLst>
              <a:path w="7958455" h="2032000">
                <a:moveTo>
                  <a:pt x="7958328" y="0"/>
                </a:moveTo>
                <a:lnTo>
                  <a:pt x="0" y="0"/>
                </a:lnTo>
                <a:lnTo>
                  <a:pt x="0" y="2031492"/>
                </a:lnTo>
                <a:lnTo>
                  <a:pt x="7958328" y="2031492"/>
                </a:lnTo>
                <a:lnTo>
                  <a:pt x="7958328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12665" y="4672329"/>
            <a:ext cx="774445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From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output:</a:t>
            </a:r>
            <a:endParaRPr sz="1800">
              <a:latin typeface="Tahoma"/>
              <a:cs typeface="Tahoma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Accepted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new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connection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from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client: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java.nio.channels.SocketChannel[connected</a:t>
            </a:r>
            <a:r>
              <a:rPr sz="1800" spc="-2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local=/127.0.0.1:…]: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This message is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displayed after the client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program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is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started.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This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shows the  client connection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is accepted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by the</a:t>
            </a:r>
            <a:r>
              <a:rPr sz="1800" spc="-1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333333"/>
                </a:solidFill>
                <a:latin typeface="Tahoma"/>
                <a:cs typeface="Tahoma"/>
              </a:rPr>
              <a:t>server.</a:t>
            </a:r>
            <a:endParaRPr sz="1800">
              <a:latin typeface="Tahoma"/>
              <a:cs typeface="Tahoma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Message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read from client: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Time goes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fast.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This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shows the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earlier</a:t>
            </a:r>
            <a:r>
              <a:rPr sz="1800" spc="60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accepted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client’s 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first </a:t>
            </a:r>
            <a:r>
              <a:rPr sz="1800" dirty="0">
                <a:solidFill>
                  <a:srgbClr val="333333"/>
                </a:solidFill>
                <a:latin typeface="Tahoma"/>
                <a:cs typeface="Tahoma"/>
              </a:rPr>
              <a:t>message is</a:t>
            </a:r>
            <a:r>
              <a:rPr sz="1800" spc="-5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Tahoma"/>
                <a:cs typeface="Tahoma"/>
              </a:rPr>
              <a:t>read.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427" y="4859273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spc="-2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7993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2738" y="0"/>
            <a:ext cx="19138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15" dirty="0"/>
              <a:t>Java</a:t>
            </a:r>
            <a:r>
              <a:rPr spc="-395" dirty="0"/>
              <a:t> </a:t>
            </a:r>
            <a:r>
              <a:rPr spc="-375" dirty="0"/>
              <a:t>NIO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524" y="776986"/>
            <a:ext cx="11816715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29590">
              <a:lnSpc>
                <a:spcPct val="100000"/>
              </a:lnSpc>
              <a:spcBef>
                <a:spcPts val="95"/>
              </a:spcBef>
            </a:pPr>
            <a:r>
              <a:rPr sz="2200" spc="-254" dirty="0">
                <a:solidFill>
                  <a:srgbClr val="232729"/>
                </a:solidFill>
                <a:latin typeface="Arial"/>
                <a:cs typeface="Arial"/>
              </a:rPr>
              <a:t>Java </a:t>
            </a:r>
            <a:r>
              <a:rPr sz="2200" spc="-75" dirty="0">
                <a:solidFill>
                  <a:srgbClr val="232729"/>
                </a:solidFill>
                <a:latin typeface="Arial"/>
                <a:cs typeface="Arial"/>
              </a:rPr>
              <a:t>started </a:t>
            </a:r>
            <a:r>
              <a:rPr sz="2200" spc="-40" dirty="0">
                <a:solidFill>
                  <a:srgbClr val="232729"/>
                </a:solidFill>
                <a:latin typeface="Arial"/>
                <a:cs typeface="Arial"/>
              </a:rPr>
              <a:t>initially </a:t>
            </a:r>
            <a:r>
              <a:rPr sz="2200" spc="-114" dirty="0">
                <a:solidFill>
                  <a:srgbClr val="232729"/>
                </a:solidFill>
                <a:latin typeface="Arial"/>
                <a:cs typeface="Arial"/>
              </a:rPr>
              <a:t>by </a:t>
            </a:r>
            <a:r>
              <a:rPr sz="2200" spc="-65" dirty="0">
                <a:solidFill>
                  <a:srgbClr val="232729"/>
                </a:solidFill>
                <a:latin typeface="Arial"/>
                <a:cs typeface="Arial"/>
              </a:rPr>
              <a:t>offering </a:t>
            </a:r>
            <a:r>
              <a:rPr sz="2200" spc="-40" dirty="0">
                <a:solidFill>
                  <a:srgbClr val="232729"/>
                </a:solidFill>
                <a:latin typeface="Arial"/>
                <a:cs typeface="Arial"/>
              </a:rPr>
              <a:t>the </a:t>
            </a:r>
            <a:r>
              <a:rPr sz="2200" spc="-125" dirty="0">
                <a:solidFill>
                  <a:srgbClr val="232729"/>
                </a:solidFill>
                <a:latin typeface="Arial"/>
                <a:cs typeface="Arial"/>
              </a:rPr>
              <a:t>File </a:t>
            </a:r>
            <a:r>
              <a:rPr sz="2200" spc="-165" dirty="0">
                <a:solidFill>
                  <a:srgbClr val="232729"/>
                </a:solidFill>
                <a:latin typeface="Arial"/>
                <a:cs typeface="Arial"/>
              </a:rPr>
              <a:t>class, </a:t>
            </a:r>
            <a:r>
              <a:rPr sz="2200" spc="-45" dirty="0">
                <a:solidFill>
                  <a:srgbClr val="232729"/>
                </a:solidFill>
                <a:latin typeface="Arial"/>
                <a:cs typeface="Arial"/>
              </a:rPr>
              <a:t>in </a:t>
            </a:r>
            <a:r>
              <a:rPr sz="2200" spc="-40" dirty="0">
                <a:solidFill>
                  <a:srgbClr val="232729"/>
                </a:solidFill>
                <a:latin typeface="Arial"/>
                <a:cs typeface="Arial"/>
              </a:rPr>
              <a:t>the </a:t>
            </a:r>
            <a:r>
              <a:rPr sz="2200" spc="-105" dirty="0">
                <a:solidFill>
                  <a:srgbClr val="232729"/>
                </a:solidFill>
                <a:latin typeface="Arial"/>
                <a:cs typeface="Arial"/>
              </a:rPr>
              <a:t>java.io </a:t>
            </a:r>
            <a:r>
              <a:rPr sz="2200" spc="-165" dirty="0">
                <a:solidFill>
                  <a:srgbClr val="232729"/>
                </a:solidFill>
                <a:latin typeface="Arial"/>
                <a:cs typeface="Arial"/>
              </a:rPr>
              <a:t>package </a:t>
            </a:r>
            <a:r>
              <a:rPr sz="2200" dirty="0">
                <a:solidFill>
                  <a:srgbClr val="232729"/>
                </a:solidFill>
                <a:latin typeface="Arial"/>
                <a:cs typeface="Arial"/>
              </a:rPr>
              <a:t>to </a:t>
            </a:r>
            <a:r>
              <a:rPr sz="2200" spc="-195" dirty="0">
                <a:solidFill>
                  <a:srgbClr val="232729"/>
                </a:solidFill>
                <a:latin typeface="Arial"/>
                <a:cs typeface="Arial"/>
              </a:rPr>
              <a:t>access </a:t>
            </a:r>
            <a:r>
              <a:rPr sz="2200" spc="-30" dirty="0">
                <a:solidFill>
                  <a:srgbClr val="232729"/>
                </a:solidFill>
                <a:latin typeface="Arial"/>
                <a:cs typeface="Arial"/>
              </a:rPr>
              <a:t>file </a:t>
            </a:r>
            <a:r>
              <a:rPr sz="2200" spc="-155" dirty="0">
                <a:solidFill>
                  <a:srgbClr val="232729"/>
                </a:solidFill>
                <a:latin typeface="Arial"/>
                <a:cs typeface="Arial"/>
              </a:rPr>
              <a:t>systems. </a:t>
            </a:r>
            <a:r>
              <a:rPr sz="2200" spc="-160" dirty="0">
                <a:solidFill>
                  <a:srgbClr val="232729"/>
                </a:solidFill>
                <a:latin typeface="Arial"/>
                <a:cs typeface="Arial"/>
              </a:rPr>
              <a:t>This </a:t>
            </a:r>
            <a:r>
              <a:rPr sz="2200" spc="-65" dirty="0">
                <a:solidFill>
                  <a:srgbClr val="232729"/>
                </a:solidFill>
                <a:latin typeface="Arial"/>
                <a:cs typeface="Arial"/>
              </a:rPr>
              <a:t>object  </a:t>
            </a: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represents </a:t>
            </a:r>
            <a:r>
              <a:rPr sz="2200" spc="-190" dirty="0">
                <a:solidFill>
                  <a:srgbClr val="232729"/>
                </a:solidFill>
                <a:latin typeface="Arial"/>
                <a:cs typeface="Arial"/>
              </a:rPr>
              <a:t>a </a:t>
            </a:r>
            <a:r>
              <a:rPr sz="2200" spc="-35" dirty="0">
                <a:solidFill>
                  <a:srgbClr val="232729"/>
                </a:solidFill>
                <a:latin typeface="Arial"/>
                <a:cs typeface="Arial"/>
              </a:rPr>
              <a:t>file/directory </a:t>
            </a:r>
            <a:r>
              <a:rPr sz="2200" spc="-120" dirty="0">
                <a:solidFill>
                  <a:srgbClr val="232729"/>
                </a:solidFill>
                <a:latin typeface="Arial"/>
                <a:cs typeface="Arial"/>
              </a:rPr>
              <a:t>and </a:t>
            </a:r>
            <a:r>
              <a:rPr sz="2200" spc="-60" dirty="0">
                <a:solidFill>
                  <a:srgbClr val="232729"/>
                </a:solidFill>
                <a:latin typeface="Arial"/>
                <a:cs typeface="Arial"/>
              </a:rPr>
              <a:t>did </a:t>
            </a:r>
            <a:r>
              <a:rPr sz="2200" spc="-80" dirty="0">
                <a:solidFill>
                  <a:srgbClr val="232729"/>
                </a:solidFill>
                <a:latin typeface="Arial"/>
                <a:cs typeface="Arial"/>
              </a:rPr>
              <a:t>allow </a:t>
            </a: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you </a:t>
            </a:r>
            <a:r>
              <a:rPr sz="2200" dirty="0">
                <a:solidFill>
                  <a:srgbClr val="232729"/>
                </a:solidFill>
                <a:latin typeface="Arial"/>
                <a:cs typeface="Arial"/>
              </a:rPr>
              <a:t>to </a:t>
            </a:r>
            <a:r>
              <a:rPr sz="2200" spc="-55" dirty="0">
                <a:solidFill>
                  <a:srgbClr val="232729"/>
                </a:solidFill>
                <a:latin typeface="Arial"/>
                <a:cs typeface="Arial"/>
              </a:rPr>
              <a:t>perform </a:t>
            </a:r>
            <a:r>
              <a:rPr sz="2200" spc="-145" dirty="0">
                <a:solidFill>
                  <a:srgbClr val="232729"/>
                </a:solidFill>
                <a:latin typeface="Arial"/>
                <a:cs typeface="Arial"/>
              </a:rPr>
              <a:t>some </a:t>
            </a:r>
            <a:r>
              <a:rPr sz="2200" spc="-90" dirty="0">
                <a:solidFill>
                  <a:srgbClr val="232729"/>
                </a:solidFill>
                <a:latin typeface="Arial"/>
                <a:cs typeface="Arial"/>
              </a:rPr>
              <a:t>operations </a:t>
            </a:r>
            <a:r>
              <a:rPr sz="2200" spc="-150" dirty="0">
                <a:solidFill>
                  <a:srgbClr val="232729"/>
                </a:solidFill>
                <a:latin typeface="Arial"/>
                <a:cs typeface="Arial"/>
              </a:rPr>
              <a:t>such </a:t>
            </a:r>
            <a:r>
              <a:rPr sz="2200" spc="-225" dirty="0">
                <a:solidFill>
                  <a:srgbClr val="232729"/>
                </a:solidFill>
                <a:latin typeface="Arial"/>
                <a:cs typeface="Arial"/>
              </a:rPr>
              <a:t>as </a:t>
            </a:r>
            <a:r>
              <a:rPr sz="2200" spc="-125" dirty="0">
                <a:solidFill>
                  <a:srgbClr val="232729"/>
                </a:solidFill>
                <a:latin typeface="Arial"/>
                <a:cs typeface="Arial"/>
              </a:rPr>
              <a:t>checking </a:t>
            </a:r>
            <a:r>
              <a:rPr sz="2200" spc="20" dirty="0">
                <a:solidFill>
                  <a:srgbClr val="232729"/>
                </a:solidFill>
                <a:latin typeface="Arial"/>
                <a:cs typeface="Arial"/>
              </a:rPr>
              <a:t>if </a:t>
            </a:r>
            <a:r>
              <a:rPr sz="2200" spc="-190" dirty="0">
                <a:solidFill>
                  <a:srgbClr val="232729"/>
                </a:solidFill>
                <a:latin typeface="Arial"/>
                <a:cs typeface="Arial"/>
              </a:rPr>
              <a:t>a  </a:t>
            </a:r>
            <a:r>
              <a:rPr sz="2200" spc="-35" dirty="0">
                <a:solidFill>
                  <a:srgbClr val="232729"/>
                </a:solidFill>
                <a:latin typeface="Arial"/>
                <a:cs typeface="Arial"/>
              </a:rPr>
              <a:t>file/directory </a:t>
            </a:r>
            <a:r>
              <a:rPr sz="2200" spc="-125" dirty="0">
                <a:solidFill>
                  <a:srgbClr val="232729"/>
                </a:solidFill>
                <a:latin typeface="Arial"/>
                <a:cs typeface="Arial"/>
              </a:rPr>
              <a:t>exists, </a:t>
            </a:r>
            <a:r>
              <a:rPr sz="2200" spc="-90" dirty="0">
                <a:solidFill>
                  <a:srgbClr val="232729"/>
                </a:solidFill>
                <a:latin typeface="Arial"/>
                <a:cs typeface="Arial"/>
              </a:rPr>
              <a:t>get </a:t>
            </a:r>
            <a:r>
              <a:rPr sz="2200" spc="-75" dirty="0">
                <a:solidFill>
                  <a:srgbClr val="232729"/>
                </a:solidFill>
                <a:latin typeface="Arial"/>
                <a:cs typeface="Arial"/>
              </a:rPr>
              <a:t>properties </a:t>
            </a:r>
            <a:r>
              <a:rPr sz="2200" spc="-120" dirty="0">
                <a:solidFill>
                  <a:srgbClr val="232729"/>
                </a:solidFill>
                <a:latin typeface="Arial"/>
                <a:cs typeface="Arial"/>
              </a:rPr>
              <a:t>and </a:t>
            </a:r>
            <a:r>
              <a:rPr sz="2200" spc="-80" dirty="0">
                <a:solidFill>
                  <a:srgbClr val="232729"/>
                </a:solidFill>
                <a:latin typeface="Arial"/>
                <a:cs typeface="Arial"/>
              </a:rPr>
              <a:t>delete</a:t>
            </a:r>
            <a:r>
              <a:rPr sz="2200" spc="-75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232729"/>
                </a:solidFill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15" dirty="0">
                <a:solidFill>
                  <a:srgbClr val="232729"/>
                </a:solidFill>
                <a:latin typeface="Arial"/>
                <a:cs typeface="Arial"/>
              </a:rPr>
              <a:t>It </a:t>
            </a: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had, </a:t>
            </a:r>
            <a:r>
              <a:rPr sz="2200" spc="-75" dirty="0">
                <a:solidFill>
                  <a:srgbClr val="232729"/>
                </a:solidFill>
                <a:latin typeface="Arial"/>
                <a:cs typeface="Arial"/>
              </a:rPr>
              <a:t>though, </a:t>
            </a:r>
            <a:r>
              <a:rPr sz="2200" spc="-145" dirty="0">
                <a:solidFill>
                  <a:srgbClr val="232729"/>
                </a:solidFill>
                <a:latin typeface="Arial"/>
                <a:cs typeface="Arial"/>
              </a:rPr>
              <a:t>some </a:t>
            </a:r>
            <a:r>
              <a:rPr sz="2200" spc="-105" dirty="0">
                <a:solidFill>
                  <a:srgbClr val="232729"/>
                </a:solidFill>
                <a:latin typeface="Arial"/>
                <a:cs typeface="Arial"/>
              </a:rPr>
              <a:t>shortcomings. </a:t>
            </a:r>
            <a:r>
              <a:rPr sz="2200" spc="-290" dirty="0">
                <a:solidFill>
                  <a:srgbClr val="232729"/>
                </a:solidFill>
                <a:latin typeface="Arial"/>
                <a:cs typeface="Arial"/>
              </a:rPr>
              <a:t>To </a:t>
            </a:r>
            <a:r>
              <a:rPr sz="2200" spc="-130" dirty="0">
                <a:solidFill>
                  <a:srgbClr val="232729"/>
                </a:solidFill>
                <a:latin typeface="Arial"/>
                <a:cs typeface="Arial"/>
              </a:rPr>
              <a:t>name </a:t>
            </a:r>
            <a:r>
              <a:rPr sz="2200" spc="-190" dirty="0">
                <a:solidFill>
                  <a:srgbClr val="232729"/>
                </a:solidFill>
                <a:latin typeface="Arial"/>
                <a:cs typeface="Arial"/>
              </a:rPr>
              <a:t>a</a:t>
            </a:r>
            <a:r>
              <a:rPr sz="2200" spc="-325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232729"/>
                </a:solidFill>
                <a:latin typeface="Arial"/>
                <a:cs typeface="Arial"/>
              </a:rPr>
              <a:t>few: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spcBef>
                <a:spcPts val="5"/>
              </a:spcBef>
              <a:buSzPct val="95454"/>
              <a:buChar char="•"/>
              <a:tabLst>
                <a:tab pos="153035" algn="l"/>
              </a:tabLst>
            </a:pPr>
            <a:r>
              <a:rPr sz="2200" spc="-175" dirty="0">
                <a:solidFill>
                  <a:srgbClr val="232729"/>
                </a:solidFill>
                <a:latin typeface="Arial"/>
                <a:cs typeface="Arial"/>
              </a:rPr>
              <a:t>The </a:t>
            </a:r>
            <a:r>
              <a:rPr sz="2200" spc="-125" dirty="0">
                <a:solidFill>
                  <a:srgbClr val="232729"/>
                </a:solidFill>
                <a:latin typeface="Arial"/>
                <a:cs typeface="Arial"/>
              </a:rPr>
              <a:t>File </a:t>
            </a:r>
            <a:r>
              <a:rPr sz="2200" spc="-180" dirty="0">
                <a:solidFill>
                  <a:srgbClr val="232729"/>
                </a:solidFill>
                <a:latin typeface="Arial"/>
                <a:cs typeface="Arial"/>
              </a:rPr>
              <a:t>class </a:t>
            </a:r>
            <a:r>
              <a:rPr sz="2200" spc="-135" dirty="0">
                <a:solidFill>
                  <a:srgbClr val="232729"/>
                </a:solidFill>
                <a:latin typeface="Arial"/>
                <a:cs typeface="Arial"/>
              </a:rPr>
              <a:t>lacked </a:t>
            </a:r>
            <a:r>
              <a:rPr sz="2200" spc="-145" dirty="0">
                <a:solidFill>
                  <a:srgbClr val="232729"/>
                </a:solidFill>
                <a:latin typeface="Arial"/>
                <a:cs typeface="Arial"/>
              </a:rPr>
              <a:t>some </a:t>
            </a:r>
            <a:r>
              <a:rPr sz="2200" spc="-45" dirty="0">
                <a:solidFill>
                  <a:srgbClr val="232729"/>
                </a:solidFill>
                <a:latin typeface="Arial"/>
                <a:cs typeface="Arial"/>
              </a:rPr>
              <a:t>important </a:t>
            </a:r>
            <a:r>
              <a:rPr sz="2200" spc="-60" dirty="0">
                <a:solidFill>
                  <a:srgbClr val="232729"/>
                </a:solidFill>
                <a:latin typeface="Arial"/>
                <a:cs typeface="Arial"/>
              </a:rPr>
              <a:t>functionality, </a:t>
            </a:r>
            <a:r>
              <a:rPr sz="2200" spc="-150" dirty="0">
                <a:solidFill>
                  <a:srgbClr val="232729"/>
                </a:solidFill>
                <a:latin typeface="Arial"/>
                <a:cs typeface="Arial"/>
              </a:rPr>
              <a:t>such </a:t>
            </a:r>
            <a:r>
              <a:rPr sz="2200" spc="-225" dirty="0">
                <a:solidFill>
                  <a:srgbClr val="232729"/>
                </a:solidFill>
                <a:latin typeface="Arial"/>
                <a:cs typeface="Arial"/>
              </a:rPr>
              <a:t>as </a:t>
            </a:r>
            <a:r>
              <a:rPr sz="2200" spc="-190" dirty="0">
                <a:solidFill>
                  <a:srgbClr val="232729"/>
                </a:solidFill>
                <a:latin typeface="Arial"/>
                <a:cs typeface="Arial"/>
              </a:rPr>
              <a:t>a </a:t>
            </a:r>
            <a:r>
              <a:rPr sz="2200" spc="-130" dirty="0">
                <a:solidFill>
                  <a:srgbClr val="232729"/>
                </a:solidFill>
                <a:latin typeface="Arial"/>
                <a:cs typeface="Arial"/>
              </a:rPr>
              <a:t>copy</a:t>
            </a:r>
            <a:r>
              <a:rPr sz="2200" spc="330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232729"/>
                </a:solidFill>
                <a:latin typeface="Arial"/>
                <a:cs typeface="Arial"/>
              </a:rPr>
              <a:t>method.</a:t>
            </a:r>
            <a:endParaRPr sz="22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15" dirty="0">
                <a:solidFill>
                  <a:srgbClr val="232729"/>
                </a:solidFill>
                <a:latin typeface="Arial"/>
                <a:cs typeface="Arial"/>
              </a:rPr>
              <a:t>It </a:t>
            </a:r>
            <a:r>
              <a:rPr sz="2200" spc="-135" dirty="0">
                <a:solidFill>
                  <a:srgbClr val="232729"/>
                </a:solidFill>
                <a:latin typeface="Arial"/>
                <a:cs typeface="Arial"/>
              </a:rPr>
              <a:t>also </a:t>
            </a:r>
            <a:r>
              <a:rPr sz="2200" spc="-75" dirty="0">
                <a:solidFill>
                  <a:srgbClr val="232729"/>
                </a:solidFill>
                <a:latin typeface="Arial"/>
                <a:cs typeface="Arial"/>
              </a:rPr>
              <a:t>defined </a:t>
            </a:r>
            <a:r>
              <a:rPr sz="2200" spc="-140" dirty="0">
                <a:solidFill>
                  <a:srgbClr val="232729"/>
                </a:solidFill>
                <a:latin typeface="Arial"/>
                <a:cs typeface="Arial"/>
              </a:rPr>
              <a:t>many </a:t>
            </a:r>
            <a:r>
              <a:rPr sz="2200" spc="-95" dirty="0">
                <a:solidFill>
                  <a:srgbClr val="232729"/>
                </a:solidFill>
                <a:latin typeface="Arial"/>
                <a:cs typeface="Arial"/>
              </a:rPr>
              <a:t>methods </a:t>
            </a:r>
            <a:r>
              <a:rPr sz="2200" spc="-25" dirty="0">
                <a:solidFill>
                  <a:srgbClr val="232729"/>
                </a:solidFill>
                <a:latin typeface="Arial"/>
                <a:cs typeface="Arial"/>
              </a:rPr>
              <a:t>that </a:t>
            </a:r>
            <a:r>
              <a:rPr sz="2200" spc="-60" dirty="0">
                <a:solidFill>
                  <a:srgbClr val="232729"/>
                </a:solidFill>
                <a:latin typeface="Arial"/>
                <a:cs typeface="Arial"/>
              </a:rPr>
              <a:t>returned </a:t>
            </a:r>
            <a:r>
              <a:rPr sz="2200" spc="-95" dirty="0">
                <a:solidFill>
                  <a:srgbClr val="232729"/>
                </a:solidFill>
                <a:latin typeface="Arial"/>
                <a:cs typeface="Arial"/>
              </a:rPr>
              <a:t>boolean. </a:t>
            </a:r>
            <a:r>
              <a:rPr sz="2200" spc="-245" dirty="0">
                <a:solidFill>
                  <a:srgbClr val="232729"/>
                </a:solidFill>
                <a:latin typeface="Arial"/>
                <a:cs typeface="Arial"/>
              </a:rPr>
              <a:t>As </a:t>
            </a:r>
            <a:r>
              <a:rPr sz="2200" spc="-105" dirty="0">
                <a:solidFill>
                  <a:srgbClr val="232729"/>
                </a:solidFill>
                <a:latin typeface="Arial"/>
                <a:cs typeface="Arial"/>
              </a:rPr>
              <a:t>one </a:t>
            </a:r>
            <a:r>
              <a:rPr sz="2200" spc="-155" dirty="0">
                <a:solidFill>
                  <a:srgbClr val="232729"/>
                </a:solidFill>
                <a:latin typeface="Arial"/>
                <a:cs typeface="Arial"/>
              </a:rPr>
              <a:t>can </a:t>
            </a:r>
            <a:r>
              <a:rPr sz="2200" spc="-100" dirty="0">
                <a:solidFill>
                  <a:srgbClr val="232729"/>
                </a:solidFill>
                <a:latin typeface="Arial"/>
                <a:cs typeface="Arial"/>
              </a:rPr>
              <a:t>imagine, </a:t>
            </a:r>
            <a:r>
              <a:rPr sz="2200" spc="-45" dirty="0">
                <a:solidFill>
                  <a:srgbClr val="232729"/>
                </a:solidFill>
                <a:latin typeface="Arial"/>
                <a:cs typeface="Arial"/>
              </a:rPr>
              <a:t>in </a:t>
            </a:r>
            <a:r>
              <a:rPr sz="2200" spc="-195" dirty="0">
                <a:solidFill>
                  <a:srgbClr val="232729"/>
                </a:solidFill>
                <a:latin typeface="Arial"/>
                <a:cs typeface="Arial"/>
              </a:rPr>
              <a:t>case </a:t>
            </a:r>
            <a:r>
              <a:rPr sz="2200" spc="-20" dirty="0">
                <a:solidFill>
                  <a:srgbClr val="232729"/>
                </a:solidFill>
                <a:latin typeface="Arial"/>
                <a:cs typeface="Arial"/>
              </a:rPr>
              <a:t>of </a:t>
            </a:r>
            <a:r>
              <a:rPr sz="2200" spc="-140" dirty="0">
                <a:solidFill>
                  <a:srgbClr val="232729"/>
                </a:solidFill>
                <a:latin typeface="Arial"/>
                <a:cs typeface="Arial"/>
              </a:rPr>
              <a:t>an </a:t>
            </a:r>
            <a:r>
              <a:rPr sz="2200" spc="-85" dirty="0">
                <a:solidFill>
                  <a:srgbClr val="232729"/>
                </a:solidFill>
                <a:latin typeface="Arial"/>
                <a:cs typeface="Arial"/>
              </a:rPr>
              <a:t>error, </a:t>
            </a:r>
            <a:r>
              <a:rPr sz="2200" spc="-120" dirty="0">
                <a:solidFill>
                  <a:srgbClr val="232729"/>
                </a:solidFill>
                <a:latin typeface="Arial"/>
                <a:cs typeface="Arial"/>
              </a:rPr>
              <a:t>false</a:t>
            </a:r>
            <a:r>
              <a:rPr sz="2200" spc="-395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175" dirty="0">
                <a:solidFill>
                  <a:srgbClr val="232729"/>
                </a:solidFill>
                <a:latin typeface="Arial"/>
                <a:cs typeface="Arial"/>
              </a:rPr>
              <a:t>was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60" dirty="0">
                <a:solidFill>
                  <a:srgbClr val="232729"/>
                </a:solidFill>
                <a:latin typeface="Arial"/>
                <a:cs typeface="Arial"/>
              </a:rPr>
              <a:t>returned, rather </a:t>
            </a:r>
            <a:r>
              <a:rPr sz="2200" spc="-65" dirty="0">
                <a:solidFill>
                  <a:srgbClr val="232729"/>
                </a:solidFill>
                <a:latin typeface="Arial"/>
                <a:cs typeface="Arial"/>
              </a:rPr>
              <a:t>than </a:t>
            </a:r>
            <a:r>
              <a:rPr sz="2200" spc="-55" dirty="0">
                <a:solidFill>
                  <a:srgbClr val="232729"/>
                </a:solidFill>
                <a:latin typeface="Arial"/>
                <a:cs typeface="Arial"/>
              </a:rPr>
              <a:t>throwing </a:t>
            </a:r>
            <a:r>
              <a:rPr sz="2200" spc="-140" dirty="0">
                <a:solidFill>
                  <a:srgbClr val="232729"/>
                </a:solidFill>
                <a:latin typeface="Arial"/>
                <a:cs typeface="Arial"/>
              </a:rPr>
              <a:t>an </a:t>
            </a:r>
            <a:r>
              <a:rPr sz="2200" spc="-100" dirty="0">
                <a:solidFill>
                  <a:srgbClr val="232729"/>
                </a:solidFill>
                <a:latin typeface="Arial"/>
                <a:cs typeface="Arial"/>
              </a:rPr>
              <a:t>exception. </a:t>
            </a:r>
            <a:r>
              <a:rPr sz="2200" spc="-175" dirty="0">
                <a:solidFill>
                  <a:srgbClr val="232729"/>
                </a:solidFill>
                <a:latin typeface="Arial"/>
                <a:cs typeface="Arial"/>
              </a:rPr>
              <a:t>The </a:t>
            </a:r>
            <a:r>
              <a:rPr sz="2200" spc="-95" dirty="0">
                <a:solidFill>
                  <a:srgbClr val="232729"/>
                </a:solidFill>
                <a:latin typeface="Arial"/>
                <a:cs typeface="Arial"/>
              </a:rPr>
              <a:t>developer </a:t>
            </a: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had, </a:t>
            </a:r>
            <a:r>
              <a:rPr sz="2200" spc="-95" dirty="0">
                <a:solidFill>
                  <a:srgbClr val="232729"/>
                </a:solidFill>
                <a:latin typeface="Arial"/>
                <a:cs typeface="Arial"/>
              </a:rPr>
              <a:t>indeed, </a:t>
            </a:r>
            <a:r>
              <a:rPr sz="2200" spc="-80" dirty="0">
                <a:solidFill>
                  <a:srgbClr val="232729"/>
                </a:solidFill>
                <a:latin typeface="Arial"/>
                <a:cs typeface="Arial"/>
              </a:rPr>
              <a:t>no </a:t>
            </a:r>
            <a:r>
              <a:rPr sz="2200" spc="-150" dirty="0">
                <a:solidFill>
                  <a:srgbClr val="232729"/>
                </a:solidFill>
                <a:latin typeface="Arial"/>
                <a:cs typeface="Arial"/>
              </a:rPr>
              <a:t>way </a:t>
            </a:r>
            <a:r>
              <a:rPr sz="2200" spc="-20" dirty="0">
                <a:solidFill>
                  <a:srgbClr val="232729"/>
                </a:solidFill>
                <a:latin typeface="Arial"/>
                <a:cs typeface="Arial"/>
              </a:rPr>
              <a:t>of </a:t>
            </a:r>
            <a:r>
              <a:rPr sz="2200" spc="-95" dirty="0">
                <a:solidFill>
                  <a:srgbClr val="232729"/>
                </a:solidFill>
                <a:latin typeface="Arial"/>
                <a:cs typeface="Arial"/>
              </a:rPr>
              <a:t>knowing </a:t>
            </a: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why </a:t>
            </a:r>
            <a:r>
              <a:rPr sz="2200" spc="50" dirty="0">
                <a:solidFill>
                  <a:srgbClr val="232729"/>
                </a:solidFill>
                <a:latin typeface="Arial"/>
                <a:cs typeface="Arial"/>
              </a:rPr>
              <a:t>it</a:t>
            </a:r>
            <a:r>
              <a:rPr sz="2200" spc="-100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232729"/>
                </a:solidFill>
                <a:latin typeface="Arial"/>
                <a:cs typeface="Arial"/>
              </a:rPr>
              <a:t>failed.</a:t>
            </a:r>
            <a:endParaRPr sz="22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114" dirty="0">
                <a:solidFill>
                  <a:srgbClr val="232729"/>
                </a:solidFill>
                <a:latin typeface="Arial"/>
                <a:cs typeface="Arial"/>
              </a:rPr>
              <a:t>Did </a:t>
            </a:r>
            <a:r>
              <a:rPr sz="2200" spc="-20" dirty="0">
                <a:solidFill>
                  <a:srgbClr val="232729"/>
                </a:solidFill>
                <a:latin typeface="Arial"/>
                <a:cs typeface="Arial"/>
              </a:rPr>
              <a:t>not </a:t>
            </a:r>
            <a:r>
              <a:rPr sz="2200" spc="-85" dirty="0">
                <a:solidFill>
                  <a:srgbClr val="232729"/>
                </a:solidFill>
                <a:latin typeface="Arial"/>
                <a:cs typeface="Arial"/>
              </a:rPr>
              <a:t>provide </a:t>
            </a:r>
            <a:r>
              <a:rPr sz="2200" spc="-120" dirty="0">
                <a:solidFill>
                  <a:srgbClr val="232729"/>
                </a:solidFill>
                <a:latin typeface="Arial"/>
                <a:cs typeface="Arial"/>
              </a:rPr>
              <a:t>good </a:t>
            </a:r>
            <a:r>
              <a:rPr sz="2200" spc="-95" dirty="0">
                <a:solidFill>
                  <a:srgbClr val="232729"/>
                </a:solidFill>
                <a:latin typeface="Arial"/>
                <a:cs typeface="Arial"/>
              </a:rPr>
              <a:t>handling </a:t>
            </a:r>
            <a:r>
              <a:rPr sz="2200" spc="-85" dirty="0">
                <a:solidFill>
                  <a:srgbClr val="232729"/>
                </a:solidFill>
                <a:latin typeface="Arial"/>
                <a:cs typeface="Arial"/>
              </a:rPr>
              <a:t>on </a:t>
            </a:r>
            <a:r>
              <a:rPr sz="2200" spc="-65" dirty="0">
                <a:solidFill>
                  <a:srgbClr val="232729"/>
                </a:solidFill>
                <a:latin typeface="Arial"/>
                <a:cs typeface="Arial"/>
              </a:rPr>
              <a:t>support </a:t>
            </a:r>
            <a:r>
              <a:rPr sz="2200" spc="-20" dirty="0">
                <a:solidFill>
                  <a:srgbClr val="232729"/>
                </a:solidFill>
                <a:latin typeface="Arial"/>
                <a:cs typeface="Arial"/>
              </a:rPr>
              <a:t>of </a:t>
            </a: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symbolic</a:t>
            </a:r>
            <a:r>
              <a:rPr sz="2200" spc="-330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232729"/>
                </a:solidFill>
                <a:latin typeface="Arial"/>
                <a:cs typeface="Arial"/>
              </a:rPr>
              <a:t>links.</a:t>
            </a:r>
            <a:endParaRPr sz="22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229" dirty="0">
                <a:solidFill>
                  <a:srgbClr val="232729"/>
                </a:solidFill>
                <a:latin typeface="Arial"/>
                <a:cs typeface="Arial"/>
              </a:rPr>
              <a:t>A </a:t>
            </a:r>
            <a:r>
              <a:rPr sz="2200" spc="-40" dirty="0">
                <a:solidFill>
                  <a:srgbClr val="232729"/>
                </a:solidFill>
                <a:latin typeface="Arial"/>
                <a:cs typeface="Arial"/>
              </a:rPr>
              <a:t>limited </a:t>
            </a:r>
            <a:r>
              <a:rPr sz="2200" spc="-100" dirty="0">
                <a:solidFill>
                  <a:srgbClr val="232729"/>
                </a:solidFill>
                <a:latin typeface="Arial"/>
                <a:cs typeface="Arial"/>
              </a:rPr>
              <a:t>set </a:t>
            </a:r>
            <a:r>
              <a:rPr sz="2200" spc="-20" dirty="0">
                <a:solidFill>
                  <a:srgbClr val="232729"/>
                </a:solidFill>
                <a:latin typeface="Arial"/>
                <a:cs typeface="Arial"/>
              </a:rPr>
              <a:t>of </a:t>
            </a:r>
            <a:r>
              <a:rPr sz="2200" spc="-30" dirty="0">
                <a:solidFill>
                  <a:srgbClr val="232729"/>
                </a:solidFill>
                <a:latin typeface="Arial"/>
                <a:cs typeface="Arial"/>
              </a:rPr>
              <a:t>file </a:t>
            </a:r>
            <a:r>
              <a:rPr sz="2200" spc="-55" dirty="0">
                <a:solidFill>
                  <a:srgbClr val="232729"/>
                </a:solidFill>
                <a:latin typeface="Arial"/>
                <a:cs typeface="Arial"/>
              </a:rPr>
              <a:t>attributes </a:t>
            </a:r>
            <a:r>
              <a:rPr sz="2200" spc="-175" dirty="0">
                <a:solidFill>
                  <a:srgbClr val="232729"/>
                </a:solidFill>
                <a:latin typeface="Arial"/>
                <a:cs typeface="Arial"/>
              </a:rPr>
              <a:t>was</a:t>
            </a:r>
            <a:r>
              <a:rPr sz="2200" spc="-225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232729"/>
                </a:solidFill>
                <a:latin typeface="Arial"/>
                <a:cs typeface="Arial"/>
              </a:rPr>
              <a:t>provided.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90" dirty="0">
                <a:solidFill>
                  <a:srgbClr val="232729"/>
                </a:solidFill>
                <a:latin typeface="Arial"/>
                <a:cs typeface="Arial"/>
              </a:rPr>
              <a:t>To </a:t>
            </a:r>
            <a:r>
              <a:rPr sz="2200" spc="-130" dirty="0">
                <a:solidFill>
                  <a:srgbClr val="232729"/>
                </a:solidFill>
                <a:latin typeface="Arial"/>
                <a:cs typeface="Arial"/>
              </a:rPr>
              <a:t>overcome </a:t>
            </a: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these </a:t>
            </a:r>
            <a:r>
              <a:rPr sz="2200" spc="-105" dirty="0">
                <a:solidFill>
                  <a:srgbClr val="232729"/>
                </a:solidFill>
                <a:latin typeface="Arial"/>
                <a:cs typeface="Arial"/>
              </a:rPr>
              <a:t>problems, </a:t>
            </a: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java.nio </a:t>
            </a:r>
            <a:r>
              <a:rPr sz="2200" spc="-180" dirty="0">
                <a:solidFill>
                  <a:srgbClr val="232729"/>
                </a:solidFill>
                <a:latin typeface="Arial"/>
                <a:cs typeface="Arial"/>
              </a:rPr>
              <a:t>package was </a:t>
            </a:r>
            <a:r>
              <a:rPr sz="2200" spc="-80" dirty="0">
                <a:solidFill>
                  <a:srgbClr val="232729"/>
                </a:solidFill>
                <a:latin typeface="Arial"/>
                <a:cs typeface="Arial"/>
              </a:rPr>
              <a:t>introduced </a:t>
            </a:r>
            <a:r>
              <a:rPr sz="2200" spc="-45" dirty="0">
                <a:solidFill>
                  <a:srgbClr val="232729"/>
                </a:solidFill>
                <a:latin typeface="Arial"/>
                <a:cs typeface="Arial"/>
              </a:rPr>
              <a:t>in</a:t>
            </a:r>
            <a:r>
              <a:rPr sz="2200" spc="-475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150" dirty="0">
                <a:solidFill>
                  <a:srgbClr val="232729"/>
                </a:solidFill>
                <a:latin typeface="Arial"/>
                <a:cs typeface="Arial"/>
              </a:rPr>
              <a:t>java </a:t>
            </a:r>
            <a:r>
              <a:rPr sz="2200" spc="-100" dirty="0">
                <a:solidFill>
                  <a:srgbClr val="232729"/>
                </a:solidFill>
                <a:latin typeface="Arial"/>
                <a:cs typeface="Arial"/>
              </a:rPr>
              <a:t>4. </a:t>
            </a:r>
            <a:r>
              <a:rPr sz="2200" spc="-175" dirty="0">
                <a:solidFill>
                  <a:srgbClr val="232729"/>
                </a:solidFill>
                <a:latin typeface="Arial"/>
                <a:cs typeface="Arial"/>
              </a:rPr>
              <a:t>The </a:t>
            </a:r>
            <a:r>
              <a:rPr sz="2200" spc="-170" dirty="0">
                <a:solidFill>
                  <a:srgbClr val="232729"/>
                </a:solidFill>
                <a:latin typeface="Arial"/>
                <a:cs typeface="Arial"/>
              </a:rPr>
              <a:t>key </a:t>
            </a:r>
            <a:r>
              <a:rPr sz="2200" spc="-105" dirty="0">
                <a:solidFill>
                  <a:srgbClr val="232729"/>
                </a:solidFill>
                <a:latin typeface="Arial"/>
                <a:cs typeface="Arial"/>
              </a:rPr>
              <a:t>features </a:t>
            </a:r>
            <a:r>
              <a:rPr sz="2200" spc="-90" dirty="0">
                <a:solidFill>
                  <a:srgbClr val="232729"/>
                </a:solidFill>
                <a:latin typeface="Arial"/>
                <a:cs typeface="Arial"/>
              </a:rPr>
              <a:t>were:</a:t>
            </a:r>
            <a:endParaRPr sz="22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160" dirty="0">
                <a:solidFill>
                  <a:srgbClr val="232729"/>
                </a:solidFill>
                <a:latin typeface="Arial"/>
                <a:cs typeface="Arial"/>
              </a:rPr>
              <a:t>Channels </a:t>
            </a:r>
            <a:r>
              <a:rPr sz="2200" spc="-120" dirty="0">
                <a:solidFill>
                  <a:srgbClr val="232729"/>
                </a:solidFill>
                <a:latin typeface="Arial"/>
                <a:cs typeface="Arial"/>
              </a:rPr>
              <a:t>and </a:t>
            </a:r>
            <a:r>
              <a:rPr sz="2200" spc="-130" dirty="0">
                <a:solidFill>
                  <a:srgbClr val="232729"/>
                </a:solidFill>
                <a:latin typeface="Arial"/>
                <a:cs typeface="Arial"/>
              </a:rPr>
              <a:t>Selectors: </a:t>
            </a:r>
            <a:r>
              <a:rPr sz="2200" spc="-229" dirty="0">
                <a:solidFill>
                  <a:srgbClr val="232729"/>
                </a:solidFill>
                <a:latin typeface="Arial"/>
                <a:cs typeface="Arial"/>
              </a:rPr>
              <a:t>A </a:t>
            </a: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channel </a:t>
            </a:r>
            <a:r>
              <a:rPr sz="2200" spc="-130" dirty="0">
                <a:solidFill>
                  <a:srgbClr val="232729"/>
                </a:solidFill>
                <a:latin typeface="Arial"/>
                <a:cs typeface="Arial"/>
              </a:rPr>
              <a:t>is </a:t>
            </a:r>
            <a:r>
              <a:rPr sz="2200" spc="-140" dirty="0">
                <a:solidFill>
                  <a:srgbClr val="232729"/>
                </a:solidFill>
                <a:latin typeface="Arial"/>
                <a:cs typeface="Arial"/>
              </a:rPr>
              <a:t>an </a:t>
            </a:r>
            <a:r>
              <a:rPr sz="2200" spc="-85" dirty="0">
                <a:solidFill>
                  <a:srgbClr val="232729"/>
                </a:solidFill>
                <a:latin typeface="Arial"/>
                <a:cs typeface="Arial"/>
              </a:rPr>
              <a:t>abstraction on </a:t>
            </a:r>
            <a:r>
              <a:rPr sz="2200" spc="-75" dirty="0">
                <a:solidFill>
                  <a:srgbClr val="232729"/>
                </a:solidFill>
                <a:latin typeface="Arial"/>
                <a:cs typeface="Arial"/>
              </a:rPr>
              <a:t>lower-level </a:t>
            </a:r>
            <a:r>
              <a:rPr sz="2200" spc="-30" dirty="0">
                <a:solidFill>
                  <a:srgbClr val="232729"/>
                </a:solidFill>
                <a:latin typeface="Arial"/>
                <a:cs typeface="Arial"/>
              </a:rPr>
              <a:t>file </a:t>
            </a:r>
            <a:r>
              <a:rPr sz="2200" spc="-150" dirty="0">
                <a:solidFill>
                  <a:srgbClr val="232729"/>
                </a:solidFill>
                <a:latin typeface="Arial"/>
                <a:cs typeface="Arial"/>
              </a:rPr>
              <a:t>system </a:t>
            </a:r>
            <a:r>
              <a:rPr sz="2200" spc="-95" dirty="0">
                <a:solidFill>
                  <a:srgbClr val="232729"/>
                </a:solidFill>
                <a:latin typeface="Arial"/>
                <a:cs typeface="Arial"/>
              </a:rPr>
              <a:t>features, </a:t>
            </a:r>
            <a:r>
              <a:rPr sz="2200" spc="-120" dirty="0">
                <a:solidFill>
                  <a:srgbClr val="232729"/>
                </a:solidFill>
                <a:latin typeface="Arial"/>
                <a:cs typeface="Arial"/>
              </a:rPr>
              <a:t>e.g.</a:t>
            </a:r>
            <a:r>
              <a:rPr sz="2200" spc="170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232729"/>
                </a:solidFill>
                <a:latin typeface="Arial"/>
                <a:cs typeface="Arial"/>
              </a:rPr>
              <a:t>memory-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14" dirty="0">
                <a:solidFill>
                  <a:srgbClr val="232729"/>
                </a:solidFill>
                <a:latin typeface="Arial"/>
                <a:cs typeface="Arial"/>
              </a:rPr>
              <a:t>mapped</a:t>
            </a:r>
            <a:r>
              <a:rPr sz="2200" spc="-120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80" dirty="0">
                <a:solidFill>
                  <a:srgbClr val="232729"/>
                </a:solidFill>
                <a:latin typeface="Arial"/>
                <a:cs typeface="Arial"/>
              </a:rPr>
              <a:t>files.</a:t>
            </a:r>
            <a:endParaRPr sz="22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Buffers: </a:t>
            </a:r>
            <a:r>
              <a:rPr sz="2200" spc="-90" dirty="0">
                <a:solidFill>
                  <a:srgbClr val="232729"/>
                </a:solidFill>
                <a:latin typeface="Arial"/>
                <a:cs typeface="Arial"/>
              </a:rPr>
              <a:t>Buffering </a:t>
            </a:r>
            <a:r>
              <a:rPr sz="2200" spc="-20" dirty="0">
                <a:solidFill>
                  <a:srgbClr val="232729"/>
                </a:solidFill>
                <a:latin typeface="Arial"/>
                <a:cs typeface="Arial"/>
              </a:rPr>
              <a:t>for </a:t>
            </a:r>
            <a:r>
              <a:rPr sz="2200" spc="-70" dirty="0">
                <a:solidFill>
                  <a:srgbClr val="232729"/>
                </a:solidFill>
                <a:latin typeface="Arial"/>
                <a:cs typeface="Arial"/>
              </a:rPr>
              <a:t>all </a:t>
            </a:r>
            <a:r>
              <a:rPr sz="2200" spc="-45" dirty="0">
                <a:solidFill>
                  <a:srgbClr val="232729"/>
                </a:solidFill>
                <a:latin typeface="Arial"/>
                <a:cs typeface="Arial"/>
              </a:rPr>
              <a:t>primitive</a:t>
            </a:r>
            <a:r>
              <a:rPr sz="2200" spc="-210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185" dirty="0">
                <a:solidFill>
                  <a:srgbClr val="232729"/>
                </a:solidFill>
                <a:latin typeface="Arial"/>
                <a:cs typeface="Arial"/>
              </a:rPr>
              <a:t>classes</a:t>
            </a:r>
            <a:endParaRPr sz="2200">
              <a:latin typeface="Arial"/>
              <a:cs typeface="Arial"/>
            </a:endParaRPr>
          </a:p>
          <a:p>
            <a:pPr marL="152400" indent="-140335">
              <a:lnSpc>
                <a:spcPct val="100000"/>
              </a:lnSpc>
              <a:buSzPct val="95454"/>
              <a:buChar char="•"/>
              <a:tabLst>
                <a:tab pos="153035" algn="l"/>
              </a:tabLst>
            </a:pPr>
            <a:r>
              <a:rPr sz="2200" spc="-135" dirty="0">
                <a:solidFill>
                  <a:srgbClr val="232729"/>
                </a:solidFill>
                <a:latin typeface="Arial"/>
                <a:cs typeface="Arial"/>
              </a:rPr>
              <a:t>Charset: </a:t>
            </a:r>
            <a:r>
              <a:rPr sz="2200" spc="-150" dirty="0">
                <a:solidFill>
                  <a:srgbClr val="232729"/>
                </a:solidFill>
                <a:latin typeface="Arial"/>
                <a:cs typeface="Arial"/>
              </a:rPr>
              <a:t>Charset </a:t>
            </a:r>
            <a:r>
              <a:rPr sz="2200" spc="-100" dirty="0">
                <a:solidFill>
                  <a:srgbClr val="232729"/>
                </a:solidFill>
                <a:latin typeface="Arial"/>
                <a:cs typeface="Arial"/>
              </a:rPr>
              <a:t>(java.nio.charset), </a:t>
            </a:r>
            <a:r>
              <a:rPr sz="2200" spc="-125" dirty="0">
                <a:solidFill>
                  <a:srgbClr val="232729"/>
                </a:solidFill>
                <a:latin typeface="Arial"/>
                <a:cs typeface="Arial"/>
              </a:rPr>
              <a:t>encoders, </a:t>
            </a:r>
            <a:r>
              <a:rPr sz="2200" spc="-120" dirty="0">
                <a:solidFill>
                  <a:srgbClr val="232729"/>
                </a:solidFill>
                <a:latin typeface="Arial"/>
                <a:cs typeface="Arial"/>
              </a:rPr>
              <a:t>and </a:t>
            </a:r>
            <a:r>
              <a:rPr sz="2200" spc="-130" dirty="0">
                <a:solidFill>
                  <a:srgbClr val="232729"/>
                </a:solidFill>
                <a:latin typeface="Arial"/>
                <a:cs typeface="Arial"/>
              </a:rPr>
              <a:t>decoders </a:t>
            </a:r>
            <a:r>
              <a:rPr sz="2200" dirty="0">
                <a:solidFill>
                  <a:srgbClr val="232729"/>
                </a:solidFill>
                <a:latin typeface="Arial"/>
                <a:cs typeface="Arial"/>
              </a:rPr>
              <a:t>to </a:t>
            </a:r>
            <a:r>
              <a:rPr sz="2200" spc="-130" dirty="0">
                <a:solidFill>
                  <a:srgbClr val="232729"/>
                </a:solidFill>
                <a:latin typeface="Arial"/>
                <a:cs typeface="Arial"/>
              </a:rPr>
              <a:t>map </a:t>
            </a:r>
            <a:r>
              <a:rPr sz="2200" spc="-110" dirty="0">
                <a:solidFill>
                  <a:srgbClr val="232729"/>
                </a:solidFill>
                <a:latin typeface="Arial"/>
                <a:cs typeface="Arial"/>
              </a:rPr>
              <a:t>bytes </a:t>
            </a:r>
            <a:r>
              <a:rPr sz="2200" spc="-120" dirty="0">
                <a:solidFill>
                  <a:srgbClr val="232729"/>
                </a:solidFill>
                <a:latin typeface="Arial"/>
                <a:cs typeface="Arial"/>
              </a:rPr>
              <a:t>and </a:t>
            </a:r>
            <a:r>
              <a:rPr sz="2200" spc="-114" dirty="0">
                <a:solidFill>
                  <a:srgbClr val="232729"/>
                </a:solidFill>
                <a:latin typeface="Arial"/>
                <a:cs typeface="Arial"/>
              </a:rPr>
              <a:t>Unicode</a:t>
            </a:r>
            <a:r>
              <a:rPr sz="2200" spc="85" dirty="0">
                <a:solidFill>
                  <a:srgbClr val="232729"/>
                </a:solidFill>
                <a:latin typeface="Arial"/>
                <a:cs typeface="Arial"/>
              </a:rPr>
              <a:t> </a:t>
            </a:r>
            <a:r>
              <a:rPr sz="2200" spc="-135" dirty="0">
                <a:solidFill>
                  <a:srgbClr val="232729"/>
                </a:solidFill>
                <a:latin typeface="Arial"/>
                <a:cs typeface="Arial"/>
              </a:rPr>
              <a:t>symbols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4381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32682" y="0"/>
            <a:ext cx="4331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Creating </a:t>
            </a:r>
            <a:r>
              <a:rPr spc="-375" dirty="0"/>
              <a:t>a NIO</a:t>
            </a:r>
            <a:r>
              <a:rPr spc="-390" dirty="0"/>
              <a:t> </a:t>
            </a:r>
            <a:r>
              <a:rPr spc="-315" dirty="0"/>
              <a:t>Path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234" y="1326845"/>
            <a:ext cx="9807575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22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u="heavy" spc="-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Path</a:t>
            </a:r>
            <a:r>
              <a:rPr sz="2100" spc="-140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object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hierarchical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representation </a:t>
            </a:r>
            <a:r>
              <a:rPr sz="2100" spc="-2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path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14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sz="2100" spc="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sz="2100" spc="-3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2100" spc="-3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directory.  </a:t>
            </a:r>
            <a:r>
              <a:rPr sz="2100" spc="-16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u="heavy" spc="-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java.nio.file.Path</a:t>
            </a:r>
            <a:r>
              <a:rPr sz="2100" spc="-90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primary </a:t>
            </a:r>
            <a:r>
              <a:rPr sz="2100" spc="-45" dirty="0">
                <a:solidFill>
                  <a:srgbClr val="333333"/>
                </a:solidFill>
                <a:latin typeface="Arial"/>
                <a:cs typeface="Arial"/>
              </a:rPr>
              <a:t>entry </a:t>
            </a:r>
            <a:r>
              <a:rPr sz="2100" spc="-30" dirty="0">
                <a:solidFill>
                  <a:srgbClr val="333333"/>
                </a:solidFill>
                <a:latin typeface="Arial"/>
                <a:cs typeface="Arial"/>
              </a:rPr>
              <a:t>point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working </a:t>
            </a:r>
            <a:r>
              <a:rPr sz="2100" spc="-10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u="heavy" spc="-1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NIO </a:t>
            </a:r>
            <a:r>
              <a:rPr sz="2100" u="heavy" spc="-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2</a:t>
            </a:r>
            <a:r>
              <a:rPr sz="2100" spc="-105" dirty="0">
                <a:solidFill>
                  <a:srgbClr val="0462C1"/>
                </a:solidFill>
                <a:latin typeface="Arial"/>
                <a:cs typeface="Arial"/>
                <a:hlinkClick r:id="rId3"/>
              </a:rPr>
              <a:t>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API.  </a:t>
            </a:r>
            <a:r>
              <a:rPr sz="2100" spc="-16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easiest </a:t>
            </a:r>
            <a:r>
              <a:rPr sz="2100" spc="-145" dirty="0">
                <a:solidFill>
                  <a:srgbClr val="333333"/>
                </a:solidFill>
                <a:latin typeface="Arial"/>
                <a:cs typeface="Arial"/>
              </a:rPr>
              <a:t>way </a:t>
            </a:r>
            <a:r>
              <a:rPr sz="2100" spc="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create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145" dirty="0">
                <a:solidFill>
                  <a:srgbClr val="333333"/>
                </a:solidFill>
                <a:latin typeface="Arial"/>
                <a:cs typeface="Arial"/>
              </a:rPr>
              <a:t>Path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Object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100" spc="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100" spc="-15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u="heavy" spc="-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java.nio.files.Paths</a:t>
            </a:r>
            <a:r>
              <a:rPr sz="2100" spc="-105" dirty="0">
                <a:solidFill>
                  <a:srgbClr val="0462C1"/>
                </a:solidFill>
                <a:latin typeface="Arial"/>
                <a:cs typeface="Arial"/>
                <a:hlinkClick r:id="rId4"/>
              </a:rPr>
              <a:t>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factory</a:t>
            </a:r>
            <a:r>
              <a:rPr sz="2100" spc="-1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70" dirty="0">
                <a:solidFill>
                  <a:srgbClr val="333333"/>
                </a:solidFill>
                <a:latin typeface="Arial"/>
                <a:cs typeface="Arial"/>
              </a:rPr>
              <a:t>class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720" y="2442845"/>
            <a:ext cx="4533900" cy="36576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Path p2 </a:t>
            </a:r>
            <a:r>
              <a:rPr sz="1800" dirty="0">
                <a:solidFill>
                  <a:srgbClr val="545454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545454"/>
                </a:solidFill>
                <a:latin typeface="Arial"/>
                <a:cs typeface="Arial"/>
              </a:rPr>
              <a:t>Paths.get("/home/project");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544" y="2910839"/>
            <a:ext cx="3351529" cy="37084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Writing files </a:t>
            </a:r>
            <a:r>
              <a:rPr sz="1800" b="1" spc="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NIO</a:t>
            </a:r>
            <a:r>
              <a:rPr sz="1800" b="1" spc="-1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33333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544" y="871727"/>
            <a:ext cx="2159635" cy="37084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Creating </a:t>
            </a:r>
            <a:r>
              <a:rPr sz="1800" b="1" dirty="0">
                <a:solidFill>
                  <a:srgbClr val="333333"/>
                </a:solidFill>
                <a:latin typeface="Arial"/>
                <a:cs typeface="Arial"/>
              </a:rPr>
              <a:t>NIO</a:t>
            </a:r>
            <a:r>
              <a:rPr sz="18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Path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783" y="3383279"/>
            <a:ext cx="6764020" cy="860491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 marR="416559">
              <a:lnSpc>
                <a:spcPct val="100000"/>
              </a:lnSpc>
              <a:spcBef>
                <a:spcPts val="229"/>
              </a:spcBef>
            </a:pPr>
            <a:r>
              <a:rPr spc="-20" dirty="0">
                <a:latin typeface="Carlito"/>
                <a:cs typeface="Carlito"/>
              </a:rPr>
              <a:t>Path </a:t>
            </a:r>
            <a:r>
              <a:rPr spc="-10" dirty="0">
                <a:latin typeface="Carlito"/>
                <a:cs typeface="Carlito"/>
              </a:rPr>
              <a:t>path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Paths.get("src/main/resources/question.txt");  </a:t>
            </a:r>
            <a:r>
              <a:rPr spc="-5" dirty="0">
                <a:latin typeface="Carlito"/>
                <a:cs typeface="Carlito"/>
              </a:rPr>
              <a:t>String </a:t>
            </a:r>
            <a:r>
              <a:rPr spc="-10" dirty="0">
                <a:latin typeface="Carlito"/>
                <a:cs typeface="Carlito"/>
              </a:rPr>
              <a:t>question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65" dirty="0">
                <a:latin typeface="Carlito"/>
                <a:cs typeface="Carlito"/>
              </a:rPr>
              <a:t>"To </a:t>
            </a:r>
            <a:r>
              <a:rPr spc="-5" dirty="0">
                <a:latin typeface="Carlito"/>
                <a:cs typeface="Carlito"/>
              </a:rPr>
              <a:t>be or not </a:t>
            </a:r>
            <a:r>
              <a:rPr spc="-10" dirty="0">
                <a:latin typeface="Carlito"/>
                <a:cs typeface="Carlito"/>
              </a:rPr>
              <a:t>to</a:t>
            </a:r>
            <a:r>
              <a:rPr spc="7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be?";</a:t>
            </a:r>
          </a:p>
          <a:p>
            <a:pPr marL="9144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Files.write(path,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question.getBytes());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833" y="4476115"/>
            <a:ext cx="1137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0" dirty="0">
                <a:solidFill>
                  <a:srgbClr val="333333"/>
                </a:solidFill>
                <a:latin typeface="Arial"/>
                <a:cs typeface="Arial"/>
              </a:rPr>
              <a:t>Files.newBufferedWriter(Path,Charset) </a:t>
            </a:r>
            <a:r>
              <a:rPr sz="1800" spc="-45" dirty="0">
                <a:solidFill>
                  <a:srgbClr val="333333"/>
                </a:solidFill>
                <a:latin typeface="Arial"/>
                <a:cs typeface="Arial"/>
              </a:rPr>
              <a:t>writes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20" dirty="0">
                <a:solidFill>
                  <a:srgbClr val="333333"/>
                </a:solidFill>
                <a:latin typeface="Arial"/>
                <a:cs typeface="Arial"/>
              </a:rPr>
              <a:t>file </a:t>
            </a:r>
            <a:r>
              <a:rPr sz="1800" spc="-40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sz="18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75" dirty="0">
                <a:solidFill>
                  <a:srgbClr val="333333"/>
                </a:solidFill>
                <a:latin typeface="Arial"/>
                <a:cs typeface="Arial"/>
              </a:rPr>
              <a:t>specified </a:t>
            </a:r>
            <a:r>
              <a:rPr sz="1800" spc="-120" dirty="0">
                <a:solidFill>
                  <a:srgbClr val="333333"/>
                </a:solidFill>
                <a:latin typeface="Arial"/>
                <a:cs typeface="Arial"/>
              </a:rPr>
              <a:t>Path </a:t>
            </a:r>
            <a:r>
              <a:rPr sz="1800" spc="-55" dirty="0">
                <a:solidFill>
                  <a:srgbClr val="333333"/>
                </a:solidFill>
                <a:latin typeface="Arial"/>
                <a:cs typeface="Arial"/>
              </a:rPr>
              <a:t>location, </a:t>
            </a:r>
            <a:r>
              <a:rPr sz="1800" spc="-100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800" spc="-3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333333"/>
                </a:solidFill>
                <a:latin typeface="Arial"/>
                <a:cs typeface="Arial"/>
              </a:rPr>
              <a:t>user </a:t>
            </a:r>
            <a:r>
              <a:rPr sz="1800" spc="-60" dirty="0">
                <a:solidFill>
                  <a:srgbClr val="333333"/>
                </a:solidFill>
                <a:latin typeface="Arial"/>
                <a:cs typeface="Arial"/>
              </a:rPr>
              <a:t>defined </a:t>
            </a:r>
            <a:r>
              <a:rPr sz="1800" spc="-120" dirty="0">
                <a:solidFill>
                  <a:srgbClr val="333333"/>
                </a:solidFill>
                <a:latin typeface="Arial"/>
                <a:cs typeface="Arial"/>
              </a:rPr>
              <a:t>Charset </a:t>
            </a:r>
            <a:r>
              <a:rPr sz="18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833" y="4750434"/>
            <a:ext cx="184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333333"/>
                </a:solidFill>
                <a:latin typeface="Arial"/>
                <a:cs typeface="Arial"/>
              </a:rPr>
              <a:t>character</a:t>
            </a:r>
            <a:r>
              <a:rPr sz="18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encoding.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1051" y="4882896"/>
            <a:ext cx="9478010" cy="175450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sz="1800" spc="-15" dirty="0">
                <a:latin typeface="Carlito"/>
                <a:cs typeface="Carlito"/>
              </a:rPr>
              <a:t>Path </a:t>
            </a:r>
            <a:r>
              <a:rPr sz="1800" spc="-5" dirty="0">
                <a:latin typeface="Carlito"/>
                <a:cs typeface="Carlito"/>
              </a:rPr>
              <a:t>path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Paths.get("src/main/resources/shakespeare.txt");</a:t>
            </a:r>
            <a:endParaRPr sz="1800"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try(BufferedWriter writer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10" dirty="0">
                <a:latin typeface="Carlito"/>
                <a:cs typeface="Carlito"/>
              </a:rPr>
              <a:t>Files.newBufferedWriter(path,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Charset.forName("UTF-8"))){</a:t>
            </a:r>
            <a:endParaRPr sz="1800"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latin typeface="Carlito"/>
                <a:cs typeface="Carlito"/>
              </a:rPr>
              <a:t>writer.write("To </a:t>
            </a:r>
            <a:r>
              <a:rPr sz="1800" spc="-5" dirty="0">
                <a:latin typeface="Carlito"/>
                <a:cs typeface="Carlito"/>
              </a:rPr>
              <a:t>be, or not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be. That is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question.");</a:t>
            </a:r>
            <a:endParaRPr sz="1800" dirty="0">
              <a:latin typeface="Carlito"/>
              <a:cs typeface="Carlito"/>
            </a:endParaRPr>
          </a:p>
          <a:p>
            <a:pPr marL="90805" marR="722820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}catch(IOException ex){  </a:t>
            </a:r>
            <a:r>
              <a:rPr sz="1800" spc="-15" dirty="0">
                <a:latin typeface="Carlito"/>
                <a:cs typeface="Carlito"/>
              </a:rPr>
              <a:t>ex.printStackTrace();</a:t>
            </a:r>
            <a:endParaRPr sz="1800"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4809" y="711"/>
            <a:ext cx="5342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333333"/>
                </a:solidFill>
              </a:rPr>
              <a:t>NIO API to copy a</a:t>
            </a:r>
            <a:r>
              <a:rPr spc="-310" dirty="0">
                <a:solidFill>
                  <a:srgbClr val="333333"/>
                </a:solidFill>
              </a:rPr>
              <a:t> </a:t>
            </a:r>
            <a:r>
              <a:rPr dirty="0">
                <a:solidFill>
                  <a:srgbClr val="333333"/>
                </a:solidFill>
              </a:rPr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204" y="1133602"/>
            <a:ext cx="5120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NIO API to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copy a file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18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OutputStream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936" y="2304288"/>
            <a:ext cx="9801225" cy="226187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5080" rIns="0" bIns="0" rtlCol="0">
            <a:spAutoFit/>
          </a:bodyPr>
          <a:lstStyle/>
          <a:p>
            <a:pPr marR="3083560">
              <a:lnSpc>
                <a:spcPts val="2520"/>
              </a:lnSpc>
              <a:spcBef>
                <a:spcPts val="40"/>
              </a:spcBef>
            </a:pPr>
            <a:r>
              <a:rPr sz="2100" spc="-145" dirty="0">
                <a:latin typeface="Arial"/>
                <a:cs typeface="Arial"/>
              </a:rPr>
              <a:t>Path </a:t>
            </a:r>
            <a:r>
              <a:rPr sz="2100" spc="-90" dirty="0">
                <a:latin typeface="Arial"/>
                <a:cs typeface="Arial"/>
              </a:rPr>
              <a:t>oldFile </a:t>
            </a:r>
            <a:r>
              <a:rPr sz="2100" spc="-185" dirty="0">
                <a:latin typeface="Arial"/>
                <a:cs typeface="Arial"/>
              </a:rPr>
              <a:t>= </a:t>
            </a:r>
            <a:r>
              <a:rPr sz="2100" spc="-80" dirty="0">
                <a:latin typeface="Arial"/>
                <a:cs typeface="Arial"/>
              </a:rPr>
              <a:t>Paths.get(</a:t>
            </a:r>
            <a:r>
              <a:rPr sz="2100" spc="-80" dirty="0">
                <a:solidFill>
                  <a:srgbClr val="2A00FF"/>
                </a:solidFill>
                <a:latin typeface="Arial"/>
                <a:cs typeface="Arial"/>
              </a:rPr>
              <a:t>"src/main/resources/"</a:t>
            </a:r>
            <a:r>
              <a:rPr sz="2100" spc="-80" dirty="0">
                <a:latin typeface="Arial"/>
                <a:cs typeface="Arial"/>
              </a:rPr>
              <a:t>, </a:t>
            </a:r>
            <a:r>
              <a:rPr sz="2100" spc="-45" dirty="0">
                <a:solidFill>
                  <a:srgbClr val="2A00FF"/>
                </a:solidFill>
                <a:latin typeface="Arial"/>
                <a:cs typeface="Arial"/>
              </a:rPr>
              <a:t>"oldFile.txt"</a:t>
            </a:r>
            <a:r>
              <a:rPr sz="2100" spc="-45" dirty="0">
                <a:latin typeface="Arial"/>
                <a:cs typeface="Arial"/>
              </a:rPr>
              <a:t>);  </a:t>
            </a:r>
            <a:r>
              <a:rPr sz="2100" spc="-145" dirty="0">
                <a:latin typeface="Arial"/>
                <a:cs typeface="Arial"/>
              </a:rPr>
              <a:t>Path </a:t>
            </a:r>
            <a:r>
              <a:rPr sz="2100" spc="-105" dirty="0">
                <a:latin typeface="Arial"/>
                <a:cs typeface="Arial"/>
              </a:rPr>
              <a:t>newFile </a:t>
            </a:r>
            <a:r>
              <a:rPr sz="2100" spc="-185" dirty="0">
                <a:latin typeface="Arial"/>
                <a:cs typeface="Arial"/>
              </a:rPr>
              <a:t>= </a:t>
            </a:r>
            <a:r>
              <a:rPr sz="2100" spc="-80" dirty="0">
                <a:latin typeface="Arial"/>
                <a:cs typeface="Arial"/>
              </a:rPr>
              <a:t>Paths.get(</a:t>
            </a:r>
            <a:r>
              <a:rPr sz="2100" spc="-80" dirty="0">
                <a:solidFill>
                  <a:srgbClr val="2A00FF"/>
                </a:solidFill>
                <a:latin typeface="Arial"/>
                <a:cs typeface="Arial"/>
              </a:rPr>
              <a:t>"src/main/resources/"</a:t>
            </a:r>
            <a:r>
              <a:rPr sz="2100" spc="-80" dirty="0">
                <a:latin typeface="Arial"/>
                <a:cs typeface="Arial"/>
              </a:rPr>
              <a:t>,</a:t>
            </a:r>
            <a:r>
              <a:rPr sz="2100" spc="15" dirty="0"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2A00FF"/>
                </a:solidFill>
                <a:latin typeface="Arial"/>
                <a:cs typeface="Arial"/>
              </a:rPr>
              <a:t>"newFile.txt"</a:t>
            </a:r>
            <a:r>
              <a:rPr sz="2100" spc="-55" dirty="0">
                <a:latin typeface="Arial"/>
                <a:cs typeface="Arial"/>
              </a:rPr>
              <a:t>);</a:t>
            </a:r>
            <a:endParaRPr sz="2100">
              <a:latin typeface="Arial"/>
              <a:cs typeface="Arial"/>
            </a:endParaRPr>
          </a:p>
          <a:p>
            <a:pPr marL="181610">
              <a:lnSpc>
                <a:spcPts val="2435"/>
              </a:lnSpc>
            </a:pPr>
            <a:r>
              <a:rPr sz="2100" spc="5" dirty="0">
                <a:solidFill>
                  <a:srgbClr val="7E0054"/>
                </a:solidFill>
                <a:latin typeface="Arial"/>
                <a:cs typeface="Arial"/>
              </a:rPr>
              <a:t>try </a:t>
            </a:r>
            <a:r>
              <a:rPr sz="2100" spc="-90" dirty="0">
                <a:latin typeface="Arial"/>
                <a:cs typeface="Arial"/>
              </a:rPr>
              <a:t>(OutputStream </a:t>
            </a:r>
            <a:r>
              <a:rPr sz="2100" spc="-160" dirty="0">
                <a:latin typeface="Arial"/>
                <a:cs typeface="Arial"/>
              </a:rPr>
              <a:t>os </a:t>
            </a:r>
            <a:r>
              <a:rPr sz="2100" spc="-185" dirty="0">
                <a:latin typeface="Arial"/>
                <a:cs typeface="Arial"/>
              </a:rPr>
              <a:t>= </a:t>
            </a:r>
            <a:r>
              <a:rPr sz="2100" spc="-10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2100" spc="-95" dirty="0">
                <a:latin typeface="Arial"/>
                <a:cs typeface="Arial"/>
              </a:rPr>
              <a:t>FileOutputStream(newFile.toFile()))</a:t>
            </a:r>
            <a:r>
              <a:rPr sz="2100" spc="-254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{</a:t>
            </a:r>
            <a:endParaRPr sz="21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</a:pPr>
            <a:r>
              <a:rPr sz="2100" spc="-110" dirty="0">
                <a:latin typeface="Arial"/>
                <a:cs typeface="Arial"/>
              </a:rPr>
              <a:t>Files.copy(oldFile,</a:t>
            </a:r>
            <a:r>
              <a:rPr sz="2100" spc="-135" dirty="0">
                <a:latin typeface="Arial"/>
                <a:cs typeface="Arial"/>
              </a:rPr>
              <a:t> </a:t>
            </a:r>
            <a:r>
              <a:rPr sz="2100" spc="-110" dirty="0">
                <a:latin typeface="Arial"/>
                <a:cs typeface="Arial"/>
              </a:rPr>
              <a:t>os);</a:t>
            </a:r>
            <a:endParaRPr sz="2100">
              <a:latin typeface="Arial"/>
              <a:cs typeface="Arial"/>
            </a:endParaRPr>
          </a:p>
          <a:p>
            <a:pPr marL="240665" marR="6915150">
              <a:lnSpc>
                <a:spcPct val="100000"/>
              </a:lnSpc>
              <a:spcBef>
                <a:spcPts val="5"/>
              </a:spcBef>
            </a:pPr>
            <a:r>
              <a:rPr sz="2100" spc="-75" dirty="0">
                <a:latin typeface="Arial"/>
                <a:cs typeface="Arial"/>
              </a:rPr>
              <a:t>} </a:t>
            </a:r>
            <a:r>
              <a:rPr sz="2100" spc="-114" dirty="0">
                <a:solidFill>
                  <a:srgbClr val="7E0054"/>
                </a:solidFill>
                <a:latin typeface="Arial"/>
                <a:cs typeface="Arial"/>
              </a:rPr>
              <a:t>catch </a:t>
            </a:r>
            <a:r>
              <a:rPr sz="2100" spc="-125" dirty="0">
                <a:latin typeface="Arial"/>
                <a:cs typeface="Arial"/>
              </a:rPr>
              <a:t>(IOException </a:t>
            </a:r>
            <a:r>
              <a:rPr sz="2100" spc="-145" dirty="0">
                <a:latin typeface="Arial"/>
                <a:cs typeface="Arial"/>
              </a:rPr>
              <a:t>ex)</a:t>
            </a:r>
            <a:r>
              <a:rPr sz="2100" spc="-229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{  </a:t>
            </a:r>
            <a:r>
              <a:rPr sz="2100" spc="-120" dirty="0">
                <a:latin typeface="Arial"/>
                <a:cs typeface="Arial"/>
              </a:rPr>
              <a:t>ex.printStackTrace();</a:t>
            </a:r>
            <a:endParaRPr sz="21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sz="2100" spc="-75" dirty="0">
                <a:latin typeface="Arial"/>
                <a:cs typeface="Arial"/>
              </a:rPr>
              <a:t>}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2738" y="0"/>
            <a:ext cx="191388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15" dirty="0"/>
              <a:t>Java</a:t>
            </a:r>
            <a:r>
              <a:rPr spc="-395" dirty="0"/>
              <a:t> </a:t>
            </a:r>
            <a:r>
              <a:rPr spc="-375" dirty="0"/>
              <a:t>NIO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082" y="1890140"/>
            <a:ext cx="1149921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b="1" spc="-5" dirty="0">
                <a:latin typeface="Carlito"/>
                <a:cs typeface="Carlito"/>
              </a:rPr>
              <a:t>Non-blocking Input Output </a:t>
            </a:r>
            <a:r>
              <a:rPr sz="2400" spc="-5" dirty="0">
                <a:latin typeface="Carlito"/>
                <a:cs typeface="Carlito"/>
              </a:rPr>
              <a:t>(NIO) </a:t>
            </a:r>
            <a:r>
              <a:rPr sz="2400" spc="-15" dirty="0">
                <a:latin typeface="Carlito"/>
                <a:cs typeface="Carlito"/>
              </a:rPr>
              <a:t>consist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following </a:t>
            </a:r>
            <a:r>
              <a:rPr sz="2400" spc="-20" dirty="0">
                <a:latin typeface="Carlito"/>
                <a:cs typeface="Carlito"/>
              </a:rPr>
              <a:t>core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components:</a:t>
            </a:r>
            <a:endParaRPr sz="24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10" dirty="0">
                <a:latin typeface="Carlito"/>
                <a:cs typeface="Carlito"/>
              </a:rPr>
              <a:t>Channels</a:t>
            </a:r>
            <a:endParaRPr sz="24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15" dirty="0">
                <a:latin typeface="Carlito"/>
                <a:cs typeface="Carlito"/>
              </a:rPr>
              <a:t>Buffers</a:t>
            </a:r>
            <a:endParaRPr sz="24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400" b="1" spc="-5" dirty="0">
                <a:latin typeface="Carlito"/>
                <a:cs typeface="Carlito"/>
              </a:rPr>
              <a:t>Selectors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Pipe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dirty="0">
                <a:latin typeface="Carlito"/>
                <a:cs typeface="Carlito"/>
              </a:rPr>
              <a:t>FileLock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utility classes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conjunction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0" dirty="0">
                <a:latin typeface="Carlito"/>
                <a:cs typeface="Carlito"/>
              </a:rPr>
              <a:t>above three </a:t>
            </a:r>
            <a:r>
              <a:rPr sz="2400" spc="-20" dirty="0">
                <a:latin typeface="Carlito"/>
                <a:cs typeface="Carlito"/>
              </a:rPr>
              <a:t>core  </a:t>
            </a:r>
            <a:r>
              <a:rPr sz="2400" spc="-10" dirty="0">
                <a:latin typeface="Carlito"/>
                <a:cs typeface="Carlito"/>
              </a:rPr>
              <a:t>components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2361" y="0"/>
            <a:ext cx="1829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Channel</a:t>
            </a:r>
          </a:p>
        </p:txBody>
      </p:sp>
      <p:sp>
        <p:nvSpPr>
          <p:cNvPr id="5" name="object 5"/>
          <p:cNvSpPr/>
          <p:nvPr/>
        </p:nvSpPr>
        <p:spPr>
          <a:xfrm>
            <a:off x="500178" y="4965185"/>
            <a:ext cx="2504482" cy="162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3837" y="3514275"/>
            <a:ext cx="6482517" cy="3149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4058" y="868806"/>
            <a:ext cx="11426825" cy="382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65" dirty="0">
                <a:solidFill>
                  <a:srgbClr val="333333"/>
                </a:solidFill>
                <a:latin typeface="Arial"/>
                <a:cs typeface="Arial"/>
              </a:rPr>
              <a:t>Channels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partner </a:t>
            </a:r>
            <a:r>
              <a:rPr sz="2200" spc="-15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2200" spc="-90" dirty="0">
                <a:solidFill>
                  <a:srgbClr val="333333"/>
                </a:solidFill>
                <a:latin typeface="Arial"/>
                <a:cs typeface="Arial"/>
              </a:rPr>
              <a:t>buffers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achieve </a:t>
            </a:r>
            <a:r>
              <a:rPr sz="2200" spc="-90" dirty="0">
                <a:solidFill>
                  <a:srgbClr val="333333"/>
                </a:solidFill>
                <a:latin typeface="Arial"/>
                <a:cs typeface="Arial"/>
              </a:rPr>
              <a:t>high-performance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I/O. </a:t>
            </a:r>
            <a:r>
              <a:rPr sz="2200" spc="-165" dirty="0">
                <a:latin typeface="Arial"/>
                <a:cs typeface="Arial"/>
              </a:rPr>
              <a:t>Channels </a:t>
            </a:r>
            <a:r>
              <a:rPr sz="2200" spc="-114" dirty="0">
                <a:latin typeface="Arial"/>
                <a:cs typeface="Arial"/>
              </a:rPr>
              <a:t>are </a:t>
            </a:r>
            <a:r>
              <a:rPr sz="2200" spc="-160" dirty="0">
                <a:latin typeface="Arial"/>
                <a:cs typeface="Arial"/>
              </a:rPr>
              <a:t>gateways </a:t>
            </a:r>
            <a:r>
              <a:rPr sz="2200" spc="-70" dirty="0">
                <a:latin typeface="Arial"/>
                <a:cs typeface="Arial"/>
              </a:rPr>
              <a:t>through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which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60" dirty="0">
                <a:latin typeface="Arial"/>
                <a:cs typeface="Arial"/>
              </a:rPr>
              <a:t>I/O </a:t>
            </a:r>
            <a:r>
              <a:rPr sz="2200" spc="-130" dirty="0">
                <a:latin typeface="Arial"/>
                <a:cs typeface="Arial"/>
              </a:rPr>
              <a:t>services </a:t>
            </a:r>
            <a:r>
              <a:rPr sz="2200" spc="-120" dirty="0">
                <a:latin typeface="Arial"/>
                <a:cs typeface="Arial"/>
              </a:rPr>
              <a:t>are </a:t>
            </a:r>
            <a:r>
              <a:rPr sz="2200" spc="-165" dirty="0">
                <a:latin typeface="Arial"/>
                <a:cs typeface="Arial"/>
              </a:rPr>
              <a:t>accessed. </a:t>
            </a:r>
            <a:r>
              <a:rPr sz="2200" spc="-160" dirty="0">
                <a:latin typeface="Arial"/>
                <a:cs typeface="Arial"/>
              </a:rPr>
              <a:t>Channels use </a:t>
            </a:r>
            <a:r>
              <a:rPr sz="2200" spc="-70" dirty="0">
                <a:latin typeface="Arial"/>
                <a:cs typeface="Arial"/>
              </a:rPr>
              <a:t>byte </a:t>
            </a:r>
            <a:r>
              <a:rPr sz="2200" spc="-90" dirty="0">
                <a:latin typeface="Arial"/>
                <a:cs typeface="Arial"/>
              </a:rPr>
              <a:t>buffers </a:t>
            </a:r>
            <a:r>
              <a:rPr sz="2200" spc="-220" dirty="0">
                <a:latin typeface="Arial"/>
                <a:cs typeface="Arial"/>
              </a:rPr>
              <a:t>as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endpoints </a:t>
            </a:r>
            <a:r>
              <a:rPr sz="2200" spc="-25" dirty="0">
                <a:latin typeface="Arial"/>
                <a:cs typeface="Arial"/>
              </a:rPr>
              <a:t>for </a:t>
            </a:r>
            <a:r>
              <a:rPr sz="2200" spc="-125" dirty="0">
                <a:latin typeface="Arial"/>
                <a:cs typeface="Arial"/>
              </a:rPr>
              <a:t>sending and </a:t>
            </a:r>
            <a:r>
              <a:rPr sz="2200" spc="-100" dirty="0">
                <a:latin typeface="Arial"/>
                <a:cs typeface="Arial"/>
              </a:rPr>
              <a:t>receiving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54" dirty="0">
                <a:latin typeface="Arial"/>
                <a:cs typeface="Arial"/>
              </a:rPr>
              <a:t>Java </a:t>
            </a:r>
            <a:r>
              <a:rPr sz="2200" spc="-180" dirty="0">
                <a:latin typeface="Arial"/>
                <a:cs typeface="Arial"/>
              </a:rPr>
              <a:t>NIO </a:t>
            </a:r>
            <a:r>
              <a:rPr sz="2200" spc="-160" dirty="0">
                <a:latin typeface="Arial"/>
                <a:cs typeface="Arial"/>
              </a:rPr>
              <a:t>Channels </a:t>
            </a:r>
            <a:r>
              <a:rPr sz="2200" spc="-120" dirty="0">
                <a:latin typeface="Arial"/>
                <a:cs typeface="Arial"/>
              </a:rPr>
              <a:t>are </a:t>
            </a:r>
            <a:r>
              <a:rPr sz="2200" spc="-80" dirty="0">
                <a:latin typeface="Arial"/>
                <a:cs typeface="Arial"/>
              </a:rPr>
              <a:t>similar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25" dirty="0">
                <a:latin typeface="Arial"/>
                <a:cs typeface="Arial"/>
              </a:rPr>
              <a:t>streams </a:t>
            </a:r>
            <a:r>
              <a:rPr sz="2200" spc="-10" dirty="0">
                <a:latin typeface="Arial"/>
                <a:cs typeface="Arial"/>
              </a:rPr>
              <a:t>with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75" dirty="0">
                <a:latin typeface="Arial"/>
                <a:cs typeface="Arial"/>
              </a:rPr>
              <a:t>few</a:t>
            </a:r>
            <a:r>
              <a:rPr sz="2200" spc="-28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differences:</a:t>
            </a:r>
            <a:endParaRPr sz="2200">
              <a:latin typeface="Arial"/>
              <a:cs typeface="Arial"/>
            </a:endParaRPr>
          </a:p>
          <a:p>
            <a:pPr marL="568960" indent="-99060">
              <a:lnSpc>
                <a:spcPct val="100000"/>
              </a:lnSpc>
              <a:spcBef>
                <a:spcPts val="5"/>
              </a:spcBef>
              <a:buSzPct val="95454"/>
              <a:buChar char="•"/>
              <a:tabLst>
                <a:tab pos="568960" algn="l"/>
              </a:tabLst>
            </a:pPr>
            <a:r>
              <a:rPr sz="2200" spc="-254" dirty="0">
                <a:latin typeface="Arial"/>
                <a:cs typeface="Arial"/>
              </a:rPr>
              <a:t>You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35" dirty="0">
                <a:latin typeface="Arial"/>
                <a:cs typeface="Arial"/>
              </a:rPr>
              <a:t>both </a:t>
            </a:r>
            <a:r>
              <a:rPr sz="2200" spc="-114" dirty="0">
                <a:latin typeface="Arial"/>
                <a:cs typeface="Arial"/>
              </a:rPr>
              <a:t>read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20" dirty="0">
                <a:latin typeface="Arial"/>
                <a:cs typeface="Arial"/>
              </a:rPr>
              <a:t>write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55" dirty="0">
                <a:latin typeface="Arial"/>
                <a:cs typeface="Arial"/>
              </a:rPr>
              <a:t>Channels. Streams </a:t>
            </a:r>
            <a:r>
              <a:rPr sz="2200" spc="-114" dirty="0">
                <a:latin typeface="Arial"/>
                <a:cs typeface="Arial"/>
              </a:rPr>
              <a:t>are </a:t>
            </a:r>
            <a:r>
              <a:rPr sz="2200" spc="-75" dirty="0">
                <a:latin typeface="Arial"/>
                <a:cs typeface="Arial"/>
              </a:rPr>
              <a:t>typically </a:t>
            </a:r>
            <a:r>
              <a:rPr sz="2200" spc="-120" dirty="0">
                <a:latin typeface="Arial"/>
                <a:cs typeface="Arial"/>
              </a:rPr>
              <a:t>one-way </a:t>
            </a:r>
            <a:r>
              <a:rPr sz="2200" spc="-105" dirty="0">
                <a:latin typeface="Arial"/>
                <a:cs typeface="Arial"/>
              </a:rPr>
              <a:t>(read </a:t>
            </a:r>
            <a:r>
              <a:rPr sz="2200" spc="-30" dirty="0">
                <a:latin typeface="Arial"/>
                <a:cs typeface="Arial"/>
              </a:rPr>
              <a:t>or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write).</a:t>
            </a:r>
            <a:endParaRPr sz="2200">
              <a:latin typeface="Arial"/>
              <a:cs typeface="Arial"/>
            </a:endParaRPr>
          </a:p>
          <a:p>
            <a:pPr marL="568960" indent="-99060">
              <a:lnSpc>
                <a:spcPct val="100000"/>
              </a:lnSpc>
              <a:buSzPct val="95454"/>
              <a:buChar char="•"/>
              <a:tabLst>
                <a:tab pos="568960" algn="l"/>
              </a:tabLst>
            </a:pPr>
            <a:r>
              <a:rPr sz="2200" spc="-165" dirty="0">
                <a:latin typeface="Arial"/>
                <a:cs typeface="Arial"/>
              </a:rPr>
              <a:t>Channels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114" dirty="0">
                <a:latin typeface="Arial"/>
                <a:cs typeface="Arial"/>
              </a:rPr>
              <a:t>be read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20" dirty="0">
                <a:latin typeface="Arial"/>
                <a:cs typeface="Arial"/>
              </a:rPr>
              <a:t>written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asynchronously.</a:t>
            </a:r>
            <a:endParaRPr sz="2200">
              <a:latin typeface="Arial"/>
              <a:cs typeface="Arial"/>
            </a:endParaRPr>
          </a:p>
          <a:p>
            <a:pPr marL="568960" indent="-99060">
              <a:lnSpc>
                <a:spcPct val="100000"/>
              </a:lnSpc>
              <a:buSzPct val="95454"/>
              <a:buChar char="•"/>
              <a:tabLst>
                <a:tab pos="568960" algn="l"/>
              </a:tabLst>
            </a:pPr>
            <a:r>
              <a:rPr sz="2200" spc="-165" dirty="0">
                <a:latin typeface="Arial"/>
                <a:cs typeface="Arial"/>
              </a:rPr>
              <a:t>Channels </a:t>
            </a:r>
            <a:r>
              <a:rPr sz="2200" spc="-155" dirty="0">
                <a:latin typeface="Arial"/>
                <a:cs typeface="Arial"/>
              </a:rPr>
              <a:t>always </a:t>
            </a:r>
            <a:r>
              <a:rPr sz="2200" spc="-114" dirty="0">
                <a:latin typeface="Arial"/>
                <a:cs typeface="Arial"/>
              </a:rPr>
              <a:t>read </a:t>
            </a:r>
            <a:r>
              <a:rPr sz="2200" spc="-45" dirty="0">
                <a:latin typeface="Arial"/>
                <a:cs typeface="Arial"/>
              </a:rPr>
              <a:t>to, </a:t>
            </a:r>
            <a:r>
              <a:rPr sz="2200" spc="-30" dirty="0">
                <a:latin typeface="Arial"/>
                <a:cs typeface="Arial"/>
              </a:rPr>
              <a:t>or </a:t>
            </a:r>
            <a:r>
              <a:rPr sz="2200" spc="-20" dirty="0">
                <a:latin typeface="Arial"/>
                <a:cs typeface="Arial"/>
              </a:rPr>
              <a:t>write </a:t>
            </a:r>
            <a:r>
              <a:rPr sz="2200" spc="-50" dirty="0">
                <a:latin typeface="Arial"/>
                <a:cs typeface="Arial"/>
              </a:rPr>
              <a:t>from, </a:t>
            </a:r>
            <a:r>
              <a:rPr sz="2200" spc="-190" dirty="0">
                <a:latin typeface="Arial"/>
                <a:cs typeface="Arial"/>
              </a:rPr>
              <a:t>a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Buffer.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"/>
              <a:cs typeface="Arial"/>
            </a:endParaRPr>
          </a:p>
          <a:p>
            <a:pPr marL="22225" marR="9119235">
              <a:lnSpc>
                <a:spcPct val="100000"/>
              </a:lnSpc>
            </a:pPr>
            <a:r>
              <a:rPr sz="1800" b="1" spc="-15" dirty="0">
                <a:latin typeface="Carlito"/>
                <a:cs typeface="Carlito"/>
              </a:rPr>
              <a:t>Java </a:t>
            </a:r>
            <a:r>
              <a:rPr sz="1800" b="1" dirty="0">
                <a:latin typeface="Carlito"/>
                <a:cs typeface="Carlito"/>
              </a:rPr>
              <a:t>NIO: </a:t>
            </a:r>
            <a:r>
              <a:rPr sz="1800" b="1" spc="-5" dirty="0">
                <a:latin typeface="Carlito"/>
                <a:cs typeface="Carlito"/>
              </a:rPr>
              <a:t>Channels</a:t>
            </a:r>
            <a:r>
              <a:rPr sz="1800" b="1" spc="-10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read  data into Buffers, </a:t>
            </a:r>
            <a:r>
              <a:rPr sz="1800" b="1" dirty="0">
                <a:latin typeface="Carlito"/>
                <a:cs typeface="Carlito"/>
              </a:rPr>
              <a:t>and  </a:t>
            </a:r>
            <a:r>
              <a:rPr sz="1800" b="1" spc="-15" dirty="0">
                <a:latin typeface="Carlito"/>
                <a:cs typeface="Carlito"/>
              </a:rPr>
              <a:t>Buffers </a:t>
            </a:r>
            <a:r>
              <a:rPr sz="1800" b="1" spc="-10" dirty="0">
                <a:latin typeface="Carlito"/>
                <a:cs typeface="Carlito"/>
              </a:rPr>
              <a:t>write data </a:t>
            </a:r>
            <a:r>
              <a:rPr sz="1800" b="1" spc="-5" dirty="0">
                <a:latin typeface="Carlito"/>
                <a:cs typeface="Carlito"/>
              </a:rPr>
              <a:t>into  Channels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84381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2596" y="0"/>
            <a:ext cx="5695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Channel</a:t>
            </a:r>
            <a:r>
              <a:rPr spc="-355" dirty="0"/>
              <a:t> </a:t>
            </a:r>
            <a:r>
              <a:rPr spc="-190" dirty="0"/>
              <a:t>Implementations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175260" y="861060"/>
            <a:ext cx="11841480" cy="5695315"/>
          </a:xfrm>
          <a:custGeom>
            <a:avLst/>
            <a:gdLst/>
            <a:ahLst/>
            <a:cxnLst/>
            <a:rect l="l" t="t" r="r" b="b"/>
            <a:pathLst>
              <a:path w="11841480" h="5695315">
                <a:moveTo>
                  <a:pt x="11841480" y="0"/>
                </a:moveTo>
                <a:lnTo>
                  <a:pt x="0" y="0"/>
                </a:lnTo>
                <a:lnTo>
                  <a:pt x="0" y="5695188"/>
                </a:lnTo>
                <a:lnTo>
                  <a:pt x="11841480" y="5695188"/>
                </a:lnTo>
                <a:lnTo>
                  <a:pt x="11841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950" y="1071117"/>
            <a:ext cx="11554460" cy="545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latin typeface="Arial"/>
                <a:cs typeface="Arial"/>
              </a:rPr>
              <a:t>Channel </a:t>
            </a:r>
            <a:r>
              <a:rPr sz="2400" spc="-105" dirty="0">
                <a:latin typeface="Arial"/>
                <a:cs typeface="Arial"/>
              </a:rPr>
              <a:t>Implementations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35" dirty="0">
                <a:latin typeface="Arial"/>
                <a:cs typeface="Arial"/>
              </a:rPr>
              <a:t>Here </a:t>
            </a:r>
            <a:r>
              <a:rPr sz="2200" spc="-114" dirty="0">
                <a:latin typeface="Arial"/>
                <a:cs typeface="Arial"/>
              </a:rPr>
              <a:t>are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85" dirty="0">
                <a:latin typeface="Arial"/>
                <a:cs typeface="Arial"/>
              </a:rPr>
              <a:t>most </a:t>
            </a:r>
            <a:r>
              <a:rPr sz="2200" spc="-45" dirty="0">
                <a:latin typeface="Arial"/>
                <a:cs typeface="Arial"/>
              </a:rPr>
              <a:t>important </a:t>
            </a:r>
            <a:r>
              <a:rPr sz="2200" spc="-150" dirty="0">
                <a:latin typeface="Arial"/>
                <a:cs typeface="Arial"/>
              </a:rPr>
              <a:t>Channel </a:t>
            </a:r>
            <a:r>
              <a:rPr sz="2200" spc="-80" dirty="0">
                <a:latin typeface="Arial"/>
                <a:cs typeface="Arial"/>
              </a:rPr>
              <a:t>implementations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254" dirty="0">
                <a:latin typeface="Arial"/>
                <a:cs typeface="Arial"/>
              </a:rPr>
              <a:t>Java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NIO: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SzPct val="95454"/>
              <a:buChar char="•"/>
              <a:tabLst>
                <a:tab pos="610235" algn="l"/>
              </a:tabLst>
            </a:pPr>
            <a:r>
              <a:rPr sz="2200" spc="-150" dirty="0">
                <a:latin typeface="Arial"/>
                <a:cs typeface="Arial"/>
              </a:rPr>
              <a:t>FileChannel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SzPct val="95454"/>
              <a:buChar char="•"/>
              <a:tabLst>
                <a:tab pos="610235" algn="l"/>
              </a:tabLst>
            </a:pPr>
            <a:r>
              <a:rPr sz="2200" spc="-160" dirty="0">
                <a:latin typeface="Arial"/>
                <a:cs typeface="Arial"/>
              </a:rPr>
              <a:t>DatagramChannel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SzPct val="95454"/>
              <a:buChar char="•"/>
              <a:tabLst>
                <a:tab pos="610235" algn="l"/>
              </a:tabLst>
            </a:pPr>
            <a:r>
              <a:rPr sz="2200" spc="-170" dirty="0">
                <a:latin typeface="Arial"/>
                <a:cs typeface="Arial"/>
              </a:rPr>
              <a:t>SocketChannel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SzPct val="95454"/>
              <a:buChar char="•"/>
              <a:tabLst>
                <a:tab pos="610235" algn="l"/>
              </a:tabLst>
            </a:pPr>
            <a:r>
              <a:rPr sz="2200" spc="-165" dirty="0">
                <a:latin typeface="Arial"/>
                <a:cs typeface="Arial"/>
              </a:rPr>
              <a:t>ServerSocketChannel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140" dirty="0">
                <a:latin typeface="Arial"/>
                <a:cs typeface="Arial"/>
              </a:rPr>
              <a:t>FileChannel reads </a:t>
            </a:r>
            <a:r>
              <a:rPr sz="2200" spc="-110" dirty="0">
                <a:latin typeface="Arial"/>
                <a:cs typeface="Arial"/>
              </a:rPr>
              <a:t>data </a:t>
            </a:r>
            <a:r>
              <a:rPr sz="2200" spc="-40" dirty="0">
                <a:latin typeface="Arial"/>
                <a:cs typeface="Arial"/>
              </a:rPr>
              <a:t>from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files.</a:t>
            </a:r>
            <a:endParaRPr sz="2200">
              <a:latin typeface="Arial"/>
              <a:cs typeface="Arial"/>
            </a:endParaRPr>
          </a:p>
          <a:p>
            <a:pPr marL="12700" marR="3376929">
              <a:lnSpc>
                <a:spcPts val="5280"/>
              </a:lnSpc>
              <a:spcBef>
                <a:spcPts val="615"/>
              </a:spcBef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145" dirty="0">
                <a:latin typeface="Arial"/>
                <a:cs typeface="Arial"/>
              </a:rPr>
              <a:t>DatagramChannel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114" dirty="0">
                <a:latin typeface="Arial"/>
                <a:cs typeface="Arial"/>
              </a:rPr>
              <a:t>read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20" dirty="0">
                <a:latin typeface="Arial"/>
                <a:cs typeface="Arial"/>
              </a:rPr>
              <a:t>write </a:t>
            </a:r>
            <a:r>
              <a:rPr sz="2200" spc="-110" dirty="0">
                <a:latin typeface="Arial"/>
                <a:cs typeface="Arial"/>
              </a:rPr>
              <a:t>data </a:t>
            </a:r>
            <a:r>
              <a:rPr sz="2200" spc="-95" dirty="0">
                <a:latin typeface="Arial"/>
                <a:cs typeface="Arial"/>
              </a:rPr>
              <a:t>over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network </a:t>
            </a:r>
            <a:r>
              <a:rPr sz="2200" spc="-110" dirty="0">
                <a:latin typeface="Arial"/>
                <a:cs typeface="Arial"/>
              </a:rPr>
              <a:t>via </a:t>
            </a:r>
            <a:r>
              <a:rPr sz="2200" spc="-300" dirty="0">
                <a:latin typeface="Arial"/>
                <a:cs typeface="Arial"/>
              </a:rPr>
              <a:t>UDP.  </a:t>
            </a: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155" dirty="0">
                <a:latin typeface="Arial"/>
                <a:cs typeface="Arial"/>
              </a:rPr>
              <a:t>SocketChannel can </a:t>
            </a:r>
            <a:r>
              <a:rPr sz="2200" spc="-110" dirty="0">
                <a:latin typeface="Arial"/>
                <a:cs typeface="Arial"/>
              </a:rPr>
              <a:t>read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20" dirty="0">
                <a:latin typeface="Arial"/>
                <a:cs typeface="Arial"/>
              </a:rPr>
              <a:t>write </a:t>
            </a:r>
            <a:r>
              <a:rPr sz="2200" spc="-110" dirty="0">
                <a:latin typeface="Arial"/>
                <a:cs typeface="Arial"/>
              </a:rPr>
              <a:t>data </a:t>
            </a:r>
            <a:r>
              <a:rPr sz="2200" spc="-95" dirty="0">
                <a:latin typeface="Arial"/>
                <a:cs typeface="Arial"/>
              </a:rPr>
              <a:t>over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network </a:t>
            </a:r>
            <a:r>
              <a:rPr sz="2200" spc="-110" dirty="0">
                <a:latin typeface="Arial"/>
                <a:cs typeface="Arial"/>
              </a:rPr>
              <a:t>via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370" dirty="0">
                <a:latin typeface="Arial"/>
                <a:cs typeface="Arial"/>
              </a:rPr>
              <a:t>TCP.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155" dirty="0">
                <a:latin typeface="Arial"/>
                <a:cs typeface="Arial"/>
              </a:rPr>
              <a:t>ServerSocketChannel </a:t>
            </a:r>
            <a:r>
              <a:rPr sz="2200" spc="-110" dirty="0">
                <a:latin typeface="Arial"/>
                <a:cs typeface="Arial"/>
              </a:rPr>
              <a:t>allows you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75" dirty="0">
                <a:latin typeface="Arial"/>
                <a:cs typeface="Arial"/>
              </a:rPr>
              <a:t>listen </a:t>
            </a:r>
            <a:r>
              <a:rPr sz="2200" spc="-20" dirty="0">
                <a:latin typeface="Arial"/>
                <a:cs typeface="Arial"/>
              </a:rPr>
              <a:t>for </a:t>
            </a:r>
            <a:r>
              <a:rPr sz="2200" spc="-100" dirty="0">
                <a:latin typeface="Arial"/>
                <a:cs typeface="Arial"/>
              </a:rPr>
              <a:t>incoming </a:t>
            </a:r>
            <a:r>
              <a:rPr sz="2200" spc="-370" dirty="0">
                <a:latin typeface="Arial"/>
                <a:cs typeface="Arial"/>
              </a:rPr>
              <a:t>TCP </a:t>
            </a:r>
            <a:r>
              <a:rPr sz="2200" spc="-100" dirty="0">
                <a:latin typeface="Arial"/>
                <a:cs typeface="Arial"/>
              </a:rPr>
              <a:t>connections, </a:t>
            </a:r>
            <a:r>
              <a:rPr sz="2200" spc="-95" dirty="0">
                <a:latin typeface="Arial"/>
                <a:cs typeface="Arial"/>
              </a:rPr>
              <a:t>like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05" dirty="0">
                <a:latin typeface="Arial"/>
                <a:cs typeface="Arial"/>
              </a:rPr>
              <a:t>web server </a:t>
            </a:r>
            <a:r>
              <a:rPr sz="2200" spc="-130" dirty="0">
                <a:latin typeface="Arial"/>
                <a:cs typeface="Arial"/>
              </a:rPr>
              <a:t>does.</a:t>
            </a:r>
            <a:r>
              <a:rPr sz="2200" spc="140" dirty="0">
                <a:latin typeface="Arial"/>
                <a:cs typeface="Arial"/>
              </a:rPr>
              <a:t> </a:t>
            </a:r>
            <a:r>
              <a:rPr sz="2200" spc="-150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50" dirty="0">
                <a:latin typeface="Arial"/>
                <a:cs typeface="Arial"/>
              </a:rPr>
              <a:t>each </a:t>
            </a:r>
            <a:r>
              <a:rPr sz="2200" spc="-95" dirty="0">
                <a:latin typeface="Arial"/>
                <a:cs typeface="Arial"/>
              </a:rPr>
              <a:t>incoming </a:t>
            </a:r>
            <a:r>
              <a:rPr sz="2200" spc="-85" dirty="0">
                <a:latin typeface="Arial"/>
                <a:cs typeface="Arial"/>
              </a:rPr>
              <a:t>connection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55" dirty="0">
                <a:latin typeface="Arial"/>
                <a:cs typeface="Arial"/>
              </a:rPr>
              <a:t>SocketChannel </a:t>
            </a:r>
            <a:r>
              <a:rPr sz="2200" spc="-130" dirty="0">
                <a:latin typeface="Arial"/>
                <a:cs typeface="Arial"/>
              </a:rPr>
              <a:t>is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created.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0378" y="0"/>
            <a:ext cx="15773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15" dirty="0"/>
              <a:t>B</a:t>
            </a:r>
            <a:r>
              <a:rPr spc="-210" dirty="0"/>
              <a:t>u</a:t>
            </a:r>
            <a:r>
              <a:rPr spc="10" dirty="0"/>
              <a:t>f</a:t>
            </a:r>
            <a:r>
              <a:rPr spc="-65" dirty="0"/>
              <a:t>f</a:t>
            </a:r>
            <a:r>
              <a:rPr spc="-315" dirty="0"/>
              <a:t>e</a:t>
            </a:r>
            <a:r>
              <a:rPr spc="-65" dirty="0"/>
              <a:t>r</a:t>
            </a:r>
            <a:r>
              <a:rPr spc="-500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3059" y="1105661"/>
            <a:ext cx="11366500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29" dirty="0">
                <a:latin typeface="Arial"/>
                <a:cs typeface="Arial"/>
              </a:rPr>
              <a:t>A </a:t>
            </a:r>
            <a:r>
              <a:rPr sz="2200" spc="-50" dirty="0">
                <a:latin typeface="Arial"/>
                <a:cs typeface="Arial"/>
              </a:rPr>
              <a:t>buffer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105" dirty="0">
                <a:latin typeface="Arial"/>
                <a:cs typeface="Arial"/>
              </a:rPr>
              <a:t>essentially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95" dirty="0">
                <a:latin typeface="Arial"/>
                <a:cs typeface="Arial"/>
              </a:rPr>
              <a:t>block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90" dirty="0">
                <a:latin typeface="Arial"/>
                <a:cs typeface="Arial"/>
              </a:rPr>
              <a:t>memory </a:t>
            </a:r>
            <a:r>
              <a:rPr sz="2200" spc="-30" dirty="0">
                <a:latin typeface="Arial"/>
                <a:cs typeface="Arial"/>
              </a:rPr>
              <a:t>into </a:t>
            </a:r>
            <a:r>
              <a:rPr sz="2200" spc="-80" dirty="0">
                <a:latin typeface="Arial"/>
                <a:cs typeface="Arial"/>
              </a:rPr>
              <a:t>which </a:t>
            </a: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20" dirty="0">
                <a:latin typeface="Arial"/>
                <a:cs typeface="Arial"/>
              </a:rPr>
              <a:t>write </a:t>
            </a:r>
            <a:r>
              <a:rPr sz="2200" spc="-100" dirty="0">
                <a:latin typeface="Arial"/>
                <a:cs typeface="Arial"/>
              </a:rPr>
              <a:t>data, </a:t>
            </a:r>
            <a:r>
              <a:rPr sz="2200" spc="-80" dirty="0">
                <a:latin typeface="Arial"/>
                <a:cs typeface="Arial"/>
              </a:rPr>
              <a:t>which </a:t>
            </a: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50" dirty="0">
                <a:latin typeface="Arial"/>
                <a:cs typeface="Arial"/>
              </a:rPr>
              <a:t>then </a:t>
            </a:r>
            <a:r>
              <a:rPr sz="2200" spc="-55" dirty="0">
                <a:latin typeface="Arial"/>
                <a:cs typeface="Arial"/>
              </a:rPr>
              <a:t>later </a:t>
            </a:r>
            <a:r>
              <a:rPr sz="2200" spc="-114" dirty="0">
                <a:latin typeface="Arial"/>
                <a:cs typeface="Arial"/>
              </a:rPr>
              <a:t>read  </a:t>
            </a:r>
            <a:r>
              <a:rPr sz="2200" spc="-135" dirty="0">
                <a:latin typeface="Arial"/>
                <a:cs typeface="Arial"/>
              </a:rPr>
              <a:t>again. </a:t>
            </a: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90" dirty="0">
                <a:latin typeface="Arial"/>
                <a:cs typeface="Arial"/>
              </a:rPr>
              <a:t>memory </a:t>
            </a:r>
            <a:r>
              <a:rPr sz="2200" spc="-100" dirty="0">
                <a:latin typeface="Arial"/>
                <a:cs typeface="Arial"/>
              </a:rPr>
              <a:t>block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100" dirty="0">
                <a:latin typeface="Arial"/>
                <a:cs typeface="Arial"/>
              </a:rPr>
              <a:t>wrapped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80" dirty="0">
                <a:latin typeface="Arial"/>
                <a:cs typeface="Arial"/>
              </a:rPr>
              <a:t>NIO </a:t>
            </a:r>
            <a:r>
              <a:rPr sz="2200" spc="-90" dirty="0">
                <a:latin typeface="Arial"/>
                <a:cs typeface="Arial"/>
              </a:rPr>
              <a:t>Buffer </a:t>
            </a:r>
            <a:r>
              <a:rPr sz="2200" spc="-65" dirty="0">
                <a:latin typeface="Arial"/>
                <a:cs typeface="Arial"/>
              </a:rPr>
              <a:t>object, </a:t>
            </a:r>
            <a:r>
              <a:rPr sz="2200" spc="-80" dirty="0">
                <a:latin typeface="Arial"/>
                <a:cs typeface="Arial"/>
              </a:rPr>
              <a:t>which </a:t>
            </a:r>
            <a:r>
              <a:rPr sz="2200" spc="-105" dirty="0">
                <a:latin typeface="Arial"/>
                <a:cs typeface="Arial"/>
              </a:rPr>
              <a:t>provides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00" dirty="0">
                <a:latin typeface="Arial"/>
                <a:cs typeface="Arial"/>
              </a:rPr>
              <a:t>set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95" dirty="0">
                <a:latin typeface="Arial"/>
                <a:cs typeface="Arial"/>
              </a:rPr>
              <a:t>methods </a:t>
            </a:r>
            <a:r>
              <a:rPr sz="2200" spc="-25" dirty="0">
                <a:latin typeface="Arial"/>
                <a:cs typeface="Arial"/>
              </a:rPr>
              <a:t>that  </a:t>
            </a:r>
            <a:r>
              <a:rPr sz="2200" spc="-180" dirty="0">
                <a:latin typeface="Arial"/>
                <a:cs typeface="Arial"/>
              </a:rPr>
              <a:t>makes </a:t>
            </a:r>
            <a:r>
              <a:rPr sz="2200" spc="50" dirty="0">
                <a:latin typeface="Arial"/>
                <a:cs typeface="Arial"/>
              </a:rPr>
              <a:t>it </a:t>
            </a:r>
            <a:r>
              <a:rPr sz="2200" spc="-125" dirty="0">
                <a:latin typeface="Arial"/>
                <a:cs typeface="Arial"/>
              </a:rPr>
              <a:t>easier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70" dirty="0">
                <a:latin typeface="Arial"/>
                <a:cs typeface="Arial"/>
              </a:rPr>
              <a:t>work </a:t>
            </a:r>
            <a:r>
              <a:rPr sz="2200" spc="-15" dirty="0">
                <a:latin typeface="Arial"/>
                <a:cs typeface="Arial"/>
              </a:rPr>
              <a:t>with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90" dirty="0">
                <a:latin typeface="Arial"/>
                <a:cs typeface="Arial"/>
              </a:rPr>
              <a:t>memory</a:t>
            </a:r>
            <a:r>
              <a:rPr sz="2200" spc="-43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block.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90" dirty="0">
                <a:latin typeface="Arial"/>
                <a:cs typeface="Arial"/>
              </a:rPr>
              <a:t>Basic </a:t>
            </a:r>
            <a:r>
              <a:rPr sz="2200" spc="-90" dirty="0">
                <a:latin typeface="Arial"/>
                <a:cs typeface="Arial"/>
              </a:rPr>
              <a:t>Buffer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204" dirty="0">
                <a:latin typeface="Arial"/>
                <a:cs typeface="Arial"/>
              </a:rPr>
              <a:t>Usage</a:t>
            </a:r>
            <a:endParaRPr sz="2200">
              <a:latin typeface="Arial"/>
              <a:cs typeface="Arial"/>
            </a:endParaRPr>
          </a:p>
          <a:p>
            <a:pPr marL="469900" marR="2592705" indent="-457200">
              <a:lnSpc>
                <a:spcPct val="100000"/>
              </a:lnSpc>
              <a:spcBef>
                <a:spcPts val="5"/>
              </a:spcBef>
            </a:pPr>
            <a:r>
              <a:rPr sz="2200" spc="-150" dirty="0">
                <a:latin typeface="Arial"/>
                <a:cs typeface="Arial"/>
              </a:rPr>
              <a:t>Using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Buffer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14" dirty="0">
                <a:latin typeface="Arial"/>
                <a:cs typeface="Arial"/>
              </a:rPr>
              <a:t>read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20" dirty="0">
                <a:latin typeface="Arial"/>
                <a:cs typeface="Arial"/>
              </a:rPr>
              <a:t>write </a:t>
            </a:r>
            <a:r>
              <a:rPr sz="2200" spc="-110" dirty="0">
                <a:latin typeface="Arial"/>
                <a:cs typeface="Arial"/>
              </a:rPr>
              <a:t>data </a:t>
            </a:r>
            <a:r>
              <a:rPr sz="2200" spc="-75" dirty="0">
                <a:latin typeface="Arial"/>
                <a:cs typeface="Arial"/>
              </a:rPr>
              <a:t>typically </a:t>
            </a:r>
            <a:r>
              <a:rPr sz="2200" spc="-80" dirty="0">
                <a:latin typeface="Arial"/>
                <a:cs typeface="Arial"/>
              </a:rPr>
              <a:t>follows </a:t>
            </a:r>
            <a:r>
              <a:rPr sz="2200" spc="-60" dirty="0">
                <a:latin typeface="Arial"/>
                <a:cs typeface="Arial"/>
              </a:rPr>
              <a:t>this </a:t>
            </a:r>
            <a:r>
              <a:rPr sz="2200" dirty="0">
                <a:latin typeface="Arial"/>
                <a:cs typeface="Arial"/>
              </a:rPr>
              <a:t>little </a:t>
            </a:r>
            <a:r>
              <a:rPr sz="2200" spc="-100" dirty="0">
                <a:latin typeface="Arial"/>
                <a:cs typeface="Arial"/>
              </a:rPr>
              <a:t>4-step </a:t>
            </a:r>
            <a:r>
              <a:rPr sz="2200" spc="-135" dirty="0">
                <a:latin typeface="Arial"/>
                <a:cs typeface="Arial"/>
              </a:rPr>
              <a:t>process:  </a:t>
            </a:r>
            <a:r>
              <a:rPr sz="2200" spc="-75" dirty="0">
                <a:latin typeface="Arial"/>
                <a:cs typeface="Arial"/>
              </a:rPr>
              <a:t>1.Write </a:t>
            </a:r>
            <a:r>
              <a:rPr sz="2200" spc="-110" dirty="0">
                <a:latin typeface="Arial"/>
                <a:cs typeface="Arial"/>
              </a:rPr>
              <a:t>data </a:t>
            </a:r>
            <a:r>
              <a:rPr sz="2200" spc="-30" dirty="0">
                <a:latin typeface="Arial"/>
                <a:cs typeface="Arial"/>
              </a:rPr>
              <a:t>into</a:t>
            </a:r>
            <a:r>
              <a:rPr sz="2200" spc="-47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95" dirty="0">
                <a:latin typeface="Arial"/>
                <a:cs typeface="Arial"/>
              </a:rPr>
              <a:t>Buffer</a:t>
            </a:r>
            <a:endParaRPr sz="2200">
              <a:latin typeface="Arial"/>
              <a:cs typeface="Arial"/>
            </a:endParaRPr>
          </a:p>
          <a:p>
            <a:pPr marL="676910" indent="-207645">
              <a:lnSpc>
                <a:spcPct val="100000"/>
              </a:lnSpc>
              <a:buSzPct val="95454"/>
              <a:buAutoNum type="arabicPeriod" startAt="2"/>
              <a:tabLst>
                <a:tab pos="677545" algn="l"/>
              </a:tabLst>
            </a:pPr>
            <a:r>
              <a:rPr sz="2200" spc="-160" dirty="0">
                <a:latin typeface="Arial"/>
                <a:cs typeface="Arial"/>
              </a:rPr>
              <a:t>Call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buffer.flip()</a:t>
            </a:r>
            <a:endParaRPr sz="2200">
              <a:latin typeface="Arial"/>
              <a:cs typeface="Arial"/>
            </a:endParaRPr>
          </a:p>
          <a:p>
            <a:pPr marL="676910" indent="-207645">
              <a:lnSpc>
                <a:spcPct val="100000"/>
              </a:lnSpc>
              <a:buSzPct val="95454"/>
              <a:buAutoNum type="arabicPeriod" startAt="2"/>
              <a:tabLst>
                <a:tab pos="677545" algn="l"/>
              </a:tabLst>
            </a:pPr>
            <a:r>
              <a:rPr sz="2200" spc="-229" dirty="0">
                <a:latin typeface="Arial"/>
                <a:cs typeface="Arial"/>
              </a:rPr>
              <a:t>Read </a:t>
            </a:r>
            <a:r>
              <a:rPr sz="2200" spc="-110" dirty="0">
                <a:latin typeface="Arial"/>
                <a:cs typeface="Arial"/>
              </a:rPr>
              <a:t>data </a:t>
            </a:r>
            <a:r>
              <a:rPr sz="2200" spc="-25" dirty="0">
                <a:latin typeface="Arial"/>
                <a:cs typeface="Arial"/>
              </a:rPr>
              <a:t>out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40" dirty="0">
                <a:latin typeface="Arial"/>
                <a:cs typeface="Arial"/>
              </a:rPr>
              <a:t>the</a:t>
            </a:r>
            <a:r>
              <a:rPr sz="2200" spc="-47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Buffer</a:t>
            </a:r>
            <a:endParaRPr sz="2200">
              <a:latin typeface="Arial"/>
              <a:cs typeface="Arial"/>
            </a:endParaRPr>
          </a:p>
          <a:p>
            <a:pPr marL="676910" indent="-207645">
              <a:lnSpc>
                <a:spcPct val="100000"/>
              </a:lnSpc>
              <a:buSzPct val="95454"/>
              <a:buAutoNum type="arabicPeriod" startAt="2"/>
              <a:tabLst>
                <a:tab pos="677545" algn="l"/>
              </a:tabLst>
            </a:pPr>
            <a:r>
              <a:rPr sz="2200" spc="-160" dirty="0">
                <a:latin typeface="Arial"/>
                <a:cs typeface="Arial"/>
              </a:rPr>
              <a:t>Call </a:t>
            </a:r>
            <a:r>
              <a:rPr sz="2200" spc="-100" dirty="0">
                <a:latin typeface="Arial"/>
                <a:cs typeface="Arial"/>
              </a:rPr>
              <a:t>buffer.clear() </a:t>
            </a:r>
            <a:r>
              <a:rPr sz="2200" spc="-35" dirty="0">
                <a:latin typeface="Arial"/>
                <a:cs typeface="Arial"/>
              </a:rPr>
              <a:t>or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buffer.compact()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9915"/>
          </a:xfrm>
          <a:custGeom>
            <a:avLst/>
            <a:gdLst/>
            <a:ahLst/>
            <a:cxnLst/>
            <a:rect l="l" t="t" r="r" b="b"/>
            <a:pathLst>
              <a:path w="12192000" h="589915">
                <a:moveTo>
                  <a:pt x="12192000" y="0"/>
                </a:moveTo>
                <a:lnTo>
                  <a:pt x="0" y="0"/>
                </a:lnTo>
                <a:lnTo>
                  <a:pt x="0" y="589788"/>
                </a:lnTo>
                <a:lnTo>
                  <a:pt x="12192000" y="589788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5669" y="0"/>
            <a:ext cx="6822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Buffer </a:t>
            </a:r>
            <a:r>
              <a:rPr sz="4000" spc="-290" dirty="0"/>
              <a:t>Capacity, </a:t>
            </a:r>
            <a:r>
              <a:rPr sz="4000" spc="-200" dirty="0"/>
              <a:t>Position </a:t>
            </a:r>
            <a:r>
              <a:rPr sz="4000" spc="-235" dirty="0"/>
              <a:t>and</a:t>
            </a:r>
            <a:r>
              <a:rPr sz="4000" spc="-520" dirty="0"/>
              <a:t> </a:t>
            </a:r>
            <a:r>
              <a:rPr sz="4000" spc="-125" dirty="0"/>
              <a:t>Limit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7411" y="755649"/>
            <a:ext cx="11424920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0">
              <a:lnSpc>
                <a:spcPct val="100000"/>
              </a:lnSpc>
              <a:spcBef>
                <a:spcPts val="95"/>
              </a:spcBef>
            </a:pPr>
            <a:r>
              <a:rPr sz="2200" spc="-229" dirty="0">
                <a:latin typeface="Arial"/>
                <a:cs typeface="Arial"/>
              </a:rPr>
              <a:t>A </a:t>
            </a:r>
            <a:r>
              <a:rPr sz="2200" spc="-50" dirty="0">
                <a:latin typeface="Arial"/>
                <a:cs typeface="Arial"/>
              </a:rPr>
              <a:t>buffer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105" dirty="0">
                <a:latin typeface="Arial"/>
                <a:cs typeface="Arial"/>
              </a:rPr>
              <a:t>essentially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95" dirty="0">
                <a:latin typeface="Arial"/>
                <a:cs typeface="Arial"/>
              </a:rPr>
              <a:t>block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90" dirty="0">
                <a:latin typeface="Arial"/>
                <a:cs typeface="Arial"/>
              </a:rPr>
              <a:t>memory </a:t>
            </a:r>
            <a:r>
              <a:rPr sz="2200" spc="-30" dirty="0">
                <a:latin typeface="Arial"/>
                <a:cs typeface="Arial"/>
              </a:rPr>
              <a:t>into </a:t>
            </a:r>
            <a:r>
              <a:rPr sz="2200" spc="-80" dirty="0">
                <a:latin typeface="Arial"/>
                <a:cs typeface="Arial"/>
              </a:rPr>
              <a:t>which </a:t>
            </a: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20" dirty="0">
                <a:latin typeface="Arial"/>
                <a:cs typeface="Arial"/>
              </a:rPr>
              <a:t>write </a:t>
            </a:r>
            <a:r>
              <a:rPr sz="2200" spc="-100" dirty="0">
                <a:latin typeface="Arial"/>
                <a:cs typeface="Arial"/>
              </a:rPr>
              <a:t>data, </a:t>
            </a:r>
            <a:r>
              <a:rPr sz="2200" spc="-80" dirty="0">
                <a:latin typeface="Arial"/>
                <a:cs typeface="Arial"/>
              </a:rPr>
              <a:t>which </a:t>
            </a: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50" dirty="0">
                <a:latin typeface="Arial"/>
                <a:cs typeface="Arial"/>
              </a:rPr>
              <a:t>then </a:t>
            </a:r>
            <a:r>
              <a:rPr sz="2200" spc="-55" dirty="0">
                <a:latin typeface="Arial"/>
                <a:cs typeface="Arial"/>
              </a:rPr>
              <a:t>later </a:t>
            </a:r>
            <a:r>
              <a:rPr sz="2200" spc="-114" dirty="0">
                <a:latin typeface="Arial"/>
                <a:cs typeface="Arial"/>
              </a:rPr>
              <a:t>read  </a:t>
            </a:r>
            <a:r>
              <a:rPr sz="2200" spc="-135" dirty="0">
                <a:latin typeface="Arial"/>
                <a:cs typeface="Arial"/>
              </a:rPr>
              <a:t>again. </a:t>
            </a: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90" dirty="0">
                <a:latin typeface="Arial"/>
                <a:cs typeface="Arial"/>
              </a:rPr>
              <a:t>memory </a:t>
            </a:r>
            <a:r>
              <a:rPr sz="2200" spc="-100" dirty="0">
                <a:latin typeface="Arial"/>
                <a:cs typeface="Arial"/>
              </a:rPr>
              <a:t>block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100" dirty="0">
                <a:latin typeface="Arial"/>
                <a:cs typeface="Arial"/>
              </a:rPr>
              <a:t>wrapped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80" dirty="0">
                <a:latin typeface="Arial"/>
                <a:cs typeface="Arial"/>
              </a:rPr>
              <a:t>NIO </a:t>
            </a:r>
            <a:r>
              <a:rPr sz="2200" spc="-90" dirty="0">
                <a:latin typeface="Arial"/>
                <a:cs typeface="Arial"/>
              </a:rPr>
              <a:t>Buffer </a:t>
            </a:r>
            <a:r>
              <a:rPr sz="2200" spc="-65" dirty="0">
                <a:latin typeface="Arial"/>
                <a:cs typeface="Arial"/>
              </a:rPr>
              <a:t>object, </a:t>
            </a:r>
            <a:r>
              <a:rPr sz="2200" spc="-80" dirty="0">
                <a:latin typeface="Arial"/>
                <a:cs typeface="Arial"/>
              </a:rPr>
              <a:t>which </a:t>
            </a:r>
            <a:r>
              <a:rPr sz="2200" spc="-105" dirty="0">
                <a:latin typeface="Arial"/>
                <a:cs typeface="Arial"/>
              </a:rPr>
              <a:t>provides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100" dirty="0">
                <a:latin typeface="Arial"/>
                <a:cs typeface="Arial"/>
              </a:rPr>
              <a:t>set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95" dirty="0">
                <a:latin typeface="Arial"/>
                <a:cs typeface="Arial"/>
              </a:rPr>
              <a:t>methods </a:t>
            </a:r>
            <a:r>
              <a:rPr sz="2200" spc="-25" dirty="0">
                <a:latin typeface="Arial"/>
                <a:cs typeface="Arial"/>
              </a:rPr>
              <a:t>that  </a:t>
            </a:r>
            <a:r>
              <a:rPr sz="2200" spc="-180" dirty="0">
                <a:latin typeface="Arial"/>
                <a:cs typeface="Arial"/>
              </a:rPr>
              <a:t>makes </a:t>
            </a:r>
            <a:r>
              <a:rPr sz="2200" spc="50" dirty="0">
                <a:latin typeface="Arial"/>
                <a:cs typeface="Arial"/>
              </a:rPr>
              <a:t>it </a:t>
            </a:r>
            <a:r>
              <a:rPr sz="2200" spc="-125" dirty="0">
                <a:latin typeface="Arial"/>
                <a:cs typeface="Arial"/>
              </a:rPr>
              <a:t>easier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70" dirty="0">
                <a:latin typeface="Arial"/>
                <a:cs typeface="Arial"/>
              </a:rPr>
              <a:t>work </a:t>
            </a:r>
            <a:r>
              <a:rPr sz="2200" spc="-10" dirty="0">
                <a:latin typeface="Arial"/>
                <a:cs typeface="Arial"/>
              </a:rPr>
              <a:t>with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90" dirty="0">
                <a:latin typeface="Arial"/>
                <a:cs typeface="Arial"/>
              </a:rPr>
              <a:t>memory</a:t>
            </a:r>
            <a:r>
              <a:rPr sz="2200" spc="-43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block.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spc="-229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Buffer </a:t>
            </a:r>
            <a:r>
              <a:rPr sz="2200" spc="-175" dirty="0">
                <a:latin typeface="Arial"/>
                <a:cs typeface="Arial"/>
              </a:rPr>
              <a:t>has </a:t>
            </a:r>
            <a:r>
              <a:rPr sz="2200" spc="-60" dirty="0">
                <a:latin typeface="Arial"/>
                <a:cs typeface="Arial"/>
              </a:rPr>
              <a:t>three </a:t>
            </a:r>
            <a:r>
              <a:rPr sz="2200" spc="-75" dirty="0">
                <a:latin typeface="Arial"/>
                <a:cs typeface="Arial"/>
              </a:rPr>
              <a:t>properties </a:t>
            </a: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14" dirty="0">
                <a:latin typeface="Arial"/>
                <a:cs typeface="Arial"/>
              </a:rPr>
              <a:t>need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14" dirty="0">
                <a:latin typeface="Arial"/>
                <a:cs typeface="Arial"/>
              </a:rPr>
              <a:t>be </a:t>
            </a:r>
            <a:r>
              <a:rPr sz="2200" spc="-65" dirty="0">
                <a:latin typeface="Arial"/>
                <a:cs typeface="Arial"/>
              </a:rPr>
              <a:t>familiar </a:t>
            </a:r>
            <a:r>
              <a:rPr sz="2200" spc="-25" dirty="0">
                <a:latin typeface="Arial"/>
                <a:cs typeface="Arial"/>
              </a:rPr>
              <a:t>with,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65" dirty="0">
                <a:latin typeface="Arial"/>
                <a:cs typeface="Arial"/>
              </a:rPr>
              <a:t>order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00" dirty="0">
                <a:latin typeface="Arial"/>
                <a:cs typeface="Arial"/>
              </a:rPr>
              <a:t>understand </a:t>
            </a:r>
            <a:r>
              <a:rPr sz="2200" spc="-80" dirty="0">
                <a:latin typeface="Arial"/>
                <a:cs typeface="Arial"/>
              </a:rPr>
              <a:t>how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85" dirty="0">
                <a:latin typeface="Arial"/>
                <a:cs typeface="Arial"/>
              </a:rPr>
              <a:t>Buffer </a:t>
            </a:r>
            <a:r>
              <a:rPr sz="2200" spc="-105" dirty="0">
                <a:latin typeface="Arial"/>
                <a:cs typeface="Arial"/>
              </a:rPr>
              <a:t>works.  </a:t>
            </a:r>
            <a:r>
              <a:rPr sz="2200" spc="-185" dirty="0">
                <a:latin typeface="Arial"/>
                <a:cs typeface="Arial"/>
              </a:rPr>
              <a:t>These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SzPct val="95454"/>
              <a:buChar char="•"/>
              <a:tabLst>
                <a:tab pos="610235" algn="l"/>
              </a:tabLst>
            </a:pPr>
            <a:r>
              <a:rPr sz="2200" spc="-120" dirty="0">
                <a:latin typeface="Arial"/>
                <a:cs typeface="Arial"/>
              </a:rPr>
              <a:t>capacity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SzPct val="95454"/>
              <a:buChar char="•"/>
              <a:tabLst>
                <a:tab pos="610235" algn="l"/>
              </a:tabLst>
            </a:pPr>
            <a:r>
              <a:rPr sz="2200" spc="-70" dirty="0">
                <a:latin typeface="Arial"/>
                <a:cs typeface="Arial"/>
              </a:rPr>
              <a:t>position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SzPct val="95454"/>
              <a:buChar char="•"/>
              <a:tabLst>
                <a:tab pos="610235" algn="l"/>
              </a:tabLst>
            </a:pPr>
            <a:r>
              <a:rPr sz="2200" spc="-70" dirty="0">
                <a:latin typeface="Arial"/>
                <a:cs typeface="Arial"/>
              </a:rPr>
              <a:t>Limit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14215" y="2731007"/>
            <a:ext cx="5681472" cy="3784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1708</Words>
  <Application>Microsoft Office PowerPoint</Application>
  <PresentationFormat>Custom</PresentationFormat>
  <Paragraphs>206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Java NIO</vt:lpstr>
      <vt:lpstr>Java NIO</vt:lpstr>
      <vt:lpstr>Creating a NIO Path</vt:lpstr>
      <vt:lpstr>NIO API to copy a file</vt:lpstr>
      <vt:lpstr>Java NIO</vt:lpstr>
      <vt:lpstr>Channel</vt:lpstr>
      <vt:lpstr>Channel Implementations</vt:lpstr>
      <vt:lpstr>Buffers</vt:lpstr>
      <vt:lpstr>Buffer Capacity, Position and Limit</vt:lpstr>
      <vt:lpstr>Channel &amp; Buffer Implementation</vt:lpstr>
      <vt:lpstr>Selectors</vt:lpstr>
      <vt:lpstr>Selectors</vt:lpstr>
      <vt:lpstr>Selectors</vt:lpstr>
      <vt:lpstr>Selector Example: ServerSocketChannel</vt:lpstr>
      <vt:lpstr>Selector Example: ServerSocketChannel</vt:lpstr>
      <vt:lpstr>Selector Example: SocketChannel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Core Java - I</dc:title>
  <dc:creator>Srinivas Reddy</dc:creator>
  <cp:lastModifiedBy>admi</cp:lastModifiedBy>
  <cp:revision>1</cp:revision>
  <dcterms:created xsi:type="dcterms:W3CDTF">2021-06-18T01:32:28Z</dcterms:created>
  <dcterms:modified xsi:type="dcterms:W3CDTF">2021-06-18T01:35:25Z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2021-06-18T00:00:00Z</vt:filetime>
  </property>
</Properties>
</file>