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14680"/>
          </a:xfrm>
          <a:custGeom>
            <a:avLst/>
            <a:gdLst/>
            <a:ahLst/>
            <a:cxnLst/>
            <a:rect l="l" t="t" r="r" b="b"/>
            <a:pathLst>
              <a:path w="12192000" h="614680">
                <a:moveTo>
                  <a:pt x="0" y="614172"/>
                </a:moveTo>
                <a:lnTo>
                  <a:pt x="12192000" y="614172"/>
                </a:lnTo>
                <a:lnTo>
                  <a:pt x="12192000" y="0"/>
                </a:lnTo>
                <a:lnTo>
                  <a:pt x="0" y="0"/>
                </a:lnTo>
                <a:lnTo>
                  <a:pt x="0" y="614172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35856" y="-93776"/>
            <a:ext cx="3320287" cy="666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9" y="1217421"/>
            <a:ext cx="5512435" cy="1870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tutorials.jenkov.com/java-io/file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6/docs/api/java/io/InvalidClassException.html" TargetMode="External"/><Relationship Id="rId2" Type="http://schemas.openxmlformats.org/officeDocument/2006/relationships/hyperlink" Target="http://docs.oracle.com/javase/6/docs/api/java/io/Serializable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69290"/>
          </a:xfrm>
          <a:custGeom>
            <a:avLst/>
            <a:gdLst/>
            <a:ahLst/>
            <a:cxnLst/>
            <a:rect l="l" t="t" r="r" b="b"/>
            <a:pathLst>
              <a:path w="12192000" h="669290">
                <a:moveTo>
                  <a:pt x="12192000" y="0"/>
                </a:moveTo>
                <a:lnTo>
                  <a:pt x="0" y="0"/>
                </a:lnTo>
                <a:lnTo>
                  <a:pt x="0" y="669036"/>
                </a:lnTo>
                <a:lnTo>
                  <a:pt x="12192000" y="6690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1" y="0"/>
            <a:ext cx="344436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Carlito"/>
                <a:cs typeface="Carlito"/>
              </a:rPr>
              <a:t>Java</a:t>
            </a:r>
            <a:r>
              <a:rPr sz="3600" spc="-75" dirty="0">
                <a:latin typeface="Carlito"/>
                <a:cs typeface="Carlito"/>
              </a:rPr>
              <a:t> </a:t>
            </a:r>
            <a:r>
              <a:rPr sz="3600" spc="-10" dirty="0">
                <a:latin typeface="Carlito"/>
                <a:cs typeface="Carlito"/>
              </a:rPr>
              <a:t>IO</a:t>
            </a:r>
            <a:endParaRPr sz="36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37360" y="697991"/>
            <a:ext cx="9309100" cy="6094730"/>
          </a:xfrm>
          <a:custGeom>
            <a:avLst/>
            <a:gdLst/>
            <a:ahLst/>
            <a:cxnLst/>
            <a:rect l="l" t="t" r="r" b="b"/>
            <a:pathLst>
              <a:path w="9309100" h="6094730">
                <a:moveTo>
                  <a:pt x="9308592" y="0"/>
                </a:moveTo>
                <a:lnTo>
                  <a:pt x="0" y="0"/>
                </a:lnTo>
                <a:lnTo>
                  <a:pt x="0" y="6094476"/>
                </a:lnTo>
                <a:lnTo>
                  <a:pt x="9308592" y="6094476"/>
                </a:lnTo>
                <a:lnTo>
                  <a:pt x="9308592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99030" y="710311"/>
            <a:ext cx="3815079" cy="19524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rlito"/>
                <a:cs typeface="Carlito"/>
              </a:rPr>
              <a:t>IO</a:t>
            </a:r>
            <a:r>
              <a:rPr b="1" spc="-1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Streams</a:t>
            </a:r>
            <a:endParaRPr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pc="-10" dirty="0">
                <a:latin typeface="Carlito"/>
                <a:cs typeface="Carlito"/>
              </a:rPr>
              <a:t>Pre-defined</a:t>
            </a:r>
            <a:r>
              <a:rPr spc="-6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Streams</a:t>
            </a:r>
            <a:endParaRPr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pc="-20" dirty="0">
                <a:latin typeface="Carlito"/>
                <a:cs typeface="Carlito"/>
              </a:rPr>
              <a:t>System</a:t>
            </a:r>
            <a:r>
              <a:rPr spc="-3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properties</a:t>
            </a:r>
            <a:endParaRPr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pc="-10" dirty="0">
                <a:solidFill>
                  <a:srgbClr val="C00000"/>
                </a:solidFill>
                <a:latin typeface="Carlito"/>
                <a:cs typeface="Carlito"/>
              </a:rPr>
              <a:t>Byte</a:t>
            </a:r>
            <a:r>
              <a:rPr spc="-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rgbClr val="C00000"/>
                </a:solidFill>
                <a:latin typeface="Carlito"/>
                <a:cs typeface="Carlito"/>
              </a:rPr>
              <a:t>Stream</a:t>
            </a:r>
            <a:endParaRPr>
              <a:latin typeface="Carlito"/>
              <a:cs typeface="Carlito"/>
            </a:endParaRPr>
          </a:p>
          <a:p>
            <a:pPr marL="1041400" lvl="1" indent="-571500">
              <a:lnSpc>
                <a:spcPct val="100000"/>
              </a:lnSpc>
              <a:buFont typeface="Arial"/>
              <a:buChar char="•"/>
              <a:tabLst>
                <a:tab pos="1040765" algn="l"/>
                <a:tab pos="1041400" algn="l"/>
              </a:tabLst>
            </a:pPr>
            <a:r>
              <a:rPr spc="-5" dirty="0">
                <a:latin typeface="Carlito"/>
                <a:cs typeface="Carlito"/>
              </a:rPr>
              <a:t>InputStream</a:t>
            </a:r>
            <a:endParaRPr>
              <a:latin typeface="Carlito"/>
              <a:cs typeface="Carlito"/>
            </a:endParaRPr>
          </a:p>
          <a:p>
            <a:pPr marL="1498600" lvl="2" indent="-572135">
              <a:lnSpc>
                <a:spcPct val="100000"/>
              </a:lnSpc>
              <a:buFont typeface="Arial"/>
              <a:buChar char="•"/>
              <a:tabLst>
                <a:tab pos="1498600" algn="l"/>
                <a:tab pos="1499235" algn="l"/>
              </a:tabLst>
            </a:pPr>
            <a:r>
              <a:rPr spc="-5" dirty="0">
                <a:latin typeface="Carlito"/>
                <a:cs typeface="Carlito"/>
              </a:rPr>
              <a:t>D</a:t>
            </a:r>
            <a:r>
              <a:rPr spc="-20" dirty="0">
                <a:latin typeface="Carlito"/>
                <a:cs typeface="Carlito"/>
              </a:rPr>
              <a:t>a</a:t>
            </a:r>
            <a:r>
              <a:rPr spc="-35" dirty="0">
                <a:latin typeface="Carlito"/>
                <a:cs typeface="Carlito"/>
              </a:rPr>
              <a:t>t</a:t>
            </a:r>
            <a:r>
              <a:rPr dirty="0">
                <a:latin typeface="Carlito"/>
                <a:cs typeface="Carlito"/>
              </a:rPr>
              <a:t>aInpu</a:t>
            </a:r>
            <a:r>
              <a:rPr spc="5" dirty="0">
                <a:latin typeface="Carlito"/>
                <a:cs typeface="Carlito"/>
              </a:rPr>
              <a:t>t</a:t>
            </a:r>
            <a:r>
              <a:rPr spc="-5" dirty="0">
                <a:latin typeface="Carlito"/>
                <a:cs typeface="Carlito"/>
              </a:rPr>
              <a:t>S</a:t>
            </a:r>
            <a:r>
              <a:rPr dirty="0">
                <a:latin typeface="Carlito"/>
                <a:cs typeface="Carlito"/>
              </a:rPr>
              <a:t>t</a:t>
            </a:r>
            <a:r>
              <a:rPr spc="-35" dirty="0">
                <a:latin typeface="Carlito"/>
                <a:cs typeface="Carlito"/>
              </a:rPr>
              <a:t>r</a:t>
            </a:r>
            <a:r>
              <a:rPr dirty="0">
                <a:latin typeface="Carlito"/>
                <a:cs typeface="Carlito"/>
              </a:rPr>
              <a:t>eam</a:t>
            </a:r>
            <a:endParaRPr>
              <a:latin typeface="Carlito"/>
              <a:cs typeface="Carlito"/>
            </a:endParaRPr>
          </a:p>
          <a:p>
            <a:pPr marL="1498600" lvl="2" indent="-572135">
              <a:lnSpc>
                <a:spcPct val="100000"/>
              </a:lnSpc>
              <a:buFont typeface="Arial"/>
              <a:buChar char="•"/>
              <a:tabLst>
                <a:tab pos="1498600" algn="l"/>
                <a:tab pos="1499235" algn="l"/>
              </a:tabLst>
            </a:pPr>
            <a:r>
              <a:rPr spc="-5" dirty="0">
                <a:latin typeface="Carlito"/>
                <a:cs typeface="Carlito"/>
              </a:rPr>
              <a:t>FileInputStream</a:t>
            </a:r>
            <a:endParaRPr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6230" y="3484626"/>
            <a:ext cx="14160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•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7730" y="3484626"/>
            <a:ext cx="195072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Carlito"/>
                <a:cs typeface="Carlito"/>
              </a:rPr>
              <a:t>OutputStream</a:t>
            </a:r>
            <a:endParaRPr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3430" y="3880865"/>
            <a:ext cx="1416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•</a:t>
            </a:r>
            <a:endParaRPr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Arial"/>
                <a:cs typeface="Arial"/>
              </a:rPr>
              <a:t>•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9860" y="3880865"/>
            <a:ext cx="25761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D</a:t>
            </a:r>
            <a:r>
              <a:rPr spc="-20" dirty="0">
                <a:latin typeface="Carlito"/>
                <a:cs typeface="Carlito"/>
              </a:rPr>
              <a:t>a</a:t>
            </a:r>
            <a:r>
              <a:rPr spc="-35" dirty="0">
                <a:latin typeface="Carlito"/>
                <a:cs typeface="Carlito"/>
              </a:rPr>
              <a:t>t</a:t>
            </a:r>
            <a:r>
              <a:rPr dirty="0">
                <a:latin typeface="Carlito"/>
                <a:cs typeface="Carlito"/>
              </a:rPr>
              <a:t>aOu</a:t>
            </a:r>
            <a:r>
              <a:rPr spc="5" dirty="0">
                <a:latin typeface="Carlito"/>
                <a:cs typeface="Carlito"/>
              </a:rPr>
              <a:t>t</a:t>
            </a:r>
            <a:r>
              <a:rPr spc="-5" dirty="0">
                <a:latin typeface="Carlito"/>
                <a:cs typeface="Carlito"/>
              </a:rPr>
              <a:t>put</a:t>
            </a:r>
            <a:r>
              <a:rPr spc="5" dirty="0">
                <a:latin typeface="Carlito"/>
                <a:cs typeface="Carlito"/>
              </a:rPr>
              <a:t>S</a:t>
            </a:r>
            <a:r>
              <a:rPr dirty="0">
                <a:latin typeface="Carlito"/>
                <a:cs typeface="Carlito"/>
              </a:rPr>
              <a:t>t</a:t>
            </a:r>
            <a:r>
              <a:rPr spc="-30" dirty="0">
                <a:latin typeface="Carlito"/>
                <a:cs typeface="Carlito"/>
              </a:rPr>
              <a:t>r</a:t>
            </a:r>
            <a:r>
              <a:rPr dirty="0">
                <a:latin typeface="Carlito"/>
                <a:cs typeface="Carlito"/>
              </a:rPr>
              <a:t>eam  </a:t>
            </a:r>
            <a:r>
              <a:rPr spc="-5" dirty="0">
                <a:latin typeface="Carlito"/>
                <a:cs typeface="Carlito"/>
              </a:rPr>
              <a:t>FileOutputStream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3935" y="4673600"/>
            <a:ext cx="5652135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115" indent="-5721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66115" algn="l"/>
                <a:tab pos="666750" algn="l"/>
              </a:tabLst>
            </a:pPr>
            <a:r>
              <a:rPr spc="-15" dirty="0">
                <a:latin typeface="Carlito"/>
                <a:cs typeface="Carlito"/>
              </a:rPr>
              <a:t>Buffered</a:t>
            </a:r>
            <a:r>
              <a:rPr spc="-5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IO</a:t>
            </a:r>
            <a:endParaRPr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pc="-5" dirty="0">
                <a:latin typeface="Carlito"/>
                <a:cs typeface="Carlito"/>
              </a:rPr>
              <a:t>File</a:t>
            </a:r>
            <a:r>
              <a:rPr dirty="0">
                <a:latin typeface="Carlito"/>
                <a:cs typeface="Carlito"/>
              </a:rPr>
              <a:t> class</a:t>
            </a:r>
            <a:endParaRPr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spc="-10" dirty="0">
                <a:solidFill>
                  <a:srgbClr val="C00000"/>
                </a:solidFill>
                <a:latin typeface="Carlito"/>
                <a:cs typeface="Carlito"/>
              </a:rPr>
              <a:t>Character</a:t>
            </a:r>
            <a:r>
              <a:rPr spc="-2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rgbClr val="C00000"/>
                </a:solidFill>
                <a:latin typeface="Carlito"/>
                <a:cs typeface="Carlito"/>
              </a:rPr>
              <a:t>Stream</a:t>
            </a:r>
            <a:endParaRPr>
              <a:latin typeface="Carlito"/>
              <a:cs typeface="Carlito"/>
            </a:endParaRPr>
          </a:p>
          <a:p>
            <a:pPr marL="1955800" lvl="1" indent="-572135">
              <a:lnSpc>
                <a:spcPct val="100000"/>
              </a:lnSpc>
              <a:buFont typeface="Arial"/>
              <a:buChar char="•"/>
              <a:tabLst>
                <a:tab pos="1955800" algn="l"/>
                <a:tab pos="1956435" algn="l"/>
              </a:tabLst>
            </a:pPr>
            <a:r>
              <a:rPr spc="-10" dirty="0">
                <a:latin typeface="Carlito"/>
                <a:cs typeface="Carlito"/>
              </a:rPr>
              <a:t>Reader </a:t>
            </a:r>
            <a:r>
              <a:rPr dirty="0">
                <a:latin typeface="Carlito"/>
                <a:cs typeface="Carlito"/>
              </a:rPr>
              <a:t>and </a:t>
            </a:r>
            <a:r>
              <a:rPr spc="-15" dirty="0">
                <a:latin typeface="Carlito"/>
                <a:cs typeface="Carlito"/>
              </a:rPr>
              <a:t>Writer</a:t>
            </a:r>
            <a:r>
              <a:rPr spc="-6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classes</a:t>
            </a:r>
            <a:endParaRPr>
              <a:latin typeface="Carlito"/>
              <a:cs typeface="Carlito"/>
            </a:endParaRPr>
          </a:p>
          <a:p>
            <a:pPr marL="666115" indent="-572135">
              <a:lnSpc>
                <a:spcPct val="100000"/>
              </a:lnSpc>
              <a:buFont typeface="Arial"/>
              <a:buChar char="•"/>
              <a:tabLst>
                <a:tab pos="666115" algn="l"/>
                <a:tab pos="666750" algn="l"/>
              </a:tabLst>
            </a:pPr>
            <a:r>
              <a:rPr spc="-5" dirty="0">
                <a:solidFill>
                  <a:srgbClr val="C00000"/>
                </a:solidFill>
                <a:latin typeface="Carlito"/>
                <a:cs typeface="Carlito"/>
              </a:rPr>
              <a:t>Object Serialization </a:t>
            </a:r>
            <a:r>
              <a:rPr dirty="0">
                <a:solidFill>
                  <a:srgbClr val="C00000"/>
                </a:solidFill>
                <a:latin typeface="Carlito"/>
                <a:cs typeface="Carlito"/>
              </a:rPr>
              <a:t>&amp;</a:t>
            </a:r>
            <a:r>
              <a:rPr spc="-5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rgbClr val="C00000"/>
                </a:solidFill>
                <a:latin typeface="Carlito"/>
                <a:cs typeface="Carlito"/>
              </a:rPr>
              <a:t>DeSerialization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4190" y="1034542"/>
            <a:ext cx="1871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1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Byte</a:t>
            </a:r>
            <a:r>
              <a:rPr sz="2800" u="heavy" spc="-25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-2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Streams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60775" y="2057526"/>
            <a:ext cx="1800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5" dirty="0">
                <a:latin typeface="Arial"/>
                <a:cs typeface="Arial"/>
              </a:rPr>
              <a:t>InputStream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8629" y="2057526"/>
            <a:ext cx="2061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5" dirty="0">
                <a:latin typeface="Arial"/>
                <a:cs typeface="Arial"/>
              </a:rPr>
              <a:t>OutputStream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144"/>
            <a:ext cx="12192000" cy="520065"/>
          </a:xfrm>
          <a:custGeom>
            <a:avLst/>
            <a:gdLst/>
            <a:ahLst/>
            <a:cxnLst/>
            <a:rect l="l" t="t" r="r" b="b"/>
            <a:pathLst>
              <a:path w="12192000" h="520065">
                <a:moveTo>
                  <a:pt x="0" y="0"/>
                </a:moveTo>
                <a:lnTo>
                  <a:pt x="0" y="519683"/>
                </a:lnTo>
                <a:lnTo>
                  <a:pt x="12191999" y="51968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90898" y="0"/>
            <a:ext cx="4365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10" dirty="0"/>
              <a:t>I/O </a:t>
            </a:r>
            <a:r>
              <a:rPr sz="4000" spc="-300" dirty="0"/>
              <a:t>Streams</a:t>
            </a:r>
            <a:r>
              <a:rPr sz="4000" spc="-530" dirty="0"/>
              <a:t> </a:t>
            </a:r>
            <a:r>
              <a:rPr sz="4000" spc="-200" dirty="0"/>
              <a:t>hierarchy</a:t>
            </a:r>
            <a:endParaRPr sz="4000"/>
          </a:p>
        </p:txBody>
      </p:sp>
      <p:grpSp>
        <p:nvGrpSpPr>
          <p:cNvPr id="7" name="object 7"/>
          <p:cNvGrpSpPr/>
          <p:nvPr/>
        </p:nvGrpSpPr>
        <p:grpSpPr>
          <a:xfrm>
            <a:off x="2006345" y="2540507"/>
            <a:ext cx="4018279" cy="2859405"/>
            <a:chOff x="2006345" y="2540507"/>
            <a:chExt cx="4018279" cy="2859405"/>
          </a:xfrm>
        </p:grpSpPr>
        <p:sp>
          <p:nvSpPr>
            <p:cNvPr id="8" name="object 8"/>
            <p:cNvSpPr/>
            <p:nvPr/>
          </p:nvSpPr>
          <p:spPr>
            <a:xfrm>
              <a:off x="3631437" y="2540507"/>
              <a:ext cx="103505" cy="522605"/>
            </a:xfrm>
            <a:custGeom>
              <a:avLst/>
              <a:gdLst/>
              <a:ahLst/>
              <a:cxnLst/>
              <a:rect l="l" t="t" r="r" b="b"/>
              <a:pathLst>
                <a:path w="103504" h="522605">
                  <a:moveTo>
                    <a:pt x="53455" y="25122"/>
                  </a:moveTo>
                  <a:lnTo>
                    <a:pt x="46858" y="35774"/>
                  </a:lnTo>
                  <a:lnTo>
                    <a:pt x="33527" y="522096"/>
                  </a:lnTo>
                  <a:lnTo>
                    <a:pt x="46227" y="522477"/>
                  </a:lnTo>
                  <a:lnTo>
                    <a:pt x="59552" y="36272"/>
                  </a:lnTo>
                  <a:lnTo>
                    <a:pt x="53455" y="25122"/>
                  </a:lnTo>
                  <a:close/>
                </a:path>
                <a:path w="103504" h="522605">
                  <a:moveTo>
                    <a:pt x="60925" y="12445"/>
                  </a:moveTo>
                  <a:lnTo>
                    <a:pt x="47498" y="12445"/>
                  </a:lnTo>
                  <a:lnTo>
                    <a:pt x="60198" y="12700"/>
                  </a:lnTo>
                  <a:lnTo>
                    <a:pt x="59552" y="36272"/>
                  </a:lnTo>
                  <a:lnTo>
                    <a:pt x="90550" y="92963"/>
                  </a:lnTo>
                  <a:lnTo>
                    <a:pt x="92328" y="96138"/>
                  </a:lnTo>
                  <a:lnTo>
                    <a:pt x="96138" y="97154"/>
                  </a:lnTo>
                  <a:lnTo>
                    <a:pt x="102235" y="93852"/>
                  </a:lnTo>
                  <a:lnTo>
                    <a:pt x="103377" y="90042"/>
                  </a:lnTo>
                  <a:lnTo>
                    <a:pt x="101726" y="86867"/>
                  </a:lnTo>
                  <a:lnTo>
                    <a:pt x="60925" y="12445"/>
                  </a:lnTo>
                  <a:close/>
                </a:path>
                <a:path w="103504" h="522605">
                  <a:moveTo>
                    <a:pt x="54101" y="0"/>
                  </a:moveTo>
                  <a:lnTo>
                    <a:pt x="1904" y="84200"/>
                  </a:lnTo>
                  <a:lnTo>
                    <a:pt x="0" y="87121"/>
                  </a:lnTo>
                  <a:lnTo>
                    <a:pt x="1015" y="91058"/>
                  </a:lnTo>
                  <a:lnTo>
                    <a:pt x="3937" y="92963"/>
                  </a:lnTo>
                  <a:lnTo>
                    <a:pt x="6985" y="94741"/>
                  </a:lnTo>
                  <a:lnTo>
                    <a:pt x="10795" y="93852"/>
                  </a:lnTo>
                  <a:lnTo>
                    <a:pt x="12700" y="90931"/>
                  </a:lnTo>
                  <a:lnTo>
                    <a:pt x="46858" y="35774"/>
                  </a:lnTo>
                  <a:lnTo>
                    <a:pt x="47498" y="12445"/>
                  </a:lnTo>
                  <a:lnTo>
                    <a:pt x="60925" y="12445"/>
                  </a:lnTo>
                  <a:lnTo>
                    <a:pt x="54101" y="0"/>
                  </a:lnTo>
                  <a:close/>
                </a:path>
                <a:path w="103504" h="522605">
                  <a:moveTo>
                    <a:pt x="60117" y="15620"/>
                  </a:moveTo>
                  <a:lnTo>
                    <a:pt x="48260" y="15620"/>
                  </a:lnTo>
                  <a:lnTo>
                    <a:pt x="59182" y="15875"/>
                  </a:lnTo>
                  <a:lnTo>
                    <a:pt x="53455" y="25122"/>
                  </a:lnTo>
                  <a:lnTo>
                    <a:pt x="59552" y="36272"/>
                  </a:lnTo>
                  <a:lnTo>
                    <a:pt x="60117" y="15620"/>
                  </a:lnTo>
                  <a:close/>
                </a:path>
                <a:path w="103504" h="522605">
                  <a:moveTo>
                    <a:pt x="47498" y="12445"/>
                  </a:moveTo>
                  <a:lnTo>
                    <a:pt x="46858" y="35774"/>
                  </a:lnTo>
                  <a:lnTo>
                    <a:pt x="53455" y="25122"/>
                  </a:lnTo>
                  <a:lnTo>
                    <a:pt x="48260" y="15620"/>
                  </a:lnTo>
                  <a:lnTo>
                    <a:pt x="60117" y="15620"/>
                  </a:lnTo>
                  <a:lnTo>
                    <a:pt x="60198" y="12700"/>
                  </a:lnTo>
                  <a:lnTo>
                    <a:pt x="47498" y="12445"/>
                  </a:lnTo>
                  <a:close/>
                </a:path>
                <a:path w="103504" h="522605">
                  <a:moveTo>
                    <a:pt x="48260" y="15620"/>
                  </a:moveTo>
                  <a:lnTo>
                    <a:pt x="53455" y="25122"/>
                  </a:lnTo>
                  <a:lnTo>
                    <a:pt x="59182" y="15875"/>
                  </a:lnTo>
                  <a:lnTo>
                    <a:pt x="48260" y="1562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31491" y="3061715"/>
              <a:ext cx="3977004" cy="14604"/>
            </a:xfrm>
            <a:custGeom>
              <a:avLst/>
              <a:gdLst/>
              <a:ahLst/>
              <a:cxnLst/>
              <a:rect l="l" t="t" r="r" b="b"/>
              <a:pathLst>
                <a:path w="3977004" h="14605">
                  <a:moveTo>
                    <a:pt x="0" y="14224"/>
                  </a:moveTo>
                  <a:lnTo>
                    <a:pt x="3976624" y="0"/>
                  </a:lnTo>
                </a:path>
              </a:pathLst>
            </a:custGeom>
            <a:ln w="1219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06346" y="3070859"/>
              <a:ext cx="4018279" cy="2329180"/>
            </a:xfrm>
            <a:custGeom>
              <a:avLst/>
              <a:gdLst/>
              <a:ahLst/>
              <a:cxnLst/>
              <a:rect l="l" t="t" r="r" b="b"/>
              <a:pathLst>
                <a:path w="4018279" h="2329179">
                  <a:moveTo>
                    <a:pt x="103378" y="140081"/>
                  </a:moveTo>
                  <a:lnTo>
                    <a:pt x="101600" y="137033"/>
                  </a:lnTo>
                  <a:lnTo>
                    <a:pt x="60579" y="62738"/>
                  </a:lnTo>
                  <a:lnTo>
                    <a:pt x="53721" y="50292"/>
                  </a:lnTo>
                  <a:lnTo>
                    <a:pt x="1778" y="134620"/>
                  </a:lnTo>
                  <a:lnTo>
                    <a:pt x="0" y="137668"/>
                  </a:lnTo>
                  <a:lnTo>
                    <a:pt x="889" y="141605"/>
                  </a:lnTo>
                  <a:lnTo>
                    <a:pt x="3937" y="143383"/>
                  </a:lnTo>
                  <a:lnTo>
                    <a:pt x="6858" y="145288"/>
                  </a:lnTo>
                  <a:lnTo>
                    <a:pt x="10795" y="144272"/>
                  </a:lnTo>
                  <a:lnTo>
                    <a:pt x="12573" y="141351"/>
                  </a:lnTo>
                  <a:lnTo>
                    <a:pt x="46558" y="86067"/>
                  </a:lnTo>
                  <a:lnTo>
                    <a:pt x="18796" y="1269365"/>
                  </a:lnTo>
                  <a:lnTo>
                    <a:pt x="31496" y="1269619"/>
                  </a:lnTo>
                  <a:lnTo>
                    <a:pt x="59258" y="86525"/>
                  </a:lnTo>
                  <a:lnTo>
                    <a:pt x="90551" y="143129"/>
                  </a:lnTo>
                  <a:lnTo>
                    <a:pt x="92202" y="146177"/>
                  </a:lnTo>
                  <a:lnTo>
                    <a:pt x="96139" y="147320"/>
                  </a:lnTo>
                  <a:lnTo>
                    <a:pt x="99187" y="145669"/>
                  </a:lnTo>
                  <a:lnTo>
                    <a:pt x="102235" y="143891"/>
                  </a:lnTo>
                  <a:lnTo>
                    <a:pt x="103378" y="140081"/>
                  </a:lnTo>
                  <a:close/>
                </a:path>
                <a:path w="4018279" h="2329179">
                  <a:moveTo>
                    <a:pt x="1387348" y="103505"/>
                  </a:moveTo>
                  <a:lnTo>
                    <a:pt x="1385697" y="100457"/>
                  </a:lnTo>
                  <a:lnTo>
                    <a:pt x="1344790" y="26162"/>
                  </a:lnTo>
                  <a:lnTo>
                    <a:pt x="1337945" y="13716"/>
                  </a:lnTo>
                  <a:lnTo>
                    <a:pt x="1285875" y="98044"/>
                  </a:lnTo>
                  <a:lnTo>
                    <a:pt x="1283957" y="100965"/>
                  </a:lnTo>
                  <a:lnTo>
                    <a:pt x="1284986" y="104902"/>
                  </a:lnTo>
                  <a:lnTo>
                    <a:pt x="1287907" y="106807"/>
                  </a:lnTo>
                  <a:lnTo>
                    <a:pt x="1290955" y="108585"/>
                  </a:lnTo>
                  <a:lnTo>
                    <a:pt x="1294765" y="107696"/>
                  </a:lnTo>
                  <a:lnTo>
                    <a:pt x="1296657" y="104648"/>
                  </a:lnTo>
                  <a:lnTo>
                    <a:pt x="1330629" y="49657"/>
                  </a:lnTo>
                  <a:lnTo>
                    <a:pt x="1317244" y="594614"/>
                  </a:lnTo>
                  <a:lnTo>
                    <a:pt x="1329944" y="594868"/>
                  </a:lnTo>
                  <a:lnTo>
                    <a:pt x="1343329" y="49987"/>
                  </a:lnTo>
                  <a:lnTo>
                    <a:pt x="1374584" y="106807"/>
                  </a:lnTo>
                  <a:lnTo>
                    <a:pt x="1376299" y="109728"/>
                  </a:lnTo>
                  <a:lnTo>
                    <a:pt x="1380109" y="110871"/>
                  </a:lnTo>
                  <a:lnTo>
                    <a:pt x="1383157" y="109093"/>
                  </a:lnTo>
                  <a:lnTo>
                    <a:pt x="1386332" y="107442"/>
                  </a:lnTo>
                  <a:lnTo>
                    <a:pt x="1387348" y="103505"/>
                  </a:lnTo>
                  <a:close/>
                </a:path>
                <a:path w="4018279" h="2329179">
                  <a:moveTo>
                    <a:pt x="2659507" y="95250"/>
                  </a:moveTo>
                  <a:lnTo>
                    <a:pt x="2657856" y="92202"/>
                  </a:lnTo>
                  <a:lnTo>
                    <a:pt x="2615908" y="18542"/>
                  </a:lnTo>
                  <a:lnTo>
                    <a:pt x="2608834" y="6096"/>
                  </a:lnTo>
                  <a:lnTo>
                    <a:pt x="2558034" y="91059"/>
                  </a:lnTo>
                  <a:lnTo>
                    <a:pt x="2556129" y="94107"/>
                  </a:lnTo>
                  <a:lnTo>
                    <a:pt x="2557145" y="98044"/>
                  </a:lnTo>
                  <a:lnTo>
                    <a:pt x="2560193" y="99822"/>
                  </a:lnTo>
                  <a:lnTo>
                    <a:pt x="2563114" y="101600"/>
                  </a:lnTo>
                  <a:lnTo>
                    <a:pt x="2567051" y="100584"/>
                  </a:lnTo>
                  <a:lnTo>
                    <a:pt x="2568829" y="97663"/>
                  </a:lnTo>
                  <a:lnTo>
                    <a:pt x="2602077" y="42151"/>
                  </a:lnTo>
                  <a:lnTo>
                    <a:pt x="2608592" y="31280"/>
                  </a:lnTo>
                  <a:lnTo>
                    <a:pt x="2602077" y="42176"/>
                  </a:lnTo>
                  <a:lnTo>
                    <a:pt x="2588260" y="1239520"/>
                  </a:lnTo>
                  <a:lnTo>
                    <a:pt x="2600960" y="1239647"/>
                  </a:lnTo>
                  <a:lnTo>
                    <a:pt x="2614752" y="42164"/>
                  </a:lnTo>
                  <a:lnTo>
                    <a:pt x="2646807" y="98552"/>
                  </a:lnTo>
                  <a:lnTo>
                    <a:pt x="2648585" y="101600"/>
                  </a:lnTo>
                  <a:lnTo>
                    <a:pt x="2652395" y="102616"/>
                  </a:lnTo>
                  <a:lnTo>
                    <a:pt x="2655443" y="100838"/>
                  </a:lnTo>
                  <a:lnTo>
                    <a:pt x="2658491" y="99187"/>
                  </a:lnTo>
                  <a:lnTo>
                    <a:pt x="2659507" y="95250"/>
                  </a:lnTo>
                  <a:close/>
                </a:path>
                <a:path w="4018279" h="2329179">
                  <a:moveTo>
                    <a:pt x="4017899" y="88773"/>
                  </a:moveTo>
                  <a:lnTo>
                    <a:pt x="3973741" y="12573"/>
                  </a:lnTo>
                  <a:lnTo>
                    <a:pt x="3966464" y="0"/>
                  </a:lnTo>
                  <a:lnTo>
                    <a:pt x="3914521" y="88519"/>
                  </a:lnTo>
                  <a:lnTo>
                    <a:pt x="3915537" y="92329"/>
                  </a:lnTo>
                  <a:lnTo>
                    <a:pt x="3921633" y="95885"/>
                  </a:lnTo>
                  <a:lnTo>
                    <a:pt x="3925443" y="94869"/>
                  </a:lnTo>
                  <a:lnTo>
                    <a:pt x="3960037" y="35966"/>
                  </a:lnTo>
                  <a:lnTo>
                    <a:pt x="3953764" y="2328799"/>
                  </a:lnTo>
                  <a:lnTo>
                    <a:pt x="3966464" y="2328926"/>
                  </a:lnTo>
                  <a:lnTo>
                    <a:pt x="3972737" y="36195"/>
                  </a:lnTo>
                  <a:lnTo>
                    <a:pt x="4006977" y="95123"/>
                  </a:lnTo>
                  <a:lnTo>
                    <a:pt x="4010787" y="96139"/>
                  </a:lnTo>
                  <a:lnTo>
                    <a:pt x="4016883" y="92583"/>
                  </a:lnTo>
                  <a:lnTo>
                    <a:pt x="4017899" y="8877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321171" y="2503932"/>
            <a:ext cx="4180840" cy="3439795"/>
            <a:chOff x="6321171" y="2503932"/>
            <a:chExt cx="4180840" cy="3439795"/>
          </a:xfrm>
        </p:grpSpPr>
        <p:sp>
          <p:nvSpPr>
            <p:cNvPr id="12" name="object 12"/>
            <p:cNvSpPr/>
            <p:nvPr/>
          </p:nvSpPr>
          <p:spPr>
            <a:xfrm>
              <a:off x="8371078" y="2503932"/>
              <a:ext cx="103505" cy="522605"/>
            </a:xfrm>
            <a:custGeom>
              <a:avLst/>
              <a:gdLst/>
              <a:ahLst/>
              <a:cxnLst/>
              <a:rect l="l" t="t" r="r" b="b"/>
              <a:pathLst>
                <a:path w="103504" h="522605">
                  <a:moveTo>
                    <a:pt x="53455" y="25122"/>
                  </a:moveTo>
                  <a:lnTo>
                    <a:pt x="46858" y="35774"/>
                  </a:lnTo>
                  <a:lnTo>
                    <a:pt x="33527" y="522096"/>
                  </a:lnTo>
                  <a:lnTo>
                    <a:pt x="46227" y="522477"/>
                  </a:lnTo>
                  <a:lnTo>
                    <a:pt x="59552" y="36272"/>
                  </a:lnTo>
                  <a:lnTo>
                    <a:pt x="53455" y="25122"/>
                  </a:lnTo>
                  <a:close/>
                </a:path>
                <a:path w="103504" h="522605">
                  <a:moveTo>
                    <a:pt x="60925" y="12445"/>
                  </a:moveTo>
                  <a:lnTo>
                    <a:pt x="47498" y="12445"/>
                  </a:lnTo>
                  <a:lnTo>
                    <a:pt x="60198" y="12700"/>
                  </a:lnTo>
                  <a:lnTo>
                    <a:pt x="59552" y="36272"/>
                  </a:lnTo>
                  <a:lnTo>
                    <a:pt x="90550" y="92963"/>
                  </a:lnTo>
                  <a:lnTo>
                    <a:pt x="92328" y="96138"/>
                  </a:lnTo>
                  <a:lnTo>
                    <a:pt x="96139" y="97154"/>
                  </a:lnTo>
                  <a:lnTo>
                    <a:pt x="102235" y="93852"/>
                  </a:lnTo>
                  <a:lnTo>
                    <a:pt x="103377" y="90042"/>
                  </a:lnTo>
                  <a:lnTo>
                    <a:pt x="101726" y="86867"/>
                  </a:lnTo>
                  <a:lnTo>
                    <a:pt x="60925" y="12445"/>
                  </a:lnTo>
                  <a:close/>
                </a:path>
                <a:path w="103504" h="522605">
                  <a:moveTo>
                    <a:pt x="54101" y="0"/>
                  </a:moveTo>
                  <a:lnTo>
                    <a:pt x="1904" y="84200"/>
                  </a:lnTo>
                  <a:lnTo>
                    <a:pt x="0" y="87121"/>
                  </a:lnTo>
                  <a:lnTo>
                    <a:pt x="1016" y="91058"/>
                  </a:lnTo>
                  <a:lnTo>
                    <a:pt x="3937" y="92963"/>
                  </a:lnTo>
                  <a:lnTo>
                    <a:pt x="6985" y="94741"/>
                  </a:lnTo>
                  <a:lnTo>
                    <a:pt x="10795" y="93852"/>
                  </a:lnTo>
                  <a:lnTo>
                    <a:pt x="12700" y="90931"/>
                  </a:lnTo>
                  <a:lnTo>
                    <a:pt x="46858" y="35774"/>
                  </a:lnTo>
                  <a:lnTo>
                    <a:pt x="47498" y="12445"/>
                  </a:lnTo>
                  <a:lnTo>
                    <a:pt x="60925" y="12445"/>
                  </a:lnTo>
                  <a:lnTo>
                    <a:pt x="54101" y="0"/>
                  </a:lnTo>
                  <a:close/>
                </a:path>
                <a:path w="103504" h="522605">
                  <a:moveTo>
                    <a:pt x="60117" y="15620"/>
                  </a:moveTo>
                  <a:lnTo>
                    <a:pt x="48260" y="15620"/>
                  </a:lnTo>
                  <a:lnTo>
                    <a:pt x="59181" y="15875"/>
                  </a:lnTo>
                  <a:lnTo>
                    <a:pt x="53455" y="25122"/>
                  </a:lnTo>
                  <a:lnTo>
                    <a:pt x="59552" y="36272"/>
                  </a:lnTo>
                  <a:lnTo>
                    <a:pt x="60117" y="15620"/>
                  </a:lnTo>
                  <a:close/>
                </a:path>
                <a:path w="103504" h="522605">
                  <a:moveTo>
                    <a:pt x="47498" y="12445"/>
                  </a:moveTo>
                  <a:lnTo>
                    <a:pt x="46858" y="35774"/>
                  </a:lnTo>
                  <a:lnTo>
                    <a:pt x="53455" y="25122"/>
                  </a:lnTo>
                  <a:lnTo>
                    <a:pt x="48260" y="15620"/>
                  </a:lnTo>
                  <a:lnTo>
                    <a:pt x="60117" y="15620"/>
                  </a:lnTo>
                  <a:lnTo>
                    <a:pt x="60198" y="12700"/>
                  </a:lnTo>
                  <a:lnTo>
                    <a:pt x="47498" y="12445"/>
                  </a:lnTo>
                  <a:close/>
                </a:path>
                <a:path w="103504" h="522605">
                  <a:moveTo>
                    <a:pt x="48260" y="15620"/>
                  </a:moveTo>
                  <a:lnTo>
                    <a:pt x="53455" y="25122"/>
                  </a:lnTo>
                  <a:lnTo>
                    <a:pt x="59181" y="15875"/>
                  </a:lnTo>
                  <a:lnTo>
                    <a:pt x="48260" y="1562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58128" y="3061716"/>
              <a:ext cx="4092575" cy="44450"/>
            </a:xfrm>
            <a:custGeom>
              <a:avLst/>
              <a:gdLst/>
              <a:ahLst/>
              <a:cxnLst/>
              <a:rect l="l" t="t" r="r" b="b"/>
              <a:pathLst>
                <a:path w="4092575" h="44450">
                  <a:moveTo>
                    <a:pt x="0" y="44450"/>
                  </a:moveTo>
                  <a:lnTo>
                    <a:pt x="4092575" y="0"/>
                  </a:lnTo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21171" y="3055619"/>
              <a:ext cx="4180840" cy="2336800"/>
            </a:xfrm>
            <a:custGeom>
              <a:avLst/>
              <a:gdLst/>
              <a:ahLst/>
              <a:cxnLst/>
              <a:rect l="l" t="t" r="r" b="b"/>
              <a:pathLst>
                <a:path w="4180840" h="2336800">
                  <a:moveTo>
                    <a:pt x="103378" y="139827"/>
                  </a:moveTo>
                  <a:lnTo>
                    <a:pt x="101600" y="136779"/>
                  </a:lnTo>
                  <a:lnTo>
                    <a:pt x="58127" y="64262"/>
                  </a:lnTo>
                  <a:lnTo>
                    <a:pt x="50673" y="51816"/>
                  </a:lnTo>
                  <a:lnTo>
                    <a:pt x="1778" y="137922"/>
                  </a:lnTo>
                  <a:lnTo>
                    <a:pt x="0" y="140970"/>
                  </a:lnTo>
                  <a:lnTo>
                    <a:pt x="1143" y="144907"/>
                  </a:lnTo>
                  <a:lnTo>
                    <a:pt x="4191" y="146685"/>
                  </a:lnTo>
                  <a:lnTo>
                    <a:pt x="7239" y="148336"/>
                  </a:lnTo>
                  <a:lnTo>
                    <a:pt x="11049" y="147320"/>
                  </a:lnTo>
                  <a:lnTo>
                    <a:pt x="12827" y="144272"/>
                  </a:lnTo>
                  <a:lnTo>
                    <a:pt x="44716" y="88099"/>
                  </a:lnTo>
                  <a:lnTo>
                    <a:pt x="58547" y="1255268"/>
                  </a:lnTo>
                  <a:lnTo>
                    <a:pt x="71247" y="1255014"/>
                  </a:lnTo>
                  <a:lnTo>
                    <a:pt x="57416" y="87845"/>
                  </a:lnTo>
                  <a:lnTo>
                    <a:pt x="90678" y="143256"/>
                  </a:lnTo>
                  <a:lnTo>
                    <a:pt x="92583" y="146304"/>
                  </a:lnTo>
                  <a:lnTo>
                    <a:pt x="96393" y="147320"/>
                  </a:lnTo>
                  <a:lnTo>
                    <a:pt x="99441" y="145542"/>
                  </a:lnTo>
                  <a:lnTo>
                    <a:pt x="102489" y="143637"/>
                  </a:lnTo>
                  <a:lnTo>
                    <a:pt x="103378" y="139827"/>
                  </a:lnTo>
                  <a:close/>
                </a:path>
                <a:path w="4180840" h="2336800">
                  <a:moveTo>
                    <a:pt x="1326007" y="89789"/>
                  </a:moveTo>
                  <a:lnTo>
                    <a:pt x="1324356" y="86741"/>
                  </a:lnTo>
                  <a:lnTo>
                    <a:pt x="1283335" y="12446"/>
                  </a:lnTo>
                  <a:lnTo>
                    <a:pt x="1276477" y="0"/>
                  </a:lnTo>
                  <a:lnTo>
                    <a:pt x="1224534" y="84328"/>
                  </a:lnTo>
                  <a:lnTo>
                    <a:pt x="1222629" y="87249"/>
                  </a:lnTo>
                  <a:lnTo>
                    <a:pt x="1223645" y="91186"/>
                  </a:lnTo>
                  <a:lnTo>
                    <a:pt x="1226566" y="93091"/>
                  </a:lnTo>
                  <a:lnTo>
                    <a:pt x="1229614" y="94869"/>
                  </a:lnTo>
                  <a:lnTo>
                    <a:pt x="1233424" y="93980"/>
                  </a:lnTo>
                  <a:lnTo>
                    <a:pt x="1235329" y="90932"/>
                  </a:lnTo>
                  <a:lnTo>
                    <a:pt x="1269288" y="35941"/>
                  </a:lnTo>
                  <a:lnTo>
                    <a:pt x="1255903" y="579247"/>
                  </a:lnTo>
                  <a:lnTo>
                    <a:pt x="1268603" y="579628"/>
                  </a:lnTo>
                  <a:lnTo>
                    <a:pt x="1281988" y="36271"/>
                  </a:lnTo>
                  <a:lnTo>
                    <a:pt x="1313243" y="93091"/>
                  </a:lnTo>
                  <a:lnTo>
                    <a:pt x="1314958" y="96012"/>
                  </a:lnTo>
                  <a:lnTo>
                    <a:pt x="1318768" y="97155"/>
                  </a:lnTo>
                  <a:lnTo>
                    <a:pt x="1321816" y="95377"/>
                  </a:lnTo>
                  <a:lnTo>
                    <a:pt x="1324864" y="93726"/>
                  </a:lnTo>
                  <a:lnTo>
                    <a:pt x="1326007" y="89789"/>
                  </a:lnTo>
                  <a:close/>
                </a:path>
                <a:path w="4180840" h="2336800">
                  <a:moveTo>
                    <a:pt x="3026918" y="94742"/>
                  </a:moveTo>
                  <a:lnTo>
                    <a:pt x="2982557" y="18669"/>
                  </a:lnTo>
                  <a:lnTo>
                    <a:pt x="2975229" y="6096"/>
                  </a:lnTo>
                  <a:lnTo>
                    <a:pt x="2923540" y="94742"/>
                  </a:lnTo>
                  <a:lnTo>
                    <a:pt x="2924556" y="98552"/>
                  </a:lnTo>
                  <a:lnTo>
                    <a:pt x="2930652" y="102108"/>
                  </a:lnTo>
                  <a:lnTo>
                    <a:pt x="2934462" y="101092"/>
                  </a:lnTo>
                  <a:lnTo>
                    <a:pt x="2968879" y="42100"/>
                  </a:lnTo>
                  <a:lnTo>
                    <a:pt x="2968879" y="1253871"/>
                  </a:lnTo>
                  <a:lnTo>
                    <a:pt x="2981579" y="1253871"/>
                  </a:lnTo>
                  <a:lnTo>
                    <a:pt x="2981579" y="42100"/>
                  </a:lnTo>
                  <a:lnTo>
                    <a:pt x="3015996" y="101092"/>
                  </a:lnTo>
                  <a:lnTo>
                    <a:pt x="3019806" y="102108"/>
                  </a:lnTo>
                  <a:lnTo>
                    <a:pt x="3025902" y="98552"/>
                  </a:lnTo>
                  <a:lnTo>
                    <a:pt x="3026918" y="94742"/>
                  </a:lnTo>
                  <a:close/>
                </a:path>
                <a:path w="4180840" h="2336800">
                  <a:moveTo>
                    <a:pt x="4180586" y="94869"/>
                  </a:moveTo>
                  <a:lnTo>
                    <a:pt x="4136428" y="18669"/>
                  </a:lnTo>
                  <a:lnTo>
                    <a:pt x="4129151" y="6096"/>
                  </a:lnTo>
                  <a:lnTo>
                    <a:pt x="4077208" y="94488"/>
                  </a:lnTo>
                  <a:lnTo>
                    <a:pt x="4078224" y="98425"/>
                  </a:lnTo>
                  <a:lnTo>
                    <a:pt x="4084320" y="101981"/>
                  </a:lnTo>
                  <a:lnTo>
                    <a:pt x="4088130" y="100965"/>
                  </a:lnTo>
                  <a:lnTo>
                    <a:pt x="4122712" y="42100"/>
                  </a:lnTo>
                  <a:lnTo>
                    <a:pt x="4114927" y="2336546"/>
                  </a:lnTo>
                  <a:lnTo>
                    <a:pt x="4127627" y="2336546"/>
                  </a:lnTo>
                  <a:lnTo>
                    <a:pt x="4135399" y="42100"/>
                  </a:lnTo>
                  <a:lnTo>
                    <a:pt x="4169664" y="101219"/>
                  </a:lnTo>
                  <a:lnTo>
                    <a:pt x="4173474" y="102235"/>
                  </a:lnTo>
                  <a:lnTo>
                    <a:pt x="4176522" y="100457"/>
                  </a:lnTo>
                  <a:lnTo>
                    <a:pt x="4179570" y="98806"/>
                  </a:lnTo>
                  <a:lnTo>
                    <a:pt x="4180586" y="9486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17764" y="5399532"/>
              <a:ext cx="2403475" cy="22225"/>
            </a:xfrm>
            <a:custGeom>
              <a:avLst/>
              <a:gdLst/>
              <a:ahLst/>
              <a:cxnLst/>
              <a:rect l="l" t="t" r="r" b="b"/>
              <a:pathLst>
                <a:path w="2403475" h="22225">
                  <a:moveTo>
                    <a:pt x="2403475" y="0"/>
                  </a:moveTo>
                  <a:lnTo>
                    <a:pt x="0" y="22225"/>
                  </a:lnTo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34528" y="5420867"/>
              <a:ext cx="0" cy="522605"/>
            </a:xfrm>
            <a:custGeom>
              <a:avLst/>
              <a:gdLst/>
              <a:ahLst/>
              <a:cxnLst/>
              <a:rect l="l" t="t" r="r" b="b"/>
              <a:pathLst>
                <a:path h="522604">
                  <a:moveTo>
                    <a:pt x="0" y="522287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02994" y="3735070"/>
            <a:ext cx="3778885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4845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Arial"/>
                <a:cs typeface="Arial"/>
              </a:rPr>
              <a:t>BufferedInputStream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016125" algn="l"/>
              </a:tabLst>
            </a:pPr>
            <a:r>
              <a:rPr sz="2700" spc="-127" baseline="1543" dirty="0">
                <a:latin typeface="Arial"/>
                <a:cs typeface="Arial"/>
              </a:rPr>
              <a:t>FileInputStream	</a:t>
            </a:r>
            <a:r>
              <a:rPr sz="1800" spc="-80" dirty="0">
                <a:latin typeface="Arial"/>
                <a:cs typeface="Arial"/>
              </a:rPr>
              <a:t>ObjectInputStream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24655" y="5370576"/>
            <a:ext cx="2256155" cy="522605"/>
            <a:chOff x="3724655" y="5370576"/>
            <a:chExt cx="2256155" cy="522605"/>
          </a:xfrm>
        </p:grpSpPr>
        <p:sp>
          <p:nvSpPr>
            <p:cNvPr id="19" name="object 19"/>
            <p:cNvSpPr/>
            <p:nvPr/>
          </p:nvSpPr>
          <p:spPr>
            <a:xfrm>
              <a:off x="3730751" y="5384292"/>
              <a:ext cx="2249805" cy="0"/>
            </a:xfrm>
            <a:custGeom>
              <a:avLst/>
              <a:gdLst/>
              <a:ahLst/>
              <a:cxnLst/>
              <a:rect l="l" t="t" r="r" b="b"/>
              <a:pathLst>
                <a:path w="2249804">
                  <a:moveTo>
                    <a:pt x="2249551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0751" y="5370576"/>
              <a:ext cx="0" cy="522605"/>
            </a:xfrm>
            <a:custGeom>
              <a:avLst/>
              <a:gdLst/>
              <a:ahLst/>
              <a:cxnLst/>
              <a:rect l="l" t="t" r="r" b="b"/>
              <a:pathLst>
                <a:path h="522604">
                  <a:moveTo>
                    <a:pt x="0" y="522287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153792" y="6035751"/>
            <a:ext cx="297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Many </a:t>
            </a:r>
            <a:r>
              <a:rPr sz="1800" spc="-40" dirty="0">
                <a:latin typeface="Arial"/>
                <a:cs typeface="Arial"/>
              </a:rPr>
              <a:t>More </a:t>
            </a:r>
            <a:r>
              <a:rPr sz="1800" spc="-80" dirty="0">
                <a:latin typeface="Arial"/>
                <a:cs typeface="Arial"/>
              </a:rPr>
              <a:t>InputStream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150" dirty="0"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89726" y="6042152"/>
            <a:ext cx="3144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Many </a:t>
            </a:r>
            <a:r>
              <a:rPr sz="1800" spc="-40" dirty="0">
                <a:latin typeface="Arial"/>
                <a:cs typeface="Arial"/>
              </a:rPr>
              <a:t>More </a:t>
            </a:r>
            <a:r>
              <a:rPr sz="1800" spc="-80" dirty="0">
                <a:latin typeface="Arial"/>
                <a:cs typeface="Arial"/>
              </a:rPr>
              <a:t>OutputStream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150" dirty="0"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67373" y="4438650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latin typeface="Arial"/>
                <a:cs typeface="Arial"/>
              </a:rPr>
              <a:t>FileOutputSt</a:t>
            </a:r>
            <a:r>
              <a:rPr sz="1800" spc="-80" dirty="0">
                <a:latin typeface="Arial"/>
                <a:cs typeface="Arial"/>
              </a:rPr>
              <a:t>r</a:t>
            </a:r>
            <a:r>
              <a:rPr sz="1800" spc="-140" dirty="0">
                <a:latin typeface="Arial"/>
                <a:cs typeface="Arial"/>
              </a:rPr>
              <a:t>e</a:t>
            </a:r>
            <a:r>
              <a:rPr sz="1800" spc="-130" dirty="0">
                <a:latin typeface="Arial"/>
                <a:cs typeface="Arial"/>
              </a:rPr>
              <a:t>a</a:t>
            </a:r>
            <a:r>
              <a:rPr sz="1800" spc="-8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45326" y="3684270"/>
            <a:ext cx="2125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Arial"/>
                <a:cs typeface="Arial"/>
              </a:rPr>
              <a:t>BufferedOutputStream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48955" y="4460189"/>
            <a:ext cx="1943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Arial"/>
                <a:cs typeface="Arial"/>
              </a:rPr>
              <a:t>ObjectOutputStream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232788" y="1156588"/>
            <a:ext cx="2080895" cy="850900"/>
            <a:chOff x="1232788" y="1156588"/>
            <a:chExt cx="2080895" cy="850900"/>
          </a:xfrm>
        </p:grpSpPr>
        <p:sp>
          <p:nvSpPr>
            <p:cNvPr id="27" name="object 27"/>
            <p:cNvSpPr/>
            <p:nvPr/>
          </p:nvSpPr>
          <p:spPr>
            <a:xfrm>
              <a:off x="1235963" y="1159763"/>
              <a:ext cx="2074164" cy="8442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35963" y="1159763"/>
              <a:ext cx="2074545" cy="844550"/>
            </a:xfrm>
            <a:custGeom>
              <a:avLst/>
              <a:gdLst/>
              <a:ahLst/>
              <a:cxnLst/>
              <a:rect l="l" t="t" r="r" b="b"/>
              <a:pathLst>
                <a:path w="2074545" h="844550">
                  <a:moveTo>
                    <a:pt x="0" y="422148"/>
                  </a:moveTo>
                  <a:lnTo>
                    <a:pt x="8080" y="369189"/>
                  </a:lnTo>
                  <a:lnTo>
                    <a:pt x="31673" y="318195"/>
                  </a:lnTo>
                  <a:lnTo>
                    <a:pt x="69806" y="269561"/>
                  </a:lnTo>
                  <a:lnTo>
                    <a:pt x="121509" y="223682"/>
                  </a:lnTo>
                  <a:lnTo>
                    <a:pt x="185809" y="180954"/>
                  </a:lnTo>
                  <a:lnTo>
                    <a:pt x="222379" y="160895"/>
                  </a:lnTo>
                  <a:lnTo>
                    <a:pt x="261733" y="141772"/>
                  </a:lnTo>
                  <a:lnTo>
                    <a:pt x="303752" y="123634"/>
                  </a:lnTo>
                  <a:lnTo>
                    <a:pt x="348312" y="106531"/>
                  </a:lnTo>
                  <a:lnTo>
                    <a:pt x="395292" y="90512"/>
                  </a:lnTo>
                  <a:lnTo>
                    <a:pt x="444572" y="75627"/>
                  </a:lnTo>
                  <a:lnTo>
                    <a:pt x="496029" y="61925"/>
                  </a:lnTo>
                  <a:lnTo>
                    <a:pt x="549542" y="49456"/>
                  </a:lnTo>
                  <a:lnTo>
                    <a:pt x="604989" y="38268"/>
                  </a:lnTo>
                  <a:lnTo>
                    <a:pt x="662249" y="28412"/>
                  </a:lnTo>
                  <a:lnTo>
                    <a:pt x="721201" y="19936"/>
                  </a:lnTo>
                  <a:lnTo>
                    <a:pt x="781723" y="12891"/>
                  </a:lnTo>
                  <a:lnTo>
                    <a:pt x="843694" y="7325"/>
                  </a:lnTo>
                  <a:lnTo>
                    <a:pt x="906991" y="3288"/>
                  </a:lnTo>
                  <a:lnTo>
                    <a:pt x="971494" y="830"/>
                  </a:lnTo>
                  <a:lnTo>
                    <a:pt x="1037082" y="0"/>
                  </a:lnTo>
                  <a:lnTo>
                    <a:pt x="1102669" y="830"/>
                  </a:lnTo>
                  <a:lnTo>
                    <a:pt x="1167172" y="3288"/>
                  </a:lnTo>
                  <a:lnTo>
                    <a:pt x="1230469" y="7325"/>
                  </a:lnTo>
                  <a:lnTo>
                    <a:pt x="1292440" y="12891"/>
                  </a:lnTo>
                  <a:lnTo>
                    <a:pt x="1352962" y="19936"/>
                  </a:lnTo>
                  <a:lnTo>
                    <a:pt x="1411914" y="28412"/>
                  </a:lnTo>
                  <a:lnTo>
                    <a:pt x="1469174" y="38268"/>
                  </a:lnTo>
                  <a:lnTo>
                    <a:pt x="1524621" y="49456"/>
                  </a:lnTo>
                  <a:lnTo>
                    <a:pt x="1578134" y="61925"/>
                  </a:lnTo>
                  <a:lnTo>
                    <a:pt x="1629591" y="75627"/>
                  </a:lnTo>
                  <a:lnTo>
                    <a:pt x="1678871" y="90512"/>
                  </a:lnTo>
                  <a:lnTo>
                    <a:pt x="1725851" y="106531"/>
                  </a:lnTo>
                  <a:lnTo>
                    <a:pt x="1770411" y="123634"/>
                  </a:lnTo>
                  <a:lnTo>
                    <a:pt x="1812430" y="141772"/>
                  </a:lnTo>
                  <a:lnTo>
                    <a:pt x="1851784" y="160895"/>
                  </a:lnTo>
                  <a:lnTo>
                    <a:pt x="1888354" y="180954"/>
                  </a:lnTo>
                  <a:lnTo>
                    <a:pt x="1922018" y="201899"/>
                  </a:lnTo>
                  <a:lnTo>
                    <a:pt x="1980141" y="246252"/>
                  </a:lnTo>
                  <a:lnTo>
                    <a:pt x="2025180" y="293558"/>
                  </a:lnTo>
                  <a:lnTo>
                    <a:pt x="2056165" y="343422"/>
                  </a:lnTo>
                  <a:lnTo>
                    <a:pt x="2072123" y="395447"/>
                  </a:lnTo>
                  <a:lnTo>
                    <a:pt x="2074164" y="422148"/>
                  </a:lnTo>
                  <a:lnTo>
                    <a:pt x="2072123" y="448848"/>
                  </a:lnTo>
                  <a:lnTo>
                    <a:pt x="2056165" y="500873"/>
                  </a:lnTo>
                  <a:lnTo>
                    <a:pt x="2025180" y="550737"/>
                  </a:lnTo>
                  <a:lnTo>
                    <a:pt x="1980141" y="598043"/>
                  </a:lnTo>
                  <a:lnTo>
                    <a:pt x="1922018" y="642396"/>
                  </a:lnTo>
                  <a:lnTo>
                    <a:pt x="1888354" y="663341"/>
                  </a:lnTo>
                  <a:lnTo>
                    <a:pt x="1851784" y="683400"/>
                  </a:lnTo>
                  <a:lnTo>
                    <a:pt x="1812430" y="702523"/>
                  </a:lnTo>
                  <a:lnTo>
                    <a:pt x="1770411" y="720661"/>
                  </a:lnTo>
                  <a:lnTo>
                    <a:pt x="1725851" y="737764"/>
                  </a:lnTo>
                  <a:lnTo>
                    <a:pt x="1678871" y="753783"/>
                  </a:lnTo>
                  <a:lnTo>
                    <a:pt x="1629591" y="768668"/>
                  </a:lnTo>
                  <a:lnTo>
                    <a:pt x="1578134" y="782370"/>
                  </a:lnTo>
                  <a:lnTo>
                    <a:pt x="1524621" y="794839"/>
                  </a:lnTo>
                  <a:lnTo>
                    <a:pt x="1469174" y="806027"/>
                  </a:lnTo>
                  <a:lnTo>
                    <a:pt x="1411914" y="815883"/>
                  </a:lnTo>
                  <a:lnTo>
                    <a:pt x="1352962" y="824359"/>
                  </a:lnTo>
                  <a:lnTo>
                    <a:pt x="1292440" y="831404"/>
                  </a:lnTo>
                  <a:lnTo>
                    <a:pt x="1230469" y="836970"/>
                  </a:lnTo>
                  <a:lnTo>
                    <a:pt x="1167172" y="841007"/>
                  </a:lnTo>
                  <a:lnTo>
                    <a:pt x="1102669" y="843465"/>
                  </a:lnTo>
                  <a:lnTo>
                    <a:pt x="1037082" y="844296"/>
                  </a:lnTo>
                  <a:lnTo>
                    <a:pt x="971494" y="843465"/>
                  </a:lnTo>
                  <a:lnTo>
                    <a:pt x="906991" y="841007"/>
                  </a:lnTo>
                  <a:lnTo>
                    <a:pt x="843694" y="836970"/>
                  </a:lnTo>
                  <a:lnTo>
                    <a:pt x="781723" y="831404"/>
                  </a:lnTo>
                  <a:lnTo>
                    <a:pt x="721201" y="824359"/>
                  </a:lnTo>
                  <a:lnTo>
                    <a:pt x="662249" y="815883"/>
                  </a:lnTo>
                  <a:lnTo>
                    <a:pt x="604989" y="806027"/>
                  </a:lnTo>
                  <a:lnTo>
                    <a:pt x="549542" y="794839"/>
                  </a:lnTo>
                  <a:lnTo>
                    <a:pt x="496029" y="782370"/>
                  </a:lnTo>
                  <a:lnTo>
                    <a:pt x="444572" y="768668"/>
                  </a:lnTo>
                  <a:lnTo>
                    <a:pt x="395292" y="753783"/>
                  </a:lnTo>
                  <a:lnTo>
                    <a:pt x="348312" y="737764"/>
                  </a:lnTo>
                  <a:lnTo>
                    <a:pt x="303752" y="720661"/>
                  </a:lnTo>
                  <a:lnTo>
                    <a:pt x="261733" y="702523"/>
                  </a:lnTo>
                  <a:lnTo>
                    <a:pt x="222379" y="683400"/>
                  </a:lnTo>
                  <a:lnTo>
                    <a:pt x="185809" y="663341"/>
                  </a:lnTo>
                  <a:lnTo>
                    <a:pt x="152145" y="642396"/>
                  </a:lnTo>
                  <a:lnTo>
                    <a:pt x="94022" y="598043"/>
                  </a:lnTo>
                  <a:lnTo>
                    <a:pt x="48983" y="550737"/>
                  </a:lnTo>
                  <a:lnTo>
                    <a:pt x="17998" y="500873"/>
                  </a:lnTo>
                  <a:lnTo>
                    <a:pt x="2040" y="448848"/>
                  </a:lnTo>
                  <a:lnTo>
                    <a:pt x="0" y="422148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637538" y="1416761"/>
            <a:ext cx="1271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Abstract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770493" y="1106297"/>
            <a:ext cx="2193290" cy="915035"/>
            <a:chOff x="8770493" y="1106297"/>
            <a:chExt cx="2193290" cy="915035"/>
          </a:xfrm>
        </p:grpSpPr>
        <p:sp>
          <p:nvSpPr>
            <p:cNvPr id="31" name="object 31"/>
            <p:cNvSpPr/>
            <p:nvPr/>
          </p:nvSpPr>
          <p:spPr>
            <a:xfrm>
              <a:off x="8773668" y="1109472"/>
              <a:ext cx="2186939" cy="9083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773668" y="1109472"/>
              <a:ext cx="2186940" cy="908685"/>
            </a:xfrm>
            <a:custGeom>
              <a:avLst/>
              <a:gdLst/>
              <a:ahLst/>
              <a:cxnLst/>
              <a:rect l="l" t="t" r="r" b="b"/>
              <a:pathLst>
                <a:path w="2186940" h="908685">
                  <a:moveTo>
                    <a:pt x="0" y="454151"/>
                  </a:moveTo>
                  <a:lnTo>
                    <a:pt x="7906" y="399258"/>
                  </a:lnTo>
                  <a:lnTo>
                    <a:pt x="31015" y="346308"/>
                  </a:lnTo>
                  <a:lnTo>
                    <a:pt x="68412" y="295682"/>
                  </a:lnTo>
                  <a:lnTo>
                    <a:pt x="119182" y="247759"/>
                  </a:lnTo>
                  <a:lnTo>
                    <a:pt x="182408" y="202920"/>
                  </a:lnTo>
                  <a:lnTo>
                    <a:pt x="218407" y="181776"/>
                  </a:lnTo>
                  <a:lnTo>
                    <a:pt x="257177" y="161546"/>
                  </a:lnTo>
                  <a:lnTo>
                    <a:pt x="298604" y="142276"/>
                  </a:lnTo>
                  <a:lnTo>
                    <a:pt x="342573" y="124014"/>
                  </a:lnTo>
                  <a:lnTo>
                    <a:pt x="388970" y="106809"/>
                  </a:lnTo>
                  <a:lnTo>
                    <a:pt x="437680" y="90707"/>
                  </a:lnTo>
                  <a:lnTo>
                    <a:pt x="488590" y="75756"/>
                  </a:lnTo>
                  <a:lnTo>
                    <a:pt x="541584" y="62004"/>
                  </a:lnTo>
                  <a:lnTo>
                    <a:pt x="596549" y="49497"/>
                  </a:lnTo>
                  <a:lnTo>
                    <a:pt x="653369" y="38284"/>
                  </a:lnTo>
                  <a:lnTo>
                    <a:pt x="711931" y="28412"/>
                  </a:lnTo>
                  <a:lnTo>
                    <a:pt x="772120" y="19928"/>
                  </a:lnTo>
                  <a:lnTo>
                    <a:pt x="833822" y="12881"/>
                  </a:lnTo>
                  <a:lnTo>
                    <a:pt x="896923" y="7316"/>
                  </a:lnTo>
                  <a:lnTo>
                    <a:pt x="961307" y="3283"/>
                  </a:lnTo>
                  <a:lnTo>
                    <a:pt x="1026861" y="828"/>
                  </a:lnTo>
                  <a:lnTo>
                    <a:pt x="1093470" y="0"/>
                  </a:lnTo>
                  <a:lnTo>
                    <a:pt x="1160078" y="828"/>
                  </a:lnTo>
                  <a:lnTo>
                    <a:pt x="1225632" y="3283"/>
                  </a:lnTo>
                  <a:lnTo>
                    <a:pt x="1290016" y="7316"/>
                  </a:lnTo>
                  <a:lnTo>
                    <a:pt x="1353117" y="12881"/>
                  </a:lnTo>
                  <a:lnTo>
                    <a:pt x="1414819" y="19928"/>
                  </a:lnTo>
                  <a:lnTo>
                    <a:pt x="1475008" y="28412"/>
                  </a:lnTo>
                  <a:lnTo>
                    <a:pt x="1533570" y="38284"/>
                  </a:lnTo>
                  <a:lnTo>
                    <a:pt x="1590390" y="49497"/>
                  </a:lnTo>
                  <a:lnTo>
                    <a:pt x="1645355" y="62004"/>
                  </a:lnTo>
                  <a:lnTo>
                    <a:pt x="1698349" y="75756"/>
                  </a:lnTo>
                  <a:lnTo>
                    <a:pt x="1749259" y="90707"/>
                  </a:lnTo>
                  <a:lnTo>
                    <a:pt x="1797969" y="106809"/>
                  </a:lnTo>
                  <a:lnTo>
                    <a:pt x="1844366" y="124014"/>
                  </a:lnTo>
                  <a:lnTo>
                    <a:pt x="1888335" y="142276"/>
                  </a:lnTo>
                  <a:lnTo>
                    <a:pt x="1929762" y="161546"/>
                  </a:lnTo>
                  <a:lnTo>
                    <a:pt x="1968532" y="181776"/>
                  </a:lnTo>
                  <a:lnTo>
                    <a:pt x="2004531" y="202920"/>
                  </a:lnTo>
                  <a:lnTo>
                    <a:pt x="2037644" y="224931"/>
                  </a:lnTo>
                  <a:lnTo>
                    <a:pt x="2094756" y="271359"/>
                  </a:lnTo>
                  <a:lnTo>
                    <a:pt x="2138954" y="320681"/>
                  </a:lnTo>
                  <a:lnTo>
                    <a:pt x="2169322" y="372516"/>
                  </a:lnTo>
                  <a:lnTo>
                    <a:pt x="2184944" y="426485"/>
                  </a:lnTo>
                  <a:lnTo>
                    <a:pt x="2186939" y="454151"/>
                  </a:lnTo>
                  <a:lnTo>
                    <a:pt x="2184944" y="481818"/>
                  </a:lnTo>
                  <a:lnTo>
                    <a:pt x="2169322" y="535787"/>
                  </a:lnTo>
                  <a:lnTo>
                    <a:pt x="2138954" y="587622"/>
                  </a:lnTo>
                  <a:lnTo>
                    <a:pt x="2094756" y="636944"/>
                  </a:lnTo>
                  <a:lnTo>
                    <a:pt x="2037644" y="683372"/>
                  </a:lnTo>
                  <a:lnTo>
                    <a:pt x="2004531" y="705383"/>
                  </a:lnTo>
                  <a:lnTo>
                    <a:pt x="1968532" y="726527"/>
                  </a:lnTo>
                  <a:lnTo>
                    <a:pt x="1929762" y="746757"/>
                  </a:lnTo>
                  <a:lnTo>
                    <a:pt x="1888335" y="766027"/>
                  </a:lnTo>
                  <a:lnTo>
                    <a:pt x="1844366" y="784289"/>
                  </a:lnTo>
                  <a:lnTo>
                    <a:pt x="1797969" y="801494"/>
                  </a:lnTo>
                  <a:lnTo>
                    <a:pt x="1749259" y="817596"/>
                  </a:lnTo>
                  <a:lnTo>
                    <a:pt x="1698349" y="832547"/>
                  </a:lnTo>
                  <a:lnTo>
                    <a:pt x="1645355" y="846299"/>
                  </a:lnTo>
                  <a:lnTo>
                    <a:pt x="1590390" y="858806"/>
                  </a:lnTo>
                  <a:lnTo>
                    <a:pt x="1533570" y="870019"/>
                  </a:lnTo>
                  <a:lnTo>
                    <a:pt x="1475008" y="879891"/>
                  </a:lnTo>
                  <a:lnTo>
                    <a:pt x="1414819" y="888375"/>
                  </a:lnTo>
                  <a:lnTo>
                    <a:pt x="1353117" y="895422"/>
                  </a:lnTo>
                  <a:lnTo>
                    <a:pt x="1290016" y="900987"/>
                  </a:lnTo>
                  <a:lnTo>
                    <a:pt x="1225632" y="905020"/>
                  </a:lnTo>
                  <a:lnTo>
                    <a:pt x="1160078" y="907475"/>
                  </a:lnTo>
                  <a:lnTo>
                    <a:pt x="1093470" y="908303"/>
                  </a:lnTo>
                  <a:lnTo>
                    <a:pt x="1026861" y="907475"/>
                  </a:lnTo>
                  <a:lnTo>
                    <a:pt x="961307" y="905020"/>
                  </a:lnTo>
                  <a:lnTo>
                    <a:pt x="896923" y="900987"/>
                  </a:lnTo>
                  <a:lnTo>
                    <a:pt x="833822" y="895422"/>
                  </a:lnTo>
                  <a:lnTo>
                    <a:pt x="772120" y="888375"/>
                  </a:lnTo>
                  <a:lnTo>
                    <a:pt x="711931" y="879891"/>
                  </a:lnTo>
                  <a:lnTo>
                    <a:pt x="653369" y="870019"/>
                  </a:lnTo>
                  <a:lnTo>
                    <a:pt x="596549" y="858806"/>
                  </a:lnTo>
                  <a:lnTo>
                    <a:pt x="541584" y="846299"/>
                  </a:lnTo>
                  <a:lnTo>
                    <a:pt x="488590" y="832547"/>
                  </a:lnTo>
                  <a:lnTo>
                    <a:pt x="437680" y="817596"/>
                  </a:lnTo>
                  <a:lnTo>
                    <a:pt x="388970" y="801494"/>
                  </a:lnTo>
                  <a:lnTo>
                    <a:pt x="342573" y="784289"/>
                  </a:lnTo>
                  <a:lnTo>
                    <a:pt x="298604" y="766027"/>
                  </a:lnTo>
                  <a:lnTo>
                    <a:pt x="257177" y="746757"/>
                  </a:lnTo>
                  <a:lnTo>
                    <a:pt x="218407" y="726527"/>
                  </a:lnTo>
                  <a:lnTo>
                    <a:pt x="182408" y="705383"/>
                  </a:lnTo>
                  <a:lnTo>
                    <a:pt x="149295" y="683372"/>
                  </a:lnTo>
                  <a:lnTo>
                    <a:pt x="92183" y="636944"/>
                  </a:lnTo>
                  <a:lnTo>
                    <a:pt x="47985" y="587622"/>
                  </a:lnTo>
                  <a:lnTo>
                    <a:pt x="17617" y="535787"/>
                  </a:lnTo>
                  <a:lnTo>
                    <a:pt x="1995" y="481818"/>
                  </a:lnTo>
                  <a:lnTo>
                    <a:pt x="0" y="454151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232518" y="1398473"/>
            <a:ext cx="1271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Abstract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 class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290315" y="1623060"/>
            <a:ext cx="384175" cy="549910"/>
            <a:chOff x="3290315" y="1623060"/>
            <a:chExt cx="384175" cy="549910"/>
          </a:xfrm>
        </p:grpSpPr>
        <p:sp>
          <p:nvSpPr>
            <p:cNvPr id="35" name="object 35"/>
            <p:cNvSpPr/>
            <p:nvPr/>
          </p:nvSpPr>
          <p:spPr>
            <a:xfrm>
              <a:off x="3293363" y="1626108"/>
              <a:ext cx="377951" cy="5436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93363" y="1626108"/>
              <a:ext cx="378460" cy="544195"/>
            </a:xfrm>
            <a:custGeom>
              <a:avLst/>
              <a:gdLst/>
              <a:ahLst/>
              <a:cxnLst/>
              <a:rect l="l" t="t" r="r" b="b"/>
              <a:pathLst>
                <a:path w="378460" h="544194">
                  <a:moveTo>
                    <a:pt x="377951" y="298703"/>
                  </a:moveTo>
                  <a:lnTo>
                    <a:pt x="358688" y="234159"/>
                  </a:lnTo>
                  <a:lnTo>
                    <a:pt x="305043" y="178100"/>
                  </a:lnTo>
                  <a:lnTo>
                    <a:pt x="267271" y="154305"/>
                  </a:lnTo>
                  <a:lnTo>
                    <a:pt x="223235" y="133892"/>
                  </a:lnTo>
                  <a:lnTo>
                    <a:pt x="173713" y="117283"/>
                  </a:lnTo>
                  <a:lnTo>
                    <a:pt x="119481" y="104899"/>
                  </a:lnTo>
                  <a:lnTo>
                    <a:pt x="61318" y="97161"/>
                  </a:lnTo>
                  <a:lnTo>
                    <a:pt x="0" y="94487"/>
                  </a:lnTo>
                  <a:lnTo>
                    <a:pt x="0" y="0"/>
                  </a:lnTo>
                  <a:lnTo>
                    <a:pt x="61318" y="2673"/>
                  </a:lnTo>
                  <a:lnTo>
                    <a:pt x="119481" y="10411"/>
                  </a:lnTo>
                  <a:lnTo>
                    <a:pt x="173713" y="22795"/>
                  </a:lnTo>
                  <a:lnTo>
                    <a:pt x="223235" y="39404"/>
                  </a:lnTo>
                  <a:lnTo>
                    <a:pt x="267271" y="59816"/>
                  </a:lnTo>
                  <a:lnTo>
                    <a:pt x="305043" y="83612"/>
                  </a:lnTo>
                  <a:lnTo>
                    <a:pt x="335775" y="110371"/>
                  </a:lnTo>
                  <a:lnTo>
                    <a:pt x="373006" y="171093"/>
                  </a:lnTo>
                  <a:lnTo>
                    <a:pt x="377951" y="204215"/>
                  </a:lnTo>
                  <a:lnTo>
                    <a:pt x="377951" y="298703"/>
                  </a:lnTo>
                  <a:lnTo>
                    <a:pt x="357127" y="365605"/>
                  </a:lnTo>
                  <a:lnTo>
                    <a:pt x="332263" y="396050"/>
                  </a:lnTo>
                  <a:lnTo>
                    <a:pt x="298799" y="423767"/>
                  </a:lnTo>
                  <a:lnTo>
                    <a:pt x="257512" y="448209"/>
                  </a:lnTo>
                  <a:lnTo>
                    <a:pt x="209180" y="468832"/>
                  </a:lnTo>
                  <a:lnTo>
                    <a:pt x="154580" y="485091"/>
                  </a:lnTo>
                  <a:lnTo>
                    <a:pt x="94487" y="496442"/>
                  </a:lnTo>
                  <a:lnTo>
                    <a:pt x="94487" y="543687"/>
                  </a:lnTo>
                  <a:lnTo>
                    <a:pt x="0" y="455675"/>
                  </a:lnTo>
                  <a:lnTo>
                    <a:pt x="94487" y="354711"/>
                  </a:lnTo>
                  <a:lnTo>
                    <a:pt x="94487" y="401954"/>
                  </a:lnTo>
                  <a:lnTo>
                    <a:pt x="150628" y="391525"/>
                  </a:lnTo>
                  <a:lnTo>
                    <a:pt x="202296" y="376729"/>
                  </a:lnTo>
                  <a:lnTo>
                    <a:pt x="248753" y="357971"/>
                  </a:lnTo>
                  <a:lnTo>
                    <a:pt x="289257" y="335658"/>
                  </a:lnTo>
                  <a:lnTo>
                    <a:pt x="323071" y="310198"/>
                  </a:lnTo>
                  <a:lnTo>
                    <a:pt x="349453" y="281996"/>
                  </a:lnTo>
                  <a:lnTo>
                    <a:pt x="367664" y="251459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8415528" y="1580388"/>
            <a:ext cx="367665" cy="549910"/>
            <a:chOff x="8415528" y="1580388"/>
            <a:chExt cx="367665" cy="549910"/>
          </a:xfrm>
        </p:grpSpPr>
        <p:sp>
          <p:nvSpPr>
            <p:cNvPr id="38" name="object 38"/>
            <p:cNvSpPr/>
            <p:nvPr/>
          </p:nvSpPr>
          <p:spPr>
            <a:xfrm>
              <a:off x="8418576" y="1583436"/>
              <a:ext cx="361188" cy="5435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18576" y="1583436"/>
              <a:ext cx="361315" cy="543560"/>
            </a:xfrm>
            <a:custGeom>
              <a:avLst/>
              <a:gdLst/>
              <a:ahLst/>
              <a:cxnLst/>
              <a:rect l="l" t="t" r="r" b="b"/>
              <a:pathLst>
                <a:path w="361315" h="543560">
                  <a:moveTo>
                    <a:pt x="0" y="207390"/>
                  </a:moveTo>
                  <a:lnTo>
                    <a:pt x="19895" y="275304"/>
                  </a:lnTo>
                  <a:lnTo>
                    <a:pt x="43652" y="306215"/>
                  </a:lnTo>
                  <a:lnTo>
                    <a:pt x="75628" y="334359"/>
                  </a:lnTo>
                  <a:lnTo>
                    <a:pt x="115081" y="359180"/>
                  </a:lnTo>
                  <a:lnTo>
                    <a:pt x="161270" y="380126"/>
                  </a:lnTo>
                  <a:lnTo>
                    <a:pt x="213453" y="396643"/>
                  </a:lnTo>
                  <a:lnTo>
                    <a:pt x="270891" y="408177"/>
                  </a:lnTo>
                  <a:lnTo>
                    <a:pt x="270891" y="362965"/>
                  </a:lnTo>
                  <a:lnTo>
                    <a:pt x="361188" y="459866"/>
                  </a:lnTo>
                  <a:lnTo>
                    <a:pt x="270891" y="543560"/>
                  </a:lnTo>
                  <a:lnTo>
                    <a:pt x="270891" y="498475"/>
                  </a:lnTo>
                  <a:lnTo>
                    <a:pt x="213453" y="486940"/>
                  </a:lnTo>
                  <a:lnTo>
                    <a:pt x="161270" y="470423"/>
                  </a:lnTo>
                  <a:lnTo>
                    <a:pt x="115081" y="449477"/>
                  </a:lnTo>
                  <a:lnTo>
                    <a:pt x="75628" y="424656"/>
                  </a:lnTo>
                  <a:lnTo>
                    <a:pt x="43652" y="396512"/>
                  </a:lnTo>
                  <a:lnTo>
                    <a:pt x="19895" y="365601"/>
                  </a:lnTo>
                  <a:lnTo>
                    <a:pt x="0" y="297688"/>
                  </a:lnTo>
                  <a:lnTo>
                    <a:pt x="0" y="207390"/>
                  </a:lnTo>
                  <a:lnTo>
                    <a:pt x="18409" y="141833"/>
                  </a:lnTo>
                  <a:lnTo>
                    <a:pt x="69677" y="84902"/>
                  </a:lnTo>
                  <a:lnTo>
                    <a:pt x="105775" y="60737"/>
                  </a:lnTo>
                  <a:lnTo>
                    <a:pt x="147858" y="40010"/>
                  </a:lnTo>
                  <a:lnTo>
                    <a:pt x="195184" y="23145"/>
                  </a:lnTo>
                  <a:lnTo>
                    <a:pt x="247009" y="10571"/>
                  </a:lnTo>
                  <a:lnTo>
                    <a:pt x="302592" y="2713"/>
                  </a:lnTo>
                  <a:lnTo>
                    <a:pt x="361188" y="0"/>
                  </a:lnTo>
                  <a:lnTo>
                    <a:pt x="361188" y="90297"/>
                  </a:lnTo>
                  <a:lnTo>
                    <a:pt x="305756" y="92739"/>
                  </a:lnTo>
                  <a:lnTo>
                    <a:pt x="252717" y="99847"/>
                  </a:lnTo>
                  <a:lnTo>
                    <a:pt x="202786" y="111289"/>
                  </a:lnTo>
                  <a:lnTo>
                    <a:pt x="156680" y="126736"/>
                  </a:lnTo>
                  <a:lnTo>
                    <a:pt x="115118" y="145857"/>
                  </a:lnTo>
                  <a:lnTo>
                    <a:pt x="78815" y="168322"/>
                  </a:lnTo>
                  <a:lnTo>
                    <a:pt x="48489" y="193800"/>
                  </a:lnTo>
                  <a:lnTo>
                    <a:pt x="24857" y="221961"/>
                  </a:lnTo>
                  <a:lnTo>
                    <a:pt x="8635" y="252475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667"/>
            <a:ext cx="12192000" cy="474345"/>
          </a:xfrm>
          <a:custGeom>
            <a:avLst/>
            <a:gdLst/>
            <a:ahLst/>
            <a:cxnLst/>
            <a:rect l="l" t="t" r="r" b="b"/>
            <a:pathLst>
              <a:path w="12192000" h="474345">
                <a:moveTo>
                  <a:pt x="0" y="0"/>
                </a:moveTo>
                <a:lnTo>
                  <a:pt x="0" y="473963"/>
                </a:lnTo>
                <a:lnTo>
                  <a:pt x="12191999" y="47396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35373" y="0"/>
            <a:ext cx="4023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25" dirty="0"/>
              <a:t>Byte </a:t>
            </a:r>
            <a:r>
              <a:rPr sz="4000" spc="-245" dirty="0"/>
              <a:t>Stream</a:t>
            </a:r>
            <a:r>
              <a:rPr sz="4000" spc="-240" dirty="0"/>
              <a:t> </a:t>
            </a:r>
            <a:r>
              <a:rPr sz="4000" spc="-325" dirty="0"/>
              <a:t>classes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1671827" y="1967483"/>
            <a:ext cx="3424554" cy="1190625"/>
            <a:chOff x="1671827" y="1967483"/>
            <a:chExt cx="3424554" cy="1190625"/>
          </a:xfrm>
        </p:grpSpPr>
        <p:sp>
          <p:nvSpPr>
            <p:cNvPr id="5" name="object 5"/>
            <p:cNvSpPr/>
            <p:nvPr/>
          </p:nvSpPr>
          <p:spPr>
            <a:xfrm>
              <a:off x="1676399" y="1972055"/>
              <a:ext cx="3415284" cy="1181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6399" y="1972055"/>
              <a:ext cx="3415665" cy="1181100"/>
            </a:xfrm>
            <a:custGeom>
              <a:avLst/>
              <a:gdLst/>
              <a:ahLst/>
              <a:cxnLst/>
              <a:rect l="l" t="t" r="r" b="b"/>
              <a:pathLst>
                <a:path w="3415665" h="1181100">
                  <a:moveTo>
                    <a:pt x="0" y="590550"/>
                  </a:moveTo>
                  <a:lnTo>
                    <a:pt x="5389" y="543286"/>
                  </a:lnTo>
                  <a:lnTo>
                    <a:pt x="21286" y="497046"/>
                  </a:lnTo>
                  <a:lnTo>
                    <a:pt x="47283" y="451969"/>
                  </a:lnTo>
                  <a:lnTo>
                    <a:pt x="82970" y="408196"/>
                  </a:lnTo>
                  <a:lnTo>
                    <a:pt x="127941" y="365870"/>
                  </a:lnTo>
                  <a:lnTo>
                    <a:pt x="181787" y="325130"/>
                  </a:lnTo>
                  <a:lnTo>
                    <a:pt x="244099" y="286119"/>
                  </a:lnTo>
                  <a:lnTo>
                    <a:pt x="278303" y="267305"/>
                  </a:lnTo>
                  <a:lnTo>
                    <a:pt x="314471" y="248977"/>
                  </a:lnTo>
                  <a:lnTo>
                    <a:pt x="352551" y="231151"/>
                  </a:lnTo>
                  <a:lnTo>
                    <a:pt x="392493" y="213845"/>
                  </a:lnTo>
                  <a:lnTo>
                    <a:pt x="434245" y="197078"/>
                  </a:lnTo>
                  <a:lnTo>
                    <a:pt x="477757" y="180866"/>
                  </a:lnTo>
                  <a:lnTo>
                    <a:pt x="522978" y="165227"/>
                  </a:lnTo>
                  <a:lnTo>
                    <a:pt x="569856" y="150179"/>
                  </a:lnTo>
                  <a:lnTo>
                    <a:pt x="618341" y="135739"/>
                  </a:lnTo>
                  <a:lnTo>
                    <a:pt x="668382" y="121926"/>
                  </a:lnTo>
                  <a:lnTo>
                    <a:pt x="719927" y="108757"/>
                  </a:lnTo>
                  <a:lnTo>
                    <a:pt x="772925" y="96248"/>
                  </a:lnTo>
                  <a:lnTo>
                    <a:pt x="827326" y="84419"/>
                  </a:lnTo>
                  <a:lnTo>
                    <a:pt x="883079" y="73287"/>
                  </a:lnTo>
                  <a:lnTo>
                    <a:pt x="940132" y="62869"/>
                  </a:lnTo>
                  <a:lnTo>
                    <a:pt x="998435" y="53183"/>
                  </a:lnTo>
                  <a:lnTo>
                    <a:pt x="1057936" y="44247"/>
                  </a:lnTo>
                  <a:lnTo>
                    <a:pt x="1118585" y="36078"/>
                  </a:lnTo>
                  <a:lnTo>
                    <a:pt x="1180330" y="28695"/>
                  </a:lnTo>
                  <a:lnTo>
                    <a:pt x="1243120" y="22113"/>
                  </a:lnTo>
                  <a:lnTo>
                    <a:pt x="1306905" y="16352"/>
                  </a:lnTo>
                  <a:lnTo>
                    <a:pt x="1371634" y="11429"/>
                  </a:lnTo>
                  <a:lnTo>
                    <a:pt x="1437255" y="7361"/>
                  </a:lnTo>
                  <a:lnTo>
                    <a:pt x="1503717" y="4167"/>
                  </a:lnTo>
                  <a:lnTo>
                    <a:pt x="1570969" y="1864"/>
                  </a:lnTo>
                  <a:lnTo>
                    <a:pt x="1638961" y="468"/>
                  </a:lnTo>
                  <a:lnTo>
                    <a:pt x="1707641" y="0"/>
                  </a:lnTo>
                  <a:lnTo>
                    <a:pt x="1776322" y="468"/>
                  </a:lnTo>
                  <a:lnTo>
                    <a:pt x="1844314" y="1864"/>
                  </a:lnTo>
                  <a:lnTo>
                    <a:pt x="1911566" y="4167"/>
                  </a:lnTo>
                  <a:lnTo>
                    <a:pt x="1978028" y="7361"/>
                  </a:lnTo>
                  <a:lnTo>
                    <a:pt x="2043649" y="11429"/>
                  </a:lnTo>
                  <a:lnTo>
                    <a:pt x="2108378" y="16352"/>
                  </a:lnTo>
                  <a:lnTo>
                    <a:pt x="2172163" y="22113"/>
                  </a:lnTo>
                  <a:lnTo>
                    <a:pt x="2234953" y="28695"/>
                  </a:lnTo>
                  <a:lnTo>
                    <a:pt x="2296698" y="36078"/>
                  </a:lnTo>
                  <a:lnTo>
                    <a:pt x="2357347" y="44247"/>
                  </a:lnTo>
                  <a:lnTo>
                    <a:pt x="2416848" y="53183"/>
                  </a:lnTo>
                  <a:lnTo>
                    <a:pt x="2475151" y="62869"/>
                  </a:lnTo>
                  <a:lnTo>
                    <a:pt x="2532204" y="73287"/>
                  </a:lnTo>
                  <a:lnTo>
                    <a:pt x="2587957" y="84419"/>
                  </a:lnTo>
                  <a:lnTo>
                    <a:pt x="2642358" y="96248"/>
                  </a:lnTo>
                  <a:lnTo>
                    <a:pt x="2695356" y="108757"/>
                  </a:lnTo>
                  <a:lnTo>
                    <a:pt x="2746901" y="121926"/>
                  </a:lnTo>
                  <a:lnTo>
                    <a:pt x="2796942" y="135739"/>
                  </a:lnTo>
                  <a:lnTo>
                    <a:pt x="2845427" y="150179"/>
                  </a:lnTo>
                  <a:lnTo>
                    <a:pt x="2892305" y="165227"/>
                  </a:lnTo>
                  <a:lnTo>
                    <a:pt x="2937526" y="180866"/>
                  </a:lnTo>
                  <a:lnTo>
                    <a:pt x="2981038" y="197078"/>
                  </a:lnTo>
                  <a:lnTo>
                    <a:pt x="3022790" y="213845"/>
                  </a:lnTo>
                  <a:lnTo>
                    <a:pt x="3062732" y="231151"/>
                  </a:lnTo>
                  <a:lnTo>
                    <a:pt x="3100812" y="248977"/>
                  </a:lnTo>
                  <a:lnTo>
                    <a:pt x="3136980" y="267305"/>
                  </a:lnTo>
                  <a:lnTo>
                    <a:pt x="3171184" y="286119"/>
                  </a:lnTo>
                  <a:lnTo>
                    <a:pt x="3233496" y="325130"/>
                  </a:lnTo>
                  <a:lnTo>
                    <a:pt x="3287342" y="365870"/>
                  </a:lnTo>
                  <a:lnTo>
                    <a:pt x="3332313" y="408196"/>
                  </a:lnTo>
                  <a:lnTo>
                    <a:pt x="3368000" y="451969"/>
                  </a:lnTo>
                  <a:lnTo>
                    <a:pt x="3393997" y="497046"/>
                  </a:lnTo>
                  <a:lnTo>
                    <a:pt x="3409894" y="543286"/>
                  </a:lnTo>
                  <a:lnTo>
                    <a:pt x="3415284" y="590550"/>
                  </a:lnTo>
                  <a:lnTo>
                    <a:pt x="3413928" y="614300"/>
                  </a:lnTo>
                  <a:lnTo>
                    <a:pt x="3403233" y="661070"/>
                  </a:lnTo>
                  <a:lnTo>
                    <a:pt x="3382235" y="706746"/>
                  </a:lnTo>
                  <a:lnTo>
                    <a:pt x="3351342" y="751189"/>
                  </a:lnTo>
                  <a:lnTo>
                    <a:pt x="3310962" y="794256"/>
                  </a:lnTo>
                  <a:lnTo>
                    <a:pt x="3261503" y="835806"/>
                  </a:lnTo>
                  <a:lnTo>
                    <a:pt x="3203373" y="875699"/>
                  </a:lnTo>
                  <a:lnTo>
                    <a:pt x="3136980" y="913794"/>
                  </a:lnTo>
                  <a:lnTo>
                    <a:pt x="3100812" y="932122"/>
                  </a:lnTo>
                  <a:lnTo>
                    <a:pt x="3062732" y="949948"/>
                  </a:lnTo>
                  <a:lnTo>
                    <a:pt x="3022790" y="967254"/>
                  </a:lnTo>
                  <a:lnTo>
                    <a:pt x="2981038" y="984021"/>
                  </a:lnTo>
                  <a:lnTo>
                    <a:pt x="2937526" y="1000233"/>
                  </a:lnTo>
                  <a:lnTo>
                    <a:pt x="2892305" y="1015872"/>
                  </a:lnTo>
                  <a:lnTo>
                    <a:pt x="2845427" y="1030920"/>
                  </a:lnTo>
                  <a:lnTo>
                    <a:pt x="2796942" y="1045360"/>
                  </a:lnTo>
                  <a:lnTo>
                    <a:pt x="2746901" y="1059173"/>
                  </a:lnTo>
                  <a:lnTo>
                    <a:pt x="2695356" y="1072342"/>
                  </a:lnTo>
                  <a:lnTo>
                    <a:pt x="2642358" y="1084851"/>
                  </a:lnTo>
                  <a:lnTo>
                    <a:pt x="2587957" y="1096680"/>
                  </a:lnTo>
                  <a:lnTo>
                    <a:pt x="2532204" y="1107812"/>
                  </a:lnTo>
                  <a:lnTo>
                    <a:pt x="2475151" y="1118230"/>
                  </a:lnTo>
                  <a:lnTo>
                    <a:pt x="2416848" y="1127916"/>
                  </a:lnTo>
                  <a:lnTo>
                    <a:pt x="2357347" y="1136852"/>
                  </a:lnTo>
                  <a:lnTo>
                    <a:pt x="2296698" y="1145021"/>
                  </a:lnTo>
                  <a:lnTo>
                    <a:pt x="2234953" y="1152404"/>
                  </a:lnTo>
                  <a:lnTo>
                    <a:pt x="2172163" y="1158986"/>
                  </a:lnTo>
                  <a:lnTo>
                    <a:pt x="2108378" y="1164747"/>
                  </a:lnTo>
                  <a:lnTo>
                    <a:pt x="2043649" y="1169670"/>
                  </a:lnTo>
                  <a:lnTo>
                    <a:pt x="1978028" y="1173738"/>
                  </a:lnTo>
                  <a:lnTo>
                    <a:pt x="1911566" y="1176932"/>
                  </a:lnTo>
                  <a:lnTo>
                    <a:pt x="1844314" y="1179235"/>
                  </a:lnTo>
                  <a:lnTo>
                    <a:pt x="1776322" y="1180631"/>
                  </a:lnTo>
                  <a:lnTo>
                    <a:pt x="1707641" y="1181100"/>
                  </a:lnTo>
                  <a:lnTo>
                    <a:pt x="1638961" y="1180631"/>
                  </a:lnTo>
                  <a:lnTo>
                    <a:pt x="1570969" y="1179235"/>
                  </a:lnTo>
                  <a:lnTo>
                    <a:pt x="1503717" y="1176932"/>
                  </a:lnTo>
                  <a:lnTo>
                    <a:pt x="1437255" y="1173738"/>
                  </a:lnTo>
                  <a:lnTo>
                    <a:pt x="1371634" y="1169670"/>
                  </a:lnTo>
                  <a:lnTo>
                    <a:pt x="1306905" y="1164747"/>
                  </a:lnTo>
                  <a:lnTo>
                    <a:pt x="1243120" y="1158986"/>
                  </a:lnTo>
                  <a:lnTo>
                    <a:pt x="1180330" y="1152404"/>
                  </a:lnTo>
                  <a:lnTo>
                    <a:pt x="1118585" y="1145021"/>
                  </a:lnTo>
                  <a:lnTo>
                    <a:pt x="1057936" y="1136852"/>
                  </a:lnTo>
                  <a:lnTo>
                    <a:pt x="998435" y="1127916"/>
                  </a:lnTo>
                  <a:lnTo>
                    <a:pt x="940132" y="1118230"/>
                  </a:lnTo>
                  <a:lnTo>
                    <a:pt x="883079" y="1107812"/>
                  </a:lnTo>
                  <a:lnTo>
                    <a:pt x="827326" y="1096680"/>
                  </a:lnTo>
                  <a:lnTo>
                    <a:pt x="772925" y="1084851"/>
                  </a:lnTo>
                  <a:lnTo>
                    <a:pt x="719927" y="1072342"/>
                  </a:lnTo>
                  <a:lnTo>
                    <a:pt x="668382" y="1059173"/>
                  </a:lnTo>
                  <a:lnTo>
                    <a:pt x="618341" y="1045360"/>
                  </a:lnTo>
                  <a:lnTo>
                    <a:pt x="569856" y="1030920"/>
                  </a:lnTo>
                  <a:lnTo>
                    <a:pt x="522978" y="1015872"/>
                  </a:lnTo>
                  <a:lnTo>
                    <a:pt x="477757" y="1000233"/>
                  </a:lnTo>
                  <a:lnTo>
                    <a:pt x="434245" y="984021"/>
                  </a:lnTo>
                  <a:lnTo>
                    <a:pt x="392493" y="967254"/>
                  </a:lnTo>
                  <a:lnTo>
                    <a:pt x="352551" y="949948"/>
                  </a:lnTo>
                  <a:lnTo>
                    <a:pt x="314471" y="932122"/>
                  </a:lnTo>
                  <a:lnTo>
                    <a:pt x="278303" y="913794"/>
                  </a:lnTo>
                  <a:lnTo>
                    <a:pt x="244099" y="894980"/>
                  </a:lnTo>
                  <a:lnTo>
                    <a:pt x="181787" y="855969"/>
                  </a:lnTo>
                  <a:lnTo>
                    <a:pt x="127941" y="815229"/>
                  </a:lnTo>
                  <a:lnTo>
                    <a:pt x="82970" y="772903"/>
                  </a:lnTo>
                  <a:lnTo>
                    <a:pt x="47283" y="729130"/>
                  </a:lnTo>
                  <a:lnTo>
                    <a:pt x="21286" y="684053"/>
                  </a:lnTo>
                  <a:lnTo>
                    <a:pt x="5389" y="637813"/>
                  </a:lnTo>
                  <a:lnTo>
                    <a:pt x="0" y="590550"/>
                  </a:lnTo>
                  <a:close/>
                </a:path>
              </a:pathLst>
            </a:custGeom>
            <a:ln w="9144">
              <a:solidFill>
                <a:srgbClr val="FAE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55266" y="2040127"/>
            <a:ext cx="220345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FileInputStream 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FIl</a:t>
            </a:r>
            <a:r>
              <a:rPr sz="2400" spc="-2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Outpu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Str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80388" y="583691"/>
            <a:ext cx="3709670" cy="1190625"/>
            <a:chOff x="1580388" y="583691"/>
            <a:chExt cx="3709670" cy="1190625"/>
          </a:xfrm>
        </p:grpSpPr>
        <p:sp>
          <p:nvSpPr>
            <p:cNvPr id="9" name="object 9"/>
            <p:cNvSpPr/>
            <p:nvPr/>
          </p:nvSpPr>
          <p:spPr>
            <a:xfrm>
              <a:off x="1584960" y="588263"/>
              <a:ext cx="3700272" cy="1181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84960" y="588263"/>
              <a:ext cx="3700779" cy="1181100"/>
            </a:xfrm>
            <a:custGeom>
              <a:avLst/>
              <a:gdLst/>
              <a:ahLst/>
              <a:cxnLst/>
              <a:rect l="l" t="t" r="r" b="b"/>
              <a:pathLst>
                <a:path w="3700779" h="1181100">
                  <a:moveTo>
                    <a:pt x="0" y="590550"/>
                  </a:moveTo>
                  <a:lnTo>
                    <a:pt x="5074" y="546478"/>
                  </a:lnTo>
                  <a:lnTo>
                    <a:pt x="20059" y="503286"/>
                  </a:lnTo>
                  <a:lnTo>
                    <a:pt x="44596" y="461087"/>
                  </a:lnTo>
                  <a:lnTo>
                    <a:pt x="78329" y="419997"/>
                  </a:lnTo>
                  <a:lnTo>
                    <a:pt x="120899" y="380128"/>
                  </a:lnTo>
                  <a:lnTo>
                    <a:pt x="171949" y="341595"/>
                  </a:lnTo>
                  <a:lnTo>
                    <a:pt x="231121" y="304513"/>
                  </a:lnTo>
                  <a:lnTo>
                    <a:pt x="298058" y="268996"/>
                  </a:lnTo>
                  <a:lnTo>
                    <a:pt x="334326" y="251860"/>
                  </a:lnTo>
                  <a:lnTo>
                    <a:pt x="372401" y="235157"/>
                  </a:lnTo>
                  <a:lnTo>
                    <a:pt x="412238" y="218903"/>
                  </a:lnTo>
                  <a:lnTo>
                    <a:pt x="453793" y="203112"/>
                  </a:lnTo>
                  <a:lnTo>
                    <a:pt x="497021" y="187797"/>
                  </a:lnTo>
                  <a:lnTo>
                    <a:pt x="541877" y="172973"/>
                  </a:lnTo>
                  <a:lnTo>
                    <a:pt x="588316" y="158655"/>
                  </a:lnTo>
                  <a:lnTo>
                    <a:pt x="636294" y="144857"/>
                  </a:lnTo>
                  <a:lnTo>
                    <a:pt x="685766" y="131592"/>
                  </a:lnTo>
                  <a:lnTo>
                    <a:pt x="736688" y="118876"/>
                  </a:lnTo>
                  <a:lnTo>
                    <a:pt x="789014" y="106722"/>
                  </a:lnTo>
                  <a:lnTo>
                    <a:pt x="842699" y="95145"/>
                  </a:lnTo>
                  <a:lnTo>
                    <a:pt x="897700" y="84159"/>
                  </a:lnTo>
                  <a:lnTo>
                    <a:pt x="953972" y="73778"/>
                  </a:lnTo>
                  <a:lnTo>
                    <a:pt x="1011469" y="64017"/>
                  </a:lnTo>
                  <a:lnTo>
                    <a:pt x="1070147" y="54889"/>
                  </a:lnTo>
                  <a:lnTo>
                    <a:pt x="1129962" y="46410"/>
                  </a:lnTo>
                  <a:lnTo>
                    <a:pt x="1190868" y="38593"/>
                  </a:lnTo>
                  <a:lnTo>
                    <a:pt x="1252822" y="31453"/>
                  </a:lnTo>
                  <a:lnTo>
                    <a:pt x="1315777" y="25004"/>
                  </a:lnTo>
                  <a:lnTo>
                    <a:pt x="1379690" y="19260"/>
                  </a:lnTo>
                  <a:lnTo>
                    <a:pt x="1444516" y="14236"/>
                  </a:lnTo>
                  <a:lnTo>
                    <a:pt x="1510210" y="9945"/>
                  </a:lnTo>
                  <a:lnTo>
                    <a:pt x="1576727" y="6403"/>
                  </a:lnTo>
                  <a:lnTo>
                    <a:pt x="1644023" y="3623"/>
                  </a:lnTo>
                  <a:lnTo>
                    <a:pt x="1712053" y="1619"/>
                  </a:lnTo>
                  <a:lnTo>
                    <a:pt x="1780772" y="407"/>
                  </a:lnTo>
                  <a:lnTo>
                    <a:pt x="1850136" y="0"/>
                  </a:lnTo>
                  <a:lnTo>
                    <a:pt x="1919499" y="407"/>
                  </a:lnTo>
                  <a:lnTo>
                    <a:pt x="1988218" y="1619"/>
                  </a:lnTo>
                  <a:lnTo>
                    <a:pt x="2056248" y="3623"/>
                  </a:lnTo>
                  <a:lnTo>
                    <a:pt x="2123544" y="6403"/>
                  </a:lnTo>
                  <a:lnTo>
                    <a:pt x="2190061" y="9945"/>
                  </a:lnTo>
                  <a:lnTo>
                    <a:pt x="2255755" y="14236"/>
                  </a:lnTo>
                  <a:lnTo>
                    <a:pt x="2320581" y="19260"/>
                  </a:lnTo>
                  <a:lnTo>
                    <a:pt x="2384494" y="25004"/>
                  </a:lnTo>
                  <a:lnTo>
                    <a:pt x="2447449" y="31453"/>
                  </a:lnTo>
                  <a:lnTo>
                    <a:pt x="2509403" y="38593"/>
                  </a:lnTo>
                  <a:lnTo>
                    <a:pt x="2570309" y="46410"/>
                  </a:lnTo>
                  <a:lnTo>
                    <a:pt x="2630124" y="54889"/>
                  </a:lnTo>
                  <a:lnTo>
                    <a:pt x="2688802" y="64017"/>
                  </a:lnTo>
                  <a:lnTo>
                    <a:pt x="2746299" y="73778"/>
                  </a:lnTo>
                  <a:lnTo>
                    <a:pt x="2802571" y="84159"/>
                  </a:lnTo>
                  <a:lnTo>
                    <a:pt x="2857572" y="95145"/>
                  </a:lnTo>
                  <a:lnTo>
                    <a:pt x="2911257" y="106722"/>
                  </a:lnTo>
                  <a:lnTo>
                    <a:pt x="2963583" y="118876"/>
                  </a:lnTo>
                  <a:lnTo>
                    <a:pt x="3014505" y="131592"/>
                  </a:lnTo>
                  <a:lnTo>
                    <a:pt x="3063977" y="144857"/>
                  </a:lnTo>
                  <a:lnTo>
                    <a:pt x="3111955" y="158655"/>
                  </a:lnTo>
                  <a:lnTo>
                    <a:pt x="3158394" y="172973"/>
                  </a:lnTo>
                  <a:lnTo>
                    <a:pt x="3203250" y="187797"/>
                  </a:lnTo>
                  <a:lnTo>
                    <a:pt x="3246478" y="203112"/>
                  </a:lnTo>
                  <a:lnTo>
                    <a:pt x="3288033" y="218903"/>
                  </a:lnTo>
                  <a:lnTo>
                    <a:pt x="3327870" y="235157"/>
                  </a:lnTo>
                  <a:lnTo>
                    <a:pt x="3365945" y="251860"/>
                  </a:lnTo>
                  <a:lnTo>
                    <a:pt x="3402213" y="268996"/>
                  </a:lnTo>
                  <a:lnTo>
                    <a:pt x="3436630" y="286552"/>
                  </a:lnTo>
                  <a:lnTo>
                    <a:pt x="3499729" y="322866"/>
                  </a:lnTo>
                  <a:lnTo>
                    <a:pt x="3554884" y="360687"/>
                  </a:lnTo>
                  <a:lnTo>
                    <a:pt x="3601739" y="399902"/>
                  </a:lnTo>
                  <a:lnTo>
                    <a:pt x="3639935" y="440396"/>
                  </a:lnTo>
                  <a:lnTo>
                    <a:pt x="3669115" y="482055"/>
                  </a:lnTo>
                  <a:lnTo>
                    <a:pt x="3688921" y="524765"/>
                  </a:lnTo>
                  <a:lnTo>
                    <a:pt x="3698995" y="568411"/>
                  </a:lnTo>
                  <a:lnTo>
                    <a:pt x="3700272" y="590550"/>
                  </a:lnTo>
                  <a:lnTo>
                    <a:pt x="3698995" y="612688"/>
                  </a:lnTo>
                  <a:lnTo>
                    <a:pt x="3688921" y="656334"/>
                  </a:lnTo>
                  <a:lnTo>
                    <a:pt x="3669115" y="699044"/>
                  </a:lnTo>
                  <a:lnTo>
                    <a:pt x="3639935" y="740703"/>
                  </a:lnTo>
                  <a:lnTo>
                    <a:pt x="3601739" y="781197"/>
                  </a:lnTo>
                  <a:lnTo>
                    <a:pt x="3554884" y="820412"/>
                  </a:lnTo>
                  <a:lnTo>
                    <a:pt x="3499729" y="858233"/>
                  </a:lnTo>
                  <a:lnTo>
                    <a:pt x="3436630" y="894547"/>
                  </a:lnTo>
                  <a:lnTo>
                    <a:pt x="3402213" y="912103"/>
                  </a:lnTo>
                  <a:lnTo>
                    <a:pt x="3365945" y="929239"/>
                  </a:lnTo>
                  <a:lnTo>
                    <a:pt x="3327870" y="945942"/>
                  </a:lnTo>
                  <a:lnTo>
                    <a:pt x="3288033" y="962196"/>
                  </a:lnTo>
                  <a:lnTo>
                    <a:pt x="3246478" y="977987"/>
                  </a:lnTo>
                  <a:lnTo>
                    <a:pt x="3203250" y="993302"/>
                  </a:lnTo>
                  <a:lnTo>
                    <a:pt x="3158394" y="1008126"/>
                  </a:lnTo>
                  <a:lnTo>
                    <a:pt x="3111955" y="1022444"/>
                  </a:lnTo>
                  <a:lnTo>
                    <a:pt x="3063977" y="1036242"/>
                  </a:lnTo>
                  <a:lnTo>
                    <a:pt x="3014505" y="1049507"/>
                  </a:lnTo>
                  <a:lnTo>
                    <a:pt x="2963583" y="1062223"/>
                  </a:lnTo>
                  <a:lnTo>
                    <a:pt x="2911257" y="1074377"/>
                  </a:lnTo>
                  <a:lnTo>
                    <a:pt x="2857572" y="1085954"/>
                  </a:lnTo>
                  <a:lnTo>
                    <a:pt x="2802571" y="1096940"/>
                  </a:lnTo>
                  <a:lnTo>
                    <a:pt x="2746299" y="1107321"/>
                  </a:lnTo>
                  <a:lnTo>
                    <a:pt x="2688802" y="1117082"/>
                  </a:lnTo>
                  <a:lnTo>
                    <a:pt x="2630124" y="1126210"/>
                  </a:lnTo>
                  <a:lnTo>
                    <a:pt x="2570309" y="1134689"/>
                  </a:lnTo>
                  <a:lnTo>
                    <a:pt x="2509403" y="1142506"/>
                  </a:lnTo>
                  <a:lnTo>
                    <a:pt x="2447449" y="1149646"/>
                  </a:lnTo>
                  <a:lnTo>
                    <a:pt x="2384494" y="1156095"/>
                  </a:lnTo>
                  <a:lnTo>
                    <a:pt x="2320581" y="1161839"/>
                  </a:lnTo>
                  <a:lnTo>
                    <a:pt x="2255755" y="1166863"/>
                  </a:lnTo>
                  <a:lnTo>
                    <a:pt x="2190061" y="1171154"/>
                  </a:lnTo>
                  <a:lnTo>
                    <a:pt x="2123544" y="1174696"/>
                  </a:lnTo>
                  <a:lnTo>
                    <a:pt x="2056248" y="1177476"/>
                  </a:lnTo>
                  <a:lnTo>
                    <a:pt x="1988218" y="1179480"/>
                  </a:lnTo>
                  <a:lnTo>
                    <a:pt x="1919499" y="1180692"/>
                  </a:lnTo>
                  <a:lnTo>
                    <a:pt x="1850136" y="1181100"/>
                  </a:lnTo>
                  <a:lnTo>
                    <a:pt x="1780772" y="1180692"/>
                  </a:lnTo>
                  <a:lnTo>
                    <a:pt x="1712053" y="1179480"/>
                  </a:lnTo>
                  <a:lnTo>
                    <a:pt x="1644023" y="1177476"/>
                  </a:lnTo>
                  <a:lnTo>
                    <a:pt x="1576727" y="1174696"/>
                  </a:lnTo>
                  <a:lnTo>
                    <a:pt x="1510210" y="1171154"/>
                  </a:lnTo>
                  <a:lnTo>
                    <a:pt x="1444516" y="1166863"/>
                  </a:lnTo>
                  <a:lnTo>
                    <a:pt x="1379690" y="1161839"/>
                  </a:lnTo>
                  <a:lnTo>
                    <a:pt x="1315777" y="1156095"/>
                  </a:lnTo>
                  <a:lnTo>
                    <a:pt x="1252822" y="1149646"/>
                  </a:lnTo>
                  <a:lnTo>
                    <a:pt x="1190868" y="1142506"/>
                  </a:lnTo>
                  <a:lnTo>
                    <a:pt x="1129962" y="1134689"/>
                  </a:lnTo>
                  <a:lnTo>
                    <a:pt x="1070147" y="1126210"/>
                  </a:lnTo>
                  <a:lnTo>
                    <a:pt x="1011469" y="1117082"/>
                  </a:lnTo>
                  <a:lnTo>
                    <a:pt x="953972" y="1107321"/>
                  </a:lnTo>
                  <a:lnTo>
                    <a:pt x="897700" y="1096940"/>
                  </a:lnTo>
                  <a:lnTo>
                    <a:pt x="842699" y="1085954"/>
                  </a:lnTo>
                  <a:lnTo>
                    <a:pt x="789014" y="1074377"/>
                  </a:lnTo>
                  <a:lnTo>
                    <a:pt x="736688" y="1062223"/>
                  </a:lnTo>
                  <a:lnTo>
                    <a:pt x="685766" y="1049507"/>
                  </a:lnTo>
                  <a:lnTo>
                    <a:pt x="636294" y="1036242"/>
                  </a:lnTo>
                  <a:lnTo>
                    <a:pt x="588316" y="1022444"/>
                  </a:lnTo>
                  <a:lnTo>
                    <a:pt x="541877" y="1008126"/>
                  </a:lnTo>
                  <a:lnTo>
                    <a:pt x="497021" y="993302"/>
                  </a:lnTo>
                  <a:lnTo>
                    <a:pt x="453793" y="977987"/>
                  </a:lnTo>
                  <a:lnTo>
                    <a:pt x="412238" y="962196"/>
                  </a:lnTo>
                  <a:lnTo>
                    <a:pt x="372401" y="945942"/>
                  </a:lnTo>
                  <a:lnTo>
                    <a:pt x="334326" y="929239"/>
                  </a:lnTo>
                  <a:lnTo>
                    <a:pt x="298058" y="912103"/>
                  </a:lnTo>
                  <a:lnTo>
                    <a:pt x="263641" y="894547"/>
                  </a:lnTo>
                  <a:lnTo>
                    <a:pt x="200542" y="858233"/>
                  </a:lnTo>
                  <a:lnTo>
                    <a:pt x="145387" y="820412"/>
                  </a:lnTo>
                  <a:lnTo>
                    <a:pt x="98532" y="781197"/>
                  </a:lnTo>
                  <a:lnTo>
                    <a:pt x="60336" y="740703"/>
                  </a:lnTo>
                  <a:lnTo>
                    <a:pt x="31156" y="699044"/>
                  </a:lnTo>
                  <a:lnTo>
                    <a:pt x="11350" y="656334"/>
                  </a:lnTo>
                  <a:lnTo>
                    <a:pt x="1276" y="612688"/>
                  </a:lnTo>
                  <a:lnTo>
                    <a:pt x="0" y="590550"/>
                  </a:lnTo>
                  <a:close/>
                </a:path>
              </a:pathLst>
            </a:custGeom>
            <a:ln w="9144">
              <a:solidFill>
                <a:srgbClr val="FAE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06244" y="717905"/>
            <a:ext cx="23488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BufferedInputStream  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Outp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7200" y="5109972"/>
            <a:ext cx="11244071" cy="1376143"/>
            <a:chOff x="473963" y="5032248"/>
            <a:chExt cx="11244071" cy="1376143"/>
          </a:xfrm>
        </p:grpSpPr>
        <p:sp>
          <p:nvSpPr>
            <p:cNvPr id="13" name="object 13"/>
            <p:cNvSpPr/>
            <p:nvPr/>
          </p:nvSpPr>
          <p:spPr>
            <a:xfrm>
              <a:off x="473963" y="5032248"/>
              <a:ext cx="11244071" cy="13761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76400" y="5032248"/>
              <a:ext cx="3439795" cy="1181100"/>
            </a:xfrm>
            <a:custGeom>
              <a:avLst/>
              <a:gdLst/>
              <a:ahLst/>
              <a:cxnLst/>
              <a:rect l="l" t="t" r="r" b="b"/>
              <a:pathLst>
                <a:path w="3439795" h="1181100">
                  <a:moveTo>
                    <a:pt x="0" y="590549"/>
                  </a:moveTo>
                  <a:lnTo>
                    <a:pt x="5428" y="543286"/>
                  </a:lnTo>
                  <a:lnTo>
                    <a:pt x="21438" y="497046"/>
                  </a:lnTo>
                  <a:lnTo>
                    <a:pt x="47621" y="451969"/>
                  </a:lnTo>
                  <a:lnTo>
                    <a:pt x="83563" y="408196"/>
                  </a:lnTo>
                  <a:lnTo>
                    <a:pt x="128855" y="365870"/>
                  </a:lnTo>
                  <a:lnTo>
                    <a:pt x="183085" y="325130"/>
                  </a:lnTo>
                  <a:lnTo>
                    <a:pt x="245843" y="286119"/>
                  </a:lnTo>
                  <a:lnTo>
                    <a:pt x="280291" y="267305"/>
                  </a:lnTo>
                  <a:lnTo>
                    <a:pt x="316717" y="248977"/>
                  </a:lnTo>
                  <a:lnTo>
                    <a:pt x="355069" y="231151"/>
                  </a:lnTo>
                  <a:lnTo>
                    <a:pt x="395296" y="213845"/>
                  </a:lnTo>
                  <a:lnTo>
                    <a:pt x="437346" y="197078"/>
                  </a:lnTo>
                  <a:lnTo>
                    <a:pt x="481169" y="180866"/>
                  </a:lnTo>
                  <a:lnTo>
                    <a:pt x="526713" y="165227"/>
                  </a:lnTo>
                  <a:lnTo>
                    <a:pt x="573926" y="150179"/>
                  </a:lnTo>
                  <a:lnTo>
                    <a:pt x="622757" y="135739"/>
                  </a:lnTo>
                  <a:lnTo>
                    <a:pt x="673155" y="121926"/>
                  </a:lnTo>
                  <a:lnTo>
                    <a:pt x="725068" y="108757"/>
                  </a:lnTo>
                  <a:lnTo>
                    <a:pt x="778445" y="96248"/>
                  </a:lnTo>
                  <a:lnTo>
                    <a:pt x="833234" y="84419"/>
                  </a:lnTo>
                  <a:lnTo>
                    <a:pt x="889385" y="73287"/>
                  </a:lnTo>
                  <a:lnTo>
                    <a:pt x="946846" y="62869"/>
                  </a:lnTo>
                  <a:lnTo>
                    <a:pt x="1005565" y="53183"/>
                  </a:lnTo>
                  <a:lnTo>
                    <a:pt x="1065490" y="44247"/>
                  </a:lnTo>
                  <a:lnTo>
                    <a:pt x="1126572" y="36078"/>
                  </a:lnTo>
                  <a:lnTo>
                    <a:pt x="1188758" y="28695"/>
                  </a:lnTo>
                  <a:lnTo>
                    <a:pt x="1251997" y="22113"/>
                  </a:lnTo>
                  <a:lnTo>
                    <a:pt x="1316237" y="16352"/>
                  </a:lnTo>
                  <a:lnTo>
                    <a:pt x="1381427" y="11429"/>
                  </a:lnTo>
                  <a:lnTo>
                    <a:pt x="1447517" y="7361"/>
                  </a:lnTo>
                  <a:lnTo>
                    <a:pt x="1514453" y="4167"/>
                  </a:lnTo>
                  <a:lnTo>
                    <a:pt x="1582186" y="1864"/>
                  </a:lnTo>
                  <a:lnTo>
                    <a:pt x="1650663" y="468"/>
                  </a:lnTo>
                  <a:lnTo>
                    <a:pt x="1719834" y="0"/>
                  </a:lnTo>
                  <a:lnTo>
                    <a:pt x="1789004" y="468"/>
                  </a:lnTo>
                  <a:lnTo>
                    <a:pt x="1857481" y="1864"/>
                  </a:lnTo>
                  <a:lnTo>
                    <a:pt x="1925214" y="4167"/>
                  </a:lnTo>
                  <a:lnTo>
                    <a:pt x="1992150" y="7361"/>
                  </a:lnTo>
                  <a:lnTo>
                    <a:pt x="2058240" y="11429"/>
                  </a:lnTo>
                  <a:lnTo>
                    <a:pt x="2123430" y="16352"/>
                  </a:lnTo>
                  <a:lnTo>
                    <a:pt x="2187670" y="22113"/>
                  </a:lnTo>
                  <a:lnTo>
                    <a:pt x="2250909" y="28695"/>
                  </a:lnTo>
                  <a:lnTo>
                    <a:pt x="2313095" y="36078"/>
                  </a:lnTo>
                  <a:lnTo>
                    <a:pt x="2374177" y="44247"/>
                  </a:lnTo>
                  <a:lnTo>
                    <a:pt x="2434102" y="53183"/>
                  </a:lnTo>
                  <a:lnTo>
                    <a:pt x="2492821" y="62869"/>
                  </a:lnTo>
                  <a:lnTo>
                    <a:pt x="2550282" y="73287"/>
                  </a:lnTo>
                  <a:lnTo>
                    <a:pt x="2606433" y="84419"/>
                  </a:lnTo>
                  <a:lnTo>
                    <a:pt x="2661222" y="96248"/>
                  </a:lnTo>
                  <a:lnTo>
                    <a:pt x="2714599" y="108757"/>
                  </a:lnTo>
                  <a:lnTo>
                    <a:pt x="2766512" y="121926"/>
                  </a:lnTo>
                  <a:lnTo>
                    <a:pt x="2816910" y="135739"/>
                  </a:lnTo>
                  <a:lnTo>
                    <a:pt x="2865741" y="150179"/>
                  </a:lnTo>
                  <a:lnTo>
                    <a:pt x="2912954" y="165227"/>
                  </a:lnTo>
                  <a:lnTo>
                    <a:pt x="2958498" y="180866"/>
                  </a:lnTo>
                  <a:lnTo>
                    <a:pt x="3002321" y="197078"/>
                  </a:lnTo>
                  <a:lnTo>
                    <a:pt x="3044371" y="213845"/>
                  </a:lnTo>
                  <a:lnTo>
                    <a:pt x="3084598" y="231151"/>
                  </a:lnTo>
                  <a:lnTo>
                    <a:pt x="3122950" y="248977"/>
                  </a:lnTo>
                  <a:lnTo>
                    <a:pt x="3159376" y="267305"/>
                  </a:lnTo>
                  <a:lnTo>
                    <a:pt x="3193824" y="286119"/>
                  </a:lnTo>
                  <a:lnTo>
                    <a:pt x="3256582" y="325130"/>
                  </a:lnTo>
                  <a:lnTo>
                    <a:pt x="3310812" y="365870"/>
                  </a:lnTo>
                  <a:lnTo>
                    <a:pt x="3356104" y="408196"/>
                  </a:lnTo>
                  <a:lnTo>
                    <a:pt x="3392046" y="451969"/>
                  </a:lnTo>
                  <a:lnTo>
                    <a:pt x="3418229" y="497046"/>
                  </a:lnTo>
                  <a:lnTo>
                    <a:pt x="3434239" y="543286"/>
                  </a:lnTo>
                  <a:lnTo>
                    <a:pt x="3439667" y="590549"/>
                  </a:lnTo>
                  <a:lnTo>
                    <a:pt x="3438302" y="614301"/>
                  </a:lnTo>
                  <a:lnTo>
                    <a:pt x="3427531" y="661072"/>
                  </a:lnTo>
                  <a:lnTo>
                    <a:pt x="3406383" y="706750"/>
                  </a:lnTo>
                  <a:lnTo>
                    <a:pt x="3375270" y="751193"/>
                  </a:lnTo>
                  <a:lnTo>
                    <a:pt x="3334601" y="794261"/>
                  </a:lnTo>
                  <a:lnTo>
                    <a:pt x="3284789" y="835812"/>
                  </a:lnTo>
                  <a:lnTo>
                    <a:pt x="3226243" y="875705"/>
                  </a:lnTo>
                  <a:lnTo>
                    <a:pt x="3159376" y="913799"/>
                  </a:lnTo>
                  <a:lnTo>
                    <a:pt x="3122950" y="932128"/>
                  </a:lnTo>
                  <a:lnTo>
                    <a:pt x="3084598" y="949953"/>
                  </a:lnTo>
                  <a:lnTo>
                    <a:pt x="3044371" y="967259"/>
                  </a:lnTo>
                  <a:lnTo>
                    <a:pt x="3002321" y="984026"/>
                  </a:lnTo>
                  <a:lnTo>
                    <a:pt x="2958498" y="1000238"/>
                  </a:lnTo>
                  <a:lnTo>
                    <a:pt x="2912954" y="1015877"/>
                  </a:lnTo>
                  <a:lnTo>
                    <a:pt x="2865741" y="1030925"/>
                  </a:lnTo>
                  <a:lnTo>
                    <a:pt x="2816910" y="1045364"/>
                  </a:lnTo>
                  <a:lnTo>
                    <a:pt x="2766512" y="1059177"/>
                  </a:lnTo>
                  <a:lnTo>
                    <a:pt x="2714599" y="1072346"/>
                  </a:lnTo>
                  <a:lnTo>
                    <a:pt x="2661222" y="1084854"/>
                  </a:lnTo>
                  <a:lnTo>
                    <a:pt x="2606433" y="1096682"/>
                  </a:lnTo>
                  <a:lnTo>
                    <a:pt x="2550282" y="1107814"/>
                  </a:lnTo>
                  <a:lnTo>
                    <a:pt x="2492821" y="1118232"/>
                  </a:lnTo>
                  <a:lnTo>
                    <a:pt x="2434102" y="1127918"/>
                  </a:lnTo>
                  <a:lnTo>
                    <a:pt x="2374177" y="1136853"/>
                  </a:lnTo>
                  <a:lnTo>
                    <a:pt x="2313095" y="1145022"/>
                  </a:lnTo>
                  <a:lnTo>
                    <a:pt x="2250909" y="1152406"/>
                  </a:lnTo>
                  <a:lnTo>
                    <a:pt x="2187670" y="1158987"/>
                  </a:lnTo>
                  <a:lnTo>
                    <a:pt x="2123430" y="1164748"/>
                  </a:lnTo>
                  <a:lnTo>
                    <a:pt x="2058240" y="1169670"/>
                  </a:lnTo>
                  <a:lnTo>
                    <a:pt x="1992150" y="1173738"/>
                  </a:lnTo>
                  <a:lnTo>
                    <a:pt x="1925214" y="1176932"/>
                  </a:lnTo>
                  <a:lnTo>
                    <a:pt x="1857481" y="1179236"/>
                  </a:lnTo>
                  <a:lnTo>
                    <a:pt x="1789004" y="1180631"/>
                  </a:lnTo>
                  <a:lnTo>
                    <a:pt x="1719834" y="1181100"/>
                  </a:lnTo>
                  <a:lnTo>
                    <a:pt x="1650663" y="1180631"/>
                  </a:lnTo>
                  <a:lnTo>
                    <a:pt x="1582186" y="1179236"/>
                  </a:lnTo>
                  <a:lnTo>
                    <a:pt x="1514453" y="1176932"/>
                  </a:lnTo>
                  <a:lnTo>
                    <a:pt x="1447517" y="1173738"/>
                  </a:lnTo>
                  <a:lnTo>
                    <a:pt x="1381427" y="1169670"/>
                  </a:lnTo>
                  <a:lnTo>
                    <a:pt x="1316237" y="1164748"/>
                  </a:lnTo>
                  <a:lnTo>
                    <a:pt x="1251997" y="1158987"/>
                  </a:lnTo>
                  <a:lnTo>
                    <a:pt x="1188758" y="1152406"/>
                  </a:lnTo>
                  <a:lnTo>
                    <a:pt x="1126572" y="1145022"/>
                  </a:lnTo>
                  <a:lnTo>
                    <a:pt x="1065490" y="1136853"/>
                  </a:lnTo>
                  <a:lnTo>
                    <a:pt x="1005565" y="1127918"/>
                  </a:lnTo>
                  <a:lnTo>
                    <a:pt x="946846" y="1118232"/>
                  </a:lnTo>
                  <a:lnTo>
                    <a:pt x="889385" y="1107814"/>
                  </a:lnTo>
                  <a:lnTo>
                    <a:pt x="833234" y="1096682"/>
                  </a:lnTo>
                  <a:lnTo>
                    <a:pt x="778445" y="1084854"/>
                  </a:lnTo>
                  <a:lnTo>
                    <a:pt x="725068" y="1072346"/>
                  </a:lnTo>
                  <a:lnTo>
                    <a:pt x="673155" y="1059177"/>
                  </a:lnTo>
                  <a:lnTo>
                    <a:pt x="622757" y="1045364"/>
                  </a:lnTo>
                  <a:lnTo>
                    <a:pt x="573926" y="1030925"/>
                  </a:lnTo>
                  <a:lnTo>
                    <a:pt x="526713" y="1015877"/>
                  </a:lnTo>
                  <a:lnTo>
                    <a:pt x="481169" y="1000238"/>
                  </a:lnTo>
                  <a:lnTo>
                    <a:pt x="437346" y="984026"/>
                  </a:lnTo>
                  <a:lnTo>
                    <a:pt x="395296" y="967259"/>
                  </a:lnTo>
                  <a:lnTo>
                    <a:pt x="355069" y="949953"/>
                  </a:lnTo>
                  <a:lnTo>
                    <a:pt x="316717" y="932128"/>
                  </a:lnTo>
                  <a:lnTo>
                    <a:pt x="280291" y="913799"/>
                  </a:lnTo>
                  <a:lnTo>
                    <a:pt x="245843" y="894986"/>
                  </a:lnTo>
                  <a:lnTo>
                    <a:pt x="183085" y="855975"/>
                  </a:lnTo>
                  <a:lnTo>
                    <a:pt x="128855" y="815235"/>
                  </a:lnTo>
                  <a:lnTo>
                    <a:pt x="83563" y="772908"/>
                  </a:lnTo>
                  <a:lnTo>
                    <a:pt x="47621" y="729134"/>
                  </a:lnTo>
                  <a:lnTo>
                    <a:pt x="21438" y="684056"/>
                  </a:lnTo>
                  <a:lnTo>
                    <a:pt x="5428" y="637814"/>
                  </a:lnTo>
                  <a:lnTo>
                    <a:pt x="0" y="590549"/>
                  </a:lnTo>
                  <a:close/>
                </a:path>
              </a:pathLst>
            </a:custGeom>
            <a:ln w="9144">
              <a:solidFill>
                <a:srgbClr val="FAE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671827" y="3381755"/>
            <a:ext cx="3449320" cy="1190625"/>
            <a:chOff x="1671827" y="3381755"/>
            <a:chExt cx="3449320" cy="1190625"/>
          </a:xfrm>
        </p:grpSpPr>
        <p:sp>
          <p:nvSpPr>
            <p:cNvPr id="16" name="object 16"/>
            <p:cNvSpPr/>
            <p:nvPr/>
          </p:nvSpPr>
          <p:spPr>
            <a:xfrm>
              <a:off x="1676399" y="3386327"/>
              <a:ext cx="3439667" cy="1181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76399" y="3386327"/>
              <a:ext cx="3439795" cy="1181100"/>
            </a:xfrm>
            <a:custGeom>
              <a:avLst/>
              <a:gdLst/>
              <a:ahLst/>
              <a:cxnLst/>
              <a:rect l="l" t="t" r="r" b="b"/>
              <a:pathLst>
                <a:path w="3439795" h="1181100">
                  <a:moveTo>
                    <a:pt x="0" y="590550"/>
                  </a:moveTo>
                  <a:lnTo>
                    <a:pt x="5428" y="543286"/>
                  </a:lnTo>
                  <a:lnTo>
                    <a:pt x="21438" y="497046"/>
                  </a:lnTo>
                  <a:lnTo>
                    <a:pt x="47621" y="451969"/>
                  </a:lnTo>
                  <a:lnTo>
                    <a:pt x="83563" y="408196"/>
                  </a:lnTo>
                  <a:lnTo>
                    <a:pt x="128855" y="365870"/>
                  </a:lnTo>
                  <a:lnTo>
                    <a:pt x="183085" y="325130"/>
                  </a:lnTo>
                  <a:lnTo>
                    <a:pt x="245843" y="286119"/>
                  </a:lnTo>
                  <a:lnTo>
                    <a:pt x="280291" y="267305"/>
                  </a:lnTo>
                  <a:lnTo>
                    <a:pt x="316717" y="248977"/>
                  </a:lnTo>
                  <a:lnTo>
                    <a:pt x="355069" y="231151"/>
                  </a:lnTo>
                  <a:lnTo>
                    <a:pt x="395296" y="213845"/>
                  </a:lnTo>
                  <a:lnTo>
                    <a:pt x="437346" y="197078"/>
                  </a:lnTo>
                  <a:lnTo>
                    <a:pt x="481169" y="180866"/>
                  </a:lnTo>
                  <a:lnTo>
                    <a:pt x="526713" y="165227"/>
                  </a:lnTo>
                  <a:lnTo>
                    <a:pt x="573926" y="150179"/>
                  </a:lnTo>
                  <a:lnTo>
                    <a:pt x="622757" y="135739"/>
                  </a:lnTo>
                  <a:lnTo>
                    <a:pt x="673155" y="121926"/>
                  </a:lnTo>
                  <a:lnTo>
                    <a:pt x="725068" y="108757"/>
                  </a:lnTo>
                  <a:lnTo>
                    <a:pt x="778445" y="96248"/>
                  </a:lnTo>
                  <a:lnTo>
                    <a:pt x="833234" y="84419"/>
                  </a:lnTo>
                  <a:lnTo>
                    <a:pt x="889385" y="73287"/>
                  </a:lnTo>
                  <a:lnTo>
                    <a:pt x="946846" y="62869"/>
                  </a:lnTo>
                  <a:lnTo>
                    <a:pt x="1005565" y="53183"/>
                  </a:lnTo>
                  <a:lnTo>
                    <a:pt x="1065490" y="44247"/>
                  </a:lnTo>
                  <a:lnTo>
                    <a:pt x="1126572" y="36078"/>
                  </a:lnTo>
                  <a:lnTo>
                    <a:pt x="1188758" y="28695"/>
                  </a:lnTo>
                  <a:lnTo>
                    <a:pt x="1251997" y="22113"/>
                  </a:lnTo>
                  <a:lnTo>
                    <a:pt x="1316237" y="16352"/>
                  </a:lnTo>
                  <a:lnTo>
                    <a:pt x="1381427" y="11429"/>
                  </a:lnTo>
                  <a:lnTo>
                    <a:pt x="1447517" y="7361"/>
                  </a:lnTo>
                  <a:lnTo>
                    <a:pt x="1514453" y="4167"/>
                  </a:lnTo>
                  <a:lnTo>
                    <a:pt x="1582186" y="1864"/>
                  </a:lnTo>
                  <a:lnTo>
                    <a:pt x="1650663" y="468"/>
                  </a:lnTo>
                  <a:lnTo>
                    <a:pt x="1719834" y="0"/>
                  </a:lnTo>
                  <a:lnTo>
                    <a:pt x="1789004" y="468"/>
                  </a:lnTo>
                  <a:lnTo>
                    <a:pt x="1857481" y="1864"/>
                  </a:lnTo>
                  <a:lnTo>
                    <a:pt x="1925214" y="4167"/>
                  </a:lnTo>
                  <a:lnTo>
                    <a:pt x="1992150" y="7361"/>
                  </a:lnTo>
                  <a:lnTo>
                    <a:pt x="2058240" y="11429"/>
                  </a:lnTo>
                  <a:lnTo>
                    <a:pt x="2123430" y="16352"/>
                  </a:lnTo>
                  <a:lnTo>
                    <a:pt x="2187670" y="22113"/>
                  </a:lnTo>
                  <a:lnTo>
                    <a:pt x="2250909" y="28695"/>
                  </a:lnTo>
                  <a:lnTo>
                    <a:pt x="2313095" y="36078"/>
                  </a:lnTo>
                  <a:lnTo>
                    <a:pt x="2374177" y="44247"/>
                  </a:lnTo>
                  <a:lnTo>
                    <a:pt x="2434102" y="53183"/>
                  </a:lnTo>
                  <a:lnTo>
                    <a:pt x="2492821" y="62869"/>
                  </a:lnTo>
                  <a:lnTo>
                    <a:pt x="2550282" y="73287"/>
                  </a:lnTo>
                  <a:lnTo>
                    <a:pt x="2606433" y="84419"/>
                  </a:lnTo>
                  <a:lnTo>
                    <a:pt x="2661222" y="96248"/>
                  </a:lnTo>
                  <a:lnTo>
                    <a:pt x="2714599" y="108757"/>
                  </a:lnTo>
                  <a:lnTo>
                    <a:pt x="2766512" y="121926"/>
                  </a:lnTo>
                  <a:lnTo>
                    <a:pt x="2816910" y="135739"/>
                  </a:lnTo>
                  <a:lnTo>
                    <a:pt x="2865741" y="150179"/>
                  </a:lnTo>
                  <a:lnTo>
                    <a:pt x="2912954" y="165227"/>
                  </a:lnTo>
                  <a:lnTo>
                    <a:pt x="2958498" y="180866"/>
                  </a:lnTo>
                  <a:lnTo>
                    <a:pt x="3002321" y="197078"/>
                  </a:lnTo>
                  <a:lnTo>
                    <a:pt x="3044371" y="213845"/>
                  </a:lnTo>
                  <a:lnTo>
                    <a:pt x="3084598" y="231151"/>
                  </a:lnTo>
                  <a:lnTo>
                    <a:pt x="3122950" y="248977"/>
                  </a:lnTo>
                  <a:lnTo>
                    <a:pt x="3159376" y="267305"/>
                  </a:lnTo>
                  <a:lnTo>
                    <a:pt x="3193824" y="286119"/>
                  </a:lnTo>
                  <a:lnTo>
                    <a:pt x="3256582" y="325130"/>
                  </a:lnTo>
                  <a:lnTo>
                    <a:pt x="3310812" y="365870"/>
                  </a:lnTo>
                  <a:lnTo>
                    <a:pt x="3356104" y="408196"/>
                  </a:lnTo>
                  <a:lnTo>
                    <a:pt x="3392046" y="451969"/>
                  </a:lnTo>
                  <a:lnTo>
                    <a:pt x="3418229" y="497046"/>
                  </a:lnTo>
                  <a:lnTo>
                    <a:pt x="3434239" y="543286"/>
                  </a:lnTo>
                  <a:lnTo>
                    <a:pt x="3439667" y="590550"/>
                  </a:lnTo>
                  <a:lnTo>
                    <a:pt x="3438302" y="614300"/>
                  </a:lnTo>
                  <a:lnTo>
                    <a:pt x="3427531" y="661070"/>
                  </a:lnTo>
                  <a:lnTo>
                    <a:pt x="3406383" y="706746"/>
                  </a:lnTo>
                  <a:lnTo>
                    <a:pt x="3375270" y="751189"/>
                  </a:lnTo>
                  <a:lnTo>
                    <a:pt x="3334601" y="794256"/>
                  </a:lnTo>
                  <a:lnTo>
                    <a:pt x="3284789" y="835806"/>
                  </a:lnTo>
                  <a:lnTo>
                    <a:pt x="3226243" y="875699"/>
                  </a:lnTo>
                  <a:lnTo>
                    <a:pt x="3159376" y="913794"/>
                  </a:lnTo>
                  <a:lnTo>
                    <a:pt x="3122950" y="932122"/>
                  </a:lnTo>
                  <a:lnTo>
                    <a:pt x="3084598" y="949948"/>
                  </a:lnTo>
                  <a:lnTo>
                    <a:pt x="3044371" y="967254"/>
                  </a:lnTo>
                  <a:lnTo>
                    <a:pt x="3002321" y="984021"/>
                  </a:lnTo>
                  <a:lnTo>
                    <a:pt x="2958498" y="1000233"/>
                  </a:lnTo>
                  <a:lnTo>
                    <a:pt x="2912954" y="1015872"/>
                  </a:lnTo>
                  <a:lnTo>
                    <a:pt x="2865741" y="1030920"/>
                  </a:lnTo>
                  <a:lnTo>
                    <a:pt x="2816910" y="1045360"/>
                  </a:lnTo>
                  <a:lnTo>
                    <a:pt x="2766512" y="1059173"/>
                  </a:lnTo>
                  <a:lnTo>
                    <a:pt x="2714599" y="1072342"/>
                  </a:lnTo>
                  <a:lnTo>
                    <a:pt x="2661222" y="1084851"/>
                  </a:lnTo>
                  <a:lnTo>
                    <a:pt x="2606433" y="1096680"/>
                  </a:lnTo>
                  <a:lnTo>
                    <a:pt x="2550282" y="1107812"/>
                  </a:lnTo>
                  <a:lnTo>
                    <a:pt x="2492821" y="1118230"/>
                  </a:lnTo>
                  <a:lnTo>
                    <a:pt x="2434102" y="1127916"/>
                  </a:lnTo>
                  <a:lnTo>
                    <a:pt x="2374177" y="1136852"/>
                  </a:lnTo>
                  <a:lnTo>
                    <a:pt x="2313095" y="1145021"/>
                  </a:lnTo>
                  <a:lnTo>
                    <a:pt x="2250909" y="1152404"/>
                  </a:lnTo>
                  <a:lnTo>
                    <a:pt x="2187670" y="1158986"/>
                  </a:lnTo>
                  <a:lnTo>
                    <a:pt x="2123430" y="1164747"/>
                  </a:lnTo>
                  <a:lnTo>
                    <a:pt x="2058240" y="1169670"/>
                  </a:lnTo>
                  <a:lnTo>
                    <a:pt x="1992150" y="1173738"/>
                  </a:lnTo>
                  <a:lnTo>
                    <a:pt x="1925214" y="1176932"/>
                  </a:lnTo>
                  <a:lnTo>
                    <a:pt x="1857481" y="1179235"/>
                  </a:lnTo>
                  <a:lnTo>
                    <a:pt x="1789004" y="1180631"/>
                  </a:lnTo>
                  <a:lnTo>
                    <a:pt x="1719834" y="1181100"/>
                  </a:lnTo>
                  <a:lnTo>
                    <a:pt x="1650663" y="1180631"/>
                  </a:lnTo>
                  <a:lnTo>
                    <a:pt x="1582186" y="1179235"/>
                  </a:lnTo>
                  <a:lnTo>
                    <a:pt x="1514453" y="1176932"/>
                  </a:lnTo>
                  <a:lnTo>
                    <a:pt x="1447517" y="1173738"/>
                  </a:lnTo>
                  <a:lnTo>
                    <a:pt x="1381427" y="1169670"/>
                  </a:lnTo>
                  <a:lnTo>
                    <a:pt x="1316237" y="1164747"/>
                  </a:lnTo>
                  <a:lnTo>
                    <a:pt x="1251997" y="1158986"/>
                  </a:lnTo>
                  <a:lnTo>
                    <a:pt x="1188758" y="1152404"/>
                  </a:lnTo>
                  <a:lnTo>
                    <a:pt x="1126572" y="1145021"/>
                  </a:lnTo>
                  <a:lnTo>
                    <a:pt x="1065490" y="1136852"/>
                  </a:lnTo>
                  <a:lnTo>
                    <a:pt x="1005565" y="1127916"/>
                  </a:lnTo>
                  <a:lnTo>
                    <a:pt x="946846" y="1118230"/>
                  </a:lnTo>
                  <a:lnTo>
                    <a:pt x="889385" y="1107812"/>
                  </a:lnTo>
                  <a:lnTo>
                    <a:pt x="833234" y="1096680"/>
                  </a:lnTo>
                  <a:lnTo>
                    <a:pt x="778445" y="1084851"/>
                  </a:lnTo>
                  <a:lnTo>
                    <a:pt x="725068" y="1072342"/>
                  </a:lnTo>
                  <a:lnTo>
                    <a:pt x="673155" y="1059173"/>
                  </a:lnTo>
                  <a:lnTo>
                    <a:pt x="622757" y="1045360"/>
                  </a:lnTo>
                  <a:lnTo>
                    <a:pt x="573926" y="1030920"/>
                  </a:lnTo>
                  <a:lnTo>
                    <a:pt x="526713" y="1015872"/>
                  </a:lnTo>
                  <a:lnTo>
                    <a:pt x="481169" y="1000233"/>
                  </a:lnTo>
                  <a:lnTo>
                    <a:pt x="437346" y="984021"/>
                  </a:lnTo>
                  <a:lnTo>
                    <a:pt x="395296" y="967254"/>
                  </a:lnTo>
                  <a:lnTo>
                    <a:pt x="355069" y="949948"/>
                  </a:lnTo>
                  <a:lnTo>
                    <a:pt x="316717" y="932122"/>
                  </a:lnTo>
                  <a:lnTo>
                    <a:pt x="280291" y="913794"/>
                  </a:lnTo>
                  <a:lnTo>
                    <a:pt x="245843" y="894980"/>
                  </a:lnTo>
                  <a:lnTo>
                    <a:pt x="183085" y="855969"/>
                  </a:lnTo>
                  <a:lnTo>
                    <a:pt x="128855" y="815229"/>
                  </a:lnTo>
                  <a:lnTo>
                    <a:pt x="83563" y="772903"/>
                  </a:lnTo>
                  <a:lnTo>
                    <a:pt x="47621" y="729130"/>
                  </a:lnTo>
                  <a:lnTo>
                    <a:pt x="21438" y="684053"/>
                  </a:lnTo>
                  <a:lnTo>
                    <a:pt x="5428" y="637813"/>
                  </a:lnTo>
                  <a:lnTo>
                    <a:pt x="0" y="590550"/>
                  </a:lnTo>
                  <a:close/>
                </a:path>
              </a:pathLst>
            </a:custGeom>
            <a:ln w="9144">
              <a:solidFill>
                <a:srgbClr val="FAE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258695" y="3515526"/>
            <a:ext cx="2153920" cy="7581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ObjectInputStream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ObjectOutputStream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62015" y="745616"/>
            <a:ext cx="3862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0" dirty="0">
                <a:latin typeface="Arial"/>
                <a:cs typeface="Arial"/>
              </a:rPr>
              <a:t>To </a:t>
            </a:r>
            <a:r>
              <a:rPr sz="2400" spc="-120" dirty="0">
                <a:latin typeface="Arial"/>
                <a:cs typeface="Arial"/>
              </a:rPr>
              <a:t>read </a:t>
            </a:r>
            <a:r>
              <a:rPr sz="2400" spc="5" dirty="0">
                <a:latin typeface="Arial"/>
                <a:cs typeface="Arial"/>
              </a:rPr>
              <a:t>&amp; </a:t>
            </a:r>
            <a:r>
              <a:rPr sz="2400" spc="-20" dirty="0">
                <a:latin typeface="Arial"/>
                <a:cs typeface="Arial"/>
              </a:rPr>
              <a:t>write </a:t>
            </a:r>
            <a:r>
              <a:rPr sz="2400" spc="-114" dirty="0">
                <a:latin typeface="Arial"/>
                <a:cs typeface="Arial"/>
              </a:rPr>
              <a:t>data </a:t>
            </a:r>
            <a:r>
              <a:rPr sz="2400" spc="-25" dirty="0">
                <a:latin typeface="Arial"/>
                <a:cs typeface="Arial"/>
              </a:rPr>
              <a:t>into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buffer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51601" y="2103882"/>
            <a:ext cx="3495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5" dirty="0">
                <a:latin typeface="Arial"/>
                <a:cs typeface="Arial"/>
              </a:rPr>
              <a:t>To </a:t>
            </a:r>
            <a:r>
              <a:rPr sz="2400" spc="-120" dirty="0">
                <a:latin typeface="Arial"/>
                <a:cs typeface="Arial"/>
              </a:rPr>
              <a:t>read </a:t>
            </a:r>
            <a:r>
              <a:rPr sz="2400" spc="5" dirty="0">
                <a:latin typeface="Arial"/>
                <a:cs typeface="Arial"/>
              </a:rPr>
              <a:t>&amp; </a:t>
            </a:r>
            <a:r>
              <a:rPr sz="2400" spc="-20" dirty="0">
                <a:latin typeface="Arial"/>
                <a:cs typeface="Arial"/>
              </a:rPr>
              <a:t>write </a:t>
            </a:r>
            <a:r>
              <a:rPr sz="2400" spc="-114" dirty="0">
                <a:latin typeface="Arial"/>
                <a:cs typeface="Arial"/>
              </a:rPr>
              <a:t>data </a:t>
            </a:r>
            <a:r>
              <a:rPr sz="2400" spc="-30" dirty="0">
                <a:latin typeface="Arial"/>
                <a:cs typeface="Arial"/>
              </a:rPr>
              <a:t>into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72353" y="3576954"/>
            <a:ext cx="393827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03505" marR="5080" indent="-91440">
              <a:lnSpc>
                <a:spcPts val="2590"/>
              </a:lnSpc>
              <a:spcBef>
                <a:spcPts val="425"/>
              </a:spcBef>
            </a:pPr>
            <a:r>
              <a:rPr sz="2400" spc="-305" dirty="0">
                <a:latin typeface="Arial"/>
                <a:cs typeface="Arial"/>
              </a:rPr>
              <a:t>To </a:t>
            </a:r>
            <a:r>
              <a:rPr sz="2400" spc="-120" dirty="0">
                <a:latin typeface="Arial"/>
                <a:cs typeface="Arial"/>
              </a:rPr>
              <a:t>read </a:t>
            </a:r>
            <a:r>
              <a:rPr sz="2400" spc="5" dirty="0">
                <a:latin typeface="Arial"/>
                <a:cs typeface="Arial"/>
              </a:rPr>
              <a:t>&amp; </a:t>
            </a:r>
            <a:r>
              <a:rPr sz="2400" spc="-20" dirty="0">
                <a:latin typeface="Arial"/>
                <a:cs typeface="Arial"/>
              </a:rPr>
              <a:t>write </a:t>
            </a:r>
            <a:r>
              <a:rPr sz="2400" spc="-65" dirty="0">
                <a:latin typeface="Arial"/>
                <a:cs typeface="Arial"/>
              </a:rPr>
              <a:t>object </a:t>
            </a:r>
            <a:r>
              <a:rPr sz="2400" spc="-30" dirty="0">
                <a:latin typeface="Arial"/>
                <a:cs typeface="Arial"/>
              </a:rPr>
              <a:t>into  </a:t>
            </a:r>
            <a:r>
              <a:rPr sz="2400" spc="-140" dirty="0">
                <a:latin typeface="Arial"/>
                <a:cs typeface="Arial"/>
              </a:rPr>
              <a:t>secondary </a:t>
            </a:r>
            <a:r>
              <a:rPr sz="2400" spc="-125" dirty="0">
                <a:latin typeface="Arial"/>
                <a:cs typeface="Arial"/>
              </a:rPr>
              <a:t>device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(serialization)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58695" y="5162550"/>
            <a:ext cx="194945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DataInputStream  </a:t>
            </a:r>
            <a:r>
              <a:rPr sz="2000" spc="-22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-2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Outp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72353" y="5270703"/>
            <a:ext cx="529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5" dirty="0">
                <a:latin typeface="Arial"/>
                <a:cs typeface="Arial"/>
              </a:rPr>
              <a:t>To </a:t>
            </a:r>
            <a:r>
              <a:rPr sz="2400" spc="-120" dirty="0">
                <a:latin typeface="Arial"/>
                <a:cs typeface="Arial"/>
              </a:rPr>
              <a:t>read </a:t>
            </a:r>
            <a:r>
              <a:rPr sz="2400" spc="5" dirty="0">
                <a:latin typeface="Arial"/>
                <a:cs typeface="Arial"/>
              </a:rPr>
              <a:t>&amp; </a:t>
            </a:r>
            <a:r>
              <a:rPr sz="2400" spc="-20" dirty="0">
                <a:latin typeface="Arial"/>
                <a:cs typeface="Arial"/>
              </a:rPr>
              <a:t>write </a:t>
            </a:r>
            <a:r>
              <a:rPr sz="2400" spc="-55" dirty="0">
                <a:latin typeface="Arial"/>
                <a:cs typeface="Arial"/>
              </a:rPr>
              <a:t>primitive-type </a:t>
            </a:r>
            <a:r>
              <a:rPr sz="2400" spc="-110" dirty="0">
                <a:latin typeface="Arial"/>
                <a:cs typeface="Arial"/>
              </a:rPr>
              <a:t>data </a:t>
            </a:r>
            <a:r>
              <a:rPr sz="2400" spc="-25" dirty="0">
                <a:latin typeface="Arial"/>
                <a:cs typeface="Arial"/>
              </a:rPr>
              <a:t>into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68020"/>
          </a:xfrm>
          <a:custGeom>
            <a:avLst/>
            <a:gdLst/>
            <a:ahLst/>
            <a:cxnLst/>
            <a:rect l="l" t="t" r="r" b="b"/>
            <a:pathLst>
              <a:path w="12192000" h="668020">
                <a:moveTo>
                  <a:pt x="12192000" y="0"/>
                </a:moveTo>
                <a:lnTo>
                  <a:pt x="0" y="0"/>
                </a:lnTo>
                <a:lnTo>
                  <a:pt x="0" y="667512"/>
                </a:lnTo>
                <a:lnTo>
                  <a:pt x="12192000" y="667512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2490" y="0"/>
            <a:ext cx="283591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275" dirty="0"/>
              <a:t>Byte</a:t>
            </a:r>
            <a:r>
              <a:rPr sz="4600" spc="-390" dirty="0"/>
              <a:t> </a:t>
            </a:r>
            <a:r>
              <a:rPr sz="4600" spc="-300" dirty="0"/>
              <a:t>Stream</a:t>
            </a:r>
            <a:endParaRPr sz="4600"/>
          </a:p>
        </p:txBody>
      </p:sp>
      <p:sp>
        <p:nvSpPr>
          <p:cNvPr id="4" name="object 4"/>
          <p:cNvSpPr txBox="1"/>
          <p:nvPr/>
        </p:nvSpPr>
        <p:spPr>
          <a:xfrm>
            <a:off x="496620" y="918463"/>
            <a:ext cx="11136630" cy="150685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250" dirty="0">
                <a:latin typeface="Arial"/>
                <a:cs typeface="Arial"/>
              </a:rPr>
              <a:t>A </a:t>
            </a:r>
            <a:r>
              <a:rPr sz="2400" spc="-125" dirty="0">
                <a:latin typeface="Arial"/>
                <a:cs typeface="Arial"/>
              </a:rPr>
              <a:t>general </a:t>
            </a:r>
            <a:r>
              <a:rPr sz="2400" spc="-110" dirty="0">
                <a:latin typeface="Arial"/>
                <a:cs typeface="Arial"/>
              </a:rPr>
              <a:t>stream, </a:t>
            </a:r>
            <a:r>
              <a:rPr sz="2400" spc="-85" dirty="0">
                <a:latin typeface="Arial"/>
                <a:cs typeface="Arial"/>
              </a:rPr>
              <a:t>which </a:t>
            </a:r>
            <a:r>
              <a:rPr sz="2400" spc="-140" dirty="0">
                <a:latin typeface="Arial"/>
                <a:cs typeface="Arial"/>
              </a:rPr>
              <a:t>receives </a:t>
            </a:r>
            <a:r>
              <a:rPr sz="2400" spc="-130" dirty="0">
                <a:latin typeface="Arial"/>
                <a:cs typeface="Arial"/>
              </a:rPr>
              <a:t>and </a:t>
            </a:r>
            <a:r>
              <a:rPr sz="2400" spc="-180" dirty="0">
                <a:latin typeface="Arial"/>
                <a:cs typeface="Arial"/>
              </a:rPr>
              <a:t>sends </a:t>
            </a:r>
            <a:r>
              <a:rPr sz="2400" spc="-55" dirty="0">
                <a:latin typeface="Arial"/>
                <a:cs typeface="Arial"/>
              </a:rPr>
              <a:t>information </a:t>
            </a:r>
            <a:r>
              <a:rPr sz="2400" spc="-240" dirty="0">
                <a:latin typeface="Arial"/>
                <a:cs typeface="Arial"/>
              </a:rPr>
              <a:t>as </a:t>
            </a:r>
            <a:r>
              <a:rPr sz="2400" spc="-120" dirty="0">
                <a:latin typeface="Arial"/>
                <a:cs typeface="Arial"/>
              </a:rPr>
              <a:t>bytes,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114" dirty="0">
                <a:latin typeface="Arial"/>
                <a:cs typeface="Arial"/>
              </a:rPr>
              <a:t>called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75" dirty="0">
                <a:latin typeface="Arial"/>
                <a:cs typeface="Arial"/>
              </a:rPr>
              <a:t>byte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stream.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15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170" dirty="0">
                <a:latin typeface="Arial"/>
                <a:cs typeface="Arial"/>
              </a:rPr>
              <a:t>Programs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use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i="1" spc="-185" dirty="0">
                <a:latin typeface="Trebuchet MS"/>
                <a:cs typeface="Trebuchet MS"/>
              </a:rPr>
              <a:t>byte</a:t>
            </a:r>
            <a:r>
              <a:rPr sz="2400" i="1" spc="-155" dirty="0">
                <a:latin typeface="Trebuchet MS"/>
                <a:cs typeface="Trebuchet MS"/>
              </a:rPr>
              <a:t> </a:t>
            </a:r>
            <a:r>
              <a:rPr sz="2400" i="1" spc="-120" dirty="0">
                <a:latin typeface="Trebuchet MS"/>
                <a:cs typeface="Trebuchet MS"/>
              </a:rPr>
              <a:t>streams</a:t>
            </a:r>
            <a:r>
              <a:rPr sz="2400" i="1" spc="-200" dirty="0">
                <a:latin typeface="Trebuchet MS"/>
                <a:cs typeface="Trebuchet MS"/>
              </a:rPr>
              <a:t> </a:t>
            </a:r>
            <a:r>
              <a:rPr sz="2400" spc="5" dirty="0">
                <a:latin typeface="Arial"/>
                <a:cs typeface="Arial"/>
              </a:rPr>
              <a:t>to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perform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input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and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output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of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8-bit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bytes.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20"/>
              </a:spcBef>
              <a:buChar char="•"/>
              <a:tabLst>
                <a:tab pos="355600" algn="l"/>
                <a:tab pos="356235" algn="l"/>
                <a:tab pos="3608070" algn="l"/>
              </a:tabLst>
            </a:pPr>
            <a:r>
              <a:rPr sz="2400" spc="-185" dirty="0">
                <a:latin typeface="Arial"/>
                <a:cs typeface="Arial"/>
              </a:rPr>
              <a:t>The </a:t>
            </a:r>
            <a:r>
              <a:rPr sz="2400" spc="-65" dirty="0">
                <a:latin typeface="Arial"/>
                <a:cs typeface="Arial"/>
              </a:rPr>
              <a:t>following </a:t>
            </a:r>
            <a:r>
              <a:rPr sz="2400" spc="-125" dirty="0">
                <a:latin typeface="Arial"/>
                <a:cs typeface="Arial"/>
              </a:rPr>
              <a:t>are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two	</a:t>
            </a:r>
            <a:r>
              <a:rPr sz="2400" spc="-100" dirty="0">
                <a:solidFill>
                  <a:srgbClr val="C00000"/>
                </a:solidFill>
                <a:latin typeface="Arial"/>
                <a:cs typeface="Arial"/>
              </a:rPr>
              <a:t>abstract </a:t>
            </a:r>
            <a:r>
              <a:rPr sz="2400" spc="-200" dirty="0">
                <a:solidFill>
                  <a:srgbClr val="C00000"/>
                </a:solidFill>
                <a:latin typeface="Arial"/>
                <a:cs typeface="Arial"/>
              </a:rPr>
              <a:t>classes </a:t>
            </a:r>
            <a:r>
              <a:rPr sz="2400" spc="-90" dirty="0">
                <a:latin typeface="Arial"/>
                <a:cs typeface="Arial"/>
              </a:rPr>
              <a:t>provided </a:t>
            </a:r>
            <a:r>
              <a:rPr sz="2400" spc="-25" dirty="0">
                <a:latin typeface="Arial"/>
                <a:cs typeface="Arial"/>
              </a:rPr>
              <a:t>for </a:t>
            </a:r>
            <a:r>
              <a:rPr sz="2400" spc="-114" dirty="0">
                <a:latin typeface="Arial"/>
                <a:cs typeface="Arial"/>
              </a:rPr>
              <a:t>reading </a:t>
            </a:r>
            <a:r>
              <a:rPr sz="2400" spc="-130" dirty="0">
                <a:latin typeface="Arial"/>
                <a:cs typeface="Arial"/>
              </a:rPr>
              <a:t>and </a:t>
            </a:r>
            <a:r>
              <a:rPr sz="2400" spc="-35" dirty="0">
                <a:latin typeface="Arial"/>
                <a:cs typeface="Arial"/>
              </a:rPr>
              <a:t>writing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965" y="2398521"/>
            <a:ext cx="2117725" cy="8121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5" dirty="0">
                <a:solidFill>
                  <a:srgbClr val="001F5F"/>
                </a:solidFill>
                <a:latin typeface="Arial"/>
                <a:cs typeface="Arial"/>
              </a:rPr>
              <a:t>InputStream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5" dirty="0">
                <a:solidFill>
                  <a:srgbClr val="001F5F"/>
                </a:solidFill>
                <a:latin typeface="Arial"/>
                <a:cs typeface="Arial"/>
              </a:rPr>
              <a:t>OutputStream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2426" y="2398521"/>
            <a:ext cx="2094230" cy="8121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315"/>
              </a:spcBef>
              <a:buChar char="-"/>
              <a:tabLst>
                <a:tab pos="378460" algn="l"/>
                <a:tab pos="379095" algn="l"/>
              </a:tabLst>
            </a:pPr>
            <a:r>
              <a:rPr sz="2400" spc="-185" dirty="0">
                <a:solidFill>
                  <a:srgbClr val="001F5F"/>
                </a:solidFill>
                <a:latin typeface="Arial"/>
                <a:cs typeface="Arial"/>
              </a:rPr>
              <a:t>Reading</a:t>
            </a:r>
            <a:r>
              <a:rPr sz="2400" spc="-21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001F5F"/>
                </a:solidFill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  <a:p>
            <a:pPr marL="400050" indent="-367665">
              <a:lnSpc>
                <a:spcPct val="100000"/>
              </a:lnSpc>
              <a:spcBef>
                <a:spcPts val="215"/>
              </a:spcBef>
              <a:buChar char="-"/>
              <a:tabLst>
                <a:tab pos="399415" algn="l"/>
                <a:tab pos="400050" algn="l"/>
              </a:tabLst>
            </a:pPr>
            <a:r>
              <a:rPr sz="2400" spc="-55" dirty="0">
                <a:solidFill>
                  <a:srgbClr val="001F5F"/>
                </a:solidFill>
                <a:latin typeface="Arial"/>
                <a:cs typeface="Arial"/>
              </a:rPr>
              <a:t>Writing</a:t>
            </a:r>
            <a:r>
              <a:rPr sz="2400" spc="-2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001F5F"/>
                </a:solidFill>
                <a:latin typeface="Arial"/>
                <a:cs typeface="Arial"/>
              </a:rPr>
              <a:t>bytes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324" y="3274821"/>
            <a:ext cx="10979150" cy="189166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85"/>
              </a:spcBef>
              <a:buChar char="•"/>
              <a:tabLst>
                <a:tab pos="241300" algn="l"/>
              </a:tabLst>
            </a:pPr>
            <a:r>
              <a:rPr sz="2400" spc="-185" dirty="0">
                <a:latin typeface="Arial"/>
                <a:cs typeface="Arial"/>
              </a:rPr>
              <a:t>The </a:t>
            </a:r>
            <a:r>
              <a:rPr sz="2400" spc="-135" dirty="0">
                <a:latin typeface="Arial"/>
                <a:cs typeface="Arial"/>
              </a:rPr>
              <a:t>goal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105" dirty="0">
                <a:solidFill>
                  <a:srgbClr val="212121"/>
                </a:solidFill>
                <a:latin typeface="Arial"/>
                <a:cs typeface="Arial"/>
              </a:rPr>
              <a:t>InputStream </a:t>
            </a:r>
            <a:r>
              <a:rPr sz="2400" spc="-130" dirty="0">
                <a:latin typeface="Arial"/>
                <a:cs typeface="Arial"/>
              </a:rPr>
              <a:t>and </a:t>
            </a:r>
            <a:r>
              <a:rPr sz="2400" spc="-105" dirty="0">
                <a:solidFill>
                  <a:srgbClr val="212121"/>
                </a:solidFill>
                <a:latin typeface="Arial"/>
                <a:cs typeface="Arial"/>
              </a:rPr>
              <a:t>OutputStream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100" dirty="0">
                <a:latin typeface="Arial"/>
                <a:cs typeface="Arial"/>
              </a:rPr>
              <a:t>abstract </a:t>
            </a:r>
            <a:r>
              <a:rPr sz="2400" spc="-45" dirty="0">
                <a:latin typeface="Arial"/>
                <a:cs typeface="Arial"/>
              </a:rPr>
              <a:t>different </a:t>
            </a:r>
            <a:r>
              <a:rPr sz="2400" spc="-195" dirty="0">
                <a:latin typeface="Arial"/>
                <a:cs typeface="Arial"/>
              </a:rPr>
              <a:t>ways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35" dirty="0">
                <a:latin typeface="Arial"/>
                <a:cs typeface="Arial"/>
              </a:rPr>
              <a:t>input </a:t>
            </a:r>
            <a:r>
              <a:rPr sz="2400" spc="-130" dirty="0">
                <a:latin typeface="Arial"/>
                <a:cs typeface="Arial"/>
              </a:rPr>
              <a:t>and  </a:t>
            </a:r>
            <a:r>
              <a:rPr sz="2400" spc="-25" dirty="0">
                <a:latin typeface="Arial"/>
                <a:cs typeface="Arial"/>
              </a:rPr>
              <a:t>output: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whether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stream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04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file,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204" dirty="0">
                <a:latin typeface="Arial"/>
                <a:cs typeface="Arial"/>
              </a:rPr>
              <a:t>a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web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page,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or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screen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shouldn't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matter.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All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that  </a:t>
            </a:r>
            <a:r>
              <a:rPr sz="2400" spc="-85" dirty="0">
                <a:latin typeface="Arial"/>
                <a:cs typeface="Arial"/>
              </a:rPr>
              <a:t>matters </a:t>
            </a:r>
            <a:r>
              <a:rPr sz="2400" spc="-140" dirty="0">
                <a:latin typeface="Arial"/>
                <a:cs typeface="Arial"/>
              </a:rPr>
              <a:t>is </a:t>
            </a:r>
            <a:r>
              <a:rPr sz="2400" spc="-20" dirty="0">
                <a:latin typeface="Arial"/>
                <a:cs typeface="Arial"/>
              </a:rPr>
              <a:t>that </a:t>
            </a:r>
            <a:r>
              <a:rPr sz="2400" spc="-114" dirty="0">
                <a:latin typeface="Arial"/>
                <a:cs typeface="Arial"/>
              </a:rPr>
              <a:t>you </a:t>
            </a:r>
            <a:r>
              <a:rPr sz="2400" spc="-120" dirty="0">
                <a:latin typeface="Arial"/>
                <a:cs typeface="Arial"/>
              </a:rPr>
              <a:t>receive </a:t>
            </a:r>
            <a:r>
              <a:rPr sz="2400" spc="-55" dirty="0">
                <a:latin typeface="Arial"/>
                <a:cs typeface="Arial"/>
              </a:rPr>
              <a:t>information </a:t>
            </a:r>
            <a:r>
              <a:rPr sz="2400" spc="-40" dirty="0">
                <a:latin typeface="Arial"/>
                <a:cs typeface="Arial"/>
              </a:rPr>
              <a:t>from the </a:t>
            </a:r>
            <a:r>
              <a:rPr sz="2400" spc="-110" dirty="0">
                <a:latin typeface="Arial"/>
                <a:cs typeface="Arial"/>
              </a:rPr>
              <a:t>stream </a:t>
            </a:r>
            <a:r>
              <a:rPr sz="2400" spc="-50" dirty="0">
                <a:latin typeface="Arial"/>
                <a:cs typeface="Arial"/>
              </a:rPr>
              <a:t>(or </a:t>
            </a:r>
            <a:r>
              <a:rPr sz="2400" spc="-150" dirty="0">
                <a:latin typeface="Arial"/>
                <a:cs typeface="Arial"/>
              </a:rPr>
              <a:t>send </a:t>
            </a:r>
            <a:r>
              <a:rPr sz="2400" spc="-55" dirty="0">
                <a:latin typeface="Arial"/>
                <a:cs typeface="Arial"/>
              </a:rPr>
              <a:t>information </a:t>
            </a:r>
            <a:r>
              <a:rPr sz="2400" spc="-25" dirty="0">
                <a:latin typeface="Arial"/>
                <a:cs typeface="Arial"/>
              </a:rPr>
              <a:t>into </a:t>
            </a:r>
            <a:r>
              <a:rPr sz="2400" spc="-20" dirty="0">
                <a:latin typeface="Arial"/>
                <a:cs typeface="Arial"/>
              </a:rPr>
              <a:t>that  </a:t>
            </a:r>
            <a:r>
              <a:rPr sz="2400" spc="-105" dirty="0">
                <a:latin typeface="Arial"/>
                <a:cs typeface="Arial"/>
              </a:rPr>
              <a:t>stream.)</a:t>
            </a:r>
            <a:endParaRPr sz="2400">
              <a:latin typeface="Arial"/>
              <a:cs typeface="Arial"/>
            </a:endParaRPr>
          </a:p>
          <a:p>
            <a:pPr marL="438150" lvl="1" indent="-344170">
              <a:lnSpc>
                <a:spcPct val="100000"/>
              </a:lnSpc>
              <a:spcBef>
                <a:spcPts val="1155"/>
              </a:spcBef>
              <a:buChar char="•"/>
              <a:tabLst>
                <a:tab pos="437515" algn="l"/>
                <a:tab pos="438784" algn="l"/>
              </a:tabLst>
            </a:pPr>
            <a:r>
              <a:rPr sz="2400" spc="-305" dirty="0">
                <a:latin typeface="Arial"/>
                <a:cs typeface="Arial"/>
              </a:rPr>
              <a:t>To </a:t>
            </a:r>
            <a:r>
              <a:rPr sz="2400" spc="-60" dirty="0">
                <a:latin typeface="Arial"/>
                <a:cs typeface="Arial"/>
              </a:rPr>
              <a:t>perform </a:t>
            </a:r>
            <a:r>
              <a:rPr sz="2400" spc="-195" dirty="0">
                <a:latin typeface="Arial"/>
                <a:cs typeface="Arial"/>
              </a:rPr>
              <a:t>IO </a:t>
            </a:r>
            <a:r>
              <a:rPr sz="2400" spc="-95" dirty="0">
                <a:latin typeface="Arial"/>
                <a:cs typeface="Arial"/>
              </a:rPr>
              <a:t>operations, </a:t>
            </a:r>
            <a:r>
              <a:rPr sz="2400" spc="-120" dirty="0">
                <a:latin typeface="Arial"/>
                <a:cs typeface="Arial"/>
              </a:rPr>
              <a:t>we </a:t>
            </a:r>
            <a:r>
              <a:rPr sz="2400" spc="-110" dirty="0">
                <a:latin typeface="Arial"/>
                <a:cs typeface="Arial"/>
              </a:rPr>
              <a:t>depend </a:t>
            </a:r>
            <a:r>
              <a:rPr sz="2400" spc="-95" dirty="0">
                <a:latin typeface="Arial"/>
                <a:cs typeface="Arial"/>
              </a:rPr>
              <a:t>on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150" dirty="0">
                <a:latin typeface="Arial"/>
                <a:cs typeface="Arial"/>
              </a:rPr>
              <a:t>sub </a:t>
            </a:r>
            <a:r>
              <a:rPr sz="2400" spc="-200" dirty="0">
                <a:latin typeface="Arial"/>
                <a:cs typeface="Arial"/>
              </a:rPr>
              <a:t>classes </a:t>
            </a:r>
            <a:r>
              <a:rPr sz="2400" spc="-20" dirty="0">
                <a:latin typeface="Arial"/>
                <a:cs typeface="Arial"/>
              </a:rPr>
              <a:t>of </a:t>
            </a:r>
            <a:r>
              <a:rPr sz="2400" spc="-110" dirty="0">
                <a:latin typeface="Arial"/>
                <a:cs typeface="Arial"/>
              </a:rPr>
              <a:t>these </a:t>
            </a:r>
            <a:r>
              <a:rPr sz="2400" spc="-15" dirty="0">
                <a:latin typeface="Arial"/>
                <a:cs typeface="Arial"/>
              </a:rPr>
              <a:t>two </a:t>
            </a:r>
            <a:r>
              <a:rPr sz="2400" spc="-70" dirty="0">
                <a:latin typeface="Arial"/>
                <a:cs typeface="Arial"/>
              </a:rPr>
              <a:t>top-level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200" dirty="0">
                <a:latin typeface="Arial"/>
                <a:cs typeface="Arial"/>
              </a:rPr>
              <a:t>classes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93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12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905" y="3561588"/>
            <a:ext cx="2908935" cy="477520"/>
            <a:chOff x="-9905" y="3561588"/>
            <a:chExt cx="2908935" cy="477520"/>
          </a:xfrm>
        </p:grpSpPr>
        <p:sp>
          <p:nvSpPr>
            <p:cNvPr id="3" name="object 3"/>
            <p:cNvSpPr/>
            <p:nvPr/>
          </p:nvSpPr>
          <p:spPr>
            <a:xfrm>
              <a:off x="0" y="3571494"/>
              <a:ext cx="2889250" cy="457200"/>
            </a:xfrm>
            <a:custGeom>
              <a:avLst/>
              <a:gdLst/>
              <a:ahLst/>
              <a:cxnLst/>
              <a:rect l="l" t="t" r="r" b="b"/>
              <a:pathLst>
                <a:path w="2889250" h="457200">
                  <a:moveTo>
                    <a:pt x="288874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2888742" y="457199"/>
                  </a:lnTo>
                  <a:lnTo>
                    <a:pt x="2888742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71494"/>
              <a:ext cx="2889250" cy="457200"/>
            </a:xfrm>
            <a:custGeom>
              <a:avLst/>
              <a:gdLst/>
              <a:ahLst/>
              <a:cxnLst/>
              <a:rect l="l" t="t" r="r" b="b"/>
              <a:pathLst>
                <a:path w="2889250" h="457200">
                  <a:moveTo>
                    <a:pt x="0" y="457199"/>
                  </a:moveTo>
                  <a:lnTo>
                    <a:pt x="2888742" y="457199"/>
                  </a:lnTo>
                  <a:lnTo>
                    <a:pt x="2888742" y="0"/>
                  </a:lnTo>
                  <a:lnTo>
                    <a:pt x="0" y="0"/>
                  </a:lnTo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2000" y="0"/>
                </a:moveTo>
                <a:lnTo>
                  <a:pt x="0" y="0"/>
                </a:lnTo>
                <a:lnTo>
                  <a:pt x="0" y="603504"/>
                </a:lnTo>
                <a:lnTo>
                  <a:pt x="0" y="762000"/>
                </a:lnTo>
                <a:lnTo>
                  <a:pt x="12192000" y="762000"/>
                </a:lnTo>
                <a:lnTo>
                  <a:pt x="12192000" y="6035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79697" y="0"/>
            <a:ext cx="48380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Input </a:t>
            </a:r>
            <a:r>
              <a:rPr spc="-275" dirty="0"/>
              <a:t>Stream</a:t>
            </a:r>
            <a:r>
              <a:rPr spc="-560" dirty="0"/>
              <a:t> </a:t>
            </a:r>
            <a:r>
              <a:rPr spc="-210" dirty="0"/>
              <a:t>hierarchy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06657" y="6477914"/>
            <a:ext cx="1555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8742" y="828294"/>
            <a:ext cx="2057400" cy="685800"/>
          </a:xfrm>
          <a:prstGeom prst="rect">
            <a:avLst/>
          </a:prstGeom>
          <a:solidFill>
            <a:srgbClr val="A9D18E"/>
          </a:solidFill>
          <a:ln w="19811">
            <a:solidFill>
              <a:srgbClr val="000000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55"/>
              </a:spcBef>
            </a:pPr>
            <a:r>
              <a:rPr sz="2800" spc="-5" dirty="0">
                <a:latin typeface="Times New Roman"/>
                <a:cs typeface="Times New Roman"/>
              </a:rPr>
              <a:t>InputStream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42" y="2123694"/>
            <a:ext cx="2895600" cy="457200"/>
          </a:xfrm>
          <a:prstGeom prst="rect">
            <a:avLst/>
          </a:prstGeom>
          <a:solidFill>
            <a:srgbClr val="F8CAAC"/>
          </a:solidFill>
          <a:ln w="19812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19405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Times New Roman"/>
                <a:cs typeface="Times New Roman"/>
              </a:rPr>
              <a:t>FilterInputStream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3341" y="1361694"/>
            <a:ext cx="2971800" cy="457200"/>
          </a:xfrm>
          <a:prstGeom prst="rect">
            <a:avLst/>
          </a:prstGeom>
          <a:solidFill>
            <a:srgbClr val="FFE699"/>
          </a:solidFill>
          <a:ln w="19811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Times New Roman"/>
                <a:cs typeface="Times New Roman"/>
              </a:rPr>
              <a:t>ByteArrayInputStream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27141" y="2123694"/>
            <a:ext cx="2895600" cy="457200"/>
          </a:xfrm>
          <a:prstGeom prst="rect">
            <a:avLst/>
          </a:prstGeom>
          <a:solidFill>
            <a:srgbClr val="FFE699"/>
          </a:solidFill>
          <a:ln w="19811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370840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Times New Roman"/>
                <a:cs typeface="Times New Roman"/>
              </a:rPr>
              <a:t>FileInputStream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87190" y="2961894"/>
            <a:ext cx="2895600" cy="457200"/>
          </a:xfrm>
          <a:prstGeom prst="rect">
            <a:avLst/>
          </a:prstGeom>
          <a:solidFill>
            <a:srgbClr val="FFE699"/>
          </a:solidFill>
          <a:ln w="19811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latin typeface="Times New Roman"/>
                <a:cs typeface="Times New Roman"/>
              </a:rPr>
              <a:t>ObjectInputStream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8941" y="2885694"/>
            <a:ext cx="2895600" cy="457200"/>
          </a:xfrm>
          <a:prstGeom prst="rect">
            <a:avLst/>
          </a:prstGeom>
          <a:solidFill>
            <a:srgbClr val="FFE699"/>
          </a:solidFill>
          <a:ln w="19811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latin typeface="Times New Roman"/>
                <a:cs typeface="Times New Roman"/>
              </a:rPr>
              <a:t>BufferedInputStream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6888" y="3570732"/>
            <a:ext cx="2263140" cy="457200"/>
          </a:xfrm>
          <a:custGeom>
            <a:avLst/>
            <a:gdLst/>
            <a:ahLst/>
            <a:cxnLst/>
            <a:rect l="l" t="t" r="r" b="b"/>
            <a:pathLst>
              <a:path w="2263140" h="457200">
                <a:moveTo>
                  <a:pt x="2263140" y="0"/>
                </a:moveTo>
                <a:lnTo>
                  <a:pt x="0" y="0"/>
                </a:lnTo>
                <a:lnTo>
                  <a:pt x="0" y="457200"/>
                </a:lnTo>
                <a:lnTo>
                  <a:pt x="2263140" y="457200"/>
                </a:lnTo>
                <a:lnTo>
                  <a:pt x="226314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0" y="3593719"/>
            <a:ext cx="2879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DataInputStream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21759" y="1513966"/>
            <a:ext cx="134620" cy="1448435"/>
          </a:xfrm>
          <a:custGeom>
            <a:avLst/>
            <a:gdLst/>
            <a:ahLst/>
            <a:cxnLst/>
            <a:rect l="l" t="t" r="r" b="b"/>
            <a:pathLst>
              <a:path w="134620" h="1448435">
                <a:moveTo>
                  <a:pt x="67183" y="57403"/>
                </a:moveTo>
                <a:lnTo>
                  <a:pt x="52704" y="82223"/>
                </a:lnTo>
                <a:lnTo>
                  <a:pt x="52704" y="1447927"/>
                </a:lnTo>
                <a:lnTo>
                  <a:pt x="81661" y="1447927"/>
                </a:lnTo>
                <a:lnTo>
                  <a:pt x="81661" y="82223"/>
                </a:lnTo>
                <a:lnTo>
                  <a:pt x="67183" y="57403"/>
                </a:lnTo>
                <a:close/>
              </a:path>
              <a:path w="134620" h="1448435">
                <a:moveTo>
                  <a:pt x="67182" y="0"/>
                </a:moveTo>
                <a:lnTo>
                  <a:pt x="0" y="115316"/>
                </a:lnTo>
                <a:lnTo>
                  <a:pt x="2286" y="124079"/>
                </a:lnTo>
                <a:lnTo>
                  <a:pt x="9270" y="128143"/>
                </a:lnTo>
                <a:lnTo>
                  <a:pt x="16128" y="132207"/>
                </a:lnTo>
                <a:lnTo>
                  <a:pt x="25018" y="129921"/>
                </a:lnTo>
                <a:lnTo>
                  <a:pt x="28955" y="122936"/>
                </a:lnTo>
                <a:lnTo>
                  <a:pt x="52704" y="82223"/>
                </a:lnTo>
                <a:lnTo>
                  <a:pt x="52704" y="28829"/>
                </a:lnTo>
                <a:lnTo>
                  <a:pt x="83978" y="28829"/>
                </a:lnTo>
                <a:lnTo>
                  <a:pt x="67182" y="0"/>
                </a:lnTo>
                <a:close/>
              </a:path>
              <a:path w="134620" h="1448435">
                <a:moveTo>
                  <a:pt x="83978" y="28829"/>
                </a:moveTo>
                <a:lnTo>
                  <a:pt x="81661" y="28829"/>
                </a:lnTo>
                <a:lnTo>
                  <a:pt x="81661" y="82223"/>
                </a:lnTo>
                <a:lnTo>
                  <a:pt x="105410" y="122936"/>
                </a:lnTo>
                <a:lnTo>
                  <a:pt x="109346" y="129921"/>
                </a:lnTo>
                <a:lnTo>
                  <a:pt x="118237" y="132207"/>
                </a:lnTo>
                <a:lnTo>
                  <a:pt x="125094" y="128143"/>
                </a:lnTo>
                <a:lnTo>
                  <a:pt x="132079" y="124079"/>
                </a:lnTo>
                <a:lnTo>
                  <a:pt x="134365" y="115316"/>
                </a:lnTo>
                <a:lnTo>
                  <a:pt x="83978" y="28829"/>
                </a:lnTo>
                <a:close/>
              </a:path>
              <a:path w="134620" h="1448435">
                <a:moveTo>
                  <a:pt x="81661" y="28829"/>
                </a:moveTo>
                <a:lnTo>
                  <a:pt x="52704" y="28829"/>
                </a:lnTo>
                <a:lnTo>
                  <a:pt x="52704" y="82223"/>
                </a:lnTo>
                <a:lnTo>
                  <a:pt x="67183" y="57403"/>
                </a:lnTo>
                <a:lnTo>
                  <a:pt x="54737" y="36068"/>
                </a:lnTo>
                <a:lnTo>
                  <a:pt x="81661" y="36068"/>
                </a:lnTo>
                <a:lnTo>
                  <a:pt x="81661" y="28829"/>
                </a:lnTo>
                <a:close/>
              </a:path>
              <a:path w="134620" h="1448435">
                <a:moveTo>
                  <a:pt x="81661" y="36068"/>
                </a:moveTo>
                <a:lnTo>
                  <a:pt x="79628" y="36068"/>
                </a:lnTo>
                <a:lnTo>
                  <a:pt x="67183" y="57403"/>
                </a:lnTo>
                <a:lnTo>
                  <a:pt x="81661" y="82223"/>
                </a:lnTo>
                <a:lnTo>
                  <a:pt x="81661" y="36068"/>
                </a:lnTo>
                <a:close/>
              </a:path>
              <a:path w="134620" h="1448435">
                <a:moveTo>
                  <a:pt x="79628" y="36068"/>
                </a:moveTo>
                <a:lnTo>
                  <a:pt x="54737" y="36068"/>
                </a:lnTo>
                <a:lnTo>
                  <a:pt x="67183" y="57403"/>
                </a:lnTo>
                <a:lnTo>
                  <a:pt x="79628" y="36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93742" y="1285493"/>
            <a:ext cx="619125" cy="847725"/>
          </a:xfrm>
          <a:custGeom>
            <a:avLst/>
            <a:gdLst/>
            <a:ahLst/>
            <a:cxnLst/>
            <a:rect l="l" t="t" r="r" b="b"/>
            <a:pathLst>
              <a:path w="619125" h="847725">
                <a:moveTo>
                  <a:pt x="544322" y="828675"/>
                </a:moveTo>
                <a:lnTo>
                  <a:pt x="64947" y="280936"/>
                </a:lnTo>
                <a:lnTo>
                  <a:pt x="117221" y="298450"/>
                </a:lnTo>
                <a:lnTo>
                  <a:pt x="125349" y="294386"/>
                </a:lnTo>
                <a:lnTo>
                  <a:pt x="130429" y="279146"/>
                </a:lnTo>
                <a:lnTo>
                  <a:pt x="126365" y="271018"/>
                </a:lnTo>
                <a:lnTo>
                  <a:pt x="35953" y="240665"/>
                </a:lnTo>
                <a:lnTo>
                  <a:pt x="0" y="228600"/>
                </a:lnTo>
                <a:lnTo>
                  <a:pt x="25273" y="359537"/>
                </a:lnTo>
                <a:lnTo>
                  <a:pt x="32893" y="364617"/>
                </a:lnTo>
                <a:lnTo>
                  <a:pt x="48514" y="361569"/>
                </a:lnTo>
                <a:lnTo>
                  <a:pt x="53721" y="354076"/>
                </a:lnTo>
                <a:lnTo>
                  <a:pt x="43294" y="300075"/>
                </a:lnTo>
                <a:lnTo>
                  <a:pt x="522478" y="847725"/>
                </a:lnTo>
                <a:lnTo>
                  <a:pt x="544322" y="828675"/>
                </a:lnTo>
                <a:close/>
              </a:path>
              <a:path w="619125" h="847725">
                <a:moveTo>
                  <a:pt x="618871" y="369824"/>
                </a:moveTo>
                <a:lnTo>
                  <a:pt x="224751" y="41503"/>
                </a:lnTo>
                <a:lnTo>
                  <a:pt x="279019" y="50673"/>
                </a:lnTo>
                <a:lnTo>
                  <a:pt x="286512" y="45339"/>
                </a:lnTo>
                <a:lnTo>
                  <a:pt x="288010" y="36766"/>
                </a:lnTo>
                <a:lnTo>
                  <a:pt x="289179" y="29591"/>
                </a:lnTo>
                <a:lnTo>
                  <a:pt x="283845" y="22098"/>
                </a:lnTo>
                <a:lnTo>
                  <a:pt x="195605" y="7239"/>
                </a:lnTo>
                <a:lnTo>
                  <a:pt x="152400" y="0"/>
                </a:lnTo>
                <a:lnTo>
                  <a:pt x="195072" y="117856"/>
                </a:lnTo>
                <a:lnTo>
                  <a:pt x="197866" y="125349"/>
                </a:lnTo>
                <a:lnTo>
                  <a:pt x="206121" y="129286"/>
                </a:lnTo>
                <a:lnTo>
                  <a:pt x="213614" y="126492"/>
                </a:lnTo>
                <a:lnTo>
                  <a:pt x="221107" y="123825"/>
                </a:lnTo>
                <a:lnTo>
                  <a:pt x="225044" y="115443"/>
                </a:lnTo>
                <a:lnTo>
                  <a:pt x="222377" y="107950"/>
                </a:lnTo>
                <a:lnTo>
                  <a:pt x="206375" y="63868"/>
                </a:lnTo>
                <a:lnTo>
                  <a:pt x="600329" y="392176"/>
                </a:lnTo>
                <a:lnTo>
                  <a:pt x="618871" y="3698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99588" y="1514094"/>
            <a:ext cx="326390" cy="616585"/>
          </a:xfrm>
          <a:custGeom>
            <a:avLst/>
            <a:gdLst/>
            <a:ahLst/>
            <a:cxnLst/>
            <a:rect l="l" t="t" r="r" b="b"/>
            <a:pathLst>
              <a:path w="326389" h="616585">
                <a:moveTo>
                  <a:pt x="292046" y="51325"/>
                </a:moveTo>
                <a:lnTo>
                  <a:pt x="268024" y="67073"/>
                </a:lnTo>
                <a:lnTo>
                  <a:pt x="0" y="603122"/>
                </a:lnTo>
                <a:lnTo>
                  <a:pt x="25907" y="616076"/>
                </a:lnTo>
                <a:lnTo>
                  <a:pt x="293901" y="80089"/>
                </a:lnTo>
                <a:lnTo>
                  <a:pt x="292046" y="51325"/>
                </a:lnTo>
                <a:close/>
              </a:path>
              <a:path w="326389" h="616585">
                <a:moveTo>
                  <a:pt x="319000" y="19176"/>
                </a:moveTo>
                <a:lnTo>
                  <a:pt x="291973" y="19176"/>
                </a:lnTo>
                <a:lnTo>
                  <a:pt x="317881" y="32130"/>
                </a:lnTo>
                <a:lnTo>
                  <a:pt x="293901" y="80089"/>
                </a:lnTo>
                <a:lnTo>
                  <a:pt x="297434" y="134873"/>
                </a:lnTo>
                <a:lnTo>
                  <a:pt x="304419" y="140969"/>
                </a:lnTo>
                <a:lnTo>
                  <a:pt x="320294" y="139953"/>
                </a:lnTo>
                <a:lnTo>
                  <a:pt x="326389" y="133095"/>
                </a:lnTo>
                <a:lnTo>
                  <a:pt x="319000" y="19176"/>
                </a:lnTo>
                <a:close/>
              </a:path>
              <a:path w="326389" h="616585">
                <a:moveTo>
                  <a:pt x="317754" y="0"/>
                </a:moveTo>
                <a:lnTo>
                  <a:pt x="212851" y="68579"/>
                </a:lnTo>
                <a:lnTo>
                  <a:pt x="206120" y="72897"/>
                </a:lnTo>
                <a:lnTo>
                  <a:pt x="204216" y="81914"/>
                </a:lnTo>
                <a:lnTo>
                  <a:pt x="208661" y="88645"/>
                </a:lnTo>
                <a:lnTo>
                  <a:pt x="212979" y="95250"/>
                </a:lnTo>
                <a:lnTo>
                  <a:pt x="221995" y="97154"/>
                </a:lnTo>
                <a:lnTo>
                  <a:pt x="228726" y="92836"/>
                </a:lnTo>
                <a:lnTo>
                  <a:pt x="268024" y="67073"/>
                </a:lnTo>
                <a:lnTo>
                  <a:pt x="291973" y="19176"/>
                </a:lnTo>
                <a:lnTo>
                  <a:pt x="319000" y="19176"/>
                </a:lnTo>
                <a:lnTo>
                  <a:pt x="317754" y="0"/>
                </a:lnTo>
                <a:close/>
              </a:path>
              <a:path w="326389" h="616585">
                <a:moveTo>
                  <a:pt x="306705" y="26542"/>
                </a:moveTo>
                <a:lnTo>
                  <a:pt x="290449" y="26542"/>
                </a:lnTo>
                <a:lnTo>
                  <a:pt x="312800" y="37718"/>
                </a:lnTo>
                <a:lnTo>
                  <a:pt x="292046" y="51325"/>
                </a:lnTo>
                <a:lnTo>
                  <a:pt x="293901" y="80089"/>
                </a:lnTo>
                <a:lnTo>
                  <a:pt x="317881" y="32130"/>
                </a:lnTo>
                <a:lnTo>
                  <a:pt x="306705" y="26542"/>
                </a:lnTo>
                <a:close/>
              </a:path>
              <a:path w="326389" h="616585">
                <a:moveTo>
                  <a:pt x="291973" y="19176"/>
                </a:moveTo>
                <a:lnTo>
                  <a:pt x="268024" y="67073"/>
                </a:lnTo>
                <a:lnTo>
                  <a:pt x="292046" y="51325"/>
                </a:lnTo>
                <a:lnTo>
                  <a:pt x="290449" y="26542"/>
                </a:lnTo>
                <a:lnTo>
                  <a:pt x="306705" y="26542"/>
                </a:lnTo>
                <a:lnTo>
                  <a:pt x="291973" y="19176"/>
                </a:lnTo>
                <a:close/>
              </a:path>
              <a:path w="326389" h="616585">
                <a:moveTo>
                  <a:pt x="290449" y="26542"/>
                </a:moveTo>
                <a:lnTo>
                  <a:pt x="292046" y="51325"/>
                </a:lnTo>
                <a:lnTo>
                  <a:pt x="312800" y="37718"/>
                </a:lnTo>
                <a:lnTo>
                  <a:pt x="290449" y="26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54758" y="2580767"/>
            <a:ext cx="134620" cy="305435"/>
          </a:xfrm>
          <a:custGeom>
            <a:avLst/>
            <a:gdLst/>
            <a:ahLst/>
            <a:cxnLst/>
            <a:rect l="l" t="t" r="r" b="b"/>
            <a:pathLst>
              <a:path w="134619" h="305435">
                <a:moveTo>
                  <a:pt x="67182" y="57404"/>
                </a:moveTo>
                <a:lnTo>
                  <a:pt x="52705" y="82223"/>
                </a:lnTo>
                <a:lnTo>
                  <a:pt x="52705" y="304927"/>
                </a:lnTo>
                <a:lnTo>
                  <a:pt x="81661" y="304927"/>
                </a:lnTo>
                <a:lnTo>
                  <a:pt x="81661" y="82223"/>
                </a:lnTo>
                <a:lnTo>
                  <a:pt x="67182" y="57404"/>
                </a:lnTo>
                <a:close/>
              </a:path>
              <a:path w="134619" h="305435">
                <a:moveTo>
                  <a:pt x="67183" y="0"/>
                </a:moveTo>
                <a:lnTo>
                  <a:pt x="0" y="115316"/>
                </a:lnTo>
                <a:lnTo>
                  <a:pt x="2286" y="124079"/>
                </a:lnTo>
                <a:lnTo>
                  <a:pt x="9271" y="128143"/>
                </a:lnTo>
                <a:lnTo>
                  <a:pt x="16129" y="132207"/>
                </a:lnTo>
                <a:lnTo>
                  <a:pt x="25018" y="129921"/>
                </a:lnTo>
                <a:lnTo>
                  <a:pt x="28956" y="122936"/>
                </a:lnTo>
                <a:lnTo>
                  <a:pt x="52705" y="82223"/>
                </a:lnTo>
                <a:lnTo>
                  <a:pt x="52705" y="28829"/>
                </a:lnTo>
                <a:lnTo>
                  <a:pt x="83978" y="28829"/>
                </a:lnTo>
                <a:lnTo>
                  <a:pt x="67183" y="0"/>
                </a:lnTo>
                <a:close/>
              </a:path>
              <a:path w="134619" h="305435">
                <a:moveTo>
                  <a:pt x="83978" y="28829"/>
                </a:moveTo>
                <a:lnTo>
                  <a:pt x="81661" y="28829"/>
                </a:lnTo>
                <a:lnTo>
                  <a:pt x="81661" y="82223"/>
                </a:lnTo>
                <a:lnTo>
                  <a:pt x="105410" y="122936"/>
                </a:lnTo>
                <a:lnTo>
                  <a:pt x="109347" y="129921"/>
                </a:lnTo>
                <a:lnTo>
                  <a:pt x="118237" y="132207"/>
                </a:lnTo>
                <a:lnTo>
                  <a:pt x="125095" y="128143"/>
                </a:lnTo>
                <a:lnTo>
                  <a:pt x="132080" y="124079"/>
                </a:lnTo>
                <a:lnTo>
                  <a:pt x="134366" y="115316"/>
                </a:lnTo>
                <a:lnTo>
                  <a:pt x="83978" y="28829"/>
                </a:lnTo>
                <a:close/>
              </a:path>
              <a:path w="134619" h="305435">
                <a:moveTo>
                  <a:pt x="81661" y="28829"/>
                </a:moveTo>
                <a:lnTo>
                  <a:pt x="52705" y="28829"/>
                </a:lnTo>
                <a:lnTo>
                  <a:pt x="52705" y="82223"/>
                </a:lnTo>
                <a:lnTo>
                  <a:pt x="67182" y="57404"/>
                </a:lnTo>
                <a:lnTo>
                  <a:pt x="54737" y="36068"/>
                </a:lnTo>
                <a:lnTo>
                  <a:pt x="81661" y="36068"/>
                </a:lnTo>
                <a:lnTo>
                  <a:pt x="81661" y="28829"/>
                </a:lnTo>
                <a:close/>
              </a:path>
              <a:path w="134619" h="305435">
                <a:moveTo>
                  <a:pt x="81661" y="36068"/>
                </a:moveTo>
                <a:lnTo>
                  <a:pt x="79629" y="36068"/>
                </a:lnTo>
                <a:lnTo>
                  <a:pt x="67182" y="57404"/>
                </a:lnTo>
                <a:lnTo>
                  <a:pt x="81661" y="82223"/>
                </a:lnTo>
                <a:lnTo>
                  <a:pt x="81661" y="36068"/>
                </a:lnTo>
                <a:close/>
              </a:path>
              <a:path w="134619" h="305435">
                <a:moveTo>
                  <a:pt x="79629" y="36068"/>
                </a:moveTo>
                <a:lnTo>
                  <a:pt x="54737" y="36068"/>
                </a:lnTo>
                <a:lnTo>
                  <a:pt x="67182" y="57404"/>
                </a:lnTo>
                <a:lnTo>
                  <a:pt x="79629" y="36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6933" y="2580767"/>
            <a:ext cx="134620" cy="991235"/>
          </a:xfrm>
          <a:custGeom>
            <a:avLst/>
            <a:gdLst/>
            <a:ahLst/>
            <a:cxnLst/>
            <a:rect l="l" t="t" r="r" b="b"/>
            <a:pathLst>
              <a:path w="134620" h="991235">
                <a:moveTo>
                  <a:pt x="67208" y="57512"/>
                </a:moveTo>
                <a:lnTo>
                  <a:pt x="52730" y="82332"/>
                </a:lnTo>
                <a:lnTo>
                  <a:pt x="52730" y="990727"/>
                </a:lnTo>
                <a:lnTo>
                  <a:pt x="81686" y="990727"/>
                </a:lnTo>
                <a:lnTo>
                  <a:pt x="81686" y="82332"/>
                </a:lnTo>
                <a:lnTo>
                  <a:pt x="67208" y="57512"/>
                </a:lnTo>
                <a:close/>
              </a:path>
              <a:path w="134620" h="991235">
                <a:moveTo>
                  <a:pt x="67208" y="0"/>
                </a:moveTo>
                <a:lnTo>
                  <a:pt x="4025" y="108331"/>
                </a:lnTo>
                <a:lnTo>
                  <a:pt x="0" y="115316"/>
                </a:lnTo>
                <a:lnTo>
                  <a:pt x="2336" y="124079"/>
                </a:lnTo>
                <a:lnTo>
                  <a:pt x="16141" y="132207"/>
                </a:lnTo>
                <a:lnTo>
                  <a:pt x="25006" y="129921"/>
                </a:lnTo>
                <a:lnTo>
                  <a:pt x="29044" y="122936"/>
                </a:lnTo>
                <a:lnTo>
                  <a:pt x="52730" y="82332"/>
                </a:lnTo>
                <a:lnTo>
                  <a:pt x="52730" y="28829"/>
                </a:lnTo>
                <a:lnTo>
                  <a:pt x="84022" y="28829"/>
                </a:lnTo>
                <a:lnTo>
                  <a:pt x="67208" y="0"/>
                </a:lnTo>
                <a:close/>
              </a:path>
              <a:path w="134620" h="991235">
                <a:moveTo>
                  <a:pt x="84022" y="28829"/>
                </a:moveTo>
                <a:lnTo>
                  <a:pt x="81686" y="28829"/>
                </a:lnTo>
                <a:lnTo>
                  <a:pt x="81686" y="82332"/>
                </a:lnTo>
                <a:lnTo>
                  <a:pt x="105371" y="122936"/>
                </a:lnTo>
                <a:lnTo>
                  <a:pt x="109397" y="129921"/>
                </a:lnTo>
                <a:lnTo>
                  <a:pt x="118262" y="132207"/>
                </a:lnTo>
                <a:lnTo>
                  <a:pt x="132079" y="124079"/>
                </a:lnTo>
                <a:lnTo>
                  <a:pt x="134416" y="115316"/>
                </a:lnTo>
                <a:lnTo>
                  <a:pt x="130390" y="108331"/>
                </a:lnTo>
                <a:lnTo>
                  <a:pt x="84022" y="28829"/>
                </a:lnTo>
                <a:close/>
              </a:path>
              <a:path w="134620" h="991235">
                <a:moveTo>
                  <a:pt x="81686" y="28829"/>
                </a:moveTo>
                <a:lnTo>
                  <a:pt x="52730" y="28829"/>
                </a:lnTo>
                <a:lnTo>
                  <a:pt x="52730" y="82332"/>
                </a:lnTo>
                <a:lnTo>
                  <a:pt x="67208" y="57512"/>
                </a:lnTo>
                <a:lnTo>
                  <a:pt x="54698" y="36068"/>
                </a:lnTo>
                <a:lnTo>
                  <a:pt x="81686" y="36068"/>
                </a:lnTo>
                <a:lnTo>
                  <a:pt x="81686" y="28829"/>
                </a:lnTo>
                <a:close/>
              </a:path>
              <a:path w="134620" h="991235">
                <a:moveTo>
                  <a:pt x="81686" y="36068"/>
                </a:moveTo>
                <a:lnTo>
                  <a:pt x="79717" y="36068"/>
                </a:lnTo>
                <a:lnTo>
                  <a:pt x="67208" y="57512"/>
                </a:lnTo>
                <a:lnTo>
                  <a:pt x="81686" y="82332"/>
                </a:lnTo>
                <a:lnTo>
                  <a:pt x="81686" y="36068"/>
                </a:lnTo>
                <a:close/>
              </a:path>
              <a:path w="134620" h="991235">
                <a:moveTo>
                  <a:pt x="79717" y="36068"/>
                </a:moveTo>
                <a:lnTo>
                  <a:pt x="54698" y="36068"/>
                </a:lnTo>
                <a:lnTo>
                  <a:pt x="67208" y="57512"/>
                </a:lnTo>
                <a:lnTo>
                  <a:pt x="79717" y="36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2003" y="4322064"/>
          <a:ext cx="6598920" cy="1638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500"/>
                <a:gridCol w="1640205"/>
                <a:gridCol w="2734945"/>
                <a:gridCol w="1652270"/>
              </a:tblGrid>
              <a:tr h="410648">
                <a:tc gridSpan="4">
                  <a:txBody>
                    <a:bodyPr/>
                    <a:lstStyle/>
                    <a:p>
                      <a:pPr marL="91440">
                        <a:lnSpc>
                          <a:spcPts val="2580"/>
                        </a:lnSpc>
                      </a:pPr>
                      <a:r>
                        <a:rPr sz="2200" b="1" i="1" spc="-5" dirty="0">
                          <a:latin typeface="Carlito"/>
                          <a:cs typeface="Carlito"/>
                        </a:rPr>
                        <a:t>The three basic </a:t>
                      </a:r>
                      <a:r>
                        <a:rPr sz="2200" b="1" i="1" spc="-5" dirty="0">
                          <a:latin typeface="Courier New"/>
                          <a:cs typeface="Courier New"/>
                        </a:rPr>
                        <a:t>read</a:t>
                      </a:r>
                      <a:r>
                        <a:rPr sz="2200" b="1" i="1" spc="-8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i="1" spc="-5" dirty="0">
                          <a:latin typeface="Carlito"/>
                          <a:cs typeface="Carlito"/>
                        </a:rPr>
                        <a:t>methods are: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DE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74557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read()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00" b="1" spc="-1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read(byte[]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6510" marB="0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buffer)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EEBF7"/>
                    </a:solidFill>
                  </a:tcPr>
                </a:tc>
              </a:tr>
              <a:tr h="482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spc="-1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read(byte[]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spc="-1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buffer, 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offset,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b="1" spc="-1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length)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solidFill>
                      <a:srgbClr val="DEEBF7"/>
                    </a:solidFill>
                  </a:tcPr>
                </a:tc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6687311" y="4322064"/>
            <a:ext cx="5504815" cy="2307590"/>
          </a:xfrm>
          <a:custGeom>
            <a:avLst/>
            <a:gdLst/>
            <a:ahLst/>
            <a:cxnLst/>
            <a:rect l="l" t="t" r="r" b="b"/>
            <a:pathLst>
              <a:path w="5504815" h="2307590">
                <a:moveTo>
                  <a:pt x="0" y="2307336"/>
                </a:moveTo>
                <a:lnTo>
                  <a:pt x="5504687" y="2307336"/>
                </a:lnTo>
                <a:lnTo>
                  <a:pt x="5504687" y="0"/>
                </a:lnTo>
                <a:lnTo>
                  <a:pt x="0" y="0"/>
                </a:lnTo>
                <a:lnTo>
                  <a:pt x="0" y="2307336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766686" y="4334383"/>
            <a:ext cx="5220970" cy="1939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100"/>
              </a:spcBef>
            </a:pPr>
            <a:r>
              <a:rPr sz="2000" b="1" i="1" dirty="0">
                <a:latin typeface="Carlito"/>
                <a:cs typeface="Carlito"/>
              </a:rPr>
              <a:t>Other methods</a:t>
            </a:r>
            <a:r>
              <a:rPr sz="2000" b="1" i="1" spc="-50" dirty="0">
                <a:latin typeface="Carlito"/>
                <a:cs typeface="Carlito"/>
              </a:rPr>
              <a:t> </a:t>
            </a:r>
            <a:r>
              <a:rPr sz="2000" b="1" i="1" dirty="0">
                <a:latin typeface="Carlito"/>
                <a:cs typeface="Carlito"/>
              </a:rPr>
              <a:t>include: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135"/>
              </a:lnSpc>
            </a:pP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void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close</a:t>
            </a:r>
            <a:r>
              <a:rPr sz="1700" b="1" spc="-10" dirty="0">
                <a:solidFill>
                  <a:srgbClr val="C00000"/>
                </a:solidFill>
                <a:latin typeface="Courier New"/>
                <a:cs typeface="Courier New"/>
              </a:rPr>
              <a:t>() </a:t>
            </a:r>
            <a:r>
              <a:rPr sz="1700" b="1" dirty="0">
                <a:solidFill>
                  <a:srgbClr val="C00000"/>
                </a:solidFill>
                <a:latin typeface="Courier New"/>
                <a:cs typeface="Courier New"/>
              </a:rPr>
              <a:t>: </a:t>
            </a:r>
            <a:r>
              <a:rPr sz="1700" dirty="0">
                <a:latin typeface="Courier New"/>
                <a:cs typeface="Courier New"/>
              </a:rPr>
              <a:t>Close an </a:t>
            </a:r>
            <a:r>
              <a:rPr sz="1700" spc="-5" dirty="0">
                <a:latin typeface="Courier New"/>
                <a:cs typeface="Courier New"/>
              </a:rPr>
              <a:t>open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stream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available</a:t>
            </a:r>
            <a:r>
              <a:rPr sz="1700" b="1" i="1" spc="-10" dirty="0">
                <a:solidFill>
                  <a:srgbClr val="C00000"/>
                </a:solidFill>
                <a:latin typeface="Courier New"/>
                <a:cs typeface="Courier New"/>
              </a:rPr>
              <a:t>() </a:t>
            </a:r>
            <a:r>
              <a:rPr sz="1700" i="1" dirty="0">
                <a:latin typeface="Courier New"/>
                <a:cs typeface="Courier New"/>
              </a:rPr>
              <a:t>:Number </a:t>
            </a:r>
            <a:r>
              <a:rPr sz="1700" i="1" spc="5" dirty="0">
                <a:latin typeface="Courier New"/>
                <a:cs typeface="Courier New"/>
              </a:rPr>
              <a:t>of</a:t>
            </a:r>
            <a:r>
              <a:rPr sz="1700" i="1" spc="-40" dirty="0">
                <a:latin typeface="Courier New"/>
                <a:cs typeface="Courier New"/>
              </a:rPr>
              <a:t> </a:t>
            </a:r>
            <a:r>
              <a:rPr sz="1700" i="1" dirty="0">
                <a:latin typeface="Courier New"/>
                <a:cs typeface="Courier New"/>
              </a:rPr>
              <a:t>bytes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2030"/>
              </a:lnSpc>
              <a:spcBef>
                <a:spcPts val="15"/>
              </a:spcBef>
            </a:pPr>
            <a:r>
              <a:rPr sz="1700" i="1" dirty="0">
                <a:latin typeface="Courier New"/>
                <a:cs typeface="Courier New"/>
              </a:rPr>
              <a:t>available</a:t>
            </a:r>
            <a:endParaRPr sz="1700">
              <a:latin typeface="Courier New"/>
              <a:cs typeface="Courier New"/>
            </a:endParaRPr>
          </a:p>
          <a:p>
            <a:pPr marL="12700" marR="5080">
              <a:lnSpc>
                <a:spcPts val="2080"/>
              </a:lnSpc>
              <a:spcBef>
                <a:spcPts val="130"/>
              </a:spcBef>
            </a:pP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long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skip(long n) </a:t>
            </a:r>
            <a:r>
              <a:rPr sz="1800" spc="-5" dirty="0">
                <a:latin typeface="Courier New"/>
                <a:cs typeface="Courier New"/>
              </a:rPr>
              <a:t>:</a:t>
            </a:r>
            <a:r>
              <a:rPr sz="1700" i="1" spc="-5" dirty="0">
                <a:latin typeface="Courier New"/>
                <a:cs typeface="Courier New"/>
              </a:rPr>
              <a:t>Discard </a:t>
            </a:r>
            <a:r>
              <a:rPr sz="1700" i="1" dirty="0">
                <a:latin typeface="Courier New"/>
                <a:cs typeface="Courier New"/>
              </a:rPr>
              <a:t>n bytes </a:t>
            </a:r>
            <a:r>
              <a:rPr sz="1700" i="1" spc="-5" dirty="0">
                <a:latin typeface="Courier New"/>
                <a:cs typeface="Courier New"/>
              </a:rPr>
              <a:t>from  stream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2065"/>
              </a:lnSpc>
            </a:pP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void</a:t>
            </a:r>
            <a:r>
              <a:rPr sz="1800" b="1" spc="-2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urier New"/>
                <a:cs typeface="Courier New"/>
              </a:rPr>
              <a:t>reset()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315200" y="603504"/>
            <a:ext cx="4876800" cy="615950"/>
          </a:xfrm>
          <a:custGeom>
            <a:avLst/>
            <a:gdLst/>
            <a:ahLst/>
            <a:cxnLst/>
            <a:rect l="l" t="t" r="r" b="b"/>
            <a:pathLst>
              <a:path w="4876800" h="615950">
                <a:moveTo>
                  <a:pt x="4876800" y="0"/>
                </a:moveTo>
                <a:lnTo>
                  <a:pt x="0" y="0"/>
                </a:lnTo>
                <a:lnTo>
                  <a:pt x="0" y="615696"/>
                </a:lnTo>
                <a:lnTo>
                  <a:pt x="4876800" y="615696"/>
                </a:lnTo>
                <a:lnTo>
                  <a:pt x="487680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315200" y="603504"/>
            <a:ext cx="4876800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0"/>
              </a:lnSpc>
            </a:pPr>
            <a:r>
              <a:rPr sz="2000" b="1" dirty="0">
                <a:latin typeface="Arial"/>
                <a:cs typeface="Arial"/>
              </a:rPr>
              <a:t>FilterInputStream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FileOutputStream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15200" y="917861"/>
            <a:ext cx="4876800" cy="301625"/>
          </a:xfrm>
          <a:prstGeom prst="rect">
            <a:avLst/>
          </a:prstGeom>
          <a:solidFill>
            <a:srgbClr val="BCD6E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5"/>
              </a:lnSpc>
            </a:pPr>
            <a:r>
              <a:rPr sz="2000" dirty="0">
                <a:latin typeface="Arial"/>
                <a:cs typeface="Arial"/>
              </a:rPr>
              <a:t>are examples of </a:t>
            </a:r>
            <a:r>
              <a:rPr sz="2000" i="1" dirty="0">
                <a:latin typeface="Arial"/>
                <a:cs typeface="Arial"/>
              </a:rPr>
              <a:t>Decorator </a:t>
            </a:r>
            <a:r>
              <a:rPr sz="2000" dirty="0">
                <a:latin typeface="Arial"/>
                <a:cs typeface="Arial"/>
              </a:rPr>
              <a:t>design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pattern.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25805"/>
          </a:xfrm>
          <a:custGeom>
            <a:avLst/>
            <a:gdLst/>
            <a:ahLst/>
            <a:cxnLst/>
            <a:rect l="l" t="t" r="r" b="b"/>
            <a:pathLst>
              <a:path w="12192000" h="725805">
                <a:moveTo>
                  <a:pt x="12192000" y="0"/>
                </a:moveTo>
                <a:lnTo>
                  <a:pt x="0" y="0"/>
                </a:lnTo>
                <a:lnTo>
                  <a:pt x="0" y="725424"/>
                </a:lnTo>
                <a:lnTo>
                  <a:pt x="12192000" y="7254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7109" y="0"/>
            <a:ext cx="51047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OutputStream</a:t>
            </a:r>
            <a:r>
              <a:rPr spc="-375" dirty="0"/>
              <a:t> </a:t>
            </a:r>
            <a:r>
              <a:rPr spc="-210" dirty="0"/>
              <a:t>hierarchy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93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0073" y="857250"/>
            <a:ext cx="2095500" cy="685800"/>
          </a:xfrm>
          <a:prstGeom prst="rect">
            <a:avLst/>
          </a:prstGeom>
          <a:solidFill>
            <a:srgbClr val="E1EFD9"/>
          </a:solidFill>
          <a:ln w="19811">
            <a:solidFill>
              <a:srgbClr val="000000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55"/>
              </a:spcBef>
            </a:pPr>
            <a:r>
              <a:rPr sz="2800" spc="-5" dirty="0">
                <a:latin typeface="Times New Roman"/>
                <a:cs typeface="Times New Roman"/>
              </a:rPr>
              <a:t>Out</a:t>
            </a:r>
            <a:r>
              <a:rPr sz="2800" dirty="0">
                <a:latin typeface="Times New Roman"/>
                <a:cs typeface="Times New Roman"/>
              </a:rPr>
              <a:t>p</a:t>
            </a:r>
            <a:r>
              <a:rPr sz="2800" spc="-5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St</a:t>
            </a:r>
            <a:r>
              <a:rPr sz="2800" spc="5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58368" y="2142744"/>
          <a:ext cx="289623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965"/>
                <a:gridCol w="2551430"/>
                <a:gridCol w="116839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FilterOutputStream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078473" y="933450"/>
            <a:ext cx="3048000" cy="533400"/>
          </a:xfrm>
          <a:prstGeom prst="rect">
            <a:avLst/>
          </a:prstGeom>
          <a:solidFill>
            <a:srgbClr val="FFD966"/>
          </a:solidFill>
          <a:ln w="19811">
            <a:solidFill>
              <a:srgbClr val="000000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869"/>
              </a:spcBef>
            </a:pPr>
            <a:r>
              <a:rPr sz="2400" spc="-5" dirty="0">
                <a:latin typeface="Times New Roman"/>
                <a:cs typeface="Times New Roman"/>
              </a:rPr>
              <a:t>ByteArrayOutputStream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07073" y="2152650"/>
            <a:ext cx="2895600" cy="457200"/>
          </a:xfrm>
          <a:prstGeom prst="rect">
            <a:avLst/>
          </a:prstGeom>
          <a:solidFill>
            <a:srgbClr val="92D050"/>
          </a:solidFill>
          <a:ln w="19811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2400" dirty="0">
                <a:latin typeface="Times New Roman"/>
                <a:cs typeface="Times New Roman"/>
              </a:rPr>
              <a:t>FileOutputStream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230367" y="2980944"/>
          <a:ext cx="289496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35"/>
                <a:gridCol w="2703195"/>
                <a:gridCol w="76835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ObjectOutputStream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658873" y="2914650"/>
            <a:ext cx="3048000" cy="457200"/>
          </a:xfrm>
          <a:prstGeom prst="rect">
            <a:avLst/>
          </a:prstGeom>
          <a:solidFill>
            <a:srgbClr val="92D050"/>
          </a:solidFill>
          <a:ln w="19811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sz="2400" spc="-5" dirty="0">
                <a:latin typeface="Times New Roman"/>
                <a:cs typeface="Times New Roman"/>
              </a:rPr>
              <a:t>BufferedOutputStream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7874" y="3600450"/>
            <a:ext cx="2895600" cy="457200"/>
          </a:xfrm>
          <a:prstGeom prst="rect">
            <a:avLst/>
          </a:prstGeom>
          <a:solidFill>
            <a:srgbClr val="92D050"/>
          </a:solidFill>
          <a:ln w="19811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519430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latin typeface="Times New Roman"/>
                <a:cs typeface="Times New Roman"/>
              </a:rPr>
              <a:t>DataOutputStream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473" y="4210050"/>
            <a:ext cx="2895600" cy="457200"/>
          </a:xfrm>
          <a:prstGeom prst="rect">
            <a:avLst/>
          </a:prstGeom>
          <a:solidFill>
            <a:srgbClr val="92D050"/>
          </a:solidFill>
          <a:ln w="19811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814705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latin typeface="Times New Roman"/>
                <a:cs typeface="Times New Roman"/>
              </a:rPr>
              <a:t>PrintStream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63901" y="1515744"/>
            <a:ext cx="1833880" cy="650875"/>
          </a:xfrm>
          <a:custGeom>
            <a:avLst/>
            <a:gdLst/>
            <a:ahLst/>
            <a:cxnLst/>
            <a:rect l="l" t="t" r="r" b="b"/>
            <a:pathLst>
              <a:path w="1833879" h="650875">
                <a:moveTo>
                  <a:pt x="1750696" y="39582"/>
                </a:moveTo>
                <a:lnTo>
                  <a:pt x="0" y="623188"/>
                </a:lnTo>
                <a:lnTo>
                  <a:pt x="9143" y="650620"/>
                </a:lnTo>
                <a:lnTo>
                  <a:pt x="1759801" y="67150"/>
                </a:lnTo>
                <a:lnTo>
                  <a:pt x="1778859" y="45469"/>
                </a:lnTo>
                <a:lnTo>
                  <a:pt x="1750696" y="39582"/>
                </a:lnTo>
                <a:close/>
              </a:path>
              <a:path w="1833879" h="650875">
                <a:moveTo>
                  <a:pt x="1810900" y="22605"/>
                </a:moveTo>
                <a:lnTo>
                  <a:pt x="1801622" y="22605"/>
                </a:lnTo>
                <a:lnTo>
                  <a:pt x="1810765" y="50164"/>
                </a:lnTo>
                <a:lnTo>
                  <a:pt x="1759801" y="67150"/>
                </a:lnTo>
                <a:lnTo>
                  <a:pt x="1723644" y="108330"/>
                </a:lnTo>
                <a:lnTo>
                  <a:pt x="1724278" y="117475"/>
                </a:lnTo>
                <a:lnTo>
                  <a:pt x="1730248" y="122808"/>
                </a:lnTo>
                <a:lnTo>
                  <a:pt x="1736217" y="128015"/>
                </a:lnTo>
                <a:lnTo>
                  <a:pt x="1745361" y="127507"/>
                </a:lnTo>
                <a:lnTo>
                  <a:pt x="1833372" y="27304"/>
                </a:lnTo>
                <a:lnTo>
                  <a:pt x="1810900" y="22605"/>
                </a:lnTo>
                <a:close/>
              </a:path>
              <a:path w="1833879" h="650875">
                <a:moveTo>
                  <a:pt x="1778859" y="45469"/>
                </a:moveTo>
                <a:lnTo>
                  <a:pt x="1759801" y="67150"/>
                </a:lnTo>
                <a:lnTo>
                  <a:pt x="1809622" y="50545"/>
                </a:lnTo>
                <a:lnTo>
                  <a:pt x="1803146" y="50545"/>
                </a:lnTo>
                <a:lnTo>
                  <a:pt x="1778859" y="45469"/>
                </a:lnTo>
                <a:close/>
              </a:path>
              <a:path w="1833879" h="650875">
                <a:moveTo>
                  <a:pt x="1795272" y="26796"/>
                </a:moveTo>
                <a:lnTo>
                  <a:pt x="1778859" y="45469"/>
                </a:lnTo>
                <a:lnTo>
                  <a:pt x="1803146" y="50545"/>
                </a:lnTo>
                <a:lnTo>
                  <a:pt x="1795272" y="26796"/>
                </a:lnTo>
                <a:close/>
              </a:path>
              <a:path w="1833879" h="650875">
                <a:moveTo>
                  <a:pt x="1803012" y="26796"/>
                </a:moveTo>
                <a:lnTo>
                  <a:pt x="1795272" y="26796"/>
                </a:lnTo>
                <a:lnTo>
                  <a:pt x="1803146" y="50545"/>
                </a:lnTo>
                <a:lnTo>
                  <a:pt x="1809622" y="50545"/>
                </a:lnTo>
                <a:lnTo>
                  <a:pt x="1810765" y="50164"/>
                </a:lnTo>
                <a:lnTo>
                  <a:pt x="1803012" y="26796"/>
                </a:lnTo>
                <a:close/>
              </a:path>
              <a:path w="1833879" h="650875">
                <a:moveTo>
                  <a:pt x="1801622" y="22605"/>
                </a:moveTo>
                <a:lnTo>
                  <a:pt x="1750696" y="39582"/>
                </a:lnTo>
                <a:lnTo>
                  <a:pt x="1778859" y="45469"/>
                </a:lnTo>
                <a:lnTo>
                  <a:pt x="1795272" y="26796"/>
                </a:lnTo>
                <a:lnTo>
                  <a:pt x="1803012" y="26796"/>
                </a:lnTo>
                <a:lnTo>
                  <a:pt x="1801622" y="22605"/>
                </a:lnTo>
                <a:close/>
              </a:path>
              <a:path w="1833879" h="650875">
                <a:moveTo>
                  <a:pt x="1702943" y="0"/>
                </a:moveTo>
                <a:lnTo>
                  <a:pt x="1695196" y="4952"/>
                </a:lnTo>
                <a:lnTo>
                  <a:pt x="1693545" y="12826"/>
                </a:lnTo>
                <a:lnTo>
                  <a:pt x="1691894" y="20574"/>
                </a:lnTo>
                <a:lnTo>
                  <a:pt x="1696974" y="28320"/>
                </a:lnTo>
                <a:lnTo>
                  <a:pt x="1750696" y="39582"/>
                </a:lnTo>
                <a:lnTo>
                  <a:pt x="1801622" y="22605"/>
                </a:lnTo>
                <a:lnTo>
                  <a:pt x="1810900" y="22605"/>
                </a:lnTo>
                <a:lnTo>
                  <a:pt x="17029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8491" y="2609723"/>
            <a:ext cx="134620" cy="305435"/>
          </a:xfrm>
          <a:custGeom>
            <a:avLst/>
            <a:gdLst/>
            <a:ahLst/>
            <a:cxnLst/>
            <a:rect l="l" t="t" r="r" b="b"/>
            <a:pathLst>
              <a:path w="134619" h="305435">
                <a:moveTo>
                  <a:pt x="67182" y="57403"/>
                </a:moveTo>
                <a:lnTo>
                  <a:pt x="52704" y="82223"/>
                </a:lnTo>
                <a:lnTo>
                  <a:pt x="52704" y="304926"/>
                </a:lnTo>
                <a:lnTo>
                  <a:pt x="81660" y="304926"/>
                </a:lnTo>
                <a:lnTo>
                  <a:pt x="81660" y="82223"/>
                </a:lnTo>
                <a:lnTo>
                  <a:pt x="67182" y="57403"/>
                </a:lnTo>
                <a:close/>
              </a:path>
              <a:path w="134619" h="305435">
                <a:moveTo>
                  <a:pt x="67182" y="0"/>
                </a:moveTo>
                <a:lnTo>
                  <a:pt x="0" y="115315"/>
                </a:lnTo>
                <a:lnTo>
                  <a:pt x="2285" y="124078"/>
                </a:lnTo>
                <a:lnTo>
                  <a:pt x="9270" y="128142"/>
                </a:lnTo>
                <a:lnTo>
                  <a:pt x="16128" y="132206"/>
                </a:lnTo>
                <a:lnTo>
                  <a:pt x="25018" y="129921"/>
                </a:lnTo>
                <a:lnTo>
                  <a:pt x="28956" y="122936"/>
                </a:lnTo>
                <a:lnTo>
                  <a:pt x="52704" y="82223"/>
                </a:lnTo>
                <a:lnTo>
                  <a:pt x="52704" y="28828"/>
                </a:lnTo>
                <a:lnTo>
                  <a:pt x="83978" y="28828"/>
                </a:lnTo>
                <a:lnTo>
                  <a:pt x="67182" y="0"/>
                </a:lnTo>
                <a:close/>
              </a:path>
              <a:path w="134619" h="305435">
                <a:moveTo>
                  <a:pt x="83978" y="28828"/>
                </a:moveTo>
                <a:lnTo>
                  <a:pt x="81660" y="28828"/>
                </a:lnTo>
                <a:lnTo>
                  <a:pt x="81660" y="82223"/>
                </a:lnTo>
                <a:lnTo>
                  <a:pt x="105409" y="122936"/>
                </a:lnTo>
                <a:lnTo>
                  <a:pt x="109346" y="129921"/>
                </a:lnTo>
                <a:lnTo>
                  <a:pt x="118236" y="132206"/>
                </a:lnTo>
                <a:lnTo>
                  <a:pt x="125094" y="128142"/>
                </a:lnTo>
                <a:lnTo>
                  <a:pt x="132079" y="124078"/>
                </a:lnTo>
                <a:lnTo>
                  <a:pt x="134365" y="115315"/>
                </a:lnTo>
                <a:lnTo>
                  <a:pt x="83978" y="28828"/>
                </a:lnTo>
                <a:close/>
              </a:path>
              <a:path w="134619" h="305435">
                <a:moveTo>
                  <a:pt x="81660" y="28828"/>
                </a:moveTo>
                <a:lnTo>
                  <a:pt x="52704" y="28828"/>
                </a:lnTo>
                <a:lnTo>
                  <a:pt x="52704" y="82223"/>
                </a:lnTo>
                <a:lnTo>
                  <a:pt x="67182" y="57403"/>
                </a:lnTo>
                <a:lnTo>
                  <a:pt x="54736" y="36067"/>
                </a:lnTo>
                <a:lnTo>
                  <a:pt x="81660" y="36067"/>
                </a:lnTo>
                <a:lnTo>
                  <a:pt x="81660" y="28828"/>
                </a:lnTo>
                <a:close/>
              </a:path>
              <a:path w="134619" h="305435">
                <a:moveTo>
                  <a:pt x="81660" y="36067"/>
                </a:moveTo>
                <a:lnTo>
                  <a:pt x="79628" y="36067"/>
                </a:lnTo>
                <a:lnTo>
                  <a:pt x="67182" y="57403"/>
                </a:lnTo>
                <a:lnTo>
                  <a:pt x="81660" y="82223"/>
                </a:lnTo>
                <a:lnTo>
                  <a:pt x="81660" y="36067"/>
                </a:lnTo>
                <a:close/>
              </a:path>
              <a:path w="134619" h="305435">
                <a:moveTo>
                  <a:pt x="79628" y="36067"/>
                </a:moveTo>
                <a:lnTo>
                  <a:pt x="54736" y="36067"/>
                </a:lnTo>
                <a:lnTo>
                  <a:pt x="67182" y="57403"/>
                </a:lnTo>
                <a:lnTo>
                  <a:pt x="79628" y="36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39291" y="2609723"/>
            <a:ext cx="134620" cy="991235"/>
          </a:xfrm>
          <a:custGeom>
            <a:avLst/>
            <a:gdLst/>
            <a:ahLst/>
            <a:cxnLst/>
            <a:rect l="l" t="t" r="r" b="b"/>
            <a:pathLst>
              <a:path w="134619" h="991235">
                <a:moveTo>
                  <a:pt x="67183" y="57403"/>
                </a:moveTo>
                <a:lnTo>
                  <a:pt x="52705" y="82223"/>
                </a:lnTo>
                <a:lnTo>
                  <a:pt x="52705" y="990726"/>
                </a:lnTo>
                <a:lnTo>
                  <a:pt x="81661" y="990726"/>
                </a:lnTo>
                <a:lnTo>
                  <a:pt x="81661" y="82223"/>
                </a:lnTo>
                <a:lnTo>
                  <a:pt x="67183" y="57403"/>
                </a:lnTo>
                <a:close/>
              </a:path>
              <a:path w="134619" h="991235">
                <a:moveTo>
                  <a:pt x="67183" y="0"/>
                </a:moveTo>
                <a:lnTo>
                  <a:pt x="0" y="115315"/>
                </a:lnTo>
                <a:lnTo>
                  <a:pt x="2286" y="124078"/>
                </a:lnTo>
                <a:lnTo>
                  <a:pt x="9271" y="128142"/>
                </a:lnTo>
                <a:lnTo>
                  <a:pt x="16128" y="132206"/>
                </a:lnTo>
                <a:lnTo>
                  <a:pt x="25018" y="129921"/>
                </a:lnTo>
                <a:lnTo>
                  <a:pt x="28956" y="122936"/>
                </a:lnTo>
                <a:lnTo>
                  <a:pt x="52705" y="82223"/>
                </a:lnTo>
                <a:lnTo>
                  <a:pt x="52705" y="28828"/>
                </a:lnTo>
                <a:lnTo>
                  <a:pt x="83978" y="28828"/>
                </a:lnTo>
                <a:lnTo>
                  <a:pt x="67183" y="0"/>
                </a:lnTo>
                <a:close/>
              </a:path>
              <a:path w="134619" h="991235">
                <a:moveTo>
                  <a:pt x="83978" y="28828"/>
                </a:moveTo>
                <a:lnTo>
                  <a:pt x="81661" y="28828"/>
                </a:lnTo>
                <a:lnTo>
                  <a:pt x="81661" y="82223"/>
                </a:lnTo>
                <a:lnTo>
                  <a:pt x="105409" y="122936"/>
                </a:lnTo>
                <a:lnTo>
                  <a:pt x="109347" y="129921"/>
                </a:lnTo>
                <a:lnTo>
                  <a:pt x="118237" y="132206"/>
                </a:lnTo>
                <a:lnTo>
                  <a:pt x="125095" y="128142"/>
                </a:lnTo>
                <a:lnTo>
                  <a:pt x="132080" y="124078"/>
                </a:lnTo>
                <a:lnTo>
                  <a:pt x="134365" y="115315"/>
                </a:lnTo>
                <a:lnTo>
                  <a:pt x="83978" y="28828"/>
                </a:lnTo>
                <a:close/>
              </a:path>
              <a:path w="134619" h="991235">
                <a:moveTo>
                  <a:pt x="81661" y="28828"/>
                </a:moveTo>
                <a:lnTo>
                  <a:pt x="52705" y="28828"/>
                </a:lnTo>
                <a:lnTo>
                  <a:pt x="52705" y="82223"/>
                </a:lnTo>
                <a:lnTo>
                  <a:pt x="67183" y="57403"/>
                </a:lnTo>
                <a:lnTo>
                  <a:pt x="54737" y="36067"/>
                </a:lnTo>
                <a:lnTo>
                  <a:pt x="81661" y="36067"/>
                </a:lnTo>
                <a:lnTo>
                  <a:pt x="81661" y="28828"/>
                </a:lnTo>
                <a:close/>
              </a:path>
              <a:path w="134619" h="991235">
                <a:moveTo>
                  <a:pt x="81661" y="36067"/>
                </a:moveTo>
                <a:lnTo>
                  <a:pt x="79628" y="36067"/>
                </a:lnTo>
                <a:lnTo>
                  <a:pt x="67183" y="57403"/>
                </a:lnTo>
                <a:lnTo>
                  <a:pt x="81661" y="82223"/>
                </a:lnTo>
                <a:lnTo>
                  <a:pt x="81661" y="36067"/>
                </a:lnTo>
                <a:close/>
              </a:path>
              <a:path w="134619" h="991235">
                <a:moveTo>
                  <a:pt x="79628" y="36067"/>
                </a:moveTo>
                <a:lnTo>
                  <a:pt x="54737" y="36067"/>
                </a:lnTo>
                <a:lnTo>
                  <a:pt x="67183" y="57403"/>
                </a:lnTo>
                <a:lnTo>
                  <a:pt x="79628" y="36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5865" y="2609723"/>
            <a:ext cx="134620" cy="1600835"/>
          </a:xfrm>
          <a:custGeom>
            <a:avLst/>
            <a:gdLst/>
            <a:ahLst/>
            <a:cxnLst/>
            <a:rect l="l" t="t" r="r" b="b"/>
            <a:pathLst>
              <a:path w="134619" h="1600835">
                <a:moveTo>
                  <a:pt x="67208" y="57512"/>
                </a:moveTo>
                <a:lnTo>
                  <a:pt x="52730" y="82332"/>
                </a:lnTo>
                <a:lnTo>
                  <a:pt x="52730" y="1600327"/>
                </a:lnTo>
                <a:lnTo>
                  <a:pt x="81686" y="1600327"/>
                </a:lnTo>
                <a:lnTo>
                  <a:pt x="81686" y="82332"/>
                </a:lnTo>
                <a:lnTo>
                  <a:pt x="67208" y="57512"/>
                </a:lnTo>
                <a:close/>
              </a:path>
              <a:path w="134619" h="1600835">
                <a:moveTo>
                  <a:pt x="67208" y="0"/>
                </a:moveTo>
                <a:lnTo>
                  <a:pt x="4025" y="108330"/>
                </a:lnTo>
                <a:lnTo>
                  <a:pt x="0" y="115315"/>
                </a:lnTo>
                <a:lnTo>
                  <a:pt x="2336" y="124078"/>
                </a:lnTo>
                <a:lnTo>
                  <a:pt x="16141" y="132206"/>
                </a:lnTo>
                <a:lnTo>
                  <a:pt x="25018" y="129921"/>
                </a:lnTo>
                <a:lnTo>
                  <a:pt x="29044" y="122936"/>
                </a:lnTo>
                <a:lnTo>
                  <a:pt x="52730" y="82332"/>
                </a:lnTo>
                <a:lnTo>
                  <a:pt x="52730" y="28828"/>
                </a:lnTo>
                <a:lnTo>
                  <a:pt x="84022" y="28828"/>
                </a:lnTo>
                <a:lnTo>
                  <a:pt x="67208" y="0"/>
                </a:lnTo>
                <a:close/>
              </a:path>
              <a:path w="134619" h="1600835">
                <a:moveTo>
                  <a:pt x="84022" y="28828"/>
                </a:moveTo>
                <a:lnTo>
                  <a:pt x="81686" y="28828"/>
                </a:lnTo>
                <a:lnTo>
                  <a:pt x="81686" y="82332"/>
                </a:lnTo>
                <a:lnTo>
                  <a:pt x="105371" y="122936"/>
                </a:lnTo>
                <a:lnTo>
                  <a:pt x="109410" y="129921"/>
                </a:lnTo>
                <a:lnTo>
                  <a:pt x="118275" y="132206"/>
                </a:lnTo>
                <a:lnTo>
                  <a:pt x="132079" y="124078"/>
                </a:lnTo>
                <a:lnTo>
                  <a:pt x="134416" y="115315"/>
                </a:lnTo>
                <a:lnTo>
                  <a:pt x="130390" y="108330"/>
                </a:lnTo>
                <a:lnTo>
                  <a:pt x="84022" y="28828"/>
                </a:lnTo>
                <a:close/>
              </a:path>
              <a:path w="134619" h="1600835">
                <a:moveTo>
                  <a:pt x="81686" y="28828"/>
                </a:moveTo>
                <a:lnTo>
                  <a:pt x="52730" y="28828"/>
                </a:lnTo>
                <a:lnTo>
                  <a:pt x="52730" y="82332"/>
                </a:lnTo>
                <a:lnTo>
                  <a:pt x="67208" y="57512"/>
                </a:lnTo>
                <a:lnTo>
                  <a:pt x="54698" y="36067"/>
                </a:lnTo>
                <a:lnTo>
                  <a:pt x="81686" y="36067"/>
                </a:lnTo>
                <a:lnTo>
                  <a:pt x="81686" y="28828"/>
                </a:lnTo>
                <a:close/>
              </a:path>
              <a:path w="134619" h="1600835">
                <a:moveTo>
                  <a:pt x="81686" y="36067"/>
                </a:moveTo>
                <a:lnTo>
                  <a:pt x="79717" y="36067"/>
                </a:lnTo>
                <a:lnTo>
                  <a:pt x="67208" y="57512"/>
                </a:lnTo>
                <a:lnTo>
                  <a:pt x="81686" y="82332"/>
                </a:lnTo>
                <a:lnTo>
                  <a:pt x="81686" y="36067"/>
                </a:lnTo>
                <a:close/>
              </a:path>
              <a:path w="134619" h="1600835">
                <a:moveTo>
                  <a:pt x="79717" y="36067"/>
                </a:moveTo>
                <a:lnTo>
                  <a:pt x="54698" y="36067"/>
                </a:lnTo>
                <a:lnTo>
                  <a:pt x="67208" y="57512"/>
                </a:lnTo>
                <a:lnTo>
                  <a:pt x="79717" y="36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97473" y="1218564"/>
            <a:ext cx="386715" cy="186055"/>
          </a:xfrm>
          <a:custGeom>
            <a:avLst/>
            <a:gdLst/>
            <a:ahLst/>
            <a:cxnLst/>
            <a:rect l="l" t="t" r="r" b="b"/>
            <a:pathLst>
              <a:path w="386714" h="186055">
                <a:moveTo>
                  <a:pt x="81746" y="36787"/>
                </a:moveTo>
                <a:lnTo>
                  <a:pt x="53251" y="41040"/>
                </a:lnTo>
                <a:lnTo>
                  <a:pt x="70933" y="63697"/>
                </a:lnTo>
                <a:lnTo>
                  <a:pt x="375665" y="185547"/>
                </a:lnTo>
                <a:lnTo>
                  <a:pt x="386334" y="158623"/>
                </a:lnTo>
                <a:lnTo>
                  <a:pt x="81746" y="36787"/>
                </a:lnTo>
                <a:close/>
              </a:path>
              <a:path w="386714" h="186055">
                <a:moveTo>
                  <a:pt x="131825" y="0"/>
                </a:moveTo>
                <a:lnTo>
                  <a:pt x="123951" y="1270"/>
                </a:lnTo>
                <a:lnTo>
                  <a:pt x="0" y="19685"/>
                </a:lnTo>
                <a:lnTo>
                  <a:pt x="77088" y="118490"/>
                </a:lnTo>
                <a:lnTo>
                  <a:pt x="81914" y="124840"/>
                </a:lnTo>
                <a:lnTo>
                  <a:pt x="91059" y="125984"/>
                </a:lnTo>
                <a:lnTo>
                  <a:pt x="103631" y="116205"/>
                </a:lnTo>
                <a:lnTo>
                  <a:pt x="104775" y="107061"/>
                </a:lnTo>
                <a:lnTo>
                  <a:pt x="70933" y="63697"/>
                </a:lnTo>
                <a:lnTo>
                  <a:pt x="21209" y="43814"/>
                </a:lnTo>
                <a:lnTo>
                  <a:pt x="32003" y="16890"/>
                </a:lnTo>
                <a:lnTo>
                  <a:pt x="140959" y="16890"/>
                </a:lnTo>
                <a:lnTo>
                  <a:pt x="140462" y="13462"/>
                </a:lnTo>
                <a:lnTo>
                  <a:pt x="139191" y="5461"/>
                </a:lnTo>
                <a:lnTo>
                  <a:pt x="131825" y="0"/>
                </a:lnTo>
                <a:close/>
              </a:path>
              <a:path w="386714" h="186055">
                <a:moveTo>
                  <a:pt x="32003" y="16890"/>
                </a:moveTo>
                <a:lnTo>
                  <a:pt x="21209" y="43814"/>
                </a:lnTo>
                <a:lnTo>
                  <a:pt x="70933" y="63697"/>
                </a:lnTo>
                <a:lnTo>
                  <a:pt x="56110" y="44704"/>
                </a:lnTo>
                <a:lnTo>
                  <a:pt x="28701" y="44704"/>
                </a:lnTo>
                <a:lnTo>
                  <a:pt x="37973" y="21462"/>
                </a:lnTo>
                <a:lnTo>
                  <a:pt x="43434" y="21462"/>
                </a:lnTo>
                <a:lnTo>
                  <a:pt x="32003" y="16890"/>
                </a:lnTo>
                <a:close/>
              </a:path>
              <a:path w="386714" h="186055">
                <a:moveTo>
                  <a:pt x="37973" y="21462"/>
                </a:moveTo>
                <a:lnTo>
                  <a:pt x="28701" y="44704"/>
                </a:lnTo>
                <a:lnTo>
                  <a:pt x="53251" y="41040"/>
                </a:lnTo>
                <a:lnTo>
                  <a:pt x="37973" y="21462"/>
                </a:lnTo>
                <a:close/>
              </a:path>
              <a:path w="386714" h="186055">
                <a:moveTo>
                  <a:pt x="53251" y="41040"/>
                </a:moveTo>
                <a:lnTo>
                  <a:pt x="28701" y="44704"/>
                </a:lnTo>
                <a:lnTo>
                  <a:pt x="56110" y="44704"/>
                </a:lnTo>
                <a:lnTo>
                  <a:pt x="53251" y="41040"/>
                </a:lnTo>
                <a:close/>
              </a:path>
              <a:path w="386714" h="186055">
                <a:moveTo>
                  <a:pt x="43434" y="21462"/>
                </a:moveTo>
                <a:lnTo>
                  <a:pt x="37973" y="21462"/>
                </a:lnTo>
                <a:lnTo>
                  <a:pt x="53251" y="41040"/>
                </a:lnTo>
                <a:lnTo>
                  <a:pt x="81746" y="36787"/>
                </a:lnTo>
                <a:lnTo>
                  <a:pt x="43434" y="21462"/>
                </a:lnTo>
                <a:close/>
              </a:path>
              <a:path w="386714" h="186055">
                <a:moveTo>
                  <a:pt x="140959" y="16890"/>
                </a:moveTo>
                <a:lnTo>
                  <a:pt x="32003" y="16890"/>
                </a:lnTo>
                <a:lnTo>
                  <a:pt x="81746" y="36787"/>
                </a:lnTo>
                <a:lnTo>
                  <a:pt x="136143" y="28701"/>
                </a:lnTo>
                <a:lnTo>
                  <a:pt x="141604" y="21336"/>
                </a:lnTo>
                <a:lnTo>
                  <a:pt x="140959" y="16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97473" y="1466850"/>
            <a:ext cx="621665" cy="847090"/>
          </a:xfrm>
          <a:custGeom>
            <a:avLst/>
            <a:gdLst/>
            <a:ahLst/>
            <a:cxnLst/>
            <a:rect l="l" t="t" r="r" b="b"/>
            <a:pathLst>
              <a:path w="621664" h="847089">
                <a:moveTo>
                  <a:pt x="33748" y="46405"/>
                </a:moveTo>
                <a:lnTo>
                  <a:pt x="36649" y="74982"/>
                </a:lnTo>
                <a:lnTo>
                  <a:pt x="597915" y="846709"/>
                </a:lnTo>
                <a:lnTo>
                  <a:pt x="621284" y="829690"/>
                </a:lnTo>
                <a:lnTo>
                  <a:pt x="60106" y="57966"/>
                </a:lnTo>
                <a:lnTo>
                  <a:pt x="33748" y="46405"/>
                </a:lnTo>
                <a:close/>
              </a:path>
              <a:path w="621664" h="847089">
                <a:moveTo>
                  <a:pt x="0" y="0"/>
                </a:moveTo>
                <a:lnTo>
                  <a:pt x="12573" y="124713"/>
                </a:lnTo>
                <a:lnTo>
                  <a:pt x="13335" y="132714"/>
                </a:lnTo>
                <a:lnTo>
                  <a:pt x="20447" y="138429"/>
                </a:lnTo>
                <a:lnTo>
                  <a:pt x="28448" y="137667"/>
                </a:lnTo>
                <a:lnTo>
                  <a:pt x="36322" y="136778"/>
                </a:lnTo>
                <a:lnTo>
                  <a:pt x="42163" y="129794"/>
                </a:lnTo>
                <a:lnTo>
                  <a:pt x="41401" y="121792"/>
                </a:lnTo>
                <a:lnTo>
                  <a:pt x="36649" y="74982"/>
                </a:lnTo>
                <a:lnTo>
                  <a:pt x="5206" y="31750"/>
                </a:lnTo>
                <a:lnTo>
                  <a:pt x="28575" y="14604"/>
                </a:lnTo>
                <a:lnTo>
                  <a:pt x="33259" y="14604"/>
                </a:lnTo>
                <a:lnTo>
                  <a:pt x="0" y="0"/>
                </a:lnTo>
                <a:close/>
              </a:path>
              <a:path w="621664" h="847089">
                <a:moveTo>
                  <a:pt x="33259" y="14604"/>
                </a:moveTo>
                <a:lnTo>
                  <a:pt x="28575" y="14604"/>
                </a:lnTo>
                <a:lnTo>
                  <a:pt x="60106" y="57966"/>
                </a:lnTo>
                <a:lnTo>
                  <a:pt x="110489" y="80137"/>
                </a:lnTo>
                <a:lnTo>
                  <a:pt x="118999" y="76835"/>
                </a:lnTo>
                <a:lnTo>
                  <a:pt x="125349" y="62102"/>
                </a:lnTo>
                <a:lnTo>
                  <a:pt x="122047" y="53594"/>
                </a:lnTo>
                <a:lnTo>
                  <a:pt x="33259" y="14604"/>
                </a:lnTo>
                <a:close/>
              </a:path>
              <a:path w="621664" h="847089">
                <a:moveTo>
                  <a:pt x="28575" y="14604"/>
                </a:moveTo>
                <a:lnTo>
                  <a:pt x="5206" y="31750"/>
                </a:lnTo>
                <a:lnTo>
                  <a:pt x="36649" y="74982"/>
                </a:lnTo>
                <a:lnTo>
                  <a:pt x="33748" y="46405"/>
                </a:lnTo>
                <a:lnTo>
                  <a:pt x="11049" y="36449"/>
                </a:lnTo>
                <a:lnTo>
                  <a:pt x="31241" y="21716"/>
                </a:lnTo>
                <a:lnTo>
                  <a:pt x="33746" y="21716"/>
                </a:lnTo>
                <a:lnTo>
                  <a:pt x="28575" y="14604"/>
                </a:lnTo>
                <a:close/>
              </a:path>
              <a:path w="621664" h="847089">
                <a:moveTo>
                  <a:pt x="33746" y="21716"/>
                </a:moveTo>
                <a:lnTo>
                  <a:pt x="31241" y="21716"/>
                </a:lnTo>
                <a:lnTo>
                  <a:pt x="33748" y="46405"/>
                </a:lnTo>
                <a:lnTo>
                  <a:pt x="60106" y="57966"/>
                </a:lnTo>
                <a:lnTo>
                  <a:pt x="33746" y="21716"/>
                </a:lnTo>
                <a:close/>
              </a:path>
              <a:path w="621664" h="847089">
                <a:moveTo>
                  <a:pt x="31241" y="21716"/>
                </a:moveTo>
                <a:lnTo>
                  <a:pt x="11049" y="36449"/>
                </a:lnTo>
                <a:lnTo>
                  <a:pt x="33748" y="46405"/>
                </a:lnTo>
                <a:lnTo>
                  <a:pt x="31241" y="21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25490" y="1542922"/>
            <a:ext cx="134620" cy="1448435"/>
          </a:xfrm>
          <a:custGeom>
            <a:avLst/>
            <a:gdLst/>
            <a:ahLst/>
            <a:cxnLst/>
            <a:rect l="l" t="t" r="r" b="b"/>
            <a:pathLst>
              <a:path w="134620" h="1448435">
                <a:moveTo>
                  <a:pt x="67183" y="57403"/>
                </a:moveTo>
                <a:lnTo>
                  <a:pt x="52705" y="82223"/>
                </a:lnTo>
                <a:lnTo>
                  <a:pt x="52705" y="1447927"/>
                </a:lnTo>
                <a:lnTo>
                  <a:pt x="81661" y="1447927"/>
                </a:lnTo>
                <a:lnTo>
                  <a:pt x="81661" y="82223"/>
                </a:lnTo>
                <a:lnTo>
                  <a:pt x="67183" y="57403"/>
                </a:lnTo>
                <a:close/>
              </a:path>
              <a:path w="134620" h="1448435">
                <a:moveTo>
                  <a:pt x="67183" y="0"/>
                </a:moveTo>
                <a:lnTo>
                  <a:pt x="0" y="115315"/>
                </a:lnTo>
                <a:lnTo>
                  <a:pt x="2286" y="124078"/>
                </a:lnTo>
                <a:lnTo>
                  <a:pt x="9271" y="128142"/>
                </a:lnTo>
                <a:lnTo>
                  <a:pt x="16129" y="132206"/>
                </a:lnTo>
                <a:lnTo>
                  <a:pt x="25019" y="129921"/>
                </a:lnTo>
                <a:lnTo>
                  <a:pt x="28956" y="122936"/>
                </a:lnTo>
                <a:lnTo>
                  <a:pt x="52705" y="82223"/>
                </a:lnTo>
                <a:lnTo>
                  <a:pt x="52705" y="28828"/>
                </a:lnTo>
                <a:lnTo>
                  <a:pt x="83978" y="28828"/>
                </a:lnTo>
                <a:lnTo>
                  <a:pt x="67183" y="0"/>
                </a:lnTo>
                <a:close/>
              </a:path>
              <a:path w="134620" h="1448435">
                <a:moveTo>
                  <a:pt x="83978" y="28828"/>
                </a:moveTo>
                <a:lnTo>
                  <a:pt x="81661" y="28828"/>
                </a:lnTo>
                <a:lnTo>
                  <a:pt x="81661" y="82223"/>
                </a:lnTo>
                <a:lnTo>
                  <a:pt x="105410" y="122936"/>
                </a:lnTo>
                <a:lnTo>
                  <a:pt x="109347" y="129921"/>
                </a:lnTo>
                <a:lnTo>
                  <a:pt x="118237" y="132206"/>
                </a:lnTo>
                <a:lnTo>
                  <a:pt x="125095" y="128142"/>
                </a:lnTo>
                <a:lnTo>
                  <a:pt x="132080" y="124078"/>
                </a:lnTo>
                <a:lnTo>
                  <a:pt x="134366" y="115315"/>
                </a:lnTo>
                <a:lnTo>
                  <a:pt x="83978" y="28828"/>
                </a:lnTo>
                <a:close/>
              </a:path>
              <a:path w="134620" h="1448435">
                <a:moveTo>
                  <a:pt x="81661" y="28828"/>
                </a:moveTo>
                <a:lnTo>
                  <a:pt x="52705" y="28828"/>
                </a:lnTo>
                <a:lnTo>
                  <a:pt x="52705" y="82223"/>
                </a:lnTo>
                <a:lnTo>
                  <a:pt x="67183" y="57403"/>
                </a:lnTo>
                <a:lnTo>
                  <a:pt x="54737" y="36067"/>
                </a:lnTo>
                <a:lnTo>
                  <a:pt x="81661" y="36067"/>
                </a:lnTo>
                <a:lnTo>
                  <a:pt x="81661" y="28828"/>
                </a:lnTo>
                <a:close/>
              </a:path>
              <a:path w="134620" h="1448435">
                <a:moveTo>
                  <a:pt x="81661" y="36067"/>
                </a:moveTo>
                <a:lnTo>
                  <a:pt x="79629" y="36067"/>
                </a:lnTo>
                <a:lnTo>
                  <a:pt x="67183" y="57403"/>
                </a:lnTo>
                <a:lnTo>
                  <a:pt x="81661" y="82223"/>
                </a:lnTo>
                <a:lnTo>
                  <a:pt x="81661" y="36067"/>
                </a:lnTo>
                <a:close/>
              </a:path>
              <a:path w="134620" h="1448435">
                <a:moveTo>
                  <a:pt x="79629" y="36067"/>
                </a:moveTo>
                <a:lnTo>
                  <a:pt x="54737" y="36067"/>
                </a:lnTo>
                <a:lnTo>
                  <a:pt x="67183" y="57403"/>
                </a:lnTo>
                <a:lnTo>
                  <a:pt x="79629" y="36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8892" y="4910327"/>
            <a:ext cx="7475220" cy="1539875"/>
          </a:xfrm>
          <a:custGeom>
            <a:avLst/>
            <a:gdLst/>
            <a:ahLst/>
            <a:cxnLst/>
            <a:rect l="l" t="t" r="r" b="b"/>
            <a:pathLst>
              <a:path w="7475220" h="1539875">
                <a:moveTo>
                  <a:pt x="7475220" y="0"/>
                </a:moveTo>
                <a:lnTo>
                  <a:pt x="0" y="0"/>
                </a:lnTo>
                <a:lnTo>
                  <a:pt x="0" y="871728"/>
                </a:lnTo>
                <a:lnTo>
                  <a:pt x="0" y="1539252"/>
                </a:lnTo>
                <a:lnTo>
                  <a:pt x="7475220" y="1539252"/>
                </a:lnTo>
                <a:lnTo>
                  <a:pt x="7475220" y="871728"/>
                </a:lnTo>
                <a:lnTo>
                  <a:pt x="747522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15441" y="4788506"/>
            <a:ext cx="3695065" cy="1144905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1900" b="1" i="1" spc="-10" dirty="0">
                <a:latin typeface="Carlito"/>
                <a:cs typeface="Carlito"/>
              </a:rPr>
              <a:t>The </a:t>
            </a:r>
            <a:r>
              <a:rPr sz="1900" b="1" i="1" spc="-5" dirty="0">
                <a:latin typeface="Carlito"/>
                <a:cs typeface="Carlito"/>
              </a:rPr>
              <a:t>three </a:t>
            </a:r>
            <a:r>
              <a:rPr sz="1900" b="1" i="1" spc="-10" dirty="0">
                <a:latin typeface="Carlito"/>
                <a:cs typeface="Carlito"/>
              </a:rPr>
              <a:t>basic </a:t>
            </a:r>
            <a:r>
              <a:rPr sz="1900" b="1" i="1" spc="-5" dirty="0">
                <a:latin typeface="Courier New"/>
                <a:cs typeface="Courier New"/>
              </a:rPr>
              <a:t>write</a:t>
            </a:r>
            <a:r>
              <a:rPr sz="1900" b="1" i="1" spc="-680" dirty="0">
                <a:latin typeface="Courier New"/>
                <a:cs typeface="Courier New"/>
              </a:rPr>
              <a:t> </a:t>
            </a:r>
            <a:r>
              <a:rPr sz="1900" b="1" i="1" spc="-5" dirty="0">
                <a:latin typeface="Carlito"/>
                <a:cs typeface="Carlito"/>
              </a:rPr>
              <a:t>methods are:</a:t>
            </a:r>
            <a:endParaRPr sz="1900">
              <a:latin typeface="Carlito"/>
              <a:cs typeface="Carlito"/>
            </a:endParaRPr>
          </a:p>
          <a:p>
            <a:pPr marL="204470">
              <a:lnSpc>
                <a:spcPct val="100000"/>
              </a:lnSpc>
              <a:spcBef>
                <a:spcPts val="785"/>
              </a:spcBef>
            </a:pPr>
            <a:r>
              <a:rPr sz="1700" b="1" dirty="0">
                <a:latin typeface="Courier New"/>
                <a:cs typeface="Courier New"/>
              </a:rPr>
              <a:t>void write(int</a:t>
            </a:r>
            <a:r>
              <a:rPr sz="1700" b="1" spc="-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c)</a:t>
            </a:r>
            <a:endParaRPr sz="1700">
              <a:latin typeface="Courier New"/>
              <a:cs typeface="Courier New"/>
            </a:endParaRPr>
          </a:p>
          <a:p>
            <a:pPr marL="204470">
              <a:lnSpc>
                <a:spcPct val="100000"/>
              </a:lnSpc>
              <a:spcBef>
                <a:spcPts val="795"/>
              </a:spcBef>
            </a:pPr>
            <a:r>
              <a:rPr sz="1700" b="1" dirty="0">
                <a:latin typeface="Courier New"/>
                <a:cs typeface="Courier New"/>
              </a:rPr>
              <a:t>void write(byte[]</a:t>
            </a:r>
            <a:r>
              <a:rPr sz="1700" b="1" spc="-20" dirty="0">
                <a:latin typeface="Courier New"/>
                <a:cs typeface="Courier New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buffer)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7465" y="6007100"/>
            <a:ext cx="640270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latin typeface="Courier New"/>
                <a:cs typeface="Courier New"/>
              </a:rPr>
              <a:t>void write(byte[] buffer, </a:t>
            </a:r>
            <a:r>
              <a:rPr sz="1700" b="1" spc="5" dirty="0">
                <a:latin typeface="Courier New"/>
                <a:cs typeface="Courier New"/>
              </a:rPr>
              <a:t>int </a:t>
            </a:r>
            <a:r>
              <a:rPr sz="1700" b="1" dirty="0">
                <a:latin typeface="Courier New"/>
                <a:cs typeface="Courier New"/>
              </a:rPr>
              <a:t>offset, int</a:t>
            </a:r>
            <a:r>
              <a:rPr sz="1700" b="1" spc="10" dirty="0">
                <a:latin typeface="Courier New"/>
                <a:cs typeface="Courier New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length)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28971" y="4643628"/>
            <a:ext cx="7343140" cy="1138555"/>
          </a:xfrm>
          <a:custGeom>
            <a:avLst/>
            <a:gdLst/>
            <a:ahLst/>
            <a:cxnLst/>
            <a:rect l="l" t="t" r="r" b="b"/>
            <a:pathLst>
              <a:path w="7343140" h="1138554">
                <a:moveTo>
                  <a:pt x="7342632" y="0"/>
                </a:moveTo>
                <a:lnTo>
                  <a:pt x="0" y="0"/>
                </a:lnTo>
                <a:lnTo>
                  <a:pt x="0" y="1138428"/>
                </a:lnTo>
                <a:lnTo>
                  <a:pt x="7342632" y="1138428"/>
                </a:lnTo>
                <a:lnTo>
                  <a:pt x="734263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07711" y="4664455"/>
            <a:ext cx="21259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i="1" spc="-5" dirty="0">
                <a:latin typeface="Carlito"/>
                <a:cs typeface="Carlito"/>
              </a:rPr>
              <a:t>Other </a:t>
            </a:r>
            <a:r>
              <a:rPr sz="1700" b="1" i="1" dirty="0">
                <a:latin typeface="Carlito"/>
                <a:cs typeface="Carlito"/>
              </a:rPr>
              <a:t>methods</a:t>
            </a:r>
            <a:r>
              <a:rPr sz="1700" b="1" i="1" spc="-60" dirty="0">
                <a:latin typeface="Carlito"/>
                <a:cs typeface="Carlito"/>
              </a:rPr>
              <a:t> </a:t>
            </a:r>
            <a:r>
              <a:rPr sz="1700" b="1" i="1" dirty="0">
                <a:latin typeface="Carlito"/>
                <a:cs typeface="Carlito"/>
              </a:rPr>
              <a:t>include: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37252" y="4911344"/>
            <a:ext cx="627697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C00000"/>
                </a:solidFill>
                <a:latin typeface="Courier New"/>
                <a:cs typeface="Courier New"/>
              </a:rPr>
              <a:t>void </a:t>
            </a:r>
            <a:r>
              <a:rPr sz="1700" b="1" dirty="0">
                <a:solidFill>
                  <a:srgbClr val="C00000"/>
                </a:solidFill>
                <a:latin typeface="Courier New"/>
                <a:cs typeface="Courier New"/>
              </a:rPr>
              <a:t>close() </a:t>
            </a:r>
            <a:r>
              <a:rPr sz="1700" b="1" dirty="0">
                <a:latin typeface="Courier New"/>
                <a:cs typeface="Courier New"/>
              </a:rPr>
              <a:t>: </a:t>
            </a:r>
            <a:r>
              <a:rPr sz="1700" b="1" i="1" dirty="0">
                <a:latin typeface="Courier New"/>
                <a:cs typeface="Courier New"/>
              </a:rPr>
              <a:t>Automatically closed </a:t>
            </a:r>
            <a:r>
              <a:rPr sz="1700" b="1" i="1" spc="-5" dirty="0">
                <a:latin typeface="Courier New"/>
                <a:cs typeface="Courier New"/>
              </a:rPr>
              <a:t>in</a:t>
            </a:r>
            <a:r>
              <a:rPr sz="1700" b="1" i="1" spc="25" dirty="0">
                <a:latin typeface="Courier New"/>
                <a:cs typeface="Courier New"/>
              </a:rPr>
              <a:t> </a:t>
            </a:r>
            <a:r>
              <a:rPr sz="1700" b="1" i="1" dirty="0">
                <a:latin typeface="Courier New"/>
                <a:cs typeface="Courier New"/>
              </a:rPr>
              <a:t>try-with-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07711" y="5170423"/>
            <a:ext cx="11963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i="1" spc="-5" dirty="0">
                <a:latin typeface="Courier New"/>
                <a:cs typeface="Courier New"/>
              </a:rPr>
              <a:t>resources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37252" y="5429199"/>
            <a:ext cx="549211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C00000"/>
                </a:solidFill>
                <a:latin typeface="Courier New"/>
                <a:cs typeface="Courier New"/>
              </a:rPr>
              <a:t>void flush() </a:t>
            </a:r>
            <a:r>
              <a:rPr sz="1700" b="1" dirty="0">
                <a:latin typeface="Courier New"/>
                <a:cs typeface="Courier New"/>
              </a:rPr>
              <a:t>: Force a write to </a:t>
            </a:r>
            <a:r>
              <a:rPr sz="1700" b="1" spc="-5" dirty="0">
                <a:latin typeface="Courier New"/>
                <a:cs typeface="Courier New"/>
              </a:rPr>
              <a:t>the</a:t>
            </a:r>
            <a:r>
              <a:rPr sz="1700" b="1" spc="25" dirty="0">
                <a:latin typeface="Courier New"/>
                <a:cs typeface="Courier New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stream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12192000" y="0"/>
                </a:moveTo>
                <a:lnTo>
                  <a:pt x="0" y="0"/>
                </a:lnTo>
                <a:lnTo>
                  <a:pt x="0" y="685800"/>
                </a:lnTo>
                <a:lnTo>
                  <a:pt x="12192000" y="6858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3080" y="0"/>
            <a:ext cx="70961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/>
              <a:t>InputStream </a:t>
            </a:r>
            <a:r>
              <a:rPr sz="3600" spc="-245" dirty="0"/>
              <a:t>– </a:t>
            </a:r>
            <a:r>
              <a:rPr sz="3600" spc="-340" dirty="0"/>
              <a:t>The </a:t>
            </a:r>
            <a:r>
              <a:rPr sz="3600" spc="-200" dirty="0"/>
              <a:t>read()</a:t>
            </a:r>
            <a:r>
              <a:rPr sz="3600" spc="-415" dirty="0"/>
              <a:t> </a:t>
            </a:r>
            <a:r>
              <a:rPr sz="3600" spc="-150" dirty="0"/>
              <a:t>method</a:t>
            </a:r>
          </a:p>
        </p:txBody>
      </p:sp>
      <p:sp>
        <p:nvSpPr>
          <p:cNvPr id="4" name="object 4"/>
          <p:cNvSpPr/>
          <p:nvPr/>
        </p:nvSpPr>
        <p:spPr>
          <a:xfrm>
            <a:off x="91440" y="705611"/>
            <a:ext cx="11785600" cy="2566670"/>
          </a:xfrm>
          <a:custGeom>
            <a:avLst/>
            <a:gdLst/>
            <a:ahLst/>
            <a:cxnLst/>
            <a:rect l="l" t="t" r="r" b="b"/>
            <a:pathLst>
              <a:path w="11785600" h="2566670">
                <a:moveTo>
                  <a:pt x="11785092" y="0"/>
                </a:moveTo>
                <a:lnTo>
                  <a:pt x="0" y="0"/>
                </a:lnTo>
                <a:lnTo>
                  <a:pt x="0" y="2407920"/>
                </a:lnTo>
                <a:lnTo>
                  <a:pt x="0" y="2566416"/>
                </a:lnTo>
                <a:lnTo>
                  <a:pt x="11785092" y="2566416"/>
                </a:lnTo>
                <a:lnTo>
                  <a:pt x="11785092" y="2407920"/>
                </a:lnTo>
                <a:lnTo>
                  <a:pt x="11785092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106657" y="6477914"/>
            <a:ext cx="155575" cy="29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dirty="0">
                <a:solidFill>
                  <a:srgbClr val="888888"/>
                </a:solidFill>
                <a:latin typeface="Carlito"/>
                <a:cs typeface="Carlito"/>
              </a:rPr>
              <a:t>15</a:t>
            </a:r>
            <a:endParaRPr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" y="3113531"/>
            <a:ext cx="9808845" cy="2246630"/>
          </a:xfrm>
          <a:custGeom>
            <a:avLst/>
            <a:gdLst/>
            <a:ahLst/>
            <a:cxnLst/>
            <a:rect l="l" t="t" r="r" b="b"/>
            <a:pathLst>
              <a:path w="9808845" h="2246629">
                <a:moveTo>
                  <a:pt x="9808464" y="0"/>
                </a:moveTo>
                <a:lnTo>
                  <a:pt x="0" y="0"/>
                </a:lnTo>
                <a:lnTo>
                  <a:pt x="0" y="815340"/>
                </a:lnTo>
                <a:lnTo>
                  <a:pt x="0" y="2246376"/>
                </a:lnTo>
                <a:lnTo>
                  <a:pt x="9808464" y="2246376"/>
                </a:lnTo>
                <a:lnTo>
                  <a:pt x="9808464" y="815340"/>
                </a:lnTo>
                <a:lnTo>
                  <a:pt x="9808464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9570" y="595147"/>
            <a:ext cx="11108055" cy="2859116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78460" indent="-283845">
              <a:lnSpc>
                <a:spcPct val="100000"/>
              </a:lnSpc>
              <a:spcBef>
                <a:spcPts val="835"/>
              </a:spcBef>
              <a:buFont typeface="Arial"/>
              <a:buChar char=""/>
              <a:tabLst>
                <a:tab pos="377825" algn="l"/>
                <a:tab pos="378460" algn="l"/>
              </a:tabLst>
            </a:pPr>
            <a:r>
              <a:rPr spc="-10" dirty="0">
                <a:latin typeface="Carlito"/>
                <a:cs typeface="Carlito"/>
              </a:rPr>
              <a:t>The read() method reads </a:t>
            </a:r>
            <a:r>
              <a:rPr spc="-5" dirty="0">
                <a:latin typeface="Carlito"/>
                <a:cs typeface="Carlito"/>
              </a:rPr>
              <a:t>a </a:t>
            </a:r>
            <a:r>
              <a:rPr spc="-15" dirty="0">
                <a:latin typeface="Carlito"/>
                <a:cs typeface="Carlito"/>
              </a:rPr>
              <a:t>byte from </a:t>
            </a:r>
            <a:r>
              <a:rPr spc="-5" dirty="0">
                <a:latin typeface="Carlito"/>
                <a:cs typeface="Carlito"/>
              </a:rPr>
              <a:t>the </a:t>
            </a:r>
            <a:r>
              <a:rPr i="1" spc="-5" dirty="0">
                <a:latin typeface="Carlito"/>
                <a:cs typeface="Carlito"/>
              </a:rPr>
              <a:t>input </a:t>
            </a:r>
            <a:r>
              <a:rPr i="1" spc="-10" dirty="0">
                <a:latin typeface="Carlito"/>
                <a:cs typeface="Carlito"/>
              </a:rPr>
              <a:t>device </a:t>
            </a:r>
            <a:r>
              <a:rPr spc="-5" dirty="0">
                <a:latin typeface="Carlito"/>
                <a:cs typeface="Carlito"/>
              </a:rPr>
              <a:t>and </a:t>
            </a:r>
            <a:r>
              <a:rPr spc="-10" dirty="0">
                <a:latin typeface="Carlito"/>
                <a:cs typeface="Carlito"/>
              </a:rPr>
              <a:t>returns </a:t>
            </a:r>
            <a:r>
              <a:rPr spc="-5" dirty="0">
                <a:latin typeface="Carlito"/>
                <a:cs typeface="Carlito"/>
              </a:rPr>
              <a:t>an </a:t>
            </a:r>
            <a:r>
              <a:rPr spc="-15" dirty="0">
                <a:latin typeface="Carlito"/>
                <a:cs typeface="Carlito"/>
              </a:rPr>
              <a:t>integer</a:t>
            </a:r>
            <a:r>
              <a:rPr spc="17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value.</a:t>
            </a:r>
            <a:endParaRPr>
              <a:latin typeface="Carlito"/>
              <a:cs typeface="Carlito"/>
            </a:endParaRPr>
          </a:p>
          <a:p>
            <a:pPr marL="378460" indent="-283845">
              <a:lnSpc>
                <a:spcPct val="100000"/>
              </a:lnSpc>
              <a:spcBef>
                <a:spcPts val="730"/>
              </a:spcBef>
              <a:buFont typeface="Arial"/>
              <a:buChar char=""/>
              <a:tabLst>
                <a:tab pos="377825" algn="l"/>
                <a:tab pos="378460" algn="l"/>
              </a:tabLst>
            </a:pPr>
            <a:r>
              <a:rPr spc="-5" dirty="0">
                <a:latin typeface="Carlito"/>
                <a:cs typeface="Carlito"/>
              </a:rPr>
              <a:t>It </a:t>
            </a:r>
            <a:r>
              <a:rPr spc="-10" dirty="0">
                <a:latin typeface="Carlito"/>
                <a:cs typeface="Carlito"/>
              </a:rPr>
              <a:t>returns </a:t>
            </a:r>
            <a:r>
              <a:rPr spc="-5" dirty="0">
                <a:latin typeface="Carlito"/>
                <a:cs typeface="Carlito"/>
              </a:rPr>
              <a:t>an </a:t>
            </a:r>
            <a:r>
              <a:rPr spc="-15" dirty="0">
                <a:latin typeface="Carlito"/>
                <a:cs typeface="Carlito"/>
              </a:rPr>
              <a:t>integer </a:t>
            </a:r>
            <a:r>
              <a:rPr spc="-10" dirty="0">
                <a:latin typeface="Carlito"/>
                <a:cs typeface="Carlito"/>
              </a:rPr>
              <a:t>value </a:t>
            </a:r>
            <a:r>
              <a:rPr spc="-5" dirty="0">
                <a:latin typeface="Carlito"/>
                <a:cs typeface="Carlito"/>
              </a:rPr>
              <a:t>-1 when the </a:t>
            </a:r>
            <a:r>
              <a:rPr spc="-10" dirty="0">
                <a:latin typeface="Carlito"/>
                <a:cs typeface="Carlito"/>
              </a:rPr>
              <a:t>read</a:t>
            </a:r>
            <a:r>
              <a:rPr spc="65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fails</a:t>
            </a:r>
            <a:endParaRPr>
              <a:latin typeface="Carlito"/>
              <a:cs typeface="Carlito"/>
            </a:endParaRPr>
          </a:p>
          <a:p>
            <a:pPr marL="652780" lvl="1" indent="-238125">
              <a:lnSpc>
                <a:spcPct val="100000"/>
              </a:lnSpc>
              <a:spcBef>
                <a:spcPts val="240"/>
              </a:spcBef>
              <a:buFont typeface="Verdana"/>
              <a:buChar char="◦"/>
              <a:tabLst>
                <a:tab pos="652780" algn="l"/>
              </a:tabLst>
            </a:pPr>
            <a:r>
              <a:rPr spc="-10" dirty="0">
                <a:latin typeface="Carlito"/>
                <a:cs typeface="Carlito"/>
              </a:rPr>
              <a:t>The read() </a:t>
            </a:r>
            <a:r>
              <a:rPr spc="-5" dirty="0">
                <a:latin typeface="Carlito"/>
                <a:cs typeface="Carlito"/>
              </a:rPr>
              <a:t>method </a:t>
            </a:r>
            <a:r>
              <a:rPr dirty="0">
                <a:latin typeface="Carlito"/>
                <a:cs typeface="Carlito"/>
              </a:rPr>
              <a:t>of </a:t>
            </a:r>
            <a:r>
              <a:rPr b="1" spc="-5" dirty="0">
                <a:latin typeface="Carlito"/>
                <a:cs typeface="Carlito"/>
              </a:rPr>
              <a:t>FileInputStream </a:t>
            </a:r>
            <a:r>
              <a:rPr spc="-10" dirty="0">
                <a:latin typeface="Carlito"/>
                <a:cs typeface="Carlito"/>
              </a:rPr>
              <a:t>returns </a:t>
            </a:r>
            <a:r>
              <a:rPr spc="-5" dirty="0">
                <a:latin typeface="Carlito"/>
                <a:cs typeface="Carlito"/>
              </a:rPr>
              <a:t>-1 when it </a:t>
            </a:r>
            <a:r>
              <a:rPr spc="-10" dirty="0">
                <a:latin typeface="Carlito"/>
                <a:cs typeface="Carlito"/>
              </a:rPr>
              <a:t>reaches </a:t>
            </a:r>
            <a:r>
              <a:rPr spc="-5" dirty="0">
                <a:latin typeface="Carlito"/>
                <a:cs typeface="Carlito"/>
              </a:rPr>
              <a:t>end </a:t>
            </a:r>
            <a:r>
              <a:rPr dirty="0">
                <a:latin typeface="Carlito"/>
                <a:cs typeface="Carlito"/>
              </a:rPr>
              <a:t>of </a:t>
            </a:r>
            <a:r>
              <a:rPr spc="-5" dirty="0">
                <a:latin typeface="Carlito"/>
                <a:cs typeface="Carlito"/>
              </a:rPr>
              <a:t>file</a:t>
            </a:r>
            <a:r>
              <a:rPr spc="11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condition.</a:t>
            </a:r>
            <a:endParaRPr>
              <a:latin typeface="Carlito"/>
              <a:cs typeface="Carlito"/>
            </a:endParaRPr>
          </a:p>
          <a:p>
            <a:pPr marL="194945">
              <a:lnSpc>
                <a:spcPct val="100000"/>
              </a:lnSpc>
              <a:spcBef>
                <a:spcPts val="735"/>
              </a:spcBef>
            </a:pPr>
            <a:r>
              <a:rPr i="1" spc="-10" dirty="0">
                <a:latin typeface="Carlito"/>
                <a:cs typeface="Carlito"/>
              </a:rPr>
              <a:t>Note </a:t>
            </a:r>
            <a:r>
              <a:rPr i="1" spc="-5" dirty="0">
                <a:latin typeface="Carlito"/>
                <a:cs typeface="Carlito"/>
              </a:rPr>
              <a:t>: read() returns an </a:t>
            </a:r>
            <a:r>
              <a:rPr i="1" spc="-15" dirty="0">
                <a:latin typeface="Carlito"/>
                <a:cs typeface="Carlito"/>
              </a:rPr>
              <a:t>int </a:t>
            </a:r>
            <a:r>
              <a:rPr i="1" spc="-5" dirty="0">
                <a:latin typeface="Carlito"/>
                <a:cs typeface="Carlito"/>
              </a:rPr>
              <a:t>value so as </a:t>
            </a:r>
            <a:r>
              <a:rPr i="1" spc="-20" dirty="0">
                <a:latin typeface="Carlito"/>
                <a:cs typeface="Carlito"/>
              </a:rPr>
              <a:t>to </a:t>
            </a:r>
            <a:r>
              <a:rPr i="1" spc="-10" dirty="0">
                <a:latin typeface="Carlito"/>
                <a:cs typeface="Carlito"/>
              </a:rPr>
              <a:t>allow </a:t>
            </a:r>
            <a:r>
              <a:rPr i="1" spc="-5" dirty="0">
                <a:latin typeface="Carlito"/>
                <a:cs typeface="Carlito"/>
              </a:rPr>
              <a:t>read() </a:t>
            </a:r>
            <a:r>
              <a:rPr i="1" spc="-20" dirty="0">
                <a:latin typeface="Carlito"/>
                <a:cs typeface="Carlito"/>
              </a:rPr>
              <a:t>to </a:t>
            </a:r>
            <a:r>
              <a:rPr i="1" spc="-10" dirty="0">
                <a:latin typeface="Carlito"/>
                <a:cs typeface="Carlito"/>
              </a:rPr>
              <a:t>use </a:t>
            </a:r>
            <a:r>
              <a:rPr i="1" spc="-5" dirty="0">
                <a:latin typeface="Carlito"/>
                <a:cs typeface="Carlito"/>
              </a:rPr>
              <a:t>-1 </a:t>
            </a:r>
            <a:r>
              <a:rPr i="1" spc="-20" dirty="0">
                <a:latin typeface="Carlito"/>
                <a:cs typeface="Carlito"/>
              </a:rPr>
              <a:t>to </a:t>
            </a:r>
            <a:r>
              <a:rPr i="1" spc="-5" dirty="0">
                <a:latin typeface="Carlito"/>
                <a:cs typeface="Carlito"/>
              </a:rPr>
              <a:t>end of the</a:t>
            </a:r>
            <a:r>
              <a:rPr i="1" spc="90" dirty="0">
                <a:latin typeface="Carlito"/>
                <a:cs typeface="Carlito"/>
              </a:rPr>
              <a:t> </a:t>
            </a:r>
            <a:r>
              <a:rPr i="1" spc="-10" dirty="0">
                <a:latin typeface="Carlito"/>
                <a:cs typeface="Carlito"/>
              </a:rPr>
              <a:t>stream..</a:t>
            </a:r>
            <a:endParaRPr>
              <a:latin typeface="Carlito"/>
              <a:cs typeface="Carlito"/>
            </a:endParaRPr>
          </a:p>
          <a:p>
            <a:pPr marL="378460" indent="-283845">
              <a:lnSpc>
                <a:spcPts val="2510"/>
              </a:lnSpc>
              <a:spcBef>
                <a:spcPts val="730"/>
              </a:spcBef>
              <a:buFont typeface="Arial"/>
              <a:buChar char=""/>
              <a:tabLst>
                <a:tab pos="377825" algn="l"/>
                <a:tab pos="378460" algn="l"/>
              </a:tabLst>
            </a:pPr>
            <a:r>
              <a:rPr spc="-5" dirty="0">
                <a:latin typeface="Carlito"/>
                <a:cs typeface="Carlito"/>
              </a:rPr>
              <a:t>In </a:t>
            </a:r>
            <a:r>
              <a:rPr spc="-10" dirty="0">
                <a:latin typeface="Carlito"/>
                <a:cs typeface="Carlito"/>
              </a:rPr>
              <a:t>case </a:t>
            </a:r>
            <a:r>
              <a:rPr spc="-5" dirty="0">
                <a:latin typeface="Carlito"/>
                <a:cs typeface="Carlito"/>
              </a:rPr>
              <a:t>of a </a:t>
            </a:r>
            <a:r>
              <a:rPr spc="-10" dirty="0">
                <a:latin typeface="Carlito"/>
                <a:cs typeface="Carlito"/>
              </a:rPr>
              <a:t>successful </a:t>
            </a:r>
            <a:r>
              <a:rPr spc="-5" dirty="0">
                <a:latin typeface="Carlito"/>
                <a:cs typeface="Carlito"/>
              </a:rPr>
              <a:t>read, the </a:t>
            </a:r>
            <a:r>
              <a:rPr spc="-10" dirty="0">
                <a:latin typeface="Carlito"/>
                <a:cs typeface="Carlito"/>
              </a:rPr>
              <a:t>returned </a:t>
            </a:r>
            <a:r>
              <a:rPr b="1" spc="-20" dirty="0">
                <a:latin typeface="Carlito"/>
                <a:cs typeface="Carlito"/>
              </a:rPr>
              <a:t>integer </a:t>
            </a:r>
            <a:r>
              <a:rPr spc="-15" dirty="0">
                <a:latin typeface="Carlito"/>
                <a:cs typeface="Carlito"/>
              </a:rPr>
              <a:t>can </a:t>
            </a:r>
            <a:r>
              <a:rPr spc="-5" dirty="0">
                <a:latin typeface="Carlito"/>
                <a:cs typeface="Carlito"/>
              </a:rPr>
              <a:t>be </a:t>
            </a:r>
            <a:r>
              <a:rPr spc="-10" dirty="0">
                <a:latin typeface="Carlito"/>
                <a:cs typeface="Carlito"/>
              </a:rPr>
              <a:t>typecast </a:t>
            </a:r>
            <a:r>
              <a:rPr spc="-20" dirty="0">
                <a:latin typeface="Carlito"/>
                <a:cs typeface="Carlito"/>
              </a:rPr>
              <a:t>to </a:t>
            </a:r>
            <a:r>
              <a:rPr spc="-5" dirty="0">
                <a:latin typeface="Carlito"/>
                <a:cs typeface="Carlito"/>
              </a:rPr>
              <a:t>a </a:t>
            </a:r>
            <a:r>
              <a:rPr b="1" spc="-5" dirty="0">
                <a:latin typeface="Carlito"/>
                <a:cs typeface="Carlito"/>
              </a:rPr>
              <a:t>char </a:t>
            </a:r>
            <a:r>
              <a:rPr spc="-20" dirty="0">
                <a:latin typeface="Carlito"/>
                <a:cs typeface="Carlito"/>
              </a:rPr>
              <a:t>to get </a:t>
            </a:r>
            <a:r>
              <a:rPr spc="-5" dirty="0">
                <a:latin typeface="Carlito"/>
                <a:cs typeface="Carlito"/>
              </a:rPr>
              <a:t>the </a:t>
            </a:r>
            <a:r>
              <a:rPr spc="-20" dirty="0">
                <a:latin typeface="Carlito"/>
                <a:cs typeface="Carlito"/>
              </a:rPr>
              <a:t>data</a:t>
            </a:r>
            <a:r>
              <a:rPr spc="35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read</a:t>
            </a:r>
            <a:endParaRPr>
              <a:latin typeface="Carlito"/>
              <a:cs typeface="Carlito"/>
            </a:endParaRPr>
          </a:p>
          <a:p>
            <a:pPr marL="378460">
              <a:lnSpc>
                <a:spcPts val="2510"/>
              </a:lnSpc>
            </a:pPr>
            <a:r>
              <a:rPr spc="-15" dirty="0">
                <a:latin typeface="Carlito"/>
                <a:cs typeface="Carlito"/>
              </a:rPr>
              <a:t>from </a:t>
            </a:r>
            <a:r>
              <a:rPr spc="-5" dirty="0">
                <a:latin typeface="Carlito"/>
                <a:cs typeface="Carlito"/>
              </a:rPr>
              <a:t>the</a:t>
            </a:r>
            <a:r>
              <a:rPr spc="1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device.</a:t>
            </a:r>
            <a:endParaRPr>
              <a:latin typeface="Carlito"/>
              <a:cs typeface="Carlito"/>
            </a:endParaRPr>
          </a:p>
          <a:p>
            <a:pPr marL="12700" marR="2393950">
              <a:lnSpc>
                <a:spcPct val="100000"/>
              </a:lnSpc>
              <a:spcBef>
                <a:spcPts val="1220"/>
              </a:spcBef>
            </a:pPr>
            <a:r>
              <a:rPr dirty="0">
                <a:latin typeface="Carlito"/>
                <a:cs typeface="Carlito"/>
              </a:rPr>
              <a:t>try(</a:t>
            </a:r>
            <a:r>
              <a:rPr dirty="0">
                <a:solidFill>
                  <a:srgbClr val="C00000"/>
                </a:solidFill>
                <a:latin typeface="Carlito"/>
                <a:cs typeface="Carlito"/>
              </a:rPr>
              <a:t>FileOutputStream </a:t>
            </a:r>
            <a:r>
              <a:rPr spc="-5" dirty="0">
                <a:latin typeface="Carlito"/>
                <a:cs typeface="Carlito"/>
              </a:rPr>
              <a:t>out </a:t>
            </a:r>
            <a:r>
              <a:rPr dirty="0">
                <a:latin typeface="Carlito"/>
                <a:cs typeface="Carlito"/>
              </a:rPr>
              <a:t>= </a:t>
            </a:r>
            <a:r>
              <a:rPr spc="-5" dirty="0">
                <a:latin typeface="Carlito"/>
                <a:cs typeface="Carlito"/>
              </a:rPr>
              <a:t>new FileOutputStream("F:\\data\\deloitte\\demo.txt")){  char[][] </a:t>
            </a:r>
            <a:r>
              <a:rPr spc="-15" dirty="0">
                <a:latin typeface="Carlito"/>
                <a:cs typeface="Carlito"/>
              </a:rPr>
              <a:t>words=</a:t>
            </a:r>
            <a:r>
              <a:rPr spc="-1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{{'J','a','v','a','\n'},{'C','D','S'}};</a:t>
            </a:r>
            <a:endParaRPr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570" y="3740658"/>
            <a:ext cx="32442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Carlito"/>
                <a:cs typeface="Carlito"/>
              </a:rPr>
              <a:t>for(int </a:t>
            </a:r>
            <a:r>
              <a:rPr spc="-5" dirty="0">
                <a:latin typeface="Carlito"/>
                <a:cs typeface="Carlito"/>
              </a:rPr>
              <a:t>i=0;i&lt;words.length;i++</a:t>
            </a:r>
            <a:r>
              <a:rPr spc="-1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){</a:t>
            </a:r>
            <a:endParaRPr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8170" y="4045458"/>
            <a:ext cx="34607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 marR="5080" indent="-51435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Carlito"/>
                <a:cs typeface="Carlito"/>
              </a:rPr>
              <a:t>for(int </a:t>
            </a:r>
            <a:r>
              <a:rPr spc="-5" dirty="0">
                <a:latin typeface="Carlito"/>
                <a:cs typeface="Carlito"/>
              </a:rPr>
              <a:t>j=0; </a:t>
            </a:r>
            <a:r>
              <a:rPr spc="-10" dirty="0">
                <a:latin typeface="Carlito"/>
                <a:cs typeface="Carlito"/>
              </a:rPr>
              <a:t>j&lt;words[i].length;j++){  </a:t>
            </a:r>
            <a:r>
              <a:rPr spc="-10" dirty="0">
                <a:solidFill>
                  <a:srgbClr val="C00000"/>
                </a:solidFill>
                <a:latin typeface="Carlito"/>
                <a:cs typeface="Carlito"/>
              </a:rPr>
              <a:t>out.write((int)words[i][j])</a:t>
            </a:r>
            <a:r>
              <a:rPr spc="-10" dirty="0">
                <a:latin typeface="Carlito"/>
                <a:cs typeface="Carlito"/>
              </a:rPr>
              <a:t>;</a:t>
            </a:r>
            <a:endParaRPr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570" y="4655311"/>
            <a:ext cx="1060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}</a:t>
            </a:r>
            <a:endParaRPr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>
                <a:latin typeface="Carlito"/>
                <a:cs typeface="Carlito"/>
              </a:rPr>
              <a:t>}</a:t>
            </a:r>
            <a:endParaRPr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88308" y="3928871"/>
            <a:ext cx="8204200" cy="2929255"/>
          </a:xfrm>
          <a:custGeom>
            <a:avLst/>
            <a:gdLst/>
            <a:ahLst/>
            <a:cxnLst/>
            <a:rect l="l" t="t" r="r" b="b"/>
            <a:pathLst>
              <a:path w="8204200" h="2929254">
                <a:moveTo>
                  <a:pt x="8203692" y="2929126"/>
                </a:moveTo>
                <a:lnTo>
                  <a:pt x="8203692" y="0"/>
                </a:lnTo>
                <a:lnTo>
                  <a:pt x="0" y="0"/>
                </a:lnTo>
                <a:lnTo>
                  <a:pt x="0" y="2929126"/>
                </a:lnTo>
                <a:lnTo>
                  <a:pt x="8203692" y="2929126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67683" y="3945382"/>
            <a:ext cx="81680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try(</a:t>
            </a:r>
            <a:r>
              <a:rPr spc="-5" dirty="0">
                <a:solidFill>
                  <a:srgbClr val="C00000"/>
                </a:solidFill>
                <a:latin typeface="Carlito"/>
                <a:cs typeface="Carlito"/>
              </a:rPr>
              <a:t>FileInputStream </a:t>
            </a:r>
            <a:r>
              <a:rPr dirty="0">
                <a:latin typeface="Carlito"/>
                <a:cs typeface="Carlito"/>
              </a:rPr>
              <a:t>input = </a:t>
            </a:r>
            <a:r>
              <a:rPr spc="-5" dirty="0">
                <a:latin typeface="Carlito"/>
                <a:cs typeface="Carlito"/>
              </a:rPr>
              <a:t>new FileInputStream("</a:t>
            </a:r>
            <a:r>
              <a:rPr spc="8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F:\\data\\deloitte\\demo.tx</a:t>
            </a:r>
            <a:endParaRPr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7683" y="4249877"/>
            <a:ext cx="324993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rlito"/>
                <a:cs typeface="Carlito"/>
              </a:rPr>
              <a:t>")){</a:t>
            </a:r>
            <a:endParaRPr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>
                <a:latin typeface="Carlito"/>
                <a:cs typeface="Carlito"/>
              </a:rPr>
              <a:t>int</a:t>
            </a:r>
            <a:r>
              <a:rPr spc="-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ch;</a:t>
            </a:r>
            <a:endParaRPr>
              <a:latin typeface="Carlito"/>
              <a:cs typeface="Carlito"/>
            </a:endParaRPr>
          </a:p>
          <a:p>
            <a:pPr marL="469900" marR="5080" indent="-457200">
              <a:lnSpc>
                <a:spcPct val="100000"/>
              </a:lnSpc>
            </a:pPr>
            <a:r>
              <a:rPr dirty="0">
                <a:latin typeface="Carlito"/>
                <a:cs typeface="Carlito"/>
              </a:rPr>
              <a:t>while( (ch=</a:t>
            </a:r>
            <a:r>
              <a:rPr dirty="0">
                <a:solidFill>
                  <a:srgbClr val="C00000"/>
                </a:solidFill>
                <a:latin typeface="Carlito"/>
                <a:cs typeface="Carlito"/>
              </a:rPr>
              <a:t>input.read()</a:t>
            </a:r>
            <a:r>
              <a:rPr dirty="0">
                <a:latin typeface="Carlito"/>
                <a:cs typeface="Carlito"/>
              </a:rPr>
              <a:t>) </a:t>
            </a:r>
            <a:r>
              <a:rPr spc="-5" dirty="0">
                <a:latin typeface="Carlito"/>
                <a:cs typeface="Carlito"/>
              </a:rPr>
              <a:t>!= </a:t>
            </a:r>
            <a:r>
              <a:rPr dirty="0">
                <a:latin typeface="Carlito"/>
                <a:cs typeface="Carlito"/>
              </a:rPr>
              <a:t>-1){  </a:t>
            </a:r>
            <a:r>
              <a:rPr spc="-25" dirty="0">
                <a:latin typeface="Carlito"/>
                <a:cs typeface="Carlito"/>
              </a:rPr>
              <a:t>S</a:t>
            </a:r>
            <a:r>
              <a:rPr spc="-20" dirty="0">
                <a:latin typeface="Carlito"/>
                <a:cs typeface="Carlito"/>
              </a:rPr>
              <a:t>y</a:t>
            </a:r>
            <a:r>
              <a:rPr spc="-30" dirty="0">
                <a:latin typeface="Carlito"/>
                <a:cs typeface="Carlito"/>
              </a:rPr>
              <a:t>s</a:t>
            </a:r>
            <a:r>
              <a:rPr spc="-25" dirty="0">
                <a:latin typeface="Carlito"/>
                <a:cs typeface="Carlito"/>
              </a:rPr>
              <a:t>t</a:t>
            </a:r>
            <a:r>
              <a:rPr dirty="0">
                <a:latin typeface="Carlito"/>
                <a:cs typeface="Carlito"/>
              </a:rPr>
              <a:t>e</a:t>
            </a:r>
            <a:r>
              <a:rPr spc="-10" dirty="0">
                <a:latin typeface="Carlito"/>
                <a:cs typeface="Carlito"/>
              </a:rPr>
              <a:t>m</a:t>
            </a:r>
            <a:r>
              <a:rPr dirty="0">
                <a:latin typeface="Carlito"/>
                <a:cs typeface="Carlito"/>
              </a:rPr>
              <a:t>.</a:t>
            </a:r>
            <a:r>
              <a:rPr i="1" spc="-5" dirty="0">
                <a:latin typeface="Carlito"/>
                <a:cs typeface="Carlito"/>
              </a:rPr>
              <a:t>ou</a:t>
            </a:r>
            <a:r>
              <a:rPr i="1" dirty="0">
                <a:latin typeface="Carlito"/>
                <a:cs typeface="Carlito"/>
              </a:rPr>
              <a:t>t</a:t>
            </a:r>
            <a:r>
              <a:rPr i="1" spc="-5" dirty="0">
                <a:latin typeface="Carlito"/>
                <a:cs typeface="Carlito"/>
              </a:rPr>
              <a:t>.pr</a:t>
            </a:r>
            <a:r>
              <a:rPr i="1" spc="-10" dirty="0">
                <a:latin typeface="Carlito"/>
                <a:cs typeface="Carlito"/>
              </a:rPr>
              <a:t>i</a:t>
            </a:r>
            <a:r>
              <a:rPr i="1" spc="-25" dirty="0">
                <a:latin typeface="Carlito"/>
                <a:cs typeface="Carlito"/>
              </a:rPr>
              <a:t>n</a:t>
            </a:r>
            <a:r>
              <a:rPr i="1" dirty="0">
                <a:latin typeface="Carlito"/>
                <a:cs typeface="Carlito"/>
              </a:rPr>
              <a:t>t(</a:t>
            </a:r>
            <a:r>
              <a:rPr i="1" spc="5" dirty="0">
                <a:latin typeface="Carlito"/>
                <a:cs typeface="Carlito"/>
              </a:rPr>
              <a:t>(</a:t>
            </a:r>
            <a:r>
              <a:rPr i="1" dirty="0">
                <a:latin typeface="Carlito"/>
                <a:cs typeface="Carlito"/>
              </a:rPr>
              <a:t>char)</a:t>
            </a:r>
            <a:r>
              <a:rPr i="1" spc="-10" dirty="0">
                <a:latin typeface="Carlito"/>
                <a:cs typeface="Carlito"/>
              </a:rPr>
              <a:t>c</a:t>
            </a:r>
            <a:r>
              <a:rPr i="1" spc="-5" dirty="0">
                <a:latin typeface="Carlito"/>
                <a:cs typeface="Carlito"/>
              </a:rPr>
              <a:t>h</a:t>
            </a:r>
            <a:r>
              <a:rPr i="1" dirty="0">
                <a:latin typeface="Carlito"/>
                <a:cs typeface="Carlito"/>
              </a:rPr>
              <a:t>);</a:t>
            </a:r>
            <a:endParaRPr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67683" y="5469432"/>
            <a:ext cx="242189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rlito"/>
                <a:cs typeface="Carlito"/>
              </a:rPr>
              <a:t>}</a:t>
            </a:r>
            <a:endParaRPr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>
                <a:latin typeface="Carlito"/>
                <a:cs typeface="Carlito"/>
              </a:rPr>
              <a:t>}</a:t>
            </a:r>
            <a:endParaRPr>
              <a:latin typeface="Carlito"/>
              <a:cs typeface="Carlito"/>
            </a:endParaRPr>
          </a:p>
          <a:p>
            <a:pPr marL="127000" marR="5080" indent="-114300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catch(IOException </a:t>
            </a:r>
            <a:r>
              <a:rPr spc="-5" dirty="0">
                <a:latin typeface="Carlito"/>
                <a:cs typeface="Carlito"/>
              </a:rPr>
              <a:t>ioe){  </a:t>
            </a:r>
            <a:r>
              <a:rPr spc="-10" dirty="0">
                <a:latin typeface="Carlito"/>
                <a:cs typeface="Carlito"/>
              </a:rPr>
              <a:t>ioe.printStackTrace();</a:t>
            </a:r>
            <a:endParaRPr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8810"/>
          </a:xfrm>
          <a:custGeom>
            <a:avLst/>
            <a:gdLst/>
            <a:ahLst/>
            <a:cxnLst/>
            <a:rect l="l" t="t" r="r" b="b"/>
            <a:pathLst>
              <a:path w="12192000" h="638810">
                <a:moveTo>
                  <a:pt x="12192000" y="0"/>
                </a:moveTo>
                <a:lnTo>
                  <a:pt x="0" y="0"/>
                </a:lnTo>
                <a:lnTo>
                  <a:pt x="0" y="638555"/>
                </a:lnTo>
                <a:lnTo>
                  <a:pt x="12192000" y="6385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7629" y="0"/>
            <a:ext cx="594423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95" dirty="0"/>
              <a:t>Non-Buffered </a:t>
            </a:r>
            <a:r>
              <a:rPr sz="3800" spc="-300" dirty="0"/>
              <a:t>IO </a:t>
            </a:r>
            <a:r>
              <a:rPr sz="3800" spc="-530" dirty="0"/>
              <a:t>Vs </a:t>
            </a:r>
            <a:r>
              <a:rPr sz="3800" spc="-185" dirty="0"/>
              <a:t>Buffered</a:t>
            </a:r>
            <a:r>
              <a:rPr sz="3800" spc="-635" dirty="0"/>
              <a:t> </a:t>
            </a:r>
            <a:r>
              <a:rPr sz="3800" spc="-305" dirty="0"/>
              <a:t>IO</a:t>
            </a:r>
            <a:endParaRPr sz="3800"/>
          </a:p>
        </p:txBody>
      </p:sp>
      <p:sp>
        <p:nvSpPr>
          <p:cNvPr id="4" name="object 4"/>
          <p:cNvSpPr/>
          <p:nvPr/>
        </p:nvSpPr>
        <p:spPr>
          <a:xfrm>
            <a:off x="0" y="3604259"/>
            <a:ext cx="12192000" cy="576580"/>
          </a:xfrm>
          <a:custGeom>
            <a:avLst/>
            <a:gdLst/>
            <a:ahLst/>
            <a:cxnLst/>
            <a:rect l="l" t="t" r="r" b="b"/>
            <a:pathLst>
              <a:path w="12192000" h="576579">
                <a:moveTo>
                  <a:pt x="12192000" y="0"/>
                </a:moveTo>
                <a:lnTo>
                  <a:pt x="0" y="0"/>
                </a:lnTo>
                <a:lnTo>
                  <a:pt x="0" y="576071"/>
                </a:lnTo>
                <a:lnTo>
                  <a:pt x="12192000" y="576071"/>
                </a:lnTo>
                <a:lnTo>
                  <a:pt x="1219200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1036" y="3587622"/>
            <a:ext cx="11771630" cy="662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  <a:tabLst>
                <a:tab pos="11005185" algn="l"/>
              </a:tabLst>
            </a:pPr>
            <a:r>
              <a:rPr sz="2000" spc="-5" dirty="0">
                <a:latin typeface="Carlito"/>
                <a:cs typeface="Carlito"/>
              </a:rPr>
              <a:t>Bu</a:t>
            </a:r>
            <a:r>
              <a:rPr sz="2000" spc="-25" dirty="0">
                <a:latin typeface="Carlito"/>
                <a:cs typeface="Carlito"/>
              </a:rPr>
              <a:t>f</a:t>
            </a:r>
            <a:r>
              <a:rPr sz="2000" spc="-65" dirty="0">
                <a:latin typeface="Carlito"/>
                <a:cs typeface="Carlito"/>
              </a:rPr>
              <a:t>f</a:t>
            </a:r>
            <a:r>
              <a:rPr sz="2000" spc="-5" dirty="0">
                <a:latin typeface="Carlito"/>
                <a:cs typeface="Carlito"/>
              </a:rPr>
              <a:t>ering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hel</a:t>
            </a:r>
            <a:r>
              <a:rPr sz="2000" spc="-25" dirty="0">
                <a:latin typeface="Carlito"/>
                <a:cs typeface="Carlito"/>
              </a:rPr>
              <a:t>p</a:t>
            </a:r>
            <a:r>
              <a:rPr sz="2000" spc="-5" dirty="0">
                <a:latin typeface="Carlito"/>
                <a:cs typeface="Carlito"/>
              </a:rPr>
              <a:t>s </a:t>
            </a:r>
            <a:r>
              <a:rPr sz="2000" spc="-10" dirty="0">
                <a:latin typeface="Carlito"/>
                <a:cs typeface="Carlito"/>
              </a:rPr>
              <a:t>j</a:t>
            </a:r>
            <a:r>
              <a:rPr sz="2000" spc="-35" dirty="0">
                <a:latin typeface="Carlito"/>
                <a:cs typeface="Carlito"/>
              </a:rPr>
              <a:t>a</a:t>
            </a:r>
            <a:r>
              <a:rPr sz="2000" spc="-40" dirty="0">
                <a:latin typeface="Carlito"/>
                <a:cs typeface="Carlito"/>
              </a:rPr>
              <a:t>v</a:t>
            </a:r>
            <a:r>
              <a:rPr sz="2000" spc="-5" dirty="0">
                <a:latin typeface="Carlito"/>
                <a:cs typeface="Carlito"/>
              </a:rPr>
              <a:t>a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t</a:t>
            </a:r>
            <a:r>
              <a:rPr sz="2000" spc="-5" dirty="0">
                <a:latin typeface="Carlito"/>
                <a:cs typeface="Carlito"/>
              </a:rPr>
              <a:t>o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s</a:t>
            </a:r>
            <a:r>
              <a:rPr sz="2000" spc="-35" dirty="0">
                <a:latin typeface="Carlito"/>
                <a:cs typeface="Carlito"/>
              </a:rPr>
              <a:t>t</a:t>
            </a:r>
            <a:r>
              <a:rPr sz="2000" spc="-5" dirty="0">
                <a:latin typeface="Carlito"/>
                <a:cs typeface="Carlito"/>
              </a:rPr>
              <a:t>o</a:t>
            </a:r>
            <a:r>
              <a:rPr sz="2000" spc="-30" dirty="0">
                <a:latin typeface="Carlito"/>
                <a:cs typeface="Carlito"/>
              </a:rPr>
              <a:t>r</a:t>
            </a:r>
            <a:r>
              <a:rPr sz="2000" spc="-5" dirty="0">
                <a:latin typeface="Carlito"/>
                <a:cs typeface="Carlito"/>
              </a:rPr>
              <a:t>e</a:t>
            </a:r>
            <a:r>
              <a:rPr sz="2000" dirty="0">
                <a:latin typeface="Carlito"/>
                <a:cs typeface="Carlito"/>
              </a:rPr>
              <a:t> a</a:t>
            </a:r>
            <a:r>
              <a:rPr sz="2000" spc="-5" dirty="0">
                <a:latin typeface="Carlito"/>
                <a:cs typeface="Carlito"/>
              </a:rPr>
              <a:t>n </a:t>
            </a:r>
            <a:r>
              <a:rPr sz="2000" spc="-15" dirty="0">
                <a:latin typeface="Carlito"/>
                <a:cs typeface="Carlito"/>
              </a:rPr>
              <a:t>e</a:t>
            </a:r>
            <a:r>
              <a:rPr sz="2000" spc="-30" dirty="0">
                <a:latin typeface="Carlito"/>
                <a:cs typeface="Carlito"/>
              </a:rPr>
              <a:t>n</a:t>
            </a:r>
            <a:r>
              <a:rPr sz="2000" spc="-5" dirty="0">
                <a:latin typeface="Carlito"/>
                <a:cs typeface="Carlito"/>
              </a:rPr>
              <a:t>ti</a:t>
            </a:r>
            <a:r>
              <a:rPr sz="2000" spc="-35" dirty="0">
                <a:latin typeface="Carlito"/>
                <a:cs typeface="Carlito"/>
              </a:rPr>
              <a:t>r</a:t>
            </a:r>
            <a:r>
              <a:rPr sz="2000" spc="-5" dirty="0">
                <a:latin typeface="Carlito"/>
                <a:cs typeface="Carlito"/>
              </a:rPr>
              <a:t>e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bl</a:t>
            </a:r>
            <a:r>
              <a:rPr sz="2000" dirty="0">
                <a:latin typeface="Carlito"/>
                <a:cs typeface="Carlito"/>
              </a:rPr>
              <a:t>o</a:t>
            </a:r>
            <a:r>
              <a:rPr sz="2000" spc="-5" dirty="0">
                <a:latin typeface="Carlito"/>
                <a:cs typeface="Carlito"/>
              </a:rPr>
              <a:t>ck</a:t>
            </a:r>
            <a:r>
              <a:rPr sz="2000" spc="-10" dirty="0">
                <a:latin typeface="Carlito"/>
                <a:cs typeface="Carlito"/>
              </a:rPr>
              <a:t> o</a:t>
            </a:r>
            <a:r>
              <a:rPr sz="2000" spc="-5" dirty="0">
                <a:latin typeface="Carlito"/>
                <a:cs typeface="Carlito"/>
              </a:rPr>
              <a:t>f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v</a:t>
            </a:r>
            <a:r>
              <a:rPr sz="2000" spc="-5" dirty="0">
                <a:latin typeface="Carlito"/>
                <a:cs typeface="Carlito"/>
              </a:rPr>
              <a:t>alues i</a:t>
            </a:r>
            <a:r>
              <a:rPr sz="2000" spc="-30" dirty="0">
                <a:latin typeface="Carlito"/>
                <a:cs typeface="Carlito"/>
              </a:rPr>
              <a:t>n</a:t>
            </a:r>
            <a:r>
              <a:rPr sz="2000" spc="-35" dirty="0">
                <a:latin typeface="Carlito"/>
                <a:cs typeface="Carlito"/>
              </a:rPr>
              <a:t>t</a:t>
            </a:r>
            <a:r>
              <a:rPr sz="2000" spc="-5" dirty="0">
                <a:latin typeface="Carlito"/>
                <a:cs typeface="Carlito"/>
              </a:rPr>
              <a:t>o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bu</a:t>
            </a:r>
            <a:r>
              <a:rPr sz="2000" spc="-30" dirty="0">
                <a:latin typeface="Carlito"/>
                <a:cs typeface="Carlito"/>
              </a:rPr>
              <a:t>f</a:t>
            </a:r>
            <a:r>
              <a:rPr sz="2000" spc="-65" dirty="0">
                <a:latin typeface="Carlito"/>
                <a:cs typeface="Carlito"/>
              </a:rPr>
              <a:t>f</a:t>
            </a:r>
            <a:r>
              <a:rPr sz="2000" spc="-5" dirty="0">
                <a:latin typeface="Carlito"/>
                <a:cs typeface="Carlito"/>
              </a:rPr>
              <a:t>er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.I</a:t>
            </a:r>
            <a:r>
              <a:rPr sz="2000" spc="-5" dirty="0">
                <a:latin typeface="Carlito"/>
                <a:cs typeface="Carlito"/>
              </a:rPr>
              <a:t>t </a:t>
            </a:r>
            <a:r>
              <a:rPr sz="2000" spc="-10" dirty="0">
                <a:latin typeface="Carlito"/>
                <a:cs typeface="Carlito"/>
              </a:rPr>
              <a:t>n</a:t>
            </a:r>
            <a:r>
              <a:rPr sz="2000" spc="-20" dirty="0">
                <a:latin typeface="Carlito"/>
                <a:cs typeface="Carlito"/>
              </a:rPr>
              <a:t>e</a:t>
            </a:r>
            <a:r>
              <a:rPr sz="2000" spc="-25" dirty="0">
                <a:latin typeface="Carlito"/>
                <a:cs typeface="Carlito"/>
              </a:rPr>
              <a:t>v</a:t>
            </a:r>
            <a:r>
              <a:rPr sz="2000" spc="-5" dirty="0">
                <a:latin typeface="Carlito"/>
                <a:cs typeface="Carlito"/>
              </a:rPr>
              <a:t>er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ha</a:t>
            </a:r>
            <a:r>
              <a:rPr sz="2000" spc="-5" dirty="0">
                <a:latin typeface="Carlito"/>
                <a:cs typeface="Carlito"/>
              </a:rPr>
              <a:t>s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t</a:t>
            </a:r>
            <a:r>
              <a:rPr sz="2000" spc="-5" dirty="0">
                <a:latin typeface="Carlito"/>
                <a:cs typeface="Carlito"/>
              </a:rPr>
              <a:t>o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g</a:t>
            </a:r>
            <a:r>
              <a:rPr sz="2000" spc="-5" dirty="0">
                <a:latin typeface="Carlito"/>
                <a:cs typeface="Carlito"/>
              </a:rPr>
              <a:t>o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bac</a:t>
            </a:r>
            <a:r>
              <a:rPr sz="2000" spc="-5" dirty="0">
                <a:latin typeface="Carlito"/>
                <a:cs typeface="Carlito"/>
              </a:rPr>
              <a:t>k </a:t>
            </a:r>
            <a:r>
              <a:rPr sz="2000" spc="-35" dirty="0">
                <a:latin typeface="Carlito"/>
                <a:cs typeface="Carlito"/>
              </a:rPr>
              <a:t>t</a:t>
            </a:r>
            <a:r>
              <a:rPr sz="2000" spc="-5" dirty="0">
                <a:latin typeface="Carlito"/>
                <a:cs typeface="Carlito"/>
              </a:rPr>
              <a:t>o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the</a:t>
            </a:r>
            <a:r>
              <a:rPr sz="2000" dirty="0">
                <a:latin typeface="Carlito"/>
                <a:cs typeface="Carlito"/>
              </a:rPr>
              <a:t>	</a:t>
            </a:r>
            <a:r>
              <a:rPr sz="2000" spc="-10" dirty="0">
                <a:latin typeface="Carlito"/>
                <a:cs typeface="Carlito"/>
              </a:rPr>
              <a:t>s</a:t>
            </a:r>
            <a:r>
              <a:rPr sz="2000" dirty="0">
                <a:latin typeface="Carlito"/>
                <a:cs typeface="Carlito"/>
              </a:rPr>
              <a:t>o</a:t>
            </a:r>
            <a:r>
              <a:rPr sz="2000" spc="-10" dirty="0">
                <a:latin typeface="Carlito"/>
                <a:cs typeface="Carlito"/>
              </a:rPr>
              <a:t>u</a:t>
            </a:r>
            <a:r>
              <a:rPr sz="2000" spc="-45" dirty="0">
                <a:latin typeface="Carlito"/>
                <a:cs typeface="Carlito"/>
              </a:rPr>
              <a:t>r</a:t>
            </a:r>
            <a:r>
              <a:rPr sz="2000" spc="-5" dirty="0">
                <a:latin typeface="Carlito"/>
                <a:cs typeface="Carlito"/>
              </a:rPr>
              <a:t>ce  and ask </a:t>
            </a:r>
            <a:r>
              <a:rPr sz="2000" spc="-20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more, unless </a:t>
            </a:r>
            <a:r>
              <a:rPr sz="2000" spc="-5" dirty="0">
                <a:latin typeface="Carlito"/>
                <a:cs typeface="Carlito"/>
              </a:rPr>
              <a:t>it runs </a:t>
            </a:r>
            <a:r>
              <a:rPr sz="2000" spc="-10" dirty="0">
                <a:latin typeface="Carlito"/>
                <a:cs typeface="Carlito"/>
              </a:rPr>
              <a:t>out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data.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54326" y="4454908"/>
            <a:ext cx="847090" cy="2318385"/>
            <a:chOff x="6454326" y="4454908"/>
            <a:chExt cx="847090" cy="2318385"/>
          </a:xfrm>
        </p:grpSpPr>
        <p:sp>
          <p:nvSpPr>
            <p:cNvPr id="7" name="object 7"/>
            <p:cNvSpPr/>
            <p:nvPr/>
          </p:nvSpPr>
          <p:spPr>
            <a:xfrm>
              <a:off x="6454459" y="4454979"/>
              <a:ext cx="840740" cy="2312670"/>
            </a:xfrm>
            <a:custGeom>
              <a:avLst/>
              <a:gdLst/>
              <a:ahLst/>
              <a:cxnLst/>
              <a:rect l="l" t="t" r="r" b="b"/>
              <a:pathLst>
                <a:path w="840740" h="2312670">
                  <a:moveTo>
                    <a:pt x="423332" y="0"/>
                  </a:moveTo>
                  <a:lnTo>
                    <a:pt x="276182" y="12280"/>
                  </a:lnTo>
                  <a:lnTo>
                    <a:pt x="135117" y="42982"/>
                  </a:lnTo>
                  <a:lnTo>
                    <a:pt x="0" y="104246"/>
                  </a:lnTo>
                  <a:lnTo>
                    <a:pt x="0" y="2207814"/>
                  </a:lnTo>
                  <a:lnTo>
                    <a:pt x="135118" y="2269096"/>
                  </a:lnTo>
                  <a:lnTo>
                    <a:pt x="276182" y="2299823"/>
                  </a:lnTo>
                  <a:lnTo>
                    <a:pt x="423332" y="2312046"/>
                  </a:lnTo>
                  <a:lnTo>
                    <a:pt x="564397" y="2299823"/>
                  </a:lnTo>
                  <a:lnTo>
                    <a:pt x="705461" y="2269096"/>
                  </a:lnTo>
                  <a:lnTo>
                    <a:pt x="840371" y="2207814"/>
                  </a:lnTo>
                  <a:lnTo>
                    <a:pt x="840371" y="104246"/>
                  </a:lnTo>
                  <a:lnTo>
                    <a:pt x="705461" y="42982"/>
                  </a:lnTo>
                  <a:lnTo>
                    <a:pt x="564396" y="12280"/>
                  </a:lnTo>
                  <a:lnTo>
                    <a:pt x="423332" y="0"/>
                  </a:lnTo>
                  <a:close/>
                </a:path>
              </a:pathLst>
            </a:custGeom>
            <a:solidFill>
              <a:srgbClr val="B3D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57501" y="4458083"/>
              <a:ext cx="840740" cy="2312035"/>
            </a:xfrm>
            <a:custGeom>
              <a:avLst/>
              <a:gdLst/>
              <a:ahLst/>
              <a:cxnLst/>
              <a:rect l="l" t="t" r="r" b="b"/>
              <a:pathLst>
                <a:path w="840740" h="2312034">
                  <a:moveTo>
                    <a:pt x="0" y="2207759"/>
                  </a:moveTo>
                  <a:lnTo>
                    <a:pt x="0" y="104246"/>
                  </a:lnTo>
                  <a:lnTo>
                    <a:pt x="135117" y="42913"/>
                  </a:lnTo>
                  <a:lnTo>
                    <a:pt x="276182" y="12211"/>
                  </a:lnTo>
                  <a:lnTo>
                    <a:pt x="423332" y="0"/>
                  </a:lnTo>
                  <a:lnTo>
                    <a:pt x="564396" y="12211"/>
                  </a:lnTo>
                  <a:lnTo>
                    <a:pt x="705461" y="42913"/>
                  </a:lnTo>
                  <a:lnTo>
                    <a:pt x="840371" y="104246"/>
                  </a:lnTo>
                  <a:lnTo>
                    <a:pt x="840371" y="2207759"/>
                  </a:lnTo>
                  <a:lnTo>
                    <a:pt x="705461" y="2269047"/>
                  </a:lnTo>
                  <a:lnTo>
                    <a:pt x="564397" y="2299774"/>
                  </a:lnTo>
                  <a:lnTo>
                    <a:pt x="423332" y="2311997"/>
                  </a:lnTo>
                  <a:lnTo>
                    <a:pt x="276182" y="2299774"/>
                  </a:lnTo>
                  <a:lnTo>
                    <a:pt x="135118" y="2269047"/>
                  </a:lnTo>
                  <a:lnTo>
                    <a:pt x="0" y="2207759"/>
                  </a:lnTo>
                </a:path>
                <a:path w="840740" h="2312034">
                  <a:moveTo>
                    <a:pt x="0" y="104246"/>
                  </a:moveTo>
                  <a:lnTo>
                    <a:pt x="135117" y="159371"/>
                  </a:lnTo>
                  <a:lnTo>
                    <a:pt x="276182" y="196213"/>
                  </a:lnTo>
                  <a:lnTo>
                    <a:pt x="423332" y="208424"/>
                  </a:lnTo>
                  <a:lnTo>
                    <a:pt x="564396" y="196213"/>
                  </a:lnTo>
                  <a:lnTo>
                    <a:pt x="705461" y="159371"/>
                  </a:lnTo>
                  <a:lnTo>
                    <a:pt x="840371" y="104246"/>
                  </a:lnTo>
                </a:path>
              </a:pathLst>
            </a:custGeom>
            <a:ln w="61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800611" y="5413150"/>
            <a:ext cx="135890" cy="477520"/>
          </a:xfrm>
          <a:prstGeom prst="rect">
            <a:avLst/>
          </a:prstGeom>
        </p:spPr>
        <p:txBody>
          <a:bodyPr vert="vert270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750" b="1" spc="10" dirty="0">
                <a:latin typeface="Arial"/>
                <a:cs typeface="Arial"/>
              </a:rPr>
              <a:t>Hard</a:t>
            </a:r>
            <a:r>
              <a:rPr sz="750" b="1" spc="-105" dirty="0">
                <a:latin typeface="Arial"/>
                <a:cs typeface="Arial"/>
              </a:rPr>
              <a:t> </a:t>
            </a:r>
            <a:r>
              <a:rPr sz="750" b="1" spc="10" dirty="0">
                <a:latin typeface="Arial"/>
                <a:cs typeface="Arial"/>
              </a:rPr>
              <a:t>Disk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88251" y="4452012"/>
            <a:ext cx="785495" cy="981710"/>
          </a:xfrm>
          <a:prstGeom prst="rect">
            <a:avLst/>
          </a:prstGeom>
          <a:solidFill>
            <a:srgbClr val="B3D9DD"/>
          </a:solidFill>
          <a:ln w="612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86690">
              <a:lnSpc>
                <a:spcPct val="100000"/>
              </a:lnSpc>
              <a:spcBef>
                <a:spcPts val="570"/>
              </a:spcBef>
            </a:pPr>
            <a:r>
              <a:rPr sz="750" b="1" spc="10" dirty="0">
                <a:latin typeface="Arial"/>
                <a:cs typeface="Arial"/>
              </a:rPr>
              <a:t>Program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93992" y="4448768"/>
            <a:ext cx="687705" cy="988060"/>
            <a:chOff x="4693992" y="4448768"/>
            <a:chExt cx="687705" cy="988060"/>
          </a:xfrm>
        </p:grpSpPr>
        <p:sp>
          <p:nvSpPr>
            <p:cNvPr id="12" name="object 12"/>
            <p:cNvSpPr/>
            <p:nvPr/>
          </p:nvSpPr>
          <p:spPr>
            <a:xfrm>
              <a:off x="4694056" y="4448907"/>
              <a:ext cx="681355" cy="981710"/>
            </a:xfrm>
            <a:custGeom>
              <a:avLst/>
              <a:gdLst/>
              <a:ahLst/>
              <a:cxnLst/>
              <a:rect l="l" t="t" r="r" b="b"/>
              <a:pathLst>
                <a:path w="681354" h="981710">
                  <a:moveTo>
                    <a:pt x="680941" y="0"/>
                  </a:moveTo>
                  <a:lnTo>
                    <a:pt x="0" y="0"/>
                  </a:lnTo>
                  <a:lnTo>
                    <a:pt x="0" y="981204"/>
                  </a:lnTo>
                  <a:lnTo>
                    <a:pt x="680941" y="981204"/>
                  </a:lnTo>
                  <a:lnTo>
                    <a:pt x="680941" y="0"/>
                  </a:lnTo>
                  <a:close/>
                </a:path>
              </a:pathLst>
            </a:custGeom>
            <a:solidFill>
              <a:srgbClr val="B3D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97167" y="4451943"/>
              <a:ext cx="681355" cy="981710"/>
            </a:xfrm>
            <a:custGeom>
              <a:avLst/>
              <a:gdLst/>
              <a:ahLst/>
              <a:cxnLst/>
              <a:rect l="l" t="t" r="r" b="b"/>
              <a:pathLst>
                <a:path w="681354" h="981710">
                  <a:moveTo>
                    <a:pt x="0" y="981273"/>
                  </a:moveTo>
                  <a:lnTo>
                    <a:pt x="680913" y="981273"/>
                  </a:lnTo>
                  <a:lnTo>
                    <a:pt x="680913" y="0"/>
                  </a:lnTo>
                  <a:lnTo>
                    <a:pt x="0" y="0"/>
                  </a:lnTo>
                  <a:lnTo>
                    <a:pt x="0" y="981273"/>
                  </a:lnTo>
                </a:path>
                <a:path w="681354" h="981710">
                  <a:moveTo>
                    <a:pt x="61404" y="981273"/>
                  </a:moveTo>
                  <a:lnTo>
                    <a:pt x="61404" y="0"/>
                  </a:lnTo>
                </a:path>
                <a:path w="681354" h="981710">
                  <a:moveTo>
                    <a:pt x="0" y="61264"/>
                  </a:moveTo>
                  <a:lnTo>
                    <a:pt x="680913" y="61264"/>
                  </a:lnTo>
                </a:path>
              </a:pathLst>
            </a:custGeom>
            <a:ln w="61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58572" y="4513208"/>
            <a:ext cx="619760" cy="920115"/>
          </a:xfrm>
          <a:prstGeom prst="rect">
            <a:avLst/>
          </a:prstGeom>
          <a:solidFill>
            <a:srgbClr val="B3D9DD"/>
          </a:solidFill>
          <a:ln w="612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27305">
              <a:lnSpc>
                <a:spcPct val="100000"/>
              </a:lnSpc>
            </a:pPr>
            <a:r>
              <a:rPr sz="750" b="1" spc="5" dirty="0">
                <a:latin typeface="Arial"/>
                <a:cs typeface="Arial"/>
              </a:rPr>
              <a:t>FileStream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70270" y="4921020"/>
            <a:ext cx="55880" cy="37465"/>
          </a:xfrm>
          <a:custGeom>
            <a:avLst/>
            <a:gdLst/>
            <a:ahLst/>
            <a:cxnLst/>
            <a:rect l="l" t="t" r="r" b="b"/>
            <a:pathLst>
              <a:path w="55879" h="37464">
                <a:moveTo>
                  <a:pt x="55319" y="0"/>
                </a:moveTo>
                <a:lnTo>
                  <a:pt x="0" y="18489"/>
                </a:lnTo>
                <a:lnTo>
                  <a:pt x="55319" y="36841"/>
                </a:lnTo>
                <a:lnTo>
                  <a:pt x="55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4657337" y="4669613"/>
            <a:ext cx="1699260" cy="288290"/>
            <a:chOff x="4657337" y="4669613"/>
            <a:chExt cx="1699260" cy="288290"/>
          </a:xfrm>
        </p:grpSpPr>
        <p:sp>
          <p:nvSpPr>
            <p:cNvPr id="17" name="object 17"/>
            <p:cNvSpPr/>
            <p:nvPr/>
          </p:nvSpPr>
          <p:spPr>
            <a:xfrm>
              <a:off x="4657337" y="4921020"/>
              <a:ext cx="55244" cy="37465"/>
            </a:xfrm>
            <a:custGeom>
              <a:avLst/>
              <a:gdLst/>
              <a:ahLst/>
              <a:cxnLst/>
              <a:rect l="l" t="t" r="r" b="b"/>
              <a:pathLst>
                <a:path w="55245" h="37464">
                  <a:moveTo>
                    <a:pt x="0" y="0"/>
                  </a:moveTo>
                  <a:lnTo>
                    <a:pt x="0" y="36841"/>
                  </a:lnTo>
                  <a:lnTo>
                    <a:pt x="55112" y="18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20953" y="4697279"/>
              <a:ext cx="871219" cy="0"/>
            </a:xfrm>
            <a:custGeom>
              <a:avLst/>
              <a:gdLst/>
              <a:ahLst/>
              <a:cxnLst/>
              <a:rect l="l" t="t" r="r" b="b"/>
              <a:pathLst>
                <a:path w="871220">
                  <a:moveTo>
                    <a:pt x="0" y="0"/>
                  </a:moveTo>
                  <a:lnTo>
                    <a:pt x="871004" y="0"/>
                  </a:lnTo>
                </a:path>
              </a:pathLst>
            </a:custGeom>
            <a:ln w="61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82761" y="4669613"/>
              <a:ext cx="74295" cy="49530"/>
            </a:xfrm>
            <a:custGeom>
              <a:avLst/>
              <a:gdLst/>
              <a:ahLst/>
              <a:cxnLst/>
              <a:rect l="l" t="t" r="r" b="b"/>
              <a:pathLst>
                <a:path w="74295" h="49529">
                  <a:moveTo>
                    <a:pt x="0" y="0"/>
                  </a:moveTo>
                  <a:lnTo>
                    <a:pt x="0" y="49053"/>
                  </a:lnTo>
                  <a:lnTo>
                    <a:pt x="73713" y="245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612972" y="4552652"/>
            <a:ext cx="586740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b="1" spc="5" dirty="0">
                <a:latin typeface="Arial"/>
                <a:cs typeface="Arial"/>
              </a:rPr>
              <a:t>Access</a:t>
            </a:r>
            <a:r>
              <a:rPr sz="750" b="1" spc="125" dirty="0">
                <a:latin typeface="Arial"/>
                <a:cs typeface="Arial"/>
              </a:rPr>
              <a:t> </a:t>
            </a:r>
            <a:r>
              <a:rPr sz="750" b="1" spc="10" dirty="0">
                <a:latin typeface="Arial"/>
                <a:cs typeface="Arial"/>
              </a:rPr>
              <a:t>H/D</a:t>
            </a:r>
            <a:endParaRPr sz="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05211" y="4865531"/>
            <a:ext cx="105600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350" algn="ctr">
              <a:lnSpc>
                <a:spcPct val="101899"/>
              </a:lnSpc>
              <a:spcBef>
                <a:spcPts val="105"/>
              </a:spcBef>
            </a:pPr>
            <a:r>
              <a:rPr sz="750" b="1" dirty="0">
                <a:solidFill>
                  <a:srgbClr val="FF6600"/>
                </a:solidFill>
                <a:latin typeface="Arial"/>
                <a:cs typeface="Arial"/>
              </a:rPr>
              <a:t>Gets/writes </a:t>
            </a:r>
            <a:r>
              <a:rPr sz="750" b="1" spc="10" dirty="0">
                <a:solidFill>
                  <a:srgbClr val="FF6600"/>
                </a:solidFill>
                <a:latin typeface="Arial"/>
                <a:cs typeface="Arial"/>
              </a:rPr>
              <a:t>a set </a:t>
            </a:r>
            <a:r>
              <a:rPr sz="750" b="1" spc="15" dirty="0">
                <a:solidFill>
                  <a:srgbClr val="FF6600"/>
                </a:solidFill>
                <a:latin typeface="Arial"/>
                <a:cs typeface="Arial"/>
              </a:rPr>
              <a:t>of  </a:t>
            </a:r>
            <a:r>
              <a:rPr sz="750" b="1" spc="10" dirty="0">
                <a:solidFill>
                  <a:srgbClr val="FF6600"/>
                </a:solidFill>
                <a:latin typeface="Arial"/>
                <a:cs typeface="Arial"/>
              </a:rPr>
              <a:t>bytes</a:t>
            </a:r>
            <a:r>
              <a:rPr sz="750" b="1" spc="-3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750" b="1" spc="10" dirty="0">
                <a:solidFill>
                  <a:srgbClr val="FF6600"/>
                </a:solidFill>
                <a:latin typeface="Arial"/>
                <a:cs typeface="Arial"/>
              </a:rPr>
              <a:t>as</a:t>
            </a:r>
            <a:r>
              <a:rPr sz="750" b="1" spc="-7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750" b="1" spc="15" dirty="0">
                <a:solidFill>
                  <a:srgbClr val="FF6600"/>
                </a:solidFill>
                <a:latin typeface="Arial"/>
                <a:cs typeface="Arial"/>
              </a:rPr>
              <a:t>per</a:t>
            </a:r>
            <a:r>
              <a:rPr sz="750" b="1" spc="-4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750" b="1" spc="5" dirty="0">
                <a:solidFill>
                  <a:srgbClr val="FF6600"/>
                </a:solidFill>
                <a:latin typeface="Arial"/>
                <a:cs typeface="Arial"/>
              </a:rPr>
              <a:t>the</a:t>
            </a:r>
            <a:r>
              <a:rPr sz="750" b="1" spc="-7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750" b="1" spc="5" dirty="0">
                <a:solidFill>
                  <a:srgbClr val="FF6600"/>
                </a:solidFill>
                <a:latin typeface="Arial"/>
                <a:cs typeface="Arial"/>
              </a:rPr>
              <a:t>buffer  </a:t>
            </a:r>
            <a:r>
              <a:rPr sz="750" b="1" spc="15" dirty="0">
                <a:solidFill>
                  <a:srgbClr val="FF6600"/>
                </a:solidFill>
                <a:latin typeface="Arial"/>
                <a:cs typeface="Arial"/>
              </a:rPr>
              <a:t>size</a:t>
            </a:r>
            <a:r>
              <a:rPr sz="750" b="1" spc="-7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750" b="1" spc="15" dirty="0">
                <a:solidFill>
                  <a:srgbClr val="FF6600"/>
                </a:solidFill>
                <a:latin typeface="Arial"/>
                <a:cs typeface="Arial"/>
              </a:rPr>
              <a:t>per</a:t>
            </a:r>
            <a:r>
              <a:rPr sz="750" b="1" spc="-8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750" b="1" spc="10" dirty="0">
                <a:solidFill>
                  <a:srgbClr val="FF6600"/>
                </a:solidFill>
                <a:latin typeface="Arial"/>
                <a:cs typeface="Arial"/>
              </a:rPr>
              <a:t>access</a:t>
            </a:r>
            <a:endParaRPr sz="7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09778" y="4699812"/>
            <a:ext cx="663575" cy="260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8419" algn="r">
              <a:lnSpc>
                <a:spcPct val="100000"/>
              </a:lnSpc>
              <a:spcBef>
                <a:spcPts val="120"/>
              </a:spcBef>
            </a:pPr>
            <a:r>
              <a:rPr sz="750" b="1" spc="25" dirty="0">
                <a:latin typeface="Arial"/>
                <a:cs typeface="Arial"/>
              </a:rPr>
              <a:t>g</a:t>
            </a:r>
            <a:r>
              <a:rPr sz="750" b="1" spc="10" dirty="0">
                <a:latin typeface="Arial"/>
                <a:cs typeface="Arial"/>
              </a:rPr>
              <a:t>e</a:t>
            </a:r>
            <a:r>
              <a:rPr sz="750" b="1" spc="-15" dirty="0">
                <a:latin typeface="Arial"/>
                <a:cs typeface="Arial"/>
              </a:rPr>
              <a:t>t</a:t>
            </a:r>
            <a:r>
              <a:rPr sz="750" b="1" spc="10" dirty="0">
                <a:latin typeface="Arial"/>
                <a:cs typeface="Arial"/>
              </a:rPr>
              <a:t>s</a:t>
            </a:r>
            <a:r>
              <a:rPr sz="750" b="1" spc="-20" dirty="0">
                <a:latin typeface="Arial"/>
                <a:cs typeface="Arial"/>
              </a:rPr>
              <a:t>/</a:t>
            </a:r>
            <a:r>
              <a:rPr sz="750" b="1" spc="35" dirty="0">
                <a:latin typeface="Arial"/>
                <a:cs typeface="Arial"/>
              </a:rPr>
              <a:t>w</a:t>
            </a:r>
            <a:r>
              <a:rPr sz="750" b="1" spc="-10" dirty="0">
                <a:latin typeface="Arial"/>
                <a:cs typeface="Arial"/>
              </a:rPr>
              <a:t>r</a:t>
            </a:r>
            <a:r>
              <a:rPr sz="750" b="1" spc="-20" dirty="0">
                <a:latin typeface="Arial"/>
                <a:cs typeface="Arial"/>
              </a:rPr>
              <a:t>i</a:t>
            </a:r>
            <a:r>
              <a:rPr sz="750" b="1" spc="-15" dirty="0">
                <a:latin typeface="Arial"/>
                <a:cs typeface="Arial"/>
              </a:rPr>
              <a:t>t</a:t>
            </a:r>
            <a:r>
              <a:rPr sz="750" b="1" spc="10" dirty="0">
                <a:latin typeface="Arial"/>
                <a:cs typeface="Arial"/>
              </a:rPr>
              <a:t>es</a:t>
            </a:r>
            <a:endParaRPr sz="7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  <a:tabLst>
                <a:tab pos="229870" algn="l"/>
                <a:tab pos="637540" algn="l"/>
              </a:tabLst>
            </a:pPr>
            <a:r>
              <a:rPr sz="750" b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75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	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749243" y="5840821"/>
            <a:ext cx="675005" cy="540385"/>
            <a:chOff x="4749243" y="5840821"/>
            <a:chExt cx="675005" cy="540385"/>
          </a:xfrm>
        </p:grpSpPr>
        <p:sp>
          <p:nvSpPr>
            <p:cNvPr id="24" name="object 24"/>
            <p:cNvSpPr/>
            <p:nvPr/>
          </p:nvSpPr>
          <p:spPr>
            <a:xfrm>
              <a:off x="4749375" y="5840960"/>
              <a:ext cx="668655" cy="534035"/>
            </a:xfrm>
            <a:custGeom>
              <a:avLst/>
              <a:gdLst/>
              <a:ahLst/>
              <a:cxnLst/>
              <a:rect l="l" t="t" r="r" b="b"/>
              <a:pathLst>
                <a:path w="668654" h="534035">
                  <a:moveTo>
                    <a:pt x="668521" y="0"/>
                  </a:moveTo>
                  <a:lnTo>
                    <a:pt x="0" y="0"/>
                  </a:lnTo>
                  <a:lnTo>
                    <a:pt x="0" y="533570"/>
                  </a:lnTo>
                  <a:lnTo>
                    <a:pt x="668521" y="533570"/>
                  </a:lnTo>
                  <a:lnTo>
                    <a:pt x="668521" y="0"/>
                  </a:lnTo>
                  <a:close/>
                </a:path>
              </a:pathLst>
            </a:custGeom>
            <a:solidFill>
              <a:srgbClr val="B3D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52418" y="5843996"/>
              <a:ext cx="668655" cy="534035"/>
            </a:xfrm>
            <a:custGeom>
              <a:avLst/>
              <a:gdLst/>
              <a:ahLst/>
              <a:cxnLst/>
              <a:rect l="l" t="t" r="r" b="b"/>
              <a:pathLst>
                <a:path w="668654" h="534035">
                  <a:moveTo>
                    <a:pt x="0" y="533591"/>
                  </a:moveTo>
                  <a:lnTo>
                    <a:pt x="668535" y="533591"/>
                  </a:lnTo>
                  <a:lnTo>
                    <a:pt x="668535" y="0"/>
                  </a:lnTo>
                  <a:lnTo>
                    <a:pt x="0" y="0"/>
                  </a:lnTo>
                  <a:lnTo>
                    <a:pt x="0" y="533591"/>
                  </a:lnTo>
                </a:path>
                <a:path w="668654" h="534035">
                  <a:moveTo>
                    <a:pt x="61266" y="533591"/>
                  </a:moveTo>
                  <a:lnTo>
                    <a:pt x="61266" y="0"/>
                  </a:lnTo>
                </a:path>
                <a:path w="668654" h="534035">
                  <a:moveTo>
                    <a:pt x="0" y="61333"/>
                  </a:moveTo>
                  <a:lnTo>
                    <a:pt x="668535" y="61333"/>
                  </a:lnTo>
                </a:path>
              </a:pathLst>
            </a:custGeom>
            <a:ln w="61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813684" y="5905329"/>
            <a:ext cx="607695" cy="472440"/>
          </a:xfrm>
          <a:prstGeom prst="rect">
            <a:avLst/>
          </a:prstGeom>
          <a:solidFill>
            <a:srgbClr val="B3D9DD"/>
          </a:solidFill>
          <a:ln w="6117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marL="125730">
              <a:lnSpc>
                <a:spcPct val="100000"/>
              </a:lnSpc>
            </a:pPr>
            <a:r>
              <a:rPr sz="750" b="1" spc="10" dirty="0">
                <a:latin typeface="Arial"/>
                <a:cs typeface="Arial"/>
              </a:rPr>
              <a:t>Buffer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417911" y="4804561"/>
            <a:ext cx="1036955" cy="1379855"/>
            <a:chOff x="5417911" y="4804561"/>
            <a:chExt cx="1036955" cy="1379855"/>
          </a:xfrm>
        </p:grpSpPr>
        <p:sp>
          <p:nvSpPr>
            <p:cNvPr id="28" name="object 28"/>
            <p:cNvSpPr/>
            <p:nvPr/>
          </p:nvSpPr>
          <p:spPr>
            <a:xfrm>
              <a:off x="5488513" y="6163008"/>
              <a:ext cx="901700" cy="0"/>
            </a:xfrm>
            <a:custGeom>
              <a:avLst/>
              <a:gdLst/>
              <a:ahLst/>
              <a:cxnLst/>
              <a:rect l="l" t="t" r="r" b="b"/>
              <a:pathLst>
                <a:path w="901700">
                  <a:moveTo>
                    <a:pt x="0" y="0"/>
                  </a:moveTo>
                  <a:lnTo>
                    <a:pt x="901637" y="0"/>
                  </a:lnTo>
                </a:path>
              </a:pathLst>
            </a:custGeom>
            <a:ln w="61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17909" y="6129223"/>
              <a:ext cx="1036955" cy="55244"/>
            </a:xfrm>
            <a:custGeom>
              <a:avLst/>
              <a:gdLst/>
              <a:ahLst/>
              <a:cxnLst/>
              <a:rect l="l" t="t" r="r" b="b"/>
              <a:pathLst>
                <a:path w="1036954" h="55245">
                  <a:moveTo>
                    <a:pt x="73634" y="6121"/>
                  </a:moveTo>
                  <a:lnTo>
                    <a:pt x="0" y="30734"/>
                  </a:lnTo>
                  <a:lnTo>
                    <a:pt x="73634" y="55181"/>
                  </a:lnTo>
                  <a:lnTo>
                    <a:pt x="73634" y="6121"/>
                  </a:lnTo>
                  <a:close/>
                </a:path>
                <a:path w="1036954" h="55245">
                  <a:moveTo>
                    <a:pt x="1036548" y="30734"/>
                  </a:moveTo>
                  <a:lnTo>
                    <a:pt x="963041" y="0"/>
                  </a:lnTo>
                  <a:lnTo>
                    <a:pt x="963041" y="55181"/>
                  </a:lnTo>
                  <a:lnTo>
                    <a:pt x="1036548" y="307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19145" y="4832227"/>
              <a:ext cx="797560" cy="0"/>
            </a:xfrm>
            <a:custGeom>
              <a:avLst/>
              <a:gdLst/>
              <a:ahLst/>
              <a:cxnLst/>
              <a:rect l="l" t="t" r="r" b="b"/>
              <a:pathLst>
                <a:path w="797560">
                  <a:moveTo>
                    <a:pt x="0" y="0"/>
                  </a:moveTo>
                  <a:lnTo>
                    <a:pt x="797360" y="0"/>
                  </a:lnTo>
                </a:path>
              </a:pathLst>
            </a:custGeom>
            <a:ln w="6111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73230" y="4804561"/>
              <a:ext cx="55244" cy="55244"/>
            </a:xfrm>
            <a:custGeom>
              <a:avLst/>
              <a:gdLst/>
              <a:ahLst/>
              <a:cxnLst/>
              <a:rect l="l" t="t" r="r" b="b"/>
              <a:pathLst>
                <a:path w="55245" h="55245">
                  <a:moveTo>
                    <a:pt x="55112" y="0"/>
                  </a:moveTo>
                  <a:lnTo>
                    <a:pt x="0" y="24630"/>
                  </a:lnTo>
                  <a:lnTo>
                    <a:pt x="55112" y="55193"/>
                  </a:lnTo>
                  <a:lnTo>
                    <a:pt x="48957" y="42913"/>
                  </a:lnTo>
                  <a:lnTo>
                    <a:pt x="48957" y="6071"/>
                  </a:lnTo>
                  <a:lnTo>
                    <a:pt x="55112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564669" y="5920289"/>
            <a:ext cx="732790" cy="226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14629" marR="5080" indent="-202565">
              <a:lnSpc>
                <a:spcPct val="100000"/>
              </a:lnSpc>
              <a:spcBef>
                <a:spcPts val="125"/>
              </a:spcBef>
            </a:pPr>
            <a:r>
              <a:rPr sz="650" b="1" spc="20" dirty="0">
                <a:solidFill>
                  <a:srgbClr val="FF6600"/>
                </a:solidFill>
                <a:latin typeface="Arial"/>
                <a:cs typeface="Arial"/>
              </a:rPr>
              <a:t>Transfer</a:t>
            </a:r>
            <a:r>
              <a:rPr sz="650" b="1" spc="-13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650" b="1" spc="25" dirty="0">
                <a:solidFill>
                  <a:srgbClr val="FF6600"/>
                </a:solidFill>
                <a:latin typeface="Arial"/>
                <a:cs typeface="Arial"/>
              </a:rPr>
              <a:t>ofgroup  </a:t>
            </a:r>
            <a:r>
              <a:rPr sz="650" b="1" spc="30" dirty="0">
                <a:solidFill>
                  <a:srgbClr val="FF6600"/>
                </a:solidFill>
                <a:latin typeface="Arial"/>
                <a:cs typeface="Arial"/>
              </a:rPr>
              <a:t>ofbytes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945791" y="5203128"/>
            <a:ext cx="1576705" cy="772795"/>
            <a:chOff x="3945791" y="5203128"/>
            <a:chExt cx="1576705" cy="772795"/>
          </a:xfrm>
        </p:grpSpPr>
        <p:sp>
          <p:nvSpPr>
            <p:cNvPr id="34" name="object 34"/>
            <p:cNvSpPr/>
            <p:nvPr/>
          </p:nvSpPr>
          <p:spPr>
            <a:xfrm>
              <a:off x="5491555" y="5239970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h="607695">
                  <a:moveTo>
                    <a:pt x="0" y="0"/>
                  </a:moveTo>
                  <a:lnTo>
                    <a:pt x="0" y="607130"/>
                  </a:lnTo>
                </a:path>
              </a:pathLst>
            </a:custGeom>
            <a:ln w="61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66931" y="5203139"/>
              <a:ext cx="55244" cy="687070"/>
            </a:xfrm>
            <a:custGeom>
              <a:avLst/>
              <a:gdLst/>
              <a:ahLst/>
              <a:cxnLst/>
              <a:rect l="l" t="t" r="r" b="b"/>
              <a:pathLst>
                <a:path w="55245" h="687070">
                  <a:moveTo>
                    <a:pt x="55245" y="631685"/>
                  </a:moveTo>
                  <a:lnTo>
                    <a:pt x="49161" y="637832"/>
                  </a:lnTo>
                  <a:lnTo>
                    <a:pt x="6299" y="637832"/>
                  </a:lnTo>
                  <a:lnTo>
                    <a:pt x="0" y="631685"/>
                  </a:lnTo>
                  <a:lnTo>
                    <a:pt x="24612" y="686879"/>
                  </a:lnTo>
                  <a:lnTo>
                    <a:pt x="55245" y="631685"/>
                  </a:lnTo>
                  <a:close/>
                </a:path>
                <a:path w="55245" h="687070">
                  <a:moveTo>
                    <a:pt x="55245" y="49123"/>
                  </a:moveTo>
                  <a:lnTo>
                    <a:pt x="24612" y="0"/>
                  </a:lnTo>
                  <a:lnTo>
                    <a:pt x="0" y="49123"/>
                  </a:lnTo>
                  <a:lnTo>
                    <a:pt x="18529" y="49123"/>
                  </a:lnTo>
                  <a:lnTo>
                    <a:pt x="24612" y="42976"/>
                  </a:lnTo>
                  <a:lnTo>
                    <a:pt x="30772" y="42976"/>
                  </a:lnTo>
                  <a:lnTo>
                    <a:pt x="36931" y="49123"/>
                  </a:lnTo>
                  <a:lnTo>
                    <a:pt x="55245" y="491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82717" y="5509729"/>
              <a:ext cx="717550" cy="448309"/>
            </a:xfrm>
            <a:custGeom>
              <a:avLst/>
              <a:gdLst/>
              <a:ahLst/>
              <a:cxnLst/>
              <a:rect l="l" t="t" r="r" b="b"/>
              <a:pathLst>
                <a:path w="717550" h="448310">
                  <a:moveTo>
                    <a:pt x="0" y="0"/>
                  </a:moveTo>
                  <a:lnTo>
                    <a:pt x="717493" y="447827"/>
                  </a:lnTo>
                </a:path>
              </a:pathLst>
            </a:custGeom>
            <a:ln w="61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45788" y="5485307"/>
              <a:ext cx="785495" cy="490855"/>
            </a:xfrm>
            <a:custGeom>
              <a:avLst/>
              <a:gdLst/>
              <a:ahLst/>
              <a:cxnLst/>
              <a:rect l="l" t="t" r="r" b="b"/>
              <a:pathLst>
                <a:path w="785495" h="490854">
                  <a:moveTo>
                    <a:pt x="61404" y="6146"/>
                  </a:moveTo>
                  <a:lnTo>
                    <a:pt x="0" y="0"/>
                  </a:lnTo>
                  <a:lnTo>
                    <a:pt x="30632" y="49060"/>
                  </a:lnTo>
                  <a:lnTo>
                    <a:pt x="36918" y="42989"/>
                  </a:lnTo>
                  <a:lnTo>
                    <a:pt x="36918" y="30708"/>
                  </a:lnTo>
                  <a:lnTo>
                    <a:pt x="43002" y="24422"/>
                  </a:lnTo>
                  <a:lnTo>
                    <a:pt x="61404" y="6146"/>
                  </a:lnTo>
                  <a:close/>
                </a:path>
                <a:path w="785495" h="490854">
                  <a:moveTo>
                    <a:pt x="785190" y="490601"/>
                  </a:moveTo>
                  <a:lnTo>
                    <a:pt x="754418" y="441553"/>
                  </a:lnTo>
                  <a:lnTo>
                    <a:pt x="754418" y="453771"/>
                  </a:lnTo>
                  <a:lnTo>
                    <a:pt x="748258" y="465975"/>
                  </a:lnTo>
                  <a:lnTo>
                    <a:pt x="742175" y="472249"/>
                  </a:lnTo>
                  <a:lnTo>
                    <a:pt x="742175" y="478396"/>
                  </a:lnTo>
                  <a:lnTo>
                    <a:pt x="736015" y="478396"/>
                  </a:lnTo>
                  <a:lnTo>
                    <a:pt x="729932" y="484530"/>
                  </a:lnTo>
                  <a:lnTo>
                    <a:pt x="785190" y="4906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 rot="1800000">
            <a:off x="4018725" y="5755225"/>
            <a:ext cx="610657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75"/>
              </a:lnSpc>
            </a:pPr>
            <a:r>
              <a:rPr sz="650" b="1" spc="5" dirty="0">
                <a:solidFill>
                  <a:srgbClr val="FF6600"/>
                </a:solidFill>
                <a:latin typeface="Arial"/>
                <a:cs typeface="Arial"/>
              </a:rPr>
              <a:t>Transfer</a:t>
            </a:r>
            <a:r>
              <a:rPr sz="650" b="1" spc="-10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650" b="1" spc="20" dirty="0">
                <a:solidFill>
                  <a:srgbClr val="FF6600"/>
                </a:solidFill>
                <a:latin typeface="Arial"/>
                <a:cs typeface="Arial"/>
              </a:rPr>
              <a:t>of</a:t>
            </a:r>
            <a:r>
              <a:rPr sz="650" b="1" spc="-10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650" b="1" spc="5" dirty="0">
                <a:solidFill>
                  <a:srgbClr val="FF6600"/>
                </a:solidFill>
                <a:latin typeface="Arial"/>
                <a:cs typeface="Arial"/>
              </a:rPr>
              <a:t>one</a:t>
            </a:r>
            <a:endParaRPr sz="6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 rot="1800000">
            <a:off x="4001645" y="5836507"/>
            <a:ext cx="532198" cy="85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75"/>
              </a:lnSpc>
            </a:pPr>
            <a:r>
              <a:rPr sz="650" b="1" spc="5" dirty="0">
                <a:solidFill>
                  <a:srgbClr val="FF6600"/>
                </a:solidFill>
                <a:latin typeface="Arial"/>
                <a:cs typeface="Arial"/>
              </a:rPr>
              <a:t>byte</a:t>
            </a:r>
            <a:r>
              <a:rPr sz="650" b="1" spc="-9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650" b="1" spc="10" dirty="0">
                <a:solidFill>
                  <a:srgbClr val="FF6600"/>
                </a:solidFill>
                <a:latin typeface="Arial"/>
                <a:cs typeface="Arial"/>
              </a:rPr>
              <a:t>at</a:t>
            </a:r>
            <a:r>
              <a:rPr sz="650" b="1" spc="-5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650" b="1" spc="15" dirty="0">
                <a:solidFill>
                  <a:srgbClr val="FF6600"/>
                </a:solidFill>
                <a:latin typeface="Arial"/>
                <a:cs typeface="Arial"/>
              </a:rPr>
              <a:t>a</a:t>
            </a:r>
            <a:r>
              <a:rPr sz="650" b="1" spc="-9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650" b="1" spc="5" dirty="0">
                <a:solidFill>
                  <a:srgbClr val="FF6600"/>
                </a:solidFill>
                <a:latin typeface="Arial"/>
                <a:cs typeface="Arial"/>
              </a:rPr>
              <a:t>time</a:t>
            </a:r>
            <a:endParaRPr sz="65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687323"/>
            <a:ext cx="12192000" cy="355600"/>
          </a:xfrm>
          <a:custGeom>
            <a:avLst/>
            <a:gdLst/>
            <a:ahLst/>
            <a:cxnLst/>
            <a:rect l="l" t="t" r="r" b="b"/>
            <a:pathLst>
              <a:path w="12192000" h="355600">
                <a:moveTo>
                  <a:pt x="12192000" y="0"/>
                </a:moveTo>
                <a:lnTo>
                  <a:pt x="0" y="0"/>
                </a:lnTo>
                <a:lnTo>
                  <a:pt x="0" y="355091"/>
                </a:lnTo>
                <a:lnTo>
                  <a:pt x="12192000" y="355091"/>
                </a:lnTo>
                <a:lnTo>
                  <a:pt x="1219200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61036" y="703834"/>
            <a:ext cx="10659364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rlito"/>
                <a:cs typeface="Carlito"/>
              </a:rPr>
              <a:t>Reading </a:t>
            </a:r>
            <a:r>
              <a:rPr sz="2000" spc="-5" dirty="0">
                <a:latin typeface="Carlito"/>
                <a:cs typeface="Carlito"/>
              </a:rPr>
              <a:t>and writing a </a:t>
            </a:r>
            <a:r>
              <a:rPr sz="2000" spc="-15" dirty="0">
                <a:latin typeface="Carlito"/>
                <a:cs typeface="Carlito"/>
              </a:rPr>
              <a:t>byte at </a:t>
            </a:r>
            <a:r>
              <a:rPr sz="2000" spc="-5" dirty="0">
                <a:latin typeface="Carlito"/>
                <a:cs typeface="Carlito"/>
              </a:rPr>
              <a:t>a time </a:t>
            </a:r>
            <a:r>
              <a:rPr sz="2000" spc="-15" dirty="0">
                <a:latin typeface="Carlito"/>
                <a:cs typeface="Carlito"/>
              </a:rPr>
              <a:t>can </a:t>
            </a:r>
            <a:r>
              <a:rPr sz="2000" spc="-5" dirty="0">
                <a:latin typeface="Carlito"/>
                <a:cs typeface="Carlito"/>
              </a:rPr>
              <a:t>be </a:t>
            </a:r>
            <a:r>
              <a:rPr sz="2000" spc="-15" dirty="0">
                <a:latin typeface="Carlito"/>
                <a:cs typeface="Carlito"/>
              </a:rPr>
              <a:t>expensive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terms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processing</a:t>
            </a:r>
            <a:r>
              <a:rPr sz="2000" spc="2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time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097909" y="1216300"/>
            <a:ext cx="864869" cy="2374265"/>
            <a:chOff x="6097909" y="1216300"/>
            <a:chExt cx="864869" cy="2374265"/>
          </a:xfrm>
        </p:grpSpPr>
        <p:sp>
          <p:nvSpPr>
            <p:cNvPr id="43" name="object 43"/>
            <p:cNvSpPr/>
            <p:nvPr/>
          </p:nvSpPr>
          <p:spPr>
            <a:xfrm>
              <a:off x="6097978" y="1216300"/>
              <a:ext cx="858519" cy="2367915"/>
            </a:xfrm>
            <a:custGeom>
              <a:avLst/>
              <a:gdLst/>
              <a:ahLst/>
              <a:cxnLst/>
              <a:rect l="l" t="t" r="r" b="b"/>
              <a:pathLst>
                <a:path w="858520" h="2367915">
                  <a:moveTo>
                    <a:pt x="432213" y="0"/>
                  </a:moveTo>
                  <a:lnTo>
                    <a:pt x="281976" y="12561"/>
                  </a:lnTo>
                  <a:lnTo>
                    <a:pt x="137952" y="50244"/>
                  </a:lnTo>
                  <a:lnTo>
                    <a:pt x="0" y="112697"/>
                  </a:lnTo>
                  <a:lnTo>
                    <a:pt x="0" y="2261028"/>
                  </a:lnTo>
                  <a:lnTo>
                    <a:pt x="137952" y="2317285"/>
                  </a:lnTo>
                  <a:lnTo>
                    <a:pt x="281976" y="2354967"/>
                  </a:lnTo>
                  <a:lnTo>
                    <a:pt x="432213" y="2367469"/>
                  </a:lnTo>
                  <a:lnTo>
                    <a:pt x="576237" y="2354967"/>
                  </a:lnTo>
                  <a:lnTo>
                    <a:pt x="720261" y="2317285"/>
                  </a:lnTo>
                  <a:lnTo>
                    <a:pt x="858002" y="2261028"/>
                  </a:lnTo>
                  <a:lnTo>
                    <a:pt x="858001" y="112697"/>
                  </a:lnTo>
                  <a:lnTo>
                    <a:pt x="720261" y="50244"/>
                  </a:lnTo>
                  <a:lnTo>
                    <a:pt x="576237" y="12561"/>
                  </a:lnTo>
                  <a:lnTo>
                    <a:pt x="432213" y="0"/>
                  </a:lnTo>
                  <a:close/>
                </a:path>
              </a:pathLst>
            </a:custGeom>
            <a:solidFill>
              <a:srgbClr val="B3D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01084" y="1219476"/>
              <a:ext cx="858519" cy="2367915"/>
            </a:xfrm>
            <a:custGeom>
              <a:avLst/>
              <a:gdLst/>
              <a:ahLst/>
              <a:cxnLst/>
              <a:rect l="l" t="t" r="r" b="b"/>
              <a:pathLst>
                <a:path w="858520" h="2367915">
                  <a:moveTo>
                    <a:pt x="0" y="2260978"/>
                  </a:moveTo>
                  <a:lnTo>
                    <a:pt x="0" y="112697"/>
                  </a:lnTo>
                  <a:lnTo>
                    <a:pt x="137952" y="50174"/>
                  </a:lnTo>
                  <a:lnTo>
                    <a:pt x="281976" y="12490"/>
                  </a:lnTo>
                  <a:lnTo>
                    <a:pt x="432213" y="0"/>
                  </a:lnTo>
                  <a:lnTo>
                    <a:pt x="576237" y="12490"/>
                  </a:lnTo>
                  <a:lnTo>
                    <a:pt x="720261" y="50174"/>
                  </a:lnTo>
                  <a:lnTo>
                    <a:pt x="858001" y="112697"/>
                  </a:lnTo>
                  <a:lnTo>
                    <a:pt x="858002" y="2260978"/>
                  </a:lnTo>
                  <a:lnTo>
                    <a:pt x="720261" y="2317236"/>
                  </a:lnTo>
                  <a:lnTo>
                    <a:pt x="576237" y="2354917"/>
                  </a:lnTo>
                  <a:lnTo>
                    <a:pt x="432213" y="2367419"/>
                  </a:lnTo>
                  <a:lnTo>
                    <a:pt x="281976" y="2354917"/>
                  </a:lnTo>
                  <a:lnTo>
                    <a:pt x="137952" y="2317236"/>
                  </a:lnTo>
                  <a:lnTo>
                    <a:pt x="0" y="2260978"/>
                  </a:lnTo>
                </a:path>
                <a:path w="858520" h="2367915">
                  <a:moveTo>
                    <a:pt x="0" y="112697"/>
                  </a:moveTo>
                  <a:lnTo>
                    <a:pt x="137952" y="169081"/>
                  </a:lnTo>
                  <a:lnTo>
                    <a:pt x="281976" y="206623"/>
                  </a:lnTo>
                  <a:lnTo>
                    <a:pt x="432213" y="219114"/>
                  </a:lnTo>
                  <a:lnTo>
                    <a:pt x="576237" y="206623"/>
                  </a:lnTo>
                  <a:lnTo>
                    <a:pt x="720261" y="169081"/>
                  </a:lnTo>
                  <a:lnTo>
                    <a:pt x="858001" y="112697"/>
                  </a:lnTo>
                </a:path>
              </a:pathLst>
            </a:custGeom>
            <a:ln w="62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451812" y="2194582"/>
            <a:ext cx="137795" cy="49403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750" b="1" spc="20" dirty="0">
                <a:latin typeface="Arial"/>
                <a:cs typeface="Arial"/>
              </a:rPr>
              <a:t>Hard</a:t>
            </a:r>
            <a:r>
              <a:rPr sz="750" b="1" spc="-50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Disk</a:t>
            </a:r>
            <a:endParaRPr sz="7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763248" y="1219405"/>
            <a:ext cx="802005" cy="996315"/>
          </a:xfrm>
          <a:prstGeom prst="rect">
            <a:avLst/>
          </a:prstGeom>
          <a:solidFill>
            <a:srgbClr val="B3D9DD"/>
          </a:solidFill>
          <a:ln w="625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</a:pPr>
            <a:r>
              <a:rPr sz="750" b="1" spc="20" dirty="0">
                <a:latin typeface="Arial"/>
                <a:cs typeface="Arial"/>
              </a:rPr>
              <a:t>Program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561673" y="1216301"/>
            <a:ext cx="2467610" cy="2273935"/>
            <a:chOff x="3561673" y="1216301"/>
            <a:chExt cx="2467610" cy="2273935"/>
          </a:xfrm>
        </p:grpSpPr>
        <p:sp>
          <p:nvSpPr>
            <p:cNvPr id="48" name="object 48"/>
            <p:cNvSpPr/>
            <p:nvPr/>
          </p:nvSpPr>
          <p:spPr>
            <a:xfrm>
              <a:off x="4256871" y="1216364"/>
              <a:ext cx="739140" cy="2267585"/>
            </a:xfrm>
            <a:custGeom>
              <a:avLst/>
              <a:gdLst/>
              <a:ahLst/>
              <a:cxnLst/>
              <a:rect l="l" t="t" r="r" b="b"/>
              <a:pathLst>
                <a:path w="739139" h="2267585">
                  <a:moveTo>
                    <a:pt x="739040" y="0"/>
                  </a:moveTo>
                  <a:lnTo>
                    <a:pt x="0" y="0"/>
                  </a:lnTo>
                  <a:lnTo>
                    <a:pt x="0" y="2267217"/>
                  </a:lnTo>
                  <a:lnTo>
                    <a:pt x="739041" y="2267217"/>
                  </a:lnTo>
                  <a:lnTo>
                    <a:pt x="739040" y="0"/>
                  </a:lnTo>
                  <a:close/>
                </a:path>
              </a:pathLst>
            </a:custGeom>
            <a:solidFill>
              <a:srgbClr val="B3D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260048" y="1219476"/>
              <a:ext cx="739140" cy="2267585"/>
            </a:xfrm>
            <a:custGeom>
              <a:avLst/>
              <a:gdLst/>
              <a:ahLst/>
              <a:cxnLst/>
              <a:rect l="l" t="t" r="r" b="b"/>
              <a:pathLst>
                <a:path w="739139" h="2267585">
                  <a:moveTo>
                    <a:pt x="0" y="2267231"/>
                  </a:moveTo>
                  <a:lnTo>
                    <a:pt x="738970" y="2267231"/>
                  </a:lnTo>
                  <a:lnTo>
                    <a:pt x="738970" y="0"/>
                  </a:lnTo>
                  <a:lnTo>
                    <a:pt x="0" y="0"/>
                  </a:lnTo>
                  <a:lnTo>
                    <a:pt x="0" y="2267231"/>
                  </a:lnTo>
                </a:path>
                <a:path w="739139" h="2267585">
                  <a:moveTo>
                    <a:pt x="62481" y="2267231"/>
                  </a:moveTo>
                  <a:lnTo>
                    <a:pt x="62481" y="0"/>
                  </a:lnTo>
                </a:path>
                <a:path w="739139" h="2267585">
                  <a:moveTo>
                    <a:pt x="0" y="62664"/>
                  </a:moveTo>
                  <a:lnTo>
                    <a:pt x="738970" y="62664"/>
                  </a:lnTo>
                </a:path>
              </a:pathLst>
            </a:custGeom>
            <a:ln w="62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61664" y="1441919"/>
              <a:ext cx="2436495" cy="294640"/>
            </a:xfrm>
            <a:custGeom>
              <a:avLst/>
              <a:gdLst/>
              <a:ahLst/>
              <a:cxnLst/>
              <a:rect l="l" t="t" r="r" b="b"/>
              <a:pathLst>
                <a:path w="2436495" h="294639">
                  <a:moveTo>
                    <a:pt x="56476" y="256654"/>
                  </a:moveTo>
                  <a:lnTo>
                    <a:pt x="0" y="275564"/>
                  </a:lnTo>
                  <a:lnTo>
                    <a:pt x="56476" y="294335"/>
                  </a:lnTo>
                  <a:lnTo>
                    <a:pt x="56476" y="256654"/>
                  </a:lnTo>
                  <a:close/>
                </a:path>
                <a:path w="2436495" h="294639">
                  <a:moveTo>
                    <a:pt x="701484" y="275564"/>
                  </a:moveTo>
                  <a:lnTo>
                    <a:pt x="645210" y="256654"/>
                  </a:lnTo>
                  <a:lnTo>
                    <a:pt x="645210" y="294335"/>
                  </a:lnTo>
                  <a:lnTo>
                    <a:pt x="701484" y="275564"/>
                  </a:lnTo>
                  <a:close/>
                </a:path>
                <a:path w="2436495" h="294639">
                  <a:moveTo>
                    <a:pt x="2436266" y="24980"/>
                  </a:moveTo>
                  <a:lnTo>
                    <a:pt x="2386076" y="0"/>
                  </a:lnTo>
                  <a:lnTo>
                    <a:pt x="2386076" y="6197"/>
                  </a:lnTo>
                  <a:lnTo>
                    <a:pt x="2392286" y="12484"/>
                  </a:lnTo>
                  <a:lnTo>
                    <a:pt x="2392286" y="37465"/>
                  </a:lnTo>
                  <a:lnTo>
                    <a:pt x="2386076" y="43751"/>
                  </a:lnTo>
                  <a:lnTo>
                    <a:pt x="2386076" y="49961"/>
                  </a:lnTo>
                  <a:lnTo>
                    <a:pt x="2436266" y="249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30294" y="2302981"/>
              <a:ext cx="946150" cy="0"/>
            </a:xfrm>
            <a:custGeom>
              <a:avLst/>
              <a:gdLst/>
              <a:ahLst/>
              <a:cxnLst/>
              <a:rect l="l" t="t" r="r" b="b"/>
              <a:pathLst>
                <a:path w="946150">
                  <a:moveTo>
                    <a:pt x="0" y="0"/>
                  </a:moveTo>
                  <a:lnTo>
                    <a:pt x="945545" y="0"/>
                  </a:lnTo>
                </a:path>
              </a:pathLst>
            </a:custGeom>
            <a:ln w="62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960237" y="2274824"/>
              <a:ext cx="50800" cy="50165"/>
            </a:xfrm>
            <a:custGeom>
              <a:avLst/>
              <a:gdLst/>
              <a:ahLst/>
              <a:cxnLst/>
              <a:rect l="l" t="t" r="r" b="b"/>
              <a:pathLst>
                <a:path w="50800" h="50164">
                  <a:moveTo>
                    <a:pt x="0" y="0"/>
                  </a:moveTo>
                  <a:lnTo>
                    <a:pt x="0" y="12561"/>
                  </a:lnTo>
                  <a:lnTo>
                    <a:pt x="6212" y="25051"/>
                  </a:lnTo>
                  <a:lnTo>
                    <a:pt x="6212" y="31261"/>
                  </a:lnTo>
                  <a:lnTo>
                    <a:pt x="0" y="37542"/>
                  </a:lnTo>
                  <a:lnTo>
                    <a:pt x="0" y="50032"/>
                  </a:lnTo>
                  <a:lnTo>
                    <a:pt x="50196" y="25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036578" y="3148445"/>
              <a:ext cx="958850" cy="0"/>
            </a:xfrm>
            <a:custGeom>
              <a:avLst/>
              <a:gdLst/>
              <a:ahLst/>
              <a:cxnLst/>
              <a:rect l="l" t="t" r="r" b="b"/>
              <a:pathLst>
                <a:path w="958850">
                  <a:moveTo>
                    <a:pt x="0" y="0"/>
                  </a:moveTo>
                  <a:lnTo>
                    <a:pt x="958253" y="0"/>
                  </a:lnTo>
                </a:path>
              </a:pathLst>
            </a:custGeom>
            <a:ln w="62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979158" y="3120317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4" h="50164">
                  <a:moveTo>
                    <a:pt x="0" y="0"/>
                  </a:moveTo>
                  <a:lnTo>
                    <a:pt x="0" y="12504"/>
                  </a:lnTo>
                  <a:lnTo>
                    <a:pt x="6283" y="18757"/>
                  </a:lnTo>
                  <a:lnTo>
                    <a:pt x="6283" y="25009"/>
                  </a:lnTo>
                  <a:lnTo>
                    <a:pt x="0" y="37507"/>
                  </a:lnTo>
                  <a:lnTo>
                    <a:pt x="0" y="50011"/>
                  </a:lnTo>
                  <a:lnTo>
                    <a:pt x="50055" y="25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030090" y="1335224"/>
            <a:ext cx="946150" cy="1460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03200" algn="l"/>
                <a:tab pos="932815" algn="l"/>
              </a:tabLst>
            </a:pPr>
            <a:r>
              <a:rPr sz="75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750" b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Access</a:t>
            </a:r>
            <a:r>
              <a:rPr sz="750" b="1" u="sng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50" b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H/D	</a:t>
            </a:r>
            <a:endParaRPr sz="7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14428" y="1579390"/>
            <a:ext cx="778510" cy="26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5080" indent="-257175">
              <a:lnSpc>
                <a:spcPct val="104200"/>
              </a:lnSpc>
              <a:spcBef>
                <a:spcPts val="100"/>
              </a:spcBef>
            </a:pPr>
            <a:r>
              <a:rPr sz="750" b="1" spc="5" dirty="0">
                <a:solidFill>
                  <a:srgbClr val="FF6600"/>
                </a:solidFill>
                <a:latin typeface="Arial"/>
                <a:cs typeface="Arial"/>
              </a:rPr>
              <a:t>Gets/writes </a:t>
            </a:r>
            <a:r>
              <a:rPr sz="750" b="1" dirty="0">
                <a:solidFill>
                  <a:srgbClr val="FF6600"/>
                </a:solidFill>
                <a:latin typeface="Arial"/>
                <a:cs typeface="Arial"/>
              </a:rPr>
              <a:t>first  </a:t>
            </a:r>
            <a:r>
              <a:rPr sz="750" b="1" spc="15" dirty="0">
                <a:solidFill>
                  <a:srgbClr val="FF6600"/>
                </a:solidFill>
                <a:latin typeface="Arial"/>
                <a:cs typeface="Arial"/>
              </a:rPr>
              <a:t>byte</a:t>
            </a:r>
            <a:endParaRPr sz="7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196001" y="2111757"/>
            <a:ext cx="573405" cy="1460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b="1" spc="15" dirty="0">
                <a:latin typeface="Arial"/>
                <a:cs typeface="Arial"/>
              </a:rPr>
              <a:t>Access</a:t>
            </a:r>
            <a:r>
              <a:rPr sz="750" b="1" spc="-60" dirty="0">
                <a:latin typeface="Arial"/>
                <a:cs typeface="Arial"/>
              </a:rPr>
              <a:t> </a:t>
            </a:r>
            <a:r>
              <a:rPr sz="750" b="1" spc="20" dirty="0">
                <a:latin typeface="Arial"/>
                <a:cs typeface="Arial"/>
              </a:rPr>
              <a:t>H/D</a:t>
            </a:r>
            <a:endParaRPr sz="7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369619" y="2268419"/>
            <a:ext cx="1402080" cy="3778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ts val="894"/>
              </a:lnSpc>
              <a:spcBef>
                <a:spcPts val="135"/>
              </a:spcBef>
            </a:pPr>
            <a:r>
              <a:rPr sz="750" b="1" spc="10" dirty="0">
                <a:latin typeface="Arial"/>
                <a:cs typeface="Arial"/>
              </a:rPr>
              <a:t>FileStream</a:t>
            </a:r>
            <a:endParaRPr sz="750">
              <a:latin typeface="Arial"/>
              <a:cs typeface="Arial"/>
            </a:endParaRPr>
          </a:p>
          <a:p>
            <a:pPr marL="814069">
              <a:lnSpc>
                <a:spcPts val="894"/>
              </a:lnSpc>
            </a:pPr>
            <a:r>
              <a:rPr sz="750" b="1" spc="5" dirty="0">
                <a:solidFill>
                  <a:srgbClr val="FF6600"/>
                </a:solidFill>
                <a:latin typeface="Arial"/>
                <a:cs typeface="Arial"/>
              </a:rPr>
              <a:t>Gets/writes</a:t>
            </a:r>
            <a:endParaRPr sz="750">
              <a:latin typeface="Arial"/>
              <a:cs typeface="Arial"/>
            </a:endParaRPr>
          </a:p>
          <a:p>
            <a:pPr marL="788670">
              <a:lnSpc>
                <a:spcPct val="100000"/>
              </a:lnSpc>
              <a:spcBef>
                <a:spcPts val="40"/>
              </a:spcBef>
            </a:pPr>
            <a:r>
              <a:rPr sz="750" b="1" spc="25" dirty="0">
                <a:solidFill>
                  <a:srgbClr val="FF6600"/>
                </a:solidFill>
                <a:latin typeface="Arial"/>
                <a:cs typeface="Arial"/>
              </a:rPr>
              <a:t>second</a:t>
            </a:r>
            <a:r>
              <a:rPr sz="750" b="1" spc="3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750" b="1" spc="15" dirty="0">
                <a:solidFill>
                  <a:srgbClr val="FF6600"/>
                </a:solidFill>
                <a:latin typeface="Arial"/>
                <a:cs typeface="Arial"/>
              </a:rPr>
              <a:t>byte</a:t>
            </a:r>
            <a:endParaRPr sz="7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126751" y="3001172"/>
            <a:ext cx="806450" cy="546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35"/>
              </a:spcBef>
            </a:pPr>
            <a:r>
              <a:rPr sz="750" b="1" spc="15" dirty="0">
                <a:latin typeface="Arial"/>
                <a:cs typeface="Arial"/>
              </a:rPr>
              <a:t>Access</a:t>
            </a:r>
            <a:r>
              <a:rPr sz="750" b="1" spc="-20" dirty="0">
                <a:latin typeface="Arial"/>
                <a:cs typeface="Arial"/>
              </a:rPr>
              <a:t> </a:t>
            </a:r>
            <a:r>
              <a:rPr sz="750" b="1" spc="20" dirty="0">
                <a:latin typeface="Arial"/>
                <a:cs typeface="Arial"/>
              </a:rPr>
              <a:t>H/D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300990" marR="5080" indent="-288925">
              <a:lnSpc>
                <a:spcPct val="104099"/>
              </a:lnSpc>
            </a:pPr>
            <a:r>
              <a:rPr sz="750" b="1" spc="5" dirty="0">
                <a:solidFill>
                  <a:srgbClr val="FF6600"/>
                </a:solidFill>
                <a:latin typeface="Arial"/>
                <a:cs typeface="Arial"/>
              </a:rPr>
              <a:t>Gets/writes third  </a:t>
            </a:r>
            <a:r>
              <a:rPr sz="750" b="1" spc="15" dirty="0">
                <a:solidFill>
                  <a:srgbClr val="FF6600"/>
                </a:solidFill>
                <a:latin typeface="Arial"/>
                <a:cs typeface="Arial"/>
              </a:rPr>
              <a:t>byte</a:t>
            </a:r>
            <a:endParaRPr sz="7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602276" y="1472973"/>
            <a:ext cx="626745" cy="264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35"/>
              </a:spcBef>
            </a:pPr>
            <a:r>
              <a:rPr sz="750" b="1" spc="10" dirty="0">
                <a:latin typeface="Arial"/>
                <a:cs typeface="Arial"/>
              </a:rPr>
              <a:t>gets/writes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222250" algn="l"/>
                <a:tab pos="613410" algn="l"/>
              </a:tabLst>
            </a:pPr>
            <a:r>
              <a:rPr sz="75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750" b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	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5158716" y="1560815"/>
            <a:ext cx="798830" cy="1710055"/>
            <a:chOff x="5158716" y="1560815"/>
            <a:chExt cx="798830" cy="1710055"/>
          </a:xfrm>
        </p:grpSpPr>
        <p:sp>
          <p:nvSpPr>
            <p:cNvPr id="62" name="object 62"/>
            <p:cNvSpPr/>
            <p:nvPr/>
          </p:nvSpPr>
          <p:spPr>
            <a:xfrm>
              <a:off x="5230798" y="2365646"/>
              <a:ext cx="726440" cy="0"/>
            </a:xfrm>
            <a:custGeom>
              <a:avLst/>
              <a:gdLst/>
              <a:ahLst/>
              <a:cxnLst/>
              <a:rect l="l" t="t" r="r" b="b"/>
              <a:pathLst>
                <a:path w="726439">
                  <a:moveTo>
                    <a:pt x="0" y="0"/>
                  </a:moveTo>
                  <a:lnTo>
                    <a:pt x="726332" y="0"/>
                  </a:lnTo>
                </a:path>
              </a:pathLst>
            </a:custGeom>
            <a:ln w="6251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58716" y="2337348"/>
              <a:ext cx="75565" cy="56515"/>
            </a:xfrm>
            <a:custGeom>
              <a:avLst/>
              <a:gdLst/>
              <a:ahLst/>
              <a:cxnLst/>
              <a:rect l="l" t="t" r="r" b="b"/>
              <a:pathLst>
                <a:path w="75564" h="56514">
                  <a:moveTo>
                    <a:pt x="75189" y="0"/>
                  </a:moveTo>
                  <a:lnTo>
                    <a:pt x="0" y="25192"/>
                  </a:lnTo>
                  <a:lnTo>
                    <a:pt x="75189" y="56454"/>
                  </a:lnTo>
                  <a:lnTo>
                    <a:pt x="75189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230798" y="1588971"/>
              <a:ext cx="726440" cy="0"/>
            </a:xfrm>
            <a:custGeom>
              <a:avLst/>
              <a:gdLst/>
              <a:ahLst/>
              <a:cxnLst/>
              <a:rect l="l" t="t" r="r" b="b"/>
              <a:pathLst>
                <a:path w="726439">
                  <a:moveTo>
                    <a:pt x="0" y="0"/>
                  </a:moveTo>
                  <a:lnTo>
                    <a:pt x="726332" y="0"/>
                  </a:lnTo>
                </a:path>
              </a:pathLst>
            </a:custGeom>
            <a:ln w="6251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58716" y="1560815"/>
              <a:ext cx="75565" cy="50165"/>
            </a:xfrm>
            <a:custGeom>
              <a:avLst/>
              <a:gdLst/>
              <a:ahLst/>
              <a:cxnLst/>
              <a:rect l="l" t="t" r="r" b="b"/>
              <a:pathLst>
                <a:path w="75564" h="50165">
                  <a:moveTo>
                    <a:pt x="75189" y="0"/>
                  </a:moveTo>
                  <a:lnTo>
                    <a:pt x="0" y="25051"/>
                  </a:lnTo>
                  <a:lnTo>
                    <a:pt x="75189" y="50032"/>
                  </a:lnTo>
                  <a:lnTo>
                    <a:pt x="75189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30798" y="3248638"/>
              <a:ext cx="726440" cy="0"/>
            </a:xfrm>
            <a:custGeom>
              <a:avLst/>
              <a:gdLst/>
              <a:ahLst/>
              <a:cxnLst/>
              <a:rect l="l" t="t" r="r" b="b"/>
              <a:pathLst>
                <a:path w="726439">
                  <a:moveTo>
                    <a:pt x="0" y="0"/>
                  </a:moveTo>
                  <a:lnTo>
                    <a:pt x="726332" y="0"/>
                  </a:lnTo>
                </a:path>
              </a:pathLst>
            </a:custGeom>
            <a:ln w="6251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58716" y="3220510"/>
              <a:ext cx="75565" cy="50800"/>
            </a:xfrm>
            <a:custGeom>
              <a:avLst/>
              <a:gdLst/>
              <a:ahLst/>
              <a:cxnLst/>
              <a:rect l="l" t="t" r="r" b="b"/>
              <a:pathLst>
                <a:path w="75564" h="50800">
                  <a:moveTo>
                    <a:pt x="75189" y="0"/>
                  </a:moveTo>
                  <a:lnTo>
                    <a:pt x="0" y="25002"/>
                  </a:lnTo>
                  <a:lnTo>
                    <a:pt x="75189" y="50181"/>
                  </a:lnTo>
                  <a:lnTo>
                    <a:pt x="75189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54050"/>
          </a:xfrm>
          <a:custGeom>
            <a:avLst/>
            <a:gdLst/>
            <a:ahLst/>
            <a:cxnLst/>
            <a:rect l="l" t="t" r="r" b="b"/>
            <a:pathLst>
              <a:path w="12192000" h="654050">
                <a:moveTo>
                  <a:pt x="12192000" y="0"/>
                </a:moveTo>
                <a:lnTo>
                  <a:pt x="0" y="0"/>
                </a:lnTo>
                <a:lnTo>
                  <a:pt x="0" y="653796"/>
                </a:lnTo>
                <a:lnTo>
                  <a:pt x="12192000" y="6537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7790" y="0"/>
            <a:ext cx="1838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29" dirty="0"/>
              <a:t>File</a:t>
            </a:r>
            <a:r>
              <a:rPr sz="4000" spc="-370" dirty="0"/>
              <a:t> </a:t>
            </a:r>
            <a:r>
              <a:rPr sz="4000" spc="-420" dirty="0"/>
              <a:t>Class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78739" y="737362"/>
            <a:ext cx="904875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175" dirty="0">
                <a:latin typeface="Arial"/>
                <a:cs typeface="Arial"/>
              </a:rPr>
              <a:t>The </a:t>
            </a:r>
            <a:r>
              <a:rPr sz="2300" spc="-125" dirty="0">
                <a:latin typeface="Arial"/>
                <a:cs typeface="Arial"/>
              </a:rPr>
              <a:t>File </a:t>
            </a:r>
            <a:r>
              <a:rPr sz="2300" spc="-185" dirty="0">
                <a:latin typeface="Arial"/>
                <a:cs typeface="Arial"/>
              </a:rPr>
              <a:t>class </a:t>
            </a:r>
            <a:r>
              <a:rPr sz="2300" spc="-45" dirty="0">
                <a:latin typeface="Arial"/>
                <a:cs typeface="Arial"/>
              </a:rPr>
              <a:t>in </a:t>
            </a:r>
            <a:r>
              <a:rPr sz="2300" spc="-35" dirty="0">
                <a:latin typeface="Arial"/>
                <a:cs typeface="Arial"/>
              </a:rPr>
              <a:t>the </a:t>
            </a:r>
            <a:r>
              <a:rPr sz="2300" spc="-265" dirty="0">
                <a:latin typeface="Arial"/>
                <a:cs typeface="Arial"/>
              </a:rPr>
              <a:t>Java </a:t>
            </a:r>
            <a:r>
              <a:rPr sz="2300" spc="-185" dirty="0">
                <a:latin typeface="Arial"/>
                <a:cs typeface="Arial"/>
              </a:rPr>
              <a:t>IO </a:t>
            </a:r>
            <a:r>
              <a:rPr sz="2300" spc="-229" dirty="0">
                <a:latin typeface="Arial"/>
                <a:cs typeface="Arial"/>
              </a:rPr>
              <a:t>API </a:t>
            </a:r>
            <a:r>
              <a:rPr sz="2300" spc="-160" dirty="0">
                <a:latin typeface="Arial"/>
                <a:cs typeface="Arial"/>
              </a:rPr>
              <a:t>gives </a:t>
            </a:r>
            <a:r>
              <a:rPr sz="2300" spc="-105" dirty="0">
                <a:latin typeface="Arial"/>
                <a:cs typeface="Arial"/>
              </a:rPr>
              <a:t>you </a:t>
            </a:r>
            <a:r>
              <a:rPr sz="2300" spc="-204" dirty="0">
                <a:latin typeface="Arial"/>
                <a:cs typeface="Arial"/>
              </a:rPr>
              <a:t>access </a:t>
            </a:r>
            <a:r>
              <a:rPr sz="2300" spc="5" dirty="0">
                <a:latin typeface="Arial"/>
                <a:cs typeface="Arial"/>
              </a:rPr>
              <a:t>to </a:t>
            </a:r>
            <a:r>
              <a:rPr sz="2300" spc="-40" dirty="0">
                <a:latin typeface="Arial"/>
                <a:cs typeface="Arial"/>
              </a:rPr>
              <a:t>the </a:t>
            </a:r>
            <a:r>
              <a:rPr sz="2300" spc="-80" dirty="0">
                <a:latin typeface="Arial"/>
                <a:cs typeface="Arial"/>
              </a:rPr>
              <a:t>underlying </a:t>
            </a:r>
            <a:r>
              <a:rPr sz="2300" spc="-30" dirty="0">
                <a:latin typeface="Arial"/>
                <a:cs typeface="Arial"/>
              </a:rPr>
              <a:t>file</a:t>
            </a:r>
            <a:r>
              <a:rPr sz="2300" spc="-405" dirty="0">
                <a:latin typeface="Arial"/>
                <a:cs typeface="Arial"/>
              </a:rPr>
              <a:t> </a:t>
            </a:r>
            <a:r>
              <a:rPr sz="2300" spc="-145" dirty="0">
                <a:latin typeface="Arial"/>
                <a:cs typeface="Arial"/>
              </a:rPr>
              <a:t>system.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438782"/>
            <a:ext cx="4743450" cy="2726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i="1" spc="-75" dirty="0">
                <a:latin typeface="Trebuchet MS"/>
                <a:cs typeface="Trebuchet MS"/>
              </a:rPr>
              <a:t>Using </a:t>
            </a:r>
            <a:r>
              <a:rPr sz="2300" i="1" spc="-165" dirty="0">
                <a:latin typeface="Trebuchet MS"/>
                <a:cs typeface="Trebuchet MS"/>
              </a:rPr>
              <a:t>the </a:t>
            </a:r>
            <a:r>
              <a:rPr sz="2300" i="1" spc="-215" dirty="0">
                <a:latin typeface="Trebuchet MS"/>
                <a:cs typeface="Trebuchet MS"/>
              </a:rPr>
              <a:t>File </a:t>
            </a:r>
            <a:r>
              <a:rPr sz="2300" i="1" spc="-114" dirty="0">
                <a:latin typeface="Trebuchet MS"/>
                <a:cs typeface="Trebuchet MS"/>
              </a:rPr>
              <a:t>class, </a:t>
            </a:r>
            <a:r>
              <a:rPr sz="2300" i="1" spc="-210" dirty="0">
                <a:latin typeface="Trebuchet MS"/>
                <a:cs typeface="Trebuchet MS"/>
              </a:rPr>
              <a:t>we</a:t>
            </a:r>
            <a:r>
              <a:rPr sz="2300" i="1" spc="-40" dirty="0">
                <a:latin typeface="Trebuchet MS"/>
                <a:cs typeface="Trebuchet MS"/>
              </a:rPr>
              <a:t> </a:t>
            </a:r>
            <a:r>
              <a:rPr sz="2300" i="1" spc="-135" dirty="0">
                <a:latin typeface="Trebuchet MS"/>
                <a:cs typeface="Trebuchet MS"/>
              </a:rPr>
              <a:t>can: </a:t>
            </a:r>
            <a:endParaRPr sz="2300">
              <a:latin typeface="Trebuchet MS"/>
              <a:cs typeface="Trebuchet MS"/>
            </a:endParaRPr>
          </a:p>
          <a:p>
            <a:pPr marL="609600" indent="-140335">
              <a:lnSpc>
                <a:spcPct val="100000"/>
              </a:lnSpc>
              <a:spcBef>
                <a:spcPts val="15"/>
              </a:spcBef>
              <a:buClr>
                <a:srgbClr val="000000"/>
              </a:buClr>
              <a:buSzPct val="95454"/>
              <a:buChar char="•"/>
              <a:tabLst>
                <a:tab pos="610235" algn="l"/>
              </a:tabLst>
            </a:pPr>
            <a:r>
              <a:rPr sz="2200" u="heavy" spc="-19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Check </a:t>
            </a:r>
            <a:r>
              <a:rPr sz="2200" u="heavy" spc="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if </a:t>
            </a:r>
            <a:r>
              <a:rPr sz="2200" u="heavy" spc="-19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a </a:t>
            </a:r>
            <a:r>
              <a:rPr sz="2200" u="heavy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file or </a:t>
            </a:r>
            <a:r>
              <a:rPr sz="2200" u="heavy" spc="-6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directory</a:t>
            </a:r>
            <a:r>
              <a:rPr sz="2200" u="heavy" spc="-17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200" u="heavy" spc="-1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exists.</a:t>
            </a:r>
            <a:endParaRPr sz="2200">
              <a:latin typeface="Arial"/>
              <a:cs typeface="Arial"/>
            </a:endParaRPr>
          </a:p>
          <a:p>
            <a:pPr marL="609600" indent="-140335">
              <a:lnSpc>
                <a:spcPct val="100000"/>
              </a:lnSpc>
              <a:buClr>
                <a:srgbClr val="000000"/>
              </a:buClr>
              <a:buSzPct val="95454"/>
              <a:buChar char="•"/>
              <a:tabLst>
                <a:tab pos="610235" algn="l"/>
              </a:tabLst>
            </a:pPr>
            <a:r>
              <a:rPr sz="2200" u="heavy" spc="-1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Create </a:t>
            </a:r>
            <a:r>
              <a:rPr sz="2200" u="heavy" spc="-19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a </a:t>
            </a:r>
            <a:r>
              <a:rPr sz="2200" u="heavy" spc="-6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directory </a:t>
            </a:r>
            <a:r>
              <a:rPr sz="2200" u="heavy" spc="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if </a:t>
            </a:r>
            <a:r>
              <a:rPr sz="2200" u="heavy" spc="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it </a:t>
            </a:r>
            <a:r>
              <a:rPr sz="2200" u="heavy" spc="-1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does </a:t>
            </a:r>
            <a:r>
              <a:rPr sz="2200" u="heavy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not</a:t>
            </a:r>
            <a:r>
              <a:rPr sz="2200" u="heavy" spc="-26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200" u="heavy" spc="-10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exist.</a:t>
            </a:r>
            <a:endParaRPr sz="2200">
              <a:latin typeface="Arial"/>
              <a:cs typeface="Arial"/>
            </a:endParaRPr>
          </a:p>
          <a:p>
            <a:pPr marL="609600" indent="-140335">
              <a:lnSpc>
                <a:spcPct val="100000"/>
              </a:lnSpc>
              <a:buClr>
                <a:srgbClr val="000000"/>
              </a:buClr>
              <a:buSzPct val="95454"/>
              <a:buChar char="•"/>
              <a:tabLst>
                <a:tab pos="610235" algn="l"/>
              </a:tabLst>
            </a:pPr>
            <a:r>
              <a:rPr sz="2200" u="heavy" spc="-229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Read </a:t>
            </a:r>
            <a:r>
              <a:rPr sz="2200" u="heavy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the </a:t>
            </a:r>
            <a:r>
              <a:rPr sz="2200" u="heavy" spc="-8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length </a:t>
            </a:r>
            <a:r>
              <a:rPr sz="2200" u="heavy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of </a:t>
            </a:r>
            <a:r>
              <a:rPr sz="2200" u="heavy" spc="-19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a</a:t>
            </a:r>
            <a:r>
              <a:rPr sz="2200" u="heavy" spc="-1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200" u="heavy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file.</a:t>
            </a:r>
            <a:endParaRPr sz="2200">
              <a:latin typeface="Arial"/>
              <a:cs typeface="Arial"/>
            </a:endParaRPr>
          </a:p>
          <a:p>
            <a:pPr marL="609600" indent="-140335">
              <a:lnSpc>
                <a:spcPct val="100000"/>
              </a:lnSpc>
              <a:buClr>
                <a:srgbClr val="000000"/>
              </a:buClr>
              <a:buSzPct val="95454"/>
              <a:buChar char="•"/>
              <a:tabLst>
                <a:tab pos="610235" algn="l"/>
              </a:tabLst>
            </a:pPr>
            <a:r>
              <a:rPr sz="2200" u="heavy" spc="-19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Rename </a:t>
            </a:r>
            <a:r>
              <a:rPr sz="2200" u="heavy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or </a:t>
            </a:r>
            <a:r>
              <a:rPr sz="2200" u="heavy" spc="-1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move </a:t>
            </a:r>
            <a:r>
              <a:rPr sz="2200" u="heavy" spc="-19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a</a:t>
            </a:r>
            <a:r>
              <a:rPr sz="2200" u="heavy" spc="-8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200" u="heavy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file.</a:t>
            </a:r>
            <a:endParaRPr sz="2200">
              <a:latin typeface="Arial"/>
              <a:cs typeface="Arial"/>
            </a:endParaRPr>
          </a:p>
          <a:p>
            <a:pPr marL="609600" indent="-140335">
              <a:lnSpc>
                <a:spcPct val="100000"/>
              </a:lnSpc>
              <a:buClr>
                <a:srgbClr val="000000"/>
              </a:buClr>
              <a:buSzPct val="95454"/>
              <a:buChar char="•"/>
              <a:tabLst>
                <a:tab pos="610235" algn="l"/>
              </a:tabLst>
            </a:pPr>
            <a:r>
              <a:rPr sz="2200" u="heavy" spc="-10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Delete </a:t>
            </a:r>
            <a:r>
              <a:rPr sz="2200" u="heavy" spc="-19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a</a:t>
            </a:r>
            <a:r>
              <a:rPr sz="2200" u="heavy" spc="-9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200" u="heavy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file.</a:t>
            </a:r>
            <a:endParaRPr sz="2200">
              <a:latin typeface="Arial"/>
              <a:cs typeface="Arial"/>
            </a:endParaRPr>
          </a:p>
          <a:p>
            <a:pPr marL="609600" indent="-140335">
              <a:lnSpc>
                <a:spcPct val="100000"/>
              </a:lnSpc>
              <a:buClr>
                <a:srgbClr val="000000"/>
              </a:buClr>
              <a:buSzPct val="95454"/>
              <a:buChar char="•"/>
              <a:tabLst>
                <a:tab pos="610235" algn="l"/>
              </a:tabLst>
            </a:pPr>
            <a:r>
              <a:rPr sz="2200" u="heavy" spc="-19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Check </a:t>
            </a:r>
            <a:r>
              <a:rPr sz="2200" u="heavy" spc="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if </a:t>
            </a:r>
            <a:r>
              <a:rPr sz="2200" u="heavy" spc="-7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path </a:t>
            </a:r>
            <a:r>
              <a:rPr sz="2200" u="heavy" spc="-1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is </a:t>
            </a:r>
            <a:r>
              <a:rPr sz="2200" u="heavy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file or</a:t>
            </a:r>
            <a:r>
              <a:rPr sz="2200" u="heavy" spc="-2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200" u="heavy" spc="-8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directory.</a:t>
            </a:r>
            <a:endParaRPr sz="2200">
              <a:latin typeface="Arial"/>
              <a:cs typeface="Arial"/>
            </a:endParaRPr>
          </a:p>
          <a:p>
            <a:pPr marL="609600" indent="-14033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5454"/>
              <a:buChar char="•"/>
              <a:tabLst>
                <a:tab pos="610235" algn="l"/>
              </a:tabLst>
            </a:pPr>
            <a:r>
              <a:rPr sz="2200" u="heavy" spc="-229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Read </a:t>
            </a:r>
            <a:r>
              <a:rPr sz="2200" u="heavy" spc="-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list </a:t>
            </a:r>
            <a:r>
              <a:rPr sz="2200" u="heavy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of </a:t>
            </a:r>
            <a:r>
              <a:rPr sz="2200" u="heavy" spc="-7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files </a:t>
            </a:r>
            <a:r>
              <a:rPr sz="2200" u="heavy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in </a:t>
            </a:r>
            <a:r>
              <a:rPr sz="2200" u="heavy" spc="-19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a</a:t>
            </a:r>
            <a:r>
              <a:rPr sz="2200" u="heavy" spc="-204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200" u="heavy" spc="-8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directory.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0" y="2075688"/>
            <a:ext cx="5806440" cy="1153795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2603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04"/>
              </a:spcBef>
            </a:pP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Instantiating </a:t>
            </a:r>
            <a:r>
              <a:rPr sz="23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</a:t>
            </a:r>
            <a:r>
              <a:rPr sz="23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java.io.File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2300" spc="-5" dirty="0">
                <a:latin typeface="Carlito"/>
                <a:cs typeface="Carlito"/>
              </a:rPr>
              <a:t>File file </a:t>
            </a:r>
            <a:r>
              <a:rPr sz="2300" dirty="0">
                <a:latin typeface="Carlito"/>
                <a:cs typeface="Carlito"/>
              </a:rPr>
              <a:t>= </a:t>
            </a:r>
            <a:r>
              <a:rPr sz="2300" spc="-5" dirty="0">
                <a:latin typeface="Carlito"/>
                <a:cs typeface="Carlito"/>
              </a:rPr>
              <a:t>new</a:t>
            </a:r>
            <a:r>
              <a:rPr sz="2300" spc="5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File("pathname");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58439" y="4285486"/>
            <a:ext cx="9144000" cy="2554605"/>
          </a:xfrm>
          <a:custGeom>
            <a:avLst/>
            <a:gdLst/>
            <a:ahLst/>
            <a:cxnLst/>
            <a:rect l="l" t="t" r="r" b="b"/>
            <a:pathLst>
              <a:path w="9144000" h="2554604">
                <a:moveTo>
                  <a:pt x="9144000" y="0"/>
                </a:moveTo>
                <a:lnTo>
                  <a:pt x="0" y="0"/>
                </a:lnTo>
                <a:lnTo>
                  <a:pt x="0" y="2554224"/>
                </a:lnTo>
                <a:lnTo>
                  <a:pt x="9144000" y="25542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37179" y="4302378"/>
            <a:ext cx="8797925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150" dirty="0">
                <a:latin typeface="Trebuchet MS"/>
                <a:cs typeface="Trebuchet MS"/>
              </a:rPr>
              <a:t>Example:</a:t>
            </a:r>
            <a:endParaRPr sz="2000">
              <a:latin typeface="Trebuchet MS"/>
              <a:cs typeface="Trebuchet MS"/>
            </a:endParaRPr>
          </a:p>
          <a:p>
            <a:pPr marL="12700" marR="4171315">
              <a:lnSpc>
                <a:spcPct val="100000"/>
              </a:lnSpc>
            </a:pPr>
            <a:r>
              <a:rPr sz="2000" spc="-110" dirty="0">
                <a:latin typeface="Arial"/>
                <a:cs typeface="Arial"/>
              </a:rPr>
              <a:t>File </a:t>
            </a:r>
            <a:r>
              <a:rPr sz="2000" spc="-114" dirty="0">
                <a:latin typeface="Arial"/>
                <a:cs typeface="Arial"/>
              </a:rPr>
              <a:t>myFile </a:t>
            </a:r>
            <a:r>
              <a:rPr sz="2000" spc="-170" dirty="0">
                <a:latin typeface="Arial"/>
                <a:cs typeface="Arial"/>
              </a:rPr>
              <a:t>= </a:t>
            </a:r>
            <a:r>
              <a:rPr sz="2000" spc="-80" dirty="0">
                <a:latin typeface="Arial"/>
                <a:cs typeface="Arial"/>
              </a:rPr>
              <a:t>new </a:t>
            </a:r>
            <a:r>
              <a:rPr sz="2000" spc="-40" dirty="0">
                <a:latin typeface="Arial"/>
                <a:cs typeface="Arial"/>
              </a:rPr>
              <a:t>File(</a:t>
            </a:r>
            <a:r>
              <a:rPr sz="2000" spc="-40" dirty="0">
                <a:latin typeface="Carlito"/>
                <a:cs typeface="Carlito"/>
              </a:rPr>
              <a:t>"</a:t>
            </a:r>
            <a:r>
              <a:rPr sz="2000" spc="-40" dirty="0">
                <a:latin typeface="Arial"/>
                <a:cs typeface="Arial"/>
              </a:rPr>
              <a:t>D:\\data\\demo.txt</a:t>
            </a:r>
            <a:r>
              <a:rPr sz="2000" spc="-40" dirty="0">
                <a:latin typeface="Carlito"/>
                <a:cs typeface="Carlito"/>
              </a:rPr>
              <a:t>"</a:t>
            </a:r>
            <a:r>
              <a:rPr sz="2000" spc="-40" dirty="0">
                <a:latin typeface="Arial"/>
                <a:cs typeface="Arial"/>
              </a:rPr>
              <a:t>);  </a:t>
            </a:r>
            <a:r>
              <a:rPr sz="2000" spc="-80" dirty="0">
                <a:latin typeface="Arial"/>
                <a:cs typeface="Arial"/>
              </a:rPr>
              <a:t>System.out.println(myFile.toString());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spc="-85" dirty="0">
                <a:latin typeface="Arial"/>
                <a:cs typeface="Arial"/>
              </a:rPr>
              <a:t>System.out.println(myFile </a:t>
            </a:r>
            <a:r>
              <a:rPr sz="2000" spc="-170" dirty="0">
                <a:latin typeface="Arial"/>
                <a:cs typeface="Arial"/>
              </a:rPr>
              <a:t>+ </a:t>
            </a:r>
            <a:r>
              <a:rPr sz="2000" spc="-105" dirty="0">
                <a:latin typeface="Arial"/>
                <a:cs typeface="Arial"/>
              </a:rPr>
              <a:t>(myFile.exists() </a:t>
            </a:r>
            <a:r>
              <a:rPr sz="2000" spc="-70" dirty="0">
                <a:latin typeface="Arial"/>
                <a:cs typeface="Arial"/>
              </a:rPr>
              <a:t>?" </a:t>
            </a:r>
            <a:r>
              <a:rPr sz="2000" spc="-90" dirty="0">
                <a:latin typeface="Arial"/>
                <a:cs typeface="Arial"/>
              </a:rPr>
              <a:t>does" </a:t>
            </a:r>
            <a:r>
              <a:rPr sz="2000" spc="-30" dirty="0">
                <a:latin typeface="Arial"/>
                <a:cs typeface="Arial"/>
              </a:rPr>
              <a:t>: </a:t>
            </a:r>
            <a:r>
              <a:rPr sz="2000" spc="50" dirty="0">
                <a:latin typeface="Arial"/>
                <a:cs typeface="Arial"/>
              </a:rPr>
              <a:t>" </a:t>
            </a:r>
            <a:r>
              <a:rPr sz="2000" spc="-125" dirty="0">
                <a:latin typeface="Arial"/>
                <a:cs typeface="Arial"/>
              </a:rPr>
              <a:t>does </a:t>
            </a:r>
            <a:r>
              <a:rPr sz="2000" spc="-10" dirty="0">
                <a:latin typeface="Arial"/>
                <a:cs typeface="Arial"/>
              </a:rPr>
              <a:t>not") </a:t>
            </a:r>
            <a:r>
              <a:rPr sz="2000" spc="-170" dirty="0">
                <a:latin typeface="Arial"/>
                <a:cs typeface="Arial"/>
              </a:rPr>
              <a:t>+ </a:t>
            </a:r>
            <a:r>
              <a:rPr sz="2000" spc="50" dirty="0">
                <a:latin typeface="Arial"/>
                <a:cs typeface="Arial"/>
              </a:rPr>
              <a:t>" </a:t>
            </a:r>
            <a:r>
              <a:rPr sz="2000" spc="-65" dirty="0">
                <a:latin typeface="Arial"/>
                <a:cs typeface="Arial"/>
              </a:rPr>
              <a:t>exist");  </a:t>
            </a:r>
            <a:r>
              <a:rPr sz="2000" spc="-85" dirty="0">
                <a:latin typeface="Arial"/>
                <a:cs typeface="Arial"/>
              </a:rPr>
              <a:t>System.out.println(myFile </a:t>
            </a:r>
            <a:r>
              <a:rPr sz="2000" spc="-170" dirty="0">
                <a:latin typeface="Arial"/>
                <a:cs typeface="Arial"/>
              </a:rPr>
              <a:t>+ </a:t>
            </a:r>
            <a:r>
              <a:rPr sz="2000" spc="-100" dirty="0">
                <a:latin typeface="Arial"/>
                <a:cs typeface="Arial"/>
              </a:rPr>
              <a:t>(myFile.isFile() </a:t>
            </a:r>
            <a:r>
              <a:rPr sz="2000" spc="-70" dirty="0">
                <a:latin typeface="Arial"/>
                <a:cs typeface="Arial"/>
              </a:rPr>
              <a:t>?" </a:t>
            </a:r>
            <a:r>
              <a:rPr sz="2000" spc="-60" dirty="0">
                <a:latin typeface="Arial"/>
                <a:cs typeface="Arial"/>
              </a:rPr>
              <a:t>is" </a:t>
            </a:r>
            <a:r>
              <a:rPr sz="2000" spc="-30" dirty="0">
                <a:latin typeface="Arial"/>
                <a:cs typeface="Arial"/>
              </a:rPr>
              <a:t>: </a:t>
            </a:r>
            <a:r>
              <a:rPr sz="2000" spc="50" dirty="0">
                <a:latin typeface="Arial"/>
                <a:cs typeface="Arial"/>
              </a:rPr>
              <a:t>" </a:t>
            </a:r>
            <a:r>
              <a:rPr sz="2000" spc="-114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not") </a:t>
            </a:r>
            <a:r>
              <a:rPr sz="2000" spc="-170" dirty="0">
                <a:latin typeface="Arial"/>
                <a:cs typeface="Arial"/>
              </a:rPr>
              <a:t>+ </a:t>
            </a:r>
            <a:r>
              <a:rPr sz="2000" spc="50" dirty="0">
                <a:latin typeface="Arial"/>
                <a:cs typeface="Arial"/>
              </a:rPr>
              <a:t>" </a:t>
            </a:r>
            <a:r>
              <a:rPr sz="2000" spc="-170" dirty="0">
                <a:latin typeface="Arial"/>
                <a:cs typeface="Arial"/>
              </a:rPr>
              <a:t>a </a:t>
            </a:r>
            <a:r>
              <a:rPr sz="2000" spc="-20" dirty="0">
                <a:latin typeface="Arial"/>
                <a:cs typeface="Arial"/>
              </a:rPr>
              <a:t>file");  </a:t>
            </a:r>
            <a:r>
              <a:rPr sz="2000" spc="-85" dirty="0">
                <a:latin typeface="Arial"/>
                <a:cs typeface="Arial"/>
              </a:rPr>
              <a:t>System.out.println(myFile </a:t>
            </a:r>
            <a:r>
              <a:rPr sz="2000" spc="-170" dirty="0">
                <a:latin typeface="Arial"/>
                <a:cs typeface="Arial"/>
              </a:rPr>
              <a:t>+ </a:t>
            </a:r>
            <a:r>
              <a:rPr sz="2000" spc="-100" dirty="0">
                <a:latin typeface="Arial"/>
                <a:cs typeface="Arial"/>
              </a:rPr>
              <a:t>(myFile.isHidden() </a:t>
            </a:r>
            <a:r>
              <a:rPr sz="2000" spc="-70" dirty="0">
                <a:latin typeface="Arial"/>
                <a:cs typeface="Arial"/>
              </a:rPr>
              <a:t>?" </a:t>
            </a:r>
            <a:r>
              <a:rPr sz="2000" spc="-60" dirty="0">
                <a:latin typeface="Arial"/>
                <a:cs typeface="Arial"/>
              </a:rPr>
              <a:t>is" </a:t>
            </a:r>
            <a:r>
              <a:rPr sz="2000" spc="-30" dirty="0">
                <a:latin typeface="Arial"/>
                <a:cs typeface="Arial"/>
              </a:rPr>
              <a:t>: </a:t>
            </a:r>
            <a:r>
              <a:rPr sz="2000" spc="50" dirty="0">
                <a:latin typeface="Arial"/>
                <a:cs typeface="Arial"/>
              </a:rPr>
              <a:t>" </a:t>
            </a:r>
            <a:r>
              <a:rPr sz="2000" spc="-114" dirty="0">
                <a:latin typeface="Arial"/>
                <a:cs typeface="Arial"/>
              </a:rPr>
              <a:t>is </a:t>
            </a:r>
            <a:r>
              <a:rPr sz="2000" spc="-15" dirty="0">
                <a:latin typeface="Arial"/>
                <a:cs typeface="Arial"/>
              </a:rPr>
              <a:t>not") </a:t>
            </a:r>
            <a:r>
              <a:rPr sz="2000" spc="-170" dirty="0">
                <a:latin typeface="Arial"/>
                <a:cs typeface="Arial"/>
              </a:rPr>
              <a:t>+ </a:t>
            </a:r>
            <a:r>
              <a:rPr sz="2000" spc="50" dirty="0">
                <a:latin typeface="Arial"/>
                <a:cs typeface="Arial"/>
              </a:rPr>
              <a:t>" </a:t>
            </a:r>
            <a:r>
              <a:rPr sz="2000" spc="-55" dirty="0">
                <a:latin typeface="Arial"/>
                <a:cs typeface="Arial"/>
              </a:rPr>
              <a:t>hidden");  </a:t>
            </a:r>
            <a:r>
              <a:rPr sz="2000" spc="-90" dirty="0">
                <a:latin typeface="Arial"/>
                <a:cs typeface="Arial"/>
              </a:rPr>
              <a:t>System.out.println("You </a:t>
            </a:r>
            <a:r>
              <a:rPr sz="2000" spc="-140" dirty="0">
                <a:latin typeface="Arial"/>
                <a:cs typeface="Arial"/>
              </a:rPr>
              <a:t>can </a:t>
            </a:r>
            <a:r>
              <a:rPr sz="2000" spc="50" dirty="0">
                <a:latin typeface="Arial"/>
                <a:cs typeface="Arial"/>
              </a:rPr>
              <a:t>" </a:t>
            </a:r>
            <a:r>
              <a:rPr sz="2000" spc="-170" dirty="0">
                <a:latin typeface="Arial"/>
                <a:cs typeface="Arial"/>
              </a:rPr>
              <a:t>+ </a:t>
            </a:r>
            <a:r>
              <a:rPr sz="2000" spc="-130" dirty="0">
                <a:latin typeface="Arial"/>
                <a:cs typeface="Arial"/>
              </a:rPr>
              <a:t>(myFile.canRead() </a:t>
            </a:r>
            <a:r>
              <a:rPr sz="2000" spc="-185" dirty="0">
                <a:latin typeface="Arial"/>
                <a:cs typeface="Arial"/>
              </a:rPr>
              <a:t>? </a:t>
            </a:r>
            <a:r>
              <a:rPr sz="2000" spc="50" dirty="0">
                <a:latin typeface="Arial"/>
                <a:cs typeface="Arial"/>
              </a:rPr>
              <a:t>" " </a:t>
            </a:r>
            <a:r>
              <a:rPr sz="2000" spc="-30" dirty="0">
                <a:latin typeface="Arial"/>
                <a:cs typeface="Arial"/>
              </a:rPr>
              <a:t>: </a:t>
            </a:r>
            <a:r>
              <a:rPr sz="2000" spc="50" dirty="0">
                <a:latin typeface="Arial"/>
                <a:cs typeface="Arial"/>
              </a:rPr>
              <a:t>" </a:t>
            </a:r>
            <a:r>
              <a:rPr sz="2000" spc="-10" dirty="0">
                <a:latin typeface="Arial"/>
                <a:cs typeface="Arial"/>
              </a:rPr>
              <a:t>not") </a:t>
            </a:r>
            <a:r>
              <a:rPr sz="2000" spc="-170" dirty="0">
                <a:latin typeface="Arial"/>
                <a:cs typeface="Arial"/>
              </a:rPr>
              <a:t>+ </a:t>
            </a:r>
            <a:r>
              <a:rPr sz="2000" spc="50" dirty="0">
                <a:latin typeface="Arial"/>
                <a:cs typeface="Arial"/>
              </a:rPr>
              <a:t>" </a:t>
            </a:r>
            <a:r>
              <a:rPr sz="2000" spc="-65" dirty="0">
                <a:latin typeface="Arial"/>
                <a:cs typeface="Arial"/>
              </a:rPr>
              <a:t>read" </a:t>
            </a:r>
            <a:r>
              <a:rPr sz="2000" spc="-170" dirty="0">
                <a:latin typeface="Arial"/>
                <a:cs typeface="Arial"/>
              </a:rPr>
              <a:t>+ </a:t>
            </a:r>
            <a:r>
              <a:rPr sz="2000" spc="-95" dirty="0">
                <a:latin typeface="Arial"/>
                <a:cs typeface="Arial"/>
              </a:rPr>
              <a:t>myFile);  </a:t>
            </a:r>
            <a:r>
              <a:rPr sz="2000" spc="-90" dirty="0">
                <a:latin typeface="Arial"/>
                <a:cs typeface="Arial"/>
              </a:rPr>
              <a:t>System.out.println("You</a:t>
            </a:r>
            <a:r>
              <a:rPr sz="2000" spc="-140" dirty="0">
                <a:latin typeface="Arial"/>
                <a:cs typeface="Arial"/>
              </a:rPr>
              <a:t> can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"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70" dirty="0">
                <a:latin typeface="Arial"/>
                <a:cs typeface="Arial"/>
              </a:rPr>
              <a:t>+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(myFile.canWrite()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185" dirty="0">
                <a:latin typeface="Arial"/>
                <a:cs typeface="Arial"/>
              </a:rPr>
              <a:t>?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"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"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: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"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not")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70" dirty="0">
                <a:latin typeface="Arial"/>
                <a:cs typeface="Arial"/>
              </a:rPr>
              <a:t>+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"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write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to"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70" dirty="0">
                <a:latin typeface="Arial"/>
                <a:cs typeface="Arial"/>
              </a:rPr>
              <a:t>+</a:t>
            </a:r>
            <a:r>
              <a:rPr sz="2000" spc="-95" dirty="0">
                <a:latin typeface="Arial"/>
                <a:cs typeface="Arial"/>
              </a:rPr>
              <a:t> myFile);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4365"/>
          </a:xfrm>
          <a:custGeom>
            <a:avLst/>
            <a:gdLst/>
            <a:ahLst/>
            <a:cxnLst/>
            <a:rect l="l" t="t" r="r" b="b"/>
            <a:pathLst>
              <a:path w="12192000" h="634365">
                <a:moveTo>
                  <a:pt x="12192000" y="0"/>
                </a:moveTo>
                <a:lnTo>
                  <a:pt x="0" y="0"/>
                </a:lnTo>
                <a:lnTo>
                  <a:pt x="0" y="633984"/>
                </a:lnTo>
                <a:lnTo>
                  <a:pt x="12192000" y="633984"/>
                </a:lnTo>
                <a:lnTo>
                  <a:pt x="121920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4082" y="0"/>
            <a:ext cx="4788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29" dirty="0"/>
              <a:t>FileOutputStreamDemo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320040" y="1233169"/>
            <a:ext cx="2632075" cy="268605"/>
          </a:xfrm>
          <a:custGeom>
            <a:avLst/>
            <a:gdLst/>
            <a:ahLst/>
            <a:cxnLst/>
            <a:rect l="l" t="t" r="r" b="b"/>
            <a:pathLst>
              <a:path w="2632075" h="268605">
                <a:moveTo>
                  <a:pt x="2631948" y="0"/>
                </a:moveTo>
                <a:lnTo>
                  <a:pt x="2631948" y="0"/>
                </a:lnTo>
                <a:lnTo>
                  <a:pt x="0" y="0"/>
                </a:lnTo>
                <a:lnTo>
                  <a:pt x="0" y="268224"/>
                </a:lnTo>
                <a:lnTo>
                  <a:pt x="2631948" y="268224"/>
                </a:lnTo>
                <a:lnTo>
                  <a:pt x="2631948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13092" y="1233169"/>
            <a:ext cx="378460" cy="268605"/>
          </a:xfrm>
          <a:custGeom>
            <a:avLst/>
            <a:gdLst/>
            <a:ahLst/>
            <a:cxnLst/>
            <a:rect l="l" t="t" r="r" b="b"/>
            <a:pathLst>
              <a:path w="378459" h="268605">
                <a:moveTo>
                  <a:pt x="377952" y="0"/>
                </a:moveTo>
                <a:lnTo>
                  <a:pt x="252984" y="0"/>
                </a:lnTo>
                <a:lnTo>
                  <a:pt x="0" y="0"/>
                </a:lnTo>
                <a:lnTo>
                  <a:pt x="0" y="268224"/>
                </a:lnTo>
                <a:lnTo>
                  <a:pt x="252984" y="268224"/>
                </a:lnTo>
                <a:lnTo>
                  <a:pt x="377952" y="268224"/>
                </a:lnTo>
                <a:lnTo>
                  <a:pt x="377952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9912" y="1781809"/>
            <a:ext cx="10530840" cy="268605"/>
          </a:xfrm>
          <a:custGeom>
            <a:avLst/>
            <a:gdLst/>
            <a:ahLst/>
            <a:cxnLst/>
            <a:rect l="l" t="t" r="r" b="b"/>
            <a:pathLst>
              <a:path w="10530840" h="268605">
                <a:moveTo>
                  <a:pt x="3761219" y="0"/>
                </a:moveTo>
                <a:lnTo>
                  <a:pt x="3636264" y="0"/>
                </a:lnTo>
                <a:lnTo>
                  <a:pt x="1880616" y="0"/>
                </a:lnTo>
                <a:lnTo>
                  <a:pt x="0" y="0"/>
                </a:lnTo>
                <a:lnTo>
                  <a:pt x="0" y="268224"/>
                </a:lnTo>
                <a:lnTo>
                  <a:pt x="1880616" y="268224"/>
                </a:lnTo>
                <a:lnTo>
                  <a:pt x="3636264" y="268224"/>
                </a:lnTo>
                <a:lnTo>
                  <a:pt x="3761219" y="268224"/>
                </a:lnTo>
                <a:lnTo>
                  <a:pt x="3761219" y="0"/>
                </a:lnTo>
                <a:close/>
              </a:path>
              <a:path w="10530840" h="268605">
                <a:moveTo>
                  <a:pt x="10530840" y="0"/>
                </a:moveTo>
                <a:lnTo>
                  <a:pt x="10530840" y="0"/>
                </a:lnTo>
                <a:lnTo>
                  <a:pt x="3761232" y="0"/>
                </a:lnTo>
                <a:lnTo>
                  <a:pt x="3761232" y="268224"/>
                </a:lnTo>
                <a:lnTo>
                  <a:pt x="10530840" y="268224"/>
                </a:lnTo>
                <a:lnTo>
                  <a:pt x="1053084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7340" y="653237"/>
            <a:ext cx="10930890" cy="578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85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800" b="1" spc="-25" dirty="0">
                <a:latin typeface="Arial"/>
                <a:cs typeface="Arial"/>
              </a:rPr>
              <a:t>FileOutputStreamDemo</a:t>
            </a:r>
            <a:r>
              <a:rPr sz="1800" b="1" spc="75" dirty="0">
                <a:latin typeface="Arial"/>
                <a:cs typeface="Arial"/>
              </a:rPr>
              <a:t> </a:t>
            </a:r>
            <a:r>
              <a:rPr sz="1800" b="1" spc="29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200" dirty="0">
                <a:solidFill>
                  <a:srgbClr val="7E0054"/>
                </a:solidFill>
                <a:latin typeface="Arial"/>
                <a:cs typeface="Arial"/>
              </a:rPr>
              <a:t>static </a:t>
            </a:r>
            <a:r>
              <a:rPr sz="1800" b="1" spc="60" dirty="0">
                <a:solidFill>
                  <a:srgbClr val="7E0054"/>
                </a:solidFill>
                <a:latin typeface="Arial"/>
                <a:cs typeface="Arial"/>
              </a:rPr>
              <a:t>void </a:t>
            </a:r>
            <a:r>
              <a:rPr sz="1800" b="1" spc="120" dirty="0">
                <a:latin typeface="Arial"/>
                <a:cs typeface="Arial"/>
              </a:rPr>
              <a:t>main(String[] </a:t>
            </a:r>
            <a:r>
              <a:rPr sz="1800" b="1" spc="105" dirty="0">
                <a:solidFill>
                  <a:srgbClr val="6A3D3D"/>
                </a:solidFill>
                <a:latin typeface="Arial"/>
                <a:cs typeface="Arial"/>
              </a:rPr>
              <a:t>args</a:t>
            </a:r>
            <a:r>
              <a:rPr sz="1800" b="1" spc="105" dirty="0">
                <a:latin typeface="Arial"/>
                <a:cs typeface="Arial"/>
              </a:rPr>
              <a:t>)</a:t>
            </a:r>
            <a:r>
              <a:rPr sz="1800" b="1" spc="145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204" dirty="0">
                <a:latin typeface="Arial"/>
                <a:cs typeface="Arial"/>
              </a:rPr>
              <a:t>File </a:t>
            </a:r>
            <a:r>
              <a:rPr sz="1800" b="1" i="1" spc="335" dirty="0">
                <a:latin typeface="Arial"/>
                <a:cs typeface="Arial"/>
              </a:rPr>
              <a:t>file </a:t>
            </a:r>
            <a:r>
              <a:rPr sz="1800" b="1" i="1" spc="-65" dirty="0">
                <a:latin typeface="Arial"/>
                <a:cs typeface="Arial"/>
              </a:rPr>
              <a:t>= </a:t>
            </a:r>
            <a:r>
              <a:rPr sz="1800" b="1" i="1" spc="-185" dirty="0">
                <a:latin typeface="Arial"/>
                <a:cs typeface="Arial"/>
              </a:rPr>
              <a:t>new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spc="200" dirty="0">
                <a:latin typeface="Arial"/>
                <a:cs typeface="Arial"/>
              </a:rPr>
              <a:t>File</a:t>
            </a:r>
            <a:r>
              <a:rPr sz="1800" b="1" i="1" spc="200" dirty="0">
                <a:latin typeface="Arial"/>
                <a:cs typeface="Arial"/>
              </a:rPr>
              <a:t>(</a:t>
            </a:r>
            <a:r>
              <a:rPr sz="1800" b="1" spc="200" dirty="0">
                <a:solidFill>
                  <a:srgbClr val="2A00FF"/>
                </a:solidFill>
                <a:latin typeface="Arial"/>
                <a:cs typeface="Arial"/>
              </a:rPr>
              <a:t>"F:\\data\\deloitte\\customer.txt"</a:t>
            </a:r>
            <a:r>
              <a:rPr sz="1800" b="1" i="1" spc="200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70" dirty="0">
                <a:solidFill>
                  <a:srgbClr val="7E0054"/>
                </a:solidFill>
                <a:latin typeface="Arial"/>
                <a:cs typeface="Arial"/>
              </a:rPr>
              <a:t>try</a:t>
            </a:r>
            <a:r>
              <a:rPr sz="1800" b="1" spc="70" dirty="0">
                <a:latin typeface="Arial"/>
                <a:cs typeface="Arial"/>
              </a:rPr>
              <a:t>(BufferedReader </a:t>
            </a:r>
            <a:r>
              <a:rPr sz="1800" b="1" spc="-10" dirty="0">
                <a:solidFill>
                  <a:srgbClr val="6A3D3D"/>
                </a:solidFill>
                <a:latin typeface="Arial"/>
                <a:cs typeface="Arial"/>
              </a:rPr>
              <a:t>bufferedReader</a:t>
            </a:r>
            <a:r>
              <a:rPr sz="1800" b="1" spc="-10" dirty="0">
                <a:latin typeface="Arial"/>
                <a:cs typeface="Arial"/>
              </a:rPr>
              <a:t>=</a:t>
            </a:r>
            <a:r>
              <a:rPr sz="1800" b="1" spc="-10" dirty="0">
                <a:solidFill>
                  <a:srgbClr val="7E0054"/>
                </a:solidFill>
                <a:latin typeface="Arial"/>
                <a:cs typeface="Arial"/>
              </a:rPr>
              <a:t>new </a:t>
            </a:r>
            <a:r>
              <a:rPr sz="1800" b="1" spc="5" dirty="0">
                <a:latin typeface="Arial"/>
                <a:cs typeface="Arial"/>
              </a:rPr>
              <a:t>BufferedReader(</a:t>
            </a:r>
            <a:r>
              <a:rPr sz="1800" b="1" spc="5" dirty="0">
                <a:solidFill>
                  <a:srgbClr val="7E0054"/>
                </a:solidFill>
                <a:latin typeface="Arial"/>
                <a:cs typeface="Arial"/>
              </a:rPr>
              <a:t>new </a:t>
            </a:r>
            <a:r>
              <a:rPr sz="1800" b="1" spc="65" dirty="0">
                <a:latin typeface="Arial"/>
                <a:cs typeface="Arial"/>
              </a:rPr>
              <a:t>InputStreamReader(System.</a:t>
            </a:r>
            <a:r>
              <a:rPr sz="1800" b="1" i="1" spc="65" dirty="0">
                <a:solidFill>
                  <a:srgbClr val="0000C0"/>
                </a:solidFill>
                <a:latin typeface="Arial"/>
                <a:cs typeface="Arial"/>
              </a:rPr>
              <a:t>in</a:t>
            </a:r>
            <a:r>
              <a:rPr sz="1800" b="1" i="1" spc="65" dirty="0">
                <a:latin typeface="Arial"/>
                <a:cs typeface="Arial"/>
              </a:rPr>
              <a:t>));  </a:t>
            </a:r>
            <a:r>
              <a:rPr sz="1800" spc="100" dirty="0">
                <a:latin typeface="Arial"/>
                <a:cs typeface="Arial"/>
              </a:rPr>
              <a:t>FileOutputStream </a:t>
            </a:r>
            <a:r>
              <a:rPr sz="1800" spc="80" dirty="0">
                <a:solidFill>
                  <a:srgbClr val="6A3D3D"/>
                </a:solidFill>
                <a:latin typeface="Arial"/>
                <a:cs typeface="Arial"/>
              </a:rPr>
              <a:t>fileOutputStream</a:t>
            </a:r>
            <a:r>
              <a:rPr sz="1800" spc="80" dirty="0">
                <a:latin typeface="Arial"/>
                <a:cs typeface="Arial"/>
              </a:rPr>
              <a:t>=</a:t>
            </a:r>
            <a:r>
              <a:rPr sz="1800" b="1" spc="80" dirty="0">
                <a:solidFill>
                  <a:srgbClr val="7E0054"/>
                </a:solidFill>
                <a:latin typeface="Arial"/>
                <a:cs typeface="Arial"/>
              </a:rPr>
              <a:t>new </a:t>
            </a:r>
            <a:r>
              <a:rPr sz="1800" b="1" spc="130" dirty="0">
                <a:latin typeface="Arial"/>
                <a:cs typeface="Arial"/>
              </a:rPr>
              <a:t>FileOutputStream(file, </a:t>
            </a:r>
            <a:r>
              <a:rPr sz="1800" b="1" spc="125" dirty="0">
                <a:solidFill>
                  <a:srgbClr val="7E0054"/>
                </a:solidFill>
                <a:latin typeface="Arial"/>
                <a:cs typeface="Arial"/>
              </a:rPr>
              <a:t>true</a:t>
            </a:r>
            <a:r>
              <a:rPr sz="1800" b="1" spc="125" dirty="0">
                <a:latin typeface="Arial"/>
                <a:cs typeface="Arial"/>
              </a:rPr>
              <a:t>);</a:t>
            </a:r>
            <a:r>
              <a:rPr sz="1800" b="1" i="1" spc="125" dirty="0">
                <a:latin typeface="Arial"/>
                <a:cs typeface="Arial"/>
              </a:rPr>
              <a:t>//append </a:t>
            </a:r>
            <a:r>
              <a:rPr sz="1800" b="1" i="1" spc="-215" dirty="0">
                <a:latin typeface="Arial"/>
                <a:cs typeface="Arial"/>
              </a:rPr>
              <a:t>mode  </a:t>
            </a:r>
            <a:r>
              <a:rPr sz="1800" spc="85" dirty="0">
                <a:latin typeface="Arial"/>
                <a:cs typeface="Arial"/>
              </a:rPr>
              <a:t>BufferedOutputStream </a:t>
            </a:r>
            <a:r>
              <a:rPr sz="1800" spc="-85" dirty="0">
                <a:solidFill>
                  <a:srgbClr val="6A3D3D"/>
                </a:solidFill>
                <a:latin typeface="Arial"/>
                <a:cs typeface="Arial"/>
              </a:rPr>
              <a:t>bos</a:t>
            </a:r>
            <a:r>
              <a:rPr sz="1800" spc="-85" dirty="0">
                <a:latin typeface="Arial"/>
                <a:cs typeface="Arial"/>
              </a:rPr>
              <a:t>=</a:t>
            </a:r>
            <a:r>
              <a:rPr sz="1800" b="1" spc="-85" dirty="0">
                <a:solidFill>
                  <a:srgbClr val="7E0054"/>
                </a:solidFill>
                <a:latin typeface="Arial"/>
                <a:cs typeface="Arial"/>
              </a:rPr>
              <a:t>new</a:t>
            </a:r>
            <a:r>
              <a:rPr sz="1800" b="1" spc="31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BufferedOutputStream(</a:t>
            </a:r>
            <a:r>
              <a:rPr sz="1800" b="1" spc="65" dirty="0">
                <a:solidFill>
                  <a:srgbClr val="6A3D3D"/>
                </a:solidFill>
                <a:latin typeface="Arial"/>
                <a:cs typeface="Arial"/>
              </a:rPr>
              <a:t>fileOutputStream</a:t>
            </a:r>
            <a:r>
              <a:rPr sz="1800" b="1" spc="65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375" dirty="0">
                <a:latin typeface="Arial"/>
                <a:cs typeface="Arial"/>
              </a:rPr>
              <a:t>){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125" dirty="0">
                <a:latin typeface="Arial"/>
                <a:cs typeface="Arial"/>
              </a:rPr>
              <a:t>System.</a:t>
            </a:r>
            <a:r>
              <a:rPr sz="1800" b="1" i="1" spc="125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800" b="1" i="1" spc="125" dirty="0">
                <a:latin typeface="Arial"/>
                <a:cs typeface="Arial"/>
              </a:rPr>
              <a:t>.println(</a:t>
            </a:r>
            <a:r>
              <a:rPr sz="1800" b="1" i="1" spc="125" dirty="0">
                <a:solidFill>
                  <a:srgbClr val="2A00FF"/>
                </a:solidFill>
                <a:latin typeface="Arial"/>
                <a:cs typeface="Arial"/>
              </a:rPr>
              <a:t>"Enter </a:t>
            </a:r>
            <a:r>
              <a:rPr sz="1800" b="1" i="1" spc="-30" dirty="0">
                <a:solidFill>
                  <a:srgbClr val="2A00FF"/>
                </a:solidFill>
                <a:latin typeface="Arial"/>
                <a:cs typeface="Arial"/>
              </a:rPr>
              <a:t>customer </a:t>
            </a:r>
            <a:r>
              <a:rPr sz="1800" b="1" i="1" spc="-65" dirty="0">
                <a:solidFill>
                  <a:srgbClr val="2A00FF"/>
                </a:solidFill>
                <a:latin typeface="Arial"/>
                <a:cs typeface="Arial"/>
              </a:rPr>
              <a:t>names( </a:t>
            </a:r>
            <a:r>
              <a:rPr sz="1800" b="1" i="1" spc="215" dirty="0">
                <a:solidFill>
                  <a:srgbClr val="2A00FF"/>
                </a:solidFill>
                <a:latin typeface="Arial"/>
                <a:cs typeface="Arial"/>
              </a:rPr>
              <a:t>cntrl-z </a:t>
            </a:r>
            <a:r>
              <a:rPr sz="1800" b="1" i="1" spc="135" dirty="0">
                <a:solidFill>
                  <a:srgbClr val="2A00FF"/>
                </a:solidFill>
                <a:latin typeface="Arial"/>
                <a:cs typeface="Arial"/>
              </a:rPr>
              <a:t>to</a:t>
            </a:r>
            <a:r>
              <a:rPr sz="1800" b="1" i="1" spc="-85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800" b="1" i="1" spc="175" dirty="0">
                <a:solidFill>
                  <a:srgbClr val="2A00FF"/>
                </a:solidFill>
                <a:latin typeface="Arial"/>
                <a:cs typeface="Arial"/>
              </a:rPr>
              <a:t>stop)\n"</a:t>
            </a:r>
            <a:r>
              <a:rPr sz="1800" b="1" i="1" spc="175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250" dirty="0">
                <a:solidFill>
                  <a:srgbClr val="7E0054"/>
                </a:solidFill>
                <a:latin typeface="Arial"/>
                <a:cs typeface="Arial"/>
              </a:rPr>
              <a:t>int</a:t>
            </a:r>
            <a:r>
              <a:rPr sz="1800" b="1" spc="47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190" dirty="0">
                <a:solidFill>
                  <a:srgbClr val="6A3D3D"/>
                </a:solidFill>
                <a:latin typeface="Arial"/>
                <a:cs typeface="Arial"/>
              </a:rPr>
              <a:t>s</a:t>
            </a:r>
            <a:r>
              <a:rPr sz="1800" b="1" spc="19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145" dirty="0">
                <a:solidFill>
                  <a:srgbClr val="7E0054"/>
                </a:solidFill>
                <a:latin typeface="Arial"/>
                <a:cs typeface="Arial"/>
              </a:rPr>
              <a:t>while</a:t>
            </a:r>
            <a:r>
              <a:rPr sz="1800" b="1" spc="145" dirty="0">
                <a:latin typeface="Arial"/>
                <a:cs typeface="Arial"/>
              </a:rPr>
              <a:t>((</a:t>
            </a:r>
            <a:r>
              <a:rPr sz="1800" b="1" spc="145" dirty="0">
                <a:solidFill>
                  <a:srgbClr val="6A3D3D"/>
                </a:solidFill>
                <a:latin typeface="Arial"/>
                <a:cs typeface="Arial"/>
              </a:rPr>
              <a:t>s </a:t>
            </a:r>
            <a:r>
              <a:rPr sz="1800" b="1" spc="95" dirty="0">
                <a:latin typeface="Arial"/>
                <a:cs typeface="Arial"/>
              </a:rPr>
              <a:t>=</a:t>
            </a:r>
            <a:r>
              <a:rPr sz="1800" b="1" spc="95" dirty="0">
                <a:solidFill>
                  <a:srgbClr val="6A3D3D"/>
                </a:solidFill>
                <a:latin typeface="Arial"/>
                <a:cs typeface="Arial"/>
              </a:rPr>
              <a:t>bufferedReader</a:t>
            </a:r>
            <a:r>
              <a:rPr sz="1800" b="1" spc="95" dirty="0">
                <a:latin typeface="Arial"/>
                <a:cs typeface="Arial"/>
              </a:rPr>
              <a:t>.read())</a:t>
            </a:r>
            <a:r>
              <a:rPr sz="1800" b="1" spc="180" dirty="0">
                <a:latin typeface="Arial"/>
                <a:cs typeface="Arial"/>
              </a:rPr>
              <a:t> </a:t>
            </a:r>
            <a:r>
              <a:rPr sz="1800" b="1" spc="225" dirty="0">
                <a:latin typeface="Arial"/>
                <a:cs typeface="Arial"/>
              </a:rPr>
              <a:t>!=-1){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229" dirty="0">
                <a:solidFill>
                  <a:srgbClr val="6A3D3D"/>
                </a:solidFill>
                <a:latin typeface="Arial"/>
                <a:cs typeface="Arial"/>
              </a:rPr>
              <a:t>bos</a:t>
            </a:r>
            <a:r>
              <a:rPr sz="1800" spc="229" dirty="0">
                <a:latin typeface="Arial"/>
                <a:cs typeface="Arial"/>
              </a:rPr>
              <a:t>.write(</a:t>
            </a:r>
            <a:r>
              <a:rPr sz="1800" spc="229" dirty="0">
                <a:solidFill>
                  <a:srgbClr val="6A3D3D"/>
                </a:solidFill>
                <a:latin typeface="Arial"/>
                <a:cs typeface="Arial"/>
              </a:rPr>
              <a:t>s</a:t>
            </a:r>
            <a:r>
              <a:rPr sz="1800" spc="229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240" dirty="0">
                <a:solidFill>
                  <a:srgbClr val="6A3D3D"/>
                </a:solidFill>
                <a:latin typeface="Arial"/>
                <a:cs typeface="Arial"/>
              </a:rPr>
              <a:t>bos</a:t>
            </a:r>
            <a:r>
              <a:rPr sz="1800" spc="240" dirty="0">
                <a:latin typeface="Arial"/>
                <a:cs typeface="Arial"/>
              </a:rPr>
              <a:t>.flush();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145" dirty="0">
                <a:latin typeface="Arial"/>
                <a:cs typeface="Arial"/>
              </a:rPr>
              <a:t>System.</a:t>
            </a:r>
            <a:r>
              <a:rPr sz="1800" b="1" i="1" spc="145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800" b="1" i="1" spc="145" dirty="0">
                <a:latin typeface="Arial"/>
                <a:cs typeface="Arial"/>
              </a:rPr>
              <a:t>.println(</a:t>
            </a:r>
            <a:r>
              <a:rPr sz="1800" b="1" i="1" spc="145" dirty="0">
                <a:solidFill>
                  <a:srgbClr val="2A00FF"/>
                </a:solidFill>
                <a:latin typeface="Arial"/>
                <a:cs typeface="Arial"/>
              </a:rPr>
              <a:t>"\n </a:t>
            </a:r>
            <a:r>
              <a:rPr sz="1800" b="1" i="1" spc="210" dirty="0">
                <a:solidFill>
                  <a:srgbClr val="2A00FF"/>
                </a:solidFill>
                <a:latin typeface="Arial"/>
                <a:cs typeface="Arial"/>
              </a:rPr>
              <a:t>File</a:t>
            </a:r>
            <a:r>
              <a:rPr sz="1800" b="1" i="1" spc="155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800" b="1" i="1" spc="65" dirty="0">
                <a:solidFill>
                  <a:srgbClr val="2A00FF"/>
                </a:solidFill>
                <a:latin typeface="Arial"/>
                <a:cs typeface="Arial"/>
              </a:rPr>
              <a:t>created/appended"</a:t>
            </a:r>
            <a:r>
              <a:rPr sz="1800" b="1" i="1" spc="65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55" dirty="0">
                <a:solidFill>
                  <a:srgbClr val="7E0054"/>
                </a:solidFill>
                <a:latin typeface="Arial"/>
                <a:cs typeface="Arial"/>
              </a:rPr>
              <a:t>catch</a:t>
            </a:r>
            <a:r>
              <a:rPr sz="1800" b="1" spc="55" dirty="0">
                <a:latin typeface="Arial"/>
                <a:cs typeface="Arial"/>
              </a:rPr>
              <a:t>(IOException</a:t>
            </a:r>
            <a:r>
              <a:rPr sz="1800" b="1" spc="484" dirty="0">
                <a:latin typeface="Arial"/>
                <a:cs typeface="Arial"/>
              </a:rPr>
              <a:t> </a:t>
            </a:r>
            <a:r>
              <a:rPr sz="1800" b="1" spc="220" dirty="0">
                <a:solidFill>
                  <a:srgbClr val="6A3D3D"/>
                </a:solidFill>
                <a:latin typeface="Arial"/>
                <a:cs typeface="Arial"/>
              </a:rPr>
              <a:t>e</a:t>
            </a:r>
            <a:r>
              <a:rPr sz="1800" b="1" spc="220" dirty="0">
                <a:latin typeface="Arial"/>
                <a:cs typeface="Arial"/>
              </a:rPr>
              <a:t>){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195" dirty="0">
                <a:solidFill>
                  <a:srgbClr val="6A3D3D"/>
                </a:solidFill>
                <a:latin typeface="Arial"/>
                <a:cs typeface="Arial"/>
              </a:rPr>
              <a:t>e</a:t>
            </a:r>
            <a:r>
              <a:rPr sz="1800" spc="195" dirty="0">
                <a:latin typeface="Arial"/>
                <a:cs typeface="Arial"/>
              </a:rPr>
              <a:t>.printStackTrace();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4365"/>
          </a:xfrm>
          <a:custGeom>
            <a:avLst/>
            <a:gdLst/>
            <a:ahLst/>
            <a:cxnLst/>
            <a:rect l="l" t="t" r="r" b="b"/>
            <a:pathLst>
              <a:path w="12192000" h="634365">
                <a:moveTo>
                  <a:pt x="12192000" y="0"/>
                </a:moveTo>
                <a:lnTo>
                  <a:pt x="0" y="0"/>
                </a:lnTo>
                <a:lnTo>
                  <a:pt x="0" y="633984"/>
                </a:lnTo>
                <a:lnTo>
                  <a:pt x="12192000" y="633984"/>
                </a:lnTo>
                <a:lnTo>
                  <a:pt x="121920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86961" y="0"/>
            <a:ext cx="44221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29" dirty="0"/>
              <a:t>FileInputStreamDemo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72313" y="690829"/>
            <a:ext cx="10429875" cy="578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85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800" b="1" spc="5" dirty="0">
                <a:latin typeface="Arial"/>
                <a:cs typeface="Arial"/>
              </a:rPr>
              <a:t>FileInputStreamDemo</a:t>
            </a:r>
            <a:r>
              <a:rPr sz="1800" b="1" spc="80" dirty="0">
                <a:latin typeface="Arial"/>
                <a:cs typeface="Arial"/>
              </a:rPr>
              <a:t> </a:t>
            </a:r>
            <a:r>
              <a:rPr sz="1800" b="1" spc="29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200" dirty="0">
                <a:solidFill>
                  <a:srgbClr val="7E0054"/>
                </a:solidFill>
                <a:latin typeface="Arial"/>
                <a:cs typeface="Arial"/>
              </a:rPr>
              <a:t>static </a:t>
            </a:r>
            <a:r>
              <a:rPr sz="1800" b="1" spc="60" dirty="0">
                <a:solidFill>
                  <a:srgbClr val="7E0054"/>
                </a:solidFill>
                <a:latin typeface="Arial"/>
                <a:cs typeface="Arial"/>
              </a:rPr>
              <a:t>void </a:t>
            </a:r>
            <a:r>
              <a:rPr sz="1800" b="1" spc="120" dirty="0">
                <a:latin typeface="Arial"/>
                <a:cs typeface="Arial"/>
              </a:rPr>
              <a:t>main(String[] </a:t>
            </a:r>
            <a:r>
              <a:rPr sz="1800" b="1" spc="105" dirty="0">
                <a:solidFill>
                  <a:srgbClr val="6A3D3D"/>
                </a:solidFill>
                <a:latin typeface="Arial"/>
                <a:cs typeface="Arial"/>
              </a:rPr>
              <a:t>args</a:t>
            </a:r>
            <a:r>
              <a:rPr sz="1800" b="1" spc="105" dirty="0">
                <a:latin typeface="Arial"/>
                <a:cs typeface="Arial"/>
              </a:rPr>
              <a:t>)</a:t>
            </a:r>
            <a:r>
              <a:rPr sz="1800" b="1" spc="140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245" dirty="0">
                <a:solidFill>
                  <a:srgbClr val="3E7E5F"/>
                </a:solidFill>
                <a:latin typeface="Arial"/>
                <a:cs typeface="Arial"/>
              </a:rPr>
              <a:t>//creating </a:t>
            </a:r>
            <a:r>
              <a:rPr sz="1800" spc="260" dirty="0">
                <a:solidFill>
                  <a:srgbClr val="3E7E5F"/>
                </a:solidFill>
                <a:latin typeface="Arial"/>
                <a:cs typeface="Arial"/>
              </a:rPr>
              <a:t>File</a:t>
            </a:r>
            <a:r>
              <a:rPr sz="1800" spc="700" dirty="0">
                <a:solidFill>
                  <a:srgbClr val="3E7E5F"/>
                </a:solidFill>
                <a:latin typeface="Arial"/>
                <a:cs typeface="Arial"/>
              </a:rPr>
              <a:t> </a:t>
            </a:r>
            <a:r>
              <a:rPr sz="1800" spc="185" dirty="0">
                <a:solidFill>
                  <a:srgbClr val="3E7E5F"/>
                </a:solidFill>
                <a:latin typeface="Arial"/>
                <a:cs typeface="Arial"/>
              </a:rPr>
              <a:t>object</a:t>
            </a:r>
            <a:endParaRPr sz="1800">
              <a:latin typeface="Arial"/>
              <a:cs typeface="Arial"/>
            </a:endParaRPr>
          </a:p>
          <a:p>
            <a:pPr marL="12700" marR="3261995">
              <a:lnSpc>
                <a:spcPct val="100000"/>
              </a:lnSpc>
            </a:pPr>
            <a:r>
              <a:rPr sz="1800" spc="254" dirty="0">
                <a:latin typeface="Arial"/>
                <a:cs typeface="Arial"/>
              </a:rPr>
              <a:t>File </a:t>
            </a:r>
            <a:r>
              <a:rPr sz="1800" spc="409" dirty="0">
                <a:solidFill>
                  <a:srgbClr val="6A3D3D"/>
                </a:solidFill>
                <a:latin typeface="Arial"/>
                <a:cs typeface="Arial"/>
              </a:rPr>
              <a:t>file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b="1" spc="-185" dirty="0">
                <a:solidFill>
                  <a:srgbClr val="7E0054"/>
                </a:solidFill>
                <a:latin typeface="Arial"/>
                <a:cs typeface="Arial"/>
              </a:rPr>
              <a:t>new </a:t>
            </a:r>
            <a:r>
              <a:rPr sz="1800" b="1" spc="200" dirty="0">
                <a:latin typeface="Arial"/>
                <a:cs typeface="Arial"/>
              </a:rPr>
              <a:t>File(</a:t>
            </a:r>
            <a:r>
              <a:rPr sz="1800" b="1" spc="200" dirty="0">
                <a:solidFill>
                  <a:srgbClr val="2A00FF"/>
                </a:solidFill>
                <a:latin typeface="Arial"/>
                <a:cs typeface="Arial"/>
              </a:rPr>
              <a:t>"F:\\data\\deloitte\\customer.txt"</a:t>
            </a:r>
            <a:r>
              <a:rPr sz="1800" b="1" spc="200" dirty="0">
                <a:latin typeface="Arial"/>
                <a:cs typeface="Arial"/>
              </a:rPr>
              <a:t>);  </a:t>
            </a:r>
            <a:r>
              <a:rPr sz="1800" b="1" spc="290" dirty="0">
                <a:solidFill>
                  <a:srgbClr val="7E0054"/>
                </a:solidFill>
                <a:latin typeface="Arial"/>
                <a:cs typeface="Arial"/>
              </a:rPr>
              <a:t>if</a:t>
            </a:r>
            <a:r>
              <a:rPr sz="1800" b="1" spc="290" dirty="0">
                <a:latin typeface="Arial"/>
                <a:cs typeface="Arial"/>
              </a:rPr>
              <a:t>(</a:t>
            </a:r>
            <a:r>
              <a:rPr sz="1800" b="1" spc="290" dirty="0">
                <a:solidFill>
                  <a:srgbClr val="6A3D3D"/>
                </a:solidFill>
                <a:latin typeface="Arial"/>
                <a:cs typeface="Arial"/>
              </a:rPr>
              <a:t>file</a:t>
            </a:r>
            <a:r>
              <a:rPr sz="1800" b="1" spc="290" dirty="0">
                <a:latin typeface="Arial"/>
                <a:cs typeface="Arial"/>
              </a:rPr>
              <a:t>.exists()</a:t>
            </a:r>
            <a:r>
              <a:rPr sz="1800" b="1" spc="540" dirty="0">
                <a:latin typeface="Arial"/>
                <a:cs typeface="Arial"/>
              </a:rPr>
              <a:t> </a:t>
            </a:r>
            <a:r>
              <a:rPr sz="1800" b="1" spc="-315" dirty="0">
                <a:latin typeface="Arial"/>
                <a:cs typeface="Arial"/>
              </a:rPr>
              <a:t>&amp;&amp; </a:t>
            </a:r>
            <a:r>
              <a:rPr sz="1800" b="1" spc="165" dirty="0">
                <a:solidFill>
                  <a:srgbClr val="6A3D3D"/>
                </a:solidFill>
                <a:latin typeface="Arial"/>
                <a:cs typeface="Arial"/>
              </a:rPr>
              <a:t>file</a:t>
            </a:r>
            <a:r>
              <a:rPr sz="1800" b="1" spc="165" dirty="0">
                <a:latin typeface="Arial"/>
                <a:cs typeface="Arial"/>
              </a:rPr>
              <a:t>.canRead()){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114" dirty="0">
                <a:solidFill>
                  <a:srgbClr val="7E0054"/>
                </a:solidFill>
                <a:latin typeface="Arial"/>
                <a:cs typeface="Arial"/>
              </a:rPr>
              <a:t>try</a:t>
            </a:r>
            <a:r>
              <a:rPr sz="1800" b="1" spc="114" dirty="0">
                <a:latin typeface="Arial"/>
                <a:cs typeface="Arial"/>
              </a:rPr>
              <a:t>(FileInputStream </a:t>
            </a:r>
            <a:r>
              <a:rPr sz="1800" b="1" spc="55" dirty="0">
                <a:solidFill>
                  <a:srgbClr val="6A3D3D"/>
                </a:solidFill>
                <a:latin typeface="Arial"/>
                <a:cs typeface="Arial"/>
              </a:rPr>
              <a:t>fileInputStream</a:t>
            </a:r>
            <a:r>
              <a:rPr sz="1800" b="1" spc="55" dirty="0">
                <a:latin typeface="Arial"/>
                <a:cs typeface="Arial"/>
              </a:rPr>
              <a:t>=</a:t>
            </a:r>
            <a:r>
              <a:rPr sz="1800" b="1" spc="55" dirty="0">
                <a:solidFill>
                  <a:srgbClr val="7E0054"/>
                </a:solidFill>
                <a:latin typeface="Arial"/>
                <a:cs typeface="Arial"/>
              </a:rPr>
              <a:t>new</a:t>
            </a:r>
            <a:r>
              <a:rPr sz="1800" b="1" spc="229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165" dirty="0">
                <a:latin typeface="Arial"/>
                <a:cs typeface="Arial"/>
              </a:rPr>
              <a:t>FileInputStream(</a:t>
            </a:r>
            <a:r>
              <a:rPr sz="1800" b="1" spc="165" dirty="0">
                <a:solidFill>
                  <a:srgbClr val="6A3D3D"/>
                </a:solidFill>
                <a:latin typeface="Arial"/>
                <a:cs typeface="Arial"/>
              </a:rPr>
              <a:t>file</a:t>
            </a:r>
            <a:r>
              <a:rPr sz="1800" b="1" spc="165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110" dirty="0">
                <a:latin typeface="Arial"/>
                <a:cs typeface="Arial"/>
              </a:rPr>
              <a:t>BufferedInputStream </a:t>
            </a:r>
            <a:r>
              <a:rPr sz="1800" spc="120" dirty="0">
                <a:solidFill>
                  <a:srgbClr val="6A3D3D"/>
                </a:solidFill>
                <a:latin typeface="Arial"/>
                <a:cs typeface="Arial"/>
              </a:rPr>
              <a:t>bufferedInputStream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b="1" spc="-180" dirty="0">
                <a:solidFill>
                  <a:srgbClr val="7E0054"/>
                </a:solidFill>
                <a:latin typeface="Arial"/>
                <a:cs typeface="Arial"/>
              </a:rPr>
              <a:t>new</a:t>
            </a:r>
            <a:r>
              <a:rPr sz="1800" b="1" spc="-19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95" dirty="0">
                <a:latin typeface="Arial"/>
                <a:cs typeface="Arial"/>
              </a:rPr>
              <a:t>BufferedInputStream(</a:t>
            </a:r>
            <a:r>
              <a:rPr sz="1800" b="1" spc="95" dirty="0">
                <a:solidFill>
                  <a:srgbClr val="6A3D3D"/>
                </a:solidFill>
                <a:latin typeface="Arial"/>
                <a:cs typeface="Arial"/>
              </a:rPr>
              <a:t>fileInputStream</a:t>
            </a:r>
            <a:r>
              <a:rPr sz="1800" b="1" spc="95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75" dirty="0">
                <a:latin typeface="Arial"/>
                <a:cs typeface="Arial"/>
              </a:rPr>
              <a:t>){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250" dirty="0">
                <a:solidFill>
                  <a:srgbClr val="7E0054"/>
                </a:solidFill>
                <a:latin typeface="Arial"/>
                <a:cs typeface="Arial"/>
              </a:rPr>
              <a:t>int</a:t>
            </a:r>
            <a:r>
              <a:rPr sz="1800" b="1" spc="47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6A3D3D"/>
                </a:solidFill>
                <a:latin typeface="Arial"/>
                <a:cs typeface="Arial"/>
              </a:rPr>
              <a:t>n</a:t>
            </a:r>
            <a:r>
              <a:rPr sz="1800" b="1" spc="45" dirty="0">
                <a:latin typeface="Arial"/>
                <a:cs typeface="Arial"/>
              </a:rPr>
              <a:t>=0;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130" dirty="0">
                <a:solidFill>
                  <a:srgbClr val="7E0054"/>
                </a:solidFill>
                <a:latin typeface="Arial"/>
                <a:cs typeface="Arial"/>
              </a:rPr>
              <a:t>while</a:t>
            </a:r>
            <a:r>
              <a:rPr sz="1800" b="1" spc="130" dirty="0">
                <a:latin typeface="Arial"/>
                <a:cs typeface="Arial"/>
              </a:rPr>
              <a:t>( </a:t>
            </a:r>
            <a:r>
              <a:rPr sz="1800" b="1" spc="100" dirty="0">
                <a:latin typeface="Arial"/>
                <a:cs typeface="Arial"/>
              </a:rPr>
              <a:t>(</a:t>
            </a:r>
            <a:r>
              <a:rPr sz="1800" b="1" spc="100" dirty="0">
                <a:solidFill>
                  <a:srgbClr val="6A3D3D"/>
                </a:solidFill>
                <a:latin typeface="Arial"/>
                <a:cs typeface="Arial"/>
              </a:rPr>
              <a:t>n</a:t>
            </a:r>
            <a:r>
              <a:rPr sz="1800" b="1" spc="100" dirty="0">
                <a:latin typeface="Arial"/>
                <a:cs typeface="Arial"/>
              </a:rPr>
              <a:t>=</a:t>
            </a:r>
            <a:r>
              <a:rPr sz="1800" b="1" spc="100" dirty="0">
                <a:solidFill>
                  <a:srgbClr val="6A3D3D"/>
                </a:solidFill>
                <a:latin typeface="Arial"/>
                <a:cs typeface="Arial"/>
              </a:rPr>
              <a:t>bufferedInputStream</a:t>
            </a:r>
            <a:r>
              <a:rPr sz="1800" b="1" spc="100" dirty="0">
                <a:latin typeface="Arial"/>
                <a:cs typeface="Arial"/>
              </a:rPr>
              <a:t>.read()) </a:t>
            </a:r>
            <a:r>
              <a:rPr sz="1800" b="1" spc="160" dirty="0">
                <a:latin typeface="Arial"/>
                <a:cs typeface="Arial"/>
              </a:rPr>
              <a:t>!=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260" dirty="0">
                <a:latin typeface="Arial"/>
                <a:cs typeface="Arial"/>
              </a:rPr>
              <a:t>-1){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150" dirty="0">
                <a:latin typeface="Arial"/>
                <a:cs typeface="Arial"/>
              </a:rPr>
              <a:t>System.</a:t>
            </a:r>
            <a:r>
              <a:rPr sz="1800" b="1" i="1" spc="150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800" b="1" i="1" spc="150" dirty="0">
                <a:latin typeface="Arial"/>
                <a:cs typeface="Arial"/>
              </a:rPr>
              <a:t>.print((</a:t>
            </a:r>
            <a:r>
              <a:rPr sz="1800" b="1" i="1" spc="150" dirty="0">
                <a:solidFill>
                  <a:srgbClr val="7E0054"/>
                </a:solidFill>
                <a:latin typeface="Arial"/>
                <a:cs typeface="Arial"/>
              </a:rPr>
              <a:t>char</a:t>
            </a:r>
            <a:r>
              <a:rPr sz="1800" b="1" i="1" spc="150" dirty="0">
                <a:latin typeface="Arial"/>
                <a:cs typeface="Arial"/>
              </a:rPr>
              <a:t>)</a:t>
            </a:r>
            <a:r>
              <a:rPr sz="1800" b="1" i="1" spc="150" dirty="0">
                <a:solidFill>
                  <a:srgbClr val="6A3D3D"/>
                </a:solidFill>
                <a:latin typeface="Arial"/>
                <a:cs typeface="Arial"/>
              </a:rPr>
              <a:t>n</a:t>
            </a:r>
            <a:r>
              <a:rPr sz="1800" b="1" i="1" spc="150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55" dirty="0">
                <a:solidFill>
                  <a:srgbClr val="7E0054"/>
                </a:solidFill>
                <a:latin typeface="Arial"/>
                <a:cs typeface="Arial"/>
              </a:rPr>
              <a:t>catch</a:t>
            </a:r>
            <a:r>
              <a:rPr sz="1800" b="1" spc="55" dirty="0">
                <a:latin typeface="Arial"/>
                <a:cs typeface="Arial"/>
              </a:rPr>
              <a:t>(IOException</a:t>
            </a:r>
            <a:r>
              <a:rPr sz="1800" b="1" spc="480" dirty="0">
                <a:latin typeface="Arial"/>
                <a:cs typeface="Arial"/>
              </a:rPr>
              <a:t> </a:t>
            </a:r>
            <a:r>
              <a:rPr sz="1800" b="1" spc="220" dirty="0">
                <a:solidFill>
                  <a:srgbClr val="6A3D3D"/>
                </a:solidFill>
                <a:latin typeface="Arial"/>
                <a:cs typeface="Arial"/>
              </a:rPr>
              <a:t>e</a:t>
            </a:r>
            <a:r>
              <a:rPr sz="1800" b="1" spc="220" dirty="0">
                <a:latin typeface="Arial"/>
                <a:cs typeface="Arial"/>
              </a:rPr>
              <a:t>){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195" dirty="0">
                <a:solidFill>
                  <a:srgbClr val="6A3D3D"/>
                </a:solidFill>
                <a:latin typeface="Arial"/>
                <a:cs typeface="Arial"/>
              </a:rPr>
              <a:t>e</a:t>
            </a:r>
            <a:r>
              <a:rPr sz="1800" spc="195" dirty="0">
                <a:latin typeface="Arial"/>
                <a:cs typeface="Arial"/>
              </a:rPr>
              <a:t>.printStackTrace();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180" dirty="0">
                <a:latin typeface="Arial"/>
                <a:cs typeface="Arial"/>
              </a:rPr>
              <a:t>}</a:t>
            </a:r>
            <a:r>
              <a:rPr sz="1800" b="1" spc="180" dirty="0">
                <a:solidFill>
                  <a:srgbClr val="7E0054"/>
                </a:solidFill>
                <a:latin typeface="Arial"/>
                <a:cs typeface="Arial"/>
              </a:rPr>
              <a:t>else</a:t>
            </a:r>
            <a:r>
              <a:rPr sz="1800" b="1" spc="18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110" dirty="0">
                <a:latin typeface="Arial"/>
                <a:cs typeface="Arial"/>
              </a:rPr>
              <a:t>System.</a:t>
            </a:r>
            <a:r>
              <a:rPr sz="1800" b="1" i="1" spc="110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800" b="1" i="1" spc="110" dirty="0">
                <a:latin typeface="Arial"/>
                <a:cs typeface="Arial"/>
              </a:rPr>
              <a:t>.println(</a:t>
            </a:r>
            <a:r>
              <a:rPr sz="1800" b="1" i="1" spc="110" dirty="0">
                <a:solidFill>
                  <a:srgbClr val="2A00FF"/>
                </a:solidFill>
                <a:latin typeface="Arial"/>
                <a:cs typeface="Arial"/>
              </a:rPr>
              <a:t>"unable </a:t>
            </a:r>
            <a:r>
              <a:rPr sz="1800" b="1" i="1" spc="135" dirty="0">
                <a:solidFill>
                  <a:srgbClr val="2A00FF"/>
                </a:solidFill>
                <a:latin typeface="Arial"/>
                <a:cs typeface="Arial"/>
              </a:rPr>
              <a:t>to </a:t>
            </a:r>
            <a:r>
              <a:rPr sz="1800" b="1" i="1" spc="-90" dirty="0">
                <a:solidFill>
                  <a:srgbClr val="2A00FF"/>
                </a:solidFill>
                <a:latin typeface="Arial"/>
                <a:cs typeface="Arial"/>
              </a:rPr>
              <a:t>open </a:t>
            </a:r>
            <a:r>
              <a:rPr sz="1800" b="1" i="1" spc="85" dirty="0">
                <a:solidFill>
                  <a:srgbClr val="2A00FF"/>
                </a:solidFill>
                <a:latin typeface="Arial"/>
                <a:cs typeface="Arial"/>
              </a:rPr>
              <a:t>the</a:t>
            </a:r>
            <a:r>
              <a:rPr sz="1800" b="1" i="1" spc="105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800" b="1" i="1" spc="320" dirty="0">
                <a:solidFill>
                  <a:srgbClr val="2A00FF"/>
                </a:solidFill>
                <a:latin typeface="Arial"/>
                <a:cs typeface="Arial"/>
              </a:rPr>
              <a:t>file"</a:t>
            </a:r>
            <a:r>
              <a:rPr sz="1800" b="1" i="1" spc="320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09600"/>
          </a:xfrm>
          <a:custGeom>
            <a:avLst/>
            <a:gdLst/>
            <a:ahLst/>
            <a:cxnLst/>
            <a:rect l="l" t="t" r="r" b="b"/>
            <a:pathLst>
              <a:path w="12192000" h="609600">
                <a:moveTo>
                  <a:pt x="12192000" y="0"/>
                </a:moveTo>
                <a:lnTo>
                  <a:pt x="0" y="0"/>
                </a:lnTo>
                <a:lnTo>
                  <a:pt x="0" y="609600"/>
                </a:lnTo>
                <a:lnTo>
                  <a:pt x="12192000" y="609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pc="-490" dirty="0"/>
              <a:t>Java </a:t>
            </a:r>
            <a:r>
              <a:rPr spc="-335" dirty="0"/>
              <a:t>IO</a:t>
            </a:r>
            <a:r>
              <a:rPr spc="-160" dirty="0"/>
              <a:t> </a:t>
            </a:r>
            <a:r>
              <a:rPr spc="-315" dirty="0"/>
              <a:t>Streams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299" y="591693"/>
            <a:ext cx="11684635" cy="368871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spc="-15" dirty="0">
                <a:latin typeface="Carlito"/>
                <a:cs typeface="Carlito"/>
              </a:rPr>
              <a:t>programs </a:t>
            </a:r>
            <a:r>
              <a:rPr sz="2400" spc="-10" dirty="0">
                <a:latin typeface="Carlito"/>
                <a:cs typeface="Carlito"/>
              </a:rPr>
              <a:t>perform </a:t>
            </a:r>
            <a:r>
              <a:rPr sz="2400" spc="-5" dirty="0">
                <a:latin typeface="Carlito"/>
                <a:cs typeface="Carlito"/>
              </a:rPr>
              <a:t>I/O </a:t>
            </a:r>
            <a:r>
              <a:rPr sz="2400" spc="-10" dirty="0">
                <a:latin typeface="Carlito"/>
                <a:cs typeface="Carlito"/>
              </a:rPr>
              <a:t>through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streams.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stream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is: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rlito"/>
                <a:cs typeface="Carlito"/>
              </a:rPr>
              <a:t>an </a:t>
            </a:r>
            <a:r>
              <a:rPr sz="2400" spc="-10" dirty="0">
                <a:latin typeface="Carlito"/>
                <a:cs typeface="Carlito"/>
              </a:rPr>
              <a:t>abstraction that </a:t>
            </a:r>
            <a:r>
              <a:rPr sz="2400" dirty="0">
                <a:latin typeface="Carlito"/>
                <a:cs typeface="Carlito"/>
              </a:rPr>
              <a:t>either </a:t>
            </a:r>
            <a:r>
              <a:rPr sz="2400" spc="-10" dirty="0">
                <a:latin typeface="Carlito"/>
                <a:cs typeface="Carlito"/>
              </a:rPr>
              <a:t>produces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0" dirty="0">
                <a:latin typeface="Carlito"/>
                <a:cs typeface="Carlito"/>
              </a:rPr>
              <a:t>consumes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information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5" dirty="0">
                <a:latin typeface="Carlito"/>
                <a:cs typeface="Carlito"/>
              </a:rPr>
              <a:t>linked to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physical </a:t>
            </a:r>
            <a:r>
              <a:rPr sz="2400" spc="-5" dirty="0">
                <a:latin typeface="Carlito"/>
                <a:cs typeface="Carlito"/>
              </a:rPr>
              <a:t>device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spc="-5" dirty="0">
                <a:latin typeface="Carlito"/>
                <a:cs typeface="Carlito"/>
              </a:rPr>
              <a:t>I/O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system</a:t>
            </a:r>
            <a:endParaRPr sz="2400">
              <a:latin typeface="Carlito"/>
              <a:cs typeface="Carlito"/>
            </a:endParaRPr>
          </a:p>
          <a:p>
            <a:pPr marL="377825" marR="2018030" indent="-283845">
              <a:lnSpc>
                <a:spcPts val="2590"/>
              </a:lnSpc>
              <a:spcBef>
                <a:spcPts val="1035"/>
              </a:spcBef>
              <a:buFont typeface="Arial"/>
              <a:buChar char=""/>
              <a:tabLst>
                <a:tab pos="378460" algn="l"/>
              </a:tabLst>
            </a:pPr>
            <a:r>
              <a:rPr sz="2400" b="1" dirty="0">
                <a:latin typeface="Carlito"/>
                <a:cs typeface="Carlito"/>
              </a:rPr>
              <a:t>A </a:t>
            </a:r>
            <a:r>
              <a:rPr sz="2400" b="1" spc="-5" dirty="0">
                <a:latin typeface="Carlito"/>
                <a:cs typeface="Carlito"/>
              </a:rPr>
              <a:t>Stream </a:t>
            </a:r>
            <a:r>
              <a:rPr sz="2400" b="1" dirty="0">
                <a:latin typeface="Carlito"/>
                <a:cs typeface="Carlito"/>
              </a:rPr>
              <a:t>is a </a:t>
            </a:r>
            <a:r>
              <a:rPr sz="2400" b="1" spc="-10" dirty="0">
                <a:latin typeface="Carlito"/>
                <a:cs typeface="Carlito"/>
              </a:rPr>
              <a:t>channel </a:t>
            </a:r>
            <a:r>
              <a:rPr sz="2400" b="1" dirty="0">
                <a:latin typeface="Carlito"/>
                <a:cs typeface="Carlito"/>
              </a:rPr>
              <a:t>or a </a:t>
            </a:r>
            <a:r>
              <a:rPr sz="2400" b="1" spc="-10" dirty="0">
                <a:latin typeface="Carlito"/>
                <a:cs typeface="Carlito"/>
              </a:rPr>
              <a:t>path </a:t>
            </a:r>
            <a:r>
              <a:rPr sz="2400" b="1" dirty="0">
                <a:latin typeface="Carlito"/>
                <a:cs typeface="Carlito"/>
              </a:rPr>
              <a:t>of </a:t>
            </a:r>
            <a:r>
              <a:rPr sz="2400" b="1" spc="-10" dirty="0">
                <a:latin typeface="Carlito"/>
                <a:cs typeface="Carlito"/>
              </a:rPr>
              <a:t>communication between programs </a:t>
            </a:r>
            <a:r>
              <a:rPr sz="2400" b="1" spc="-120" dirty="0">
                <a:latin typeface="Carlito"/>
                <a:cs typeface="Carlito"/>
              </a:rPr>
              <a:t>and  </a:t>
            </a:r>
            <a:r>
              <a:rPr sz="2400" b="1" spc="-10" dirty="0">
                <a:latin typeface="Carlito"/>
                <a:cs typeface="Carlito"/>
              </a:rPr>
              <a:t>source/destination </a:t>
            </a:r>
            <a:r>
              <a:rPr sz="2400" b="1" dirty="0">
                <a:latin typeface="Carlito"/>
                <a:cs typeface="Carlito"/>
              </a:rPr>
              <a:t>of</a:t>
            </a:r>
            <a:r>
              <a:rPr sz="2400" b="1" spc="10" dirty="0">
                <a:latin typeface="Carlito"/>
                <a:cs typeface="Carlito"/>
              </a:rPr>
              <a:t> </a:t>
            </a:r>
            <a:r>
              <a:rPr sz="2400" b="1" spc="-15" dirty="0">
                <a:latin typeface="Carlito"/>
                <a:cs typeface="Carlito"/>
              </a:rPr>
              <a:t>data.</a:t>
            </a:r>
            <a:endParaRPr sz="2400">
              <a:latin typeface="Carlito"/>
              <a:cs typeface="Carlito"/>
            </a:endParaRPr>
          </a:p>
          <a:p>
            <a:pPr marL="368935">
              <a:lnSpc>
                <a:spcPct val="100000"/>
              </a:lnSpc>
              <a:spcBef>
                <a:spcPts val="180"/>
              </a:spcBef>
            </a:pPr>
            <a:r>
              <a:rPr sz="2400" spc="-625" dirty="0">
                <a:latin typeface="Arial"/>
                <a:cs typeface="Arial"/>
              </a:rPr>
              <a:t> </a:t>
            </a:r>
            <a:r>
              <a:rPr sz="2400" i="1" spc="-5" dirty="0">
                <a:latin typeface="Carlito"/>
                <a:cs typeface="Carlito"/>
              </a:rPr>
              <a:t>Streams hide </a:t>
            </a:r>
            <a:r>
              <a:rPr sz="2400" i="1" dirty="0">
                <a:latin typeface="Carlito"/>
                <a:cs typeface="Carlito"/>
              </a:rPr>
              <a:t>the </a:t>
            </a:r>
            <a:r>
              <a:rPr sz="2400" i="1" spc="-10" dirty="0">
                <a:latin typeface="Carlito"/>
                <a:cs typeface="Carlito"/>
              </a:rPr>
              <a:t>details </a:t>
            </a:r>
            <a:r>
              <a:rPr sz="2400" i="1" spc="-5" dirty="0">
                <a:latin typeface="Carlito"/>
                <a:cs typeface="Carlito"/>
              </a:rPr>
              <a:t>of </a:t>
            </a:r>
            <a:r>
              <a:rPr sz="2400" i="1" dirty="0">
                <a:latin typeface="Carlito"/>
                <a:cs typeface="Carlito"/>
              </a:rPr>
              <a:t>what </a:t>
            </a:r>
            <a:r>
              <a:rPr sz="2400" i="1" spc="-5" dirty="0">
                <a:latin typeface="Carlito"/>
                <a:cs typeface="Carlito"/>
              </a:rPr>
              <a:t>happens </a:t>
            </a:r>
            <a:r>
              <a:rPr sz="2400" i="1" spc="-15" dirty="0">
                <a:latin typeface="Carlito"/>
                <a:cs typeface="Carlito"/>
              </a:rPr>
              <a:t>to </a:t>
            </a:r>
            <a:r>
              <a:rPr sz="2400" i="1" dirty="0">
                <a:latin typeface="Carlito"/>
                <a:cs typeface="Carlito"/>
              </a:rPr>
              <a:t>the </a:t>
            </a:r>
            <a:r>
              <a:rPr sz="2400" i="1" spc="-15" dirty="0">
                <a:latin typeface="Carlito"/>
                <a:cs typeface="Carlito"/>
              </a:rPr>
              <a:t>data </a:t>
            </a:r>
            <a:r>
              <a:rPr sz="2400" i="1" dirty="0">
                <a:latin typeface="Carlito"/>
                <a:cs typeface="Carlito"/>
              </a:rPr>
              <a:t>inside the </a:t>
            </a:r>
            <a:r>
              <a:rPr sz="2400" i="1" spc="-5" dirty="0">
                <a:latin typeface="Carlito"/>
                <a:cs typeface="Carlito"/>
              </a:rPr>
              <a:t>actual I/O</a:t>
            </a:r>
            <a:r>
              <a:rPr sz="2400" i="1" spc="-25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devices.</a:t>
            </a:r>
            <a:endParaRPr sz="2400">
              <a:latin typeface="Carlito"/>
              <a:cs typeface="Carlito"/>
            </a:endParaRPr>
          </a:p>
          <a:p>
            <a:pPr marL="377825" marR="5080" indent="-283845">
              <a:lnSpc>
                <a:spcPts val="2590"/>
              </a:lnSpc>
              <a:spcBef>
                <a:spcPts val="1040"/>
              </a:spcBef>
              <a:buFont typeface="Arial"/>
              <a:buChar char=""/>
              <a:tabLst>
                <a:tab pos="378460" algn="l"/>
              </a:tabLst>
            </a:pPr>
            <a:r>
              <a:rPr sz="2400" spc="-10" dirty="0">
                <a:latin typeface="Carlito"/>
                <a:cs typeface="Carlito"/>
              </a:rPr>
              <a:t>Streams can read </a:t>
            </a:r>
            <a:r>
              <a:rPr sz="2400" spc="-15" dirty="0">
                <a:latin typeface="Carlito"/>
                <a:cs typeface="Carlito"/>
              </a:rPr>
              <a:t>data from </a:t>
            </a:r>
            <a:r>
              <a:rPr sz="2400" spc="-10" dirty="0">
                <a:latin typeface="Carlito"/>
                <a:cs typeface="Carlito"/>
              </a:rPr>
              <a:t>blocks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25" dirty="0">
                <a:latin typeface="Carlito"/>
                <a:cs typeface="Carlito"/>
              </a:rPr>
              <a:t>memory, </a:t>
            </a:r>
            <a:r>
              <a:rPr sz="2400" spc="-5" dirty="0">
                <a:latin typeface="Carlito"/>
                <a:cs typeface="Carlito"/>
              </a:rPr>
              <a:t>files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network connections etc., </a:t>
            </a:r>
            <a:r>
              <a:rPr sz="2400" spc="-50" dirty="0">
                <a:latin typeface="Carlito"/>
                <a:cs typeface="Carlito"/>
              </a:rPr>
              <a:t>Similarly,  </a:t>
            </a:r>
            <a:r>
              <a:rPr sz="2400" spc="-10" dirty="0">
                <a:latin typeface="Carlito"/>
                <a:cs typeface="Carlito"/>
              </a:rPr>
              <a:t>streams can </a:t>
            </a:r>
            <a:r>
              <a:rPr sz="2400" spc="-5" dirty="0">
                <a:latin typeface="Carlito"/>
                <a:cs typeface="Carlito"/>
              </a:rPr>
              <a:t>write </a:t>
            </a:r>
            <a:r>
              <a:rPr sz="2400" spc="-15" dirty="0">
                <a:latin typeface="Carlito"/>
                <a:cs typeface="Carlito"/>
              </a:rPr>
              <a:t>data to </a:t>
            </a:r>
            <a:r>
              <a:rPr sz="2400" spc="-10" dirty="0">
                <a:latin typeface="Carlito"/>
                <a:cs typeface="Carlito"/>
              </a:rPr>
              <a:t>blocks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25" dirty="0">
                <a:latin typeface="Carlito"/>
                <a:cs typeface="Carlito"/>
              </a:rPr>
              <a:t>memory, </a:t>
            </a:r>
            <a:r>
              <a:rPr sz="2400" spc="-5" dirty="0">
                <a:latin typeface="Carlito"/>
                <a:cs typeface="Carlito"/>
              </a:rPr>
              <a:t>files </a:t>
            </a:r>
            <a:r>
              <a:rPr sz="2400" dirty="0">
                <a:latin typeface="Carlito"/>
                <a:cs typeface="Carlito"/>
              </a:rPr>
              <a:t>, </a:t>
            </a:r>
            <a:r>
              <a:rPr sz="2400" spc="-10" dirty="0">
                <a:latin typeface="Carlito"/>
                <a:cs typeface="Carlito"/>
              </a:rPr>
              <a:t>network connections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etc.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6274409"/>
            <a:ext cx="113690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FF"/>
                </a:solidFill>
                <a:latin typeface="Carlito"/>
                <a:cs typeface="Carlito"/>
              </a:rPr>
              <a:t>The </a:t>
            </a:r>
            <a:r>
              <a:rPr spc="-20" dirty="0">
                <a:solidFill>
                  <a:srgbClr val="0000FF"/>
                </a:solidFill>
                <a:latin typeface="Carlito"/>
                <a:cs typeface="Carlito"/>
              </a:rPr>
              <a:t>Java </a:t>
            </a:r>
            <a:r>
              <a:rPr spc="-5" dirty="0">
                <a:solidFill>
                  <a:srgbClr val="0000FF"/>
                </a:solidFill>
                <a:latin typeface="Carlito"/>
                <a:cs typeface="Carlito"/>
              </a:rPr>
              <a:t>Input </a:t>
            </a:r>
            <a:r>
              <a:rPr dirty="0">
                <a:solidFill>
                  <a:srgbClr val="0000FF"/>
                </a:solidFill>
                <a:latin typeface="Carlito"/>
                <a:cs typeface="Carlito"/>
              </a:rPr>
              <a:t>and </a:t>
            </a:r>
            <a:r>
              <a:rPr spc="-5" dirty="0">
                <a:solidFill>
                  <a:srgbClr val="0000FF"/>
                </a:solidFill>
                <a:latin typeface="Carlito"/>
                <a:cs typeface="Carlito"/>
              </a:rPr>
              <a:t>Output </a:t>
            </a:r>
            <a:r>
              <a:rPr spc="-25" dirty="0">
                <a:solidFill>
                  <a:srgbClr val="0000FF"/>
                </a:solidFill>
                <a:latin typeface="Carlito"/>
                <a:cs typeface="Carlito"/>
              </a:rPr>
              <a:t>system </a:t>
            </a:r>
            <a:r>
              <a:rPr dirty="0">
                <a:solidFill>
                  <a:srgbClr val="0000FF"/>
                </a:solidFill>
                <a:latin typeface="Carlito"/>
                <a:cs typeface="Carlito"/>
              </a:rPr>
              <a:t>is </a:t>
            </a:r>
            <a:r>
              <a:rPr spc="-5" dirty="0">
                <a:solidFill>
                  <a:srgbClr val="0000FF"/>
                </a:solidFill>
                <a:latin typeface="Carlito"/>
                <a:cs typeface="Carlito"/>
              </a:rPr>
              <a:t>designed </a:t>
            </a:r>
            <a:r>
              <a:rPr spc="-20" dirty="0">
                <a:solidFill>
                  <a:srgbClr val="0000FF"/>
                </a:solidFill>
                <a:latin typeface="Carlito"/>
                <a:cs typeface="Carlito"/>
              </a:rPr>
              <a:t>to make java </a:t>
            </a:r>
            <a:r>
              <a:rPr spc="-5" dirty="0">
                <a:solidFill>
                  <a:srgbClr val="0000FF"/>
                </a:solidFill>
                <a:latin typeface="Carlito"/>
                <a:cs typeface="Carlito"/>
              </a:rPr>
              <a:t>applications device</a:t>
            </a:r>
            <a:r>
              <a:rPr spc="4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pc="-135" dirty="0">
                <a:solidFill>
                  <a:srgbClr val="0000FF"/>
                </a:solidFill>
                <a:latin typeface="Carlito"/>
                <a:cs typeface="Carlito"/>
              </a:rPr>
              <a:t>indepen</a:t>
            </a:r>
            <a:r>
              <a:rPr spc="-135" dirty="0">
                <a:solidFill>
                  <a:srgbClr val="888888"/>
                </a:solidFill>
                <a:latin typeface="Carlito"/>
                <a:cs typeface="Carlito"/>
              </a:rPr>
              <a:t>2 </a:t>
            </a:r>
            <a:r>
              <a:rPr spc="-10" dirty="0">
                <a:solidFill>
                  <a:srgbClr val="0000FF"/>
                </a:solidFill>
                <a:latin typeface="Carlito"/>
                <a:cs typeface="Carlito"/>
              </a:rPr>
              <a:t>dent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5444" y="4611694"/>
            <a:ext cx="4411913" cy="1491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89776" y="4611687"/>
            <a:ext cx="4411913" cy="1459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1355"/>
          </a:xfrm>
          <a:custGeom>
            <a:avLst/>
            <a:gdLst/>
            <a:ahLst/>
            <a:cxnLst/>
            <a:rect l="l" t="t" r="r" b="b"/>
            <a:pathLst>
              <a:path w="12192000" h="681355">
                <a:moveTo>
                  <a:pt x="12192000" y="0"/>
                </a:moveTo>
                <a:lnTo>
                  <a:pt x="0" y="0"/>
                </a:lnTo>
                <a:lnTo>
                  <a:pt x="0" y="681227"/>
                </a:lnTo>
                <a:lnTo>
                  <a:pt x="12192000" y="6812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66794" y="0"/>
            <a:ext cx="40640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IO </a:t>
            </a:r>
            <a:r>
              <a:rPr spc="-275" dirty="0"/>
              <a:t>Stream</a:t>
            </a:r>
            <a:r>
              <a:rPr spc="-330" dirty="0"/>
              <a:t> </a:t>
            </a:r>
            <a:r>
              <a:rPr spc="-280" dirty="0"/>
              <a:t>Chaining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93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20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75104" y="839724"/>
            <a:ext cx="8632190" cy="2563495"/>
            <a:chOff x="1975104" y="839724"/>
            <a:chExt cx="8632190" cy="2563495"/>
          </a:xfrm>
        </p:grpSpPr>
        <p:sp>
          <p:nvSpPr>
            <p:cNvPr id="6" name="object 6"/>
            <p:cNvSpPr/>
            <p:nvPr/>
          </p:nvSpPr>
          <p:spPr>
            <a:xfrm>
              <a:off x="1975104" y="839724"/>
              <a:ext cx="8631936" cy="25633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03270" y="2064258"/>
              <a:ext cx="1358265" cy="445134"/>
            </a:xfrm>
            <a:custGeom>
              <a:avLst/>
              <a:gdLst/>
              <a:ahLst/>
              <a:cxnLst/>
              <a:rect l="l" t="t" r="r" b="b"/>
              <a:pathLst>
                <a:path w="1358264" h="445135">
                  <a:moveTo>
                    <a:pt x="0" y="445008"/>
                  </a:moveTo>
                  <a:lnTo>
                    <a:pt x="1357883" y="445008"/>
                  </a:lnTo>
                  <a:lnTo>
                    <a:pt x="1357883" y="0"/>
                  </a:lnTo>
                  <a:lnTo>
                    <a:pt x="0" y="0"/>
                  </a:lnTo>
                  <a:lnTo>
                    <a:pt x="0" y="445008"/>
                  </a:lnTo>
                  <a:close/>
                </a:path>
              </a:pathLst>
            </a:custGeom>
            <a:solidFill>
              <a:srgbClr val="FFE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03270" y="2064258"/>
              <a:ext cx="1524000" cy="445134"/>
            </a:xfrm>
            <a:custGeom>
              <a:avLst/>
              <a:gdLst/>
              <a:ahLst/>
              <a:cxnLst/>
              <a:rect l="l" t="t" r="r" b="b"/>
              <a:pathLst>
                <a:path w="1524000" h="445135">
                  <a:moveTo>
                    <a:pt x="0" y="445008"/>
                  </a:moveTo>
                  <a:lnTo>
                    <a:pt x="1524000" y="445008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44500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61154" y="1981962"/>
              <a:ext cx="1918970" cy="609600"/>
            </a:xfrm>
            <a:custGeom>
              <a:avLst/>
              <a:gdLst/>
              <a:ahLst/>
              <a:cxnLst/>
              <a:rect l="l" t="t" r="r" b="b"/>
              <a:pathLst>
                <a:path w="1918970" h="609600">
                  <a:moveTo>
                    <a:pt x="0" y="609600"/>
                  </a:moveTo>
                  <a:lnTo>
                    <a:pt x="1918716" y="609600"/>
                  </a:lnTo>
                  <a:lnTo>
                    <a:pt x="1918716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solidFill>
              <a:srgbClr val="FFDE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61154" y="1981962"/>
              <a:ext cx="2299970" cy="609600"/>
            </a:xfrm>
            <a:custGeom>
              <a:avLst/>
              <a:gdLst/>
              <a:ahLst/>
              <a:cxnLst/>
              <a:rect l="l" t="t" r="r" b="b"/>
              <a:pathLst>
                <a:path w="2299970" h="609600">
                  <a:moveTo>
                    <a:pt x="0" y="609600"/>
                  </a:moveTo>
                  <a:lnTo>
                    <a:pt x="2299716" y="609600"/>
                  </a:lnTo>
                  <a:lnTo>
                    <a:pt x="2299716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79869" y="1829562"/>
              <a:ext cx="2184400" cy="914400"/>
            </a:xfrm>
            <a:custGeom>
              <a:avLst/>
              <a:gdLst/>
              <a:ahLst/>
              <a:cxnLst/>
              <a:rect l="l" t="t" r="r" b="b"/>
              <a:pathLst>
                <a:path w="2184400" h="914400">
                  <a:moveTo>
                    <a:pt x="2183892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183892" y="914400"/>
                  </a:lnTo>
                  <a:lnTo>
                    <a:pt x="2183892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9869" y="1829562"/>
              <a:ext cx="2184400" cy="914400"/>
            </a:xfrm>
            <a:custGeom>
              <a:avLst/>
              <a:gdLst/>
              <a:ahLst/>
              <a:cxnLst/>
              <a:rect l="l" t="t" r="r" b="b"/>
              <a:pathLst>
                <a:path w="2184400" h="914400">
                  <a:moveTo>
                    <a:pt x="0" y="914400"/>
                  </a:moveTo>
                  <a:lnTo>
                    <a:pt x="2183892" y="914400"/>
                  </a:lnTo>
                  <a:lnTo>
                    <a:pt x="2183892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61001" y="1159510"/>
            <a:ext cx="22548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arlito"/>
                <a:cs typeface="Carlito"/>
              </a:rPr>
              <a:t>Input </a:t>
            </a:r>
            <a:r>
              <a:rPr sz="2200" b="1" spc="-10" dirty="0">
                <a:latin typeface="Carlito"/>
                <a:cs typeface="Carlito"/>
              </a:rPr>
              <a:t>Stream</a:t>
            </a:r>
            <a:r>
              <a:rPr sz="2200" b="1" spc="-45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Chain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1164" y="3843528"/>
            <a:ext cx="2650490" cy="429895"/>
          </a:xfrm>
          <a:prstGeom prst="rect">
            <a:avLst/>
          </a:prstGeom>
          <a:solidFill>
            <a:srgbClr val="C8C8C8"/>
          </a:solidFill>
        </p:spPr>
        <p:txBody>
          <a:bodyPr vert="horz" wrap="square" lIns="0" tIns="2857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225"/>
              </a:spcBef>
            </a:pPr>
            <a:r>
              <a:rPr sz="2200" b="1" spc="-10" dirty="0">
                <a:latin typeface="Carlito"/>
                <a:cs typeface="Carlito"/>
              </a:rPr>
              <a:t>Output Stream</a:t>
            </a:r>
            <a:r>
              <a:rPr sz="2200" b="1" spc="-5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Chain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93264" y="2043557"/>
            <a:ext cx="1550035" cy="486409"/>
            <a:chOff x="1993264" y="2043557"/>
            <a:chExt cx="1550035" cy="486409"/>
          </a:xfrm>
        </p:grpSpPr>
        <p:sp>
          <p:nvSpPr>
            <p:cNvPr id="16" name="object 16"/>
            <p:cNvSpPr/>
            <p:nvPr/>
          </p:nvSpPr>
          <p:spPr>
            <a:xfrm>
              <a:off x="2933700" y="2133600"/>
              <a:ext cx="6096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07869" y="2058162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838200" y="0"/>
                  </a:moveTo>
                  <a:lnTo>
                    <a:pt x="228600" y="0"/>
                  </a:ln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838200" y="457200"/>
                  </a:lnTo>
                  <a:lnTo>
                    <a:pt x="884266" y="452555"/>
                  </a:lnTo>
                  <a:lnTo>
                    <a:pt x="927175" y="439233"/>
                  </a:lnTo>
                  <a:lnTo>
                    <a:pt x="966006" y="418154"/>
                  </a:lnTo>
                  <a:lnTo>
                    <a:pt x="999839" y="390239"/>
                  </a:lnTo>
                  <a:lnTo>
                    <a:pt x="1027754" y="356406"/>
                  </a:lnTo>
                  <a:lnTo>
                    <a:pt x="1048833" y="317575"/>
                  </a:lnTo>
                  <a:lnTo>
                    <a:pt x="1062155" y="274666"/>
                  </a:lnTo>
                  <a:lnTo>
                    <a:pt x="1066800" y="228600"/>
                  </a:lnTo>
                  <a:lnTo>
                    <a:pt x="1062155" y="182533"/>
                  </a:lnTo>
                  <a:lnTo>
                    <a:pt x="1048833" y="139624"/>
                  </a:lnTo>
                  <a:lnTo>
                    <a:pt x="1027754" y="100793"/>
                  </a:lnTo>
                  <a:lnTo>
                    <a:pt x="999839" y="66960"/>
                  </a:lnTo>
                  <a:lnTo>
                    <a:pt x="966006" y="39045"/>
                  </a:lnTo>
                  <a:lnTo>
                    <a:pt x="927175" y="17966"/>
                  </a:lnTo>
                  <a:lnTo>
                    <a:pt x="884266" y="4644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07869" y="2058162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838200" y="0"/>
                  </a:lnTo>
                  <a:lnTo>
                    <a:pt x="884266" y="4644"/>
                  </a:lnTo>
                  <a:lnTo>
                    <a:pt x="927175" y="17966"/>
                  </a:lnTo>
                  <a:lnTo>
                    <a:pt x="966006" y="39045"/>
                  </a:lnTo>
                  <a:lnTo>
                    <a:pt x="999839" y="66960"/>
                  </a:lnTo>
                  <a:lnTo>
                    <a:pt x="1027754" y="100793"/>
                  </a:lnTo>
                  <a:lnTo>
                    <a:pt x="1048833" y="139624"/>
                  </a:lnTo>
                  <a:lnTo>
                    <a:pt x="1062155" y="182533"/>
                  </a:lnTo>
                  <a:lnTo>
                    <a:pt x="1066800" y="228600"/>
                  </a:lnTo>
                  <a:lnTo>
                    <a:pt x="1062155" y="274666"/>
                  </a:lnTo>
                  <a:lnTo>
                    <a:pt x="1048833" y="317575"/>
                  </a:lnTo>
                  <a:lnTo>
                    <a:pt x="1027754" y="356406"/>
                  </a:lnTo>
                  <a:lnTo>
                    <a:pt x="999839" y="390239"/>
                  </a:lnTo>
                  <a:lnTo>
                    <a:pt x="966006" y="418154"/>
                  </a:lnTo>
                  <a:lnTo>
                    <a:pt x="927175" y="439233"/>
                  </a:lnTo>
                  <a:lnTo>
                    <a:pt x="884266" y="452555"/>
                  </a:lnTo>
                  <a:lnTo>
                    <a:pt x="838200" y="457200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057400" y="2048382"/>
            <a:ext cx="99060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5"/>
              </a:spcBef>
            </a:pP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Data 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Sou</a:t>
            </a:r>
            <a:r>
              <a:rPr sz="1200" b="1" spc="-2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ce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020429" y="2043557"/>
            <a:ext cx="1172210" cy="486409"/>
            <a:chOff x="9020429" y="2043557"/>
            <a:chExt cx="1172210" cy="486409"/>
          </a:xfrm>
        </p:grpSpPr>
        <p:sp>
          <p:nvSpPr>
            <p:cNvPr id="21" name="object 21"/>
            <p:cNvSpPr/>
            <p:nvPr/>
          </p:nvSpPr>
          <p:spPr>
            <a:xfrm>
              <a:off x="9035034" y="2058162"/>
              <a:ext cx="1143000" cy="457200"/>
            </a:xfrm>
            <a:custGeom>
              <a:avLst/>
              <a:gdLst/>
              <a:ahLst/>
              <a:cxnLst/>
              <a:rect l="l" t="t" r="r" b="b"/>
              <a:pathLst>
                <a:path w="1143000" h="457200">
                  <a:moveTo>
                    <a:pt x="571500" y="0"/>
                  </a:moveTo>
                  <a:lnTo>
                    <a:pt x="504857" y="1538"/>
                  </a:lnTo>
                  <a:lnTo>
                    <a:pt x="440471" y="6038"/>
                  </a:lnTo>
                  <a:lnTo>
                    <a:pt x="378770" y="13328"/>
                  </a:lnTo>
                  <a:lnTo>
                    <a:pt x="320184" y="23237"/>
                  </a:lnTo>
                  <a:lnTo>
                    <a:pt x="265141" y="35593"/>
                  </a:lnTo>
                  <a:lnTo>
                    <a:pt x="214070" y="50225"/>
                  </a:lnTo>
                  <a:lnTo>
                    <a:pt x="167401" y="66960"/>
                  </a:lnTo>
                  <a:lnTo>
                    <a:pt x="125563" y="85628"/>
                  </a:lnTo>
                  <a:lnTo>
                    <a:pt x="88984" y="106056"/>
                  </a:lnTo>
                  <a:lnTo>
                    <a:pt x="33321" y="151508"/>
                  </a:lnTo>
                  <a:lnTo>
                    <a:pt x="3845" y="201943"/>
                  </a:lnTo>
                  <a:lnTo>
                    <a:pt x="0" y="228600"/>
                  </a:lnTo>
                  <a:lnTo>
                    <a:pt x="3845" y="255256"/>
                  </a:lnTo>
                  <a:lnTo>
                    <a:pt x="33321" y="305691"/>
                  </a:lnTo>
                  <a:lnTo>
                    <a:pt x="88984" y="351143"/>
                  </a:lnTo>
                  <a:lnTo>
                    <a:pt x="125563" y="371571"/>
                  </a:lnTo>
                  <a:lnTo>
                    <a:pt x="167401" y="390239"/>
                  </a:lnTo>
                  <a:lnTo>
                    <a:pt x="214070" y="406974"/>
                  </a:lnTo>
                  <a:lnTo>
                    <a:pt x="265141" y="421606"/>
                  </a:lnTo>
                  <a:lnTo>
                    <a:pt x="320184" y="433962"/>
                  </a:lnTo>
                  <a:lnTo>
                    <a:pt x="378770" y="443871"/>
                  </a:lnTo>
                  <a:lnTo>
                    <a:pt x="440471" y="451161"/>
                  </a:lnTo>
                  <a:lnTo>
                    <a:pt x="504857" y="455661"/>
                  </a:lnTo>
                  <a:lnTo>
                    <a:pt x="571500" y="457200"/>
                  </a:lnTo>
                  <a:lnTo>
                    <a:pt x="638142" y="455661"/>
                  </a:lnTo>
                  <a:lnTo>
                    <a:pt x="702528" y="451161"/>
                  </a:lnTo>
                  <a:lnTo>
                    <a:pt x="764229" y="443871"/>
                  </a:lnTo>
                  <a:lnTo>
                    <a:pt x="822815" y="433962"/>
                  </a:lnTo>
                  <a:lnTo>
                    <a:pt x="877858" y="421606"/>
                  </a:lnTo>
                  <a:lnTo>
                    <a:pt x="928929" y="406974"/>
                  </a:lnTo>
                  <a:lnTo>
                    <a:pt x="975598" y="390239"/>
                  </a:lnTo>
                  <a:lnTo>
                    <a:pt x="1017436" y="371571"/>
                  </a:lnTo>
                  <a:lnTo>
                    <a:pt x="1054015" y="351143"/>
                  </a:lnTo>
                  <a:lnTo>
                    <a:pt x="1109678" y="305691"/>
                  </a:lnTo>
                  <a:lnTo>
                    <a:pt x="1139154" y="255256"/>
                  </a:lnTo>
                  <a:lnTo>
                    <a:pt x="1143000" y="228600"/>
                  </a:lnTo>
                  <a:lnTo>
                    <a:pt x="1139154" y="201943"/>
                  </a:lnTo>
                  <a:lnTo>
                    <a:pt x="1109678" y="151508"/>
                  </a:lnTo>
                  <a:lnTo>
                    <a:pt x="1054015" y="106056"/>
                  </a:lnTo>
                  <a:lnTo>
                    <a:pt x="1017436" y="85628"/>
                  </a:lnTo>
                  <a:lnTo>
                    <a:pt x="975598" y="66960"/>
                  </a:lnTo>
                  <a:lnTo>
                    <a:pt x="928929" y="50225"/>
                  </a:lnTo>
                  <a:lnTo>
                    <a:pt x="877858" y="35593"/>
                  </a:lnTo>
                  <a:lnTo>
                    <a:pt x="822815" y="23237"/>
                  </a:lnTo>
                  <a:lnTo>
                    <a:pt x="764229" y="13328"/>
                  </a:lnTo>
                  <a:lnTo>
                    <a:pt x="702528" y="6038"/>
                  </a:lnTo>
                  <a:lnTo>
                    <a:pt x="638142" y="1538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035034" y="2058162"/>
              <a:ext cx="1143000" cy="457200"/>
            </a:xfrm>
            <a:custGeom>
              <a:avLst/>
              <a:gdLst/>
              <a:ahLst/>
              <a:cxnLst/>
              <a:rect l="l" t="t" r="r" b="b"/>
              <a:pathLst>
                <a:path w="1143000" h="457200">
                  <a:moveTo>
                    <a:pt x="0" y="228600"/>
                  </a:moveTo>
                  <a:lnTo>
                    <a:pt x="15095" y="176188"/>
                  </a:lnTo>
                  <a:lnTo>
                    <a:pt x="58094" y="128073"/>
                  </a:lnTo>
                  <a:lnTo>
                    <a:pt x="125563" y="85628"/>
                  </a:lnTo>
                  <a:lnTo>
                    <a:pt x="167401" y="66960"/>
                  </a:lnTo>
                  <a:lnTo>
                    <a:pt x="214070" y="50225"/>
                  </a:lnTo>
                  <a:lnTo>
                    <a:pt x="265141" y="35593"/>
                  </a:lnTo>
                  <a:lnTo>
                    <a:pt x="320184" y="23237"/>
                  </a:lnTo>
                  <a:lnTo>
                    <a:pt x="378770" y="13328"/>
                  </a:lnTo>
                  <a:lnTo>
                    <a:pt x="440471" y="6038"/>
                  </a:lnTo>
                  <a:lnTo>
                    <a:pt x="504857" y="1538"/>
                  </a:lnTo>
                  <a:lnTo>
                    <a:pt x="571500" y="0"/>
                  </a:lnTo>
                  <a:lnTo>
                    <a:pt x="638142" y="1538"/>
                  </a:lnTo>
                  <a:lnTo>
                    <a:pt x="702528" y="6038"/>
                  </a:lnTo>
                  <a:lnTo>
                    <a:pt x="764229" y="13328"/>
                  </a:lnTo>
                  <a:lnTo>
                    <a:pt x="822815" y="23237"/>
                  </a:lnTo>
                  <a:lnTo>
                    <a:pt x="877858" y="35593"/>
                  </a:lnTo>
                  <a:lnTo>
                    <a:pt x="928929" y="50225"/>
                  </a:lnTo>
                  <a:lnTo>
                    <a:pt x="975598" y="66960"/>
                  </a:lnTo>
                  <a:lnTo>
                    <a:pt x="1017436" y="85628"/>
                  </a:lnTo>
                  <a:lnTo>
                    <a:pt x="1054015" y="106056"/>
                  </a:lnTo>
                  <a:lnTo>
                    <a:pt x="1109678" y="151508"/>
                  </a:lnTo>
                  <a:lnTo>
                    <a:pt x="1139154" y="201943"/>
                  </a:lnTo>
                  <a:lnTo>
                    <a:pt x="1143000" y="228600"/>
                  </a:lnTo>
                  <a:lnTo>
                    <a:pt x="1139154" y="255256"/>
                  </a:lnTo>
                  <a:lnTo>
                    <a:pt x="1109678" y="305691"/>
                  </a:lnTo>
                  <a:lnTo>
                    <a:pt x="1054015" y="351143"/>
                  </a:lnTo>
                  <a:lnTo>
                    <a:pt x="1017436" y="371571"/>
                  </a:lnTo>
                  <a:lnTo>
                    <a:pt x="975598" y="390239"/>
                  </a:lnTo>
                  <a:lnTo>
                    <a:pt x="928929" y="406974"/>
                  </a:lnTo>
                  <a:lnTo>
                    <a:pt x="877858" y="421606"/>
                  </a:lnTo>
                  <a:lnTo>
                    <a:pt x="822815" y="433962"/>
                  </a:lnTo>
                  <a:lnTo>
                    <a:pt x="764229" y="443871"/>
                  </a:lnTo>
                  <a:lnTo>
                    <a:pt x="702528" y="451161"/>
                  </a:lnTo>
                  <a:lnTo>
                    <a:pt x="638142" y="455661"/>
                  </a:lnTo>
                  <a:lnTo>
                    <a:pt x="571500" y="457200"/>
                  </a:lnTo>
                  <a:lnTo>
                    <a:pt x="504857" y="455661"/>
                  </a:lnTo>
                  <a:lnTo>
                    <a:pt x="440471" y="451161"/>
                  </a:lnTo>
                  <a:lnTo>
                    <a:pt x="378770" y="443871"/>
                  </a:lnTo>
                  <a:lnTo>
                    <a:pt x="320184" y="433962"/>
                  </a:lnTo>
                  <a:lnTo>
                    <a:pt x="265141" y="421606"/>
                  </a:lnTo>
                  <a:lnTo>
                    <a:pt x="214070" y="406974"/>
                  </a:lnTo>
                  <a:lnTo>
                    <a:pt x="167401" y="390239"/>
                  </a:lnTo>
                  <a:lnTo>
                    <a:pt x="125563" y="371571"/>
                  </a:lnTo>
                  <a:lnTo>
                    <a:pt x="88984" y="351143"/>
                  </a:lnTo>
                  <a:lnTo>
                    <a:pt x="33321" y="305691"/>
                  </a:lnTo>
                  <a:lnTo>
                    <a:pt x="3845" y="255256"/>
                  </a:lnTo>
                  <a:lnTo>
                    <a:pt x="0" y="22860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278873" y="2155063"/>
            <a:ext cx="655320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Program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65348" y="1753361"/>
            <a:ext cx="5869305" cy="1066800"/>
            <a:chOff x="3165348" y="1753361"/>
            <a:chExt cx="5869305" cy="1066800"/>
          </a:xfrm>
        </p:grpSpPr>
        <p:sp>
          <p:nvSpPr>
            <p:cNvPr id="25" name="object 25"/>
            <p:cNvSpPr/>
            <p:nvPr/>
          </p:nvSpPr>
          <p:spPr>
            <a:xfrm>
              <a:off x="4445508" y="2133599"/>
              <a:ext cx="6096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50508" y="2133599"/>
              <a:ext cx="609599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79826" y="1753361"/>
              <a:ext cx="0" cy="1066800"/>
            </a:xfrm>
            <a:custGeom>
              <a:avLst/>
              <a:gdLst/>
              <a:ahLst/>
              <a:cxnLst/>
              <a:rect l="l" t="t" r="r" b="b"/>
              <a:pathLst>
                <a:path h="1066800">
                  <a:moveTo>
                    <a:pt x="0" y="0"/>
                  </a:moveTo>
                  <a:lnTo>
                    <a:pt x="0" y="10668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424672" y="2133599"/>
              <a:ext cx="6096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539997" y="2534792"/>
            <a:ext cx="946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marR="5080" indent="-18478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urier New"/>
                <a:cs typeface="Courier New"/>
              </a:rPr>
              <a:t>File</a:t>
            </a:r>
            <a:r>
              <a:rPr sz="1200" b="1" spc="-8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Input  </a:t>
            </a:r>
            <a:r>
              <a:rPr sz="1200" b="1" spc="-5" dirty="0">
                <a:latin typeface="Courier New"/>
                <a:cs typeface="Courier New"/>
              </a:rPr>
              <a:t>Stream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94275" y="2606166"/>
            <a:ext cx="1312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ourier New"/>
                <a:cs typeface="Courier New"/>
              </a:rPr>
              <a:t>Buffered</a:t>
            </a:r>
            <a:r>
              <a:rPr sz="1200" b="1" spc="-4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Input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63083" y="2789046"/>
            <a:ext cx="575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ourier New"/>
                <a:cs typeface="Courier New"/>
              </a:rPr>
              <a:t>Stream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86041" y="2758566"/>
            <a:ext cx="9442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 marR="5080" indent="-18478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urier New"/>
                <a:cs typeface="Courier New"/>
              </a:rPr>
              <a:t>Data</a:t>
            </a:r>
            <a:r>
              <a:rPr sz="1200" b="1" spc="-9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Input  </a:t>
            </a:r>
            <a:r>
              <a:rPr sz="1200" b="1" spc="-5" dirty="0">
                <a:latin typeface="Courier New"/>
                <a:cs typeface="Courier New"/>
              </a:rPr>
              <a:t>Stream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080004" y="4481957"/>
            <a:ext cx="5735320" cy="943610"/>
            <a:chOff x="3080004" y="4481957"/>
            <a:chExt cx="5735320" cy="943610"/>
          </a:xfrm>
        </p:grpSpPr>
        <p:sp>
          <p:nvSpPr>
            <p:cNvPr id="34" name="object 34"/>
            <p:cNvSpPr/>
            <p:nvPr/>
          </p:nvSpPr>
          <p:spPr>
            <a:xfrm>
              <a:off x="7440930" y="4725162"/>
              <a:ext cx="1359535" cy="445134"/>
            </a:xfrm>
            <a:custGeom>
              <a:avLst/>
              <a:gdLst/>
              <a:ahLst/>
              <a:cxnLst/>
              <a:rect l="l" t="t" r="r" b="b"/>
              <a:pathLst>
                <a:path w="1359534" h="445135">
                  <a:moveTo>
                    <a:pt x="0" y="445007"/>
                  </a:moveTo>
                  <a:lnTo>
                    <a:pt x="1359408" y="445007"/>
                  </a:lnTo>
                  <a:lnTo>
                    <a:pt x="1359408" y="0"/>
                  </a:lnTo>
                  <a:lnTo>
                    <a:pt x="0" y="0"/>
                  </a:lnTo>
                  <a:lnTo>
                    <a:pt x="0" y="445007"/>
                  </a:lnTo>
                  <a:close/>
                </a:path>
              </a:pathLst>
            </a:custGeom>
            <a:solidFill>
              <a:srgbClr val="FFE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76338" y="4725162"/>
              <a:ext cx="1524000" cy="445134"/>
            </a:xfrm>
            <a:custGeom>
              <a:avLst/>
              <a:gdLst/>
              <a:ahLst/>
              <a:cxnLst/>
              <a:rect l="l" t="t" r="r" b="b"/>
              <a:pathLst>
                <a:path w="1524000" h="445135">
                  <a:moveTo>
                    <a:pt x="0" y="445007"/>
                  </a:moveTo>
                  <a:lnTo>
                    <a:pt x="1524000" y="445007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445007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23738" y="4648962"/>
              <a:ext cx="1917700" cy="609600"/>
            </a:xfrm>
            <a:custGeom>
              <a:avLst/>
              <a:gdLst/>
              <a:ahLst/>
              <a:cxnLst/>
              <a:rect l="l" t="t" r="r" b="b"/>
              <a:pathLst>
                <a:path w="1917700" h="609600">
                  <a:moveTo>
                    <a:pt x="0" y="609600"/>
                  </a:moveTo>
                  <a:lnTo>
                    <a:pt x="1917191" y="609600"/>
                  </a:lnTo>
                  <a:lnTo>
                    <a:pt x="1917191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solidFill>
              <a:srgbClr val="FFDE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42738" y="4648962"/>
              <a:ext cx="2298700" cy="609600"/>
            </a:xfrm>
            <a:custGeom>
              <a:avLst/>
              <a:gdLst/>
              <a:ahLst/>
              <a:cxnLst/>
              <a:rect l="l" t="t" r="r" b="b"/>
              <a:pathLst>
                <a:path w="2298700" h="609600">
                  <a:moveTo>
                    <a:pt x="0" y="609600"/>
                  </a:moveTo>
                  <a:lnTo>
                    <a:pt x="2298191" y="609600"/>
                  </a:lnTo>
                  <a:lnTo>
                    <a:pt x="2298191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53562" y="4496562"/>
              <a:ext cx="2170430" cy="914400"/>
            </a:xfrm>
            <a:custGeom>
              <a:avLst/>
              <a:gdLst/>
              <a:ahLst/>
              <a:cxnLst/>
              <a:rect l="l" t="t" r="r" b="b"/>
              <a:pathLst>
                <a:path w="2170429" h="914400">
                  <a:moveTo>
                    <a:pt x="2170176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170176" y="914400"/>
                  </a:lnTo>
                  <a:lnTo>
                    <a:pt x="2170176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53562" y="4496562"/>
              <a:ext cx="2170430" cy="914400"/>
            </a:xfrm>
            <a:custGeom>
              <a:avLst/>
              <a:gdLst/>
              <a:ahLst/>
              <a:cxnLst/>
              <a:rect l="l" t="t" r="r" b="b"/>
              <a:pathLst>
                <a:path w="2170429" h="914400">
                  <a:moveTo>
                    <a:pt x="0" y="914400"/>
                  </a:moveTo>
                  <a:lnTo>
                    <a:pt x="2170176" y="914400"/>
                  </a:lnTo>
                  <a:lnTo>
                    <a:pt x="2170176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80004" y="4800600"/>
              <a:ext cx="609599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44668" y="4800600"/>
              <a:ext cx="6096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249668" y="4800600"/>
              <a:ext cx="6096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761101" y="5273802"/>
            <a:ext cx="1403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720" marR="5080" indent="-41465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ourier New"/>
                <a:cs typeface="Courier New"/>
              </a:rPr>
              <a:t>Buffered </a:t>
            </a:r>
            <a:r>
              <a:rPr sz="1200" b="1" dirty="0">
                <a:latin typeface="Courier New"/>
                <a:cs typeface="Courier New"/>
              </a:rPr>
              <a:t>Output  </a:t>
            </a:r>
            <a:r>
              <a:rPr sz="1200" b="1" spc="-5" dirty="0">
                <a:latin typeface="Courier New"/>
                <a:cs typeface="Courier New"/>
              </a:rPr>
              <a:t>Stream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633207" y="5197602"/>
            <a:ext cx="1036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marR="5080" indent="-230504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urier New"/>
                <a:cs typeface="Courier New"/>
              </a:rPr>
              <a:t>File</a:t>
            </a:r>
            <a:r>
              <a:rPr sz="1200" b="1" spc="-85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Output  </a:t>
            </a:r>
            <a:r>
              <a:rPr sz="1200" b="1" spc="-5" dirty="0">
                <a:latin typeface="Courier New"/>
                <a:cs typeface="Courier New"/>
              </a:rPr>
              <a:t>Stream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967357" y="4710557"/>
            <a:ext cx="7160259" cy="486409"/>
            <a:chOff x="1967357" y="4710557"/>
            <a:chExt cx="7160259" cy="486409"/>
          </a:xfrm>
        </p:grpSpPr>
        <p:sp>
          <p:nvSpPr>
            <p:cNvPr id="46" name="object 46"/>
            <p:cNvSpPr/>
            <p:nvPr/>
          </p:nvSpPr>
          <p:spPr>
            <a:xfrm>
              <a:off x="8517636" y="4800600"/>
              <a:ext cx="609600" cy="304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81962" y="4725162"/>
              <a:ext cx="1143000" cy="457200"/>
            </a:xfrm>
            <a:custGeom>
              <a:avLst/>
              <a:gdLst/>
              <a:ahLst/>
              <a:cxnLst/>
              <a:rect l="l" t="t" r="r" b="b"/>
              <a:pathLst>
                <a:path w="1143000" h="457200">
                  <a:moveTo>
                    <a:pt x="571500" y="0"/>
                  </a:moveTo>
                  <a:lnTo>
                    <a:pt x="504857" y="1538"/>
                  </a:lnTo>
                  <a:lnTo>
                    <a:pt x="440471" y="6038"/>
                  </a:lnTo>
                  <a:lnTo>
                    <a:pt x="378770" y="13328"/>
                  </a:lnTo>
                  <a:lnTo>
                    <a:pt x="320184" y="23237"/>
                  </a:lnTo>
                  <a:lnTo>
                    <a:pt x="265141" y="35593"/>
                  </a:lnTo>
                  <a:lnTo>
                    <a:pt x="214070" y="50225"/>
                  </a:lnTo>
                  <a:lnTo>
                    <a:pt x="167401" y="66960"/>
                  </a:lnTo>
                  <a:lnTo>
                    <a:pt x="125563" y="85628"/>
                  </a:lnTo>
                  <a:lnTo>
                    <a:pt x="88984" y="106056"/>
                  </a:lnTo>
                  <a:lnTo>
                    <a:pt x="33321" y="151508"/>
                  </a:lnTo>
                  <a:lnTo>
                    <a:pt x="3845" y="201943"/>
                  </a:lnTo>
                  <a:lnTo>
                    <a:pt x="0" y="228600"/>
                  </a:lnTo>
                  <a:lnTo>
                    <a:pt x="3845" y="255256"/>
                  </a:lnTo>
                  <a:lnTo>
                    <a:pt x="33321" y="305691"/>
                  </a:lnTo>
                  <a:lnTo>
                    <a:pt x="88984" y="351143"/>
                  </a:lnTo>
                  <a:lnTo>
                    <a:pt x="125563" y="371571"/>
                  </a:lnTo>
                  <a:lnTo>
                    <a:pt x="167401" y="390239"/>
                  </a:lnTo>
                  <a:lnTo>
                    <a:pt x="214070" y="406974"/>
                  </a:lnTo>
                  <a:lnTo>
                    <a:pt x="265141" y="421606"/>
                  </a:lnTo>
                  <a:lnTo>
                    <a:pt x="320184" y="433962"/>
                  </a:lnTo>
                  <a:lnTo>
                    <a:pt x="378770" y="443871"/>
                  </a:lnTo>
                  <a:lnTo>
                    <a:pt x="440471" y="451161"/>
                  </a:lnTo>
                  <a:lnTo>
                    <a:pt x="504857" y="455661"/>
                  </a:lnTo>
                  <a:lnTo>
                    <a:pt x="571500" y="457200"/>
                  </a:lnTo>
                  <a:lnTo>
                    <a:pt x="638142" y="455661"/>
                  </a:lnTo>
                  <a:lnTo>
                    <a:pt x="702528" y="451161"/>
                  </a:lnTo>
                  <a:lnTo>
                    <a:pt x="764229" y="443871"/>
                  </a:lnTo>
                  <a:lnTo>
                    <a:pt x="822815" y="433962"/>
                  </a:lnTo>
                  <a:lnTo>
                    <a:pt x="877858" y="421606"/>
                  </a:lnTo>
                  <a:lnTo>
                    <a:pt x="928929" y="406974"/>
                  </a:lnTo>
                  <a:lnTo>
                    <a:pt x="975598" y="390239"/>
                  </a:lnTo>
                  <a:lnTo>
                    <a:pt x="1017436" y="371571"/>
                  </a:lnTo>
                  <a:lnTo>
                    <a:pt x="1054015" y="351143"/>
                  </a:lnTo>
                  <a:lnTo>
                    <a:pt x="1109678" y="305691"/>
                  </a:lnTo>
                  <a:lnTo>
                    <a:pt x="1139154" y="255256"/>
                  </a:lnTo>
                  <a:lnTo>
                    <a:pt x="1143000" y="228600"/>
                  </a:lnTo>
                  <a:lnTo>
                    <a:pt x="1139154" y="201943"/>
                  </a:lnTo>
                  <a:lnTo>
                    <a:pt x="1109678" y="151508"/>
                  </a:lnTo>
                  <a:lnTo>
                    <a:pt x="1054015" y="106056"/>
                  </a:lnTo>
                  <a:lnTo>
                    <a:pt x="1017436" y="85628"/>
                  </a:lnTo>
                  <a:lnTo>
                    <a:pt x="975598" y="66960"/>
                  </a:lnTo>
                  <a:lnTo>
                    <a:pt x="928929" y="50225"/>
                  </a:lnTo>
                  <a:lnTo>
                    <a:pt x="877858" y="35593"/>
                  </a:lnTo>
                  <a:lnTo>
                    <a:pt x="822815" y="23237"/>
                  </a:lnTo>
                  <a:lnTo>
                    <a:pt x="764229" y="13328"/>
                  </a:lnTo>
                  <a:lnTo>
                    <a:pt x="702528" y="6038"/>
                  </a:lnTo>
                  <a:lnTo>
                    <a:pt x="638142" y="1538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81962" y="4725162"/>
              <a:ext cx="1143000" cy="457200"/>
            </a:xfrm>
            <a:custGeom>
              <a:avLst/>
              <a:gdLst/>
              <a:ahLst/>
              <a:cxnLst/>
              <a:rect l="l" t="t" r="r" b="b"/>
              <a:pathLst>
                <a:path w="1143000" h="457200">
                  <a:moveTo>
                    <a:pt x="0" y="228600"/>
                  </a:moveTo>
                  <a:lnTo>
                    <a:pt x="15095" y="176188"/>
                  </a:lnTo>
                  <a:lnTo>
                    <a:pt x="58094" y="128073"/>
                  </a:lnTo>
                  <a:lnTo>
                    <a:pt x="125563" y="85628"/>
                  </a:lnTo>
                  <a:lnTo>
                    <a:pt x="167401" y="66960"/>
                  </a:lnTo>
                  <a:lnTo>
                    <a:pt x="214070" y="50225"/>
                  </a:lnTo>
                  <a:lnTo>
                    <a:pt x="265141" y="35593"/>
                  </a:lnTo>
                  <a:lnTo>
                    <a:pt x="320184" y="23237"/>
                  </a:lnTo>
                  <a:lnTo>
                    <a:pt x="378770" y="13328"/>
                  </a:lnTo>
                  <a:lnTo>
                    <a:pt x="440471" y="6038"/>
                  </a:lnTo>
                  <a:lnTo>
                    <a:pt x="504857" y="1538"/>
                  </a:lnTo>
                  <a:lnTo>
                    <a:pt x="571500" y="0"/>
                  </a:lnTo>
                  <a:lnTo>
                    <a:pt x="638142" y="1538"/>
                  </a:lnTo>
                  <a:lnTo>
                    <a:pt x="702528" y="6038"/>
                  </a:lnTo>
                  <a:lnTo>
                    <a:pt x="764229" y="13328"/>
                  </a:lnTo>
                  <a:lnTo>
                    <a:pt x="822815" y="23237"/>
                  </a:lnTo>
                  <a:lnTo>
                    <a:pt x="877858" y="35593"/>
                  </a:lnTo>
                  <a:lnTo>
                    <a:pt x="928929" y="50225"/>
                  </a:lnTo>
                  <a:lnTo>
                    <a:pt x="975598" y="66960"/>
                  </a:lnTo>
                  <a:lnTo>
                    <a:pt x="1017436" y="85628"/>
                  </a:lnTo>
                  <a:lnTo>
                    <a:pt x="1054015" y="106056"/>
                  </a:lnTo>
                  <a:lnTo>
                    <a:pt x="1109678" y="151508"/>
                  </a:lnTo>
                  <a:lnTo>
                    <a:pt x="1139154" y="201943"/>
                  </a:lnTo>
                  <a:lnTo>
                    <a:pt x="1143000" y="228600"/>
                  </a:lnTo>
                  <a:lnTo>
                    <a:pt x="1139154" y="255256"/>
                  </a:lnTo>
                  <a:lnTo>
                    <a:pt x="1109678" y="305691"/>
                  </a:lnTo>
                  <a:lnTo>
                    <a:pt x="1054015" y="351143"/>
                  </a:lnTo>
                  <a:lnTo>
                    <a:pt x="1017436" y="371571"/>
                  </a:lnTo>
                  <a:lnTo>
                    <a:pt x="975598" y="390239"/>
                  </a:lnTo>
                  <a:lnTo>
                    <a:pt x="928929" y="406974"/>
                  </a:lnTo>
                  <a:lnTo>
                    <a:pt x="877858" y="421606"/>
                  </a:lnTo>
                  <a:lnTo>
                    <a:pt x="822815" y="433962"/>
                  </a:lnTo>
                  <a:lnTo>
                    <a:pt x="764229" y="443871"/>
                  </a:lnTo>
                  <a:lnTo>
                    <a:pt x="702528" y="451161"/>
                  </a:lnTo>
                  <a:lnTo>
                    <a:pt x="638142" y="455661"/>
                  </a:lnTo>
                  <a:lnTo>
                    <a:pt x="571500" y="457200"/>
                  </a:lnTo>
                  <a:lnTo>
                    <a:pt x="504857" y="455661"/>
                  </a:lnTo>
                  <a:lnTo>
                    <a:pt x="440471" y="451161"/>
                  </a:lnTo>
                  <a:lnTo>
                    <a:pt x="378770" y="443871"/>
                  </a:lnTo>
                  <a:lnTo>
                    <a:pt x="320184" y="433962"/>
                  </a:lnTo>
                  <a:lnTo>
                    <a:pt x="265141" y="421606"/>
                  </a:lnTo>
                  <a:lnTo>
                    <a:pt x="214070" y="406974"/>
                  </a:lnTo>
                  <a:lnTo>
                    <a:pt x="167401" y="390239"/>
                  </a:lnTo>
                  <a:lnTo>
                    <a:pt x="125563" y="371571"/>
                  </a:lnTo>
                  <a:lnTo>
                    <a:pt x="88984" y="351143"/>
                  </a:lnTo>
                  <a:lnTo>
                    <a:pt x="33321" y="305691"/>
                  </a:lnTo>
                  <a:lnTo>
                    <a:pt x="3845" y="255256"/>
                  </a:lnTo>
                  <a:lnTo>
                    <a:pt x="0" y="22860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224532" y="4822697"/>
            <a:ext cx="6553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Program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9107296" y="4710557"/>
            <a:ext cx="1096010" cy="486409"/>
            <a:chOff x="9107296" y="4710557"/>
            <a:chExt cx="1096010" cy="486409"/>
          </a:xfrm>
        </p:grpSpPr>
        <p:sp>
          <p:nvSpPr>
            <p:cNvPr id="51" name="object 51"/>
            <p:cNvSpPr/>
            <p:nvPr/>
          </p:nvSpPr>
          <p:spPr>
            <a:xfrm>
              <a:off x="9121901" y="4725162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838200" y="0"/>
                  </a:moveTo>
                  <a:lnTo>
                    <a:pt x="228600" y="0"/>
                  </a:ln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838200" y="457200"/>
                  </a:lnTo>
                  <a:lnTo>
                    <a:pt x="884266" y="452555"/>
                  </a:lnTo>
                  <a:lnTo>
                    <a:pt x="927175" y="439233"/>
                  </a:lnTo>
                  <a:lnTo>
                    <a:pt x="966006" y="418154"/>
                  </a:lnTo>
                  <a:lnTo>
                    <a:pt x="999839" y="390239"/>
                  </a:lnTo>
                  <a:lnTo>
                    <a:pt x="1027754" y="356406"/>
                  </a:lnTo>
                  <a:lnTo>
                    <a:pt x="1048833" y="317575"/>
                  </a:lnTo>
                  <a:lnTo>
                    <a:pt x="1062155" y="274666"/>
                  </a:lnTo>
                  <a:lnTo>
                    <a:pt x="1066800" y="228600"/>
                  </a:lnTo>
                  <a:lnTo>
                    <a:pt x="1062155" y="182533"/>
                  </a:lnTo>
                  <a:lnTo>
                    <a:pt x="1048833" y="139624"/>
                  </a:lnTo>
                  <a:lnTo>
                    <a:pt x="1027754" y="100793"/>
                  </a:lnTo>
                  <a:lnTo>
                    <a:pt x="999839" y="66960"/>
                  </a:lnTo>
                  <a:lnTo>
                    <a:pt x="966006" y="39045"/>
                  </a:lnTo>
                  <a:lnTo>
                    <a:pt x="927175" y="17966"/>
                  </a:lnTo>
                  <a:lnTo>
                    <a:pt x="884266" y="4644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121901" y="4725162"/>
              <a:ext cx="1066800" cy="457200"/>
            </a:xfrm>
            <a:custGeom>
              <a:avLst/>
              <a:gdLst/>
              <a:ahLst/>
              <a:cxnLst/>
              <a:rect l="l" t="t" r="r" b="b"/>
              <a:pathLst>
                <a:path w="10668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838200" y="0"/>
                  </a:lnTo>
                  <a:lnTo>
                    <a:pt x="884266" y="4644"/>
                  </a:lnTo>
                  <a:lnTo>
                    <a:pt x="927175" y="17966"/>
                  </a:lnTo>
                  <a:lnTo>
                    <a:pt x="966006" y="39045"/>
                  </a:lnTo>
                  <a:lnTo>
                    <a:pt x="999839" y="66960"/>
                  </a:lnTo>
                  <a:lnTo>
                    <a:pt x="1027754" y="100793"/>
                  </a:lnTo>
                  <a:lnTo>
                    <a:pt x="1048833" y="139624"/>
                  </a:lnTo>
                  <a:lnTo>
                    <a:pt x="1062155" y="182533"/>
                  </a:lnTo>
                  <a:lnTo>
                    <a:pt x="1066800" y="228600"/>
                  </a:lnTo>
                  <a:lnTo>
                    <a:pt x="1062155" y="274666"/>
                  </a:lnTo>
                  <a:lnTo>
                    <a:pt x="1048833" y="317575"/>
                  </a:lnTo>
                  <a:lnTo>
                    <a:pt x="1027754" y="356406"/>
                  </a:lnTo>
                  <a:lnTo>
                    <a:pt x="999839" y="390239"/>
                  </a:lnTo>
                  <a:lnTo>
                    <a:pt x="966006" y="418154"/>
                  </a:lnTo>
                  <a:lnTo>
                    <a:pt x="927175" y="439233"/>
                  </a:lnTo>
                  <a:lnTo>
                    <a:pt x="884266" y="452555"/>
                  </a:lnTo>
                  <a:lnTo>
                    <a:pt x="838200" y="457200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296527" y="4822697"/>
            <a:ext cx="7207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12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Sink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916161" y="4420361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651250" y="5502350"/>
            <a:ext cx="10369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urier New"/>
                <a:cs typeface="Courier New"/>
              </a:rPr>
              <a:t>Data</a:t>
            </a:r>
            <a:r>
              <a:rPr sz="1200" b="1" spc="-70" dirty="0">
                <a:latin typeface="Courier New"/>
                <a:cs typeface="Courier New"/>
              </a:rPr>
              <a:t> </a:t>
            </a:r>
            <a:r>
              <a:rPr sz="1200" b="1" dirty="0">
                <a:latin typeface="Courier New"/>
                <a:cs typeface="Courier New"/>
              </a:rPr>
              <a:t>Output</a:t>
            </a:r>
            <a:endParaRPr sz="1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sz="1200" b="1" spc="-5" dirty="0">
                <a:latin typeface="Courier New"/>
                <a:cs typeface="Courier New"/>
              </a:rPr>
              <a:t>Stream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5466" y="1029970"/>
            <a:ext cx="27901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heavy" spc="-1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Character</a:t>
            </a:r>
            <a:r>
              <a:rPr sz="3000" u="heavy" spc="-2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000" u="heavy" spc="-2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Streams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3090" y="2084958"/>
            <a:ext cx="1031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95" dirty="0">
                <a:latin typeface="Arial"/>
                <a:cs typeface="Arial"/>
              </a:rPr>
              <a:t>R</a:t>
            </a:r>
            <a:r>
              <a:rPr sz="2800" spc="-140" dirty="0">
                <a:latin typeface="Arial"/>
                <a:cs typeface="Arial"/>
              </a:rPr>
              <a:t>eader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4572" y="2084958"/>
            <a:ext cx="939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65" dirty="0">
                <a:latin typeface="Arial"/>
                <a:cs typeface="Arial"/>
              </a:rPr>
              <a:t>W</a:t>
            </a:r>
            <a:r>
              <a:rPr sz="2800" spc="1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spc="120" dirty="0">
                <a:latin typeface="Arial"/>
                <a:cs typeface="Arial"/>
              </a:rPr>
              <a:t>t</a:t>
            </a:r>
            <a:r>
              <a:rPr sz="2800" spc="-80" dirty="0">
                <a:latin typeface="Arial"/>
                <a:cs typeface="Arial"/>
              </a:rPr>
              <a:t>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5" y="13716"/>
            <a:ext cx="12171045" cy="530860"/>
          </a:xfrm>
          <a:custGeom>
            <a:avLst/>
            <a:gdLst/>
            <a:ahLst/>
            <a:cxnLst/>
            <a:rect l="l" t="t" r="r" b="b"/>
            <a:pathLst>
              <a:path w="12171045" h="530860">
                <a:moveTo>
                  <a:pt x="12170664" y="0"/>
                </a:moveTo>
                <a:lnTo>
                  <a:pt x="0" y="0"/>
                </a:lnTo>
                <a:lnTo>
                  <a:pt x="0" y="530352"/>
                </a:lnTo>
                <a:lnTo>
                  <a:pt x="12170664" y="530352"/>
                </a:lnTo>
                <a:lnTo>
                  <a:pt x="12170664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13861" y="0"/>
            <a:ext cx="5682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45" dirty="0"/>
              <a:t>Character </a:t>
            </a:r>
            <a:r>
              <a:rPr sz="4000" spc="-300" dirty="0"/>
              <a:t>Streams</a:t>
            </a:r>
            <a:r>
              <a:rPr sz="4000" spc="-365" dirty="0"/>
              <a:t> </a:t>
            </a:r>
            <a:r>
              <a:rPr sz="4000" spc="-200" dirty="0"/>
              <a:t>hierarchy</a:t>
            </a:r>
            <a:endParaRPr sz="4000"/>
          </a:p>
        </p:txBody>
      </p:sp>
      <p:grpSp>
        <p:nvGrpSpPr>
          <p:cNvPr id="7" name="object 7"/>
          <p:cNvGrpSpPr/>
          <p:nvPr/>
        </p:nvGrpSpPr>
        <p:grpSpPr>
          <a:xfrm>
            <a:off x="2006345" y="2540507"/>
            <a:ext cx="4018279" cy="2859405"/>
            <a:chOff x="2006345" y="2540507"/>
            <a:chExt cx="4018279" cy="2859405"/>
          </a:xfrm>
        </p:grpSpPr>
        <p:sp>
          <p:nvSpPr>
            <p:cNvPr id="8" name="object 8"/>
            <p:cNvSpPr/>
            <p:nvPr/>
          </p:nvSpPr>
          <p:spPr>
            <a:xfrm>
              <a:off x="3631437" y="2540507"/>
              <a:ext cx="103505" cy="522605"/>
            </a:xfrm>
            <a:custGeom>
              <a:avLst/>
              <a:gdLst/>
              <a:ahLst/>
              <a:cxnLst/>
              <a:rect l="l" t="t" r="r" b="b"/>
              <a:pathLst>
                <a:path w="103504" h="522605">
                  <a:moveTo>
                    <a:pt x="53455" y="25122"/>
                  </a:moveTo>
                  <a:lnTo>
                    <a:pt x="46858" y="35774"/>
                  </a:lnTo>
                  <a:lnTo>
                    <a:pt x="33527" y="522096"/>
                  </a:lnTo>
                  <a:lnTo>
                    <a:pt x="46227" y="522477"/>
                  </a:lnTo>
                  <a:lnTo>
                    <a:pt x="59552" y="36272"/>
                  </a:lnTo>
                  <a:lnTo>
                    <a:pt x="53455" y="25122"/>
                  </a:lnTo>
                  <a:close/>
                </a:path>
                <a:path w="103504" h="522605">
                  <a:moveTo>
                    <a:pt x="60925" y="12445"/>
                  </a:moveTo>
                  <a:lnTo>
                    <a:pt x="47498" y="12445"/>
                  </a:lnTo>
                  <a:lnTo>
                    <a:pt x="60198" y="12700"/>
                  </a:lnTo>
                  <a:lnTo>
                    <a:pt x="59552" y="36272"/>
                  </a:lnTo>
                  <a:lnTo>
                    <a:pt x="90550" y="92963"/>
                  </a:lnTo>
                  <a:lnTo>
                    <a:pt x="92328" y="96138"/>
                  </a:lnTo>
                  <a:lnTo>
                    <a:pt x="96138" y="97154"/>
                  </a:lnTo>
                  <a:lnTo>
                    <a:pt x="102235" y="93852"/>
                  </a:lnTo>
                  <a:lnTo>
                    <a:pt x="103377" y="90042"/>
                  </a:lnTo>
                  <a:lnTo>
                    <a:pt x="101726" y="86867"/>
                  </a:lnTo>
                  <a:lnTo>
                    <a:pt x="60925" y="12445"/>
                  </a:lnTo>
                  <a:close/>
                </a:path>
                <a:path w="103504" h="522605">
                  <a:moveTo>
                    <a:pt x="54101" y="0"/>
                  </a:moveTo>
                  <a:lnTo>
                    <a:pt x="1904" y="84200"/>
                  </a:lnTo>
                  <a:lnTo>
                    <a:pt x="0" y="87121"/>
                  </a:lnTo>
                  <a:lnTo>
                    <a:pt x="1015" y="91058"/>
                  </a:lnTo>
                  <a:lnTo>
                    <a:pt x="3937" y="92963"/>
                  </a:lnTo>
                  <a:lnTo>
                    <a:pt x="6985" y="94741"/>
                  </a:lnTo>
                  <a:lnTo>
                    <a:pt x="10795" y="93852"/>
                  </a:lnTo>
                  <a:lnTo>
                    <a:pt x="12700" y="90931"/>
                  </a:lnTo>
                  <a:lnTo>
                    <a:pt x="46858" y="35774"/>
                  </a:lnTo>
                  <a:lnTo>
                    <a:pt x="47498" y="12445"/>
                  </a:lnTo>
                  <a:lnTo>
                    <a:pt x="60925" y="12445"/>
                  </a:lnTo>
                  <a:lnTo>
                    <a:pt x="54101" y="0"/>
                  </a:lnTo>
                  <a:close/>
                </a:path>
                <a:path w="103504" h="522605">
                  <a:moveTo>
                    <a:pt x="60117" y="15620"/>
                  </a:moveTo>
                  <a:lnTo>
                    <a:pt x="48260" y="15620"/>
                  </a:lnTo>
                  <a:lnTo>
                    <a:pt x="59182" y="15875"/>
                  </a:lnTo>
                  <a:lnTo>
                    <a:pt x="53455" y="25122"/>
                  </a:lnTo>
                  <a:lnTo>
                    <a:pt x="59552" y="36272"/>
                  </a:lnTo>
                  <a:lnTo>
                    <a:pt x="60117" y="15620"/>
                  </a:lnTo>
                  <a:close/>
                </a:path>
                <a:path w="103504" h="522605">
                  <a:moveTo>
                    <a:pt x="47498" y="12445"/>
                  </a:moveTo>
                  <a:lnTo>
                    <a:pt x="46858" y="35774"/>
                  </a:lnTo>
                  <a:lnTo>
                    <a:pt x="53455" y="25122"/>
                  </a:lnTo>
                  <a:lnTo>
                    <a:pt x="48260" y="15620"/>
                  </a:lnTo>
                  <a:lnTo>
                    <a:pt x="60117" y="15620"/>
                  </a:lnTo>
                  <a:lnTo>
                    <a:pt x="60198" y="12700"/>
                  </a:lnTo>
                  <a:lnTo>
                    <a:pt x="47498" y="12445"/>
                  </a:lnTo>
                  <a:close/>
                </a:path>
                <a:path w="103504" h="522605">
                  <a:moveTo>
                    <a:pt x="48260" y="15620"/>
                  </a:moveTo>
                  <a:lnTo>
                    <a:pt x="53455" y="25122"/>
                  </a:lnTo>
                  <a:lnTo>
                    <a:pt x="59182" y="15875"/>
                  </a:lnTo>
                  <a:lnTo>
                    <a:pt x="48260" y="1562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31491" y="3061715"/>
              <a:ext cx="3977004" cy="14604"/>
            </a:xfrm>
            <a:custGeom>
              <a:avLst/>
              <a:gdLst/>
              <a:ahLst/>
              <a:cxnLst/>
              <a:rect l="l" t="t" r="r" b="b"/>
              <a:pathLst>
                <a:path w="3977004" h="14605">
                  <a:moveTo>
                    <a:pt x="0" y="14224"/>
                  </a:moveTo>
                  <a:lnTo>
                    <a:pt x="3976624" y="0"/>
                  </a:lnTo>
                </a:path>
              </a:pathLst>
            </a:custGeom>
            <a:ln w="12191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06346" y="3070859"/>
              <a:ext cx="4018279" cy="2329180"/>
            </a:xfrm>
            <a:custGeom>
              <a:avLst/>
              <a:gdLst/>
              <a:ahLst/>
              <a:cxnLst/>
              <a:rect l="l" t="t" r="r" b="b"/>
              <a:pathLst>
                <a:path w="4018279" h="2329179">
                  <a:moveTo>
                    <a:pt x="103378" y="140081"/>
                  </a:moveTo>
                  <a:lnTo>
                    <a:pt x="101600" y="137033"/>
                  </a:lnTo>
                  <a:lnTo>
                    <a:pt x="60579" y="62738"/>
                  </a:lnTo>
                  <a:lnTo>
                    <a:pt x="53721" y="50292"/>
                  </a:lnTo>
                  <a:lnTo>
                    <a:pt x="1778" y="134620"/>
                  </a:lnTo>
                  <a:lnTo>
                    <a:pt x="0" y="137668"/>
                  </a:lnTo>
                  <a:lnTo>
                    <a:pt x="889" y="141605"/>
                  </a:lnTo>
                  <a:lnTo>
                    <a:pt x="3937" y="143383"/>
                  </a:lnTo>
                  <a:lnTo>
                    <a:pt x="6858" y="145288"/>
                  </a:lnTo>
                  <a:lnTo>
                    <a:pt x="10795" y="144272"/>
                  </a:lnTo>
                  <a:lnTo>
                    <a:pt x="12573" y="141351"/>
                  </a:lnTo>
                  <a:lnTo>
                    <a:pt x="46558" y="86067"/>
                  </a:lnTo>
                  <a:lnTo>
                    <a:pt x="18796" y="1269365"/>
                  </a:lnTo>
                  <a:lnTo>
                    <a:pt x="31496" y="1269619"/>
                  </a:lnTo>
                  <a:lnTo>
                    <a:pt x="59258" y="86525"/>
                  </a:lnTo>
                  <a:lnTo>
                    <a:pt x="90551" y="143129"/>
                  </a:lnTo>
                  <a:lnTo>
                    <a:pt x="92202" y="146177"/>
                  </a:lnTo>
                  <a:lnTo>
                    <a:pt x="96139" y="147320"/>
                  </a:lnTo>
                  <a:lnTo>
                    <a:pt x="99187" y="145669"/>
                  </a:lnTo>
                  <a:lnTo>
                    <a:pt x="102235" y="143891"/>
                  </a:lnTo>
                  <a:lnTo>
                    <a:pt x="103378" y="140081"/>
                  </a:lnTo>
                  <a:close/>
                </a:path>
                <a:path w="4018279" h="2329179">
                  <a:moveTo>
                    <a:pt x="1387348" y="103505"/>
                  </a:moveTo>
                  <a:lnTo>
                    <a:pt x="1385697" y="100457"/>
                  </a:lnTo>
                  <a:lnTo>
                    <a:pt x="1344790" y="26162"/>
                  </a:lnTo>
                  <a:lnTo>
                    <a:pt x="1337945" y="13716"/>
                  </a:lnTo>
                  <a:lnTo>
                    <a:pt x="1285875" y="98044"/>
                  </a:lnTo>
                  <a:lnTo>
                    <a:pt x="1283957" y="100965"/>
                  </a:lnTo>
                  <a:lnTo>
                    <a:pt x="1284986" y="104902"/>
                  </a:lnTo>
                  <a:lnTo>
                    <a:pt x="1287907" y="106807"/>
                  </a:lnTo>
                  <a:lnTo>
                    <a:pt x="1290955" y="108585"/>
                  </a:lnTo>
                  <a:lnTo>
                    <a:pt x="1294765" y="107696"/>
                  </a:lnTo>
                  <a:lnTo>
                    <a:pt x="1296657" y="104648"/>
                  </a:lnTo>
                  <a:lnTo>
                    <a:pt x="1330629" y="49657"/>
                  </a:lnTo>
                  <a:lnTo>
                    <a:pt x="1317244" y="594614"/>
                  </a:lnTo>
                  <a:lnTo>
                    <a:pt x="1329944" y="594868"/>
                  </a:lnTo>
                  <a:lnTo>
                    <a:pt x="1343329" y="49987"/>
                  </a:lnTo>
                  <a:lnTo>
                    <a:pt x="1374584" y="106807"/>
                  </a:lnTo>
                  <a:lnTo>
                    <a:pt x="1376299" y="109728"/>
                  </a:lnTo>
                  <a:lnTo>
                    <a:pt x="1380109" y="110871"/>
                  </a:lnTo>
                  <a:lnTo>
                    <a:pt x="1383157" y="109093"/>
                  </a:lnTo>
                  <a:lnTo>
                    <a:pt x="1386332" y="107442"/>
                  </a:lnTo>
                  <a:lnTo>
                    <a:pt x="1387348" y="103505"/>
                  </a:lnTo>
                  <a:close/>
                </a:path>
                <a:path w="4018279" h="2329179">
                  <a:moveTo>
                    <a:pt x="2659507" y="95250"/>
                  </a:moveTo>
                  <a:lnTo>
                    <a:pt x="2657856" y="92202"/>
                  </a:lnTo>
                  <a:lnTo>
                    <a:pt x="2615908" y="18542"/>
                  </a:lnTo>
                  <a:lnTo>
                    <a:pt x="2608834" y="6096"/>
                  </a:lnTo>
                  <a:lnTo>
                    <a:pt x="2558034" y="91059"/>
                  </a:lnTo>
                  <a:lnTo>
                    <a:pt x="2556129" y="94107"/>
                  </a:lnTo>
                  <a:lnTo>
                    <a:pt x="2557145" y="98044"/>
                  </a:lnTo>
                  <a:lnTo>
                    <a:pt x="2560193" y="99822"/>
                  </a:lnTo>
                  <a:lnTo>
                    <a:pt x="2563114" y="101600"/>
                  </a:lnTo>
                  <a:lnTo>
                    <a:pt x="2567051" y="100584"/>
                  </a:lnTo>
                  <a:lnTo>
                    <a:pt x="2568829" y="97663"/>
                  </a:lnTo>
                  <a:lnTo>
                    <a:pt x="2602077" y="42151"/>
                  </a:lnTo>
                  <a:lnTo>
                    <a:pt x="2608592" y="31280"/>
                  </a:lnTo>
                  <a:lnTo>
                    <a:pt x="2602077" y="42176"/>
                  </a:lnTo>
                  <a:lnTo>
                    <a:pt x="2588260" y="1239520"/>
                  </a:lnTo>
                  <a:lnTo>
                    <a:pt x="2600960" y="1239647"/>
                  </a:lnTo>
                  <a:lnTo>
                    <a:pt x="2614752" y="42164"/>
                  </a:lnTo>
                  <a:lnTo>
                    <a:pt x="2646807" y="98552"/>
                  </a:lnTo>
                  <a:lnTo>
                    <a:pt x="2648585" y="101600"/>
                  </a:lnTo>
                  <a:lnTo>
                    <a:pt x="2652395" y="102616"/>
                  </a:lnTo>
                  <a:lnTo>
                    <a:pt x="2655443" y="100838"/>
                  </a:lnTo>
                  <a:lnTo>
                    <a:pt x="2658491" y="99187"/>
                  </a:lnTo>
                  <a:lnTo>
                    <a:pt x="2659507" y="95250"/>
                  </a:lnTo>
                  <a:close/>
                </a:path>
                <a:path w="4018279" h="2329179">
                  <a:moveTo>
                    <a:pt x="4017899" y="88773"/>
                  </a:moveTo>
                  <a:lnTo>
                    <a:pt x="3973741" y="12573"/>
                  </a:lnTo>
                  <a:lnTo>
                    <a:pt x="3966464" y="0"/>
                  </a:lnTo>
                  <a:lnTo>
                    <a:pt x="3914521" y="88519"/>
                  </a:lnTo>
                  <a:lnTo>
                    <a:pt x="3915537" y="92329"/>
                  </a:lnTo>
                  <a:lnTo>
                    <a:pt x="3921633" y="95885"/>
                  </a:lnTo>
                  <a:lnTo>
                    <a:pt x="3925443" y="94869"/>
                  </a:lnTo>
                  <a:lnTo>
                    <a:pt x="3960037" y="35966"/>
                  </a:lnTo>
                  <a:lnTo>
                    <a:pt x="3953764" y="2328799"/>
                  </a:lnTo>
                  <a:lnTo>
                    <a:pt x="3966464" y="2328926"/>
                  </a:lnTo>
                  <a:lnTo>
                    <a:pt x="3972737" y="36195"/>
                  </a:lnTo>
                  <a:lnTo>
                    <a:pt x="4006977" y="95123"/>
                  </a:lnTo>
                  <a:lnTo>
                    <a:pt x="4010787" y="96139"/>
                  </a:lnTo>
                  <a:lnTo>
                    <a:pt x="4016883" y="92583"/>
                  </a:lnTo>
                  <a:lnTo>
                    <a:pt x="4017899" y="8877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321171" y="2503932"/>
            <a:ext cx="4180840" cy="3439795"/>
            <a:chOff x="6321171" y="2503932"/>
            <a:chExt cx="4180840" cy="3439795"/>
          </a:xfrm>
        </p:grpSpPr>
        <p:sp>
          <p:nvSpPr>
            <p:cNvPr id="12" name="object 12"/>
            <p:cNvSpPr/>
            <p:nvPr/>
          </p:nvSpPr>
          <p:spPr>
            <a:xfrm>
              <a:off x="8371078" y="2503932"/>
              <a:ext cx="103505" cy="522605"/>
            </a:xfrm>
            <a:custGeom>
              <a:avLst/>
              <a:gdLst/>
              <a:ahLst/>
              <a:cxnLst/>
              <a:rect l="l" t="t" r="r" b="b"/>
              <a:pathLst>
                <a:path w="103504" h="522605">
                  <a:moveTo>
                    <a:pt x="53455" y="25122"/>
                  </a:moveTo>
                  <a:lnTo>
                    <a:pt x="46858" y="35774"/>
                  </a:lnTo>
                  <a:lnTo>
                    <a:pt x="33527" y="522096"/>
                  </a:lnTo>
                  <a:lnTo>
                    <a:pt x="46227" y="522477"/>
                  </a:lnTo>
                  <a:lnTo>
                    <a:pt x="59552" y="36272"/>
                  </a:lnTo>
                  <a:lnTo>
                    <a:pt x="53455" y="25122"/>
                  </a:lnTo>
                  <a:close/>
                </a:path>
                <a:path w="103504" h="522605">
                  <a:moveTo>
                    <a:pt x="60925" y="12445"/>
                  </a:moveTo>
                  <a:lnTo>
                    <a:pt x="47498" y="12445"/>
                  </a:lnTo>
                  <a:lnTo>
                    <a:pt x="60198" y="12700"/>
                  </a:lnTo>
                  <a:lnTo>
                    <a:pt x="59552" y="36272"/>
                  </a:lnTo>
                  <a:lnTo>
                    <a:pt x="90550" y="92963"/>
                  </a:lnTo>
                  <a:lnTo>
                    <a:pt x="92328" y="96138"/>
                  </a:lnTo>
                  <a:lnTo>
                    <a:pt x="96139" y="97154"/>
                  </a:lnTo>
                  <a:lnTo>
                    <a:pt x="102235" y="93852"/>
                  </a:lnTo>
                  <a:lnTo>
                    <a:pt x="103377" y="90042"/>
                  </a:lnTo>
                  <a:lnTo>
                    <a:pt x="101726" y="86867"/>
                  </a:lnTo>
                  <a:lnTo>
                    <a:pt x="60925" y="12445"/>
                  </a:lnTo>
                  <a:close/>
                </a:path>
                <a:path w="103504" h="522605">
                  <a:moveTo>
                    <a:pt x="54101" y="0"/>
                  </a:moveTo>
                  <a:lnTo>
                    <a:pt x="1904" y="84200"/>
                  </a:lnTo>
                  <a:lnTo>
                    <a:pt x="0" y="87121"/>
                  </a:lnTo>
                  <a:lnTo>
                    <a:pt x="1016" y="91058"/>
                  </a:lnTo>
                  <a:lnTo>
                    <a:pt x="3937" y="92963"/>
                  </a:lnTo>
                  <a:lnTo>
                    <a:pt x="6985" y="94741"/>
                  </a:lnTo>
                  <a:lnTo>
                    <a:pt x="10795" y="93852"/>
                  </a:lnTo>
                  <a:lnTo>
                    <a:pt x="12700" y="90931"/>
                  </a:lnTo>
                  <a:lnTo>
                    <a:pt x="46858" y="35774"/>
                  </a:lnTo>
                  <a:lnTo>
                    <a:pt x="47498" y="12445"/>
                  </a:lnTo>
                  <a:lnTo>
                    <a:pt x="60925" y="12445"/>
                  </a:lnTo>
                  <a:lnTo>
                    <a:pt x="54101" y="0"/>
                  </a:lnTo>
                  <a:close/>
                </a:path>
                <a:path w="103504" h="522605">
                  <a:moveTo>
                    <a:pt x="60117" y="15620"/>
                  </a:moveTo>
                  <a:lnTo>
                    <a:pt x="48260" y="15620"/>
                  </a:lnTo>
                  <a:lnTo>
                    <a:pt x="59181" y="15875"/>
                  </a:lnTo>
                  <a:lnTo>
                    <a:pt x="53455" y="25122"/>
                  </a:lnTo>
                  <a:lnTo>
                    <a:pt x="59552" y="36272"/>
                  </a:lnTo>
                  <a:lnTo>
                    <a:pt x="60117" y="15620"/>
                  </a:lnTo>
                  <a:close/>
                </a:path>
                <a:path w="103504" h="522605">
                  <a:moveTo>
                    <a:pt x="47498" y="12445"/>
                  </a:moveTo>
                  <a:lnTo>
                    <a:pt x="46858" y="35774"/>
                  </a:lnTo>
                  <a:lnTo>
                    <a:pt x="53455" y="25122"/>
                  </a:lnTo>
                  <a:lnTo>
                    <a:pt x="48260" y="15620"/>
                  </a:lnTo>
                  <a:lnTo>
                    <a:pt x="60117" y="15620"/>
                  </a:lnTo>
                  <a:lnTo>
                    <a:pt x="60198" y="12700"/>
                  </a:lnTo>
                  <a:lnTo>
                    <a:pt x="47498" y="12445"/>
                  </a:lnTo>
                  <a:close/>
                </a:path>
                <a:path w="103504" h="522605">
                  <a:moveTo>
                    <a:pt x="48260" y="15620"/>
                  </a:moveTo>
                  <a:lnTo>
                    <a:pt x="53455" y="25122"/>
                  </a:lnTo>
                  <a:lnTo>
                    <a:pt x="59181" y="15875"/>
                  </a:lnTo>
                  <a:lnTo>
                    <a:pt x="48260" y="1562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58128" y="3061716"/>
              <a:ext cx="4092575" cy="44450"/>
            </a:xfrm>
            <a:custGeom>
              <a:avLst/>
              <a:gdLst/>
              <a:ahLst/>
              <a:cxnLst/>
              <a:rect l="l" t="t" r="r" b="b"/>
              <a:pathLst>
                <a:path w="4092575" h="44450">
                  <a:moveTo>
                    <a:pt x="0" y="44450"/>
                  </a:moveTo>
                  <a:lnTo>
                    <a:pt x="4092575" y="0"/>
                  </a:lnTo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21171" y="3055619"/>
              <a:ext cx="4180840" cy="2336800"/>
            </a:xfrm>
            <a:custGeom>
              <a:avLst/>
              <a:gdLst/>
              <a:ahLst/>
              <a:cxnLst/>
              <a:rect l="l" t="t" r="r" b="b"/>
              <a:pathLst>
                <a:path w="4180840" h="2336800">
                  <a:moveTo>
                    <a:pt x="103378" y="139827"/>
                  </a:moveTo>
                  <a:lnTo>
                    <a:pt x="101600" y="136779"/>
                  </a:lnTo>
                  <a:lnTo>
                    <a:pt x="58127" y="64262"/>
                  </a:lnTo>
                  <a:lnTo>
                    <a:pt x="50673" y="51816"/>
                  </a:lnTo>
                  <a:lnTo>
                    <a:pt x="1778" y="137922"/>
                  </a:lnTo>
                  <a:lnTo>
                    <a:pt x="0" y="140970"/>
                  </a:lnTo>
                  <a:lnTo>
                    <a:pt x="1143" y="144907"/>
                  </a:lnTo>
                  <a:lnTo>
                    <a:pt x="4191" y="146685"/>
                  </a:lnTo>
                  <a:lnTo>
                    <a:pt x="7239" y="148336"/>
                  </a:lnTo>
                  <a:lnTo>
                    <a:pt x="11049" y="147320"/>
                  </a:lnTo>
                  <a:lnTo>
                    <a:pt x="12827" y="144272"/>
                  </a:lnTo>
                  <a:lnTo>
                    <a:pt x="44716" y="88099"/>
                  </a:lnTo>
                  <a:lnTo>
                    <a:pt x="58547" y="1255268"/>
                  </a:lnTo>
                  <a:lnTo>
                    <a:pt x="71247" y="1255014"/>
                  </a:lnTo>
                  <a:lnTo>
                    <a:pt x="57416" y="87845"/>
                  </a:lnTo>
                  <a:lnTo>
                    <a:pt x="90678" y="143256"/>
                  </a:lnTo>
                  <a:lnTo>
                    <a:pt x="92583" y="146304"/>
                  </a:lnTo>
                  <a:lnTo>
                    <a:pt x="96393" y="147320"/>
                  </a:lnTo>
                  <a:lnTo>
                    <a:pt x="99441" y="145542"/>
                  </a:lnTo>
                  <a:lnTo>
                    <a:pt x="102489" y="143637"/>
                  </a:lnTo>
                  <a:lnTo>
                    <a:pt x="103378" y="139827"/>
                  </a:lnTo>
                  <a:close/>
                </a:path>
                <a:path w="4180840" h="2336800">
                  <a:moveTo>
                    <a:pt x="1326007" y="89789"/>
                  </a:moveTo>
                  <a:lnTo>
                    <a:pt x="1324356" y="86741"/>
                  </a:lnTo>
                  <a:lnTo>
                    <a:pt x="1283335" y="12446"/>
                  </a:lnTo>
                  <a:lnTo>
                    <a:pt x="1276477" y="0"/>
                  </a:lnTo>
                  <a:lnTo>
                    <a:pt x="1224534" y="84328"/>
                  </a:lnTo>
                  <a:lnTo>
                    <a:pt x="1222629" y="87249"/>
                  </a:lnTo>
                  <a:lnTo>
                    <a:pt x="1223645" y="91186"/>
                  </a:lnTo>
                  <a:lnTo>
                    <a:pt x="1226566" y="93091"/>
                  </a:lnTo>
                  <a:lnTo>
                    <a:pt x="1229614" y="94869"/>
                  </a:lnTo>
                  <a:lnTo>
                    <a:pt x="1233424" y="93980"/>
                  </a:lnTo>
                  <a:lnTo>
                    <a:pt x="1235329" y="90932"/>
                  </a:lnTo>
                  <a:lnTo>
                    <a:pt x="1269288" y="35941"/>
                  </a:lnTo>
                  <a:lnTo>
                    <a:pt x="1255903" y="579247"/>
                  </a:lnTo>
                  <a:lnTo>
                    <a:pt x="1268603" y="579628"/>
                  </a:lnTo>
                  <a:lnTo>
                    <a:pt x="1281988" y="36271"/>
                  </a:lnTo>
                  <a:lnTo>
                    <a:pt x="1313243" y="93091"/>
                  </a:lnTo>
                  <a:lnTo>
                    <a:pt x="1314958" y="96012"/>
                  </a:lnTo>
                  <a:lnTo>
                    <a:pt x="1318768" y="97155"/>
                  </a:lnTo>
                  <a:lnTo>
                    <a:pt x="1321816" y="95377"/>
                  </a:lnTo>
                  <a:lnTo>
                    <a:pt x="1324864" y="93726"/>
                  </a:lnTo>
                  <a:lnTo>
                    <a:pt x="1326007" y="89789"/>
                  </a:lnTo>
                  <a:close/>
                </a:path>
                <a:path w="4180840" h="2336800">
                  <a:moveTo>
                    <a:pt x="3004058" y="94742"/>
                  </a:moveTo>
                  <a:lnTo>
                    <a:pt x="2959697" y="18669"/>
                  </a:lnTo>
                  <a:lnTo>
                    <a:pt x="2952369" y="6096"/>
                  </a:lnTo>
                  <a:lnTo>
                    <a:pt x="2900680" y="94742"/>
                  </a:lnTo>
                  <a:lnTo>
                    <a:pt x="2901696" y="98552"/>
                  </a:lnTo>
                  <a:lnTo>
                    <a:pt x="2907792" y="102108"/>
                  </a:lnTo>
                  <a:lnTo>
                    <a:pt x="2911602" y="101092"/>
                  </a:lnTo>
                  <a:lnTo>
                    <a:pt x="2946006" y="42100"/>
                  </a:lnTo>
                  <a:lnTo>
                    <a:pt x="2946019" y="18669"/>
                  </a:lnTo>
                  <a:lnTo>
                    <a:pt x="2946019" y="42100"/>
                  </a:lnTo>
                  <a:lnTo>
                    <a:pt x="2946019" y="1253871"/>
                  </a:lnTo>
                  <a:lnTo>
                    <a:pt x="2958719" y="1253871"/>
                  </a:lnTo>
                  <a:lnTo>
                    <a:pt x="2958719" y="42100"/>
                  </a:lnTo>
                  <a:lnTo>
                    <a:pt x="2993136" y="101092"/>
                  </a:lnTo>
                  <a:lnTo>
                    <a:pt x="2996946" y="102108"/>
                  </a:lnTo>
                  <a:lnTo>
                    <a:pt x="3003042" y="98552"/>
                  </a:lnTo>
                  <a:lnTo>
                    <a:pt x="3004058" y="94742"/>
                  </a:lnTo>
                  <a:close/>
                </a:path>
                <a:path w="4180840" h="2336800">
                  <a:moveTo>
                    <a:pt x="4180586" y="94869"/>
                  </a:moveTo>
                  <a:lnTo>
                    <a:pt x="4136428" y="18669"/>
                  </a:lnTo>
                  <a:lnTo>
                    <a:pt x="4129151" y="6096"/>
                  </a:lnTo>
                  <a:lnTo>
                    <a:pt x="4077208" y="94488"/>
                  </a:lnTo>
                  <a:lnTo>
                    <a:pt x="4078224" y="98425"/>
                  </a:lnTo>
                  <a:lnTo>
                    <a:pt x="4084320" y="101981"/>
                  </a:lnTo>
                  <a:lnTo>
                    <a:pt x="4088130" y="100965"/>
                  </a:lnTo>
                  <a:lnTo>
                    <a:pt x="4122712" y="42100"/>
                  </a:lnTo>
                  <a:lnTo>
                    <a:pt x="4114927" y="2336546"/>
                  </a:lnTo>
                  <a:lnTo>
                    <a:pt x="4127627" y="2336546"/>
                  </a:lnTo>
                  <a:lnTo>
                    <a:pt x="4135399" y="42100"/>
                  </a:lnTo>
                  <a:lnTo>
                    <a:pt x="4169664" y="101219"/>
                  </a:lnTo>
                  <a:lnTo>
                    <a:pt x="4173474" y="102235"/>
                  </a:lnTo>
                  <a:lnTo>
                    <a:pt x="4176522" y="100457"/>
                  </a:lnTo>
                  <a:lnTo>
                    <a:pt x="4179570" y="98806"/>
                  </a:lnTo>
                  <a:lnTo>
                    <a:pt x="4180586" y="9486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17764" y="5399532"/>
              <a:ext cx="2403475" cy="22225"/>
            </a:xfrm>
            <a:custGeom>
              <a:avLst/>
              <a:gdLst/>
              <a:ahLst/>
              <a:cxnLst/>
              <a:rect l="l" t="t" r="r" b="b"/>
              <a:pathLst>
                <a:path w="2403475" h="22225">
                  <a:moveTo>
                    <a:pt x="2403475" y="0"/>
                  </a:moveTo>
                  <a:lnTo>
                    <a:pt x="0" y="22225"/>
                  </a:lnTo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34528" y="5420867"/>
              <a:ext cx="0" cy="522605"/>
            </a:xfrm>
            <a:custGeom>
              <a:avLst/>
              <a:gdLst/>
              <a:ahLst/>
              <a:cxnLst/>
              <a:rect l="l" t="t" r="r" b="b"/>
              <a:pathLst>
                <a:path h="522604">
                  <a:moveTo>
                    <a:pt x="0" y="522287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02994" y="3719321"/>
            <a:ext cx="3820795" cy="975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8525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BufferedReader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2016125" algn="l"/>
              </a:tabLst>
            </a:pPr>
            <a:r>
              <a:rPr sz="2700" spc="-187" baseline="1543" dirty="0">
                <a:latin typeface="Arial"/>
                <a:cs typeface="Arial"/>
              </a:rPr>
              <a:t>FileReader	</a:t>
            </a:r>
            <a:r>
              <a:rPr sz="1800" spc="-100" dirty="0">
                <a:latin typeface="Arial"/>
                <a:cs typeface="Arial"/>
              </a:rPr>
              <a:t>InputStreamReader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724655" y="5370576"/>
            <a:ext cx="2256155" cy="522605"/>
            <a:chOff x="3724655" y="5370576"/>
            <a:chExt cx="2256155" cy="522605"/>
          </a:xfrm>
        </p:grpSpPr>
        <p:sp>
          <p:nvSpPr>
            <p:cNvPr id="19" name="object 19"/>
            <p:cNvSpPr/>
            <p:nvPr/>
          </p:nvSpPr>
          <p:spPr>
            <a:xfrm>
              <a:off x="3730751" y="5384292"/>
              <a:ext cx="2249805" cy="0"/>
            </a:xfrm>
            <a:custGeom>
              <a:avLst/>
              <a:gdLst/>
              <a:ahLst/>
              <a:cxnLst/>
              <a:rect l="l" t="t" r="r" b="b"/>
              <a:pathLst>
                <a:path w="2249804">
                  <a:moveTo>
                    <a:pt x="2249551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0751" y="5370576"/>
              <a:ext cx="0" cy="522605"/>
            </a:xfrm>
            <a:custGeom>
              <a:avLst/>
              <a:gdLst/>
              <a:ahLst/>
              <a:cxnLst/>
              <a:rect l="l" t="t" r="r" b="b"/>
              <a:pathLst>
                <a:path h="522604">
                  <a:moveTo>
                    <a:pt x="0" y="522287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153792" y="6035751"/>
            <a:ext cx="2483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Many </a:t>
            </a:r>
            <a:r>
              <a:rPr sz="1800" spc="-40" dirty="0">
                <a:latin typeface="Arial"/>
                <a:cs typeface="Arial"/>
              </a:rPr>
              <a:t>More </a:t>
            </a:r>
            <a:r>
              <a:rPr sz="1800" spc="-140" dirty="0">
                <a:latin typeface="Arial"/>
                <a:cs typeface="Arial"/>
              </a:rPr>
              <a:t>Reader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150" dirty="0"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89726" y="6042152"/>
            <a:ext cx="2423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Many </a:t>
            </a:r>
            <a:r>
              <a:rPr sz="1800" spc="-40" dirty="0">
                <a:latin typeface="Arial"/>
                <a:cs typeface="Arial"/>
              </a:rPr>
              <a:t>More </a:t>
            </a:r>
            <a:r>
              <a:rPr sz="1800" spc="-30" dirty="0">
                <a:latin typeface="Arial"/>
                <a:cs typeface="Arial"/>
              </a:rPr>
              <a:t>Writer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spc="-150" dirty="0"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67373" y="4438650"/>
            <a:ext cx="9347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"/>
                <a:cs typeface="Arial"/>
              </a:rPr>
              <a:t>FileWriter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07454" y="3698494"/>
            <a:ext cx="140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"/>
                <a:cs typeface="Arial"/>
              </a:rPr>
              <a:t>BufferedWriter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48955" y="4460189"/>
            <a:ext cx="1927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Arial"/>
                <a:cs typeface="Arial"/>
              </a:rPr>
              <a:t>OutputStreamWriter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258697" y="1156588"/>
            <a:ext cx="2054860" cy="850900"/>
            <a:chOff x="1258697" y="1156588"/>
            <a:chExt cx="2054860" cy="850900"/>
          </a:xfrm>
        </p:grpSpPr>
        <p:sp>
          <p:nvSpPr>
            <p:cNvPr id="27" name="object 27"/>
            <p:cNvSpPr/>
            <p:nvPr/>
          </p:nvSpPr>
          <p:spPr>
            <a:xfrm>
              <a:off x="1261872" y="1159763"/>
              <a:ext cx="2048255" cy="8442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61872" y="1159763"/>
              <a:ext cx="2048510" cy="844550"/>
            </a:xfrm>
            <a:custGeom>
              <a:avLst/>
              <a:gdLst/>
              <a:ahLst/>
              <a:cxnLst/>
              <a:rect l="l" t="t" r="r" b="b"/>
              <a:pathLst>
                <a:path w="2048510" h="844550">
                  <a:moveTo>
                    <a:pt x="0" y="422148"/>
                  </a:moveTo>
                  <a:lnTo>
                    <a:pt x="8622" y="367109"/>
                  </a:lnTo>
                  <a:lnTo>
                    <a:pt x="33771" y="314212"/>
                  </a:lnTo>
                  <a:lnTo>
                    <a:pt x="74367" y="263902"/>
                  </a:lnTo>
                  <a:lnTo>
                    <a:pt x="129331" y="216624"/>
                  </a:lnTo>
                  <a:lnTo>
                    <a:pt x="161863" y="194260"/>
                  </a:lnTo>
                  <a:lnTo>
                    <a:pt x="197583" y="172821"/>
                  </a:lnTo>
                  <a:lnTo>
                    <a:pt x="236355" y="152362"/>
                  </a:lnTo>
                  <a:lnTo>
                    <a:pt x="278045" y="132940"/>
                  </a:lnTo>
                  <a:lnTo>
                    <a:pt x="322517" y="114608"/>
                  </a:lnTo>
                  <a:lnTo>
                    <a:pt x="369637" y="97424"/>
                  </a:lnTo>
                  <a:lnTo>
                    <a:pt x="419270" y="81442"/>
                  </a:lnTo>
                  <a:lnTo>
                    <a:pt x="471281" y="66719"/>
                  </a:lnTo>
                  <a:lnTo>
                    <a:pt x="525535" y="53309"/>
                  </a:lnTo>
                  <a:lnTo>
                    <a:pt x="581897" y="41268"/>
                  </a:lnTo>
                  <a:lnTo>
                    <a:pt x="640232" y="30653"/>
                  </a:lnTo>
                  <a:lnTo>
                    <a:pt x="700406" y="21518"/>
                  </a:lnTo>
                  <a:lnTo>
                    <a:pt x="762283" y="13920"/>
                  </a:lnTo>
                  <a:lnTo>
                    <a:pt x="825728" y="7913"/>
                  </a:lnTo>
                  <a:lnTo>
                    <a:pt x="890607" y="3554"/>
                  </a:lnTo>
                  <a:lnTo>
                    <a:pt x="956786" y="897"/>
                  </a:lnTo>
                  <a:lnTo>
                    <a:pt x="1024128" y="0"/>
                  </a:lnTo>
                  <a:lnTo>
                    <a:pt x="1091469" y="897"/>
                  </a:lnTo>
                  <a:lnTo>
                    <a:pt x="1157648" y="3554"/>
                  </a:lnTo>
                  <a:lnTo>
                    <a:pt x="1222527" y="7913"/>
                  </a:lnTo>
                  <a:lnTo>
                    <a:pt x="1285972" y="13920"/>
                  </a:lnTo>
                  <a:lnTo>
                    <a:pt x="1347849" y="21518"/>
                  </a:lnTo>
                  <a:lnTo>
                    <a:pt x="1408023" y="30653"/>
                  </a:lnTo>
                  <a:lnTo>
                    <a:pt x="1466358" y="41268"/>
                  </a:lnTo>
                  <a:lnTo>
                    <a:pt x="1522720" y="53309"/>
                  </a:lnTo>
                  <a:lnTo>
                    <a:pt x="1576974" y="66719"/>
                  </a:lnTo>
                  <a:lnTo>
                    <a:pt x="1628985" y="81442"/>
                  </a:lnTo>
                  <a:lnTo>
                    <a:pt x="1678618" y="97424"/>
                  </a:lnTo>
                  <a:lnTo>
                    <a:pt x="1725738" y="114608"/>
                  </a:lnTo>
                  <a:lnTo>
                    <a:pt x="1770210" y="132940"/>
                  </a:lnTo>
                  <a:lnTo>
                    <a:pt x="1811900" y="152362"/>
                  </a:lnTo>
                  <a:lnTo>
                    <a:pt x="1850672" y="172821"/>
                  </a:lnTo>
                  <a:lnTo>
                    <a:pt x="1886392" y="194260"/>
                  </a:lnTo>
                  <a:lnTo>
                    <a:pt x="1918924" y="216624"/>
                  </a:lnTo>
                  <a:lnTo>
                    <a:pt x="1973888" y="263902"/>
                  </a:lnTo>
                  <a:lnTo>
                    <a:pt x="2014484" y="314212"/>
                  </a:lnTo>
                  <a:lnTo>
                    <a:pt x="2039633" y="367109"/>
                  </a:lnTo>
                  <a:lnTo>
                    <a:pt x="2048255" y="422148"/>
                  </a:lnTo>
                  <a:lnTo>
                    <a:pt x="2046077" y="449907"/>
                  </a:lnTo>
                  <a:lnTo>
                    <a:pt x="2029057" y="503930"/>
                  </a:lnTo>
                  <a:lnTo>
                    <a:pt x="1996049" y="555589"/>
                  </a:lnTo>
                  <a:lnTo>
                    <a:pt x="1948135" y="604439"/>
                  </a:lnTo>
                  <a:lnTo>
                    <a:pt x="1886392" y="650035"/>
                  </a:lnTo>
                  <a:lnTo>
                    <a:pt x="1850672" y="671474"/>
                  </a:lnTo>
                  <a:lnTo>
                    <a:pt x="1811900" y="691933"/>
                  </a:lnTo>
                  <a:lnTo>
                    <a:pt x="1770210" y="711355"/>
                  </a:lnTo>
                  <a:lnTo>
                    <a:pt x="1725738" y="729687"/>
                  </a:lnTo>
                  <a:lnTo>
                    <a:pt x="1678618" y="746871"/>
                  </a:lnTo>
                  <a:lnTo>
                    <a:pt x="1628985" y="762853"/>
                  </a:lnTo>
                  <a:lnTo>
                    <a:pt x="1576974" y="777576"/>
                  </a:lnTo>
                  <a:lnTo>
                    <a:pt x="1522720" y="790986"/>
                  </a:lnTo>
                  <a:lnTo>
                    <a:pt x="1466358" y="803027"/>
                  </a:lnTo>
                  <a:lnTo>
                    <a:pt x="1408023" y="813642"/>
                  </a:lnTo>
                  <a:lnTo>
                    <a:pt x="1347849" y="822777"/>
                  </a:lnTo>
                  <a:lnTo>
                    <a:pt x="1285972" y="830375"/>
                  </a:lnTo>
                  <a:lnTo>
                    <a:pt x="1222527" y="836382"/>
                  </a:lnTo>
                  <a:lnTo>
                    <a:pt x="1157648" y="840741"/>
                  </a:lnTo>
                  <a:lnTo>
                    <a:pt x="1091469" y="843398"/>
                  </a:lnTo>
                  <a:lnTo>
                    <a:pt x="1024128" y="844296"/>
                  </a:lnTo>
                  <a:lnTo>
                    <a:pt x="956786" y="843398"/>
                  </a:lnTo>
                  <a:lnTo>
                    <a:pt x="890607" y="840741"/>
                  </a:lnTo>
                  <a:lnTo>
                    <a:pt x="825728" y="836382"/>
                  </a:lnTo>
                  <a:lnTo>
                    <a:pt x="762283" y="830375"/>
                  </a:lnTo>
                  <a:lnTo>
                    <a:pt x="700406" y="822777"/>
                  </a:lnTo>
                  <a:lnTo>
                    <a:pt x="640232" y="813642"/>
                  </a:lnTo>
                  <a:lnTo>
                    <a:pt x="581897" y="803027"/>
                  </a:lnTo>
                  <a:lnTo>
                    <a:pt x="525535" y="790986"/>
                  </a:lnTo>
                  <a:lnTo>
                    <a:pt x="471281" y="777576"/>
                  </a:lnTo>
                  <a:lnTo>
                    <a:pt x="419270" y="762853"/>
                  </a:lnTo>
                  <a:lnTo>
                    <a:pt x="369637" y="746871"/>
                  </a:lnTo>
                  <a:lnTo>
                    <a:pt x="322517" y="729687"/>
                  </a:lnTo>
                  <a:lnTo>
                    <a:pt x="278045" y="711355"/>
                  </a:lnTo>
                  <a:lnTo>
                    <a:pt x="236355" y="691933"/>
                  </a:lnTo>
                  <a:lnTo>
                    <a:pt x="197583" y="671474"/>
                  </a:lnTo>
                  <a:lnTo>
                    <a:pt x="161863" y="650035"/>
                  </a:lnTo>
                  <a:lnTo>
                    <a:pt x="129331" y="627671"/>
                  </a:lnTo>
                  <a:lnTo>
                    <a:pt x="74367" y="580393"/>
                  </a:lnTo>
                  <a:lnTo>
                    <a:pt x="33771" y="530083"/>
                  </a:lnTo>
                  <a:lnTo>
                    <a:pt x="8622" y="477186"/>
                  </a:lnTo>
                  <a:lnTo>
                    <a:pt x="0" y="422148"/>
                  </a:lnTo>
                  <a:close/>
                </a:path>
              </a:pathLst>
            </a:custGeom>
            <a:ln w="609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649348" y="1416761"/>
            <a:ext cx="1271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Abstract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 class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770493" y="1136777"/>
            <a:ext cx="2218055" cy="913130"/>
            <a:chOff x="8770493" y="1136777"/>
            <a:chExt cx="2218055" cy="913130"/>
          </a:xfrm>
        </p:grpSpPr>
        <p:sp>
          <p:nvSpPr>
            <p:cNvPr id="31" name="object 31"/>
            <p:cNvSpPr/>
            <p:nvPr/>
          </p:nvSpPr>
          <p:spPr>
            <a:xfrm>
              <a:off x="8773668" y="1139952"/>
              <a:ext cx="2211324" cy="9067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773668" y="1139952"/>
              <a:ext cx="2211705" cy="906780"/>
            </a:xfrm>
            <a:custGeom>
              <a:avLst/>
              <a:gdLst/>
              <a:ahLst/>
              <a:cxnLst/>
              <a:rect l="l" t="t" r="r" b="b"/>
              <a:pathLst>
                <a:path w="2211704" h="906780">
                  <a:moveTo>
                    <a:pt x="0" y="453389"/>
                  </a:moveTo>
                  <a:lnTo>
                    <a:pt x="7994" y="398580"/>
                  </a:lnTo>
                  <a:lnTo>
                    <a:pt x="31361" y="345714"/>
                  </a:lnTo>
                  <a:lnTo>
                    <a:pt x="69175" y="295169"/>
                  </a:lnTo>
                  <a:lnTo>
                    <a:pt x="120511" y="247326"/>
                  </a:lnTo>
                  <a:lnTo>
                    <a:pt x="184443" y="202562"/>
                  </a:lnTo>
                  <a:lnTo>
                    <a:pt x="220843" y="181454"/>
                  </a:lnTo>
                  <a:lnTo>
                    <a:pt x="260045" y="161258"/>
                  </a:lnTo>
                  <a:lnTo>
                    <a:pt x="301934" y="142022"/>
                  </a:lnTo>
                  <a:lnTo>
                    <a:pt x="346393" y="123792"/>
                  </a:lnTo>
                  <a:lnTo>
                    <a:pt x="393308" y="106617"/>
                  </a:lnTo>
                  <a:lnTo>
                    <a:pt x="442561" y="90543"/>
                  </a:lnTo>
                  <a:lnTo>
                    <a:pt x="494038" y="75619"/>
                  </a:lnTo>
                  <a:lnTo>
                    <a:pt x="547624" y="61891"/>
                  </a:lnTo>
                  <a:lnTo>
                    <a:pt x="603201" y="49407"/>
                  </a:lnTo>
                  <a:lnTo>
                    <a:pt x="660655" y="38214"/>
                  </a:lnTo>
                  <a:lnTo>
                    <a:pt x="719870" y="28360"/>
                  </a:lnTo>
                  <a:lnTo>
                    <a:pt x="780730" y="19892"/>
                  </a:lnTo>
                  <a:lnTo>
                    <a:pt x="843120" y="12857"/>
                  </a:lnTo>
                  <a:lnTo>
                    <a:pt x="906924" y="7303"/>
                  </a:lnTo>
                  <a:lnTo>
                    <a:pt x="972026" y="3277"/>
                  </a:lnTo>
                  <a:lnTo>
                    <a:pt x="1038310" y="827"/>
                  </a:lnTo>
                  <a:lnTo>
                    <a:pt x="1105661" y="0"/>
                  </a:lnTo>
                  <a:lnTo>
                    <a:pt x="1173013" y="827"/>
                  </a:lnTo>
                  <a:lnTo>
                    <a:pt x="1239297" y="3277"/>
                  </a:lnTo>
                  <a:lnTo>
                    <a:pt x="1304399" y="7303"/>
                  </a:lnTo>
                  <a:lnTo>
                    <a:pt x="1368203" y="12857"/>
                  </a:lnTo>
                  <a:lnTo>
                    <a:pt x="1430593" y="19892"/>
                  </a:lnTo>
                  <a:lnTo>
                    <a:pt x="1491453" y="28360"/>
                  </a:lnTo>
                  <a:lnTo>
                    <a:pt x="1550668" y="38214"/>
                  </a:lnTo>
                  <a:lnTo>
                    <a:pt x="1608122" y="49407"/>
                  </a:lnTo>
                  <a:lnTo>
                    <a:pt x="1663700" y="61891"/>
                  </a:lnTo>
                  <a:lnTo>
                    <a:pt x="1717285" y="75619"/>
                  </a:lnTo>
                  <a:lnTo>
                    <a:pt x="1768762" y="90543"/>
                  </a:lnTo>
                  <a:lnTo>
                    <a:pt x="1818015" y="106617"/>
                  </a:lnTo>
                  <a:lnTo>
                    <a:pt x="1864930" y="123792"/>
                  </a:lnTo>
                  <a:lnTo>
                    <a:pt x="1909389" y="142022"/>
                  </a:lnTo>
                  <a:lnTo>
                    <a:pt x="1951278" y="161258"/>
                  </a:lnTo>
                  <a:lnTo>
                    <a:pt x="1990480" y="181454"/>
                  </a:lnTo>
                  <a:lnTo>
                    <a:pt x="2026880" y="202562"/>
                  </a:lnTo>
                  <a:lnTo>
                    <a:pt x="2060363" y="224535"/>
                  </a:lnTo>
                  <a:lnTo>
                    <a:pt x="2118112" y="270886"/>
                  </a:lnTo>
                  <a:lnTo>
                    <a:pt x="2162803" y="320128"/>
                  </a:lnTo>
                  <a:lnTo>
                    <a:pt x="2193509" y="371881"/>
                  </a:lnTo>
                  <a:lnTo>
                    <a:pt x="2209306" y="425766"/>
                  </a:lnTo>
                  <a:lnTo>
                    <a:pt x="2211324" y="453389"/>
                  </a:lnTo>
                  <a:lnTo>
                    <a:pt x="2209306" y="481013"/>
                  </a:lnTo>
                  <a:lnTo>
                    <a:pt x="2193509" y="534898"/>
                  </a:lnTo>
                  <a:lnTo>
                    <a:pt x="2162803" y="586651"/>
                  </a:lnTo>
                  <a:lnTo>
                    <a:pt x="2118112" y="635893"/>
                  </a:lnTo>
                  <a:lnTo>
                    <a:pt x="2060363" y="682243"/>
                  </a:lnTo>
                  <a:lnTo>
                    <a:pt x="2026880" y="704217"/>
                  </a:lnTo>
                  <a:lnTo>
                    <a:pt x="1990480" y="725325"/>
                  </a:lnTo>
                  <a:lnTo>
                    <a:pt x="1951278" y="745521"/>
                  </a:lnTo>
                  <a:lnTo>
                    <a:pt x="1909389" y="764757"/>
                  </a:lnTo>
                  <a:lnTo>
                    <a:pt x="1864930" y="782987"/>
                  </a:lnTo>
                  <a:lnTo>
                    <a:pt x="1818015" y="800162"/>
                  </a:lnTo>
                  <a:lnTo>
                    <a:pt x="1768762" y="816236"/>
                  </a:lnTo>
                  <a:lnTo>
                    <a:pt x="1717285" y="831160"/>
                  </a:lnTo>
                  <a:lnTo>
                    <a:pt x="1663700" y="844888"/>
                  </a:lnTo>
                  <a:lnTo>
                    <a:pt x="1608122" y="857372"/>
                  </a:lnTo>
                  <a:lnTo>
                    <a:pt x="1550668" y="868565"/>
                  </a:lnTo>
                  <a:lnTo>
                    <a:pt x="1491453" y="878419"/>
                  </a:lnTo>
                  <a:lnTo>
                    <a:pt x="1430593" y="886887"/>
                  </a:lnTo>
                  <a:lnTo>
                    <a:pt x="1368203" y="893922"/>
                  </a:lnTo>
                  <a:lnTo>
                    <a:pt x="1304399" y="899476"/>
                  </a:lnTo>
                  <a:lnTo>
                    <a:pt x="1239297" y="903502"/>
                  </a:lnTo>
                  <a:lnTo>
                    <a:pt x="1173013" y="905952"/>
                  </a:lnTo>
                  <a:lnTo>
                    <a:pt x="1105661" y="906780"/>
                  </a:lnTo>
                  <a:lnTo>
                    <a:pt x="1038310" y="905952"/>
                  </a:lnTo>
                  <a:lnTo>
                    <a:pt x="972026" y="903502"/>
                  </a:lnTo>
                  <a:lnTo>
                    <a:pt x="906924" y="899476"/>
                  </a:lnTo>
                  <a:lnTo>
                    <a:pt x="843120" y="893922"/>
                  </a:lnTo>
                  <a:lnTo>
                    <a:pt x="780730" y="886887"/>
                  </a:lnTo>
                  <a:lnTo>
                    <a:pt x="719870" y="878419"/>
                  </a:lnTo>
                  <a:lnTo>
                    <a:pt x="660655" y="868565"/>
                  </a:lnTo>
                  <a:lnTo>
                    <a:pt x="603201" y="857372"/>
                  </a:lnTo>
                  <a:lnTo>
                    <a:pt x="547624" y="844888"/>
                  </a:lnTo>
                  <a:lnTo>
                    <a:pt x="494038" y="831160"/>
                  </a:lnTo>
                  <a:lnTo>
                    <a:pt x="442561" y="816236"/>
                  </a:lnTo>
                  <a:lnTo>
                    <a:pt x="393308" y="800162"/>
                  </a:lnTo>
                  <a:lnTo>
                    <a:pt x="346393" y="782987"/>
                  </a:lnTo>
                  <a:lnTo>
                    <a:pt x="301934" y="764757"/>
                  </a:lnTo>
                  <a:lnTo>
                    <a:pt x="260045" y="745521"/>
                  </a:lnTo>
                  <a:lnTo>
                    <a:pt x="220843" y="725325"/>
                  </a:lnTo>
                  <a:lnTo>
                    <a:pt x="184443" y="704217"/>
                  </a:lnTo>
                  <a:lnTo>
                    <a:pt x="150960" y="682244"/>
                  </a:lnTo>
                  <a:lnTo>
                    <a:pt x="93211" y="635893"/>
                  </a:lnTo>
                  <a:lnTo>
                    <a:pt x="48520" y="586651"/>
                  </a:lnTo>
                  <a:lnTo>
                    <a:pt x="17814" y="534898"/>
                  </a:lnTo>
                  <a:lnTo>
                    <a:pt x="2017" y="481013"/>
                  </a:lnTo>
                  <a:lnTo>
                    <a:pt x="0" y="453389"/>
                  </a:lnTo>
                  <a:close/>
                </a:path>
              </a:pathLst>
            </a:custGeom>
            <a:ln w="609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244076" y="1428369"/>
            <a:ext cx="1271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Abstract</a:t>
            </a: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290315" y="1623060"/>
            <a:ext cx="384175" cy="549910"/>
            <a:chOff x="3290315" y="1623060"/>
            <a:chExt cx="384175" cy="549910"/>
          </a:xfrm>
        </p:grpSpPr>
        <p:sp>
          <p:nvSpPr>
            <p:cNvPr id="35" name="object 35"/>
            <p:cNvSpPr/>
            <p:nvPr/>
          </p:nvSpPr>
          <p:spPr>
            <a:xfrm>
              <a:off x="3293363" y="1626108"/>
              <a:ext cx="377951" cy="5436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93363" y="1626108"/>
              <a:ext cx="378460" cy="544195"/>
            </a:xfrm>
            <a:custGeom>
              <a:avLst/>
              <a:gdLst/>
              <a:ahLst/>
              <a:cxnLst/>
              <a:rect l="l" t="t" r="r" b="b"/>
              <a:pathLst>
                <a:path w="378460" h="544194">
                  <a:moveTo>
                    <a:pt x="377951" y="298703"/>
                  </a:moveTo>
                  <a:lnTo>
                    <a:pt x="358688" y="234159"/>
                  </a:lnTo>
                  <a:lnTo>
                    <a:pt x="305043" y="178100"/>
                  </a:lnTo>
                  <a:lnTo>
                    <a:pt x="267271" y="154305"/>
                  </a:lnTo>
                  <a:lnTo>
                    <a:pt x="223235" y="133892"/>
                  </a:lnTo>
                  <a:lnTo>
                    <a:pt x="173713" y="117283"/>
                  </a:lnTo>
                  <a:lnTo>
                    <a:pt x="119481" y="104899"/>
                  </a:lnTo>
                  <a:lnTo>
                    <a:pt x="61318" y="97161"/>
                  </a:lnTo>
                  <a:lnTo>
                    <a:pt x="0" y="94487"/>
                  </a:lnTo>
                  <a:lnTo>
                    <a:pt x="0" y="0"/>
                  </a:lnTo>
                  <a:lnTo>
                    <a:pt x="61318" y="2673"/>
                  </a:lnTo>
                  <a:lnTo>
                    <a:pt x="119481" y="10411"/>
                  </a:lnTo>
                  <a:lnTo>
                    <a:pt x="173713" y="22795"/>
                  </a:lnTo>
                  <a:lnTo>
                    <a:pt x="223235" y="39404"/>
                  </a:lnTo>
                  <a:lnTo>
                    <a:pt x="267271" y="59816"/>
                  </a:lnTo>
                  <a:lnTo>
                    <a:pt x="305043" y="83612"/>
                  </a:lnTo>
                  <a:lnTo>
                    <a:pt x="335775" y="110371"/>
                  </a:lnTo>
                  <a:lnTo>
                    <a:pt x="373006" y="171093"/>
                  </a:lnTo>
                  <a:lnTo>
                    <a:pt x="377951" y="204215"/>
                  </a:lnTo>
                  <a:lnTo>
                    <a:pt x="377951" y="298703"/>
                  </a:lnTo>
                  <a:lnTo>
                    <a:pt x="357127" y="365605"/>
                  </a:lnTo>
                  <a:lnTo>
                    <a:pt x="332263" y="396050"/>
                  </a:lnTo>
                  <a:lnTo>
                    <a:pt x="298799" y="423767"/>
                  </a:lnTo>
                  <a:lnTo>
                    <a:pt x="257512" y="448209"/>
                  </a:lnTo>
                  <a:lnTo>
                    <a:pt x="209180" y="468832"/>
                  </a:lnTo>
                  <a:lnTo>
                    <a:pt x="154580" y="485091"/>
                  </a:lnTo>
                  <a:lnTo>
                    <a:pt x="94487" y="496442"/>
                  </a:lnTo>
                  <a:lnTo>
                    <a:pt x="94487" y="543687"/>
                  </a:lnTo>
                  <a:lnTo>
                    <a:pt x="0" y="455675"/>
                  </a:lnTo>
                  <a:lnTo>
                    <a:pt x="94487" y="354711"/>
                  </a:lnTo>
                  <a:lnTo>
                    <a:pt x="94487" y="401954"/>
                  </a:lnTo>
                  <a:lnTo>
                    <a:pt x="150628" y="391525"/>
                  </a:lnTo>
                  <a:lnTo>
                    <a:pt x="202296" y="376729"/>
                  </a:lnTo>
                  <a:lnTo>
                    <a:pt x="248753" y="357971"/>
                  </a:lnTo>
                  <a:lnTo>
                    <a:pt x="289257" y="335658"/>
                  </a:lnTo>
                  <a:lnTo>
                    <a:pt x="323071" y="310198"/>
                  </a:lnTo>
                  <a:lnTo>
                    <a:pt x="349453" y="281996"/>
                  </a:lnTo>
                  <a:lnTo>
                    <a:pt x="367664" y="251459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8415528" y="1580388"/>
            <a:ext cx="367665" cy="549910"/>
            <a:chOff x="8415528" y="1580388"/>
            <a:chExt cx="367665" cy="549910"/>
          </a:xfrm>
        </p:grpSpPr>
        <p:sp>
          <p:nvSpPr>
            <p:cNvPr id="38" name="object 38"/>
            <p:cNvSpPr/>
            <p:nvPr/>
          </p:nvSpPr>
          <p:spPr>
            <a:xfrm>
              <a:off x="8418576" y="1583436"/>
              <a:ext cx="361188" cy="5435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18576" y="1583436"/>
              <a:ext cx="361315" cy="543560"/>
            </a:xfrm>
            <a:custGeom>
              <a:avLst/>
              <a:gdLst/>
              <a:ahLst/>
              <a:cxnLst/>
              <a:rect l="l" t="t" r="r" b="b"/>
              <a:pathLst>
                <a:path w="361315" h="543560">
                  <a:moveTo>
                    <a:pt x="0" y="207390"/>
                  </a:moveTo>
                  <a:lnTo>
                    <a:pt x="19895" y="275304"/>
                  </a:lnTo>
                  <a:lnTo>
                    <a:pt x="43652" y="306215"/>
                  </a:lnTo>
                  <a:lnTo>
                    <a:pt x="75628" y="334359"/>
                  </a:lnTo>
                  <a:lnTo>
                    <a:pt x="115081" y="359180"/>
                  </a:lnTo>
                  <a:lnTo>
                    <a:pt x="161270" y="380126"/>
                  </a:lnTo>
                  <a:lnTo>
                    <a:pt x="213453" y="396643"/>
                  </a:lnTo>
                  <a:lnTo>
                    <a:pt x="270891" y="408177"/>
                  </a:lnTo>
                  <a:lnTo>
                    <a:pt x="270891" y="362965"/>
                  </a:lnTo>
                  <a:lnTo>
                    <a:pt x="361188" y="459866"/>
                  </a:lnTo>
                  <a:lnTo>
                    <a:pt x="270891" y="543560"/>
                  </a:lnTo>
                  <a:lnTo>
                    <a:pt x="270891" y="498475"/>
                  </a:lnTo>
                  <a:lnTo>
                    <a:pt x="213453" y="486940"/>
                  </a:lnTo>
                  <a:lnTo>
                    <a:pt x="161270" y="470423"/>
                  </a:lnTo>
                  <a:lnTo>
                    <a:pt x="115081" y="449477"/>
                  </a:lnTo>
                  <a:lnTo>
                    <a:pt x="75628" y="424656"/>
                  </a:lnTo>
                  <a:lnTo>
                    <a:pt x="43652" y="396512"/>
                  </a:lnTo>
                  <a:lnTo>
                    <a:pt x="19895" y="365601"/>
                  </a:lnTo>
                  <a:lnTo>
                    <a:pt x="0" y="297688"/>
                  </a:lnTo>
                  <a:lnTo>
                    <a:pt x="0" y="207390"/>
                  </a:lnTo>
                  <a:lnTo>
                    <a:pt x="18409" y="141833"/>
                  </a:lnTo>
                  <a:lnTo>
                    <a:pt x="69677" y="84902"/>
                  </a:lnTo>
                  <a:lnTo>
                    <a:pt x="105775" y="60737"/>
                  </a:lnTo>
                  <a:lnTo>
                    <a:pt x="147858" y="40010"/>
                  </a:lnTo>
                  <a:lnTo>
                    <a:pt x="195184" y="23145"/>
                  </a:lnTo>
                  <a:lnTo>
                    <a:pt x="247009" y="10571"/>
                  </a:lnTo>
                  <a:lnTo>
                    <a:pt x="302592" y="2713"/>
                  </a:lnTo>
                  <a:lnTo>
                    <a:pt x="361188" y="0"/>
                  </a:lnTo>
                  <a:lnTo>
                    <a:pt x="361188" y="90297"/>
                  </a:lnTo>
                  <a:lnTo>
                    <a:pt x="305756" y="92739"/>
                  </a:lnTo>
                  <a:lnTo>
                    <a:pt x="252717" y="99847"/>
                  </a:lnTo>
                  <a:lnTo>
                    <a:pt x="202786" y="111289"/>
                  </a:lnTo>
                  <a:lnTo>
                    <a:pt x="156680" y="126736"/>
                  </a:lnTo>
                  <a:lnTo>
                    <a:pt x="115118" y="145857"/>
                  </a:lnTo>
                  <a:lnTo>
                    <a:pt x="78815" y="168322"/>
                  </a:lnTo>
                  <a:lnTo>
                    <a:pt x="48489" y="193800"/>
                  </a:lnTo>
                  <a:lnTo>
                    <a:pt x="24857" y="221961"/>
                  </a:lnTo>
                  <a:lnTo>
                    <a:pt x="8635" y="252475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6170" y="0"/>
            <a:ext cx="5015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45" dirty="0"/>
              <a:t>Character </a:t>
            </a:r>
            <a:r>
              <a:rPr sz="4000" spc="-265" dirty="0"/>
              <a:t>Stream</a:t>
            </a:r>
            <a:r>
              <a:rPr sz="4000" spc="-409" dirty="0"/>
              <a:t> </a:t>
            </a:r>
            <a:r>
              <a:rPr sz="4000" spc="-345" dirty="0"/>
              <a:t>classes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748027" y="2827020"/>
            <a:ext cx="2988945" cy="1485900"/>
            <a:chOff x="1748027" y="2827020"/>
            <a:chExt cx="2988945" cy="1485900"/>
          </a:xfrm>
        </p:grpSpPr>
        <p:sp>
          <p:nvSpPr>
            <p:cNvPr id="4" name="object 4"/>
            <p:cNvSpPr/>
            <p:nvPr/>
          </p:nvSpPr>
          <p:spPr>
            <a:xfrm>
              <a:off x="1752599" y="2831592"/>
              <a:ext cx="2979420" cy="14767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2599" y="2831592"/>
              <a:ext cx="2979420" cy="1477010"/>
            </a:xfrm>
            <a:custGeom>
              <a:avLst/>
              <a:gdLst/>
              <a:ahLst/>
              <a:cxnLst/>
              <a:rect l="l" t="t" r="r" b="b"/>
              <a:pathLst>
                <a:path w="2979420" h="1477010">
                  <a:moveTo>
                    <a:pt x="0" y="738378"/>
                  </a:moveTo>
                  <a:lnTo>
                    <a:pt x="5193" y="676283"/>
                  </a:lnTo>
                  <a:lnTo>
                    <a:pt x="20497" y="615612"/>
                  </a:lnTo>
                  <a:lnTo>
                    <a:pt x="45499" y="556569"/>
                  </a:lnTo>
                  <a:lnTo>
                    <a:pt x="79784" y="499360"/>
                  </a:lnTo>
                  <a:lnTo>
                    <a:pt x="122939" y="444189"/>
                  </a:lnTo>
                  <a:lnTo>
                    <a:pt x="174550" y="391261"/>
                  </a:lnTo>
                  <a:lnTo>
                    <a:pt x="203397" y="365703"/>
                  </a:lnTo>
                  <a:lnTo>
                    <a:pt x="234203" y="340783"/>
                  </a:lnTo>
                  <a:lnTo>
                    <a:pt x="266916" y="316525"/>
                  </a:lnTo>
                  <a:lnTo>
                    <a:pt x="301485" y="292957"/>
                  </a:lnTo>
                  <a:lnTo>
                    <a:pt x="337857" y="270104"/>
                  </a:lnTo>
                  <a:lnTo>
                    <a:pt x="375981" y="247990"/>
                  </a:lnTo>
                  <a:lnTo>
                    <a:pt x="415806" y="226643"/>
                  </a:lnTo>
                  <a:lnTo>
                    <a:pt x="457279" y="206087"/>
                  </a:lnTo>
                  <a:lnTo>
                    <a:pt x="500349" y="186349"/>
                  </a:lnTo>
                  <a:lnTo>
                    <a:pt x="544964" y="167453"/>
                  </a:lnTo>
                  <a:lnTo>
                    <a:pt x="591073" y="149425"/>
                  </a:lnTo>
                  <a:lnTo>
                    <a:pt x="638623" y="132292"/>
                  </a:lnTo>
                  <a:lnTo>
                    <a:pt x="687563" y="116078"/>
                  </a:lnTo>
                  <a:lnTo>
                    <a:pt x="737841" y="100809"/>
                  </a:lnTo>
                  <a:lnTo>
                    <a:pt x="789406" y="86512"/>
                  </a:lnTo>
                  <a:lnTo>
                    <a:pt x="842206" y="73211"/>
                  </a:lnTo>
                  <a:lnTo>
                    <a:pt x="896189" y="60932"/>
                  </a:lnTo>
                  <a:lnTo>
                    <a:pt x="951303" y="49700"/>
                  </a:lnTo>
                  <a:lnTo>
                    <a:pt x="1007497" y="39543"/>
                  </a:lnTo>
                  <a:lnTo>
                    <a:pt x="1064719" y="30484"/>
                  </a:lnTo>
                  <a:lnTo>
                    <a:pt x="1122917" y="22550"/>
                  </a:lnTo>
                  <a:lnTo>
                    <a:pt x="1182039" y="15766"/>
                  </a:lnTo>
                  <a:lnTo>
                    <a:pt x="1242035" y="10159"/>
                  </a:lnTo>
                  <a:lnTo>
                    <a:pt x="1302851" y="5752"/>
                  </a:lnTo>
                  <a:lnTo>
                    <a:pt x="1364437" y="2573"/>
                  </a:lnTo>
                  <a:lnTo>
                    <a:pt x="1426740" y="647"/>
                  </a:lnTo>
                  <a:lnTo>
                    <a:pt x="1489710" y="0"/>
                  </a:lnTo>
                  <a:lnTo>
                    <a:pt x="1552679" y="647"/>
                  </a:lnTo>
                  <a:lnTo>
                    <a:pt x="1614982" y="2573"/>
                  </a:lnTo>
                  <a:lnTo>
                    <a:pt x="1676568" y="5752"/>
                  </a:lnTo>
                  <a:lnTo>
                    <a:pt x="1737384" y="10159"/>
                  </a:lnTo>
                  <a:lnTo>
                    <a:pt x="1797380" y="15766"/>
                  </a:lnTo>
                  <a:lnTo>
                    <a:pt x="1856502" y="22550"/>
                  </a:lnTo>
                  <a:lnTo>
                    <a:pt x="1914700" y="30484"/>
                  </a:lnTo>
                  <a:lnTo>
                    <a:pt x="1971922" y="39543"/>
                  </a:lnTo>
                  <a:lnTo>
                    <a:pt x="2028116" y="49700"/>
                  </a:lnTo>
                  <a:lnTo>
                    <a:pt x="2083230" y="60932"/>
                  </a:lnTo>
                  <a:lnTo>
                    <a:pt x="2137213" y="73211"/>
                  </a:lnTo>
                  <a:lnTo>
                    <a:pt x="2190013" y="86512"/>
                  </a:lnTo>
                  <a:lnTo>
                    <a:pt x="2241578" y="100809"/>
                  </a:lnTo>
                  <a:lnTo>
                    <a:pt x="2291856" y="116078"/>
                  </a:lnTo>
                  <a:lnTo>
                    <a:pt x="2340796" y="132292"/>
                  </a:lnTo>
                  <a:lnTo>
                    <a:pt x="2388346" y="149425"/>
                  </a:lnTo>
                  <a:lnTo>
                    <a:pt x="2434455" y="167453"/>
                  </a:lnTo>
                  <a:lnTo>
                    <a:pt x="2479070" y="186349"/>
                  </a:lnTo>
                  <a:lnTo>
                    <a:pt x="2522140" y="206087"/>
                  </a:lnTo>
                  <a:lnTo>
                    <a:pt x="2563613" y="226643"/>
                  </a:lnTo>
                  <a:lnTo>
                    <a:pt x="2603438" y="247990"/>
                  </a:lnTo>
                  <a:lnTo>
                    <a:pt x="2641562" y="270104"/>
                  </a:lnTo>
                  <a:lnTo>
                    <a:pt x="2677934" y="292957"/>
                  </a:lnTo>
                  <a:lnTo>
                    <a:pt x="2712503" y="316525"/>
                  </a:lnTo>
                  <a:lnTo>
                    <a:pt x="2745216" y="340783"/>
                  </a:lnTo>
                  <a:lnTo>
                    <a:pt x="2776022" y="365703"/>
                  </a:lnTo>
                  <a:lnTo>
                    <a:pt x="2804869" y="391261"/>
                  </a:lnTo>
                  <a:lnTo>
                    <a:pt x="2856480" y="444189"/>
                  </a:lnTo>
                  <a:lnTo>
                    <a:pt x="2899635" y="499360"/>
                  </a:lnTo>
                  <a:lnTo>
                    <a:pt x="2933920" y="556569"/>
                  </a:lnTo>
                  <a:lnTo>
                    <a:pt x="2958922" y="615612"/>
                  </a:lnTo>
                  <a:lnTo>
                    <a:pt x="2974226" y="676283"/>
                  </a:lnTo>
                  <a:lnTo>
                    <a:pt x="2979420" y="738378"/>
                  </a:lnTo>
                  <a:lnTo>
                    <a:pt x="2978113" y="769590"/>
                  </a:lnTo>
                  <a:lnTo>
                    <a:pt x="2967812" y="830998"/>
                  </a:lnTo>
                  <a:lnTo>
                    <a:pt x="2947607" y="890881"/>
                  </a:lnTo>
                  <a:lnTo>
                    <a:pt x="2917912" y="949033"/>
                  </a:lnTo>
                  <a:lnTo>
                    <a:pt x="2879140" y="1005248"/>
                  </a:lnTo>
                  <a:lnTo>
                    <a:pt x="2831706" y="1059323"/>
                  </a:lnTo>
                  <a:lnTo>
                    <a:pt x="2776022" y="1111052"/>
                  </a:lnTo>
                  <a:lnTo>
                    <a:pt x="2745216" y="1135972"/>
                  </a:lnTo>
                  <a:lnTo>
                    <a:pt x="2712503" y="1160230"/>
                  </a:lnTo>
                  <a:lnTo>
                    <a:pt x="2677934" y="1183798"/>
                  </a:lnTo>
                  <a:lnTo>
                    <a:pt x="2641562" y="1206651"/>
                  </a:lnTo>
                  <a:lnTo>
                    <a:pt x="2603438" y="1228765"/>
                  </a:lnTo>
                  <a:lnTo>
                    <a:pt x="2563613" y="1250112"/>
                  </a:lnTo>
                  <a:lnTo>
                    <a:pt x="2522140" y="1270668"/>
                  </a:lnTo>
                  <a:lnTo>
                    <a:pt x="2479070" y="1290406"/>
                  </a:lnTo>
                  <a:lnTo>
                    <a:pt x="2434455" y="1309302"/>
                  </a:lnTo>
                  <a:lnTo>
                    <a:pt x="2388346" y="1327330"/>
                  </a:lnTo>
                  <a:lnTo>
                    <a:pt x="2340796" y="1344463"/>
                  </a:lnTo>
                  <a:lnTo>
                    <a:pt x="2291856" y="1360677"/>
                  </a:lnTo>
                  <a:lnTo>
                    <a:pt x="2241578" y="1375946"/>
                  </a:lnTo>
                  <a:lnTo>
                    <a:pt x="2190013" y="1390243"/>
                  </a:lnTo>
                  <a:lnTo>
                    <a:pt x="2137213" y="1403544"/>
                  </a:lnTo>
                  <a:lnTo>
                    <a:pt x="2083230" y="1415823"/>
                  </a:lnTo>
                  <a:lnTo>
                    <a:pt x="2028116" y="1427055"/>
                  </a:lnTo>
                  <a:lnTo>
                    <a:pt x="1971922" y="1437212"/>
                  </a:lnTo>
                  <a:lnTo>
                    <a:pt x="1914700" y="1446271"/>
                  </a:lnTo>
                  <a:lnTo>
                    <a:pt x="1856502" y="1454205"/>
                  </a:lnTo>
                  <a:lnTo>
                    <a:pt x="1797380" y="1460989"/>
                  </a:lnTo>
                  <a:lnTo>
                    <a:pt x="1737384" y="1466596"/>
                  </a:lnTo>
                  <a:lnTo>
                    <a:pt x="1676568" y="1471003"/>
                  </a:lnTo>
                  <a:lnTo>
                    <a:pt x="1614982" y="1474182"/>
                  </a:lnTo>
                  <a:lnTo>
                    <a:pt x="1552679" y="1476108"/>
                  </a:lnTo>
                  <a:lnTo>
                    <a:pt x="1489710" y="1476756"/>
                  </a:lnTo>
                  <a:lnTo>
                    <a:pt x="1426740" y="1476108"/>
                  </a:lnTo>
                  <a:lnTo>
                    <a:pt x="1364437" y="1474182"/>
                  </a:lnTo>
                  <a:lnTo>
                    <a:pt x="1302851" y="1471003"/>
                  </a:lnTo>
                  <a:lnTo>
                    <a:pt x="1242035" y="1466596"/>
                  </a:lnTo>
                  <a:lnTo>
                    <a:pt x="1182039" y="1460989"/>
                  </a:lnTo>
                  <a:lnTo>
                    <a:pt x="1122917" y="1454205"/>
                  </a:lnTo>
                  <a:lnTo>
                    <a:pt x="1064719" y="1446271"/>
                  </a:lnTo>
                  <a:lnTo>
                    <a:pt x="1007497" y="1437212"/>
                  </a:lnTo>
                  <a:lnTo>
                    <a:pt x="951303" y="1427055"/>
                  </a:lnTo>
                  <a:lnTo>
                    <a:pt x="896189" y="1415823"/>
                  </a:lnTo>
                  <a:lnTo>
                    <a:pt x="842206" y="1403544"/>
                  </a:lnTo>
                  <a:lnTo>
                    <a:pt x="789406" y="1390243"/>
                  </a:lnTo>
                  <a:lnTo>
                    <a:pt x="737841" y="1375946"/>
                  </a:lnTo>
                  <a:lnTo>
                    <a:pt x="687563" y="1360677"/>
                  </a:lnTo>
                  <a:lnTo>
                    <a:pt x="638623" y="1344463"/>
                  </a:lnTo>
                  <a:lnTo>
                    <a:pt x="591073" y="1327330"/>
                  </a:lnTo>
                  <a:lnTo>
                    <a:pt x="544964" y="1309302"/>
                  </a:lnTo>
                  <a:lnTo>
                    <a:pt x="500349" y="1290406"/>
                  </a:lnTo>
                  <a:lnTo>
                    <a:pt x="457279" y="1270668"/>
                  </a:lnTo>
                  <a:lnTo>
                    <a:pt x="415806" y="1250112"/>
                  </a:lnTo>
                  <a:lnTo>
                    <a:pt x="375981" y="1228765"/>
                  </a:lnTo>
                  <a:lnTo>
                    <a:pt x="337857" y="1206651"/>
                  </a:lnTo>
                  <a:lnTo>
                    <a:pt x="301485" y="1183798"/>
                  </a:lnTo>
                  <a:lnTo>
                    <a:pt x="266916" y="1160230"/>
                  </a:lnTo>
                  <a:lnTo>
                    <a:pt x="234203" y="1135972"/>
                  </a:lnTo>
                  <a:lnTo>
                    <a:pt x="203397" y="1111052"/>
                  </a:lnTo>
                  <a:lnTo>
                    <a:pt x="174550" y="1085494"/>
                  </a:lnTo>
                  <a:lnTo>
                    <a:pt x="122939" y="1032566"/>
                  </a:lnTo>
                  <a:lnTo>
                    <a:pt x="79784" y="977395"/>
                  </a:lnTo>
                  <a:lnTo>
                    <a:pt x="45499" y="920186"/>
                  </a:lnTo>
                  <a:lnTo>
                    <a:pt x="20497" y="861143"/>
                  </a:lnTo>
                  <a:lnTo>
                    <a:pt x="5193" y="800472"/>
                  </a:lnTo>
                  <a:lnTo>
                    <a:pt x="0" y="738378"/>
                  </a:lnTo>
                  <a:close/>
                </a:path>
              </a:pathLst>
            </a:custGeom>
            <a:ln w="9144">
              <a:solidFill>
                <a:srgbClr val="FAE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73963" y="4389120"/>
            <a:ext cx="11244580" cy="2019300"/>
            <a:chOff x="473963" y="4389120"/>
            <a:chExt cx="11244580" cy="2019300"/>
          </a:xfrm>
        </p:grpSpPr>
        <p:sp>
          <p:nvSpPr>
            <p:cNvPr id="7" name="object 7"/>
            <p:cNvSpPr/>
            <p:nvPr/>
          </p:nvSpPr>
          <p:spPr>
            <a:xfrm>
              <a:off x="473963" y="4393692"/>
              <a:ext cx="11244071" cy="20146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600" y="4393692"/>
              <a:ext cx="3386454" cy="1477010"/>
            </a:xfrm>
            <a:custGeom>
              <a:avLst/>
              <a:gdLst/>
              <a:ahLst/>
              <a:cxnLst/>
              <a:rect l="l" t="t" r="r" b="b"/>
              <a:pathLst>
                <a:path w="3386454" h="1477010">
                  <a:moveTo>
                    <a:pt x="0" y="738377"/>
                  </a:moveTo>
                  <a:lnTo>
                    <a:pt x="4861" y="682002"/>
                  </a:lnTo>
                  <a:lnTo>
                    <a:pt x="19211" y="626782"/>
                  </a:lnTo>
                  <a:lnTo>
                    <a:pt x="42699" y="572870"/>
                  </a:lnTo>
                  <a:lnTo>
                    <a:pt x="74975" y="520420"/>
                  </a:lnTo>
                  <a:lnTo>
                    <a:pt x="115687" y="469583"/>
                  </a:lnTo>
                  <a:lnTo>
                    <a:pt x="164485" y="420513"/>
                  </a:lnTo>
                  <a:lnTo>
                    <a:pt x="221018" y="373364"/>
                  </a:lnTo>
                  <a:lnTo>
                    <a:pt x="252076" y="350557"/>
                  </a:lnTo>
                  <a:lnTo>
                    <a:pt x="284935" y="328287"/>
                  </a:lnTo>
                  <a:lnTo>
                    <a:pt x="319553" y="306574"/>
                  </a:lnTo>
                  <a:lnTo>
                    <a:pt x="355886" y="285437"/>
                  </a:lnTo>
                  <a:lnTo>
                    <a:pt x="393889" y="264894"/>
                  </a:lnTo>
                  <a:lnTo>
                    <a:pt x="433519" y="244965"/>
                  </a:lnTo>
                  <a:lnTo>
                    <a:pt x="474732" y="225669"/>
                  </a:lnTo>
                  <a:lnTo>
                    <a:pt x="517484" y="207025"/>
                  </a:lnTo>
                  <a:lnTo>
                    <a:pt x="561732" y="189053"/>
                  </a:lnTo>
                  <a:lnTo>
                    <a:pt x="607431" y="171770"/>
                  </a:lnTo>
                  <a:lnTo>
                    <a:pt x="654537" y="155198"/>
                  </a:lnTo>
                  <a:lnTo>
                    <a:pt x="703007" y="139353"/>
                  </a:lnTo>
                  <a:lnTo>
                    <a:pt x="752797" y="124257"/>
                  </a:lnTo>
                  <a:lnTo>
                    <a:pt x="803863" y="109927"/>
                  </a:lnTo>
                  <a:lnTo>
                    <a:pt x="856162" y="96383"/>
                  </a:lnTo>
                  <a:lnTo>
                    <a:pt x="909648" y="83644"/>
                  </a:lnTo>
                  <a:lnTo>
                    <a:pt x="964279" y="71730"/>
                  </a:lnTo>
                  <a:lnTo>
                    <a:pt x="1020011" y="60658"/>
                  </a:lnTo>
                  <a:lnTo>
                    <a:pt x="1076800" y="50450"/>
                  </a:lnTo>
                  <a:lnTo>
                    <a:pt x="1134601" y="41122"/>
                  </a:lnTo>
                  <a:lnTo>
                    <a:pt x="1193372" y="32695"/>
                  </a:lnTo>
                  <a:lnTo>
                    <a:pt x="1253068" y="25188"/>
                  </a:lnTo>
                  <a:lnTo>
                    <a:pt x="1313645" y="18620"/>
                  </a:lnTo>
                  <a:lnTo>
                    <a:pt x="1375060" y="13010"/>
                  </a:lnTo>
                  <a:lnTo>
                    <a:pt x="1437269" y="8377"/>
                  </a:lnTo>
                  <a:lnTo>
                    <a:pt x="1500227" y="4741"/>
                  </a:lnTo>
                  <a:lnTo>
                    <a:pt x="1563892" y="2119"/>
                  </a:lnTo>
                  <a:lnTo>
                    <a:pt x="1628218" y="533"/>
                  </a:lnTo>
                  <a:lnTo>
                    <a:pt x="1693164" y="0"/>
                  </a:lnTo>
                  <a:lnTo>
                    <a:pt x="1758109" y="533"/>
                  </a:lnTo>
                  <a:lnTo>
                    <a:pt x="1822435" y="2119"/>
                  </a:lnTo>
                  <a:lnTo>
                    <a:pt x="1886100" y="4741"/>
                  </a:lnTo>
                  <a:lnTo>
                    <a:pt x="1949058" y="8377"/>
                  </a:lnTo>
                  <a:lnTo>
                    <a:pt x="2011267" y="13010"/>
                  </a:lnTo>
                  <a:lnTo>
                    <a:pt x="2072682" y="18620"/>
                  </a:lnTo>
                  <a:lnTo>
                    <a:pt x="2133259" y="25188"/>
                  </a:lnTo>
                  <a:lnTo>
                    <a:pt x="2192955" y="32695"/>
                  </a:lnTo>
                  <a:lnTo>
                    <a:pt x="2251726" y="41122"/>
                  </a:lnTo>
                  <a:lnTo>
                    <a:pt x="2309527" y="50450"/>
                  </a:lnTo>
                  <a:lnTo>
                    <a:pt x="2366316" y="60658"/>
                  </a:lnTo>
                  <a:lnTo>
                    <a:pt x="2422048" y="71730"/>
                  </a:lnTo>
                  <a:lnTo>
                    <a:pt x="2476679" y="83644"/>
                  </a:lnTo>
                  <a:lnTo>
                    <a:pt x="2530165" y="96383"/>
                  </a:lnTo>
                  <a:lnTo>
                    <a:pt x="2582464" y="109927"/>
                  </a:lnTo>
                  <a:lnTo>
                    <a:pt x="2633530" y="124257"/>
                  </a:lnTo>
                  <a:lnTo>
                    <a:pt x="2683320" y="139353"/>
                  </a:lnTo>
                  <a:lnTo>
                    <a:pt x="2731790" y="155198"/>
                  </a:lnTo>
                  <a:lnTo>
                    <a:pt x="2778896" y="171770"/>
                  </a:lnTo>
                  <a:lnTo>
                    <a:pt x="2824595" y="189053"/>
                  </a:lnTo>
                  <a:lnTo>
                    <a:pt x="2868843" y="207025"/>
                  </a:lnTo>
                  <a:lnTo>
                    <a:pt x="2911595" y="225669"/>
                  </a:lnTo>
                  <a:lnTo>
                    <a:pt x="2952808" y="244965"/>
                  </a:lnTo>
                  <a:lnTo>
                    <a:pt x="2992438" y="264894"/>
                  </a:lnTo>
                  <a:lnTo>
                    <a:pt x="3030441" y="285437"/>
                  </a:lnTo>
                  <a:lnTo>
                    <a:pt x="3066774" y="306574"/>
                  </a:lnTo>
                  <a:lnTo>
                    <a:pt x="3101392" y="328287"/>
                  </a:lnTo>
                  <a:lnTo>
                    <a:pt x="3134251" y="350557"/>
                  </a:lnTo>
                  <a:lnTo>
                    <a:pt x="3165309" y="373364"/>
                  </a:lnTo>
                  <a:lnTo>
                    <a:pt x="3221842" y="420513"/>
                  </a:lnTo>
                  <a:lnTo>
                    <a:pt x="3270640" y="469583"/>
                  </a:lnTo>
                  <a:lnTo>
                    <a:pt x="3311352" y="520420"/>
                  </a:lnTo>
                  <a:lnTo>
                    <a:pt x="3343628" y="572870"/>
                  </a:lnTo>
                  <a:lnTo>
                    <a:pt x="3367116" y="626782"/>
                  </a:lnTo>
                  <a:lnTo>
                    <a:pt x="3381466" y="682002"/>
                  </a:lnTo>
                  <a:lnTo>
                    <a:pt x="3386328" y="738377"/>
                  </a:lnTo>
                  <a:lnTo>
                    <a:pt x="3385105" y="766700"/>
                  </a:lnTo>
                  <a:lnTo>
                    <a:pt x="3375455" y="822517"/>
                  </a:lnTo>
                  <a:lnTo>
                    <a:pt x="3356492" y="877102"/>
                  </a:lnTo>
                  <a:lnTo>
                    <a:pt x="3328566" y="930302"/>
                  </a:lnTo>
                  <a:lnTo>
                    <a:pt x="3292028" y="981965"/>
                  </a:lnTo>
                  <a:lnTo>
                    <a:pt x="3247230" y="1031937"/>
                  </a:lnTo>
                  <a:lnTo>
                    <a:pt x="3194520" y="1080066"/>
                  </a:lnTo>
                  <a:lnTo>
                    <a:pt x="3134251" y="1126198"/>
                  </a:lnTo>
                  <a:lnTo>
                    <a:pt x="3101392" y="1148468"/>
                  </a:lnTo>
                  <a:lnTo>
                    <a:pt x="3066774" y="1170181"/>
                  </a:lnTo>
                  <a:lnTo>
                    <a:pt x="3030441" y="1191318"/>
                  </a:lnTo>
                  <a:lnTo>
                    <a:pt x="2992438" y="1211861"/>
                  </a:lnTo>
                  <a:lnTo>
                    <a:pt x="2952808" y="1231790"/>
                  </a:lnTo>
                  <a:lnTo>
                    <a:pt x="2911595" y="1251086"/>
                  </a:lnTo>
                  <a:lnTo>
                    <a:pt x="2868843" y="1269730"/>
                  </a:lnTo>
                  <a:lnTo>
                    <a:pt x="2824595" y="1287702"/>
                  </a:lnTo>
                  <a:lnTo>
                    <a:pt x="2778896" y="1304985"/>
                  </a:lnTo>
                  <a:lnTo>
                    <a:pt x="2731790" y="1321557"/>
                  </a:lnTo>
                  <a:lnTo>
                    <a:pt x="2683320" y="1337402"/>
                  </a:lnTo>
                  <a:lnTo>
                    <a:pt x="2633530" y="1352498"/>
                  </a:lnTo>
                  <a:lnTo>
                    <a:pt x="2582464" y="1366828"/>
                  </a:lnTo>
                  <a:lnTo>
                    <a:pt x="2530165" y="1380372"/>
                  </a:lnTo>
                  <a:lnTo>
                    <a:pt x="2476679" y="1393111"/>
                  </a:lnTo>
                  <a:lnTo>
                    <a:pt x="2422048" y="1405025"/>
                  </a:lnTo>
                  <a:lnTo>
                    <a:pt x="2366316" y="1416097"/>
                  </a:lnTo>
                  <a:lnTo>
                    <a:pt x="2309527" y="1426305"/>
                  </a:lnTo>
                  <a:lnTo>
                    <a:pt x="2251726" y="1435633"/>
                  </a:lnTo>
                  <a:lnTo>
                    <a:pt x="2192955" y="1444060"/>
                  </a:lnTo>
                  <a:lnTo>
                    <a:pt x="2133259" y="1451567"/>
                  </a:lnTo>
                  <a:lnTo>
                    <a:pt x="2072682" y="1458135"/>
                  </a:lnTo>
                  <a:lnTo>
                    <a:pt x="2011267" y="1463745"/>
                  </a:lnTo>
                  <a:lnTo>
                    <a:pt x="1949058" y="1468378"/>
                  </a:lnTo>
                  <a:lnTo>
                    <a:pt x="1886100" y="1472014"/>
                  </a:lnTo>
                  <a:lnTo>
                    <a:pt x="1822435" y="1474636"/>
                  </a:lnTo>
                  <a:lnTo>
                    <a:pt x="1758109" y="1476222"/>
                  </a:lnTo>
                  <a:lnTo>
                    <a:pt x="1693164" y="1476755"/>
                  </a:lnTo>
                  <a:lnTo>
                    <a:pt x="1628218" y="1476222"/>
                  </a:lnTo>
                  <a:lnTo>
                    <a:pt x="1563892" y="1474636"/>
                  </a:lnTo>
                  <a:lnTo>
                    <a:pt x="1500227" y="1472014"/>
                  </a:lnTo>
                  <a:lnTo>
                    <a:pt x="1437269" y="1468378"/>
                  </a:lnTo>
                  <a:lnTo>
                    <a:pt x="1375060" y="1463745"/>
                  </a:lnTo>
                  <a:lnTo>
                    <a:pt x="1313645" y="1458135"/>
                  </a:lnTo>
                  <a:lnTo>
                    <a:pt x="1253068" y="1451567"/>
                  </a:lnTo>
                  <a:lnTo>
                    <a:pt x="1193372" y="1444060"/>
                  </a:lnTo>
                  <a:lnTo>
                    <a:pt x="1134601" y="1435633"/>
                  </a:lnTo>
                  <a:lnTo>
                    <a:pt x="1076800" y="1426305"/>
                  </a:lnTo>
                  <a:lnTo>
                    <a:pt x="1020011" y="1416097"/>
                  </a:lnTo>
                  <a:lnTo>
                    <a:pt x="964279" y="1405025"/>
                  </a:lnTo>
                  <a:lnTo>
                    <a:pt x="909648" y="1393111"/>
                  </a:lnTo>
                  <a:lnTo>
                    <a:pt x="856162" y="1380372"/>
                  </a:lnTo>
                  <a:lnTo>
                    <a:pt x="803863" y="1366828"/>
                  </a:lnTo>
                  <a:lnTo>
                    <a:pt x="752797" y="1352498"/>
                  </a:lnTo>
                  <a:lnTo>
                    <a:pt x="703007" y="1337402"/>
                  </a:lnTo>
                  <a:lnTo>
                    <a:pt x="654537" y="1321557"/>
                  </a:lnTo>
                  <a:lnTo>
                    <a:pt x="607431" y="1304985"/>
                  </a:lnTo>
                  <a:lnTo>
                    <a:pt x="561732" y="1287702"/>
                  </a:lnTo>
                  <a:lnTo>
                    <a:pt x="517484" y="1269730"/>
                  </a:lnTo>
                  <a:lnTo>
                    <a:pt x="474732" y="1251086"/>
                  </a:lnTo>
                  <a:lnTo>
                    <a:pt x="433519" y="1231790"/>
                  </a:lnTo>
                  <a:lnTo>
                    <a:pt x="393889" y="1211861"/>
                  </a:lnTo>
                  <a:lnTo>
                    <a:pt x="355886" y="1191318"/>
                  </a:lnTo>
                  <a:lnTo>
                    <a:pt x="319553" y="1170181"/>
                  </a:lnTo>
                  <a:lnTo>
                    <a:pt x="284935" y="1148468"/>
                  </a:lnTo>
                  <a:lnTo>
                    <a:pt x="252076" y="1126198"/>
                  </a:lnTo>
                  <a:lnTo>
                    <a:pt x="221018" y="1103391"/>
                  </a:lnTo>
                  <a:lnTo>
                    <a:pt x="164485" y="1056242"/>
                  </a:lnTo>
                  <a:lnTo>
                    <a:pt x="115687" y="1007172"/>
                  </a:lnTo>
                  <a:lnTo>
                    <a:pt x="74975" y="956335"/>
                  </a:lnTo>
                  <a:lnTo>
                    <a:pt x="42699" y="903885"/>
                  </a:lnTo>
                  <a:lnTo>
                    <a:pt x="19211" y="849973"/>
                  </a:lnTo>
                  <a:lnTo>
                    <a:pt x="4861" y="794753"/>
                  </a:lnTo>
                  <a:lnTo>
                    <a:pt x="0" y="738377"/>
                  </a:lnTo>
                  <a:close/>
                </a:path>
              </a:pathLst>
            </a:custGeom>
            <a:ln w="9144">
              <a:solidFill>
                <a:srgbClr val="FAE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68092" y="2930804"/>
            <a:ext cx="2179320" cy="239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8495">
              <a:lnSpc>
                <a:spcPct val="120000"/>
              </a:lnSpc>
              <a:spcBef>
                <a:spcPts val="100"/>
              </a:spcBef>
            </a:pPr>
            <a:r>
              <a:rPr sz="2800" spc="-44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spc="-19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-59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800" spc="-125" dirty="0">
                <a:solidFill>
                  <a:srgbClr val="FFFFFF"/>
                </a:solidFill>
                <a:latin typeface="Arial"/>
                <a:cs typeface="Arial"/>
              </a:rPr>
              <a:t>eader 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FIleWriter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>
              <a:latin typeface="Arial"/>
              <a:cs typeface="Arial"/>
            </a:endParaRPr>
          </a:p>
          <a:p>
            <a:pPr marL="71755" marR="5080">
              <a:lnSpc>
                <a:spcPct val="120000"/>
              </a:lnSpc>
            </a:pP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InputStreamReader  </a:t>
            </a:r>
            <a:r>
              <a:rPr sz="2000" spc="-26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tp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4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-18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33727" y="1176527"/>
            <a:ext cx="3103245" cy="1485900"/>
            <a:chOff x="1633727" y="1176527"/>
            <a:chExt cx="3103245" cy="1485900"/>
          </a:xfrm>
        </p:grpSpPr>
        <p:sp>
          <p:nvSpPr>
            <p:cNvPr id="11" name="object 11"/>
            <p:cNvSpPr/>
            <p:nvPr/>
          </p:nvSpPr>
          <p:spPr>
            <a:xfrm>
              <a:off x="1638299" y="1181099"/>
              <a:ext cx="3093720" cy="14767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38299" y="1181099"/>
              <a:ext cx="3093720" cy="1477010"/>
            </a:xfrm>
            <a:custGeom>
              <a:avLst/>
              <a:gdLst/>
              <a:ahLst/>
              <a:cxnLst/>
              <a:rect l="l" t="t" r="r" b="b"/>
              <a:pathLst>
                <a:path w="3093720" h="1477010">
                  <a:moveTo>
                    <a:pt x="0" y="738377"/>
                  </a:moveTo>
                  <a:lnTo>
                    <a:pt x="5127" y="677819"/>
                  </a:lnTo>
                  <a:lnTo>
                    <a:pt x="20245" y="618608"/>
                  </a:lnTo>
                  <a:lnTo>
                    <a:pt x="44954" y="560936"/>
                  </a:lnTo>
                  <a:lnTo>
                    <a:pt x="78857" y="504992"/>
                  </a:lnTo>
                  <a:lnTo>
                    <a:pt x="121556" y="450967"/>
                  </a:lnTo>
                  <a:lnTo>
                    <a:pt x="172653" y="399049"/>
                  </a:lnTo>
                  <a:lnTo>
                    <a:pt x="231749" y="349431"/>
                  </a:lnTo>
                  <a:lnTo>
                    <a:pt x="264173" y="325542"/>
                  </a:lnTo>
                  <a:lnTo>
                    <a:pt x="298447" y="302300"/>
                  </a:lnTo>
                  <a:lnTo>
                    <a:pt x="334523" y="279727"/>
                  </a:lnTo>
                  <a:lnTo>
                    <a:pt x="372349" y="257848"/>
                  </a:lnTo>
                  <a:lnTo>
                    <a:pt x="411877" y="236686"/>
                  </a:lnTo>
                  <a:lnTo>
                    <a:pt x="453056" y="216265"/>
                  </a:lnTo>
                  <a:lnTo>
                    <a:pt x="495837" y="196608"/>
                  </a:lnTo>
                  <a:lnTo>
                    <a:pt x="540171" y="177740"/>
                  </a:lnTo>
                  <a:lnTo>
                    <a:pt x="586006" y="159683"/>
                  </a:lnTo>
                  <a:lnTo>
                    <a:pt x="633295" y="142463"/>
                  </a:lnTo>
                  <a:lnTo>
                    <a:pt x="681986" y="126102"/>
                  </a:lnTo>
                  <a:lnTo>
                    <a:pt x="732030" y="110625"/>
                  </a:lnTo>
                  <a:lnTo>
                    <a:pt x="783378" y="96055"/>
                  </a:lnTo>
                  <a:lnTo>
                    <a:pt x="835979" y="82416"/>
                  </a:lnTo>
                  <a:lnTo>
                    <a:pt x="889784" y="69731"/>
                  </a:lnTo>
                  <a:lnTo>
                    <a:pt x="944743" y="58025"/>
                  </a:lnTo>
                  <a:lnTo>
                    <a:pt x="1000806" y="47321"/>
                  </a:lnTo>
                  <a:lnTo>
                    <a:pt x="1057924" y="37642"/>
                  </a:lnTo>
                  <a:lnTo>
                    <a:pt x="1116046" y="29014"/>
                  </a:lnTo>
                  <a:lnTo>
                    <a:pt x="1175124" y="21459"/>
                  </a:lnTo>
                  <a:lnTo>
                    <a:pt x="1235107" y="15001"/>
                  </a:lnTo>
                  <a:lnTo>
                    <a:pt x="1295945" y="9664"/>
                  </a:lnTo>
                  <a:lnTo>
                    <a:pt x="1357590" y="5471"/>
                  </a:lnTo>
                  <a:lnTo>
                    <a:pt x="1419990" y="2447"/>
                  </a:lnTo>
                  <a:lnTo>
                    <a:pt x="1483096" y="615"/>
                  </a:lnTo>
                  <a:lnTo>
                    <a:pt x="1546860" y="0"/>
                  </a:lnTo>
                  <a:lnTo>
                    <a:pt x="1610623" y="615"/>
                  </a:lnTo>
                  <a:lnTo>
                    <a:pt x="1673729" y="2447"/>
                  </a:lnTo>
                  <a:lnTo>
                    <a:pt x="1736129" y="5471"/>
                  </a:lnTo>
                  <a:lnTo>
                    <a:pt x="1797774" y="9664"/>
                  </a:lnTo>
                  <a:lnTo>
                    <a:pt x="1858612" y="15001"/>
                  </a:lnTo>
                  <a:lnTo>
                    <a:pt x="1918595" y="21459"/>
                  </a:lnTo>
                  <a:lnTo>
                    <a:pt x="1977673" y="29014"/>
                  </a:lnTo>
                  <a:lnTo>
                    <a:pt x="2035795" y="37642"/>
                  </a:lnTo>
                  <a:lnTo>
                    <a:pt x="2092913" y="47321"/>
                  </a:lnTo>
                  <a:lnTo>
                    <a:pt x="2148976" y="58025"/>
                  </a:lnTo>
                  <a:lnTo>
                    <a:pt x="2203935" y="69731"/>
                  </a:lnTo>
                  <a:lnTo>
                    <a:pt x="2257740" y="82416"/>
                  </a:lnTo>
                  <a:lnTo>
                    <a:pt x="2310341" y="96055"/>
                  </a:lnTo>
                  <a:lnTo>
                    <a:pt x="2361689" y="110625"/>
                  </a:lnTo>
                  <a:lnTo>
                    <a:pt x="2411733" y="126102"/>
                  </a:lnTo>
                  <a:lnTo>
                    <a:pt x="2460424" y="142463"/>
                  </a:lnTo>
                  <a:lnTo>
                    <a:pt x="2507713" y="159683"/>
                  </a:lnTo>
                  <a:lnTo>
                    <a:pt x="2553548" y="177740"/>
                  </a:lnTo>
                  <a:lnTo>
                    <a:pt x="2597882" y="196608"/>
                  </a:lnTo>
                  <a:lnTo>
                    <a:pt x="2640663" y="216265"/>
                  </a:lnTo>
                  <a:lnTo>
                    <a:pt x="2681842" y="236686"/>
                  </a:lnTo>
                  <a:lnTo>
                    <a:pt x="2721370" y="257848"/>
                  </a:lnTo>
                  <a:lnTo>
                    <a:pt x="2759196" y="279727"/>
                  </a:lnTo>
                  <a:lnTo>
                    <a:pt x="2795272" y="302300"/>
                  </a:lnTo>
                  <a:lnTo>
                    <a:pt x="2829546" y="325542"/>
                  </a:lnTo>
                  <a:lnTo>
                    <a:pt x="2861970" y="349431"/>
                  </a:lnTo>
                  <a:lnTo>
                    <a:pt x="2892493" y="373941"/>
                  </a:lnTo>
                  <a:lnTo>
                    <a:pt x="2947639" y="424733"/>
                  </a:lnTo>
                  <a:lnTo>
                    <a:pt x="2994587" y="477728"/>
                  </a:lnTo>
                  <a:lnTo>
                    <a:pt x="3032938" y="532736"/>
                  </a:lnTo>
                  <a:lnTo>
                    <a:pt x="3062294" y="589568"/>
                  </a:lnTo>
                  <a:lnTo>
                    <a:pt x="3082257" y="648033"/>
                  </a:lnTo>
                  <a:lnTo>
                    <a:pt x="3092429" y="707941"/>
                  </a:lnTo>
                  <a:lnTo>
                    <a:pt x="3093720" y="738377"/>
                  </a:lnTo>
                  <a:lnTo>
                    <a:pt x="3092429" y="768814"/>
                  </a:lnTo>
                  <a:lnTo>
                    <a:pt x="3082257" y="828722"/>
                  </a:lnTo>
                  <a:lnTo>
                    <a:pt x="3062294" y="887187"/>
                  </a:lnTo>
                  <a:lnTo>
                    <a:pt x="3032938" y="944019"/>
                  </a:lnTo>
                  <a:lnTo>
                    <a:pt x="2994587" y="999027"/>
                  </a:lnTo>
                  <a:lnTo>
                    <a:pt x="2947639" y="1052022"/>
                  </a:lnTo>
                  <a:lnTo>
                    <a:pt x="2892493" y="1102814"/>
                  </a:lnTo>
                  <a:lnTo>
                    <a:pt x="2861970" y="1127324"/>
                  </a:lnTo>
                  <a:lnTo>
                    <a:pt x="2829546" y="1151213"/>
                  </a:lnTo>
                  <a:lnTo>
                    <a:pt x="2795272" y="1174455"/>
                  </a:lnTo>
                  <a:lnTo>
                    <a:pt x="2759196" y="1197028"/>
                  </a:lnTo>
                  <a:lnTo>
                    <a:pt x="2721370" y="1218907"/>
                  </a:lnTo>
                  <a:lnTo>
                    <a:pt x="2681842" y="1240069"/>
                  </a:lnTo>
                  <a:lnTo>
                    <a:pt x="2640663" y="1260490"/>
                  </a:lnTo>
                  <a:lnTo>
                    <a:pt x="2597882" y="1280147"/>
                  </a:lnTo>
                  <a:lnTo>
                    <a:pt x="2553548" y="1299015"/>
                  </a:lnTo>
                  <a:lnTo>
                    <a:pt x="2507713" y="1317072"/>
                  </a:lnTo>
                  <a:lnTo>
                    <a:pt x="2460424" y="1334292"/>
                  </a:lnTo>
                  <a:lnTo>
                    <a:pt x="2411733" y="1350653"/>
                  </a:lnTo>
                  <a:lnTo>
                    <a:pt x="2361689" y="1366130"/>
                  </a:lnTo>
                  <a:lnTo>
                    <a:pt x="2310341" y="1380700"/>
                  </a:lnTo>
                  <a:lnTo>
                    <a:pt x="2257740" y="1394339"/>
                  </a:lnTo>
                  <a:lnTo>
                    <a:pt x="2203935" y="1407024"/>
                  </a:lnTo>
                  <a:lnTo>
                    <a:pt x="2148976" y="1418730"/>
                  </a:lnTo>
                  <a:lnTo>
                    <a:pt x="2092913" y="1429434"/>
                  </a:lnTo>
                  <a:lnTo>
                    <a:pt x="2035795" y="1439113"/>
                  </a:lnTo>
                  <a:lnTo>
                    <a:pt x="1977673" y="1447741"/>
                  </a:lnTo>
                  <a:lnTo>
                    <a:pt x="1918595" y="1455296"/>
                  </a:lnTo>
                  <a:lnTo>
                    <a:pt x="1858612" y="1461754"/>
                  </a:lnTo>
                  <a:lnTo>
                    <a:pt x="1797774" y="1467091"/>
                  </a:lnTo>
                  <a:lnTo>
                    <a:pt x="1736129" y="1471284"/>
                  </a:lnTo>
                  <a:lnTo>
                    <a:pt x="1673729" y="1474308"/>
                  </a:lnTo>
                  <a:lnTo>
                    <a:pt x="1610623" y="1476140"/>
                  </a:lnTo>
                  <a:lnTo>
                    <a:pt x="1546860" y="1476755"/>
                  </a:lnTo>
                  <a:lnTo>
                    <a:pt x="1483096" y="1476140"/>
                  </a:lnTo>
                  <a:lnTo>
                    <a:pt x="1419990" y="1474308"/>
                  </a:lnTo>
                  <a:lnTo>
                    <a:pt x="1357590" y="1471284"/>
                  </a:lnTo>
                  <a:lnTo>
                    <a:pt x="1295945" y="1467091"/>
                  </a:lnTo>
                  <a:lnTo>
                    <a:pt x="1235107" y="1461754"/>
                  </a:lnTo>
                  <a:lnTo>
                    <a:pt x="1175124" y="1455296"/>
                  </a:lnTo>
                  <a:lnTo>
                    <a:pt x="1116046" y="1447741"/>
                  </a:lnTo>
                  <a:lnTo>
                    <a:pt x="1057924" y="1439113"/>
                  </a:lnTo>
                  <a:lnTo>
                    <a:pt x="1000806" y="1429434"/>
                  </a:lnTo>
                  <a:lnTo>
                    <a:pt x="944743" y="1418730"/>
                  </a:lnTo>
                  <a:lnTo>
                    <a:pt x="889784" y="1407024"/>
                  </a:lnTo>
                  <a:lnTo>
                    <a:pt x="835979" y="1394339"/>
                  </a:lnTo>
                  <a:lnTo>
                    <a:pt x="783378" y="1380700"/>
                  </a:lnTo>
                  <a:lnTo>
                    <a:pt x="732030" y="1366130"/>
                  </a:lnTo>
                  <a:lnTo>
                    <a:pt x="681986" y="1350653"/>
                  </a:lnTo>
                  <a:lnTo>
                    <a:pt x="633295" y="1334292"/>
                  </a:lnTo>
                  <a:lnTo>
                    <a:pt x="586006" y="1317072"/>
                  </a:lnTo>
                  <a:lnTo>
                    <a:pt x="540171" y="1299015"/>
                  </a:lnTo>
                  <a:lnTo>
                    <a:pt x="495837" y="1280147"/>
                  </a:lnTo>
                  <a:lnTo>
                    <a:pt x="453056" y="1260490"/>
                  </a:lnTo>
                  <a:lnTo>
                    <a:pt x="411877" y="1240069"/>
                  </a:lnTo>
                  <a:lnTo>
                    <a:pt x="372349" y="1218907"/>
                  </a:lnTo>
                  <a:lnTo>
                    <a:pt x="334523" y="1197028"/>
                  </a:lnTo>
                  <a:lnTo>
                    <a:pt x="298447" y="1174455"/>
                  </a:lnTo>
                  <a:lnTo>
                    <a:pt x="264173" y="1151213"/>
                  </a:lnTo>
                  <a:lnTo>
                    <a:pt x="231749" y="1127324"/>
                  </a:lnTo>
                  <a:lnTo>
                    <a:pt x="201226" y="1102814"/>
                  </a:lnTo>
                  <a:lnTo>
                    <a:pt x="146080" y="1052022"/>
                  </a:lnTo>
                  <a:lnTo>
                    <a:pt x="99132" y="999027"/>
                  </a:lnTo>
                  <a:lnTo>
                    <a:pt x="60781" y="944019"/>
                  </a:lnTo>
                  <a:lnTo>
                    <a:pt x="31425" y="887187"/>
                  </a:lnTo>
                  <a:lnTo>
                    <a:pt x="11462" y="828722"/>
                  </a:lnTo>
                  <a:lnTo>
                    <a:pt x="1290" y="768814"/>
                  </a:lnTo>
                  <a:lnTo>
                    <a:pt x="0" y="738377"/>
                  </a:lnTo>
                  <a:close/>
                </a:path>
              </a:pathLst>
            </a:custGeom>
            <a:ln w="9144">
              <a:solidFill>
                <a:srgbClr val="FAE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70302" y="1353667"/>
            <a:ext cx="1610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000" spc="-17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-4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1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r  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BufferedWriter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14973" y="1520190"/>
            <a:ext cx="3862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5" dirty="0">
                <a:latin typeface="Arial"/>
                <a:cs typeface="Arial"/>
              </a:rPr>
              <a:t>To </a:t>
            </a:r>
            <a:r>
              <a:rPr sz="2400" spc="-120" dirty="0">
                <a:latin typeface="Arial"/>
                <a:cs typeface="Arial"/>
              </a:rPr>
              <a:t>read </a:t>
            </a:r>
            <a:r>
              <a:rPr sz="2400" spc="5" dirty="0">
                <a:latin typeface="Arial"/>
                <a:cs typeface="Arial"/>
              </a:rPr>
              <a:t>&amp; </a:t>
            </a:r>
            <a:r>
              <a:rPr sz="2400" spc="-20" dirty="0">
                <a:latin typeface="Arial"/>
                <a:cs typeface="Arial"/>
              </a:rPr>
              <a:t>write </a:t>
            </a:r>
            <a:r>
              <a:rPr sz="2400" spc="-114" dirty="0">
                <a:latin typeface="Arial"/>
                <a:cs typeface="Arial"/>
              </a:rPr>
              <a:t>data </a:t>
            </a:r>
            <a:r>
              <a:rPr sz="2400" spc="-30" dirty="0">
                <a:latin typeface="Arial"/>
                <a:cs typeface="Arial"/>
              </a:rPr>
              <a:t>into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buffer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64428" y="3145612"/>
            <a:ext cx="34963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5" dirty="0">
                <a:latin typeface="Arial"/>
                <a:cs typeface="Arial"/>
              </a:rPr>
              <a:t>To </a:t>
            </a:r>
            <a:r>
              <a:rPr sz="2400" spc="-114" dirty="0">
                <a:latin typeface="Arial"/>
                <a:cs typeface="Arial"/>
              </a:rPr>
              <a:t>read </a:t>
            </a:r>
            <a:r>
              <a:rPr sz="2400" spc="5" dirty="0">
                <a:latin typeface="Arial"/>
                <a:cs typeface="Arial"/>
              </a:rPr>
              <a:t>&amp; </a:t>
            </a:r>
            <a:r>
              <a:rPr sz="2400" spc="-20" dirty="0">
                <a:latin typeface="Arial"/>
                <a:cs typeface="Arial"/>
              </a:rPr>
              <a:t>write </a:t>
            </a:r>
            <a:r>
              <a:rPr sz="2400" spc="-110" dirty="0">
                <a:latin typeface="Arial"/>
                <a:cs typeface="Arial"/>
              </a:rPr>
              <a:t>data </a:t>
            </a:r>
            <a:r>
              <a:rPr sz="2400" spc="-30" dirty="0">
                <a:latin typeface="Arial"/>
                <a:cs typeface="Arial"/>
              </a:rPr>
              <a:t>into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02528" y="4641850"/>
            <a:ext cx="3611879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</a:pPr>
            <a:r>
              <a:rPr sz="2400" spc="-130" dirty="0">
                <a:latin typeface="Arial"/>
                <a:cs typeface="Arial"/>
              </a:rPr>
              <a:t>Bridge </a:t>
            </a:r>
            <a:r>
              <a:rPr sz="2400" spc="-45" dirty="0">
                <a:latin typeface="Arial"/>
                <a:cs typeface="Arial"/>
              </a:rPr>
              <a:t>from </a:t>
            </a:r>
            <a:r>
              <a:rPr sz="2400" spc="-105" dirty="0">
                <a:latin typeface="Arial"/>
                <a:cs typeface="Arial"/>
              </a:rPr>
              <a:t>character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stream 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75" dirty="0">
                <a:latin typeface="Arial"/>
                <a:cs typeface="Arial"/>
              </a:rPr>
              <a:t>byte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stream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24840"/>
          </a:xfrm>
          <a:custGeom>
            <a:avLst/>
            <a:gdLst/>
            <a:ahLst/>
            <a:cxnLst/>
            <a:rect l="l" t="t" r="r" b="b"/>
            <a:pathLst>
              <a:path w="12192000" h="624840">
                <a:moveTo>
                  <a:pt x="12192000" y="0"/>
                </a:moveTo>
                <a:lnTo>
                  <a:pt x="0" y="0"/>
                </a:lnTo>
                <a:lnTo>
                  <a:pt x="0" y="624839"/>
                </a:lnTo>
                <a:lnTo>
                  <a:pt x="12192000" y="6248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4785" y="0"/>
            <a:ext cx="266763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Character</a:t>
            </a:r>
            <a:r>
              <a:rPr spc="-350" dirty="0"/>
              <a:t> </a:t>
            </a:r>
            <a:r>
              <a:rPr spc="-335" dirty="0"/>
              <a:t>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92039" y="512631"/>
            <a:ext cx="6544945" cy="1466427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835"/>
              </a:spcBef>
              <a:buFont typeface="Arial"/>
              <a:buChar char=""/>
              <a:tabLst>
                <a:tab pos="295910" algn="l"/>
                <a:tab pos="296545" algn="l"/>
              </a:tabLst>
            </a:pPr>
            <a:r>
              <a:rPr sz="2000" b="1" spc="-15" dirty="0">
                <a:latin typeface="Carlito"/>
                <a:cs typeface="Carlito"/>
              </a:rPr>
              <a:t>Character </a:t>
            </a:r>
            <a:r>
              <a:rPr sz="2000" b="1" spc="-10" dirty="0">
                <a:latin typeface="Carlito"/>
                <a:cs typeface="Carlito"/>
              </a:rPr>
              <a:t>Streams </a:t>
            </a:r>
            <a:r>
              <a:rPr sz="2000" spc="-5" dirty="0">
                <a:latin typeface="Carlito"/>
                <a:cs typeface="Carlito"/>
              </a:rPr>
              <a:t>handle </a:t>
            </a:r>
            <a:r>
              <a:rPr sz="2000" spc="-15" dirty="0">
                <a:latin typeface="Carlito"/>
                <a:cs typeface="Carlito"/>
              </a:rPr>
              <a:t>character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data.</a:t>
            </a:r>
            <a:endParaRPr sz="2000" dirty="0">
              <a:latin typeface="Carlito"/>
              <a:cs typeface="Carlito"/>
            </a:endParaRPr>
          </a:p>
          <a:p>
            <a:pPr marL="295910" indent="-283845">
              <a:lnSpc>
                <a:spcPts val="2510"/>
              </a:lnSpc>
              <a:spcBef>
                <a:spcPts val="735"/>
              </a:spcBef>
              <a:buFont typeface="Arial"/>
              <a:buChar char=""/>
              <a:tabLst>
                <a:tab pos="295910" algn="l"/>
                <a:tab pos="296545" algn="l"/>
              </a:tabLst>
            </a:pPr>
            <a:r>
              <a:rPr sz="2000" b="1" spc="-15" dirty="0">
                <a:latin typeface="Carlito"/>
                <a:cs typeface="Carlito"/>
              </a:rPr>
              <a:t>Reader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b="1" spc="-25" dirty="0">
                <a:latin typeface="Carlito"/>
                <a:cs typeface="Carlito"/>
              </a:rPr>
              <a:t>Writer </a:t>
            </a:r>
            <a:r>
              <a:rPr sz="2000" spc="-5" dirty="0">
                <a:latin typeface="Carlito"/>
                <a:cs typeface="Carlito"/>
              </a:rPr>
              <a:t>classes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15" dirty="0">
                <a:latin typeface="Carlito"/>
                <a:cs typeface="Carlito"/>
              </a:rPr>
              <a:t>character </a:t>
            </a:r>
            <a:r>
              <a:rPr sz="2000" spc="-5" dirty="0">
                <a:latin typeface="Carlito"/>
                <a:cs typeface="Carlito"/>
              </a:rPr>
              <a:t>I/O</a:t>
            </a:r>
            <a:r>
              <a:rPr sz="2000" spc="204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what</a:t>
            </a:r>
            <a:endParaRPr sz="2000" dirty="0">
              <a:latin typeface="Carlito"/>
              <a:cs typeface="Carlito"/>
            </a:endParaRPr>
          </a:p>
          <a:p>
            <a:pPr marL="295910">
              <a:lnSpc>
                <a:spcPts val="2510"/>
              </a:lnSpc>
            </a:pPr>
            <a:r>
              <a:rPr sz="2000" b="1" spc="-10" dirty="0">
                <a:latin typeface="Carlito"/>
                <a:cs typeface="Carlito"/>
              </a:rPr>
              <a:t>InputStream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b="1" spc="-10" dirty="0">
                <a:latin typeface="Carlito"/>
                <a:cs typeface="Carlito"/>
              </a:rPr>
              <a:t>OutputStream </a:t>
            </a:r>
            <a:r>
              <a:rPr sz="2000" spc="-5" dirty="0">
                <a:latin typeface="Carlito"/>
                <a:cs typeface="Carlito"/>
              </a:rPr>
              <a:t>classes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15" dirty="0">
                <a:latin typeface="Carlito"/>
                <a:cs typeface="Carlito"/>
              </a:rPr>
              <a:t>byte</a:t>
            </a:r>
            <a:r>
              <a:rPr sz="2000" spc="1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I/O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56469" y="1673841"/>
            <a:ext cx="1986914" cy="235923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5400">
              <a:lnSpc>
                <a:spcPct val="109000"/>
              </a:lnSpc>
              <a:spcBef>
                <a:spcPts val="85"/>
              </a:spcBef>
            </a:pPr>
            <a:r>
              <a:rPr sz="2000" spc="-15" dirty="0">
                <a:solidFill>
                  <a:srgbClr val="0000FF"/>
                </a:solidFill>
                <a:latin typeface="Carlito"/>
                <a:cs typeface="Carlito"/>
              </a:rPr>
              <a:t>Character </a:t>
            </a:r>
            <a:r>
              <a:rPr sz="2000" spc="-5" dirty="0">
                <a:solidFill>
                  <a:srgbClr val="0000FF"/>
                </a:solidFill>
                <a:latin typeface="Carlito"/>
                <a:cs typeface="Carlito"/>
              </a:rPr>
              <a:t>IO  </a:t>
            </a:r>
            <a:r>
              <a:rPr sz="2000" spc="-15" dirty="0">
                <a:latin typeface="Carlito"/>
                <a:cs typeface="Carlito"/>
              </a:rPr>
              <a:t>FileWriter  </a:t>
            </a:r>
            <a:r>
              <a:rPr sz="2000" spc="-10" dirty="0">
                <a:latin typeface="Carlito"/>
                <a:cs typeface="Carlito"/>
              </a:rPr>
              <a:t>FileReader  </a:t>
            </a:r>
            <a:r>
              <a:rPr sz="2000" spc="-20" dirty="0">
                <a:latin typeface="Carlito"/>
                <a:cs typeface="Carlito"/>
              </a:rPr>
              <a:t>BufferedWriter  </a:t>
            </a:r>
            <a:r>
              <a:rPr sz="2000" spc="-15" dirty="0">
                <a:latin typeface="Carlito"/>
                <a:cs typeface="Carlito"/>
              </a:rPr>
              <a:t>BufferedReader  CharArrayWriter  CharArrayReader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5000" y="1828800"/>
            <a:ext cx="2997200" cy="2683427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325"/>
              </a:spcBef>
            </a:pPr>
            <a:r>
              <a:rPr sz="2000" spc="-15" dirty="0">
                <a:solidFill>
                  <a:srgbClr val="0000FF"/>
                </a:solidFill>
                <a:latin typeface="Carlito"/>
                <a:cs typeface="Carlito"/>
              </a:rPr>
              <a:t>Byte</a:t>
            </a:r>
            <a:r>
              <a:rPr sz="2000" spc="1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rlito"/>
                <a:cs typeface="Carlito"/>
              </a:rPr>
              <a:t>IO</a:t>
            </a:r>
            <a:endParaRPr sz="2000" dirty="0">
              <a:latin typeface="Carlito"/>
              <a:cs typeface="Carlito"/>
            </a:endParaRPr>
          </a:p>
          <a:p>
            <a:pPr marL="250190" indent="-238125">
              <a:lnSpc>
                <a:spcPct val="100000"/>
              </a:lnSpc>
              <a:spcBef>
                <a:spcPts val="229"/>
              </a:spcBef>
              <a:buFont typeface="Verdana"/>
              <a:buChar char="◦"/>
              <a:tabLst>
                <a:tab pos="250825" algn="l"/>
              </a:tabLst>
            </a:pPr>
            <a:r>
              <a:rPr sz="2000" spc="-10" dirty="0">
                <a:latin typeface="Carlito"/>
                <a:cs typeface="Carlito"/>
              </a:rPr>
              <a:t>FileOutputStream</a:t>
            </a:r>
            <a:endParaRPr sz="2000" dirty="0">
              <a:latin typeface="Carlito"/>
              <a:cs typeface="Carlito"/>
            </a:endParaRPr>
          </a:p>
          <a:p>
            <a:pPr marL="250190" indent="-238125">
              <a:lnSpc>
                <a:spcPct val="100000"/>
              </a:lnSpc>
              <a:spcBef>
                <a:spcPts val="240"/>
              </a:spcBef>
              <a:buFont typeface="Verdana"/>
              <a:buChar char="◦"/>
              <a:tabLst>
                <a:tab pos="250825" algn="l"/>
              </a:tabLst>
            </a:pPr>
            <a:r>
              <a:rPr sz="2000" spc="-10" dirty="0">
                <a:latin typeface="Carlito"/>
                <a:cs typeface="Carlito"/>
              </a:rPr>
              <a:t>FileInputStream</a:t>
            </a:r>
            <a:endParaRPr sz="2000" dirty="0">
              <a:latin typeface="Carlito"/>
              <a:cs typeface="Carlito"/>
            </a:endParaRPr>
          </a:p>
          <a:p>
            <a:pPr marL="250190" indent="-238125">
              <a:lnSpc>
                <a:spcPct val="100000"/>
              </a:lnSpc>
              <a:spcBef>
                <a:spcPts val="240"/>
              </a:spcBef>
              <a:buFont typeface="Verdana"/>
              <a:buChar char="◦"/>
              <a:tabLst>
                <a:tab pos="250825" algn="l"/>
              </a:tabLst>
            </a:pPr>
            <a:r>
              <a:rPr sz="2000" spc="-15" dirty="0">
                <a:latin typeface="Carlito"/>
                <a:cs typeface="Carlito"/>
              </a:rPr>
              <a:t>BufferedOutputStream</a:t>
            </a:r>
            <a:endParaRPr sz="2000" dirty="0">
              <a:latin typeface="Carlito"/>
              <a:cs typeface="Carlito"/>
            </a:endParaRPr>
          </a:p>
          <a:p>
            <a:pPr marL="250190" indent="-238125">
              <a:lnSpc>
                <a:spcPct val="100000"/>
              </a:lnSpc>
              <a:spcBef>
                <a:spcPts val="229"/>
              </a:spcBef>
              <a:buFont typeface="Verdana"/>
              <a:buChar char="◦"/>
              <a:tabLst>
                <a:tab pos="250825" algn="l"/>
              </a:tabLst>
            </a:pPr>
            <a:r>
              <a:rPr sz="2000" spc="-10" dirty="0">
                <a:latin typeface="Carlito"/>
                <a:cs typeface="Carlito"/>
              </a:rPr>
              <a:t>BufferedInputStream</a:t>
            </a:r>
            <a:endParaRPr sz="2000" dirty="0">
              <a:latin typeface="Carlito"/>
              <a:cs typeface="Carlito"/>
            </a:endParaRPr>
          </a:p>
          <a:p>
            <a:pPr marL="250190" indent="-238125">
              <a:lnSpc>
                <a:spcPct val="100000"/>
              </a:lnSpc>
              <a:spcBef>
                <a:spcPts val="240"/>
              </a:spcBef>
              <a:buFont typeface="Verdana"/>
              <a:buChar char="◦"/>
              <a:tabLst>
                <a:tab pos="250825" algn="l"/>
              </a:tabLst>
            </a:pPr>
            <a:r>
              <a:rPr sz="2000" spc="-25" dirty="0">
                <a:latin typeface="Carlito"/>
                <a:cs typeface="Carlito"/>
              </a:rPr>
              <a:t>B</a:t>
            </a:r>
            <a:r>
              <a:rPr sz="2000" spc="5" dirty="0">
                <a:latin typeface="Carlito"/>
                <a:cs typeface="Carlito"/>
              </a:rPr>
              <a:t>y</a:t>
            </a:r>
            <a:r>
              <a:rPr sz="2000" spc="-35" dirty="0">
                <a:latin typeface="Carlito"/>
                <a:cs typeface="Carlito"/>
              </a:rPr>
              <a:t>t</a:t>
            </a:r>
            <a:r>
              <a:rPr sz="2000" spc="-5" dirty="0">
                <a:latin typeface="Carlito"/>
                <a:cs typeface="Carlito"/>
              </a:rPr>
              <a:t>eAr</a:t>
            </a:r>
            <a:r>
              <a:rPr sz="2000" spc="-55" dirty="0">
                <a:latin typeface="Carlito"/>
                <a:cs typeface="Carlito"/>
              </a:rPr>
              <a:t>r</a:t>
            </a:r>
            <a:r>
              <a:rPr sz="2000" spc="-40" dirty="0">
                <a:latin typeface="Carlito"/>
                <a:cs typeface="Carlito"/>
              </a:rPr>
              <a:t>a</a:t>
            </a:r>
            <a:r>
              <a:rPr sz="2000" spc="-5" dirty="0">
                <a:latin typeface="Carlito"/>
                <a:cs typeface="Carlito"/>
              </a:rPr>
              <a:t>yOu</a:t>
            </a:r>
            <a:r>
              <a:rPr sz="2000" spc="-15" dirty="0">
                <a:latin typeface="Carlito"/>
                <a:cs typeface="Carlito"/>
              </a:rPr>
              <a:t>t</a:t>
            </a:r>
            <a:r>
              <a:rPr sz="2000" spc="-10" dirty="0">
                <a:latin typeface="Carlito"/>
                <a:cs typeface="Carlito"/>
              </a:rPr>
              <a:t>pu</a:t>
            </a:r>
            <a:r>
              <a:rPr sz="2000" spc="-15" dirty="0">
                <a:latin typeface="Carlito"/>
                <a:cs typeface="Carlito"/>
              </a:rPr>
              <a:t>t</a:t>
            </a:r>
            <a:r>
              <a:rPr sz="2000" spc="-10" dirty="0">
                <a:latin typeface="Carlito"/>
                <a:cs typeface="Carlito"/>
              </a:rPr>
              <a:t>St</a:t>
            </a:r>
            <a:r>
              <a:rPr sz="2000" spc="-35" dirty="0">
                <a:latin typeface="Carlito"/>
                <a:cs typeface="Carlito"/>
              </a:rPr>
              <a:t>r</a:t>
            </a:r>
            <a:r>
              <a:rPr sz="2000" spc="-5" dirty="0">
                <a:latin typeface="Carlito"/>
                <a:cs typeface="Carlito"/>
              </a:rPr>
              <a:t>eam</a:t>
            </a:r>
            <a:endParaRPr sz="2000" dirty="0">
              <a:latin typeface="Carlito"/>
              <a:cs typeface="Carlito"/>
            </a:endParaRPr>
          </a:p>
          <a:p>
            <a:pPr marL="250190" indent="-238125">
              <a:lnSpc>
                <a:spcPct val="100000"/>
              </a:lnSpc>
              <a:spcBef>
                <a:spcPts val="240"/>
              </a:spcBef>
              <a:buFont typeface="Verdana"/>
              <a:buChar char="◦"/>
              <a:tabLst>
                <a:tab pos="250825" algn="l"/>
              </a:tabLst>
            </a:pPr>
            <a:r>
              <a:rPr sz="2000" spc="-15" dirty="0">
                <a:latin typeface="Carlito"/>
                <a:cs typeface="Carlito"/>
              </a:rPr>
              <a:t>ByteArrayInputStream</a:t>
            </a:r>
            <a:endParaRPr sz="2000" dirty="0">
              <a:latin typeface="Carlito"/>
              <a:cs typeface="Carlito"/>
            </a:endParaRPr>
          </a:p>
          <a:p>
            <a:pPr marL="250190" indent="-238125">
              <a:lnSpc>
                <a:spcPct val="100000"/>
              </a:lnSpc>
              <a:spcBef>
                <a:spcPts val="229"/>
              </a:spcBef>
              <a:buFont typeface="Verdana"/>
              <a:buChar char="◦"/>
              <a:tabLst>
                <a:tab pos="250825" algn="l"/>
              </a:tabLst>
            </a:pPr>
            <a:r>
              <a:rPr sz="2000" spc="-15" dirty="0">
                <a:latin typeface="Carlito"/>
                <a:cs typeface="Carlito"/>
              </a:rPr>
              <a:t>etc…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06657" y="6477914"/>
            <a:ext cx="1555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920" y="624840"/>
            <a:ext cx="4958080" cy="4906010"/>
          </a:xfrm>
          <a:custGeom>
            <a:avLst/>
            <a:gdLst/>
            <a:ahLst/>
            <a:cxnLst/>
            <a:rect l="l" t="t" r="r" b="b"/>
            <a:pathLst>
              <a:path w="4958080" h="4906010">
                <a:moveTo>
                  <a:pt x="4957572" y="0"/>
                </a:moveTo>
                <a:lnTo>
                  <a:pt x="0" y="0"/>
                </a:lnTo>
                <a:lnTo>
                  <a:pt x="0" y="4905756"/>
                </a:lnTo>
                <a:lnTo>
                  <a:pt x="4957572" y="4905756"/>
                </a:lnTo>
                <a:lnTo>
                  <a:pt x="495757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2346" y="512631"/>
            <a:ext cx="4192270" cy="118491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b="1" spc="-15" dirty="0">
                <a:latin typeface="Carlito"/>
                <a:cs typeface="Carlito"/>
              </a:rPr>
              <a:t>Character-Oriented</a:t>
            </a:r>
            <a:r>
              <a:rPr sz="2000" b="1" spc="35" dirty="0">
                <a:latin typeface="Carlito"/>
                <a:cs typeface="Carlito"/>
              </a:rPr>
              <a:t> </a:t>
            </a:r>
            <a:r>
              <a:rPr sz="2000" b="1" spc="-20" dirty="0">
                <a:latin typeface="Carlito"/>
                <a:cs typeface="Carlito"/>
              </a:rPr>
              <a:t>System</a:t>
            </a:r>
            <a:endParaRPr sz="2000" dirty="0">
              <a:latin typeface="Carlito"/>
              <a:cs typeface="Carlito"/>
            </a:endParaRPr>
          </a:p>
          <a:p>
            <a:pPr marL="295910" marR="5080" indent="-283845">
              <a:lnSpc>
                <a:spcPts val="2380"/>
              </a:lnSpc>
              <a:spcBef>
                <a:spcPts val="1035"/>
              </a:spcBef>
              <a:buFont typeface="Arial"/>
              <a:buChar char="•"/>
              <a:tabLst>
                <a:tab pos="295910" algn="l"/>
                <a:tab pos="296545" algn="l"/>
              </a:tabLst>
            </a:pPr>
            <a:r>
              <a:rPr sz="2000" spc="-10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Java </a:t>
            </a:r>
            <a:r>
              <a:rPr sz="2000" spc="-15" dirty="0">
                <a:latin typeface="Carlito"/>
                <a:cs typeface="Carlito"/>
              </a:rPr>
              <a:t>platform stores character  </a:t>
            </a:r>
            <a:r>
              <a:rPr sz="2000" spc="-10" dirty="0">
                <a:latin typeface="Carlito"/>
                <a:cs typeface="Carlito"/>
              </a:rPr>
              <a:t>values using </a:t>
            </a:r>
            <a:r>
              <a:rPr sz="2000" i="1" spc="-10" dirty="0">
                <a:latin typeface="Carlito"/>
                <a:cs typeface="Carlito"/>
              </a:rPr>
              <a:t>Unicode</a:t>
            </a:r>
            <a:r>
              <a:rPr sz="2000" i="1" spc="10" dirty="0">
                <a:latin typeface="Carlito"/>
                <a:cs typeface="Carlito"/>
              </a:rPr>
              <a:t> </a:t>
            </a:r>
            <a:r>
              <a:rPr sz="2000" i="1" spc="-15" dirty="0">
                <a:latin typeface="Carlito"/>
                <a:cs typeface="Carlito"/>
              </a:rPr>
              <a:t>conventions</a:t>
            </a:r>
            <a:r>
              <a:rPr sz="2000" spc="-1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346" y="1765554"/>
            <a:ext cx="4436110" cy="143116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95910" marR="5080" indent="-283845">
              <a:lnSpc>
                <a:spcPct val="90000"/>
              </a:lnSpc>
              <a:spcBef>
                <a:spcPts val="359"/>
              </a:spcBef>
              <a:tabLst>
                <a:tab pos="295910" algn="l"/>
                <a:tab pos="2273300" algn="l"/>
              </a:tabLst>
            </a:pPr>
            <a:r>
              <a:rPr sz="2000" spc="-580" dirty="0">
                <a:latin typeface="Arial"/>
                <a:cs typeface="Arial"/>
              </a:rPr>
              <a:t>	</a:t>
            </a:r>
            <a:r>
              <a:rPr sz="2000" spc="-10" dirty="0">
                <a:latin typeface="Carlito"/>
                <a:cs typeface="Carlito"/>
              </a:rPr>
              <a:t>Since byte-oriented streams are  </a:t>
            </a:r>
            <a:r>
              <a:rPr sz="2000" spc="-15" dirty="0">
                <a:latin typeface="Carlito"/>
                <a:cs typeface="Carlito"/>
              </a:rPr>
              <a:t>inconvenient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for	</a:t>
            </a:r>
            <a:r>
              <a:rPr sz="2000" spc="-15" dirty="0">
                <a:latin typeface="Carlito"/>
                <a:cs typeface="Carlito"/>
              </a:rPr>
              <a:t>Unicode-compliant  </a:t>
            </a:r>
            <a:r>
              <a:rPr sz="2000" spc="-10" dirty="0">
                <a:latin typeface="Carlito"/>
                <a:cs typeface="Carlito"/>
              </a:rPr>
              <a:t>character- </a:t>
            </a:r>
            <a:r>
              <a:rPr sz="2000" spc="-5" dirty="0">
                <a:latin typeface="Carlito"/>
                <a:cs typeface="Carlito"/>
              </a:rPr>
              <a:t>based I/O , </a:t>
            </a:r>
            <a:r>
              <a:rPr sz="2000" spc="-25" dirty="0">
                <a:latin typeface="Carlito"/>
                <a:cs typeface="Carlito"/>
              </a:rPr>
              <a:t>Java </a:t>
            </a:r>
            <a:r>
              <a:rPr sz="2000" spc="-10" dirty="0">
                <a:latin typeface="Carlito"/>
                <a:cs typeface="Carlito"/>
              </a:rPr>
              <a:t>has the  following </a:t>
            </a:r>
            <a:r>
              <a:rPr sz="2000" spc="-15" dirty="0">
                <a:latin typeface="Carlito"/>
                <a:cs typeface="Carlito"/>
              </a:rPr>
              <a:t>abstract </a:t>
            </a:r>
            <a:r>
              <a:rPr sz="2000" spc="-5" dirty="0">
                <a:latin typeface="Carlito"/>
                <a:cs typeface="Carlito"/>
              </a:rPr>
              <a:t>classes </a:t>
            </a:r>
            <a:r>
              <a:rPr sz="2000" spc="-20" dirty="0">
                <a:latin typeface="Carlito"/>
                <a:cs typeface="Carlito"/>
              </a:rPr>
              <a:t>for  </a:t>
            </a:r>
            <a:r>
              <a:rPr sz="2000" spc="-10" dirty="0">
                <a:latin typeface="Carlito"/>
                <a:cs typeface="Carlito"/>
              </a:rPr>
              <a:t>performing </a:t>
            </a:r>
            <a:r>
              <a:rPr sz="2000" spc="-15" dirty="0">
                <a:latin typeface="Carlito"/>
                <a:cs typeface="Carlito"/>
              </a:rPr>
              <a:t>character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I/O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386" y="3306954"/>
            <a:ext cx="1728470" cy="993221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14325" indent="-302260">
              <a:lnSpc>
                <a:spcPct val="100000"/>
              </a:lnSpc>
              <a:spcBef>
                <a:spcPts val="345"/>
              </a:spcBef>
              <a:buFont typeface="Verdana"/>
              <a:buChar char="◦"/>
              <a:tabLst>
                <a:tab pos="314325" algn="l"/>
                <a:tab pos="314960" algn="l"/>
              </a:tabLst>
            </a:pPr>
            <a:r>
              <a:rPr sz="2000" spc="-10" dirty="0">
                <a:latin typeface="Carlito"/>
                <a:cs typeface="Carlito"/>
              </a:rPr>
              <a:t>Reader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class</a:t>
            </a:r>
            <a:endParaRPr sz="2000" dirty="0">
              <a:latin typeface="Carlito"/>
              <a:cs typeface="Carlito"/>
            </a:endParaRPr>
          </a:p>
          <a:p>
            <a:pPr marL="314325" indent="-302260">
              <a:lnSpc>
                <a:spcPct val="100000"/>
              </a:lnSpc>
              <a:spcBef>
                <a:spcPts val="240"/>
              </a:spcBef>
              <a:buFont typeface="Verdana"/>
              <a:buChar char="◦"/>
              <a:tabLst>
                <a:tab pos="314325" algn="l"/>
                <a:tab pos="314960" algn="l"/>
              </a:tabLst>
            </a:pPr>
            <a:r>
              <a:rPr sz="2000" spc="-20" dirty="0">
                <a:latin typeface="Carlito"/>
                <a:cs typeface="Carlito"/>
              </a:rPr>
              <a:t>Writer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class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346" y="4132834"/>
            <a:ext cx="4580255" cy="13925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95910" marR="151130" indent="-283845">
              <a:lnSpc>
                <a:spcPts val="2380"/>
              </a:lnSpc>
              <a:spcBef>
                <a:spcPts val="390"/>
              </a:spcBef>
              <a:buFont typeface="Arial"/>
              <a:buChar char=""/>
              <a:tabLst>
                <a:tab pos="295910" algn="l"/>
                <a:tab pos="296545" algn="l"/>
              </a:tabLst>
            </a:pPr>
            <a:r>
              <a:rPr sz="2000" spc="-10" dirty="0">
                <a:latin typeface="Carlito"/>
                <a:cs typeface="Carlito"/>
              </a:rPr>
              <a:t>Supports </a:t>
            </a:r>
            <a:r>
              <a:rPr sz="2000" i="1" spc="-10" dirty="0">
                <a:latin typeface="Carlito"/>
                <a:cs typeface="Carlito"/>
              </a:rPr>
              <a:t>internationalization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25" dirty="0">
                <a:latin typeface="Carlito"/>
                <a:cs typeface="Carlito"/>
              </a:rPr>
              <a:t>Java  </a:t>
            </a:r>
            <a:r>
              <a:rPr sz="2000" spc="-5" dirty="0">
                <a:latin typeface="Carlito"/>
                <a:cs typeface="Carlito"/>
              </a:rPr>
              <a:t>I/O</a:t>
            </a:r>
            <a:endParaRPr sz="2000" dirty="0">
              <a:latin typeface="Carlito"/>
              <a:cs typeface="Carlito"/>
            </a:endParaRPr>
          </a:p>
          <a:p>
            <a:pPr marL="295910" indent="-283845">
              <a:lnSpc>
                <a:spcPts val="2510"/>
              </a:lnSpc>
              <a:spcBef>
                <a:spcPts val="690"/>
              </a:spcBef>
              <a:buFont typeface="Arial"/>
              <a:buChar char=""/>
              <a:tabLst>
                <a:tab pos="295910" algn="l"/>
                <a:tab pos="296545" algn="l"/>
              </a:tabLst>
            </a:pPr>
            <a:r>
              <a:rPr sz="2000" spc="-5" dirty="0">
                <a:latin typeface="Carlito"/>
                <a:cs typeface="Carlito"/>
              </a:rPr>
              <a:t>Subclasses of </a:t>
            </a:r>
            <a:r>
              <a:rPr sz="2000" spc="-10" dirty="0">
                <a:latin typeface="Carlito"/>
                <a:cs typeface="Carlito"/>
              </a:rPr>
              <a:t>Reader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spc="-20" dirty="0">
                <a:latin typeface="Carlito"/>
                <a:cs typeface="Carlito"/>
              </a:rPr>
              <a:t>Writer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are</a:t>
            </a:r>
            <a:endParaRPr sz="2000" dirty="0">
              <a:latin typeface="Carlito"/>
              <a:cs typeface="Carlito"/>
            </a:endParaRPr>
          </a:p>
          <a:p>
            <a:pPr marL="295910">
              <a:lnSpc>
                <a:spcPts val="2510"/>
              </a:lnSpc>
            </a:pPr>
            <a:r>
              <a:rPr sz="2000" spc="-10" dirty="0">
                <a:latin typeface="Carlito"/>
                <a:cs typeface="Carlito"/>
              </a:rPr>
              <a:t>used </a:t>
            </a:r>
            <a:r>
              <a:rPr sz="2000" spc="-20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handling </a:t>
            </a:r>
            <a:r>
              <a:rPr sz="2000" spc="-15" dirty="0">
                <a:latin typeface="Carlito"/>
                <a:cs typeface="Carlito"/>
              </a:rPr>
              <a:t>Unicode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characters.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68140" y="5574791"/>
            <a:ext cx="3336290" cy="1283335"/>
          </a:xfrm>
          <a:custGeom>
            <a:avLst/>
            <a:gdLst/>
            <a:ahLst/>
            <a:cxnLst/>
            <a:rect l="l" t="t" r="r" b="b"/>
            <a:pathLst>
              <a:path w="3336290" h="1283334">
                <a:moveTo>
                  <a:pt x="3336036" y="0"/>
                </a:moveTo>
                <a:lnTo>
                  <a:pt x="0" y="0"/>
                </a:lnTo>
                <a:lnTo>
                  <a:pt x="0" y="1283204"/>
                </a:lnTo>
                <a:lnTo>
                  <a:pt x="3336036" y="1283204"/>
                </a:lnTo>
                <a:lnTo>
                  <a:pt x="3336036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29176" y="5474918"/>
            <a:ext cx="2749550" cy="1252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90700">
              <a:lnSpc>
                <a:spcPct val="140000"/>
              </a:lnSpc>
              <a:spcBef>
                <a:spcPts val="100"/>
              </a:spcBef>
            </a:pPr>
            <a:r>
              <a:rPr sz="1400" spc="-10" dirty="0">
                <a:latin typeface="Carlito"/>
                <a:cs typeface="Carlito"/>
              </a:rPr>
              <a:t>void</a:t>
            </a:r>
            <a:r>
              <a:rPr sz="1400" spc="-7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close()  </a:t>
            </a:r>
            <a:r>
              <a:rPr sz="1400" spc="-10" dirty="0">
                <a:latin typeface="Carlito"/>
                <a:cs typeface="Carlito"/>
              </a:rPr>
              <a:t>int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read()</a:t>
            </a:r>
            <a:endParaRPr sz="1400" dirty="0">
              <a:latin typeface="Carlito"/>
              <a:cs typeface="Carlito"/>
            </a:endParaRPr>
          </a:p>
          <a:p>
            <a:pPr marL="58419">
              <a:lnSpc>
                <a:spcPct val="100000"/>
              </a:lnSpc>
              <a:spcBef>
                <a:spcPts val="770"/>
              </a:spcBef>
            </a:pPr>
            <a:r>
              <a:rPr sz="1400" spc="-10" dirty="0">
                <a:latin typeface="Carlito"/>
                <a:cs typeface="Carlito"/>
              </a:rPr>
              <a:t>int </a:t>
            </a:r>
            <a:r>
              <a:rPr sz="1400" spc="-5" dirty="0">
                <a:latin typeface="Carlito"/>
                <a:cs typeface="Carlito"/>
              </a:rPr>
              <a:t>read(char[] c, int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len)</a:t>
            </a:r>
            <a:endParaRPr sz="1400" dirty="0">
              <a:latin typeface="Carlito"/>
              <a:cs typeface="Carlito"/>
            </a:endParaRPr>
          </a:p>
          <a:p>
            <a:pPr marL="58419">
              <a:lnSpc>
                <a:spcPct val="100000"/>
              </a:lnSpc>
              <a:spcBef>
                <a:spcPts val="770"/>
              </a:spcBef>
            </a:pPr>
            <a:r>
              <a:rPr sz="1400" spc="-10" dirty="0">
                <a:latin typeface="Carlito"/>
                <a:cs typeface="Carlito"/>
              </a:rPr>
              <a:t>int read(char </a:t>
            </a:r>
            <a:r>
              <a:rPr sz="1400" spc="-5" dirty="0">
                <a:latin typeface="Carlito"/>
                <a:cs typeface="Carlito"/>
              </a:rPr>
              <a:t>[] c, </a:t>
            </a:r>
            <a:r>
              <a:rPr sz="1400" spc="-10" dirty="0">
                <a:latin typeface="Carlito"/>
                <a:cs typeface="Carlito"/>
              </a:rPr>
              <a:t>int off </a:t>
            </a:r>
            <a:r>
              <a:rPr sz="1400" spc="-5" dirty="0">
                <a:latin typeface="Carlito"/>
                <a:cs typeface="Carlito"/>
              </a:rPr>
              <a:t>, </a:t>
            </a:r>
            <a:r>
              <a:rPr sz="1400" spc="-10" dirty="0">
                <a:latin typeface="Carlito"/>
                <a:cs typeface="Carlito"/>
              </a:rPr>
              <a:t>int</a:t>
            </a:r>
            <a:r>
              <a:rPr sz="1400" spc="4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len)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06868" y="4789932"/>
            <a:ext cx="4485640" cy="1931035"/>
          </a:xfrm>
          <a:custGeom>
            <a:avLst/>
            <a:gdLst/>
            <a:ahLst/>
            <a:cxnLst/>
            <a:rect l="l" t="t" r="r" b="b"/>
            <a:pathLst>
              <a:path w="4485640" h="1931034">
                <a:moveTo>
                  <a:pt x="4485132" y="0"/>
                </a:moveTo>
                <a:lnTo>
                  <a:pt x="0" y="0"/>
                </a:lnTo>
                <a:lnTo>
                  <a:pt x="0" y="1930908"/>
                </a:lnTo>
                <a:lnTo>
                  <a:pt x="4485132" y="1930908"/>
                </a:lnTo>
                <a:lnTo>
                  <a:pt x="4485132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920990" y="4740909"/>
            <a:ext cx="1885314" cy="5981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600" spc="-10" dirty="0">
                <a:latin typeface="Carlito"/>
                <a:cs typeface="Carlito"/>
              </a:rPr>
              <a:t>abstract void </a:t>
            </a:r>
            <a:r>
              <a:rPr sz="1600" spc="-5" dirty="0">
                <a:latin typeface="Carlito"/>
                <a:cs typeface="Carlito"/>
              </a:rPr>
              <a:t>close()  </a:t>
            </a:r>
            <a:r>
              <a:rPr sz="1600" spc="-10" dirty="0">
                <a:latin typeface="Carlito"/>
                <a:cs typeface="Carlito"/>
              </a:rPr>
              <a:t>void write( </a:t>
            </a:r>
            <a:r>
              <a:rPr sz="1600" spc="-5" dirty="0">
                <a:latin typeface="Carlito"/>
                <a:cs typeface="Carlito"/>
              </a:rPr>
              <a:t>int</a:t>
            </a:r>
            <a:r>
              <a:rPr sz="1600" spc="3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c)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20990" y="5427065"/>
            <a:ext cx="3260090" cy="1198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5730">
              <a:lnSpc>
                <a:spcPct val="120000"/>
              </a:lnSpc>
              <a:spcBef>
                <a:spcPts val="100"/>
              </a:spcBef>
            </a:pPr>
            <a:r>
              <a:rPr sz="1600" spc="-10" dirty="0">
                <a:latin typeface="Carlito"/>
                <a:cs typeface="Carlito"/>
              </a:rPr>
              <a:t>void write(char[] </a:t>
            </a:r>
            <a:r>
              <a:rPr sz="1600" spc="-5" dirty="0">
                <a:latin typeface="Carlito"/>
                <a:cs typeface="Carlito"/>
              </a:rPr>
              <a:t>c, int </a:t>
            </a:r>
            <a:r>
              <a:rPr sz="1600" spc="-35" dirty="0">
                <a:latin typeface="Carlito"/>
                <a:cs typeface="Carlito"/>
              </a:rPr>
              <a:t>off, </a:t>
            </a:r>
            <a:r>
              <a:rPr sz="1600" spc="-5" dirty="0">
                <a:latin typeface="Carlito"/>
                <a:cs typeface="Carlito"/>
              </a:rPr>
              <a:t>int </a:t>
            </a:r>
            <a:r>
              <a:rPr sz="1600" dirty="0">
                <a:latin typeface="Carlito"/>
                <a:cs typeface="Carlito"/>
              </a:rPr>
              <a:t>len)  </a:t>
            </a:r>
            <a:r>
              <a:rPr sz="1600" spc="-10" dirty="0">
                <a:latin typeface="Carlito"/>
                <a:cs typeface="Carlito"/>
              </a:rPr>
              <a:t>void write(char[] </a:t>
            </a:r>
            <a:r>
              <a:rPr sz="1600" spc="-5" dirty="0">
                <a:latin typeface="Carlito"/>
                <a:cs typeface="Carlito"/>
              </a:rPr>
              <a:t>c, int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len)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600" spc="-10" dirty="0">
                <a:latin typeface="Carlito"/>
                <a:cs typeface="Carlito"/>
              </a:rPr>
              <a:t>void write(String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str)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600" spc="-10" dirty="0">
                <a:latin typeface="Carlito"/>
                <a:cs typeface="Carlito"/>
              </a:rPr>
              <a:t>void write(String </a:t>
            </a:r>
            <a:r>
              <a:rPr sz="1600" spc="-50" dirty="0">
                <a:latin typeface="Carlito"/>
                <a:cs typeface="Carlito"/>
              </a:rPr>
              <a:t>str, </a:t>
            </a:r>
            <a:r>
              <a:rPr sz="1600" spc="-5" dirty="0">
                <a:latin typeface="Carlito"/>
                <a:cs typeface="Carlito"/>
              </a:rPr>
              <a:t>int </a:t>
            </a:r>
            <a:r>
              <a:rPr sz="1600" spc="-30" dirty="0">
                <a:latin typeface="Carlito"/>
                <a:cs typeface="Carlito"/>
              </a:rPr>
              <a:t>off, </a:t>
            </a:r>
            <a:r>
              <a:rPr sz="1600" spc="-5" dirty="0">
                <a:latin typeface="Carlito"/>
                <a:cs typeface="Carlito"/>
              </a:rPr>
              <a:t>int</a:t>
            </a:r>
            <a:r>
              <a:rPr sz="1600" spc="14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len)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81025"/>
          </a:xfrm>
          <a:custGeom>
            <a:avLst/>
            <a:gdLst/>
            <a:ahLst/>
            <a:cxnLst/>
            <a:rect l="l" t="t" r="r" b="b"/>
            <a:pathLst>
              <a:path w="12192000" h="581025">
                <a:moveTo>
                  <a:pt x="12192000" y="0"/>
                </a:moveTo>
                <a:lnTo>
                  <a:pt x="0" y="0"/>
                </a:lnTo>
                <a:lnTo>
                  <a:pt x="0" y="536448"/>
                </a:lnTo>
                <a:lnTo>
                  <a:pt x="0" y="580644"/>
                </a:lnTo>
                <a:lnTo>
                  <a:pt x="12192000" y="580644"/>
                </a:lnTo>
                <a:lnTo>
                  <a:pt x="12192000" y="536448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9905" y="0"/>
            <a:ext cx="45593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Character </a:t>
            </a:r>
            <a:r>
              <a:rPr spc="-335" dirty="0"/>
              <a:t>IO</a:t>
            </a:r>
            <a:r>
              <a:rPr spc="-370" dirty="0"/>
              <a:t> </a:t>
            </a:r>
            <a:r>
              <a:rPr spc="-335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06657" y="6477914"/>
            <a:ext cx="1555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6448"/>
            <a:ext cx="11841480" cy="6247130"/>
          </a:xfrm>
          <a:custGeom>
            <a:avLst/>
            <a:gdLst/>
            <a:ahLst/>
            <a:cxnLst/>
            <a:rect l="l" t="t" r="r" b="b"/>
            <a:pathLst>
              <a:path w="11841480" h="6247130">
                <a:moveTo>
                  <a:pt x="11841480" y="0"/>
                </a:moveTo>
                <a:lnTo>
                  <a:pt x="0" y="0"/>
                </a:lnTo>
                <a:lnTo>
                  <a:pt x="0" y="6246876"/>
                </a:lnTo>
                <a:lnTo>
                  <a:pt x="11841480" y="6246876"/>
                </a:lnTo>
                <a:lnTo>
                  <a:pt x="118414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582549"/>
            <a:ext cx="538099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public </a:t>
            </a:r>
            <a:r>
              <a:rPr sz="2000" b="1" spc="-5" dirty="0">
                <a:latin typeface="Carlito"/>
                <a:cs typeface="Carlito"/>
              </a:rPr>
              <a:t>class </a:t>
            </a:r>
            <a:r>
              <a:rPr sz="2000" b="1" spc="-10" dirty="0">
                <a:latin typeface="Carlito"/>
                <a:cs typeface="Carlito"/>
              </a:rPr>
              <a:t>FileWriterDemo</a:t>
            </a:r>
            <a:r>
              <a:rPr sz="2000" b="1" spc="-5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{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rlito"/>
                <a:cs typeface="Carlito"/>
              </a:rPr>
              <a:t>public </a:t>
            </a:r>
            <a:r>
              <a:rPr sz="2000" b="1" spc="-15" dirty="0">
                <a:latin typeface="Carlito"/>
                <a:cs typeface="Carlito"/>
              </a:rPr>
              <a:t>static </a:t>
            </a:r>
            <a:r>
              <a:rPr sz="2000" b="1" spc="-5" dirty="0">
                <a:latin typeface="Carlito"/>
                <a:cs typeface="Carlito"/>
              </a:rPr>
              <a:t>void </a:t>
            </a:r>
            <a:r>
              <a:rPr sz="2000" b="1" dirty="0">
                <a:latin typeface="Carlito"/>
                <a:cs typeface="Carlito"/>
              </a:rPr>
              <a:t>main(String[] </a:t>
            </a:r>
            <a:r>
              <a:rPr sz="2000" b="1" spc="-10" dirty="0">
                <a:latin typeface="Carlito"/>
                <a:cs typeface="Carlito"/>
              </a:rPr>
              <a:t>args)</a:t>
            </a:r>
            <a:r>
              <a:rPr sz="2000" b="1" spc="-5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{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File file=</a:t>
            </a:r>
            <a:r>
              <a:rPr sz="2000" b="1" spc="-5" dirty="0">
                <a:latin typeface="Carlito"/>
                <a:cs typeface="Carlito"/>
              </a:rPr>
              <a:t>new</a:t>
            </a:r>
            <a:r>
              <a:rPr sz="2000" b="1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File("f:\\data\\deloitte\\names.txt");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i="1" spc="-5" dirty="0">
                <a:latin typeface="Carlito"/>
                <a:cs typeface="Carlito"/>
              </a:rPr>
              <a:t>getData(file);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739" y="2411730"/>
            <a:ext cx="9549130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27736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Carlito"/>
                <a:cs typeface="Carlito"/>
              </a:rPr>
              <a:t>private </a:t>
            </a:r>
            <a:r>
              <a:rPr b="1" spc="-15" dirty="0">
                <a:latin typeface="Carlito"/>
                <a:cs typeface="Carlito"/>
              </a:rPr>
              <a:t>static </a:t>
            </a:r>
            <a:r>
              <a:rPr b="1" spc="-5" dirty="0">
                <a:latin typeface="Carlito"/>
                <a:cs typeface="Carlito"/>
              </a:rPr>
              <a:t>void </a:t>
            </a:r>
            <a:r>
              <a:rPr b="1" spc="-10" dirty="0">
                <a:latin typeface="Carlito"/>
                <a:cs typeface="Carlito"/>
              </a:rPr>
              <a:t>getData(File </a:t>
            </a:r>
            <a:r>
              <a:rPr b="1" spc="-5" dirty="0">
                <a:latin typeface="Carlito"/>
                <a:cs typeface="Carlito"/>
              </a:rPr>
              <a:t>file) </a:t>
            </a:r>
            <a:r>
              <a:rPr b="1" dirty="0">
                <a:latin typeface="Carlito"/>
                <a:cs typeface="Carlito"/>
              </a:rPr>
              <a:t>{  </a:t>
            </a:r>
            <a:r>
              <a:rPr b="1" spc="-10" dirty="0">
                <a:latin typeface="Carlito"/>
                <a:cs typeface="Carlito"/>
              </a:rPr>
              <a:t>try(FileWriter fileWriter=new</a:t>
            </a:r>
            <a:r>
              <a:rPr b="1" spc="3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FileWriter(file,true);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PrintWriter printWriter=</a:t>
            </a:r>
            <a:r>
              <a:rPr b="1" spc="-10" dirty="0">
                <a:latin typeface="Carlito"/>
                <a:cs typeface="Carlito"/>
              </a:rPr>
              <a:t>new </a:t>
            </a:r>
            <a:r>
              <a:rPr b="1" spc="-15" dirty="0">
                <a:latin typeface="Carlito"/>
                <a:cs typeface="Carlito"/>
              </a:rPr>
              <a:t>PrintWriter(</a:t>
            </a:r>
            <a:r>
              <a:rPr b="1" spc="50" dirty="0">
                <a:latin typeface="Carlito"/>
                <a:cs typeface="Carlito"/>
              </a:rPr>
              <a:t> </a:t>
            </a:r>
            <a:r>
              <a:rPr b="1" spc="-15" dirty="0">
                <a:latin typeface="Carlito"/>
                <a:cs typeface="Carlito"/>
              </a:rPr>
              <a:t>fileWriter);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BufferedReader bufferedReader=</a:t>
            </a:r>
            <a:r>
              <a:rPr b="1" spc="-10" dirty="0">
                <a:latin typeface="Carlito"/>
                <a:cs typeface="Carlito"/>
              </a:rPr>
              <a:t>new </a:t>
            </a:r>
            <a:r>
              <a:rPr b="1" spc="-5" dirty="0">
                <a:latin typeface="Carlito"/>
                <a:cs typeface="Carlito"/>
              </a:rPr>
              <a:t>BufferedReader(new</a:t>
            </a:r>
            <a:r>
              <a:rPr b="1" spc="100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InputStreamReader(System.</a:t>
            </a:r>
            <a:r>
              <a:rPr b="1" i="1" spc="-10" dirty="0">
                <a:latin typeface="Carlito"/>
                <a:cs typeface="Carlito"/>
              </a:rPr>
              <a:t>in))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>
                <a:latin typeface="Carlito"/>
                <a:cs typeface="Carlito"/>
              </a:rPr>
              <a:t>){</a:t>
            </a:r>
          </a:p>
          <a:p>
            <a:pPr marL="12700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System.</a:t>
            </a:r>
            <a:r>
              <a:rPr b="1" i="1" spc="-10" dirty="0">
                <a:latin typeface="Carlito"/>
                <a:cs typeface="Carlito"/>
              </a:rPr>
              <a:t>out.println("Enter </a:t>
            </a:r>
            <a:r>
              <a:rPr b="1" i="1" dirty="0">
                <a:latin typeface="Carlito"/>
                <a:cs typeface="Carlito"/>
              </a:rPr>
              <a:t>number of lines:</a:t>
            </a:r>
            <a:r>
              <a:rPr b="1" i="1" spc="-105" dirty="0">
                <a:latin typeface="Carlito"/>
                <a:cs typeface="Carlito"/>
              </a:rPr>
              <a:t> </a:t>
            </a:r>
            <a:r>
              <a:rPr b="1" i="1" spc="-5" dirty="0">
                <a:latin typeface="Carlito"/>
                <a:cs typeface="Carlito"/>
              </a:rPr>
              <a:t>");</a:t>
            </a:r>
            <a:endParaRPr dirty="0">
              <a:latin typeface="Carlito"/>
              <a:cs typeface="Carlito"/>
            </a:endParaRPr>
          </a:p>
          <a:p>
            <a:pPr marL="12700" marR="3950970">
              <a:lnSpc>
                <a:spcPct val="100000"/>
              </a:lnSpc>
            </a:pPr>
            <a:r>
              <a:rPr b="1" spc="-10" dirty="0">
                <a:latin typeface="Carlito"/>
                <a:cs typeface="Carlito"/>
              </a:rPr>
              <a:t>int size= </a:t>
            </a:r>
            <a:r>
              <a:rPr b="1" spc="-15" dirty="0">
                <a:latin typeface="Carlito"/>
                <a:cs typeface="Carlito"/>
              </a:rPr>
              <a:t>Integer.</a:t>
            </a:r>
            <a:r>
              <a:rPr b="1" i="1" spc="-15" dirty="0">
                <a:latin typeface="Carlito"/>
                <a:cs typeface="Carlito"/>
              </a:rPr>
              <a:t>parseInt(bufferedReader.readLine());  </a:t>
            </a:r>
            <a:r>
              <a:rPr b="1" spc="-10" dirty="0">
                <a:latin typeface="Carlito"/>
                <a:cs typeface="Carlito"/>
              </a:rPr>
              <a:t>for(int </a:t>
            </a:r>
            <a:r>
              <a:rPr b="1" dirty="0">
                <a:latin typeface="Carlito"/>
                <a:cs typeface="Carlito"/>
              </a:rPr>
              <a:t>i=0; </a:t>
            </a:r>
            <a:r>
              <a:rPr b="1" spc="-5" dirty="0">
                <a:latin typeface="Carlito"/>
                <a:cs typeface="Carlito"/>
              </a:rPr>
              <a:t>i&lt;size;</a:t>
            </a:r>
            <a:r>
              <a:rPr b="1" spc="-3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i++){</a:t>
            </a:r>
            <a:endParaRPr dirty="0">
              <a:latin typeface="Carlito"/>
              <a:cs typeface="Carlito"/>
            </a:endParaRPr>
          </a:p>
          <a:p>
            <a:pPr marL="12700" marR="4903470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System.</a:t>
            </a:r>
            <a:r>
              <a:rPr b="1" i="1" spc="-10" dirty="0">
                <a:latin typeface="Carlito"/>
                <a:cs typeface="Carlito"/>
              </a:rPr>
              <a:t>out.println("Enter </a:t>
            </a:r>
            <a:r>
              <a:rPr b="1" i="1" dirty="0">
                <a:latin typeface="Carlito"/>
                <a:cs typeface="Carlito"/>
              </a:rPr>
              <a:t>Line: </a:t>
            </a:r>
            <a:r>
              <a:rPr b="1" i="1" spc="-5" dirty="0">
                <a:latin typeface="Carlito"/>
                <a:cs typeface="Carlito"/>
              </a:rPr>
              <a:t>"+ </a:t>
            </a:r>
            <a:r>
              <a:rPr b="1" i="1" dirty="0">
                <a:latin typeface="Carlito"/>
                <a:cs typeface="Carlito"/>
              </a:rPr>
              <a:t>(i+1));  </a:t>
            </a:r>
            <a:r>
              <a:rPr spc="-20" dirty="0">
                <a:latin typeface="Carlito"/>
                <a:cs typeface="Carlito"/>
              </a:rPr>
              <a:t>printWriter.print(bufferedReader.readLine());  printWriter.println();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System.</a:t>
            </a:r>
            <a:r>
              <a:rPr b="1" i="1" spc="-10" dirty="0">
                <a:latin typeface="Carlito"/>
                <a:cs typeface="Carlito"/>
              </a:rPr>
              <a:t>out.println("File</a:t>
            </a:r>
            <a:r>
              <a:rPr b="1" i="1" spc="-40" dirty="0">
                <a:latin typeface="Carlito"/>
                <a:cs typeface="Carlito"/>
              </a:rPr>
              <a:t> </a:t>
            </a:r>
            <a:r>
              <a:rPr b="1" i="1" spc="-5" dirty="0">
                <a:latin typeface="Carlito"/>
                <a:cs typeface="Carlito"/>
              </a:rPr>
              <a:t>created");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}</a:t>
            </a:r>
            <a:r>
              <a:rPr b="1" spc="-10" dirty="0">
                <a:latin typeface="Carlito"/>
                <a:cs typeface="Carlito"/>
              </a:rPr>
              <a:t>catch(IOException </a:t>
            </a:r>
            <a:r>
              <a:rPr b="1" dirty="0">
                <a:latin typeface="Carlito"/>
                <a:cs typeface="Carlito"/>
              </a:rPr>
              <a:t>ioe){</a:t>
            </a:r>
            <a:r>
              <a:rPr b="1" spc="409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}}}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33744" y="719327"/>
            <a:ext cx="2276856" cy="307777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b="1" spc="-10" dirty="0">
                <a:latin typeface="Carlito"/>
                <a:cs typeface="Carlito"/>
              </a:rPr>
              <a:t>FileWriterDemo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81025"/>
          </a:xfrm>
          <a:custGeom>
            <a:avLst/>
            <a:gdLst/>
            <a:ahLst/>
            <a:cxnLst/>
            <a:rect l="l" t="t" r="r" b="b"/>
            <a:pathLst>
              <a:path w="12192000" h="581025">
                <a:moveTo>
                  <a:pt x="12192000" y="0"/>
                </a:moveTo>
                <a:lnTo>
                  <a:pt x="0" y="0"/>
                </a:lnTo>
                <a:lnTo>
                  <a:pt x="0" y="580644"/>
                </a:lnTo>
                <a:lnTo>
                  <a:pt x="12192000" y="580644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5897" y="0"/>
            <a:ext cx="62280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Character </a:t>
            </a:r>
            <a:r>
              <a:rPr spc="-335" dirty="0"/>
              <a:t>IO Example</a:t>
            </a:r>
            <a:r>
              <a:rPr spc="-325" dirty="0"/>
              <a:t> </a:t>
            </a:r>
            <a:r>
              <a:rPr spc="-370" dirty="0"/>
              <a:t>contd…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06657" y="6477914"/>
            <a:ext cx="1555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607821"/>
            <a:ext cx="317055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Carlito"/>
                <a:cs typeface="Carlito"/>
              </a:rPr>
              <a:t>public </a:t>
            </a:r>
            <a:r>
              <a:rPr b="1" spc="-5" dirty="0">
                <a:latin typeface="Carlito"/>
                <a:cs typeface="Carlito"/>
              </a:rPr>
              <a:t>class FileReaderDemo</a:t>
            </a:r>
            <a:r>
              <a:rPr b="1" spc="-8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{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78739" y="1217421"/>
            <a:ext cx="5512435" cy="19524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/>
              <a:t>public </a:t>
            </a:r>
            <a:r>
              <a:rPr sz="1800" spc="-15" dirty="0"/>
              <a:t>static </a:t>
            </a:r>
            <a:r>
              <a:rPr sz="1800" spc="-5" dirty="0"/>
              <a:t>void </a:t>
            </a:r>
            <a:r>
              <a:rPr sz="1800" dirty="0"/>
              <a:t>main(String[] </a:t>
            </a:r>
            <a:r>
              <a:rPr sz="1800" spc="-10" dirty="0"/>
              <a:t>args)</a:t>
            </a:r>
            <a:r>
              <a:rPr sz="1800" spc="-50" dirty="0"/>
              <a:t> </a:t>
            </a:r>
            <a:r>
              <a:rPr sz="1800" dirty="0"/>
              <a:t>{</a:t>
            </a:r>
          </a:p>
          <a:p>
            <a:pPr marL="12700">
              <a:lnSpc>
                <a:spcPct val="100000"/>
              </a:lnSpc>
            </a:pPr>
            <a:r>
              <a:rPr sz="1800" b="0" spc="-5" dirty="0">
                <a:latin typeface="Carlito"/>
                <a:cs typeface="Carlito"/>
              </a:rPr>
              <a:t>File file =</a:t>
            </a:r>
            <a:r>
              <a:rPr sz="1800" spc="-5" dirty="0"/>
              <a:t>new</a:t>
            </a:r>
            <a:r>
              <a:rPr sz="1800" dirty="0"/>
              <a:t> </a:t>
            </a:r>
            <a:r>
              <a:rPr sz="1800" spc="-5" dirty="0"/>
              <a:t>File("f:\\data\\deloitte\\names.txt");</a:t>
            </a:r>
          </a:p>
          <a:p>
            <a:pPr marL="12700">
              <a:lnSpc>
                <a:spcPct val="100000"/>
              </a:lnSpc>
            </a:pPr>
            <a:r>
              <a:rPr sz="1800" spc="-5" dirty="0"/>
              <a:t>if(file.exists() </a:t>
            </a:r>
            <a:r>
              <a:rPr sz="1800" dirty="0"/>
              <a:t>&amp;&amp;</a:t>
            </a:r>
            <a:r>
              <a:rPr sz="1800" spc="-35" dirty="0"/>
              <a:t> </a:t>
            </a:r>
            <a:r>
              <a:rPr sz="1800" spc="-5" dirty="0"/>
              <a:t>file.canRead()){</a:t>
            </a:r>
          </a:p>
          <a:p>
            <a:pPr marL="469900">
              <a:lnSpc>
                <a:spcPct val="100000"/>
              </a:lnSpc>
            </a:pPr>
            <a:r>
              <a:rPr sz="1800" i="1" spc="-5" dirty="0">
                <a:latin typeface="Carlito"/>
                <a:cs typeface="Carlito"/>
              </a:rPr>
              <a:t>printData(file);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0" spc="-5" dirty="0">
                <a:latin typeface="Carlito"/>
                <a:cs typeface="Carlito"/>
              </a:rPr>
              <a:t>}</a:t>
            </a:r>
            <a:r>
              <a:rPr sz="1800" spc="-5" dirty="0"/>
              <a:t>else{</a:t>
            </a:r>
          </a:p>
          <a:p>
            <a:pPr marL="469900">
              <a:lnSpc>
                <a:spcPct val="100000"/>
              </a:lnSpc>
            </a:pPr>
            <a:r>
              <a:rPr sz="1800" b="0" spc="-10" dirty="0">
                <a:latin typeface="Carlito"/>
                <a:cs typeface="Carlito"/>
              </a:rPr>
              <a:t>System.</a:t>
            </a:r>
            <a:r>
              <a:rPr sz="1800" i="1" spc="-10" dirty="0">
                <a:latin typeface="Carlito"/>
                <a:cs typeface="Carlito"/>
              </a:rPr>
              <a:t>out.println("Unable </a:t>
            </a:r>
            <a:r>
              <a:rPr sz="1800" i="1" spc="-15" dirty="0">
                <a:latin typeface="Carlito"/>
                <a:cs typeface="Carlito"/>
              </a:rPr>
              <a:t>to </a:t>
            </a:r>
            <a:r>
              <a:rPr sz="1800" i="1" spc="-5" dirty="0">
                <a:latin typeface="Carlito"/>
                <a:cs typeface="Carlito"/>
              </a:rPr>
              <a:t>process </a:t>
            </a:r>
            <a:r>
              <a:rPr sz="1800" i="1" dirty="0">
                <a:latin typeface="Carlito"/>
                <a:cs typeface="Carlito"/>
              </a:rPr>
              <a:t>the</a:t>
            </a:r>
            <a:r>
              <a:rPr sz="1800" i="1" spc="-70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file");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739" y="3061538"/>
            <a:ext cx="1130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33744" y="719327"/>
            <a:ext cx="1766570" cy="276999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600" b="1" spc="-5" dirty="0">
                <a:latin typeface="Carlito"/>
                <a:cs typeface="Carlito"/>
              </a:rPr>
              <a:t>FileReaderDemo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7400" y="3125723"/>
            <a:ext cx="9987280" cy="3732529"/>
          </a:xfrm>
          <a:custGeom>
            <a:avLst/>
            <a:gdLst/>
            <a:ahLst/>
            <a:cxnLst/>
            <a:rect l="l" t="t" r="r" b="b"/>
            <a:pathLst>
              <a:path w="9987280" h="3732529">
                <a:moveTo>
                  <a:pt x="9986772" y="0"/>
                </a:moveTo>
                <a:lnTo>
                  <a:pt x="0" y="0"/>
                </a:lnTo>
                <a:lnTo>
                  <a:pt x="0" y="3732272"/>
                </a:lnTo>
                <a:lnTo>
                  <a:pt x="9986772" y="3732272"/>
                </a:lnTo>
                <a:lnTo>
                  <a:pt x="9986772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36394" y="3142869"/>
            <a:ext cx="6939280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Carlito"/>
                <a:cs typeface="Carlito"/>
              </a:rPr>
              <a:t>private </a:t>
            </a:r>
            <a:r>
              <a:rPr b="1" spc="-15" dirty="0">
                <a:latin typeface="Carlito"/>
                <a:cs typeface="Carlito"/>
              </a:rPr>
              <a:t>static </a:t>
            </a:r>
            <a:r>
              <a:rPr b="1" spc="-5" dirty="0">
                <a:latin typeface="Carlito"/>
                <a:cs typeface="Carlito"/>
              </a:rPr>
              <a:t>void printData(File file)</a:t>
            </a:r>
            <a:r>
              <a:rPr b="1" spc="-3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{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latin typeface="Carlito"/>
                <a:cs typeface="Carlito"/>
              </a:rPr>
              <a:t>try(BufferedReader br=new </a:t>
            </a:r>
            <a:r>
              <a:rPr b="1" spc="-10" dirty="0">
                <a:latin typeface="Carlito"/>
                <a:cs typeface="Carlito"/>
              </a:rPr>
              <a:t>BufferedReader(new</a:t>
            </a:r>
            <a:r>
              <a:rPr b="1" spc="50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FileReader(file))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>
                <a:latin typeface="Carlito"/>
                <a:cs typeface="Carlito"/>
              </a:rPr>
              <a:t>){</a:t>
            </a:r>
          </a:p>
          <a:p>
            <a:pPr marL="12700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String</a:t>
            </a:r>
            <a:r>
              <a:rPr spc="-1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line="";</a:t>
            </a:r>
          </a:p>
          <a:p>
            <a:pPr marL="12700">
              <a:lnSpc>
                <a:spcPct val="100000"/>
              </a:lnSpc>
            </a:pPr>
            <a:r>
              <a:rPr b="1" spc="-5" dirty="0">
                <a:latin typeface="Carlito"/>
                <a:cs typeface="Carlito"/>
              </a:rPr>
              <a:t>while( </a:t>
            </a:r>
            <a:r>
              <a:rPr b="1" dirty="0">
                <a:latin typeface="Carlito"/>
                <a:cs typeface="Carlito"/>
              </a:rPr>
              <a:t>(line= </a:t>
            </a:r>
            <a:r>
              <a:rPr b="1" spc="-20" dirty="0">
                <a:latin typeface="Carlito"/>
                <a:cs typeface="Carlito"/>
              </a:rPr>
              <a:t>br.readLine()) </a:t>
            </a:r>
            <a:r>
              <a:rPr b="1" dirty="0">
                <a:latin typeface="Carlito"/>
                <a:cs typeface="Carlito"/>
              </a:rPr>
              <a:t>!=null</a:t>
            </a:r>
            <a:r>
              <a:rPr b="1" spc="-2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){</a:t>
            </a:r>
            <a:endParaRPr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System.</a:t>
            </a:r>
            <a:r>
              <a:rPr b="1" i="1" spc="-10" dirty="0">
                <a:latin typeface="Carlito"/>
                <a:cs typeface="Carlito"/>
              </a:rPr>
              <a:t>out.println(line);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b="1" spc="-10" dirty="0">
                <a:latin typeface="Carlito"/>
                <a:cs typeface="Carlito"/>
              </a:rPr>
              <a:t>catch(IOException</a:t>
            </a:r>
            <a:r>
              <a:rPr b="1" spc="-3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e){</a:t>
            </a:r>
            <a:endParaRPr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e.printStackTrace();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b="1" spc="-10" dirty="0">
                <a:latin typeface="Carlito"/>
                <a:cs typeface="Carlito"/>
              </a:rPr>
              <a:t>catch(Exception</a:t>
            </a:r>
            <a:r>
              <a:rPr b="1" spc="-3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e){</a:t>
            </a:r>
            <a:r>
              <a:rPr spc="-10" dirty="0">
                <a:latin typeface="Carlito"/>
                <a:cs typeface="Carlito"/>
              </a:rPr>
              <a:t>e.printStackTrace();}}}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42260"/>
            <a:ext cx="12192000" cy="737870"/>
          </a:xfrm>
          <a:custGeom>
            <a:avLst/>
            <a:gdLst/>
            <a:ahLst/>
            <a:cxnLst/>
            <a:rect l="l" t="t" r="r" b="b"/>
            <a:pathLst>
              <a:path w="12192000" h="737870">
                <a:moveTo>
                  <a:pt x="12192000" y="0"/>
                </a:moveTo>
                <a:lnTo>
                  <a:pt x="0" y="0"/>
                </a:lnTo>
                <a:lnTo>
                  <a:pt x="0" y="737615"/>
                </a:lnTo>
                <a:lnTo>
                  <a:pt x="12192000" y="737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4994" y="2841447"/>
            <a:ext cx="42087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rlito"/>
                <a:cs typeface="Carlito"/>
              </a:rPr>
              <a:t>Object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Serialization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46100"/>
          </a:xfrm>
          <a:custGeom>
            <a:avLst/>
            <a:gdLst/>
            <a:ahLst/>
            <a:cxnLst/>
            <a:rect l="l" t="t" r="r" b="b"/>
            <a:pathLst>
              <a:path w="12192000" h="546100">
                <a:moveTo>
                  <a:pt x="12192000" y="0"/>
                </a:moveTo>
                <a:lnTo>
                  <a:pt x="0" y="0"/>
                </a:lnTo>
                <a:lnTo>
                  <a:pt x="0" y="545591"/>
                </a:lnTo>
                <a:lnTo>
                  <a:pt x="12192000" y="545591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1576" y="0"/>
            <a:ext cx="677481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265" dirty="0"/>
              <a:t>Persistence </a:t>
            </a:r>
            <a:r>
              <a:rPr sz="3800" spc="-220" dirty="0"/>
              <a:t>and </a:t>
            </a:r>
            <a:r>
              <a:rPr sz="3800" spc="-180" dirty="0"/>
              <a:t>Object</a:t>
            </a:r>
            <a:r>
              <a:rPr sz="3800" spc="-350" dirty="0"/>
              <a:t> </a:t>
            </a:r>
            <a:r>
              <a:rPr sz="3800" spc="-200" dirty="0"/>
              <a:t>Serialization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161036" y="1299130"/>
            <a:ext cx="11650345" cy="290322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600" b="1" spc="-15" dirty="0">
                <a:latin typeface="Carlito"/>
                <a:cs typeface="Carlito"/>
              </a:rPr>
              <a:t>Persistence</a:t>
            </a:r>
            <a:r>
              <a:rPr sz="2600" spc="-15" dirty="0">
                <a:latin typeface="Carlito"/>
                <a:cs typeface="Carlito"/>
              </a:rPr>
              <a:t>:</a:t>
            </a:r>
            <a:endParaRPr sz="2600">
              <a:latin typeface="Carlito"/>
              <a:cs typeface="Carlito"/>
            </a:endParaRPr>
          </a:p>
          <a:p>
            <a:pPr marL="570230" marR="553085" indent="-238125">
              <a:lnSpc>
                <a:spcPts val="2810"/>
              </a:lnSpc>
              <a:spcBef>
                <a:spcPts val="545"/>
              </a:spcBef>
              <a:buFont typeface="Verdana"/>
              <a:buChar char="◦"/>
              <a:tabLst>
                <a:tab pos="570865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dirty="0">
                <a:latin typeface="Carlito"/>
                <a:cs typeface="Carlito"/>
              </a:rPr>
              <a:t>capability of an </a:t>
            </a:r>
            <a:r>
              <a:rPr sz="2600" spc="-5" dirty="0">
                <a:latin typeface="Carlito"/>
                <a:cs typeface="Carlito"/>
              </a:rPr>
              <a:t>object </a:t>
            </a:r>
            <a:r>
              <a:rPr sz="2600" spc="-10" dirty="0">
                <a:latin typeface="Carlito"/>
                <a:cs typeface="Carlito"/>
              </a:rPr>
              <a:t>to </a:t>
            </a:r>
            <a:r>
              <a:rPr sz="2600" spc="-15" dirty="0">
                <a:latin typeface="Carlito"/>
                <a:cs typeface="Carlito"/>
              </a:rPr>
              <a:t>exist beyond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execution </a:t>
            </a:r>
            <a:r>
              <a:rPr sz="2600" dirty="0">
                <a:latin typeface="Carlito"/>
                <a:cs typeface="Carlito"/>
              </a:rPr>
              <a:t>of the </a:t>
            </a:r>
            <a:r>
              <a:rPr sz="2600" spc="-15" dirty="0">
                <a:latin typeface="Carlito"/>
                <a:cs typeface="Carlito"/>
              </a:rPr>
              <a:t>program </a:t>
            </a:r>
            <a:r>
              <a:rPr sz="2600" dirty="0">
                <a:latin typeface="Carlito"/>
                <a:cs typeface="Carlito"/>
              </a:rPr>
              <a:t>which  </a:t>
            </a:r>
            <a:r>
              <a:rPr sz="2600" spc="-15" dirty="0">
                <a:latin typeface="Carlito"/>
                <a:cs typeface="Carlito"/>
              </a:rPr>
              <a:t>created </a:t>
            </a:r>
            <a:r>
              <a:rPr sz="2600" dirty="0">
                <a:latin typeface="Carlito"/>
                <a:cs typeface="Carlito"/>
              </a:rPr>
              <a:t>it is </a:t>
            </a:r>
            <a:r>
              <a:rPr sz="2600" spc="-5" dirty="0">
                <a:latin typeface="Carlito"/>
                <a:cs typeface="Carlito"/>
              </a:rPr>
              <a:t>called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</a:t>
            </a:r>
            <a:r>
              <a:rPr sz="2600" i="1" spc="-10" dirty="0">
                <a:latin typeface="Carlito"/>
                <a:cs typeface="Carlito"/>
              </a:rPr>
              <a:t>ersistence</a:t>
            </a:r>
            <a:r>
              <a:rPr sz="2600" spc="-10" dirty="0">
                <a:latin typeface="Carlito"/>
                <a:cs typeface="Carlito"/>
              </a:rPr>
              <a:t>.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Char char="◦"/>
            </a:pPr>
            <a:endParaRPr sz="3200">
              <a:latin typeface="Carlito"/>
              <a:cs typeface="Carlito"/>
            </a:endParaRPr>
          </a:p>
          <a:p>
            <a:pPr marL="58419">
              <a:lnSpc>
                <a:spcPct val="100000"/>
              </a:lnSpc>
            </a:pPr>
            <a:r>
              <a:rPr sz="2600" b="1" spc="-5" dirty="0">
                <a:latin typeface="Carlito"/>
                <a:cs typeface="Carlito"/>
              </a:rPr>
              <a:t>Object</a:t>
            </a:r>
            <a:r>
              <a:rPr sz="2600" b="1" spc="-10" dirty="0">
                <a:latin typeface="Carlito"/>
                <a:cs typeface="Carlito"/>
              </a:rPr>
              <a:t> Serialization</a:t>
            </a:r>
            <a:endParaRPr sz="2600">
              <a:latin typeface="Carlito"/>
              <a:cs typeface="Carlito"/>
            </a:endParaRPr>
          </a:p>
          <a:p>
            <a:pPr marL="570230" marR="5080" indent="-238125">
              <a:lnSpc>
                <a:spcPts val="2810"/>
              </a:lnSpc>
              <a:spcBef>
                <a:spcPts val="535"/>
              </a:spcBef>
              <a:buFont typeface="Verdana"/>
              <a:buChar char="◦"/>
              <a:tabLst>
                <a:tab pos="570865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process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b="1" spc="-10" dirty="0">
                <a:latin typeface="Carlito"/>
                <a:cs typeface="Carlito"/>
              </a:rPr>
              <a:t>storing </a:t>
            </a:r>
            <a:r>
              <a:rPr sz="2600" b="1" spc="-5" dirty="0">
                <a:latin typeface="Carlito"/>
                <a:cs typeface="Carlito"/>
              </a:rPr>
              <a:t>objects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a class </a:t>
            </a:r>
            <a:r>
              <a:rPr sz="2600" spc="-5" dirty="0">
                <a:solidFill>
                  <a:srgbClr val="FF0000"/>
                </a:solidFill>
                <a:latin typeface="Carlito"/>
                <a:cs typeface="Carlito"/>
              </a:rPr>
              <a:t>that implements Serializable </a:t>
            </a:r>
            <a:r>
              <a:rPr sz="2600" spc="-10" dirty="0">
                <a:solidFill>
                  <a:srgbClr val="FF0000"/>
                </a:solidFill>
                <a:latin typeface="Carlito"/>
                <a:cs typeface="Carlito"/>
              </a:rPr>
              <a:t>interface </a:t>
            </a:r>
            <a:r>
              <a:rPr sz="2600" spc="-10" dirty="0">
                <a:latin typeface="Carlito"/>
                <a:cs typeface="Carlito"/>
              </a:rPr>
              <a:t>into  </a:t>
            </a:r>
            <a:r>
              <a:rPr sz="2600" spc="-5" dirty="0">
                <a:latin typeface="Carlito"/>
                <a:cs typeface="Carlito"/>
              </a:rPr>
              <a:t>permanent </a:t>
            </a:r>
            <a:r>
              <a:rPr sz="2600" spc="-20" dirty="0">
                <a:latin typeface="Carlito"/>
                <a:cs typeface="Carlito"/>
              </a:rPr>
              <a:t>storage </a:t>
            </a:r>
            <a:r>
              <a:rPr sz="2600" spc="-5" dirty="0">
                <a:latin typeface="Carlito"/>
                <a:cs typeface="Carlito"/>
              </a:rPr>
              <a:t>device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called </a:t>
            </a:r>
            <a:r>
              <a:rPr sz="2600" b="1" spc="-5" dirty="0">
                <a:solidFill>
                  <a:srgbClr val="3D526F"/>
                </a:solidFill>
                <a:latin typeface="Carlito"/>
                <a:cs typeface="Carlito"/>
              </a:rPr>
              <a:t>Object</a:t>
            </a:r>
            <a:r>
              <a:rPr sz="2600" b="1" spc="-45" dirty="0">
                <a:solidFill>
                  <a:srgbClr val="3D526F"/>
                </a:solidFill>
                <a:latin typeface="Carlito"/>
                <a:cs typeface="Carlito"/>
              </a:rPr>
              <a:t> </a:t>
            </a:r>
            <a:r>
              <a:rPr sz="2600" b="1" spc="-10" dirty="0">
                <a:solidFill>
                  <a:srgbClr val="3D526F"/>
                </a:solidFill>
                <a:latin typeface="Carlito"/>
                <a:cs typeface="Carlito"/>
              </a:rPr>
              <a:t>Serialization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93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27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55320"/>
          </a:xfrm>
          <a:custGeom>
            <a:avLst/>
            <a:gdLst/>
            <a:ahLst/>
            <a:cxnLst/>
            <a:rect l="l" t="t" r="r" b="b"/>
            <a:pathLst>
              <a:path w="12192000" h="655320">
                <a:moveTo>
                  <a:pt x="12192000" y="0"/>
                </a:moveTo>
                <a:lnTo>
                  <a:pt x="0" y="0"/>
                </a:lnTo>
                <a:lnTo>
                  <a:pt x="0" y="655320"/>
                </a:lnTo>
                <a:lnTo>
                  <a:pt x="12192000" y="6553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4185" y="0"/>
            <a:ext cx="465328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200" dirty="0"/>
              <a:t>Serialization</a:t>
            </a:r>
            <a:r>
              <a:rPr sz="3800" spc="-315" dirty="0"/>
              <a:t> </a:t>
            </a:r>
            <a:r>
              <a:rPr sz="3800" spc="-220" dirty="0"/>
              <a:t>Mechanism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78739" y="860805"/>
            <a:ext cx="11987530" cy="512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5" dirty="0">
                <a:latin typeface="Arial"/>
                <a:cs typeface="Arial"/>
              </a:rPr>
              <a:t>To </a:t>
            </a:r>
            <a:r>
              <a:rPr sz="2400" i="1" spc="-170" dirty="0">
                <a:latin typeface="Trebuchet MS"/>
                <a:cs typeface="Trebuchet MS"/>
              </a:rPr>
              <a:t>serialize </a:t>
            </a:r>
            <a:r>
              <a:rPr sz="2400" spc="-150" dirty="0">
                <a:latin typeface="Arial"/>
                <a:cs typeface="Arial"/>
              </a:rPr>
              <a:t>an </a:t>
            </a:r>
            <a:r>
              <a:rPr sz="2400" spc="-65" dirty="0">
                <a:latin typeface="Arial"/>
                <a:cs typeface="Arial"/>
              </a:rPr>
              <a:t>object </a:t>
            </a:r>
            <a:r>
              <a:rPr sz="2400" spc="-165" dirty="0">
                <a:latin typeface="Arial"/>
                <a:cs typeface="Arial"/>
              </a:rPr>
              <a:t>means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90" dirty="0">
                <a:latin typeface="Arial"/>
                <a:cs typeface="Arial"/>
              </a:rPr>
              <a:t>convert </a:t>
            </a:r>
            <a:r>
              <a:rPr sz="2400" spc="-55" dirty="0">
                <a:latin typeface="Arial"/>
                <a:cs typeface="Arial"/>
              </a:rPr>
              <a:t>its </a:t>
            </a:r>
            <a:r>
              <a:rPr sz="2400" spc="-105" dirty="0">
                <a:latin typeface="Arial"/>
                <a:cs typeface="Arial"/>
              </a:rPr>
              <a:t>state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210" dirty="0">
                <a:latin typeface="Arial"/>
                <a:cs typeface="Arial"/>
              </a:rPr>
              <a:t>a </a:t>
            </a:r>
            <a:r>
              <a:rPr sz="2400" spc="-75" dirty="0">
                <a:latin typeface="Arial"/>
                <a:cs typeface="Arial"/>
              </a:rPr>
              <a:t>byte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stream/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250" dirty="0">
                <a:latin typeface="Arial"/>
                <a:cs typeface="Arial"/>
              </a:rPr>
              <a:t>A </a:t>
            </a:r>
            <a:r>
              <a:rPr sz="2400" spc="-270" dirty="0">
                <a:latin typeface="Arial"/>
                <a:cs typeface="Arial"/>
              </a:rPr>
              <a:t>Java </a:t>
            </a:r>
            <a:r>
              <a:rPr sz="2400" spc="-65" dirty="0">
                <a:latin typeface="Arial"/>
                <a:cs typeface="Arial"/>
              </a:rPr>
              <a:t>object </a:t>
            </a:r>
            <a:r>
              <a:rPr sz="2400" spc="-145" dirty="0">
                <a:latin typeface="Arial"/>
                <a:cs typeface="Arial"/>
              </a:rPr>
              <a:t>is </a:t>
            </a:r>
            <a:r>
              <a:rPr sz="2400" i="1" spc="-165" dirty="0">
                <a:latin typeface="Trebuchet MS"/>
                <a:cs typeface="Trebuchet MS"/>
              </a:rPr>
              <a:t>serializable </a:t>
            </a:r>
            <a:r>
              <a:rPr sz="2400" spc="20" dirty="0">
                <a:latin typeface="Arial"/>
                <a:cs typeface="Arial"/>
              </a:rPr>
              <a:t>if </a:t>
            </a:r>
            <a:r>
              <a:rPr sz="2400" spc="-55" dirty="0">
                <a:latin typeface="Arial"/>
                <a:cs typeface="Arial"/>
              </a:rPr>
              <a:t>its </a:t>
            </a:r>
            <a:r>
              <a:rPr sz="2400" spc="-190" dirty="0">
                <a:latin typeface="Arial"/>
                <a:cs typeface="Arial"/>
              </a:rPr>
              <a:t>class </a:t>
            </a:r>
            <a:r>
              <a:rPr sz="2400" spc="-30" dirty="0">
                <a:latin typeface="Arial"/>
                <a:cs typeface="Arial"/>
              </a:rPr>
              <a:t>or </a:t>
            </a:r>
            <a:r>
              <a:rPr sz="2400" spc="-165" dirty="0">
                <a:latin typeface="Arial"/>
                <a:cs typeface="Arial"/>
              </a:rPr>
              <a:t>any </a:t>
            </a:r>
            <a:r>
              <a:rPr sz="2400" spc="-25" dirty="0">
                <a:latin typeface="Arial"/>
                <a:cs typeface="Arial"/>
              </a:rPr>
              <a:t>of </a:t>
            </a:r>
            <a:r>
              <a:rPr sz="2400" spc="-55" dirty="0">
                <a:latin typeface="Arial"/>
                <a:cs typeface="Arial"/>
              </a:rPr>
              <a:t>its </a:t>
            </a:r>
            <a:r>
              <a:rPr sz="2400" spc="-120" dirty="0">
                <a:latin typeface="Arial"/>
                <a:cs typeface="Arial"/>
              </a:rPr>
              <a:t>super </a:t>
            </a:r>
            <a:r>
              <a:rPr sz="2400" spc="-200" dirty="0">
                <a:latin typeface="Arial"/>
                <a:cs typeface="Arial"/>
              </a:rPr>
              <a:t>classes </a:t>
            </a:r>
            <a:r>
              <a:rPr sz="2400" spc="-90" dirty="0">
                <a:latin typeface="Arial"/>
                <a:cs typeface="Arial"/>
              </a:rPr>
              <a:t>implements </a:t>
            </a:r>
            <a:r>
              <a:rPr sz="2400" spc="-45" dirty="0">
                <a:latin typeface="Arial"/>
                <a:cs typeface="Arial"/>
              </a:rPr>
              <a:t>either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40" dirty="0">
                <a:latin typeface="Arial"/>
                <a:cs typeface="Arial"/>
              </a:rPr>
              <a:t>java.io.Serializable </a:t>
            </a:r>
            <a:r>
              <a:rPr sz="2400" spc="-80" dirty="0">
                <a:latin typeface="Arial"/>
                <a:cs typeface="Arial"/>
              </a:rPr>
              <a:t>interface </a:t>
            </a:r>
            <a:r>
              <a:rPr sz="2400" spc="-30" dirty="0">
                <a:latin typeface="Arial"/>
                <a:cs typeface="Arial"/>
              </a:rPr>
              <a:t>or </a:t>
            </a:r>
            <a:r>
              <a:rPr sz="2400" spc="-55" dirty="0">
                <a:latin typeface="Arial"/>
                <a:cs typeface="Arial"/>
              </a:rPr>
              <a:t>its </a:t>
            </a:r>
            <a:r>
              <a:rPr sz="2400" spc="-95" dirty="0">
                <a:latin typeface="Arial"/>
                <a:cs typeface="Arial"/>
              </a:rPr>
              <a:t>sub-interface,</a:t>
            </a:r>
            <a:r>
              <a:rPr sz="2400" spc="-459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java.io.Externalizable.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50">
              <a:latin typeface="Arial"/>
              <a:cs typeface="Arial"/>
            </a:endParaRPr>
          </a:p>
          <a:p>
            <a:pPr marL="378460" indent="-283845">
              <a:lnSpc>
                <a:spcPct val="100000"/>
              </a:lnSpc>
              <a:buFont typeface="Arial"/>
              <a:buChar char=""/>
              <a:tabLst>
                <a:tab pos="378460" algn="l"/>
              </a:tabLst>
            </a:pPr>
            <a:r>
              <a:rPr sz="2400" i="1" spc="-10" dirty="0">
                <a:latin typeface="Carlito"/>
                <a:cs typeface="Carlito"/>
              </a:rPr>
              <a:t>Serializable </a:t>
            </a:r>
            <a:r>
              <a:rPr sz="2400" spc="-5" dirty="0">
                <a:latin typeface="Carlito"/>
                <a:cs typeface="Carlito"/>
              </a:rPr>
              <a:t>objects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5" dirty="0">
                <a:latin typeface="Carlito"/>
                <a:cs typeface="Carlito"/>
              </a:rPr>
              <a:t>converted into </a:t>
            </a:r>
            <a:r>
              <a:rPr sz="2400" spc="-10" dirty="0">
                <a:latin typeface="Carlito"/>
                <a:cs typeface="Carlito"/>
              </a:rPr>
              <a:t>stream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bytes</a:t>
            </a:r>
            <a:endParaRPr sz="2400">
              <a:latin typeface="Carlito"/>
              <a:cs typeface="Carlito"/>
            </a:endParaRPr>
          </a:p>
          <a:p>
            <a:pPr marL="378460" marR="460375" indent="-283845">
              <a:lnSpc>
                <a:spcPts val="2590"/>
              </a:lnSpc>
              <a:spcBef>
                <a:spcPts val="1050"/>
              </a:spcBef>
              <a:buFont typeface="Arial"/>
              <a:buChar char=""/>
              <a:tabLst>
                <a:tab pos="378460" algn="l"/>
              </a:tabLst>
            </a:pPr>
            <a:r>
              <a:rPr sz="2400" spc="-5" dirty="0">
                <a:latin typeface="Carlito"/>
                <a:cs typeface="Carlito"/>
              </a:rPr>
              <a:t>This </a:t>
            </a:r>
            <a:r>
              <a:rPr sz="2400" spc="-10" dirty="0">
                <a:latin typeface="Carlito"/>
                <a:cs typeface="Carlito"/>
              </a:rPr>
              <a:t>stream </a:t>
            </a:r>
            <a:r>
              <a:rPr sz="2400" spc="-5" dirty="0">
                <a:latin typeface="Carlito"/>
                <a:cs typeface="Carlito"/>
              </a:rPr>
              <a:t>of bytes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written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file, </a:t>
            </a:r>
            <a:r>
              <a:rPr sz="2400" dirty="0">
                <a:latin typeface="Carlito"/>
                <a:cs typeface="Carlito"/>
              </a:rPr>
              <a:t>which is </a:t>
            </a:r>
            <a:r>
              <a:rPr sz="2400" spc="-10" dirty="0">
                <a:latin typeface="Carlito"/>
                <a:cs typeface="Carlito"/>
              </a:rPr>
              <a:t>done by </a:t>
            </a:r>
            <a:r>
              <a:rPr sz="2400" b="1" spc="-5" dirty="0">
                <a:latin typeface="Carlito"/>
                <a:cs typeface="Carlito"/>
              </a:rPr>
              <a:t>ObjectOutputStream </a:t>
            </a:r>
            <a:r>
              <a:rPr sz="2400" spc="-65" dirty="0">
                <a:latin typeface="Carlito"/>
                <a:cs typeface="Carlito"/>
              </a:rPr>
              <a:t>class  </a:t>
            </a:r>
            <a:r>
              <a:rPr sz="2400" spc="-5" dirty="0">
                <a:latin typeface="Carlito"/>
                <a:cs typeface="Carlito"/>
              </a:rPr>
              <a:t>methods.</a:t>
            </a:r>
            <a:endParaRPr sz="2400">
              <a:latin typeface="Carlito"/>
              <a:cs typeface="Carlito"/>
            </a:endParaRPr>
          </a:p>
          <a:p>
            <a:pPr marL="378460" indent="-283845">
              <a:lnSpc>
                <a:spcPts val="2735"/>
              </a:lnSpc>
              <a:spcBef>
                <a:spcPts val="675"/>
              </a:spcBef>
              <a:buFont typeface="Arial"/>
              <a:buChar char=""/>
              <a:tabLst>
                <a:tab pos="378460" algn="l"/>
              </a:tabLst>
            </a:pPr>
            <a:r>
              <a:rPr sz="2400" spc="-5" dirty="0">
                <a:latin typeface="Carlito"/>
                <a:cs typeface="Carlito"/>
              </a:rPr>
              <a:t>These bytes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read </a:t>
            </a:r>
            <a:r>
              <a:rPr sz="2400" spc="-5" dirty="0">
                <a:latin typeface="Carlito"/>
                <a:cs typeface="Carlito"/>
              </a:rPr>
              <a:t>back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re-create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objects, </a:t>
            </a:r>
            <a:r>
              <a:rPr sz="2400" dirty="0">
                <a:latin typeface="Carlito"/>
                <a:cs typeface="Carlito"/>
              </a:rPr>
              <a:t>which is </a:t>
            </a:r>
            <a:r>
              <a:rPr sz="2400" spc="-10" dirty="0">
                <a:latin typeface="Carlito"/>
                <a:cs typeface="Carlito"/>
              </a:rPr>
              <a:t>done by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ObjectInputStream</a:t>
            </a:r>
            <a:endParaRPr sz="2400">
              <a:latin typeface="Carlito"/>
              <a:cs typeface="Carlito"/>
            </a:endParaRPr>
          </a:p>
          <a:p>
            <a:pPr marL="378460">
              <a:lnSpc>
                <a:spcPts val="2735"/>
              </a:lnSpc>
            </a:pPr>
            <a:r>
              <a:rPr sz="2400" dirty="0">
                <a:latin typeface="Carlito"/>
                <a:cs typeface="Carlito"/>
              </a:rPr>
              <a:t>class </a:t>
            </a:r>
            <a:r>
              <a:rPr sz="2400" spc="-5" dirty="0">
                <a:latin typeface="Carlito"/>
                <a:cs typeface="Carlito"/>
              </a:rPr>
              <a:t>methods. </a:t>
            </a:r>
            <a:r>
              <a:rPr sz="2400" spc="-10" dirty="0">
                <a:latin typeface="Carlito"/>
                <a:cs typeface="Carlito"/>
              </a:rPr>
              <a:t>This process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called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Deserialization</a:t>
            </a:r>
            <a:r>
              <a:rPr sz="2400" spc="-10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  <a:p>
            <a:pPr marL="378460" indent="-283845">
              <a:lnSpc>
                <a:spcPts val="2735"/>
              </a:lnSpc>
              <a:spcBef>
                <a:spcPts val="705"/>
              </a:spcBef>
              <a:buFont typeface="Arial"/>
              <a:buChar char=""/>
              <a:tabLst>
                <a:tab pos="378460" algn="l"/>
              </a:tabLst>
            </a:pPr>
            <a:r>
              <a:rPr sz="2400" spc="-5" dirty="0">
                <a:latin typeface="Carlito"/>
                <a:cs typeface="Carlito"/>
              </a:rPr>
              <a:t>Only those objects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implements </a:t>
            </a:r>
            <a:r>
              <a:rPr sz="2400" b="1" spc="-10" dirty="0">
                <a:latin typeface="Carlito"/>
                <a:cs typeface="Carlito"/>
              </a:rPr>
              <a:t>java.io.Serializable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b="1" spc="-10" dirty="0">
                <a:latin typeface="Carlito"/>
                <a:cs typeface="Carlito"/>
              </a:rPr>
              <a:t>java.io.Externalizable </a:t>
            </a:r>
            <a:r>
              <a:rPr sz="2400" spc="-15" dirty="0">
                <a:latin typeface="Carlito"/>
                <a:cs typeface="Carlito"/>
              </a:rPr>
              <a:t>interface</a:t>
            </a:r>
            <a:r>
              <a:rPr sz="2400" spc="114" dirty="0">
                <a:latin typeface="Carlito"/>
                <a:cs typeface="Carlito"/>
              </a:rPr>
              <a:t> </a:t>
            </a:r>
            <a:r>
              <a:rPr sz="2400" spc="-85" dirty="0">
                <a:latin typeface="Carlito"/>
                <a:cs typeface="Carlito"/>
              </a:rPr>
              <a:t>can</a:t>
            </a:r>
            <a:endParaRPr sz="2400">
              <a:latin typeface="Carlito"/>
              <a:cs typeface="Carlito"/>
            </a:endParaRPr>
          </a:p>
          <a:p>
            <a:pPr marL="378460">
              <a:lnSpc>
                <a:spcPts val="2735"/>
              </a:lnSpc>
            </a:pPr>
            <a:r>
              <a:rPr sz="2400" spc="-5" dirty="0">
                <a:latin typeface="Carlito"/>
                <a:cs typeface="Carlito"/>
              </a:rPr>
              <a:t>be</a:t>
            </a:r>
            <a:r>
              <a:rPr sz="2400" spc="-10" dirty="0">
                <a:latin typeface="Carlito"/>
                <a:cs typeface="Carlito"/>
              </a:rPr>
              <a:t> serialized.</a:t>
            </a:r>
            <a:endParaRPr sz="2400">
              <a:latin typeface="Carlito"/>
              <a:cs typeface="Carlito"/>
            </a:endParaRPr>
          </a:p>
          <a:p>
            <a:pPr marL="378460" indent="-283845">
              <a:lnSpc>
                <a:spcPct val="100000"/>
              </a:lnSpc>
              <a:spcBef>
                <a:spcPts val="720"/>
              </a:spcBef>
              <a:buFont typeface="Arial"/>
              <a:buChar char=""/>
              <a:tabLst>
                <a:tab pos="378460" algn="l"/>
              </a:tabLst>
            </a:pPr>
            <a:r>
              <a:rPr sz="2400" b="1" spc="-5" dirty="0">
                <a:latin typeface="Carlito"/>
                <a:cs typeface="Carlito"/>
              </a:rPr>
              <a:t>Serializable </a:t>
            </a:r>
            <a:r>
              <a:rPr sz="2400" b="1" spc="-15" dirty="0">
                <a:latin typeface="Carlito"/>
                <a:cs typeface="Carlito"/>
              </a:rPr>
              <a:t>interface </a:t>
            </a:r>
            <a:r>
              <a:rPr sz="2400" b="1" dirty="0">
                <a:latin typeface="Carlito"/>
                <a:cs typeface="Carlito"/>
              </a:rPr>
              <a:t>is a </a:t>
            </a:r>
            <a:r>
              <a:rPr sz="2400" b="1" spc="-15" dirty="0">
                <a:latin typeface="Carlito"/>
                <a:cs typeface="Carlito"/>
              </a:rPr>
              <a:t>marker </a:t>
            </a:r>
            <a:r>
              <a:rPr sz="2400" b="1" spc="-10" dirty="0">
                <a:latin typeface="Carlito"/>
                <a:cs typeface="Carlito"/>
              </a:rPr>
              <a:t>interface.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93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28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12192000" y="0"/>
                </a:moveTo>
                <a:lnTo>
                  <a:pt x="0" y="0"/>
                </a:lnTo>
                <a:lnTo>
                  <a:pt x="0" y="685800"/>
                </a:lnTo>
                <a:lnTo>
                  <a:pt x="12192000" y="6858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8513" y="0"/>
            <a:ext cx="856297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85" dirty="0"/>
              <a:t>ObjectOutputStream </a:t>
            </a:r>
            <a:r>
              <a:rPr sz="3800" spc="-220" dirty="0"/>
              <a:t>and</a:t>
            </a:r>
            <a:r>
              <a:rPr sz="3800" spc="-430" dirty="0"/>
              <a:t> </a:t>
            </a:r>
            <a:r>
              <a:rPr sz="3800" spc="-185" dirty="0"/>
              <a:t>ObjectInputStream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365861" y="660908"/>
            <a:ext cx="11416665" cy="43834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5910" marR="314960" indent="-283845">
              <a:lnSpc>
                <a:spcPts val="2590"/>
              </a:lnSpc>
              <a:spcBef>
                <a:spcPts val="425"/>
              </a:spcBef>
              <a:buFont typeface="Arial"/>
              <a:buChar char=""/>
              <a:tabLst>
                <a:tab pos="296545" algn="l"/>
              </a:tabLst>
            </a:pPr>
            <a:r>
              <a:rPr sz="2400" b="1" spc="-5" dirty="0">
                <a:latin typeface="Carlito"/>
                <a:cs typeface="Carlito"/>
              </a:rPr>
              <a:t>ObjectOutputStream </a:t>
            </a:r>
            <a:r>
              <a:rPr sz="2400" spc="-15" dirty="0">
                <a:latin typeface="Carlito"/>
                <a:cs typeface="Carlito"/>
              </a:rPr>
              <a:t>wraps </a:t>
            </a:r>
            <a:r>
              <a:rPr sz="2400" spc="-10" dirty="0">
                <a:latin typeface="Carlito"/>
                <a:cs typeface="Carlito"/>
              </a:rPr>
              <a:t>around </a:t>
            </a:r>
            <a:r>
              <a:rPr sz="2400" spc="-20" dirty="0">
                <a:latin typeface="Carlito"/>
                <a:cs typeface="Carlito"/>
              </a:rPr>
              <a:t>any </a:t>
            </a:r>
            <a:r>
              <a:rPr sz="2400" b="1" spc="-10" dirty="0">
                <a:latin typeface="Carlito"/>
                <a:cs typeface="Carlito"/>
              </a:rPr>
              <a:t>OutputStream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helps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write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35" dirty="0">
                <a:latin typeface="Carlito"/>
                <a:cs typeface="Carlito"/>
              </a:rPr>
              <a:t>Serializable 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OutputStream</a:t>
            </a:r>
            <a:endParaRPr sz="2400">
              <a:latin typeface="Carlito"/>
              <a:cs typeface="Carlito"/>
            </a:endParaRPr>
          </a:p>
          <a:p>
            <a:pPr marL="817244" lvl="1" indent="-229235">
              <a:lnSpc>
                <a:spcPct val="100000"/>
              </a:lnSpc>
              <a:spcBef>
                <a:spcPts val="185"/>
              </a:spcBef>
              <a:buFont typeface="Arial"/>
              <a:buChar char=""/>
              <a:tabLst>
                <a:tab pos="817880" algn="l"/>
              </a:tabLst>
            </a:pPr>
            <a:r>
              <a:rPr sz="2400" b="1" spc="-5" dirty="0">
                <a:latin typeface="Carlito"/>
                <a:cs typeface="Carlito"/>
              </a:rPr>
              <a:t>ObjectOutputStream( new </a:t>
            </a:r>
            <a:r>
              <a:rPr sz="2400" b="1" spc="-10" dirty="0">
                <a:latin typeface="Carlito"/>
                <a:cs typeface="Carlito"/>
              </a:rPr>
              <a:t>OutputStream</a:t>
            </a:r>
            <a:r>
              <a:rPr sz="2400" b="1" spc="8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())</a:t>
            </a:r>
            <a:endParaRPr sz="2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"/>
            </a:pPr>
            <a:endParaRPr sz="3350">
              <a:latin typeface="Carlito"/>
              <a:cs typeface="Carlito"/>
            </a:endParaRPr>
          </a:p>
          <a:p>
            <a:pPr marL="295910" marR="1420495" indent="-283845">
              <a:lnSpc>
                <a:spcPts val="2590"/>
              </a:lnSpc>
              <a:buFont typeface="Arial"/>
              <a:buChar char=""/>
              <a:tabLst>
                <a:tab pos="296545" algn="l"/>
              </a:tabLst>
            </a:pPr>
            <a:r>
              <a:rPr sz="2400" spc="-5" dirty="0">
                <a:latin typeface="Carlito"/>
                <a:cs typeface="Carlito"/>
              </a:rPr>
              <a:t>The method </a:t>
            </a:r>
            <a:r>
              <a:rPr sz="2400" b="1" spc="-10" dirty="0">
                <a:latin typeface="Carlito"/>
                <a:cs typeface="Carlito"/>
              </a:rPr>
              <a:t>writeObject(Object </a:t>
            </a:r>
            <a:r>
              <a:rPr sz="2400" b="1" dirty="0">
                <a:latin typeface="Carlito"/>
                <a:cs typeface="Carlito"/>
              </a:rPr>
              <a:t>object</a:t>
            </a:r>
            <a:r>
              <a:rPr sz="2400" dirty="0">
                <a:latin typeface="Carlito"/>
                <a:cs typeface="Carlito"/>
              </a:rPr>
              <a:t>) will </a:t>
            </a:r>
            <a:r>
              <a:rPr sz="2400" spc="-5" dirty="0">
                <a:latin typeface="Carlito"/>
                <a:cs typeface="Carlito"/>
              </a:rPr>
              <a:t>write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40" dirty="0">
                <a:latin typeface="Carlito"/>
                <a:cs typeface="Carlito"/>
              </a:rPr>
              <a:t>underlying  </a:t>
            </a:r>
            <a:r>
              <a:rPr sz="2400" spc="-5" dirty="0">
                <a:latin typeface="Carlito"/>
                <a:cs typeface="Carlito"/>
              </a:rPr>
              <a:t>OutputStream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object</a:t>
            </a:r>
            <a:endParaRPr sz="2400">
              <a:latin typeface="Carlito"/>
              <a:cs typeface="Carlito"/>
            </a:endParaRPr>
          </a:p>
          <a:p>
            <a:pPr marL="70612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public final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void writeObject(Object </a:t>
            </a: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x)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throws</a:t>
            </a:r>
            <a:r>
              <a:rPr sz="2400" b="1" spc="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IOException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>
              <a:latin typeface="Carlito"/>
              <a:cs typeface="Carlito"/>
            </a:endParaRPr>
          </a:p>
          <a:p>
            <a:pPr marL="295910" indent="-283845">
              <a:lnSpc>
                <a:spcPts val="2735"/>
              </a:lnSpc>
              <a:buFont typeface="Arial"/>
              <a:buChar char=""/>
              <a:tabLst>
                <a:tab pos="296545" algn="l"/>
              </a:tabLst>
            </a:pPr>
            <a:r>
              <a:rPr sz="2400" b="1" spc="-10" dirty="0">
                <a:latin typeface="Carlito"/>
                <a:cs typeface="Carlito"/>
              </a:rPr>
              <a:t>ObjectInputStream </a:t>
            </a:r>
            <a:r>
              <a:rPr sz="2400" spc="-15" dirty="0">
                <a:latin typeface="Carlito"/>
                <a:cs typeface="Carlito"/>
              </a:rPr>
              <a:t>wraps </a:t>
            </a:r>
            <a:r>
              <a:rPr sz="2400" spc="-10" dirty="0">
                <a:latin typeface="Carlito"/>
                <a:cs typeface="Carlito"/>
              </a:rPr>
              <a:t>around </a:t>
            </a:r>
            <a:r>
              <a:rPr sz="2400" spc="-20" dirty="0">
                <a:latin typeface="Carlito"/>
                <a:cs typeface="Carlito"/>
              </a:rPr>
              <a:t>any </a:t>
            </a:r>
            <a:r>
              <a:rPr sz="2400" b="1" spc="-10" dirty="0">
                <a:latin typeface="Carlito"/>
                <a:cs typeface="Carlito"/>
              </a:rPr>
              <a:t>InputStream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helps </a:t>
            </a:r>
            <a:r>
              <a:rPr sz="2400" spc="-20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read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stream </a:t>
            </a:r>
            <a:r>
              <a:rPr sz="2400" spc="-5" dirty="0">
                <a:latin typeface="Carlito"/>
                <a:cs typeface="Carlito"/>
              </a:rPr>
              <a:t>of bytes</a:t>
            </a:r>
            <a:r>
              <a:rPr sz="2400" spc="225" dirty="0">
                <a:latin typeface="Carlito"/>
                <a:cs typeface="Carlito"/>
              </a:rPr>
              <a:t> </a:t>
            </a:r>
            <a:r>
              <a:rPr sz="2400" spc="-105" dirty="0">
                <a:latin typeface="Carlito"/>
                <a:cs typeface="Carlito"/>
              </a:rPr>
              <a:t>as</a:t>
            </a:r>
            <a:endParaRPr sz="2400">
              <a:latin typeface="Carlito"/>
              <a:cs typeface="Carlito"/>
            </a:endParaRPr>
          </a:p>
          <a:p>
            <a:pPr marL="295910">
              <a:lnSpc>
                <a:spcPts val="2735"/>
              </a:lnSpc>
            </a:pP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InputStream</a:t>
            </a:r>
            <a:endParaRPr sz="2400">
              <a:latin typeface="Carlito"/>
              <a:cs typeface="Carlito"/>
            </a:endParaRPr>
          </a:p>
          <a:p>
            <a:pPr marL="817244" lvl="1" indent="-229235">
              <a:lnSpc>
                <a:spcPct val="100000"/>
              </a:lnSpc>
              <a:spcBef>
                <a:spcPts val="219"/>
              </a:spcBef>
              <a:buFont typeface="Arial"/>
              <a:buChar char=""/>
              <a:tabLst>
                <a:tab pos="817880" algn="l"/>
              </a:tabLst>
            </a:pPr>
            <a:r>
              <a:rPr sz="2400" b="1" spc="-5" dirty="0">
                <a:latin typeface="Carlito"/>
                <a:cs typeface="Carlito"/>
              </a:rPr>
              <a:t>ObjectInputStream( new</a:t>
            </a:r>
            <a:r>
              <a:rPr sz="2400" b="1" spc="2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InputStream())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861" y="5502350"/>
            <a:ext cx="10708005" cy="11760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5910" marR="5080" indent="-283845">
              <a:lnSpc>
                <a:spcPts val="2590"/>
              </a:lnSpc>
              <a:spcBef>
                <a:spcPts val="425"/>
              </a:spcBef>
            </a:pPr>
            <a:r>
              <a:rPr sz="2400" spc="-630" dirty="0">
                <a:latin typeface="Arial"/>
                <a:cs typeface="Arial"/>
              </a:rPr>
              <a:t>  </a:t>
            </a:r>
            <a:r>
              <a:rPr sz="2400" spc="-5" dirty="0">
                <a:latin typeface="Carlito"/>
                <a:cs typeface="Carlito"/>
              </a:rPr>
              <a:t>The method </a:t>
            </a:r>
            <a:r>
              <a:rPr sz="2400" b="1" spc="-5" dirty="0">
                <a:latin typeface="Carlito"/>
                <a:cs typeface="Carlito"/>
              </a:rPr>
              <a:t>readObject() </a:t>
            </a:r>
            <a:r>
              <a:rPr sz="2400" spc="-10" dirty="0">
                <a:latin typeface="Carlito"/>
                <a:cs typeface="Carlito"/>
              </a:rPr>
              <a:t>reads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stream </a:t>
            </a:r>
            <a:r>
              <a:rPr sz="2400" spc="-5" dirty="0">
                <a:latin typeface="Carlito"/>
                <a:cs typeface="Carlito"/>
              </a:rPr>
              <a:t>of bytes, </a:t>
            </a:r>
            <a:r>
              <a:rPr sz="2400" spc="-15" dirty="0">
                <a:latin typeface="Carlito"/>
                <a:cs typeface="Carlito"/>
              </a:rPr>
              <a:t>converts </a:t>
            </a:r>
            <a:r>
              <a:rPr sz="2400" dirty="0">
                <a:latin typeface="Carlito"/>
                <a:cs typeface="Carlito"/>
              </a:rPr>
              <a:t>them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spc="-120" dirty="0">
                <a:latin typeface="Carlito"/>
                <a:cs typeface="Carlito"/>
              </a:rPr>
              <a:t>and  </a:t>
            </a:r>
            <a:r>
              <a:rPr sz="2400" spc="-10" dirty="0">
                <a:latin typeface="Carlito"/>
                <a:cs typeface="Carlito"/>
              </a:rPr>
              <a:t>returns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it</a:t>
            </a:r>
            <a:endParaRPr sz="2400">
              <a:latin typeface="Carlito"/>
              <a:cs typeface="Carlito"/>
            </a:endParaRPr>
          </a:p>
          <a:p>
            <a:pPr marL="285115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public final Object readObject()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throws IOException,</a:t>
            </a:r>
            <a:r>
              <a:rPr sz="2400" b="1" spc="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ClassNotFoundException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3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631" y="609600"/>
            <a:ext cx="12088495" cy="4258310"/>
          </a:xfrm>
          <a:custGeom>
            <a:avLst/>
            <a:gdLst/>
            <a:ahLst/>
            <a:cxnLst/>
            <a:rect l="l" t="t" r="r" b="b"/>
            <a:pathLst>
              <a:path w="12088495" h="4258310">
                <a:moveTo>
                  <a:pt x="12088368" y="0"/>
                </a:moveTo>
                <a:lnTo>
                  <a:pt x="0" y="0"/>
                </a:lnTo>
                <a:lnTo>
                  <a:pt x="0" y="4258056"/>
                </a:lnTo>
                <a:lnTo>
                  <a:pt x="12088368" y="4258056"/>
                </a:lnTo>
                <a:lnTo>
                  <a:pt x="12088368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2676" y="559997"/>
            <a:ext cx="3912870" cy="16059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</a:tabLst>
            </a:pPr>
            <a:r>
              <a:rPr sz="2300" spc="-40" dirty="0">
                <a:latin typeface="Carlito"/>
                <a:cs typeface="Carlito"/>
              </a:rPr>
              <a:t>We </a:t>
            </a:r>
            <a:r>
              <a:rPr sz="2300" spc="-15" dirty="0">
                <a:latin typeface="Carlito"/>
                <a:cs typeface="Carlito"/>
              </a:rPr>
              <a:t>have </a:t>
            </a:r>
            <a:r>
              <a:rPr sz="2300" spc="-10" dirty="0">
                <a:latin typeface="Carlito"/>
                <a:cs typeface="Carlito"/>
              </a:rPr>
              <a:t>two </a:t>
            </a:r>
            <a:r>
              <a:rPr sz="2300" dirty="0">
                <a:latin typeface="Carlito"/>
                <a:cs typeface="Carlito"/>
              </a:rPr>
              <a:t>types </a:t>
            </a:r>
            <a:r>
              <a:rPr sz="2300" spc="-5" dirty="0">
                <a:latin typeface="Carlito"/>
                <a:cs typeface="Carlito"/>
              </a:rPr>
              <a:t>of</a:t>
            </a:r>
            <a:r>
              <a:rPr sz="2300" spc="25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streams:</a:t>
            </a:r>
            <a:endParaRPr sz="2300">
              <a:latin typeface="Carlito"/>
              <a:cs typeface="Carlito"/>
            </a:endParaRPr>
          </a:p>
          <a:p>
            <a:pPr marL="1155065" lvl="1" indent="-22860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1155700" algn="l"/>
              </a:tabLst>
            </a:pPr>
            <a:r>
              <a:rPr sz="2300" spc="-10" dirty="0">
                <a:latin typeface="Carlito"/>
                <a:cs typeface="Carlito"/>
              </a:rPr>
              <a:t>Byte</a:t>
            </a:r>
            <a:r>
              <a:rPr sz="2300" spc="5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stream</a:t>
            </a:r>
            <a:endParaRPr sz="2300">
              <a:latin typeface="Carlito"/>
              <a:cs typeface="Carlito"/>
            </a:endParaRPr>
          </a:p>
          <a:p>
            <a:pPr marL="1155065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1155700" algn="l"/>
              </a:tabLst>
            </a:pPr>
            <a:r>
              <a:rPr sz="2300" spc="-10" dirty="0">
                <a:latin typeface="Carlito"/>
                <a:cs typeface="Carlito"/>
              </a:rPr>
              <a:t>Character stream</a:t>
            </a:r>
            <a:endParaRPr sz="23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300" spc="-15" dirty="0">
                <a:latin typeface="Carlito"/>
                <a:cs typeface="Carlito"/>
              </a:rPr>
              <a:t>Byte</a:t>
            </a:r>
            <a:r>
              <a:rPr sz="2300" spc="10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streams: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676" y="2141430"/>
            <a:ext cx="11605260" cy="276796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698500" algn="l"/>
              </a:tabLst>
            </a:pPr>
            <a:r>
              <a:rPr sz="2300" spc="-10" dirty="0">
                <a:latin typeface="Carlito"/>
                <a:cs typeface="Carlito"/>
              </a:rPr>
              <a:t>provide </a:t>
            </a:r>
            <a:r>
              <a:rPr sz="2300" dirty="0">
                <a:latin typeface="Carlito"/>
                <a:cs typeface="Carlito"/>
              </a:rPr>
              <a:t>a </a:t>
            </a:r>
            <a:r>
              <a:rPr sz="2300" spc="-10" dirty="0">
                <a:latin typeface="Carlito"/>
                <a:cs typeface="Carlito"/>
              </a:rPr>
              <a:t>convenient </a:t>
            </a:r>
            <a:r>
              <a:rPr sz="2300" dirty="0">
                <a:latin typeface="Carlito"/>
                <a:cs typeface="Carlito"/>
              </a:rPr>
              <a:t>means </a:t>
            </a:r>
            <a:r>
              <a:rPr sz="2300" spc="-15" dirty="0">
                <a:latin typeface="Carlito"/>
                <a:cs typeface="Carlito"/>
              </a:rPr>
              <a:t>for </a:t>
            </a:r>
            <a:r>
              <a:rPr sz="2300" spc="-5" dirty="0">
                <a:latin typeface="Carlito"/>
                <a:cs typeface="Carlito"/>
              </a:rPr>
              <a:t>handling </a:t>
            </a:r>
            <a:r>
              <a:rPr sz="2300" dirty="0">
                <a:latin typeface="Carlito"/>
                <a:cs typeface="Carlito"/>
              </a:rPr>
              <a:t>input and </a:t>
            </a:r>
            <a:r>
              <a:rPr sz="2300" spc="-5" dirty="0">
                <a:latin typeface="Carlito"/>
                <a:cs typeface="Carlito"/>
              </a:rPr>
              <a:t>output </a:t>
            </a:r>
            <a:r>
              <a:rPr sz="2300" dirty="0">
                <a:latin typeface="Carlito"/>
                <a:cs typeface="Carlito"/>
              </a:rPr>
              <a:t>of</a:t>
            </a:r>
            <a:r>
              <a:rPr sz="2300" spc="55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bytes</a:t>
            </a:r>
            <a:endParaRPr sz="2300">
              <a:latin typeface="Carlito"/>
              <a:cs typeface="Carlito"/>
            </a:endParaRPr>
          </a:p>
          <a:p>
            <a:pPr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300" spc="-10" dirty="0">
                <a:latin typeface="Carlito"/>
                <a:cs typeface="Carlito"/>
              </a:rPr>
              <a:t>are </a:t>
            </a:r>
            <a:r>
              <a:rPr sz="2300" spc="-5" dirty="0">
                <a:latin typeface="Carlito"/>
                <a:cs typeface="Carlito"/>
              </a:rPr>
              <a:t>used </a:t>
            </a:r>
            <a:r>
              <a:rPr sz="2300" spc="-20" dirty="0">
                <a:latin typeface="Carlito"/>
                <a:cs typeface="Carlito"/>
              </a:rPr>
              <a:t>for </a:t>
            </a:r>
            <a:r>
              <a:rPr sz="2300" spc="-5" dirty="0">
                <a:latin typeface="Carlito"/>
                <a:cs typeface="Carlito"/>
              </a:rPr>
              <a:t>reading or </a:t>
            </a:r>
            <a:r>
              <a:rPr sz="2300" dirty="0">
                <a:latin typeface="Carlito"/>
                <a:cs typeface="Carlito"/>
              </a:rPr>
              <a:t>writing binary</a:t>
            </a:r>
            <a:r>
              <a:rPr sz="2300" spc="50" dirty="0">
                <a:latin typeface="Carlito"/>
                <a:cs typeface="Carlito"/>
              </a:rPr>
              <a:t> </a:t>
            </a:r>
            <a:r>
              <a:rPr sz="2300" spc="-15" dirty="0">
                <a:latin typeface="Carlito"/>
                <a:cs typeface="Carlito"/>
              </a:rPr>
              <a:t>data</a:t>
            </a:r>
            <a:endParaRPr sz="23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1300" algn="l"/>
              </a:tabLst>
            </a:pPr>
            <a:r>
              <a:rPr sz="2300" spc="-10" dirty="0">
                <a:latin typeface="Carlito"/>
                <a:cs typeface="Carlito"/>
              </a:rPr>
              <a:t>Character</a:t>
            </a:r>
            <a:r>
              <a:rPr sz="2300" spc="-5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streams:</a:t>
            </a:r>
            <a:endParaRPr sz="23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300" spc="-10" dirty="0">
                <a:latin typeface="Carlito"/>
                <a:cs typeface="Carlito"/>
              </a:rPr>
              <a:t>provide </a:t>
            </a:r>
            <a:r>
              <a:rPr sz="2300" dirty="0">
                <a:latin typeface="Carlito"/>
                <a:cs typeface="Carlito"/>
              </a:rPr>
              <a:t>a </a:t>
            </a:r>
            <a:r>
              <a:rPr sz="2300" spc="-10" dirty="0">
                <a:latin typeface="Carlito"/>
                <a:cs typeface="Carlito"/>
              </a:rPr>
              <a:t>convenient </a:t>
            </a:r>
            <a:r>
              <a:rPr sz="2300" dirty="0">
                <a:latin typeface="Carlito"/>
                <a:cs typeface="Carlito"/>
              </a:rPr>
              <a:t>means </a:t>
            </a:r>
            <a:r>
              <a:rPr sz="2300" spc="-20" dirty="0">
                <a:latin typeface="Carlito"/>
                <a:cs typeface="Carlito"/>
              </a:rPr>
              <a:t>for </a:t>
            </a:r>
            <a:r>
              <a:rPr sz="2300" spc="-5" dirty="0">
                <a:latin typeface="Carlito"/>
                <a:cs typeface="Carlito"/>
              </a:rPr>
              <a:t>handling </a:t>
            </a:r>
            <a:r>
              <a:rPr sz="2300" dirty="0">
                <a:latin typeface="Carlito"/>
                <a:cs typeface="Carlito"/>
              </a:rPr>
              <a:t>input and </a:t>
            </a:r>
            <a:r>
              <a:rPr sz="2300" spc="-5" dirty="0">
                <a:latin typeface="Carlito"/>
                <a:cs typeface="Carlito"/>
              </a:rPr>
              <a:t>output of</a:t>
            </a:r>
            <a:r>
              <a:rPr sz="2300" spc="80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characters</a:t>
            </a:r>
            <a:endParaRPr sz="23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300" spc="-5" dirty="0">
                <a:latin typeface="Carlito"/>
                <a:cs typeface="Carlito"/>
              </a:rPr>
              <a:t>use </a:t>
            </a:r>
            <a:r>
              <a:rPr sz="2300" b="1" spc="-5" dirty="0">
                <a:latin typeface="Carlito"/>
                <a:cs typeface="Carlito"/>
              </a:rPr>
              <a:t>Unicode</a:t>
            </a:r>
            <a:r>
              <a:rPr sz="2300" spc="-5" dirty="0">
                <a:latin typeface="Carlito"/>
                <a:cs typeface="Carlito"/>
              </a:rPr>
              <a:t>, </a:t>
            </a:r>
            <a:r>
              <a:rPr sz="2300" dirty="0">
                <a:latin typeface="Carlito"/>
                <a:cs typeface="Carlito"/>
              </a:rPr>
              <a:t>and, </a:t>
            </a:r>
            <a:r>
              <a:rPr sz="2300" spc="-15" dirty="0">
                <a:latin typeface="Carlito"/>
                <a:cs typeface="Carlito"/>
              </a:rPr>
              <a:t>therefore, </a:t>
            </a:r>
            <a:r>
              <a:rPr sz="2300" spc="-10" dirty="0">
                <a:latin typeface="Carlito"/>
                <a:cs typeface="Carlito"/>
              </a:rPr>
              <a:t>can </a:t>
            </a:r>
            <a:r>
              <a:rPr sz="2300" dirty="0">
                <a:latin typeface="Carlito"/>
                <a:cs typeface="Carlito"/>
              </a:rPr>
              <a:t>be</a:t>
            </a:r>
            <a:r>
              <a:rPr sz="2300" spc="90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internationalized</a:t>
            </a:r>
            <a:endParaRPr sz="2300">
              <a:latin typeface="Carlito"/>
              <a:cs typeface="Carlito"/>
            </a:endParaRPr>
          </a:p>
          <a:p>
            <a:pPr marL="241300" marR="5080" indent="-228600">
              <a:lnSpc>
                <a:spcPts val="2590"/>
              </a:lnSpc>
              <a:spcBef>
                <a:spcPts val="1030"/>
              </a:spcBef>
            </a:pPr>
            <a:r>
              <a:rPr sz="2400" spc="-10" dirty="0">
                <a:latin typeface="Carlito"/>
                <a:cs typeface="Carlito"/>
              </a:rPr>
              <a:t>Note </a:t>
            </a:r>
            <a:r>
              <a:rPr sz="2400" dirty="0">
                <a:latin typeface="Carlito"/>
                <a:cs typeface="Carlito"/>
              </a:rPr>
              <a:t>: </a:t>
            </a:r>
            <a:r>
              <a:rPr sz="2400" spc="-20" dirty="0">
                <a:latin typeface="Carlito"/>
                <a:cs typeface="Carlito"/>
              </a:rPr>
              <a:t>Normally,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term </a:t>
            </a:r>
            <a:r>
              <a:rPr sz="2400" i="1" spc="-5" dirty="0">
                <a:latin typeface="Carlito"/>
                <a:cs typeface="Carlito"/>
              </a:rPr>
              <a:t>stream </a:t>
            </a:r>
            <a:r>
              <a:rPr sz="2400" spc="-25" dirty="0">
                <a:latin typeface="Carlito"/>
                <a:cs typeface="Carlito"/>
              </a:rPr>
              <a:t>refers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byte stream. </a:t>
            </a:r>
            <a:r>
              <a:rPr sz="2400" spc="-5" dirty="0">
                <a:latin typeface="Carlito"/>
                <a:cs typeface="Carlito"/>
              </a:rPr>
              <a:t>The terms </a:t>
            </a:r>
            <a:r>
              <a:rPr sz="2400" i="1" dirty="0">
                <a:latin typeface="Carlito"/>
                <a:cs typeface="Carlito"/>
              </a:rPr>
              <a:t>reader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i="1" spc="-5" dirty="0">
                <a:latin typeface="Carlito"/>
                <a:cs typeface="Carlito"/>
              </a:rPr>
              <a:t>writer </a:t>
            </a:r>
            <a:r>
              <a:rPr sz="2400" spc="-25" dirty="0">
                <a:latin typeface="Carlito"/>
                <a:cs typeface="Carlito"/>
              </a:rPr>
              <a:t>refer </a:t>
            </a:r>
            <a:r>
              <a:rPr sz="2400" spc="-15" dirty="0">
                <a:latin typeface="Carlito"/>
                <a:cs typeface="Carlito"/>
              </a:rPr>
              <a:t>to  </a:t>
            </a:r>
            <a:r>
              <a:rPr sz="2400" spc="-10" dirty="0">
                <a:latin typeface="Carlito"/>
                <a:cs typeface="Carlito"/>
              </a:rPr>
              <a:t>character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streams.</a:t>
            </a:r>
            <a:endParaRPr sz="24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85021" y="5150167"/>
          <a:ext cx="6442075" cy="14654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6745"/>
                <a:gridCol w="2201545"/>
                <a:gridCol w="2343785"/>
              </a:tblGrid>
              <a:tr h="510031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Stream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Byte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Streams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Character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Streams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47691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Source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streams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InputStream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Reader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478472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Sink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streams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OutputStream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Writer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103876" y="675131"/>
            <a:ext cx="6972300" cy="462280"/>
          </a:xfrm>
          <a:custGeom>
            <a:avLst/>
            <a:gdLst/>
            <a:ahLst/>
            <a:cxnLst/>
            <a:rect l="l" t="t" r="r" b="b"/>
            <a:pathLst>
              <a:path w="6972300" h="462280">
                <a:moveTo>
                  <a:pt x="6972300" y="0"/>
                </a:moveTo>
                <a:lnTo>
                  <a:pt x="0" y="0"/>
                </a:lnTo>
                <a:lnTo>
                  <a:pt x="0" y="461772"/>
                </a:lnTo>
                <a:lnTo>
                  <a:pt x="6972300" y="461772"/>
                </a:lnTo>
                <a:lnTo>
                  <a:pt x="69723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83504" y="688035"/>
            <a:ext cx="65690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70" dirty="0">
                <a:latin typeface="Arial"/>
                <a:cs typeface="Arial"/>
              </a:rPr>
              <a:t>Java </a:t>
            </a:r>
            <a:r>
              <a:rPr sz="2400" spc="-110" dirty="0">
                <a:latin typeface="Arial"/>
                <a:cs typeface="Arial"/>
              </a:rPr>
              <a:t>stream </a:t>
            </a:r>
            <a:r>
              <a:rPr sz="2400" spc="-200" dirty="0">
                <a:latin typeface="Arial"/>
                <a:cs typeface="Arial"/>
              </a:rPr>
              <a:t>classes </a:t>
            </a:r>
            <a:r>
              <a:rPr sz="2400" spc="-125" dirty="0">
                <a:latin typeface="Arial"/>
                <a:cs typeface="Arial"/>
              </a:rPr>
              <a:t>are </a:t>
            </a:r>
            <a:r>
              <a:rPr sz="2400" spc="-80" dirty="0">
                <a:latin typeface="Arial"/>
                <a:cs typeface="Arial"/>
              </a:rPr>
              <a:t>defined </a:t>
            </a:r>
            <a:r>
              <a:rPr sz="2400" spc="-50" dirty="0">
                <a:latin typeface="Arial"/>
                <a:cs typeface="Arial"/>
              </a:rPr>
              <a:t>in </a:t>
            </a:r>
            <a:r>
              <a:rPr sz="2400" spc="-40" dirty="0">
                <a:latin typeface="Arial"/>
                <a:cs typeface="Arial"/>
              </a:rPr>
              <a:t>the </a:t>
            </a:r>
            <a:r>
              <a:rPr sz="2400" spc="-125" dirty="0">
                <a:latin typeface="Arial"/>
                <a:cs typeface="Arial"/>
              </a:rPr>
              <a:t>java.io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package.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92000" cy="609600"/>
          </a:xfrm>
          <a:custGeom>
            <a:avLst/>
            <a:gdLst/>
            <a:ahLst/>
            <a:cxnLst/>
            <a:rect l="l" t="t" r="r" b="b"/>
            <a:pathLst>
              <a:path w="12192000" h="609600">
                <a:moveTo>
                  <a:pt x="12192000" y="0"/>
                </a:moveTo>
                <a:lnTo>
                  <a:pt x="0" y="0"/>
                </a:lnTo>
                <a:lnTo>
                  <a:pt x="0" y="609600"/>
                </a:lnTo>
                <a:lnTo>
                  <a:pt x="12192000" y="609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pc="-490" dirty="0"/>
              <a:t>Java </a:t>
            </a:r>
            <a:r>
              <a:rPr spc="-335" dirty="0"/>
              <a:t>IO</a:t>
            </a:r>
            <a:r>
              <a:rPr spc="-160" dirty="0"/>
              <a:t> </a:t>
            </a:r>
            <a:r>
              <a:rPr spc="-315" dirty="0"/>
              <a:t>Streams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06657" y="6477914"/>
            <a:ext cx="1555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714755"/>
            <a:ext cx="5031105" cy="3479800"/>
          </a:xfrm>
          <a:custGeom>
            <a:avLst/>
            <a:gdLst/>
            <a:ahLst/>
            <a:cxnLst/>
            <a:rect l="l" t="t" r="r" b="b"/>
            <a:pathLst>
              <a:path w="5031105" h="3479800">
                <a:moveTo>
                  <a:pt x="5030724" y="0"/>
                </a:moveTo>
                <a:lnTo>
                  <a:pt x="0" y="0"/>
                </a:lnTo>
                <a:lnTo>
                  <a:pt x="0" y="3479291"/>
                </a:lnTo>
                <a:lnTo>
                  <a:pt x="5030724" y="3479291"/>
                </a:lnTo>
                <a:lnTo>
                  <a:pt x="5030724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731901"/>
            <a:ext cx="4718050" cy="3380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001F5F"/>
                </a:solidFill>
                <a:latin typeface="Carlito"/>
                <a:cs typeface="Carlito"/>
              </a:rPr>
              <a:t>package </a:t>
            </a:r>
            <a:r>
              <a:rPr sz="2000" spc="-5" dirty="0">
                <a:solidFill>
                  <a:srgbClr val="001F5F"/>
                </a:solidFill>
                <a:latin typeface="Carlito"/>
                <a:cs typeface="Carlito"/>
              </a:rPr>
              <a:t>com.deloitte.businesstier;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public class </a:t>
            </a:r>
            <a:r>
              <a:rPr sz="2000" spc="-5" dirty="0">
                <a:latin typeface="Carlito"/>
                <a:cs typeface="Carlito"/>
              </a:rPr>
              <a:t>Student </a:t>
            </a:r>
            <a:r>
              <a:rPr sz="2000" b="1" dirty="0">
                <a:solidFill>
                  <a:srgbClr val="C00000"/>
                </a:solidFill>
                <a:latin typeface="Carlito"/>
                <a:cs typeface="Carlito"/>
              </a:rPr>
              <a:t>implements</a:t>
            </a:r>
            <a:r>
              <a:rPr sz="2000" b="1" spc="-6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rlito"/>
                <a:cs typeface="Carlito"/>
              </a:rPr>
              <a:t>Serializable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  <a:p>
            <a:pPr marL="12700" marR="1783714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private </a:t>
            </a:r>
            <a:r>
              <a:rPr sz="2000" spc="-10" dirty="0">
                <a:latin typeface="Carlito"/>
                <a:cs typeface="Carlito"/>
              </a:rPr>
              <a:t>int </a:t>
            </a:r>
            <a:r>
              <a:rPr sz="2000" dirty="0">
                <a:latin typeface="Carlito"/>
                <a:cs typeface="Carlito"/>
              </a:rPr>
              <a:t>admissionCode;  </a:t>
            </a:r>
            <a:r>
              <a:rPr sz="2000" spc="-15" dirty="0">
                <a:latin typeface="Carlito"/>
                <a:cs typeface="Carlito"/>
              </a:rPr>
              <a:t>private </a:t>
            </a:r>
            <a:r>
              <a:rPr sz="2000" spc="-5" dirty="0">
                <a:latin typeface="Carlito"/>
                <a:cs typeface="Carlito"/>
              </a:rPr>
              <a:t>String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studentName;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private </a:t>
            </a:r>
            <a:r>
              <a:rPr sz="2000" spc="-5" dirty="0">
                <a:latin typeface="Carlito"/>
                <a:cs typeface="Carlito"/>
              </a:rPr>
              <a:t>GregorianCalendar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birthdate;</a:t>
            </a:r>
            <a:endParaRPr sz="2000">
              <a:latin typeface="Carlito"/>
              <a:cs typeface="Carlito"/>
            </a:endParaRPr>
          </a:p>
          <a:p>
            <a:pPr marL="12700" marR="2065655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private </a:t>
            </a:r>
            <a:r>
              <a:rPr sz="2000" spc="-5" dirty="0">
                <a:latin typeface="Carlito"/>
                <a:cs typeface="Carlito"/>
              </a:rPr>
              <a:t>String grade;  </a:t>
            </a:r>
            <a:r>
              <a:rPr sz="2000" b="1" spc="-10" dirty="0">
                <a:latin typeface="Carlito"/>
                <a:cs typeface="Carlito"/>
              </a:rPr>
              <a:t>private </a:t>
            </a:r>
            <a:r>
              <a:rPr sz="2000" b="1" spc="-15" dirty="0">
                <a:latin typeface="Carlito"/>
                <a:cs typeface="Carlito"/>
              </a:rPr>
              <a:t>static </a:t>
            </a:r>
            <a:r>
              <a:rPr sz="2000" b="1" spc="-10" dirty="0">
                <a:latin typeface="Carlito"/>
                <a:cs typeface="Carlito"/>
              </a:rPr>
              <a:t>int</a:t>
            </a:r>
            <a:r>
              <a:rPr sz="2000" b="1" spc="-75" dirty="0">
                <a:latin typeface="Carlito"/>
                <a:cs typeface="Carlito"/>
              </a:rPr>
              <a:t> </a:t>
            </a:r>
            <a:r>
              <a:rPr sz="2000" b="1" i="1" spc="-10" dirty="0">
                <a:latin typeface="Carlito"/>
                <a:cs typeface="Carlito"/>
              </a:rPr>
              <a:t>counter;  </a:t>
            </a:r>
            <a:r>
              <a:rPr sz="2000" spc="-5" dirty="0">
                <a:latin typeface="Carlito"/>
                <a:cs typeface="Carlito"/>
              </a:rPr>
              <a:t>public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Student(){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this.admissionCode=++</a:t>
            </a:r>
            <a:r>
              <a:rPr sz="2000" i="1" spc="-5" dirty="0">
                <a:latin typeface="Carlito"/>
                <a:cs typeface="Carlito"/>
              </a:rPr>
              <a:t>counter;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……..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655320"/>
          </a:xfrm>
          <a:custGeom>
            <a:avLst/>
            <a:gdLst/>
            <a:ahLst/>
            <a:cxnLst/>
            <a:rect l="l" t="t" r="r" b="b"/>
            <a:pathLst>
              <a:path w="12192000" h="655320">
                <a:moveTo>
                  <a:pt x="12192000" y="0"/>
                </a:moveTo>
                <a:lnTo>
                  <a:pt x="0" y="0"/>
                </a:lnTo>
                <a:lnTo>
                  <a:pt x="0" y="655320"/>
                </a:lnTo>
                <a:lnTo>
                  <a:pt x="12192000" y="6553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45133" y="0"/>
            <a:ext cx="931227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90" dirty="0"/>
              <a:t>Student </a:t>
            </a:r>
            <a:r>
              <a:rPr sz="3800" spc="-315" dirty="0"/>
              <a:t>class </a:t>
            </a:r>
            <a:r>
              <a:rPr sz="3800" spc="-150" dirty="0"/>
              <a:t>implementing </a:t>
            </a:r>
            <a:r>
              <a:rPr sz="3800" spc="-240" dirty="0"/>
              <a:t>Serializable</a:t>
            </a:r>
            <a:r>
              <a:rPr sz="3800" spc="-375" dirty="0"/>
              <a:t> </a:t>
            </a:r>
            <a:r>
              <a:rPr sz="3800" spc="-145" dirty="0"/>
              <a:t>interface</a:t>
            </a:r>
            <a:endParaRPr sz="3800"/>
          </a:p>
        </p:txBody>
      </p:sp>
      <p:sp>
        <p:nvSpPr>
          <p:cNvPr id="7" name="object 7"/>
          <p:cNvSpPr/>
          <p:nvPr/>
        </p:nvSpPr>
        <p:spPr>
          <a:xfrm>
            <a:off x="5030723" y="701040"/>
            <a:ext cx="7161530" cy="3295015"/>
          </a:xfrm>
          <a:custGeom>
            <a:avLst/>
            <a:gdLst/>
            <a:ahLst/>
            <a:cxnLst/>
            <a:rect l="l" t="t" r="r" b="b"/>
            <a:pathLst>
              <a:path w="7161530" h="3295015">
                <a:moveTo>
                  <a:pt x="0" y="3294888"/>
                </a:moveTo>
                <a:lnTo>
                  <a:pt x="7161276" y="3294888"/>
                </a:lnTo>
                <a:lnTo>
                  <a:pt x="7161276" y="0"/>
                </a:lnTo>
                <a:lnTo>
                  <a:pt x="0" y="0"/>
                </a:lnTo>
                <a:lnTo>
                  <a:pt x="0" y="3294888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09717" y="719454"/>
            <a:ext cx="639762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1F5F"/>
                </a:solidFill>
                <a:latin typeface="Carlito"/>
                <a:cs typeface="Carlito"/>
              </a:rPr>
              <a:t>package</a:t>
            </a:r>
            <a:r>
              <a:rPr sz="1800" spc="1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rlito"/>
                <a:cs typeface="Carlito"/>
              </a:rPr>
              <a:t>com.deloitte.presentationtier;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Carlito"/>
                <a:cs typeface="Carlito"/>
              </a:rPr>
              <a:t>……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try{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fileOutputStream=new  FileOutputStream("f:\\data\\deloitte\\student.ser");  </a:t>
            </a:r>
            <a:r>
              <a:rPr sz="1800" b="1" spc="-5" dirty="0">
                <a:solidFill>
                  <a:srgbClr val="C00000"/>
                </a:solidFill>
                <a:latin typeface="Carlito"/>
                <a:cs typeface="Carlito"/>
              </a:rPr>
              <a:t>objectOutputStream=new ObjectOutputStream(fileOutputStream);  </a:t>
            </a:r>
            <a:r>
              <a:rPr sz="1800" spc="-5" dirty="0">
                <a:latin typeface="Carlito"/>
                <a:cs typeface="Carlito"/>
              </a:rPr>
              <a:t>Student student1=new Student("Smith",new  GregorianCalendar(1980,01,10),"B-Grade");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latin typeface="Carlito"/>
                <a:cs typeface="Carlito"/>
              </a:rPr>
              <a:t>……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C00000"/>
                </a:solidFill>
                <a:latin typeface="Carlito"/>
                <a:cs typeface="Carlito"/>
              </a:rPr>
              <a:t>objectOutputStream.writeObject(student1);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Carlito"/>
                <a:cs typeface="Carlito"/>
              </a:rPr>
              <a:t>…….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30723" y="3995928"/>
            <a:ext cx="7161530" cy="2862580"/>
          </a:xfrm>
          <a:custGeom>
            <a:avLst/>
            <a:gdLst/>
            <a:ahLst/>
            <a:cxnLst/>
            <a:rect l="l" t="t" r="r" b="b"/>
            <a:pathLst>
              <a:path w="7161530" h="2862579">
                <a:moveTo>
                  <a:pt x="7161276" y="0"/>
                </a:moveTo>
                <a:lnTo>
                  <a:pt x="0" y="0"/>
                </a:lnTo>
                <a:lnTo>
                  <a:pt x="0" y="2862072"/>
                </a:lnTo>
                <a:lnTo>
                  <a:pt x="7161276" y="2862072"/>
                </a:lnTo>
                <a:lnTo>
                  <a:pt x="7161276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09717" y="4014038"/>
            <a:ext cx="693547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1F5F"/>
                </a:solidFill>
                <a:latin typeface="Carlito"/>
                <a:cs typeface="Carlito"/>
              </a:rPr>
              <a:t>package</a:t>
            </a:r>
            <a:r>
              <a:rPr sz="1800" spc="1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rlito"/>
                <a:cs typeface="Carlito"/>
              </a:rPr>
              <a:t>com.deloitte.presentationtier;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…..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try{</a:t>
            </a:r>
            <a:endParaRPr sz="1800">
              <a:latin typeface="Carlito"/>
              <a:cs typeface="Carlito"/>
            </a:endParaRPr>
          </a:p>
          <a:p>
            <a:pPr marL="469900" marR="508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fileInputStream=new FileInputStream("f:\\data\\pega\\student.ser");  objectInputStream=new ObjectInputStream(fileInputStream);  while(true){</a:t>
            </a:r>
            <a:endParaRPr sz="1800">
              <a:latin typeface="Carlito"/>
              <a:cs typeface="Carlito"/>
            </a:endParaRPr>
          </a:p>
          <a:p>
            <a:pPr marL="927100" marR="38417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Student student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(Student)objectInputStream.readObject();  </a:t>
            </a:r>
            <a:r>
              <a:rPr sz="1800" spc="-10" dirty="0">
                <a:latin typeface="Carlito"/>
                <a:cs typeface="Carlito"/>
              </a:rPr>
              <a:t>System.</a:t>
            </a:r>
            <a:r>
              <a:rPr sz="1800" i="1" spc="-10" dirty="0">
                <a:latin typeface="Carlito"/>
                <a:cs typeface="Carlito"/>
              </a:rPr>
              <a:t>out.println(student);</a:t>
            </a:r>
            <a:endParaRPr sz="18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rlito"/>
                <a:cs typeface="Carlito"/>
              </a:rPr>
              <a:t>}catch(EOFException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eofException){}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4418076"/>
            <a:ext cx="5031105" cy="2032000"/>
          </a:xfrm>
          <a:custGeom>
            <a:avLst/>
            <a:gdLst/>
            <a:ahLst/>
            <a:cxnLst/>
            <a:rect l="l" t="t" r="r" b="b"/>
            <a:pathLst>
              <a:path w="5031105" h="2032000">
                <a:moveTo>
                  <a:pt x="5030724" y="0"/>
                </a:moveTo>
                <a:lnTo>
                  <a:pt x="0" y="0"/>
                </a:lnTo>
                <a:lnTo>
                  <a:pt x="0" y="2031492"/>
                </a:lnTo>
                <a:lnTo>
                  <a:pt x="5030724" y="2031492"/>
                </a:lnTo>
                <a:lnTo>
                  <a:pt x="5030724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739" y="4434967"/>
            <a:ext cx="635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i="1" spc="-5" dirty="0">
                <a:latin typeface="Carlito"/>
                <a:cs typeface="Carlito"/>
              </a:rPr>
              <a:t>No</a:t>
            </a:r>
            <a:r>
              <a:rPr sz="2100" b="1" i="1" spc="-25" dirty="0">
                <a:latin typeface="Carlito"/>
                <a:cs typeface="Carlito"/>
              </a:rPr>
              <a:t>t</a:t>
            </a:r>
            <a:r>
              <a:rPr sz="2100" b="1" i="1" spc="-5" dirty="0">
                <a:latin typeface="Carlito"/>
                <a:cs typeface="Carlito"/>
              </a:rPr>
              <a:t>e: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4755260"/>
            <a:ext cx="4860290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159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values </a:t>
            </a:r>
            <a:r>
              <a:rPr sz="2100" spc="-15" dirty="0">
                <a:latin typeface="Carlito"/>
                <a:cs typeface="Carlito"/>
              </a:rPr>
              <a:t>stored </a:t>
            </a:r>
            <a:r>
              <a:rPr sz="2100" dirty="0">
                <a:latin typeface="Carlito"/>
                <a:cs typeface="Carlito"/>
              </a:rPr>
              <a:t>in </a:t>
            </a:r>
            <a:r>
              <a:rPr sz="2100" spc="-15" dirty="0">
                <a:latin typeface="Carlito"/>
                <a:cs typeface="Carlito"/>
              </a:rPr>
              <a:t>static </a:t>
            </a:r>
            <a:r>
              <a:rPr sz="2100" spc="-5" dirty="0">
                <a:latin typeface="Carlito"/>
                <a:cs typeface="Carlito"/>
              </a:rPr>
              <a:t>fields </a:t>
            </a:r>
            <a:r>
              <a:rPr sz="2100" spc="-10" dirty="0">
                <a:latin typeface="Carlito"/>
                <a:cs typeface="Carlito"/>
              </a:rPr>
              <a:t>are </a:t>
            </a:r>
            <a:r>
              <a:rPr sz="2100" spc="-5" dirty="0">
                <a:latin typeface="Carlito"/>
                <a:cs typeface="Carlito"/>
              </a:rPr>
              <a:t>not  </a:t>
            </a:r>
            <a:r>
              <a:rPr sz="2100" spc="-10" dirty="0">
                <a:latin typeface="Carlito"/>
                <a:cs typeface="Carlito"/>
              </a:rPr>
              <a:t>serialized.</a:t>
            </a:r>
            <a:endParaRPr sz="21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latin typeface="Carlito"/>
                <a:cs typeface="Carlito"/>
              </a:rPr>
              <a:t>When the </a:t>
            </a:r>
            <a:r>
              <a:rPr sz="2100" spc="-5" dirty="0">
                <a:latin typeface="Carlito"/>
                <a:cs typeface="Carlito"/>
              </a:rPr>
              <a:t>object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-10" dirty="0">
                <a:latin typeface="Carlito"/>
                <a:cs typeface="Carlito"/>
              </a:rPr>
              <a:t>de-serialized, </a:t>
            </a:r>
            <a:r>
              <a:rPr sz="2100" dirty="0">
                <a:latin typeface="Carlito"/>
                <a:cs typeface="Carlito"/>
              </a:rPr>
              <a:t>the  </a:t>
            </a:r>
            <a:r>
              <a:rPr sz="2100" spc="-10" dirty="0">
                <a:latin typeface="Carlito"/>
                <a:cs typeface="Carlito"/>
              </a:rPr>
              <a:t>values </a:t>
            </a:r>
            <a:r>
              <a:rPr sz="2100" spc="-5" dirty="0">
                <a:latin typeface="Carlito"/>
                <a:cs typeface="Carlito"/>
              </a:rPr>
              <a:t>of </a:t>
            </a:r>
            <a:r>
              <a:rPr sz="2100" spc="-15" dirty="0">
                <a:latin typeface="Carlito"/>
                <a:cs typeface="Carlito"/>
              </a:rPr>
              <a:t>static </a:t>
            </a:r>
            <a:r>
              <a:rPr sz="2100" spc="-5" dirty="0">
                <a:latin typeface="Carlito"/>
                <a:cs typeface="Carlito"/>
              </a:rPr>
              <a:t>fields </a:t>
            </a:r>
            <a:r>
              <a:rPr sz="2100" spc="-10" dirty="0">
                <a:latin typeface="Carlito"/>
                <a:cs typeface="Carlito"/>
              </a:rPr>
              <a:t>are set to </a:t>
            </a:r>
            <a:r>
              <a:rPr sz="2100" spc="-5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values  declared </a:t>
            </a:r>
            <a:r>
              <a:rPr sz="2100" dirty="0">
                <a:latin typeface="Carlito"/>
                <a:cs typeface="Carlito"/>
              </a:rPr>
              <a:t>in </a:t>
            </a:r>
            <a:r>
              <a:rPr sz="2100" spc="-5" dirty="0">
                <a:latin typeface="Carlito"/>
                <a:cs typeface="Carlito"/>
              </a:rPr>
              <a:t>the</a:t>
            </a:r>
            <a:r>
              <a:rPr sz="2100" spc="-10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class.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55320"/>
          </a:xfrm>
          <a:custGeom>
            <a:avLst/>
            <a:gdLst/>
            <a:ahLst/>
            <a:cxnLst/>
            <a:rect l="l" t="t" r="r" b="b"/>
            <a:pathLst>
              <a:path w="12192000" h="655320">
                <a:moveTo>
                  <a:pt x="12192000" y="0"/>
                </a:moveTo>
                <a:lnTo>
                  <a:pt x="0" y="0"/>
                </a:lnTo>
                <a:lnTo>
                  <a:pt x="0" y="655320"/>
                </a:lnTo>
                <a:lnTo>
                  <a:pt x="12192000" y="6553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24578" y="0"/>
            <a:ext cx="29489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transient</a:t>
            </a:r>
            <a:r>
              <a:rPr spc="-360" dirty="0"/>
              <a:t> </a:t>
            </a:r>
            <a:r>
              <a:rPr spc="-85" dirty="0"/>
              <a:t>field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3831" y="744092"/>
            <a:ext cx="1120648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2860" marR="5080" indent="-10795">
              <a:lnSpc>
                <a:spcPts val="2590"/>
              </a:lnSpc>
              <a:spcBef>
                <a:spcPts val="425"/>
              </a:spcBef>
            </a:pPr>
            <a:r>
              <a:rPr sz="2400" b="1" spc="-10" dirty="0">
                <a:latin typeface="Carlito"/>
                <a:cs typeface="Carlito"/>
              </a:rPr>
              <a:t>transient </a:t>
            </a:r>
            <a:r>
              <a:rPr sz="2400" spc="-20" dirty="0">
                <a:latin typeface="Carlito"/>
                <a:cs typeface="Carlito"/>
              </a:rPr>
              <a:t>keyword </a:t>
            </a:r>
            <a:r>
              <a:rPr sz="2400" dirty="0">
                <a:latin typeface="Carlito"/>
                <a:cs typeface="Carlito"/>
              </a:rPr>
              <a:t>is an </a:t>
            </a:r>
            <a:r>
              <a:rPr sz="2400" spc="-5" dirty="0">
                <a:latin typeface="Carlito"/>
                <a:cs typeface="Carlito"/>
              </a:rPr>
              <a:t>indication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dirty="0">
                <a:latin typeface="Carlito"/>
                <a:cs typeface="Carlito"/>
              </a:rPr>
              <a:t>virtual machine </a:t>
            </a:r>
            <a:r>
              <a:rPr sz="2400" spc="-5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indicated </a:t>
            </a:r>
            <a:r>
              <a:rPr sz="2400" b="1" spc="-5" dirty="0">
                <a:latin typeface="Carlito"/>
                <a:cs typeface="Carlito"/>
              </a:rPr>
              <a:t>variable </a:t>
            </a:r>
            <a:r>
              <a:rPr sz="2400" dirty="0">
                <a:latin typeface="Carlito"/>
                <a:cs typeface="Carlito"/>
              </a:rPr>
              <a:t>is  </a:t>
            </a:r>
            <a:r>
              <a:rPr sz="2400" spc="-5" dirty="0">
                <a:latin typeface="Carlito"/>
                <a:cs typeface="Carlito"/>
              </a:rPr>
              <a:t>not part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persistent </a:t>
            </a:r>
            <a:r>
              <a:rPr sz="2400" spc="-25" dirty="0">
                <a:latin typeface="Carlito"/>
                <a:cs typeface="Carlito"/>
              </a:rPr>
              <a:t>state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hence not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serialized.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93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823" y="2404872"/>
            <a:ext cx="8915400" cy="246126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28575" rIns="0" bIns="0" rtlCol="0">
            <a:spAutoFit/>
          </a:bodyPr>
          <a:lstStyle/>
          <a:p>
            <a:pPr marL="91440" marR="3743960">
              <a:lnSpc>
                <a:spcPct val="100000"/>
              </a:lnSpc>
              <a:spcBef>
                <a:spcPts val="225"/>
              </a:spcBef>
            </a:pPr>
            <a:r>
              <a:rPr sz="2200" spc="-10" dirty="0">
                <a:latin typeface="Carlito"/>
                <a:cs typeface="Carlito"/>
              </a:rPr>
              <a:t>public </a:t>
            </a:r>
            <a:r>
              <a:rPr sz="2200" spc="-5" dirty="0">
                <a:latin typeface="Carlito"/>
                <a:cs typeface="Carlito"/>
              </a:rPr>
              <a:t>class </a:t>
            </a:r>
            <a:r>
              <a:rPr sz="2200" spc="-10" dirty="0">
                <a:latin typeface="Carlito"/>
                <a:cs typeface="Carlito"/>
              </a:rPr>
              <a:t>Student implements Serializable{  </a:t>
            </a:r>
            <a:r>
              <a:rPr sz="2200" spc="-20" dirty="0">
                <a:latin typeface="Carlito"/>
                <a:cs typeface="Carlito"/>
              </a:rPr>
              <a:t>private </a:t>
            </a:r>
            <a:r>
              <a:rPr sz="2200" spc="-15" dirty="0">
                <a:latin typeface="Carlito"/>
                <a:cs typeface="Carlito"/>
              </a:rPr>
              <a:t>int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admissionCode;</a:t>
            </a:r>
            <a:endParaRPr sz="22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2200" spc="-20" dirty="0">
                <a:latin typeface="Carlito"/>
                <a:cs typeface="Carlito"/>
              </a:rPr>
              <a:t>private </a:t>
            </a:r>
            <a:r>
              <a:rPr sz="2200" spc="-5" dirty="0">
                <a:latin typeface="Carlito"/>
                <a:cs typeface="Carlito"/>
              </a:rPr>
              <a:t>String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studentName;</a:t>
            </a:r>
            <a:endParaRPr sz="22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2200" spc="-20" dirty="0">
                <a:latin typeface="Carlito"/>
                <a:cs typeface="Carlito"/>
              </a:rPr>
              <a:t>private </a:t>
            </a:r>
            <a:r>
              <a:rPr sz="2200" spc="-10" dirty="0">
                <a:latin typeface="Carlito"/>
                <a:cs typeface="Carlito"/>
              </a:rPr>
              <a:t>GregorianCalendar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birthdate;</a:t>
            </a:r>
            <a:endParaRPr sz="22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2200" b="1" spc="-15" dirty="0">
                <a:solidFill>
                  <a:srgbClr val="C00000"/>
                </a:solidFill>
                <a:latin typeface="Carlito"/>
                <a:cs typeface="Carlito"/>
              </a:rPr>
              <a:t>transient </a:t>
            </a:r>
            <a:r>
              <a:rPr sz="2200" b="1" spc="-20" dirty="0">
                <a:latin typeface="Carlito"/>
                <a:cs typeface="Carlito"/>
              </a:rPr>
              <a:t>private </a:t>
            </a:r>
            <a:r>
              <a:rPr sz="2200" b="1" spc="-5" dirty="0">
                <a:latin typeface="Carlito"/>
                <a:cs typeface="Carlito"/>
              </a:rPr>
              <a:t>String</a:t>
            </a:r>
            <a:r>
              <a:rPr sz="2200" b="1" spc="75" dirty="0">
                <a:latin typeface="Carlito"/>
                <a:cs typeface="Carlito"/>
              </a:rPr>
              <a:t> </a:t>
            </a:r>
            <a:r>
              <a:rPr sz="2200" b="1" spc="-15" dirty="0">
                <a:latin typeface="Carlito"/>
                <a:cs typeface="Carlito"/>
              </a:rPr>
              <a:t>grade;</a:t>
            </a:r>
            <a:endParaRPr sz="22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……….</a:t>
            </a:r>
            <a:endParaRPr sz="22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5195315"/>
            <a:ext cx="12192000" cy="462280"/>
          </a:xfrm>
          <a:custGeom>
            <a:avLst/>
            <a:gdLst/>
            <a:ahLst/>
            <a:cxnLst/>
            <a:rect l="l" t="t" r="r" b="b"/>
            <a:pathLst>
              <a:path w="12192000" h="462279">
                <a:moveTo>
                  <a:pt x="12192000" y="0"/>
                </a:moveTo>
                <a:lnTo>
                  <a:pt x="0" y="0"/>
                </a:lnTo>
                <a:lnTo>
                  <a:pt x="0" y="461772"/>
                </a:lnTo>
                <a:lnTo>
                  <a:pt x="12192000" y="461772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739" y="5210302"/>
            <a:ext cx="11648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70240" algn="l"/>
              </a:tabLst>
            </a:pPr>
            <a:r>
              <a:rPr sz="2400" spc="-5" dirty="0">
                <a:latin typeface="Carlito"/>
                <a:cs typeface="Carlito"/>
              </a:rPr>
              <a:t>During De-serialization </a:t>
            </a:r>
            <a:r>
              <a:rPr sz="2400" dirty="0">
                <a:latin typeface="Carlito"/>
                <a:cs typeface="Carlito"/>
              </a:rPr>
              <a:t>, the </a:t>
            </a:r>
            <a:r>
              <a:rPr sz="2400" spc="-10" dirty="0">
                <a:latin typeface="Carlito"/>
                <a:cs typeface="Carlito"/>
              </a:rPr>
              <a:t>transient </a:t>
            </a:r>
            <a:r>
              <a:rPr sz="2400" spc="-5" dirty="0">
                <a:latin typeface="Carlito"/>
                <a:cs typeface="Carlito"/>
              </a:rPr>
              <a:t>fields </a:t>
            </a:r>
            <a:r>
              <a:rPr sz="2400" spc="-10" dirty="0">
                <a:latin typeface="Carlito"/>
                <a:cs typeface="Carlito"/>
              </a:rPr>
              <a:t>contains </a:t>
            </a:r>
            <a:r>
              <a:rPr sz="2400" i="1" dirty="0">
                <a:latin typeface="Carlito"/>
                <a:cs typeface="Carlito"/>
              </a:rPr>
              <a:t>0 </a:t>
            </a:r>
            <a:r>
              <a:rPr sz="2400" spc="-5" dirty="0">
                <a:latin typeface="Carlito"/>
                <a:cs typeface="Carlito"/>
              </a:rPr>
              <a:t>or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space</a:t>
            </a:r>
            <a:r>
              <a:rPr sz="2400" i="1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or	</a:t>
            </a:r>
            <a:r>
              <a:rPr sz="2400" i="1" spc="-5" dirty="0">
                <a:latin typeface="Carlito"/>
                <a:cs typeface="Carlito"/>
              </a:rPr>
              <a:t>null </a:t>
            </a:r>
            <a:r>
              <a:rPr sz="2400" spc="-5" dirty="0">
                <a:latin typeface="Carlito"/>
                <a:cs typeface="Carlito"/>
              </a:rPr>
              <a:t>based on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field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type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823" y="1757172"/>
            <a:ext cx="9011920" cy="462280"/>
          </a:xfrm>
          <a:prstGeom prst="rect">
            <a:avLst/>
          </a:prstGeom>
          <a:solidFill>
            <a:srgbClr val="BCD6ED"/>
          </a:solidFill>
        </p:spPr>
        <p:txBody>
          <a:bodyPr vert="horz" wrap="square" lIns="0" tIns="266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0"/>
              </a:spcBef>
            </a:pPr>
            <a:r>
              <a:rPr sz="2400" spc="-10" dirty="0">
                <a:latin typeface="Carlito"/>
                <a:cs typeface="Carlito"/>
              </a:rPr>
              <a:t>Update Student </a:t>
            </a:r>
            <a:r>
              <a:rPr sz="2400" dirty="0">
                <a:latin typeface="Carlito"/>
                <a:cs typeface="Carlito"/>
              </a:rPr>
              <a:t>class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dirty="0">
                <a:latin typeface="Carlito"/>
                <a:cs typeface="Carlito"/>
              </a:rPr>
              <a:t>making </a:t>
            </a:r>
            <a:r>
              <a:rPr sz="2400" spc="-10" dirty="0">
                <a:latin typeface="Carlito"/>
                <a:cs typeface="Carlito"/>
              </a:rPr>
              <a:t>grade </a:t>
            </a:r>
            <a:r>
              <a:rPr sz="2400" spc="-5" dirty="0">
                <a:latin typeface="Carlito"/>
                <a:cs typeface="Carlito"/>
              </a:rPr>
              <a:t>field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transient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23240"/>
          </a:xfrm>
          <a:custGeom>
            <a:avLst/>
            <a:gdLst/>
            <a:ahLst/>
            <a:cxnLst/>
            <a:rect l="l" t="t" r="r" b="b"/>
            <a:pathLst>
              <a:path w="12192000" h="523240">
                <a:moveTo>
                  <a:pt x="12192000" y="0"/>
                </a:moveTo>
                <a:lnTo>
                  <a:pt x="0" y="0"/>
                </a:lnTo>
                <a:lnTo>
                  <a:pt x="0" y="522732"/>
                </a:lnTo>
                <a:lnTo>
                  <a:pt x="12192000" y="5227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6146" y="0"/>
            <a:ext cx="37636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Serial </a:t>
            </a:r>
            <a:r>
              <a:rPr spc="-275" dirty="0"/>
              <a:t>Version</a:t>
            </a:r>
            <a:r>
              <a:rPr spc="-405" dirty="0"/>
              <a:t> </a:t>
            </a:r>
            <a:r>
              <a:rPr spc="-345" dirty="0"/>
              <a:t>UID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93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442203"/>
            <a:ext cx="12192000" cy="676910"/>
          </a:xfrm>
          <a:custGeom>
            <a:avLst/>
            <a:gdLst/>
            <a:ahLst/>
            <a:cxnLst/>
            <a:rect l="l" t="t" r="r" b="b"/>
            <a:pathLst>
              <a:path w="12192000" h="676910">
                <a:moveTo>
                  <a:pt x="12192000" y="0"/>
                </a:moveTo>
                <a:lnTo>
                  <a:pt x="0" y="0"/>
                </a:lnTo>
                <a:lnTo>
                  <a:pt x="0" y="676656"/>
                </a:lnTo>
                <a:lnTo>
                  <a:pt x="12192000" y="6766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-12700" y="941578"/>
            <a:ext cx="11963400" cy="5171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3245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63245" algn="l"/>
                <a:tab pos="563880" algn="l"/>
              </a:tabLst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serialVersionUID </a:t>
            </a:r>
            <a:r>
              <a:rPr sz="2200" spc="-5" dirty="0">
                <a:latin typeface="Carlito"/>
                <a:cs typeface="Carlito"/>
              </a:rPr>
              <a:t>is a </a:t>
            </a:r>
            <a:r>
              <a:rPr sz="2200" spc="-10" dirty="0">
                <a:latin typeface="Carlito"/>
                <a:cs typeface="Carlito"/>
              </a:rPr>
              <a:t>universal </a:t>
            </a:r>
            <a:r>
              <a:rPr sz="2200" spc="-15" dirty="0">
                <a:latin typeface="Carlito"/>
                <a:cs typeface="Carlito"/>
              </a:rPr>
              <a:t>version </a:t>
            </a:r>
            <a:r>
              <a:rPr sz="2200" spc="-5" dirty="0">
                <a:latin typeface="Carlito"/>
                <a:cs typeface="Carlito"/>
              </a:rPr>
              <a:t>identifier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a</a:t>
            </a:r>
            <a:r>
              <a:rPr sz="2200" spc="-5" dirty="0">
                <a:solidFill>
                  <a:srgbClr val="0462C1"/>
                </a:solidFill>
                <a:latin typeface="Carlito"/>
                <a:cs typeface="Carlito"/>
              </a:rPr>
              <a:t> </a:t>
            </a:r>
            <a:r>
              <a:rPr sz="22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Serializable</a:t>
            </a:r>
            <a:r>
              <a:rPr sz="2200" spc="75" dirty="0">
                <a:solidFill>
                  <a:srgbClr val="0462C1"/>
                </a:solidFill>
                <a:latin typeface="Carlito"/>
                <a:cs typeface="Carlito"/>
                <a:hlinkClick r:id="rId2"/>
              </a:rPr>
              <a:t> </a:t>
            </a:r>
            <a:r>
              <a:rPr sz="2200" spc="-5" dirty="0">
                <a:latin typeface="Carlito"/>
                <a:cs typeface="Carlito"/>
              </a:rPr>
              <a:t>class.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563245" indent="-343535">
              <a:lnSpc>
                <a:spcPct val="100000"/>
              </a:lnSpc>
              <a:buFont typeface="Arial"/>
              <a:buChar char="•"/>
              <a:tabLst>
                <a:tab pos="563245" algn="l"/>
                <a:tab pos="563880" algn="l"/>
              </a:tabLst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serialVersionUID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used </a:t>
            </a:r>
            <a:r>
              <a:rPr sz="2200" spc="-5" dirty="0">
                <a:latin typeface="Carlito"/>
                <a:cs typeface="Carlito"/>
              </a:rPr>
              <a:t>as a </a:t>
            </a:r>
            <a:r>
              <a:rPr sz="2200" spc="-15" dirty="0">
                <a:latin typeface="Carlito"/>
                <a:cs typeface="Carlito"/>
              </a:rPr>
              <a:t>version </a:t>
            </a:r>
            <a:r>
              <a:rPr sz="2200" spc="-20" dirty="0">
                <a:latin typeface="Carlito"/>
                <a:cs typeface="Carlito"/>
              </a:rPr>
              <a:t>control </a:t>
            </a:r>
            <a:r>
              <a:rPr sz="2200" spc="-5" dirty="0">
                <a:latin typeface="Carlito"/>
                <a:cs typeface="Carlito"/>
              </a:rPr>
              <a:t>in a </a:t>
            </a:r>
            <a:r>
              <a:rPr sz="2200" spc="-10" dirty="0">
                <a:latin typeface="Carlito"/>
                <a:cs typeface="Carlito"/>
              </a:rPr>
              <a:t>Serializable </a:t>
            </a:r>
            <a:r>
              <a:rPr sz="2200" spc="-5" dirty="0">
                <a:latin typeface="Carlito"/>
                <a:cs typeface="Carlito"/>
              </a:rPr>
              <a:t>class. If </a:t>
            </a:r>
            <a:r>
              <a:rPr sz="2200" spc="-15" dirty="0">
                <a:latin typeface="Carlito"/>
                <a:cs typeface="Carlito"/>
              </a:rPr>
              <a:t>you </a:t>
            </a:r>
            <a:r>
              <a:rPr sz="2200" spc="-5" dirty="0">
                <a:latin typeface="Carlito"/>
                <a:cs typeface="Carlito"/>
              </a:rPr>
              <a:t>do not </a:t>
            </a:r>
            <a:r>
              <a:rPr sz="2200" spc="-10" dirty="0">
                <a:latin typeface="Carlito"/>
                <a:cs typeface="Carlito"/>
              </a:rPr>
              <a:t>explicitly</a:t>
            </a:r>
            <a:r>
              <a:rPr sz="2200" spc="229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declare</a:t>
            </a:r>
            <a:endParaRPr sz="2200">
              <a:latin typeface="Carlito"/>
              <a:cs typeface="Carlito"/>
            </a:endParaRPr>
          </a:p>
          <a:p>
            <a:pPr marL="563245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20" dirty="0">
                <a:latin typeface="Carlito"/>
                <a:cs typeface="Carlito"/>
              </a:rPr>
              <a:t>serialVersionUID, </a:t>
            </a:r>
            <a:r>
              <a:rPr sz="2200" spc="-5" dirty="0">
                <a:latin typeface="Carlito"/>
                <a:cs typeface="Carlito"/>
              </a:rPr>
              <a:t>JVM will implicitly </a:t>
            </a:r>
            <a:r>
              <a:rPr sz="2200" spc="-15" dirty="0">
                <a:latin typeface="Carlito"/>
                <a:cs typeface="Carlito"/>
              </a:rPr>
              <a:t>compute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serialVersionUID.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rlito"/>
              <a:cs typeface="Carlito"/>
            </a:endParaRPr>
          </a:p>
          <a:p>
            <a:pPr marL="563245" marR="340360" indent="-342900">
              <a:lnSpc>
                <a:spcPct val="100000"/>
              </a:lnSpc>
              <a:buFont typeface="Arial"/>
              <a:buChar char="•"/>
              <a:tabLst>
                <a:tab pos="627380" algn="l"/>
                <a:tab pos="628015" algn="l"/>
              </a:tabLst>
            </a:pPr>
            <a:r>
              <a:rPr dirty="0"/>
              <a:t>	</a:t>
            </a:r>
            <a:r>
              <a:rPr sz="2200" spc="-5" dirty="0">
                <a:latin typeface="Carlito"/>
                <a:cs typeface="Carlito"/>
              </a:rPr>
              <a:t>De </a:t>
            </a:r>
            <a:r>
              <a:rPr sz="2200" spc="-10" dirty="0">
                <a:latin typeface="Carlito"/>
                <a:cs typeface="Carlito"/>
              </a:rPr>
              <a:t>Serialization uses </a:t>
            </a:r>
            <a:r>
              <a:rPr sz="2200" spc="-5" dirty="0">
                <a:latin typeface="Carlito"/>
                <a:cs typeface="Carlito"/>
              </a:rPr>
              <a:t>this </a:t>
            </a:r>
            <a:r>
              <a:rPr sz="2200" spc="-10" dirty="0">
                <a:latin typeface="Carlito"/>
                <a:cs typeface="Carlito"/>
              </a:rPr>
              <a:t>number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ensure </a:t>
            </a:r>
            <a:r>
              <a:rPr sz="2200" spc="-15" dirty="0">
                <a:latin typeface="Carlito"/>
                <a:cs typeface="Carlito"/>
              </a:rPr>
              <a:t>that </a:t>
            </a:r>
            <a:r>
              <a:rPr sz="2200" spc="-5" dirty="0">
                <a:latin typeface="Carlito"/>
                <a:cs typeface="Carlito"/>
              </a:rPr>
              <a:t>a loaded class </a:t>
            </a:r>
            <a:r>
              <a:rPr sz="2200" spc="-10" dirty="0">
                <a:latin typeface="Carlito"/>
                <a:cs typeface="Carlito"/>
              </a:rPr>
              <a:t>corresponds </a:t>
            </a:r>
            <a:r>
              <a:rPr sz="2200" spc="-15" dirty="0">
                <a:latin typeface="Carlito"/>
                <a:cs typeface="Carlito"/>
              </a:rPr>
              <a:t>exactly to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serialized  object. </a:t>
            </a:r>
            <a:r>
              <a:rPr sz="2200" spc="-5" dirty="0">
                <a:latin typeface="Carlito"/>
                <a:cs typeface="Carlito"/>
              </a:rPr>
              <a:t>If no </a:t>
            </a:r>
            <a:r>
              <a:rPr sz="2200" spc="-15" dirty="0">
                <a:latin typeface="Carlito"/>
                <a:cs typeface="Carlito"/>
              </a:rPr>
              <a:t>match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5" dirty="0">
                <a:latin typeface="Carlito"/>
                <a:cs typeface="Carlito"/>
              </a:rPr>
              <a:t>found, </a:t>
            </a:r>
            <a:r>
              <a:rPr sz="2200" spc="-10" dirty="0">
                <a:latin typeface="Carlito"/>
                <a:cs typeface="Carlito"/>
              </a:rPr>
              <a:t>then </a:t>
            </a:r>
            <a:r>
              <a:rPr sz="2200" spc="-5" dirty="0">
                <a:latin typeface="Carlito"/>
                <a:cs typeface="Carlito"/>
              </a:rPr>
              <a:t>an</a:t>
            </a:r>
            <a:r>
              <a:rPr sz="2200" spc="-5" dirty="0">
                <a:solidFill>
                  <a:srgbClr val="0462C1"/>
                </a:solidFill>
                <a:latin typeface="Carlito"/>
                <a:cs typeface="Carlito"/>
              </a:rPr>
              <a:t> </a:t>
            </a:r>
            <a:r>
              <a:rPr sz="22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InvalidClassException</a:t>
            </a:r>
            <a:r>
              <a:rPr sz="2200" spc="-10" dirty="0">
                <a:solidFill>
                  <a:srgbClr val="0462C1"/>
                </a:solidFill>
                <a:latin typeface="Carlito"/>
                <a:cs typeface="Carlito"/>
                <a:hlinkClick r:id="rId3"/>
              </a:rPr>
              <a:t>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114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thrown.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563245" marR="1031875" indent="-342900">
              <a:lnSpc>
                <a:spcPct val="100000"/>
              </a:lnSpc>
              <a:buFont typeface="Arial"/>
              <a:buChar char="•"/>
              <a:tabLst>
                <a:tab pos="563245" algn="l"/>
                <a:tab pos="563880" algn="l"/>
              </a:tabLst>
            </a:pP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serializable </a:t>
            </a:r>
            <a:r>
              <a:rPr sz="2200" spc="-5" dirty="0">
                <a:latin typeface="Carlito"/>
                <a:cs typeface="Carlito"/>
              </a:rPr>
              <a:t>class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10" dirty="0">
                <a:latin typeface="Carlito"/>
                <a:cs typeface="Carlito"/>
              </a:rPr>
              <a:t>declare </a:t>
            </a:r>
            <a:r>
              <a:rPr sz="2200" spc="-5" dirty="0">
                <a:latin typeface="Carlito"/>
                <a:cs typeface="Carlito"/>
              </a:rPr>
              <a:t>its </a:t>
            </a:r>
            <a:r>
              <a:rPr sz="2200" spc="-10" dirty="0">
                <a:latin typeface="Carlito"/>
                <a:cs typeface="Carlito"/>
              </a:rPr>
              <a:t>own </a:t>
            </a:r>
            <a:r>
              <a:rPr sz="2200" spc="-15" dirty="0">
                <a:latin typeface="Carlito"/>
                <a:cs typeface="Carlito"/>
              </a:rPr>
              <a:t>serialVersionUID </a:t>
            </a:r>
            <a:r>
              <a:rPr sz="2200" spc="-10" dirty="0">
                <a:latin typeface="Carlito"/>
                <a:cs typeface="Carlito"/>
              </a:rPr>
              <a:t>explicitly by </a:t>
            </a:r>
            <a:r>
              <a:rPr sz="2200" spc="-5" dirty="0">
                <a:latin typeface="Carlito"/>
                <a:cs typeface="Carlito"/>
              </a:rPr>
              <a:t>declaring a </a:t>
            </a:r>
            <a:r>
              <a:rPr sz="2200" spc="-10" dirty="0">
                <a:latin typeface="Carlito"/>
                <a:cs typeface="Carlito"/>
              </a:rPr>
              <a:t>field named  </a:t>
            </a:r>
            <a:r>
              <a:rPr sz="2200" spc="-15" dirty="0">
                <a:latin typeface="Carlito"/>
                <a:cs typeface="Carlito"/>
              </a:rPr>
              <a:t>"serialVersionUID" </a:t>
            </a:r>
            <a:r>
              <a:rPr sz="2200" spc="-10" dirty="0">
                <a:latin typeface="Carlito"/>
                <a:cs typeface="Carlito"/>
              </a:rPr>
              <a:t>that must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5" dirty="0">
                <a:latin typeface="Carlito"/>
                <a:cs typeface="Carlito"/>
              </a:rPr>
              <a:t>static, </a:t>
            </a:r>
            <a:r>
              <a:rPr sz="2200" spc="-10" dirty="0">
                <a:latin typeface="Carlito"/>
                <a:cs typeface="Carlito"/>
              </a:rPr>
              <a:t>final, </a:t>
            </a:r>
            <a:r>
              <a:rPr sz="2200" spc="-5" dirty="0">
                <a:latin typeface="Carlito"/>
                <a:cs typeface="Carlito"/>
              </a:rPr>
              <a:t>and of type</a:t>
            </a:r>
            <a:r>
              <a:rPr sz="2200" spc="114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long: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135380">
              <a:lnSpc>
                <a:spcPct val="100000"/>
              </a:lnSpc>
            </a:pPr>
            <a:r>
              <a:rPr sz="2200" b="1" spc="-20" dirty="0">
                <a:solidFill>
                  <a:srgbClr val="0066FF"/>
                </a:solidFill>
                <a:latin typeface="Carlito"/>
                <a:cs typeface="Carlito"/>
              </a:rPr>
              <a:t>private </a:t>
            </a:r>
            <a:r>
              <a:rPr sz="2200" b="1" spc="-20" dirty="0">
                <a:solidFill>
                  <a:srgbClr val="00008A"/>
                </a:solidFill>
                <a:latin typeface="Carlito"/>
                <a:cs typeface="Carlito"/>
              </a:rPr>
              <a:t>static </a:t>
            </a:r>
            <a:r>
              <a:rPr sz="2200" b="1" spc="-10" dirty="0">
                <a:solidFill>
                  <a:srgbClr val="00008A"/>
                </a:solidFill>
                <a:latin typeface="Carlito"/>
                <a:cs typeface="Carlito"/>
              </a:rPr>
              <a:t>final </a:t>
            </a:r>
            <a:r>
              <a:rPr sz="2200" b="1" spc="-5" dirty="0">
                <a:solidFill>
                  <a:srgbClr val="00008A"/>
                </a:solidFill>
                <a:latin typeface="Carlito"/>
                <a:cs typeface="Carlito"/>
              </a:rPr>
              <a:t>long </a:t>
            </a:r>
            <a:r>
              <a:rPr sz="2200" b="1" spc="-15" dirty="0">
                <a:latin typeface="Carlito"/>
                <a:cs typeface="Carlito"/>
              </a:rPr>
              <a:t>serialVersionUID </a:t>
            </a:r>
            <a:r>
              <a:rPr sz="2200" b="1" spc="-5" dirty="0">
                <a:latin typeface="Carlito"/>
                <a:cs typeface="Carlito"/>
              </a:rPr>
              <a:t>=</a:t>
            </a:r>
            <a:r>
              <a:rPr sz="2200" b="1" spc="180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1</a:t>
            </a:r>
            <a:r>
              <a:rPr sz="2200" b="1" spc="-5" dirty="0">
                <a:solidFill>
                  <a:srgbClr val="800000"/>
                </a:solidFill>
                <a:latin typeface="Carlito"/>
                <a:cs typeface="Carlito"/>
              </a:rPr>
              <a:t>L</a:t>
            </a:r>
            <a:r>
              <a:rPr sz="2200" b="1" spc="-5" dirty="0">
                <a:latin typeface="Carlito"/>
                <a:cs typeface="Carlito"/>
              </a:rPr>
              <a:t>;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rlito"/>
                <a:cs typeface="Carlito"/>
              </a:rPr>
              <a:t>T</a:t>
            </a:r>
            <a:r>
              <a:rPr sz="2200" i="1" spc="-5" dirty="0">
                <a:latin typeface="Carlito"/>
                <a:cs typeface="Carlito"/>
              </a:rPr>
              <a:t>o </a:t>
            </a:r>
            <a:r>
              <a:rPr sz="2200" i="1" spc="-15" dirty="0">
                <a:latin typeface="Carlito"/>
                <a:cs typeface="Carlito"/>
              </a:rPr>
              <a:t>guarantee </a:t>
            </a:r>
            <a:r>
              <a:rPr sz="2200" i="1" spc="-5" dirty="0">
                <a:latin typeface="Carlito"/>
                <a:cs typeface="Carlito"/>
              </a:rPr>
              <a:t>a </a:t>
            </a:r>
            <a:r>
              <a:rPr sz="2200" i="1" spc="-20" dirty="0">
                <a:latin typeface="Carlito"/>
                <a:cs typeface="Carlito"/>
              </a:rPr>
              <a:t>consistent </a:t>
            </a:r>
            <a:r>
              <a:rPr sz="2200" i="1" spc="-15" dirty="0">
                <a:latin typeface="Carlito"/>
                <a:cs typeface="Carlito"/>
              </a:rPr>
              <a:t>serialVersionUID </a:t>
            </a:r>
            <a:r>
              <a:rPr sz="2200" i="1" spc="-5" dirty="0">
                <a:latin typeface="Carlito"/>
                <a:cs typeface="Carlito"/>
              </a:rPr>
              <a:t>value </a:t>
            </a:r>
            <a:r>
              <a:rPr sz="2200" i="1" spc="-10" dirty="0">
                <a:latin typeface="Carlito"/>
                <a:cs typeface="Carlito"/>
              </a:rPr>
              <a:t>across </a:t>
            </a:r>
            <a:r>
              <a:rPr sz="2200" i="1" spc="-15" dirty="0">
                <a:latin typeface="Carlito"/>
                <a:cs typeface="Carlito"/>
              </a:rPr>
              <a:t>different </a:t>
            </a:r>
            <a:r>
              <a:rPr sz="2200" i="1" spc="-5" dirty="0">
                <a:latin typeface="Carlito"/>
                <a:cs typeface="Carlito"/>
              </a:rPr>
              <a:t>java </a:t>
            </a:r>
            <a:r>
              <a:rPr sz="2200" i="1" spc="-10" dirty="0">
                <a:latin typeface="Carlito"/>
                <a:cs typeface="Carlito"/>
              </a:rPr>
              <a:t>compiler implementations</a:t>
            </a:r>
            <a:r>
              <a:rPr sz="2200" spc="-10" dirty="0">
                <a:latin typeface="Carlito"/>
                <a:cs typeface="Carlito"/>
              </a:rPr>
              <a:t>,</a:t>
            </a:r>
            <a:r>
              <a:rPr sz="2200" spc="9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serializable </a:t>
            </a:r>
            <a:r>
              <a:rPr sz="2200" spc="-5" dirty="0">
                <a:latin typeface="Carlito"/>
                <a:cs typeface="Carlito"/>
              </a:rPr>
              <a:t>class </a:t>
            </a:r>
            <a:r>
              <a:rPr sz="2200" spc="-10" dirty="0">
                <a:latin typeface="Carlito"/>
                <a:cs typeface="Carlito"/>
              </a:rPr>
              <a:t>must declare </a:t>
            </a: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spc="-10" dirty="0">
                <a:latin typeface="Carlito"/>
                <a:cs typeface="Carlito"/>
              </a:rPr>
              <a:t>explicit </a:t>
            </a:r>
            <a:r>
              <a:rPr sz="2200" spc="-15" dirty="0">
                <a:latin typeface="Carlito"/>
                <a:cs typeface="Carlito"/>
              </a:rPr>
              <a:t>serialVersionUID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value.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"/>
          </a:xfrm>
          <a:custGeom>
            <a:avLst/>
            <a:gdLst/>
            <a:ahLst/>
            <a:cxnLst/>
            <a:rect l="l" t="t" r="r" b="b"/>
            <a:pathLst>
              <a:path w="12192000" h="685800">
                <a:moveTo>
                  <a:pt x="12192000" y="0"/>
                </a:moveTo>
                <a:lnTo>
                  <a:pt x="0" y="0"/>
                </a:lnTo>
                <a:lnTo>
                  <a:pt x="0" y="685800"/>
                </a:lnTo>
                <a:lnTo>
                  <a:pt x="12192000" y="6858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2517" y="0"/>
            <a:ext cx="697103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Understanding </a:t>
            </a:r>
            <a:r>
              <a:rPr spc="-270" dirty="0"/>
              <a:t>Serial </a:t>
            </a:r>
            <a:r>
              <a:rPr spc="-275" dirty="0"/>
              <a:t>Version</a:t>
            </a:r>
            <a:r>
              <a:rPr spc="-445" dirty="0"/>
              <a:t> </a:t>
            </a:r>
            <a:r>
              <a:rPr spc="-345" dirty="0"/>
              <a:t>UID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06657" y="6477914"/>
            <a:ext cx="1555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599" y="808481"/>
            <a:ext cx="552132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rlito"/>
                <a:cs typeface="Carlito"/>
              </a:rPr>
              <a:t>public </a:t>
            </a:r>
            <a:r>
              <a:rPr sz="2000" spc="-5" dirty="0">
                <a:latin typeface="Carlito"/>
                <a:cs typeface="Carlito"/>
              </a:rPr>
              <a:t>class </a:t>
            </a:r>
            <a:r>
              <a:rPr sz="2000" spc="-10" dirty="0">
                <a:latin typeface="Carlito"/>
                <a:cs typeface="Carlito"/>
              </a:rPr>
              <a:t>SerializeMe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implements</a:t>
            </a:r>
            <a:r>
              <a:rPr sz="2000" spc="9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Serializable</a:t>
            </a:r>
            <a:r>
              <a:rPr sz="2000" spc="-10" dirty="0">
                <a:latin typeface="Carlito"/>
                <a:cs typeface="Carlito"/>
              </a:rPr>
              <a:t>{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spc="-15" dirty="0">
                <a:latin typeface="Carlito"/>
                <a:cs typeface="Carlito"/>
              </a:rPr>
              <a:t>private </a:t>
            </a:r>
            <a:r>
              <a:rPr sz="2000" b="1" spc="-20" dirty="0">
                <a:latin typeface="Carlito"/>
                <a:cs typeface="Carlito"/>
              </a:rPr>
              <a:t>static </a:t>
            </a:r>
            <a:r>
              <a:rPr sz="2000" b="1" spc="-10" dirty="0">
                <a:latin typeface="Carlito"/>
                <a:cs typeface="Carlito"/>
              </a:rPr>
              <a:t>final </a:t>
            </a:r>
            <a:r>
              <a:rPr sz="2000" b="1" spc="-5" dirty="0">
                <a:latin typeface="Carlito"/>
                <a:cs typeface="Carlito"/>
              </a:rPr>
              <a:t>long </a:t>
            </a:r>
            <a:r>
              <a:rPr sz="2000" b="1" i="1" spc="-15" dirty="0">
                <a:latin typeface="Carlito"/>
                <a:cs typeface="Carlito"/>
              </a:rPr>
              <a:t>serialVersionUID </a:t>
            </a:r>
            <a:r>
              <a:rPr sz="2000" b="1" i="1" spc="-5" dirty="0">
                <a:latin typeface="Carlito"/>
                <a:cs typeface="Carlito"/>
              </a:rPr>
              <a:t>=</a:t>
            </a:r>
            <a:r>
              <a:rPr sz="2000" b="1" i="1" spc="110" dirty="0">
                <a:latin typeface="Carlito"/>
                <a:cs typeface="Carlito"/>
              </a:rPr>
              <a:t> </a:t>
            </a:r>
            <a:r>
              <a:rPr sz="2000" b="1" i="1" spc="-5" dirty="0">
                <a:latin typeface="Carlito"/>
                <a:cs typeface="Carlito"/>
              </a:rPr>
              <a:t>1L;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599" y="1814017"/>
            <a:ext cx="18205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rlito"/>
                <a:cs typeface="Carlito"/>
              </a:rPr>
              <a:t>private int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data;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599" y="2485136"/>
            <a:ext cx="3334385" cy="23794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065" marR="5080" indent="-5080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Carlito"/>
                <a:cs typeface="Carlito"/>
              </a:rPr>
              <a:t>public SerializeMe </a:t>
            </a:r>
            <a:r>
              <a:rPr spc="-15" dirty="0">
                <a:latin typeface="Carlito"/>
                <a:cs typeface="Carlito"/>
              </a:rPr>
              <a:t>(int data) </a:t>
            </a:r>
            <a:r>
              <a:rPr spc="-5" dirty="0">
                <a:latin typeface="Carlito"/>
                <a:cs typeface="Carlito"/>
              </a:rPr>
              <a:t>{  </a:t>
            </a:r>
            <a:r>
              <a:rPr spc="-10" dirty="0">
                <a:latin typeface="Carlito"/>
                <a:cs typeface="Carlito"/>
              </a:rPr>
              <a:t>this.data </a:t>
            </a:r>
            <a:r>
              <a:rPr spc="-5" dirty="0">
                <a:latin typeface="Carlito"/>
                <a:cs typeface="Carlito"/>
              </a:rPr>
              <a:t>=</a:t>
            </a:r>
            <a:r>
              <a:rPr spc="-10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data;</a:t>
            </a:r>
            <a:endParaRPr dirty="0">
              <a:latin typeface="Carlito"/>
              <a:cs typeface="Carlito"/>
            </a:endParaRPr>
          </a:p>
          <a:p>
            <a:pPr marL="267335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}</a:t>
            </a:r>
            <a:endParaRPr dirty="0">
              <a:latin typeface="Carlito"/>
              <a:cs typeface="Carlito"/>
            </a:endParaRPr>
          </a:p>
          <a:p>
            <a:pPr marL="520065" marR="993140" indent="-508000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public </a:t>
            </a:r>
            <a:r>
              <a:rPr spc="-15" dirty="0">
                <a:latin typeface="Carlito"/>
                <a:cs typeface="Carlito"/>
              </a:rPr>
              <a:t>int getData() </a:t>
            </a:r>
            <a:r>
              <a:rPr spc="-5" dirty="0">
                <a:latin typeface="Carlito"/>
                <a:cs typeface="Carlito"/>
              </a:rPr>
              <a:t>{  </a:t>
            </a:r>
            <a:r>
              <a:rPr spc="-10" dirty="0">
                <a:latin typeface="Carlito"/>
                <a:cs typeface="Carlito"/>
              </a:rPr>
              <a:t>return</a:t>
            </a:r>
            <a:r>
              <a:rPr spc="-20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data;</a:t>
            </a:r>
            <a:endParaRPr dirty="0">
              <a:latin typeface="Carlito"/>
              <a:cs typeface="Carlito"/>
            </a:endParaRPr>
          </a:p>
          <a:p>
            <a:pPr marL="267335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}</a:t>
            </a:r>
            <a:endParaRPr dirty="0">
              <a:latin typeface="Carlito"/>
              <a:cs typeface="Carlito"/>
            </a:endParaRPr>
          </a:p>
          <a:p>
            <a:pPr marR="688975" algn="r">
              <a:lnSpc>
                <a:spcPts val="2630"/>
              </a:lnSpc>
            </a:pPr>
            <a:r>
              <a:rPr spc="-5" dirty="0">
                <a:latin typeface="Carlito"/>
                <a:cs typeface="Carlito"/>
              </a:rPr>
              <a:t>public String</a:t>
            </a:r>
            <a:r>
              <a:rPr spc="-7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toString(){</a:t>
            </a:r>
            <a:endParaRPr dirty="0">
              <a:latin typeface="Carlito"/>
              <a:cs typeface="Carlito"/>
            </a:endParaRPr>
          </a:p>
          <a:p>
            <a:pPr marR="684530" algn="r">
              <a:lnSpc>
                <a:spcPts val="2870"/>
              </a:lnSpc>
            </a:pPr>
            <a:r>
              <a:rPr spc="-10" dirty="0">
                <a:latin typeface="Carlito"/>
                <a:cs typeface="Carlito"/>
              </a:rPr>
              <a:t>return "data:" </a:t>
            </a:r>
            <a:r>
              <a:rPr spc="-5" dirty="0">
                <a:latin typeface="Carlito"/>
                <a:cs typeface="Carlito"/>
              </a:rPr>
              <a:t>+</a:t>
            </a:r>
            <a:r>
              <a:rPr spc="-120" dirty="0">
                <a:latin typeface="Carlito"/>
                <a:cs typeface="Carlito"/>
              </a:rPr>
              <a:t> </a:t>
            </a:r>
            <a:r>
              <a:rPr spc="-15" dirty="0">
                <a:latin typeface="Carlito"/>
                <a:cs typeface="Carlito"/>
              </a:rPr>
              <a:t>data;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599" y="5198490"/>
            <a:ext cx="11366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91128" y="1638300"/>
            <a:ext cx="8501380" cy="1754505"/>
          </a:xfrm>
          <a:custGeom>
            <a:avLst/>
            <a:gdLst/>
            <a:ahLst/>
            <a:cxnLst/>
            <a:rect l="l" t="t" r="r" b="b"/>
            <a:pathLst>
              <a:path w="8501380" h="1754504">
                <a:moveTo>
                  <a:pt x="8500872" y="0"/>
                </a:moveTo>
                <a:lnTo>
                  <a:pt x="0" y="0"/>
                </a:lnTo>
                <a:lnTo>
                  <a:pt x="0" y="1754124"/>
                </a:lnTo>
                <a:lnTo>
                  <a:pt x="8500872" y="1754124"/>
                </a:lnTo>
                <a:lnTo>
                  <a:pt x="8500872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69614" y="1656334"/>
            <a:ext cx="82105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Carlito"/>
                <a:cs typeface="Carlito"/>
              </a:rPr>
              <a:t>Write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class, </a:t>
            </a:r>
            <a:r>
              <a:rPr sz="1800" b="1" i="1" spc="-5" dirty="0">
                <a:latin typeface="Carlito"/>
                <a:cs typeface="Carlito"/>
              </a:rPr>
              <a:t>SerializeDemo </a:t>
            </a:r>
            <a:r>
              <a:rPr sz="1800" spc="-10" dirty="0">
                <a:latin typeface="Carlito"/>
                <a:cs typeface="Carlito"/>
              </a:rPr>
              <a:t>to serialize </a:t>
            </a:r>
            <a:r>
              <a:rPr sz="1800" spc="-5" dirty="0">
                <a:latin typeface="Carlito"/>
                <a:cs typeface="Carlito"/>
              </a:rPr>
              <a:t>objects 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class, </a:t>
            </a:r>
            <a:r>
              <a:rPr sz="1800" b="1" spc="-5" dirty="0">
                <a:latin typeface="Carlito"/>
                <a:cs typeface="Carlito"/>
              </a:rPr>
              <a:t>SerializeMe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another</a:t>
            </a:r>
            <a:endParaRPr sz="18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Class, </a:t>
            </a:r>
            <a:r>
              <a:rPr sz="1800" b="1" spc="-5" dirty="0">
                <a:latin typeface="Carlito"/>
                <a:cs typeface="Carlito"/>
              </a:rPr>
              <a:t>DeSerializeDemo </a:t>
            </a:r>
            <a:r>
              <a:rPr sz="1800" spc="-10" dirty="0">
                <a:latin typeface="Carlito"/>
                <a:cs typeface="Carlito"/>
              </a:rPr>
              <a:t>to de-serialize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objects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display.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69614" y="2479675"/>
            <a:ext cx="5723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rlito"/>
                <a:cs typeface="Carlito"/>
              </a:rPr>
              <a:t>Change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i="1" spc="-10" dirty="0">
                <a:latin typeface="Carlito"/>
                <a:cs typeface="Carlito"/>
              </a:rPr>
              <a:t>serialVersionUID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i="1" spc="-10" dirty="0">
                <a:latin typeface="Carlito"/>
                <a:cs typeface="Carlito"/>
              </a:rPr>
              <a:t>SerializeMe </a:t>
            </a:r>
            <a:r>
              <a:rPr sz="1800" spc="-5" dirty="0">
                <a:latin typeface="Carlito"/>
                <a:cs typeface="Carlito"/>
              </a:rPr>
              <a:t>class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9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save.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91128" y="3970020"/>
            <a:ext cx="8501380" cy="1199515"/>
          </a:xfrm>
          <a:custGeom>
            <a:avLst/>
            <a:gdLst/>
            <a:ahLst/>
            <a:cxnLst/>
            <a:rect l="l" t="t" r="r" b="b"/>
            <a:pathLst>
              <a:path w="8501380" h="1199514">
                <a:moveTo>
                  <a:pt x="8500872" y="0"/>
                </a:moveTo>
                <a:lnTo>
                  <a:pt x="0" y="0"/>
                </a:lnTo>
                <a:lnTo>
                  <a:pt x="0" y="1199387"/>
                </a:lnTo>
                <a:lnTo>
                  <a:pt x="8500872" y="1199387"/>
                </a:lnTo>
                <a:lnTo>
                  <a:pt x="8500872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69614" y="3988130"/>
            <a:ext cx="68795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5" dirty="0">
                <a:latin typeface="Carlito"/>
                <a:cs typeface="Carlito"/>
              </a:rPr>
              <a:t>Exception </a:t>
            </a:r>
            <a:r>
              <a:rPr sz="1800" i="1" spc="-5" dirty="0">
                <a:latin typeface="Carlito"/>
                <a:cs typeface="Carlito"/>
              </a:rPr>
              <a:t>in thread "main"</a:t>
            </a:r>
            <a:r>
              <a:rPr sz="1800" i="1" spc="60" dirty="0">
                <a:latin typeface="Carlito"/>
                <a:cs typeface="Carlito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Carlito"/>
                <a:cs typeface="Carlito"/>
              </a:rPr>
              <a:t>java.io.InvalidClassException</a:t>
            </a:r>
            <a:r>
              <a:rPr sz="1800" i="1" spc="-10" dirty="0">
                <a:latin typeface="Carlito"/>
                <a:cs typeface="Carlito"/>
              </a:rPr>
              <a:t>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-15" dirty="0">
                <a:latin typeface="Carlito"/>
                <a:cs typeface="Carlito"/>
              </a:rPr>
              <a:t>com.deloitte.businesstier.SerializeMe;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i="1" spc="-10" dirty="0">
                <a:latin typeface="Carlito"/>
                <a:cs typeface="Carlito"/>
              </a:rPr>
              <a:t>local class incompatible: stream </a:t>
            </a:r>
            <a:r>
              <a:rPr sz="1800" i="1" spc="-5" dirty="0">
                <a:latin typeface="Carlito"/>
                <a:cs typeface="Carlito"/>
              </a:rPr>
              <a:t>classdesc </a:t>
            </a:r>
            <a:r>
              <a:rPr sz="1800" i="1" spc="-10" dirty="0">
                <a:latin typeface="Carlito"/>
                <a:cs typeface="Carlito"/>
              </a:rPr>
              <a:t>serialVersionUID </a:t>
            </a:r>
            <a:r>
              <a:rPr sz="1800" i="1" dirty="0">
                <a:latin typeface="Carlito"/>
                <a:cs typeface="Carlito"/>
              </a:rPr>
              <a:t>= 1, </a:t>
            </a:r>
            <a:r>
              <a:rPr sz="1800" i="1" spc="-10" dirty="0">
                <a:latin typeface="Carlito"/>
                <a:cs typeface="Carlito"/>
              </a:rPr>
              <a:t>local class  serialVersionUID </a:t>
            </a:r>
            <a:r>
              <a:rPr sz="1800" i="1" dirty="0">
                <a:latin typeface="Carlito"/>
                <a:cs typeface="Carlito"/>
              </a:rPr>
              <a:t>=</a:t>
            </a:r>
            <a:r>
              <a:rPr sz="1800" i="1" spc="30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91128" y="3480815"/>
            <a:ext cx="8501380" cy="401320"/>
          </a:xfrm>
          <a:custGeom>
            <a:avLst/>
            <a:gdLst/>
            <a:ahLst/>
            <a:cxnLst/>
            <a:rect l="l" t="t" r="r" b="b"/>
            <a:pathLst>
              <a:path w="8501380" h="401320">
                <a:moveTo>
                  <a:pt x="8500872" y="0"/>
                </a:moveTo>
                <a:lnTo>
                  <a:pt x="0" y="0"/>
                </a:lnTo>
                <a:lnTo>
                  <a:pt x="0" y="400812"/>
                </a:lnTo>
                <a:lnTo>
                  <a:pt x="8500872" y="400812"/>
                </a:lnTo>
                <a:lnTo>
                  <a:pt x="8500872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69614" y="3028315"/>
            <a:ext cx="7447915" cy="801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rlito"/>
                <a:cs typeface="Carlito"/>
              </a:rPr>
              <a:t>Re-run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DeSerialize</a:t>
            </a:r>
            <a:r>
              <a:rPr sz="1800" spc="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class.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000" b="1" i="1" spc="-40" dirty="0">
                <a:latin typeface="Carlito"/>
                <a:cs typeface="Carlito"/>
              </a:rPr>
              <a:t>We </a:t>
            </a:r>
            <a:r>
              <a:rPr sz="2000" b="1" i="1" spc="-5" dirty="0">
                <a:latin typeface="Carlito"/>
                <a:cs typeface="Carlito"/>
              </a:rPr>
              <a:t>get compilation error </a:t>
            </a:r>
            <a:r>
              <a:rPr sz="2000" b="1" i="1" dirty="0">
                <a:latin typeface="Carlito"/>
                <a:cs typeface="Carlito"/>
              </a:rPr>
              <a:t>and the </a:t>
            </a:r>
            <a:r>
              <a:rPr sz="2000" b="1" i="1" spc="-10" dirty="0">
                <a:latin typeface="Carlito"/>
                <a:cs typeface="Carlito"/>
              </a:rPr>
              <a:t>following </a:t>
            </a:r>
            <a:r>
              <a:rPr sz="2000" b="1" i="1" spc="-15" dirty="0">
                <a:latin typeface="Carlito"/>
                <a:cs typeface="Carlito"/>
              </a:rPr>
              <a:t>exception </a:t>
            </a:r>
            <a:r>
              <a:rPr sz="2000" b="1" i="1" spc="-5" dirty="0">
                <a:latin typeface="Carlito"/>
                <a:cs typeface="Carlito"/>
              </a:rPr>
              <a:t>object </a:t>
            </a:r>
            <a:r>
              <a:rPr sz="2000" b="1" i="1" dirty="0">
                <a:latin typeface="Carlito"/>
                <a:cs typeface="Carlito"/>
              </a:rPr>
              <a:t>is</a:t>
            </a:r>
            <a:r>
              <a:rPr sz="2000" b="1" i="1" spc="-95" dirty="0">
                <a:latin typeface="Carlito"/>
                <a:cs typeface="Carlito"/>
              </a:rPr>
              <a:t> </a:t>
            </a:r>
            <a:r>
              <a:rPr sz="2000" b="1" i="1" spc="-5" dirty="0">
                <a:latin typeface="Carlito"/>
                <a:cs typeface="Carlito"/>
              </a:rPr>
              <a:t>thrown.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9600" y="5334000"/>
            <a:ext cx="11370945" cy="1138773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304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0"/>
              </a:spcBef>
            </a:pPr>
            <a:r>
              <a:rPr i="1" spc="-5" dirty="0">
                <a:latin typeface="Carlito"/>
                <a:cs typeface="Carlito"/>
              </a:rPr>
              <a:t>ObjectOutputStream </a:t>
            </a:r>
            <a:r>
              <a:rPr spc="-5" dirty="0">
                <a:latin typeface="Carlito"/>
                <a:cs typeface="Carlito"/>
              </a:rPr>
              <a:t>writes </a:t>
            </a:r>
            <a:r>
              <a:rPr spc="-10" dirty="0">
                <a:latin typeface="Carlito"/>
                <a:cs typeface="Carlito"/>
              </a:rPr>
              <a:t>every </a:t>
            </a:r>
            <a:r>
              <a:rPr spc="-5" dirty="0">
                <a:latin typeface="Carlito"/>
                <a:cs typeface="Carlito"/>
              </a:rPr>
              <a:t>time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5" dirty="0">
                <a:latin typeface="Carlito"/>
                <a:cs typeface="Carlito"/>
              </a:rPr>
              <a:t>value of </a:t>
            </a:r>
            <a:r>
              <a:rPr i="1" spc="-10" dirty="0">
                <a:latin typeface="Carlito"/>
                <a:cs typeface="Carlito"/>
              </a:rPr>
              <a:t>serialVersionUID </a:t>
            </a:r>
            <a:r>
              <a:rPr spc="-15" dirty="0">
                <a:latin typeface="Carlito"/>
                <a:cs typeface="Carlito"/>
              </a:rPr>
              <a:t>to </a:t>
            </a:r>
            <a:r>
              <a:rPr dirty="0">
                <a:latin typeface="Carlito"/>
                <a:cs typeface="Carlito"/>
              </a:rPr>
              <a:t>the output </a:t>
            </a:r>
            <a:r>
              <a:rPr spc="-10" dirty="0">
                <a:latin typeface="Carlito"/>
                <a:cs typeface="Carlito"/>
              </a:rPr>
              <a:t>stream, even</a:t>
            </a:r>
            <a:r>
              <a:rPr spc="80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though</a:t>
            </a:r>
          </a:p>
          <a:p>
            <a:pPr marL="90805">
              <a:lnSpc>
                <a:spcPct val="100000"/>
              </a:lnSpc>
            </a:pPr>
            <a:r>
              <a:rPr spc="-15" dirty="0">
                <a:latin typeface="Carlito"/>
                <a:cs typeface="Carlito"/>
              </a:rPr>
              <a:t>serialVersionUID </a:t>
            </a:r>
            <a:r>
              <a:rPr dirty="0">
                <a:latin typeface="Carlito"/>
                <a:cs typeface="Carlito"/>
              </a:rPr>
              <a:t>is </a:t>
            </a:r>
            <a:r>
              <a:rPr spc="-15" dirty="0">
                <a:latin typeface="Carlito"/>
                <a:cs typeface="Carlito"/>
              </a:rPr>
              <a:t>static</a:t>
            </a:r>
            <a:r>
              <a:rPr spc="4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field.</a:t>
            </a:r>
            <a:endParaRPr dirty="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</a:pPr>
            <a:r>
              <a:rPr i="1" spc="-5" dirty="0">
                <a:latin typeface="Carlito"/>
                <a:cs typeface="Carlito"/>
              </a:rPr>
              <a:t>ObjectInputStream </a:t>
            </a:r>
            <a:r>
              <a:rPr spc="-5" dirty="0">
                <a:latin typeface="Carlito"/>
                <a:cs typeface="Carlito"/>
              </a:rPr>
              <a:t>reads </a:t>
            </a:r>
            <a:r>
              <a:rPr dirty="0">
                <a:latin typeface="Carlito"/>
                <a:cs typeface="Carlito"/>
              </a:rPr>
              <a:t>it back and if the </a:t>
            </a:r>
            <a:r>
              <a:rPr spc="-5" dirty="0">
                <a:latin typeface="Carlito"/>
                <a:cs typeface="Carlito"/>
              </a:rPr>
              <a:t>value </a:t>
            </a:r>
            <a:r>
              <a:rPr spc="-10" dirty="0">
                <a:latin typeface="Carlito"/>
                <a:cs typeface="Carlito"/>
              </a:rPr>
              <a:t>read from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10" dirty="0">
                <a:latin typeface="Carlito"/>
                <a:cs typeface="Carlito"/>
              </a:rPr>
              <a:t>stream </a:t>
            </a:r>
            <a:r>
              <a:rPr i="1" dirty="0">
                <a:latin typeface="Carlito"/>
                <a:cs typeface="Carlito"/>
              </a:rPr>
              <a:t>does </a:t>
            </a:r>
            <a:r>
              <a:rPr i="1" spc="-5" dirty="0">
                <a:latin typeface="Carlito"/>
                <a:cs typeface="Carlito"/>
              </a:rPr>
              <a:t>not </a:t>
            </a:r>
            <a:r>
              <a:rPr spc="-5" dirty="0">
                <a:latin typeface="Carlito"/>
                <a:cs typeface="Carlito"/>
              </a:rPr>
              <a:t>agree</a:t>
            </a:r>
            <a:r>
              <a:rPr spc="-4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with</a:t>
            </a:r>
            <a:endParaRPr dirty="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</a:pPr>
            <a:r>
              <a:rPr dirty="0">
                <a:latin typeface="Carlito"/>
                <a:cs typeface="Carlito"/>
              </a:rPr>
              <a:t>the </a:t>
            </a:r>
            <a:r>
              <a:rPr i="1" spc="-10" dirty="0">
                <a:latin typeface="Carlito"/>
                <a:cs typeface="Carlito"/>
              </a:rPr>
              <a:t>serialVersionUID </a:t>
            </a:r>
            <a:r>
              <a:rPr spc="-5" dirty="0">
                <a:latin typeface="Carlito"/>
                <a:cs typeface="Carlito"/>
              </a:rPr>
              <a:t>value </a:t>
            </a:r>
            <a:r>
              <a:rPr dirty="0">
                <a:latin typeface="Carlito"/>
                <a:cs typeface="Carlito"/>
              </a:rPr>
              <a:t>in the </a:t>
            </a:r>
            <a:r>
              <a:rPr spc="-10" dirty="0">
                <a:latin typeface="Carlito"/>
                <a:cs typeface="Carlito"/>
              </a:rPr>
              <a:t>current </a:t>
            </a:r>
            <a:r>
              <a:rPr spc="-15" dirty="0">
                <a:latin typeface="Carlito"/>
                <a:cs typeface="Carlito"/>
              </a:rPr>
              <a:t>version </a:t>
            </a:r>
            <a:r>
              <a:rPr spc="-5" dirty="0">
                <a:latin typeface="Carlito"/>
                <a:cs typeface="Carlito"/>
              </a:rPr>
              <a:t>of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5" dirty="0">
                <a:latin typeface="Carlito"/>
                <a:cs typeface="Carlito"/>
              </a:rPr>
              <a:t>class, </a:t>
            </a:r>
            <a:r>
              <a:rPr dirty="0">
                <a:latin typeface="Carlito"/>
                <a:cs typeface="Carlito"/>
              </a:rPr>
              <a:t>then it </a:t>
            </a:r>
            <a:r>
              <a:rPr spc="-15" dirty="0">
                <a:latin typeface="Carlito"/>
                <a:cs typeface="Carlito"/>
              </a:rPr>
              <a:t>throws </a:t>
            </a:r>
            <a:r>
              <a:rPr dirty="0">
                <a:latin typeface="Carlito"/>
                <a:cs typeface="Carlito"/>
              </a:rPr>
              <a:t>the</a:t>
            </a:r>
            <a:r>
              <a:rPr spc="120" dirty="0">
                <a:latin typeface="Carlito"/>
                <a:cs typeface="Carlito"/>
              </a:rPr>
              <a:t> </a:t>
            </a:r>
            <a:r>
              <a:rPr i="1" spc="-10" dirty="0">
                <a:latin typeface="Carlito"/>
                <a:cs typeface="Carlito"/>
              </a:rPr>
              <a:t>InvalidClassException</a:t>
            </a:r>
            <a:r>
              <a:rPr spc="-10" dirty="0">
                <a:latin typeface="Carlito"/>
                <a:cs typeface="Carlito"/>
              </a:rPr>
              <a:t>.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7010" y="2057367"/>
            <a:ext cx="3807576" cy="2070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7427" y="4858969"/>
            <a:ext cx="2423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8000"/>
                </a:solidFill>
                <a:latin typeface="Times New Roman"/>
                <a:cs typeface="Times New Roman"/>
              </a:rPr>
              <a:t>Thank</a:t>
            </a:r>
            <a:r>
              <a:rPr sz="4000" spc="-22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4000" spc="-105" dirty="0">
                <a:solidFill>
                  <a:srgbClr val="008000"/>
                </a:solidFill>
                <a:latin typeface="Times New Roman"/>
                <a:cs typeface="Times New Roman"/>
              </a:rPr>
              <a:t>You!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3423" y="966342"/>
            <a:ext cx="10807700" cy="35858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990215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  <a:tab pos="5738495" algn="l"/>
              </a:tabLst>
            </a:pPr>
            <a:r>
              <a:rPr sz="2800" spc="-30" dirty="0">
                <a:latin typeface="Carlito"/>
                <a:cs typeface="Carlito"/>
              </a:rPr>
              <a:t>System </a:t>
            </a:r>
            <a:r>
              <a:rPr sz="2800" spc="-5" dirty="0">
                <a:latin typeface="Carlito"/>
                <a:cs typeface="Carlito"/>
              </a:rPr>
              <a:t>class of the</a:t>
            </a:r>
            <a:r>
              <a:rPr sz="2800" spc="12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java.lang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package	contains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three  predefined </a:t>
            </a:r>
            <a:r>
              <a:rPr sz="2800" spc="-20" dirty="0">
                <a:latin typeface="Carlito"/>
                <a:cs typeface="Carlito"/>
              </a:rPr>
              <a:t>stream </a:t>
            </a:r>
            <a:r>
              <a:rPr sz="2800" spc="-10" dirty="0">
                <a:latin typeface="Carlito"/>
                <a:cs typeface="Carlito"/>
              </a:rPr>
              <a:t>variables, </a:t>
            </a:r>
            <a:r>
              <a:rPr sz="2800" spc="-5" dirty="0">
                <a:latin typeface="Carlito"/>
                <a:cs typeface="Carlito"/>
              </a:rPr>
              <a:t>in, </a:t>
            </a:r>
            <a:r>
              <a:rPr sz="2800" spc="-10" dirty="0">
                <a:latin typeface="Carlito"/>
                <a:cs typeface="Carlito"/>
              </a:rPr>
              <a:t>out,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160" dirty="0">
                <a:latin typeface="Carlito"/>
                <a:cs typeface="Carlito"/>
              </a:rPr>
              <a:t> </a:t>
            </a:r>
            <a:r>
              <a:rPr sz="2800" spc="-75" dirty="0">
                <a:latin typeface="Carlito"/>
                <a:cs typeface="Carlito"/>
              </a:rPr>
              <a:t>err.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These variables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5" dirty="0">
                <a:latin typeface="Carlito"/>
                <a:cs typeface="Carlito"/>
              </a:rPr>
              <a:t>declared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public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static </a:t>
            </a:r>
            <a:r>
              <a:rPr sz="2800" spc="-5" dirty="0">
                <a:latin typeface="Carlito"/>
                <a:cs typeface="Carlito"/>
              </a:rPr>
              <a:t>within</a:t>
            </a:r>
            <a:r>
              <a:rPr sz="2800" spc="22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System:</a:t>
            </a:r>
            <a:endParaRPr sz="2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698500" algn="l"/>
              </a:tabLst>
            </a:pPr>
            <a:r>
              <a:rPr sz="2800" b="1" spc="-20" dirty="0">
                <a:latin typeface="Carlito"/>
                <a:cs typeface="Carlito"/>
              </a:rPr>
              <a:t>System.out </a:t>
            </a:r>
            <a:r>
              <a:rPr sz="2800" spc="-35" dirty="0">
                <a:latin typeface="Carlito"/>
                <a:cs typeface="Carlito"/>
              </a:rPr>
              <a:t>refers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standard </a:t>
            </a:r>
            <a:r>
              <a:rPr sz="2800" spc="-10" dirty="0">
                <a:latin typeface="Carlito"/>
                <a:cs typeface="Carlito"/>
              </a:rPr>
              <a:t>output </a:t>
            </a:r>
            <a:r>
              <a:rPr sz="2800" spc="-20" dirty="0">
                <a:latin typeface="Carlito"/>
                <a:cs typeface="Carlito"/>
              </a:rPr>
              <a:t>stream </a:t>
            </a:r>
            <a:r>
              <a:rPr sz="2800" spc="-5" dirty="0">
                <a:latin typeface="Carlito"/>
                <a:cs typeface="Carlito"/>
              </a:rPr>
              <a:t>which is the</a:t>
            </a:r>
            <a:r>
              <a:rPr sz="2800" spc="3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console.</a:t>
            </a:r>
            <a:endParaRPr sz="2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698500" algn="l"/>
              </a:tabLst>
            </a:pPr>
            <a:r>
              <a:rPr sz="2800" b="1" spc="-20" dirty="0">
                <a:latin typeface="Carlito"/>
                <a:cs typeface="Carlito"/>
              </a:rPr>
              <a:t>System.in </a:t>
            </a:r>
            <a:r>
              <a:rPr sz="2800" spc="-35" dirty="0">
                <a:latin typeface="Carlito"/>
                <a:cs typeface="Carlito"/>
              </a:rPr>
              <a:t>refers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20" dirty="0">
                <a:latin typeface="Carlito"/>
                <a:cs typeface="Carlito"/>
              </a:rPr>
              <a:t>standard </a:t>
            </a:r>
            <a:r>
              <a:rPr sz="2800" spc="-10" dirty="0">
                <a:latin typeface="Carlito"/>
                <a:cs typeface="Carlito"/>
              </a:rPr>
              <a:t>input,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10" dirty="0">
                <a:latin typeface="Carlito"/>
                <a:cs typeface="Carlito"/>
              </a:rPr>
              <a:t>is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5" dirty="0">
                <a:latin typeface="Carlito"/>
                <a:cs typeface="Carlito"/>
              </a:rPr>
              <a:t>keyboard </a:t>
            </a:r>
            <a:r>
              <a:rPr sz="2800" spc="-15" dirty="0">
                <a:latin typeface="Carlito"/>
                <a:cs typeface="Carlito"/>
              </a:rPr>
              <a:t>by</a:t>
            </a:r>
            <a:r>
              <a:rPr sz="2800" spc="3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default.</a:t>
            </a:r>
            <a:endParaRPr sz="2800">
              <a:latin typeface="Carlito"/>
              <a:cs typeface="Carlito"/>
            </a:endParaRPr>
          </a:p>
          <a:p>
            <a:pPr marL="698500" marR="2386965" lvl="1" indent="-228600">
              <a:lnSpc>
                <a:spcPts val="3020"/>
              </a:lnSpc>
              <a:spcBef>
                <a:spcPts val="555"/>
              </a:spcBef>
              <a:buFont typeface="Arial"/>
              <a:buChar char="•"/>
              <a:tabLst>
                <a:tab pos="698500" algn="l"/>
              </a:tabLst>
            </a:pPr>
            <a:r>
              <a:rPr sz="2800" b="1" spc="-20" dirty="0">
                <a:latin typeface="Carlito"/>
                <a:cs typeface="Carlito"/>
              </a:rPr>
              <a:t>System.err </a:t>
            </a:r>
            <a:r>
              <a:rPr sz="2800" spc="-35" dirty="0">
                <a:latin typeface="Carlito"/>
                <a:cs typeface="Carlito"/>
              </a:rPr>
              <a:t>refers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standard </a:t>
            </a:r>
            <a:r>
              <a:rPr sz="2800" spc="-15" dirty="0">
                <a:latin typeface="Carlito"/>
                <a:cs typeface="Carlito"/>
              </a:rPr>
              <a:t>error stream, </a:t>
            </a:r>
            <a:r>
              <a:rPr sz="2800" spc="-5" dirty="0">
                <a:latin typeface="Carlito"/>
                <a:cs typeface="Carlito"/>
              </a:rPr>
              <a:t>which  also is the </a:t>
            </a:r>
            <a:r>
              <a:rPr sz="2800" spc="-10" dirty="0">
                <a:latin typeface="Carlito"/>
                <a:cs typeface="Carlito"/>
              </a:rPr>
              <a:t>console </a:t>
            </a:r>
            <a:r>
              <a:rPr sz="2800" spc="-15" dirty="0">
                <a:latin typeface="Carlito"/>
                <a:cs typeface="Carlito"/>
              </a:rPr>
              <a:t>by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default.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546100"/>
          </a:xfrm>
          <a:custGeom>
            <a:avLst/>
            <a:gdLst/>
            <a:ahLst/>
            <a:cxnLst/>
            <a:rect l="l" t="t" r="r" b="b"/>
            <a:pathLst>
              <a:path w="12192000" h="546100">
                <a:moveTo>
                  <a:pt x="12192000" y="0"/>
                </a:moveTo>
                <a:lnTo>
                  <a:pt x="0" y="0"/>
                </a:lnTo>
                <a:lnTo>
                  <a:pt x="0" y="545591"/>
                </a:lnTo>
                <a:lnTo>
                  <a:pt x="12192000" y="545591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93414" y="0"/>
            <a:ext cx="4806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25" dirty="0"/>
              <a:t>The </a:t>
            </a:r>
            <a:r>
              <a:rPr sz="4000" spc="-215" dirty="0"/>
              <a:t>Predefined</a:t>
            </a:r>
            <a:r>
              <a:rPr sz="4000" spc="-300" dirty="0"/>
              <a:t> Streams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0783" y="908833"/>
            <a:ext cx="11346815" cy="4624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6845">
              <a:lnSpc>
                <a:spcPct val="119600"/>
              </a:lnSpc>
              <a:spcBef>
                <a:spcPts val="100"/>
              </a:spcBef>
            </a:pPr>
            <a:r>
              <a:rPr sz="2800" b="1" spc="-20" dirty="0">
                <a:latin typeface="Carlito"/>
                <a:cs typeface="Carlito"/>
              </a:rPr>
              <a:t>System.out </a:t>
            </a:r>
            <a:r>
              <a:rPr sz="2800" spc="-10" dirty="0">
                <a:latin typeface="Carlito"/>
                <a:cs typeface="Carlito"/>
              </a:rPr>
              <a:t>sends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output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standard </a:t>
            </a:r>
            <a:r>
              <a:rPr sz="2800" spc="-10" dirty="0">
                <a:latin typeface="Carlito"/>
                <a:cs typeface="Carlito"/>
              </a:rPr>
              <a:t>output </a:t>
            </a:r>
            <a:r>
              <a:rPr sz="2800" spc="-15" dirty="0">
                <a:latin typeface="Carlito"/>
                <a:cs typeface="Carlito"/>
              </a:rPr>
              <a:t>stream,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10" dirty="0">
                <a:latin typeface="Carlito"/>
                <a:cs typeface="Carlito"/>
              </a:rPr>
              <a:t>is console  </a:t>
            </a:r>
            <a:r>
              <a:rPr sz="2800" spc="-15" dirty="0">
                <a:latin typeface="Carlito"/>
                <a:cs typeface="Carlito"/>
              </a:rPr>
              <a:t>by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default.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300">
              <a:latin typeface="Carlito"/>
              <a:cs typeface="Carlito"/>
            </a:endParaRPr>
          </a:p>
          <a:p>
            <a:pPr marL="12700" marR="5080">
              <a:lnSpc>
                <a:spcPct val="119700"/>
              </a:lnSpc>
            </a:pPr>
            <a:r>
              <a:rPr sz="2800" b="1" spc="-20" dirty="0">
                <a:latin typeface="Carlito"/>
                <a:cs typeface="Carlito"/>
              </a:rPr>
              <a:t>System.err </a:t>
            </a:r>
            <a:r>
              <a:rPr sz="2800" spc="-10" dirty="0">
                <a:latin typeface="Carlito"/>
                <a:cs typeface="Carlito"/>
              </a:rPr>
              <a:t>sends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output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standard </a:t>
            </a:r>
            <a:r>
              <a:rPr sz="2800" spc="-15" dirty="0">
                <a:latin typeface="Carlito"/>
                <a:cs typeface="Carlito"/>
              </a:rPr>
              <a:t>error stream, </a:t>
            </a:r>
            <a:r>
              <a:rPr sz="2800" spc="-5" dirty="0">
                <a:latin typeface="Carlito"/>
                <a:cs typeface="Carlito"/>
              </a:rPr>
              <a:t>which also </a:t>
            </a:r>
            <a:r>
              <a:rPr sz="2800" spc="-10" dirty="0">
                <a:latin typeface="Carlito"/>
                <a:cs typeface="Carlito"/>
              </a:rPr>
              <a:t>happens 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console </a:t>
            </a:r>
            <a:r>
              <a:rPr sz="2800" spc="-15" dirty="0">
                <a:latin typeface="Carlito"/>
                <a:cs typeface="Carlito"/>
              </a:rPr>
              <a:t>by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default.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300">
              <a:latin typeface="Carlito"/>
              <a:cs typeface="Carlito"/>
            </a:endParaRPr>
          </a:p>
          <a:p>
            <a:pPr marL="12700" marR="450850">
              <a:lnSpc>
                <a:spcPct val="119700"/>
              </a:lnSpc>
              <a:spcBef>
                <a:spcPts val="5"/>
              </a:spcBef>
            </a:pP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reason behind </a:t>
            </a:r>
            <a:r>
              <a:rPr sz="2800" spc="-15" dirty="0">
                <a:latin typeface="Carlito"/>
                <a:cs typeface="Carlito"/>
              </a:rPr>
              <a:t>having </a:t>
            </a:r>
            <a:r>
              <a:rPr sz="2800" spc="-10" dirty="0">
                <a:latin typeface="Carlito"/>
                <a:cs typeface="Carlito"/>
              </a:rPr>
              <a:t>two </a:t>
            </a:r>
            <a:r>
              <a:rPr sz="2800" spc="-20" dirty="0">
                <a:latin typeface="Carlito"/>
                <a:cs typeface="Carlito"/>
              </a:rPr>
              <a:t>separate </a:t>
            </a:r>
            <a:r>
              <a:rPr sz="2800" spc="-15" dirty="0">
                <a:latin typeface="Carlito"/>
                <a:cs typeface="Carlito"/>
              </a:rPr>
              <a:t>streams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output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error </a:t>
            </a:r>
            <a:r>
              <a:rPr sz="2800" spc="-10" dirty="0">
                <a:latin typeface="Carlito"/>
                <a:cs typeface="Carlito"/>
              </a:rPr>
              <a:t>is that 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standard </a:t>
            </a:r>
            <a:r>
              <a:rPr sz="2800" spc="-10" dirty="0">
                <a:latin typeface="Carlito"/>
                <a:cs typeface="Carlito"/>
              </a:rPr>
              <a:t>output should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regular </a:t>
            </a:r>
            <a:r>
              <a:rPr sz="2800" spc="-25" dirty="0">
                <a:latin typeface="Carlito"/>
                <a:cs typeface="Carlito"/>
              </a:rPr>
              <a:t>program </a:t>
            </a:r>
            <a:r>
              <a:rPr sz="2800" spc="-10" dirty="0">
                <a:latin typeface="Carlito"/>
                <a:cs typeface="Carlito"/>
              </a:rPr>
              <a:t>outputs </a:t>
            </a:r>
            <a:r>
              <a:rPr sz="2800" spc="-5" dirty="0">
                <a:latin typeface="Carlito"/>
                <a:cs typeface="Carlito"/>
              </a:rPr>
              <a:t>while  </a:t>
            </a:r>
            <a:r>
              <a:rPr sz="2800" spc="-20" dirty="0">
                <a:latin typeface="Carlito"/>
                <a:cs typeface="Carlito"/>
              </a:rPr>
              <a:t>standard </a:t>
            </a:r>
            <a:r>
              <a:rPr sz="2800" spc="-15" dirty="0">
                <a:latin typeface="Carlito"/>
                <a:cs typeface="Carlito"/>
              </a:rPr>
              <a:t>error </a:t>
            </a:r>
            <a:r>
              <a:rPr sz="2800" spc="-10" dirty="0">
                <a:latin typeface="Carlito"/>
                <a:cs typeface="Carlito"/>
              </a:rPr>
              <a:t>should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error</a:t>
            </a:r>
            <a:r>
              <a:rPr sz="2800" spc="19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messages.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554990"/>
          </a:xfrm>
          <a:custGeom>
            <a:avLst/>
            <a:gdLst/>
            <a:ahLst/>
            <a:cxnLst/>
            <a:rect l="l" t="t" r="r" b="b"/>
            <a:pathLst>
              <a:path w="12192000" h="554990">
                <a:moveTo>
                  <a:pt x="12192000" y="0"/>
                </a:moveTo>
                <a:lnTo>
                  <a:pt x="0" y="0"/>
                </a:lnTo>
                <a:lnTo>
                  <a:pt x="0" y="554736"/>
                </a:lnTo>
                <a:lnTo>
                  <a:pt x="12192000" y="5547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1792" y="0"/>
            <a:ext cx="9410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95" dirty="0"/>
              <a:t>Difference </a:t>
            </a:r>
            <a:r>
              <a:rPr sz="4000" spc="-175" dirty="0"/>
              <a:t>between </a:t>
            </a:r>
            <a:r>
              <a:rPr sz="4000" spc="-250" dirty="0"/>
              <a:t>System.out </a:t>
            </a:r>
            <a:r>
              <a:rPr sz="4000" spc="-235" dirty="0"/>
              <a:t>and</a:t>
            </a:r>
            <a:r>
              <a:rPr sz="4000" spc="-560" dirty="0"/>
              <a:t> </a:t>
            </a:r>
            <a:r>
              <a:rPr sz="4000" spc="-254" dirty="0"/>
              <a:t>System.err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715" y="680364"/>
            <a:ext cx="11268075" cy="4973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8745">
              <a:lnSpc>
                <a:spcPct val="119800"/>
              </a:lnSpc>
              <a:spcBef>
                <a:spcPts val="105"/>
              </a:spcBef>
            </a:pPr>
            <a:r>
              <a:rPr sz="2800" spc="-30" dirty="0">
                <a:latin typeface="Carlito"/>
                <a:cs typeface="Carlito"/>
              </a:rPr>
              <a:t>System </a:t>
            </a:r>
            <a:r>
              <a:rPr sz="2800" spc="-15" dirty="0">
                <a:latin typeface="Carlito"/>
                <a:cs typeface="Carlito"/>
              </a:rPr>
              <a:t>Properties </a:t>
            </a:r>
            <a:r>
              <a:rPr sz="2800" spc="-20" dirty="0">
                <a:latin typeface="Carlito"/>
                <a:cs typeface="Carlito"/>
              </a:rPr>
              <a:t>provide </a:t>
            </a:r>
            <a:r>
              <a:rPr sz="2800" spc="-15" dirty="0">
                <a:latin typeface="Carlito"/>
                <a:cs typeface="Carlito"/>
              </a:rPr>
              <a:t>information </a:t>
            </a:r>
            <a:r>
              <a:rPr sz="2800" spc="-5" dirty="0">
                <a:latin typeface="Carlito"/>
                <a:cs typeface="Carlito"/>
              </a:rPr>
              <a:t>about </a:t>
            </a:r>
            <a:r>
              <a:rPr sz="2800" spc="-10" dirty="0">
                <a:latin typeface="Carlito"/>
                <a:cs typeface="Carlito"/>
              </a:rPr>
              <a:t>local </a:t>
            </a:r>
            <a:r>
              <a:rPr sz="2800" spc="-30" dirty="0">
                <a:latin typeface="Carlito"/>
                <a:cs typeface="Carlito"/>
              </a:rPr>
              <a:t>system </a:t>
            </a:r>
            <a:r>
              <a:rPr sz="2800" spc="-15" dirty="0">
                <a:latin typeface="Carlito"/>
                <a:cs typeface="Carlito"/>
              </a:rPr>
              <a:t>configuration.  </a:t>
            </a:r>
            <a:r>
              <a:rPr sz="2800" spc="-5" dirty="0">
                <a:latin typeface="Carlito"/>
                <a:cs typeface="Carlito"/>
              </a:rPr>
              <a:t>When the </a:t>
            </a:r>
            <a:r>
              <a:rPr sz="2800" spc="-25" dirty="0">
                <a:latin typeface="Carlito"/>
                <a:cs typeface="Carlito"/>
              </a:rPr>
              <a:t>Java </a:t>
            </a:r>
            <a:r>
              <a:rPr sz="2800" spc="-5" dirty="0">
                <a:latin typeface="Carlito"/>
                <a:cs typeface="Carlito"/>
              </a:rPr>
              <a:t>Virtual Machine </a:t>
            </a:r>
            <a:r>
              <a:rPr sz="2800" spc="-15" dirty="0">
                <a:latin typeface="Carlito"/>
                <a:cs typeface="Carlito"/>
              </a:rPr>
              <a:t>starts, </a:t>
            </a:r>
            <a:r>
              <a:rPr sz="2800" spc="-10" dirty="0">
                <a:latin typeface="Carlito"/>
                <a:cs typeface="Carlito"/>
              </a:rPr>
              <a:t>it inserts local </a:t>
            </a:r>
            <a:r>
              <a:rPr sz="2800" spc="-30" dirty="0">
                <a:latin typeface="Carlito"/>
                <a:cs typeface="Carlito"/>
              </a:rPr>
              <a:t>System </a:t>
            </a:r>
            <a:r>
              <a:rPr sz="2800" spc="-15" dirty="0">
                <a:latin typeface="Carlito"/>
                <a:cs typeface="Carlito"/>
              </a:rPr>
              <a:t>Properties </a:t>
            </a:r>
            <a:r>
              <a:rPr sz="2800" spc="-20" dirty="0">
                <a:latin typeface="Carlito"/>
                <a:cs typeface="Carlito"/>
              </a:rPr>
              <a:t>into </a:t>
            </a:r>
            <a:r>
              <a:rPr sz="2800" spc="-5" dirty="0">
                <a:latin typeface="Carlito"/>
                <a:cs typeface="Carlito"/>
              </a:rPr>
              <a:t>a  </a:t>
            </a:r>
            <a:r>
              <a:rPr sz="2800" spc="-25" dirty="0">
                <a:latin typeface="Carlito"/>
                <a:cs typeface="Carlito"/>
              </a:rPr>
              <a:t>System </a:t>
            </a:r>
            <a:r>
              <a:rPr sz="2800" spc="-15" dirty="0">
                <a:latin typeface="Carlito"/>
                <a:cs typeface="Carlito"/>
              </a:rPr>
              <a:t>properties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list.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Carlito"/>
              <a:cs typeface="Carlito"/>
            </a:endParaRPr>
          </a:p>
          <a:p>
            <a:pPr marL="12700" marR="5080">
              <a:lnSpc>
                <a:spcPct val="119600"/>
              </a:lnSpc>
            </a:pPr>
            <a:r>
              <a:rPr sz="2800" spc="-65" dirty="0">
                <a:latin typeface="Carlito"/>
                <a:cs typeface="Carlito"/>
              </a:rPr>
              <a:t>We </a:t>
            </a:r>
            <a:r>
              <a:rPr sz="2800" spc="-10" dirty="0">
                <a:latin typeface="Carlito"/>
                <a:cs typeface="Carlito"/>
              </a:rPr>
              <a:t>can use </a:t>
            </a:r>
            <a:r>
              <a:rPr sz="2800" spc="-5" dirty="0">
                <a:latin typeface="Carlito"/>
                <a:cs typeface="Carlito"/>
              </a:rPr>
              <a:t>methods </a:t>
            </a:r>
            <a:r>
              <a:rPr sz="2800" spc="-15" dirty="0">
                <a:latin typeface="Carlito"/>
                <a:cs typeface="Carlito"/>
              </a:rPr>
              <a:t>defined </a:t>
            </a:r>
            <a:r>
              <a:rPr sz="2800" spc="-10" dirty="0">
                <a:latin typeface="Carlito"/>
                <a:cs typeface="Carlito"/>
              </a:rPr>
              <a:t>in </a:t>
            </a:r>
            <a:r>
              <a:rPr sz="2800" spc="-30" dirty="0">
                <a:latin typeface="Carlito"/>
                <a:cs typeface="Carlito"/>
              </a:rPr>
              <a:t>System </a:t>
            </a:r>
            <a:r>
              <a:rPr sz="2800" spc="-5" dirty="0">
                <a:latin typeface="Carlito"/>
                <a:cs typeface="Carlito"/>
              </a:rPr>
              <a:t>class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access or </a:t>
            </a:r>
            <a:r>
              <a:rPr sz="2800" spc="-10" dirty="0">
                <a:latin typeface="Carlito"/>
                <a:cs typeface="Carlito"/>
              </a:rPr>
              <a:t>change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values </a:t>
            </a:r>
            <a:r>
              <a:rPr sz="2800" spc="-5" dirty="0">
                <a:latin typeface="Carlito"/>
                <a:cs typeface="Carlito"/>
              </a:rPr>
              <a:t>of  these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properties.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rlito"/>
              <a:cs typeface="Carlito"/>
            </a:endParaRPr>
          </a:p>
          <a:p>
            <a:pPr marL="12700" marR="5181600">
              <a:lnSpc>
                <a:spcPct val="119700"/>
              </a:lnSpc>
            </a:pP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public </a:t>
            </a:r>
            <a:r>
              <a:rPr sz="2800" spc="-20" dirty="0">
                <a:solidFill>
                  <a:srgbClr val="FF0000"/>
                </a:solidFill>
                <a:latin typeface="Carlito"/>
                <a:cs typeface="Carlito"/>
              </a:rPr>
              <a:t>static </a:t>
            </a:r>
            <a:r>
              <a:rPr sz="2800" spc="-15" dirty="0">
                <a:solidFill>
                  <a:srgbClr val="FF0000"/>
                </a:solidFill>
                <a:latin typeface="Carlito"/>
                <a:cs typeface="Carlito"/>
              </a:rPr>
              <a:t>Properties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getProperties()  public </a:t>
            </a:r>
            <a:r>
              <a:rPr sz="2800" spc="-20" dirty="0">
                <a:solidFill>
                  <a:srgbClr val="FF0000"/>
                </a:solidFill>
                <a:latin typeface="Carlito"/>
                <a:cs typeface="Carlito"/>
              </a:rPr>
              <a:t>static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String </a:t>
            </a:r>
            <a:r>
              <a:rPr sz="2800" spc="-15" dirty="0">
                <a:solidFill>
                  <a:srgbClr val="FF0000"/>
                </a:solidFill>
                <a:latin typeface="Carlito"/>
                <a:cs typeface="Carlito"/>
              </a:rPr>
              <a:t>getProperty(String</a:t>
            </a:r>
            <a:r>
              <a:rPr sz="2800" spc="18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30" dirty="0">
                <a:solidFill>
                  <a:srgbClr val="FF0000"/>
                </a:solidFill>
                <a:latin typeface="Carlito"/>
                <a:cs typeface="Carlito"/>
              </a:rPr>
              <a:t>key)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public </a:t>
            </a:r>
            <a:r>
              <a:rPr sz="2800" spc="-20" dirty="0">
                <a:solidFill>
                  <a:srgbClr val="FF0000"/>
                </a:solidFill>
                <a:latin typeface="Carlito"/>
                <a:cs typeface="Carlito"/>
              </a:rPr>
              <a:t>static </a:t>
            </a:r>
            <a:r>
              <a:rPr sz="2800" spc="-15" dirty="0">
                <a:solidFill>
                  <a:srgbClr val="FF0000"/>
                </a:solidFill>
                <a:latin typeface="Carlito"/>
                <a:cs typeface="Carlito"/>
              </a:rPr>
              <a:t>void setProperties(Properties</a:t>
            </a:r>
            <a:r>
              <a:rPr sz="2800" spc="17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properties)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45160"/>
          </a:xfrm>
          <a:custGeom>
            <a:avLst/>
            <a:gdLst/>
            <a:ahLst/>
            <a:cxnLst/>
            <a:rect l="l" t="t" r="r" b="b"/>
            <a:pathLst>
              <a:path w="12192000" h="645160">
                <a:moveTo>
                  <a:pt x="12192000" y="0"/>
                </a:moveTo>
                <a:lnTo>
                  <a:pt x="0" y="0"/>
                </a:lnTo>
                <a:lnTo>
                  <a:pt x="0" y="644651"/>
                </a:lnTo>
                <a:lnTo>
                  <a:pt x="12192000" y="644651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04894" y="0"/>
            <a:ext cx="39871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85" dirty="0"/>
              <a:t>System </a:t>
            </a:r>
            <a:r>
              <a:rPr sz="4400" spc="-220" dirty="0"/>
              <a:t>Properties</a:t>
            </a:r>
            <a:endParaRPr sz="4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2735" y="701497"/>
            <a:ext cx="7437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Some of the </a:t>
            </a:r>
            <a:r>
              <a:rPr sz="2800" spc="-10" dirty="0">
                <a:latin typeface="Carlito"/>
                <a:cs typeface="Carlito"/>
              </a:rPr>
              <a:t>Important </a:t>
            </a:r>
            <a:r>
              <a:rPr sz="2800" spc="-15" dirty="0">
                <a:latin typeface="Carlito"/>
                <a:cs typeface="Carlito"/>
              </a:rPr>
              <a:t>Properties are listed </a:t>
            </a:r>
            <a:r>
              <a:rPr sz="2800" spc="-10" dirty="0">
                <a:latin typeface="Carlito"/>
                <a:cs typeface="Carlito"/>
              </a:rPr>
              <a:t>below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527685"/>
          </a:xfrm>
          <a:custGeom>
            <a:avLst/>
            <a:gdLst/>
            <a:ahLst/>
            <a:cxnLst/>
            <a:rect l="l" t="t" r="r" b="b"/>
            <a:pathLst>
              <a:path w="12192000" h="527685">
                <a:moveTo>
                  <a:pt x="12192000" y="0"/>
                </a:moveTo>
                <a:lnTo>
                  <a:pt x="0" y="0"/>
                </a:lnTo>
                <a:lnTo>
                  <a:pt x="0" y="527303"/>
                </a:lnTo>
                <a:lnTo>
                  <a:pt x="12192000" y="527303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59277" y="0"/>
            <a:ext cx="5476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0" dirty="0"/>
              <a:t>System </a:t>
            </a:r>
            <a:r>
              <a:rPr sz="4000" spc="-200" dirty="0"/>
              <a:t>Properties</a:t>
            </a:r>
            <a:r>
              <a:rPr sz="4000" spc="-290" dirty="0"/>
              <a:t> </a:t>
            </a:r>
            <a:r>
              <a:rPr sz="4000" spc="-204" dirty="0"/>
              <a:t>(Contd.).</a:t>
            </a:r>
            <a:endParaRPr sz="400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55850" y="2093976"/>
          <a:ext cx="7404100" cy="2362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5422900"/>
              </a:tblGrid>
              <a:tr h="29527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-20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Key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Description </a:t>
                      </a:r>
                      <a:r>
                        <a:rPr sz="1800" b="1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of </a:t>
                      </a:r>
                      <a:r>
                        <a:rPr sz="1800" b="1" spc="-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Associated</a:t>
                      </a:r>
                      <a:r>
                        <a:rPr sz="1800" b="1" spc="-4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C00000"/>
                          </a:solidFill>
                          <a:latin typeface="Carlito"/>
                          <a:cs typeface="Carlito"/>
                        </a:rPr>
                        <a:t>Value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20" dirty="0">
                          <a:latin typeface="Carlito"/>
                          <a:cs typeface="Carlito"/>
                        </a:rPr>
                        <a:t>java.version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Java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Runtime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Environment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version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java.home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Java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installation</a:t>
                      </a:r>
                      <a:r>
                        <a:rPr sz="18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directory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java.class.path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Java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class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path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os.name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Operating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system</a:t>
                      </a:r>
                      <a:r>
                        <a:rPr sz="18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name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295148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user.name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User's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account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name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user.home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User's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home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directory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25" dirty="0">
                          <a:latin typeface="Carlito"/>
                          <a:cs typeface="Carlito"/>
                        </a:rPr>
                        <a:t>user.dir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User's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current working</a:t>
                      </a:r>
                      <a:r>
                        <a:rPr sz="18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directory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9181" y="1037943"/>
            <a:ext cx="9990455" cy="331152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public </a:t>
            </a:r>
            <a:r>
              <a:rPr sz="2800" spc="-20" dirty="0">
                <a:solidFill>
                  <a:srgbClr val="FF0000"/>
                </a:solidFill>
                <a:latin typeface="Carlito"/>
                <a:cs typeface="Carlito"/>
              </a:rPr>
              <a:t>static </a:t>
            </a:r>
            <a:r>
              <a:rPr sz="2800" spc="-15" dirty="0">
                <a:solidFill>
                  <a:srgbClr val="FF0000"/>
                </a:solidFill>
                <a:latin typeface="Carlito"/>
                <a:cs typeface="Carlito"/>
              </a:rPr>
              <a:t>Properties</a:t>
            </a:r>
            <a:r>
              <a:rPr sz="2800" spc="1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getProperties()</a:t>
            </a:r>
            <a:endParaRPr sz="28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34"/>
              </a:spcBef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b="1" spc="-10" dirty="0">
                <a:latin typeface="Carlito"/>
                <a:cs typeface="Carlito"/>
              </a:rPr>
              <a:t>System.getProperties() </a:t>
            </a:r>
            <a:r>
              <a:rPr sz="2400" spc="-5" dirty="0">
                <a:latin typeface="Carlito"/>
                <a:cs typeface="Carlito"/>
              </a:rPr>
              <a:t>method </a:t>
            </a:r>
            <a:r>
              <a:rPr sz="2400" spc="-10" dirty="0">
                <a:latin typeface="Carlito"/>
                <a:cs typeface="Carlito"/>
              </a:rPr>
              <a:t>returns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object of </a:t>
            </a:r>
            <a:r>
              <a:rPr sz="2400" dirty="0">
                <a:latin typeface="Carlito"/>
                <a:cs typeface="Carlito"/>
              </a:rPr>
              <a:t>the type</a:t>
            </a:r>
            <a:r>
              <a:rPr sz="2400" spc="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Properties.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014"/>
              </a:spcBef>
            </a:pPr>
            <a:r>
              <a:rPr sz="2400" spc="-65" dirty="0">
                <a:latin typeface="Carlito"/>
                <a:cs typeface="Carlito"/>
              </a:rPr>
              <a:t>You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5" dirty="0">
                <a:latin typeface="Carlito"/>
                <a:cs typeface="Carlito"/>
              </a:rPr>
              <a:t>method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list </a:t>
            </a:r>
            <a:r>
              <a:rPr sz="2400" dirty="0">
                <a:latin typeface="Carlito"/>
                <a:cs typeface="Carlito"/>
              </a:rPr>
              <a:t>all the </a:t>
            </a:r>
            <a:r>
              <a:rPr sz="2400" spc="-20" dirty="0">
                <a:latin typeface="Carlito"/>
                <a:cs typeface="Carlito"/>
              </a:rPr>
              <a:t>System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Properties.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 marL="469900" marR="2115185" indent="-457200">
              <a:lnSpc>
                <a:spcPct val="107400"/>
              </a:lnSpc>
              <a:spcBef>
                <a:spcPts val="1475"/>
              </a:spcBef>
              <a:tabLst>
                <a:tab pos="5604510" algn="l"/>
              </a:tabLst>
            </a:pP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public </a:t>
            </a:r>
            <a:r>
              <a:rPr sz="2800" spc="-20" dirty="0">
                <a:solidFill>
                  <a:srgbClr val="FF0000"/>
                </a:solidFill>
                <a:latin typeface="Carlito"/>
                <a:cs typeface="Carlito"/>
              </a:rPr>
              <a:t>static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String </a:t>
            </a:r>
            <a:r>
              <a:rPr sz="2800" spc="-15" dirty="0">
                <a:solidFill>
                  <a:srgbClr val="FF0000"/>
                </a:solidFill>
                <a:latin typeface="Carlito"/>
                <a:cs typeface="Carlito"/>
              </a:rPr>
              <a:t>getProperty(String </a:t>
            </a:r>
            <a:r>
              <a:rPr sz="2800" spc="-30" dirty="0">
                <a:solidFill>
                  <a:srgbClr val="FF0000"/>
                </a:solidFill>
                <a:latin typeface="Carlito"/>
                <a:cs typeface="Carlito"/>
              </a:rPr>
              <a:t>key)  </a:t>
            </a:r>
            <a:r>
              <a:rPr sz="2400" b="1" spc="-10" dirty="0">
                <a:latin typeface="Carlito"/>
                <a:cs typeface="Carlito"/>
              </a:rPr>
              <a:t>System.getProperty(String</a:t>
            </a:r>
            <a:r>
              <a:rPr sz="2400" b="1" spc="10" dirty="0">
                <a:latin typeface="Carlito"/>
                <a:cs typeface="Carlito"/>
              </a:rPr>
              <a:t> </a:t>
            </a:r>
            <a:r>
              <a:rPr sz="2400" b="1" spc="-20" dirty="0">
                <a:latin typeface="Carlito"/>
                <a:cs typeface="Carlito"/>
              </a:rPr>
              <a:t>Key)</a:t>
            </a:r>
            <a:r>
              <a:rPr sz="2400" b="1" spc="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method	</a:t>
            </a:r>
            <a:r>
              <a:rPr sz="2400" spc="-10" dirty="0">
                <a:latin typeface="Carlito"/>
                <a:cs typeface="Carlito"/>
              </a:rPr>
              <a:t>gets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value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5" dirty="0">
                <a:latin typeface="Carlito"/>
                <a:cs typeface="Carlito"/>
              </a:rPr>
              <a:t>particular </a:t>
            </a:r>
            <a:r>
              <a:rPr sz="2400" spc="-10" dirty="0">
                <a:latin typeface="Carlito"/>
                <a:cs typeface="Carlito"/>
              </a:rPr>
              <a:t>property represented </a:t>
            </a:r>
            <a:r>
              <a:rPr sz="2400" dirty="0">
                <a:latin typeface="Carlito"/>
                <a:cs typeface="Carlito"/>
              </a:rPr>
              <a:t>with a </a:t>
            </a:r>
            <a:r>
              <a:rPr sz="2400" spc="-60" dirty="0">
                <a:latin typeface="Carlito"/>
                <a:cs typeface="Carlito"/>
              </a:rPr>
              <a:t>key.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593090"/>
          </a:xfrm>
          <a:custGeom>
            <a:avLst/>
            <a:gdLst/>
            <a:ahLst/>
            <a:cxnLst/>
            <a:rect l="l" t="t" r="r" b="b"/>
            <a:pathLst>
              <a:path w="12192000" h="593090">
                <a:moveTo>
                  <a:pt x="12192000" y="0"/>
                </a:moveTo>
                <a:lnTo>
                  <a:pt x="0" y="0"/>
                </a:lnTo>
                <a:lnTo>
                  <a:pt x="0" y="592836"/>
                </a:lnTo>
                <a:lnTo>
                  <a:pt x="12192000" y="5928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761" y="0"/>
            <a:ext cx="4571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35" dirty="0"/>
              <a:t>System.getProperties()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698" y="1023366"/>
            <a:ext cx="4747260" cy="7444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b="1" spc="-5" dirty="0">
                <a:latin typeface="Carlito"/>
                <a:cs typeface="Carlito"/>
              </a:rPr>
              <a:t>public class GetPropertyDemo{  public </a:t>
            </a:r>
            <a:r>
              <a:rPr sz="2000" b="1" spc="-15" dirty="0">
                <a:latin typeface="Carlito"/>
                <a:cs typeface="Carlito"/>
              </a:rPr>
              <a:t>static </a:t>
            </a:r>
            <a:r>
              <a:rPr sz="2000" b="1" spc="-5" dirty="0">
                <a:latin typeface="Carlito"/>
                <a:cs typeface="Carlito"/>
              </a:rPr>
              <a:t>void main(String </a:t>
            </a:r>
            <a:r>
              <a:rPr sz="2000" b="1" dirty="0">
                <a:latin typeface="Carlito"/>
                <a:cs typeface="Carlito"/>
              </a:rPr>
              <a:t>[]</a:t>
            </a:r>
            <a:r>
              <a:rPr sz="2000" b="1" spc="-4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args){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2698" y="1937512"/>
            <a:ext cx="7879715" cy="38978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94690">
              <a:lnSpc>
                <a:spcPct val="124700"/>
              </a:lnSpc>
              <a:spcBef>
                <a:spcPts val="95"/>
              </a:spcBef>
            </a:pPr>
            <a:r>
              <a:rPr sz="2000" spc="-5" dirty="0">
                <a:latin typeface="Carlito"/>
                <a:cs typeface="Carlito"/>
              </a:rPr>
              <a:t>String user_home= </a:t>
            </a:r>
            <a:r>
              <a:rPr sz="2000" spc="-10" dirty="0">
                <a:latin typeface="Carlito"/>
                <a:cs typeface="Carlito"/>
              </a:rPr>
              <a:t>System.</a:t>
            </a:r>
            <a:r>
              <a:rPr sz="2000" i="1" spc="-10" dirty="0">
                <a:latin typeface="Carlito"/>
                <a:cs typeface="Carlito"/>
              </a:rPr>
              <a:t>getProperty("user.home");  </a:t>
            </a:r>
            <a:r>
              <a:rPr sz="2000" spc="-5" dirty="0">
                <a:latin typeface="Carlito"/>
                <a:cs typeface="Carlito"/>
              </a:rPr>
              <a:t>String </a:t>
            </a:r>
            <a:r>
              <a:rPr sz="2000" spc="-15" dirty="0">
                <a:latin typeface="Carlito"/>
                <a:cs typeface="Carlito"/>
              </a:rPr>
              <a:t>java_version= </a:t>
            </a:r>
            <a:r>
              <a:rPr sz="2000" spc="-10" dirty="0">
                <a:latin typeface="Carlito"/>
                <a:cs typeface="Carlito"/>
              </a:rPr>
              <a:t>System.</a:t>
            </a:r>
            <a:r>
              <a:rPr sz="2000" i="1" spc="-10" dirty="0">
                <a:latin typeface="Carlito"/>
                <a:cs typeface="Carlito"/>
              </a:rPr>
              <a:t>getProperty("java.version");  </a:t>
            </a:r>
            <a:r>
              <a:rPr sz="2000" spc="-5" dirty="0">
                <a:latin typeface="Carlito"/>
                <a:cs typeface="Carlito"/>
              </a:rPr>
              <a:t>String </a:t>
            </a:r>
            <a:r>
              <a:rPr sz="2000" spc="-15" dirty="0">
                <a:latin typeface="Carlito"/>
                <a:cs typeface="Carlito"/>
              </a:rPr>
              <a:t>java_home 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spc="-5" dirty="0">
                <a:latin typeface="Carlito"/>
                <a:cs typeface="Carlito"/>
              </a:rPr>
              <a:t>System.</a:t>
            </a:r>
            <a:r>
              <a:rPr sz="2000" i="1" spc="-5" dirty="0">
                <a:latin typeface="Carlito"/>
                <a:cs typeface="Carlito"/>
              </a:rPr>
              <a:t>getProperty("java.home");  </a:t>
            </a:r>
            <a:r>
              <a:rPr sz="2000" spc="-5" dirty="0">
                <a:latin typeface="Carlito"/>
                <a:cs typeface="Carlito"/>
              </a:rPr>
              <a:t>String class_path </a:t>
            </a:r>
            <a:r>
              <a:rPr sz="2000" dirty="0">
                <a:latin typeface="Carlito"/>
                <a:cs typeface="Carlito"/>
              </a:rPr>
              <a:t>=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System.</a:t>
            </a:r>
            <a:r>
              <a:rPr sz="2000" i="1" spc="-5" dirty="0">
                <a:latin typeface="Carlito"/>
                <a:cs typeface="Carlito"/>
              </a:rPr>
              <a:t>getProperty("java.class.path");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000" spc="-10" dirty="0">
                <a:latin typeface="Carlito"/>
                <a:cs typeface="Carlito"/>
              </a:rPr>
              <a:t>System.</a:t>
            </a:r>
            <a:r>
              <a:rPr sz="2000" b="1" i="1" spc="-10" dirty="0">
                <a:latin typeface="Carlito"/>
                <a:cs typeface="Carlito"/>
              </a:rPr>
              <a:t>out.println("The </a:t>
            </a:r>
            <a:r>
              <a:rPr sz="2000" b="1" i="1" spc="-5" dirty="0">
                <a:latin typeface="Carlito"/>
                <a:cs typeface="Carlito"/>
              </a:rPr>
              <a:t>user home </a:t>
            </a:r>
            <a:r>
              <a:rPr sz="2000" b="1" i="1" spc="-10" dirty="0">
                <a:latin typeface="Carlito"/>
                <a:cs typeface="Carlito"/>
              </a:rPr>
              <a:t>directory </a:t>
            </a:r>
            <a:r>
              <a:rPr sz="2000" b="1" i="1" spc="-5" dirty="0">
                <a:latin typeface="Carlito"/>
                <a:cs typeface="Carlito"/>
              </a:rPr>
              <a:t>is</a:t>
            </a:r>
            <a:r>
              <a:rPr sz="2000" b="1" i="1" spc="5" dirty="0">
                <a:latin typeface="Carlito"/>
                <a:cs typeface="Carlito"/>
              </a:rPr>
              <a:t> </a:t>
            </a:r>
            <a:r>
              <a:rPr sz="2000" b="1" i="1" spc="-5" dirty="0">
                <a:latin typeface="Carlito"/>
                <a:cs typeface="Carlito"/>
              </a:rPr>
              <a:t>"+user_home);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24600"/>
              </a:lnSpc>
              <a:spcBef>
                <a:spcPts val="15"/>
              </a:spcBef>
            </a:pPr>
            <a:r>
              <a:rPr sz="2000" spc="-10" dirty="0">
                <a:latin typeface="Carlito"/>
                <a:cs typeface="Carlito"/>
              </a:rPr>
              <a:t>System.</a:t>
            </a:r>
            <a:r>
              <a:rPr sz="2000" b="1" i="1" spc="-10" dirty="0">
                <a:latin typeface="Carlito"/>
                <a:cs typeface="Carlito"/>
              </a:rPr>
              <a:t>out.println("The </a:t>
            </a:r>
            <a:r>
              <a:rPr sz="2000" b="1" i="1" spc="-5" dirty="0">
                <a:latin typeface="Carlito"/>
                <a:cs typeface="Carlito"/>
              </a:rPr>
              <a:t>java </a:t>
            </a:r>
            <a:r>
              <a:rPr sz="2000" b="1" i="1" spc="-10" dirty="0">
                <a:latin typeface="Carlito"/>
                <a:cs typeface="Carlito"/>
              </a:rPr>
              <a:t>version </a:t>
            </a:r>
            <a:r>
              <a:rPr sz="2000" b="1" i="1" spc="-5" dirty="0">
                <a:latin typeface="Carlito"/>
                <a:cs typeface="Carlito"/>
              </a:rPr>
              <a:t>is "+java_version);  </a:t>
            </a:r>
            <a:r>
              <a:rPr sz="2000" spc="-10" dirty="0">
                <a:latin typeface="Carlito"/>
                <a:cs typeface="Carlito"/>
              </a:rPr>
              <a:t>System.</a:t>
            </a:r>
            <a:r>
              <a:rPr sz="2000" b="1" i="1" spc="-10" dirty="0">
                <a:latin typeface="Carlito"/>
                <a:cs typeface="Carlito"/>
              </a:rPr>
              <a:t>out.println("The </a:t>
            </a:r>
            <a:r>
              <a:rPr sz="2000" b="1" i="1" spc="-5" dirty="0">
                <a:latin typeface="Carlito"/>
                <a:cs typeface="Carlito"/>
              </a:rPr>
              <a:t>Java Home </a:t>
            </a:r>
            <a:r>
              <a:rPr sz="2000" b="1" i="1" spc="-10" dirty="0">
                <a:latin typeface="Carlito"/>
                <a:cs typeface="Carlito"/>
              </a:rPr>
              <a:t>directory </a:t>
            </a:r>
            <a:r>
              <a:rPr sz="2000" b="1" i="1" spc="-5" dirty="0">
                <a:latin typeface="Carlito"/>
                <a:cs typeface="Carlito"/>
              </a:rPr>
              <a:t>is "+java_home);  </a:t>
            </a:r>
            <a:r>
              <a:rPr sz="2000" spc="-10" dirty="0">
                <a:latin typeface="Carlito"/>
                <a:cs typeface="Carlito"/>
              </a:rPr>
              <a:t>System.</a:t>
            </a:r>
            <a:r>
              <a:rPr sz="2000" b="1" i="1" spc="-10" dirty="0">
                <a:latin typeface="Carlito"/>
                <a:cs typeface="Carlito"/>
              </a:rPr>
              <a:t>out.println("The </a:t>
            </a:r>
            <a:r>
              <a:rPr sz="2000" b="1" i="1" spc="-5" dirty="0">
                <a:latin typeface="Carlito"/>
                <a:cs typeface="Carlito"/>
              </a:rPr>
              <a:t>class </a:t>
            </a:r>
            <a:r>
              <a:rPr sz="2000" b="1" i="1" dirty="0">
                <a:latin typeface="Carlito"/>
                <a:cs typeface="Carlito"/>
              </a:rPr>
              <a:t>path </a:t>
            </a:r>
            <a:r>
              <a:rPr sz="2000" b="1" i="1" spc="-5" dirty="0">
                <a:latin typeface="Carlito"/>
                <a:cs typeface="Carlito"/>
              </a:rPr>
              <a:t>is </a:t>
            </a:r>
            <a:r>
              <a:rPr sz="2000" b="1" i="1" spc="-10" dirty="0">
                <a:latin typeface="Carlito"/>
                <a:cs typeface="Carlito"/>
              </a:rPr>
              <a:t>set </a:t>
            </a:r>
            <a:r>
              <a:rPr sz="2000" b="1" i="1" spc="-15" dirty="0">
                <a:latin typeface="Carlito"/>
                <a:cs typeface="Carlito"/>
              </a:rPr>
              <a:t>to</a:t>
            </a:r>
            <a:r>
              <a:rPr sz="2000" b="1" i="1" spc="-10" dirty="0">
                <a:latin typeface="Carlito"/>
                <a:cs typeface="Carlito"/>
              </a:rPr>
              <a:t> </a:t>
            </a:r>
            <a:r>
              <a:rPr sz="2000" b="1" i="1" spc="-5" dirty="0">
                <a:latin typeface="Carlito"/>
                <a:cs typeface="Carlito"/>
              </a:rPr>
              <a:t>"+class_path);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Carlito"/>
                <a:cs typeface="Carlito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000" dirty="0">
                <a:latin typeface="Carlito"/>
                <a:cs typeface="Carlito"/>
              </a:rPr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619125"/>
          </a:xfrm>
          <a:custGeom>
            <a:avLst/>
            <a:gdLst/>
            <a:ahLst/>
            <a:cxnLst/>
            <a:rect l="l" t="t" r="r" b="b"/>
            <a:pathLst>
              <a:path w="12192000" h="619125">
                <a:moveTo>
                  <a:pt x="12192000" y="0"/>
                </a:moveTo>
                <a:lnTo>
                  <a:pt x="0" y="0"/>
                </a:lnTo>
                <a:lnTo>
                  <a:pt x="0" y="618744"/>
                </a:lnTo>
                <a:lnTo>
                  <a:pt x="12192000" y="618744"/>
                </a:lnTo>
                <a:lnTo>
                  <a:pt x="12192000" y="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40076" y="0"/>
            <a:ext cx="7917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40" dirty="0"/>
              <a:t>System.getProperty </a:t>
            </a:r>
            <a:r>
              <a:rPr sz="4000" spc="-204" dirty="0"/>
              <a:t>(String </a:t>
            </a:r>
            <a:r>
              <a:rPr sz="4000" spc="-365" dirty="0"/>
              <a:t>Key) </a:t>
            </a:r>
            <a:r>
              <a:rPr sz="4000" spc="-110" dirty="0"/>
              <a:t>-</a:t>
            </a:r>
            <a:r>
              <a:rPr sz="4000" spc="-345" dirty="0"/>
              <a:t> </a:t>
            </a:r>
            <a:r>
              <a:rPr sz="4000" spc="-285" dirty="0"/>
              <a:t>Demo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7261859" y="752855"/>
            <a:ext cx="3442970" cy="952184"/>
          </a:xfrm>
          <a:prstGeom prst="rect">
            <a:avLst/>
          </a:prstGeom>
          <a:solidFill>
            <a:srgbClr val="BCD6ED"/>
          </a:solidFill>
        </p:spPr>
        <p:txBody>
          <a:bodyPr vert="horz" wrap="square" lIns="0" tIns="28575" rIns="0" bIns="0" rtlCol="0">
            <a:spAutoFit/>
          </a:bodyPr>
          <a:lstStyle/>
          <a:p>
            <a:pPr marL="92075" marR="110489">
              <a:lnSpc>
                <a:spcPct val="100000"/>
              </a:lnSpc>
              <a:spcBef>
                <a:spcPts val="225"/>
              </a:spcBef>
            </a:pPr>
            <a:r>
              <a:rPr sz="2000" b="1" spc="-25" dirty="0">
                <a:latin typeface="Carlito"/>
                <a:cs typeface="Carlito"/>
              </a:rPr>
              <a:t>Java </a:t>
            </a:r>
            <a:r>
              <a:rPr sz="2000" b="1" spc="-10" dirty="0">
                <a:latin typeface="Carlito"/>
                <a:cs typeface="Carlito"/>
              </a:rPr>
              <a:t>Project </a:t>
            </a:r>
            <a:r>
              <a:rPr sz="2000" b="1" spc="-5" dirty="0">
                <a:latin typeface="Carlito"/>
                <a:cs typeface="Carlito"/>
              </a:rPr>
              <a:t>: </a:t>
            </a:r>
            <a:r>
              <a:rPr sz="2000" b="1" spc="-15" dirty="0">
                <a:latin typeface="Carlito"/>
                <a:cs typeface="Carlito"/>
              </a:rPr>
              <a:t>JavaIOProject  </a:t>
            </a:r>
            <a:r>
              <a:rPr sz="2000" b="1" spc="-20" dirty="0">
                <a:latin typeface="Carlito"/>
                <a:cs typeface="Carlito"/>
              </a:rPr>
              <a:t>Package:</a:t>
            </a:r>
            <a:r>
              <a:rPr sz="2000" b="1" spc="-5" dirty="0">
                <a:latin typeface="Carlito"/>
                <a:cs typeface="Carlito"/>
              </a:rPr>
              <a:t> </a:t>
            </a:r>
            <a:r>
              <a:rPr sz="2000" b="1" spc="-15" dirty="0" err="1" smtClean="0">
                <a:latin typeface="Carlito"/>
                <a:cs typeface="Carlito"/>
              </a:rPr>
              <a:t>com.deloitte.trg.ui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2721</Words>
  <Application>Microsoft Office PowerPoint</Application>
  <PresentationFormat>Custom</PresentationFormat>
  <Paragraphs>519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Java IO</vt:lpstr>
      <vt:lpstr>Java IO Streams</vt:lpstr>
      <vt:lpstr>Java IO Streams</vt:lpstr>
      <vt:lpstr>The Predefined Streams</vt:lpstr>
      <vt:lpstr>Difference between System.out and System.err</vt:lpstr>
      <vt:lpstr>System Properties</vt:lpstr>
      <vt:lpstr>System Properties (Contd.).</vt:lpstr>
      <vt:lpstr>System.getProperties()</vt:lpstr>
      <vt:lpstr>System.getProperty (String Key) - Demo</vt:lpstr>
      <vt:lpstr>I/O Streams hierarchy</vt:lpstr>
      <vt:lpstr>Byte Stream classes</vt:lpstr>
      <vt:lpstr>Byte Stream</vt:lpstr>
      <vt:lpstr>Input Stream hierarchy</vt:lpstr>
      <vt:lpstr>OutputStream hierarchy</vt:lpstr>
      <vt:lpstr>InputStream – The read() method</vt:lpstr>
      <vt:lpstr>Non-Buffered IO Vs Buffered IO</vt:lpstr>
      <vt:lpstr>File Class</vt:lpstr>
      <vt:lpstr>FileOutputStreamDemo</vt:lpstr>
      <vt:lpstr>FileInputStreamDemo</vt:lpstr>
      <vt:lpstr>IO Stream Chaining</vt:lpstr>
      <vt:lpstr>Character Streams hierarchy</vt:lpstr>
      <vt:lpstr>Character Stream classes</vt:lpstr>
      <vt:lpstr>Character IO</vt:lpstr>
      <vt:lpstr>Character IO Example</vt:lpstr>
      <vt:lpstr>Character IO Example contd…</vt:lpstr>
      <vt:lpstr>Object Serialization</vt:lpstr>
      <vt:lpstr>Persistence and Object Serialization</vt:lpstr>
      <vt:lpstr>Serialization Mechanism</vt:lpstr>
      <vt:lpstr>ObjectOutputStream and ObjectInputStream</vt:lpstr>
      <vt:lpstr>Student class implementing Serializable interface</vt:lpstr>
      <vt:lpstr>transient field</vt:lpstr>
      <vt:lpstr>Serial Version UID</vt:lpstr>
      <vt:lpstr>Understanding Serial Version UID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Core Java - I</dc:title>
  <dc:creator>Srinivas Reddy</dc:creator>
  <cp:lastModifiedBy>admi</cp:lastModifiedBy>
  <cp:revision>11</cp:revision>
  <dcterms:created xsi:type="dcterms:W3CDTF">2021-06-18T01:30:32Z</dcterms:created>
  <dcterms:modified xsi:type="dcterms:W3CDTF">2021-06-18T01:45:35Z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2021-06-18T00:00:00Z</vt:filetime>
  </property>
</Properties>
</file>