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64" r:id="rId11"/>
    <p:sldId id="265" r:id="rId12"/>
    <p:sldId id="266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5933"/>
            <a:ext cx="9144000" cy="770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6655"/>
            <a:ext cx="9144000" cy="728980"/>
          </a:xfrm>
          <a:custGeom>
            <a:avLst/>
            <a:gdLst/>
            <a:ahLst/>
            <a:cxnLst/>
            <a:rect l="l" t="t" r="r" b="b"/>
            <a:pathLst>
              <a:path w="9144000" h="728980">
                <a:moveTo>
                  <a:pt x="0" y="330454"/>
                </a:moveTo>
                <a:lnTo>
                  <a:pt x="0" y="398018"/>
                </a:lnTo>
                <a:lnTo>
                  <a:pt x="216420" y="449651"/>
                </a:lnTo>
                <a:lnTo>
                  <a:pt x="352286" y="563245"/>
                </a:lnTo>
                <a:lnTo>
                  <a:pt x="422718" y="676838"/>
                </a:lnTo>
                <a:lnTo>
                  <a:pt x="442836" y="728472"/>
                </a:lnTo>
                <a:lnTo>
                  <a:pt x="462855" y="664464"/>
                </a:lnTo>
                <a:lnTo>
                  <a:pt x="442836" y="664464"/>
                </a:lnTo>
                <a:lnTo>
                  <a:pt x="383124" y="471364"/>
                </a:lnTo>
                <a:lnTo>
                  <a:pt x="317092" y="372205"/>
                </a:lnTo>
                <a:lnTo>
                  <a:pt x="203222" y="335672"/>
                </a:lnTo>
                <a:lnTo>
                  <a:pt x="0" y="330454"/>
                </a:lnTo>
                <a:close/>
              </a:path>
              <a:path w="9144000" h="728980">
                <a:moveTo>
                  <a:pt x="495854" y="558951"/>
                </a:moveTo>
                <a:lnTo>
                  <a:pt x="462997" y="612274"/>
                </a:lnTo>
                <a:lnTo>
                  <a:pt x="442836" y="664464"/>
                </a:lnTo>
                <a:lnTo>
                  <a:pt x="462855" y="664464"/>
                </a:lnTo>
                <a:lnTo>
                  <a:pt x="495854" y="558951"/>
                </a:lnTo>
                <a:close/>
              </a:path>
              <a:path w="9144000" h="728980">
                <a:moveTo>
                  <a:pt x="623414" y="422163"/>
                </a:moveTo>
                <a:lnTo>
                  <a:pt x="568936" y="439324"/>
                </a:lnTo>
                <a:lnTo>
                  <a:pt x="502586" y="537428"/>
                </a:lnTo>
                <a:lnTo>
                  <a:pt x="495854" y="558951"/>
                </a:lnTo>
                <a:lnTo>
                  <a:pt x="533746" y="497459"/>
                </a:lnTo>
                <a:lnTo>
                  <a:pt x="623414" y="422163"/>
                </a:lnTo>
                <a:close/>
              </a:path>
              <a:path w="9144000" h="728980">
                <a:moveTo>
                  <a:pt x="8963570" y="305407"/>
                </a:moveTo>
                <a:lnTo>
                  <a:pt x="8900273" y="325290"/>
                </a:lnTo>
                <a:lnTo>
                  <a:pt x="8695309" y="330454"/>
                </a:lnTo>
                <a:lnTo>
                  <a:pt x="888593" y="330454"/>
                </a:lnTo>
                <a:lnTo>
                  <a:pt x="670479" y="382643"/>
                </a:lnTo>
                <a:lnTo>
                  <a:pt x="623414" y="422163"/>
                </a:lnTo>
                <a:lnTo>
                  <a:pt x="683675" y="403181"/>
                </a:lnTo>
                <a:lnTo>
                  <a:pt x="888593" y="398018"/>
                </a:lnTo>
                <a:lnTo>
                  <a:pt x="8695309" y="398018"/>
                </a:lnTo>
                <a:lnTo>
                  <a:pt x="8913881" y="346384"/>
                </a:lnTo>
                <a:lnTo>
                  <a:pt x="8963570" y="305407"/>
                </a:lnTo>
                <a:close/>
              </a:path>
              <a:path w="9144000" h="728980">
                <a:moveTo>
                  <a:pt x="9087282" y="176341"/>
                </a:moveTo>
                <a:lnTo>
                  <a:pt x="9051623" y="232791"/>
                </a:lnTo>
                <a:lnTo>
                  <a:pt x="8963570" y="305407"/>
                </a:lnTo>
                <a:lnTo>
                  <a:pt x="9015333" y="289147"/>
                </a:lnTo>
                <a:lnTo>
                  <a:pt x="9082553" y="191043"/>
                </a:lnTo>
                <a:lnTo>
                  <a:pt x="9087282" y="176341"/>
                </a:lnTo>
                <a:close/>
              </a:path>
              <a:path w="9144000" h="728980">
                <a:moveTo>
                  <a:pt x="9144000" y="0"/>
                </a:moveTo>
                <a:lnTo>
                  <a:pt x="9087282" y="176341"/>
                </a:lnTo>
                <a:lnTo>
                  <a:pt x="9123380" y="119197"/>
                </a:lnTo>
                <a:lnTo>
                  <a:pt x="9144000" y="67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1293" y="-812"/>
            <a:ext cx="420141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5933"/>
            <a:ext cx="9144000" cy="770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6655"/>
            <a:ext cx="9144000" cy="728980"/>
          </a:xfrm>
          <a:custGeom>
            <a:avLst/>
            <a:gdLst/>
            <a:ahLst/>
            <a:cxnLst/>
            <a:rect l="l" t="t" r="r" b="b"/>
            <a:pathLst>
              <a:path w="9144000" h="728980">
                <a:moveTo>
                  <a:pt x="0" y="330454"/>
                </a:moveTo>
                <a:lnTo>
                  <a:pt x="0" y="398018"/>
                </a:lnTo>
                <a:lnTo>
                  <a:pt x="216420" y="449651"/>
                </a:lnTo>
                <a:lnTo>
                  <a:pt x="352286" y="563245"/>
                </a:lnTo>
                <a:lnTo>
                  <a:pt x="422718" y="676838"/>
                </a:lnTo>
                <a:lnTo>
                  <a:pt x="442836" y="728472"/>
                </a:lnTo>
                <a:lnTo>
                  <a:pt x="462855" y="664464"/>
                </a:lnTo>
                <a:lnTo>
                  <a:pt x="442836" y="664464"/>
                </a:lnTo>
                <a:lnTo>
                  <a:pt x="383124" y="471364"/>
                </a:lnTo>
                <a:lnTo>
                  <a:pt x="317092" y="372205"/>
                </a:lnTo>
                <a:lnTo>
                  <a:pt x="203222" y="335672"/>
                </a:lnTo>
                <a:lnTo>
                  <a:pt x="0" y="330454"/>
                </a:lnTo>
                <a:close/>
              </a:path>
              <a:path w="9144000" h="728980">
                <a:moveTo>
                  <a:pt x="495854" y="558951"/>
                </a:moveTo>
                <a:lnTo>
                  <a:pt x="462997" y="612274"/>
                </a:lnTo>
                <a:lnTo>
                  <a:pt x="442836" y="664464"/>
                </a:lnTo>
                <a:lnTo>
                  <a:pt x="462855" y="664464"/>
                </a:lnTo>
                <a:lnTo>
                  <a:pt x="495854" y="558951"/>
                </a:lnTo>
                <a:close/>
              </a:path>
              <a:path w="9144000" h="728980">
                <a:moveTo>
                  <a:pt x="623414" y="422163"/>
                </a:moveTo>
                <a:lnTo>
                  <a:pt x="568936" y="439324"/>
                </a:lnTo>
                <a:lnTo>
                  <a:pt x="502586" y="537428"/>
                </a:lnTo>
                <a:lnTo>
                  <a:pt x="495854" y="558951"/>
                </a:lnTo>
                <a:lnTo>
                  <a:pt x="533746" y="497459"/>
                </a:lnTo>
                <a:lnTo>
                  <a:pt x="623414" y="422163"/>
                </a:lnTo>
                <a:close/>
              </a:path>
              <a:path w="9144000" h="728980">
                <a:moveTo>
                  <a:pt x="8963570" y="305407"/>
                </a:moveTo>
                <a:lnTo>
                  <a:pt x="8900273" y="325290"/>
                </a:lnTo>
                <a:lnTo>
                  <a:pt x="8695309" y="330454"/>
                </a:lnTo>
                <a:lnTo>
                  <a:pt x="888593" y="330454"/>
                </a:lnTo>
                <a:lnTo>
                  <a:pt x="670479" y="382643"/>
                </a:lnTo>
                <a:lnTo>
                  <a:pt x="623414" y="422163"/>
                </a:lnTo>
                <a:lnTo>
                  <a:pt x="683675" y="403181"/>
                </a:lnTo>
                <a:lnTo>
                  <a:pt x="888593" y="398018"/>
                </a:lnTo>
                <a:lnTo>
                  <a:pt x="8695309" y="398018"/>
                </a:lnTo>
                <a:lnTo>
                  <a:pt x="8913881" y="346384"/>
                </a:lnTo>
                <a:lnTo>
                  <a:pt x="8963570" y="305407"/>
                </a:lnTo>
                <a:close/>
              </a:path>
              <a:path w="9144000" h="728980">
                <a:moveTo>
                  <a:pt x="9087282" y="176341"/>
                </a:moveTo>
                <a:lnTo>
                  <a:pt x="9051623" y="232791"/>
                </a:lnTo>
                <a:lnTo>
                  <a:pt x="8963570" y="305407"/>
                </a:lnTo>
                <a:lnTo>
                  <a:pt x="9015333" y="289147"/>
                </a:lnTo>
                <a:lnTo>
                  <a:pt x="9082553" y="191043"/>
                </a:lnTo>
                <a:lnTo>
                  <a:pt x="9087282" y="176341"/>
                </a:lnTo>
                <a:close/>
              </a:path>
              <a:path w="9144000" h="728980">
                <a:moveTo>
                  <a:pt x="9144000" y="0"/>
                </a:moveTo>
                <a:lnTo>
                  <a:pt x="9087282" y="176341"/>
                </a:lnTo>
                <a:lnTo>
                  <a:pt x="9123380" y="119197"/>
                </a:lnTo>
                <a:lnTo>
                  <a:pt x="9144000" y="67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9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092" y="-812"/>
            <a:ext cx="309981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426" y="1749043"/>
            <a:ext cx="8715146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97163" y="6657991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" TargetMode="External"/><Relationship Id="rId2" Type="http://schemas.openxmlformats.org/officeDocument/2006/relationships/hyperlink" Target="https://junit.org/junit5/docs/current/api/org.junit.platform.engine/org/junit/platform/engine/TestEngin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291" y="2829890"/>
            <a:ext cx="4852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 </a:t>
            </a:r>
            <a:r>
              <a:rPr sz="3600" dirty="0"/>
              <a:t>to </a:t>
            </a:r>
            <a:r>
              <a:rPr sz="3600" spc="-5" dirty="0" err="1"/>
              <a:t>Junit</a:t>
            </a:r>
            <a:r>
              <a:rPr sz="3600" spc="-15" dirty="0"/>
              <a:t> </a:t>
            </a:r>
            <a:r>
              <a:rPr lang="en-US" sz="3600" spc="-15" dirty="0" smtClean="0"/>
              <a:t>5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40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Steps </a:t>
            </a:r>
            <a:r>
              <a:rPr b="0" spc="-5" dirty="0">
                <a:latin typeface="Arial"/>
                <a:cs typeface="Arial"/>
              </a:rPr>
              <a:t>for Installing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31059"/>
            <a:ext cx="8595360" cy="19304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67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30" dirty="0">
                <a:latin typeface="Arial"/>
                <a:cs typeface="Arial"/>
              </a:rPr>
              <a:t>Following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are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steps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for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installing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running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JUnit:</a:t>
            </a:r>
            <a:endParaRPr sz="2200">
              <a:latin typeface="Arial"/>
              <a:cs typeface="Arial"/>
            </a:endParaRPr>
          </a:p>
          <a:p>
            <a:pPr marL="367665" marR="5080" lvl="1" indent="-180340">
              <a:lnSpc>
                <a:spcPts val="1939"/>
              </a:lnSpc>
              <a:spcBef>
                <a:spcPts val="72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10" dirty="0">
                <a:solidFill>
                  <a:srgbClr val="474747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JUnit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from </a:t>
            </a:r>
            <a:r>
              <a:rPr sz="1800" spc="-15" dirty="0">
                <a:solidFill>
                  <a:srgbClr val="474747"/>
                </a:solidFill>
                <a:latin typeface="Arial"/>
                <a:cs typeface="Arial"/>
              </a:rPr>
              <a:t>www.junit/org. </a:t>
            </a:r>
            <a:r>
              <a:rPr sz="1800" spc="-60" dirty="0">
                <a:solidFill>
                  <a:srgbClr val="474747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can </a:t>
            </a:r>
            <a:r>
              <a:rPr sz="1800" spc="-10" dirty="0">
                <a:solidFill>
                  <a:srgbClr val="474747"/>
                </a:solidFill>
                <a:latin typeface="Arial"/>
                <a:cs typeface="Arial"/>
              </a:rPr>
              <a:t>download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either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jar file or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zip  file.</a:t>
            </a:r>
            <a:endParaRPr sz="1800">
              <a:latin typeface="Arial"/>
              <a:cs typeface="Arial"/>
            </a:endParaRPr>
          </a:p>
          <a:p>
            <a:pPr marL="548640" lvl="2" indent="-165100">
              <a:lnSpc>
                <a:spcPct val="100000"/>
              </a:lnSpc>
              <a:spcBef>
                <a:spcPts val="395"/>
              </a:spcBef>
              <a:buClr>
                <a:srgbClr val="EC771A"/>
              </a:buClr>
              <a:buChar char="•"/>
              <a:tabLst>
                <a:tab pos="549275" algn="l"/>
              </a:tabLst>
            </a:pPr>
            <a:r>
              <a:rPr sz="1600" spc="-5" dirty="0">
                <a:solidFill>
                  <a:srgbClr val="474747"/>
                </a:solidFill>
                <a:latin typeface="Arial"/>
                <a:cs typeface="Arial"/>
              </a:rPr>
              <a:t>Unzip the JUnit zip</a:t>
            </a:r>
            <a:r>
              <a:rPr sz="1600" spc="-1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74747"/>
                </a:solidFill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7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Add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jar file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to the</a:t>
            </a:r>
            <a:r>
              <a:rPr sz="1800" spc="-1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74747"/>
                </a:solidFill>
                <a:latin typeface="Arial"/>
                <a:cs typeface="Arial"/>
              </a:rPr>
              <a:t>CLASSPATH.</a:t>
            </a:r>
            <a:endParaRPr sz="1800">
              <a:latin typeface="Arial"/>
              <a:cs typeface="Arial"/>
            </a:endParaRPr>
          </a:p>
          <a:p>
            <a:pPr marL="548640" lvl="2" indent="-165100">
              <a:lnSpc>
                <a:spcPct val="100000"/>
              </a:lnSpc>
              <a:spcBef>
                <a:spcPts val="415"/>
              </a:spcBef>
              <a:buClr>
                <a:srgbClr val="EC771A"/>
              </a:buClr>
              <a:buChar char="•"/>
              <a:tabLst>
                <a:tab pos="549275" algn="l"/>
              </a:tabLst>
            </a:pPr>
            <a:r>
              <a:rPr sz="1600" spc="-5" dirty="0">
                <a:solidFill>
                  <a:srgbClr val="474747"/>
                </a:solidFill>
                <a:latin typeface="Arial"/>
                <a:cs typeface="Arial"/>
              </a:rPr>
              <a:t>Set</a:t>
            </a:r>
            <a:r>
              <a:rPr sz="1600" spc="-1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474747"/>
                </a:solidFill>
                <a:latin typeface="Arial"/>
                <a:cs typeface="Arial"/>
              </a:rPr>
              <a:t>CLASSPATH=.,%CLASSPATH%;junit-4.3.1.jar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677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JUnit </a:t>
            </a:r>
            <a:r>
              <a:rPr b="0" spc="-5" dirty="0">
                <a:latin typeface="Arial"/>
                <a:cs typeface="Arial"/>
              </a:rPr>
              <a:t>within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Eclipse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61033"/>
            <a:ext cx="6767195" cy="24542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30" dirty="0">
                <a:latin typeface="Arial"/>
                <a:cs typeface="Arial"/>
              </a:rPr>
              <a:t>JUnit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easily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plugged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with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Eclipse.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25" dirty="0">
                <a:latin typeface="Arial"/>
                <a:cs typeface="Arial"/>
              </a:rPr>
              <a:t>Let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us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understand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how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JUnit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used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within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Eclipse.</a:t>
            </a:r>
            <a:endParaRPr sz="22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850265" algn="l"/>
                <a:tab pos="850900" algn="l"/>
              </a:tabLst>
            </a:pPr>
            <a:r>
              <a:rPr sz="1800" spc="-75" dirty="0">
                <a:latin typeface="Arial"/>
                <a:cs typeface="Arial"/>
              </a:rPr>
              <a:t>Consider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45" dirty="0">
                <a:latin typeface="Arial"/>
                <a:cs typeface="Arial"/>
              </a:rPr>
              <a:t>simple </a:t>
            </a:r>
            <a:r>
              <a:rPr sz="1800" spc="15" dirty="0">
                <a:latin typeface="Arial"/>
                <a:cs typeface="Arial"/>
              </a:rPr>
              <a:t>“Hello </a:t>
            </a:r>
            <a:r>
              <a:rPr sz="1800" spc="30" dirty="0">
                <a:latin typeface="Arial"/>
                <a:cs typeface="Arial"/>
              </a:rPr>
              <a:t>World”</a:t>
            </a:r>
            <a:r>
              <a:rPr sz="1800" spc="-3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850265" algn="l"/>
                <a:tab pos="850900" algn="l"/>
              </a:tabLst>
            </a:pPr>
            <a:r>
              <a:rPr sz="1800" spc="-100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using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JUnit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Eclipse</a:t>
            </a:r>
            <a:r>
              <a:rPr sz="1800" spc="-120" dirty="0">
                <a:latin typeface="Arial"/>
                <a:cs typeface="Arial"/>
              </a:rPr>
              <a:t> IDE.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2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95" dirty="0">
                <a:latin typeface="Arial"/>
                <a:cs typeface="Arial"/>
              </a:rPr>
              <a:t>Steps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for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using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JUnit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within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JUnit:</a:t>
            </a:r>
            <a:endParaRPr sz="22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850265" algn="l"/>
                <a:tab pos="850900" algn="l"/>
              </a:tabLst>
            </a:pPr>
            <a:r>
              <a:rPr sz="1800" spc="-70" dirty="0">
                <a:latin typeface="Arial"/>
                <a:cs typeface="Arial"/>
              </a:rPr>
              <a:t>Open </a:t>
            </a:r>
            <a:r>
              <a:rPr sz="1800" spc="-12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new </a:t>
            </a:r>
            <a:r>
              <a:rPr sz="1800" spc="-110" dirty="0">
                <a:latin typeface="Arial"/>
                <a:cs typeface="Arial"/>
              </a:rPr>
              <a:t>Java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project.</a:t>
            </a:r>
            <a:endParaRPr sz="18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850265" algn="l"/>
                <a:tab pos="850900" algn="l"/>
              </a:tabLst>
            </a:pPr>
            <a:r>
              <a:rPr sz="1800" spc="-45" dirty="0">
                <a:latin typeface="Arial"/>
                <a:cs typeface="Arial"/>
              </a:rPr>
              <a:t>Add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junit.jar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Build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6256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JUnit </a:t>
            </a:r>
            <a:r>
              <a:rPr b="0" spc="-5" dirty="0">
                <a:latin typeface="Arial"/>
                <a:cs typeface="Arial"/>
              </a:rPr>
              <a:t>within </a:t>
            </a:r>
            <a:r>
              <a:rPr b="0" dirty="0">
                <a:latin typeface="Arial"/>
                <a:cs typeface="Arial"/>
              </a:rPr>
              <a:t>Eclipse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903" y="1513459"/>
            <a:ext cx="400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0" dirty="0">
                <a:solidFill>
                  <a:srgbClr val="002549"/>
                </a:solidFill>
                <a:latin typeface="Arial"/>
                <a:cs typeface="Arial"/>
              </a:rPr>
              <a:t>Write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2200" spc="-65" dirty="0">
                <a:solidFill>
                  <a:srgbClr val="002549"/>
                </a:solidFill>
                <a:latin typeface="Arial"/>
                <a:cs typeface="Arial"/>
              </a:rPr>
              <a:t>Test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Case as</a:t>
            </a:r>
            <a:r>
              <a:rPr sz="2200" spc="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654" y="4964429"/>
            <a:ext cx="7848600" cy="1316990"/>
          </a:xfrm>
          <a:custGeom>
            <a:avLst/>
            <a:gdLst/>
            <a:ahLst/>
            <a:cxnLst/>
            <a:rect l="l" t="t" r="r" b="b"/>
            <a:pathLst>
              <a:path w="7848600" h="1316989">
                <a:moveTo>
                  <a:pt x="0" y="219456"/>
                </a:moveTo>
                <a:lnTo>
                  <a:pt x="4458" y="175240"/>
                </a:lnTo>
                <a:lnTo>
                  <a:pt x="17246" y="134052"/>
                </a:lnTo>
                <a:lnTo>
                  <a:pt x="37481" y="96775"/>
                </a:lnTo>
                <a:lnTo>
                  <a:pt x="64279" y="64293"/>
                </a:lnTo>
                <a:lnTo>
                  <a:pt x="96758" y="37491"/>
                </a:lnTo>
                <a:lnTo>
                  <a:pt x="134036" y="17252"/>
                </a:lnTo>
                <a:lnTo>
                  <a:pt x="175229" y="4460"/>
                </a:lnTo>
                <a:lnTo>
                  <a:pt x="219455" y="0"/>
                </a:lnTo>
                <a:lnTo>
                  <a:pt x="7629144" y="0"/>
                </a:lnTo>
                <a:lnTo>
                  <a:pt x="7673359" y="4460"/>
                </a:lnTo>
                <a:lnTo>
                  <a:pt x="7714547" y="17252"/>
                </a:lnTo>
                <a:lnTo>
                  <a:pt x="7751824" y="37491"/>
                </a:lnTo>
                <a:lnTo>
                  <a:pt x="7784306" y="64293"/>
                </a:lnTo>
                <a:lnTo>
                  <a:pt x="7811108" y="96775"/>
                </a:lnTo>
                <a:lnTo>
                  <a:pt x="7831347" y="134052"/>
                </a:lnTo>
                <a:lnTo>
                  <a:pt x="7844139" y="175240"/>
                </a:lnTo>
                <a:lnTo>
                  <a:pt x="7848600" y="219456"/>
                </a:lnTo>
                <a:lnTo>
                  <a:pt x="7848600" y="1097280"/>
                </a:lnTo>
                <a:lnTo>
                  <a:pt x="7844139" y="1141506"/>
                </a:lnTo>
                <a:lnTo>
                  <a:pt x="7831347" y="1182699"/>
                </a:lnTo>
                <a:lnTo>
                  <a:pt x="7811108" y="1219977"/>
                </a:lnTo>
                <a:lnTo>
                  <a:pt x="7784306" y="1252456"/>
                </a:lnTo>
                <a:lnTo>
                  <a:pt x="7751824" y="1279254"/>
                </a:lnTo>
                <a:lnTo>
                  <a:pt x="7714547" y="1299489"/>
                </a:lnTo>
                <a:lnTo>
                  <a:pt x="7673359" y="1312277"/>
                </a:lnTo>
                <a:lnTo>
                  <a:pt x="7629144" y="1316736"/>
                </a:lnTo>
                <a:lnTo>
                  <a:pt x="219455" y="1316736"/>
                </a:lnTo>
                <a:lnTo>
                  <a:pt x="175229" y="1312277"/>
                </a:lnTo>
                <a:lnTo>
                  <a:pt x="134036" y="1299489"/>
                </a:lnTo>
                <a:lnTo>
                  <a:pt x="96758" y="1279254"/>
                </a:lnTo>
                <a:lnTo>
                  <a:pt x="64279" y="1252456"/>
                </a:lnTo>
                <a:lnTo>
                  <a:pt x="37481" y="1219977"/>
                </a:lnTo>
                <a:lnTo>
                  <a:pt x="17246" y="1182699"/>
                </a:lnTo>
                <a:lnTo>
                  <a:pt x="4458" y="1141506"/>
                </a:lnTo>
                <a:lnTo>
                  <a:pt x="0" y="1097280"/>
                </a:lnTo>
                <a:lnTo>
                  <a:pt x="0" y="219456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654" y="2145029"/>
            <a:ext cx="7848600" cy="2676525"/>
          </a:xfrm>
          <a:custGeom>
            <a:avLst/>
            <a:gdLst/>
            <a:ahLst/>
            <a:cxnLst/>
            <a:rect l="l" t="t" r="r" b="b"/>
            <a:pathLst>
              <a:path w="7848600" h="2676525">
                <a:moveTo>
                  <a:pt x="0" y="446024"/>
                </a:moveTo>
                <a:lnTo>
                  <a:pt x="2617" y="397416"/>
                </a:lnTo>
                <a:lnTo>
                  <a:pt x="10287" y="350327"/>
                </a:lnTo>
                <a:lnTo>
                  <a:pt x="22738" y="305027"/>
                </a:lnTo>
                <a:lnTo>
                  <a:pt x="39699" y="261789"/>
                </a:lnTo>
                <a:lnTo>
                  <a:pt x="60896" y="220885"/>
                </a:lnTo>
                <a:lnTo>
                  <a:pt x="86058" y="182587"/>
                </a:lnTo>
                <a:lnTo>
                  <a:pt x="114913" y="147166"/>
                </a:lnTo>
                <a:lnTo>
                  <a:pt x="147188" y="114894"/>
                </a:lnTo>
                <a:lnTo>
                  <a:pt x="182612" y="86043"/>
                </a:lnTo>
                <a:lnTo>
                  <a:pt x="220912" y="60884"/>
                </a:lnTo>
                <a:lnTo>
                  <a:pt x="261816" y="39691"/>
                </a:lnTo>
                <a:lnTo>
                  <a:pt x="305053" y="22734"/>
                </a:lnTo>
                <a:lnTo>
                  <a:pt x="350350" y="10285"/>
                </a:lnTo>
                <a:lnTo>
                  <a:pt x="397435" y="2616"/>
                </a:lnTo>
                <a:lnTo>
                  <a:pt x="446036" y="0"/>
                </a:lnTo>
                <a:lnTo>
                  <a:pt x="7402576" y="0"/>
                </a:lnTo>
                <a:lnTo>
                  <a:pt x="7451183" y="2616"/>
                </a:lnTo>
                <a:lnTo>
                  <a:pt x="7498272" y="10285"/>
                </a:lnTo>
                <a:lnTo>
                  <a:pt x="7543572" y="22734"/>
                </a:lnTo>
                <a:lnTo>
                  <a:pt x="7586810" y="39691"/>
                </a:lnTo>
                <a:lnTo>
                  <a:pt x="7627714" y="60884"/>
                </a:lnTo>
                <a:lnTo>
                  <a:pt x="7666012" y="86043"/>
                </a:lnTo>
                <a:lnTo>
                  <a:pt x="7701433" y="114894"/>
                </a:lnTo>
                <a:lnTo>
                  <a:pt x="7733705" y="147166"/>
                </a:lnTo>
                <a:lnTo>
                  <a:pt x="7762556" y="182587"/>
                </a:lnTo>
                <a:lnTo>
                  <a:pt x="7787715" y="220885"/>
                </a:lnTo>
                <a:lnTo>
                  <a:pt x="7808908" y="261789"/>
                </a:lnTo>
                <a:lnTo>
                  <a:pt x="7825865" y="305027"/>
                </a:lnTo>
                <a:lnTo>
                  <a:pt x="7838314" y="350327"/>
                </a:lnTo>
                <a:lnTo>
                  <a:pt x="7845983" y="397416"/>
                </a:lnTo>
                <a:lnTo>
                  <a:pt x="7848600" y="446024"/>
                </a:lnTo>
                <a:lnTo>
                  <a:pt x="7848600" y="2230120"/>
                </a:lnTo>
                <a:lnTo>
                  <a:pt x="7845983" y="2278727"/>
                </a:lnTo>
                <a:lnTo>
                  <a:pt x="7838314" y="2325816"/>
                </a:lnTo>
                <a:lnTo>
                  <a:pt x="7825865" y="2371116"/>
                </a:lnTo>
                <a:lnTo>
                  <a:pt x="7808908" y="2414354"/>
                </a:lnTo>
                <a:lnTo>
                  <a:pt x="7787715" y="2455258"/>
                </a:lnTo>
                <a:lnTo>
                  <a:pt x="7762556" y="2493556"/>
                </a:lnTo>
                <a:lnTo>
                  <a:pt x="7733705" y="2528977"/>
                </a:lnTo>
                <a:lnTo>
                  <a:pt x="7701433" y="2561249"/>
                </a:lnTo>
                <a:lnTo>
                  <a:pt x="7666012" y="2590100"/>
                </a:lnTo>
                <a:lnTo>
                  <a:pt x="7627714" y="2615259"/>
                </a:lnTo>
                <a:lnTo>
                  <a:pt x="7586810" y="2636452"/>
                </a:lnTo>
                <a:lnTo>
                  <a:pt x="7543572" y="2653409"/>
                </a:lnTo>
                <a:lnTo>
                  <a:pt x="7498272" y="2665858"/>
                </a:lnTo>
                <a:lnTo>
                  <a:pt x="7451183" y="2673527"/>
                </a:lnTo>
                <a:lnTo>
                  <a:pt x="7402576" y="2676144"/>
                </a:lnTo>
                <a:lnTo>
                  <a:pt x="446036" y="2676144"/>
                </a:lnTo>
                <a:lnTo>
                  <a:pt x="397435" y="2673527"/>
                </a:lnTo>
                <a:lnTo>
                  <a:pt x="350350" y="2665858"/>
                </a:lnTo>
                <a:lnTo>
                  <a:pt x="305053" y="2653409"/>
                </a:lnTo>
                <a:lnTo>
                  <a:pt x="261816" y="2636452"/>
                </a:lnTo>
                <a:lnTo>
                  <a:pt x="220912" y="2615259"/>
                </a:lnTo>
                <a:lnTo>
                  <a:pt x="182612" y="2590100"/>
                </a:lnTo>
                <a:lnTo>
                  <a:pt x="147188" y="2561249"/>
                </a:lnTo>
                <a:lnTo>
                  <a:pt x="114913" y="2528977"/>
                </a:lnTo>
                <a:lnTo>
                  <a:pt x="86058" y="2493556"/>
                </a:lnTo>
                <a:lnTo>
                  <a:pt x="60896" y="2455258"/>
                </a:lnTo>
                <a:lnTo>
                  <a:pt x="39699" y="2414354"/>
                </a:lnTo>
                <a:lnTo>
                  <a:pt x="22738" y="2371116"/>
                </a:lnTo>
                <a:lnTo>
                  <a:pt x="10287" y="2325816"/>
                </a:lnTo>
                <a:lnTo>
                  <a:pt x="2617" y="2278727"/>
                </a:lnTo>
                <a:lnTo>
                  <a:pt x="0" y="2230120"/>
                </a:lnTo>
                <a:lnTo>
                  <a:pt x="0" y="446024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0059" y="2282849"/>
            <a:ext cx="3648710" cy="38938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import</a:t>
            </a:r>
            <a:r>
              <a:rPr sz="1400" spc="-3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2549"/>
                </a:solidFill>
                <a:latin typeface="Arial"/>
                <a:cs typeface="Arial"/>
              </a:rPr>
              <a:t>org.junit.Test;</a:t>
            </a:r>
            <a:endParaRPr sz="14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import static</a:t>
            </a:r>
            <a:r>
              <a:rPr sz="1400" spc="-6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org.junit.Assert.*;</a:t>
            </a:r>
            <a:endParaRPr sz="1400">
              <a:latin typeface="Arial"/>
              <a:cs typeface="Arial"/>
            </a:endParaRPr>
          </a:p>
          <a:p>
            <a:pPr marL="276860" marR="1299210" indent="-198120">
              <a:lnSpc>
                <a:spcPct val="135000"/>
              </a:lnSpc>
              <a:spcBef>
                <a:spcPts val="5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public class </a:t>
            </a:r>
            <a:r>
              <a:rPr sz="1400" spc="-15" dirty="0">
                <a:solidFill>
                  <a:srgbClr val="002549"/>
                </a:solidFill>
                <a:latin typeface="Arial"/>
                <a:cs typeface="Arial"/>
              </a:rPr>
              <a:t>TestHelloWorld</a:t>
            </a:r>
            <a:r>
              <a:rPr sz="1400" spc="-1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sz="1400" spc="-30" dirty="0">
                <a:solidFill>
                  <a:srgbClr val="002549"/>
                </a:solidFill>
                <a:latin typeface="Arial"/>
                <a:cs typeface="Arial"/>
              </a:rPr>
              <a:t>@Test</a:t>
            </a:r>
            <a:endParaRPr sz="1400">
              <a:latin typeface="Arial"/>
              <a:cs typeface="Arial"/>
            </a:endParaRPr>
          </a:p>
          <a:p>
            <a:pPr marL="669925" marR="304800" indent="-295910">
              <a:lnSpc>
                <a:spcPct val="135000"/>
              </a:lnSpc>
              <a:tabLst>
                <a:tab pos="2413635" algn="l"/>
              </a:tabLst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public</a:t>
            </a:r>
            <a:r>
              <a:rPr sz="1400" spc="-3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void</a:t>
            </a:r>
            <a:r>
              <a:rPr sz="1400" spc="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testSay()	{ 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HelloWorld </a:t>
            </a: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hi = new</a:t>
            </a:r>
            <a:r>
              <a:rPr sz="1400" spc="-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HelloWorld();</a:t>
            </a:r>
            <a:endParaRPr sz="1400">
              <a:latin typeface="Arial"/>
              <a:cs typeface="Arial"/>
            </a:endParaRPr>
          </a:p>
          <a:p>
            <a:pPr marL="669925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assertEquals("Hello World!",</a:t>
            </a:r>
            <a:r>
              <a:rPr sz="1400" spc="-3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hi.say());</a:t>
            </a:r>
            <a:endParaRPr sz="1400">
              <a:latin typeface="Arial"/>
              <a:cs typeface="Arial"/>
            </a:endParaRPr>
          </a:p>
          <a:p>
            <a:pPr marL="473709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r>
              <a:rPr sz="1400" spc="-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class</a:t>
            </a:r>
            <a:r>
              <a:rPr sz="1400" spc="3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HelloWorld{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String</a:t>
            </a:r>
            <a:r>
              <a:rPr sz="1400" spc="-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say(){</a:t>
            </a:r>
            <a:endParaRPr sz="1400">
              <a:latin typeface="Arial"/>
              <a:cs typeface="Arial"/>
            </a:endParaRPr>
          </a:p>
          <a:p>
            <a:pPr marL="70294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return </a:t>
            </a:r>
            <a:r>
              <a:rPr sz="1400" spc="-5" dirty="0">
                <a:solidFill>
                  <a:srgbClr val="002549"/>
                </a:solidFill>
                <a:latin typeface="Arial"/>
                <a:cs typeface="Arial"/>
              </a:rPr>
              <a:t>“Hello</a:t>
            </a:r>
            <a:r>
              <a:rPr sz="1400" spc="-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2549"/>
                </a:solidFill>
                <a:latin typeface="Arial"/>
                <a:cs typeface="Arial"/>
              </a:rPr>
              <a:t>World!”}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6256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JUnit </a:t>
            </a:r>
            <a:r>
              <a:rPr b="0" spc="-5" dirty="0">
                <a:latin typeface="Arial"/>
                <a:cs typeface="Arial"/>
              </a:rPr>
              <a:t>within </a:t>
            </a:r>
            <a:r>
              <a:rPr b="0" dirty="0">
                <a:latin typeface="Arial"/>
                <a:cs typeface="Arial"/>
              </a:rPr>
              <a:t>Eclipse</a:t>
            </a:r>
            <a:r>
              <a:rPr b="0" spc="-7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978" y="1487391"/>
            <a:ext cx="3862704" cy="158496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6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000" spc="-105" dirty="0">
                <a:latin typeface="Arial"/>
                <a:cs typeface="Arial"/>
              </a:rPr>
              <a:t>Run </a:t>
            </a:r>
            <a:r>
              <a:rPr sz="2000" spc="15" dirty="0">
                <a:latin typeface="Arial"/>
                <a:cs typeface="Arial"/>
              </a:rPr>
              <a:t>the </a:t>
            </a:r>
            <a:r>
              <a:rPr sz="2000" spc="-105" dirty="0">
                <a:latin typeface="Arial"/>
                <a:cs typeface="Arial"/>
              </a:rPr>
              <a:t>Test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Case.</a:t>
            </a:r>
            <a:endParaRPr sz="2000">
              <a:latin typeface="Arial"/>
              <a:cs typeface="Arial"/>
            </a:endParaRPr>
          </a:p>
          <a:p>
            <a:pPr marL="367665" lvl="1" indent="-180340">
              <a:lnSpc>
                <a:spcPts val="2039"/>
              </a:lnSpc>
              <a:spcBef>
                <a:spcPts val="41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45" dirty="0">
                <a:latin typeface="Arial"/>
                <a:cs typeface="Arial"/>
              </a:rPr>
              <a:t>Right-click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Project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Arial"/>
                <a:cs typeface="Arial"/>
              </a:rPr>
              <a:t>Run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As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367665">
              <a:lnSpc>
                <a:spcPts val="2039"/>
              </a:lnSpc>
            </a:pPr>
            <a:r>
              <a:rPr sz="1800" spc="-25" dirty="0">
                <a:latin typeface="Arial"/>
                <a:cs typeface="Arial"/>
              </a:rPr>
              <a:t>JUnit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ts val="2280"/>
              </a:lnSpc>
              <a:spcBef>
                <a:spcPts val="35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000" spc="-110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output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test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case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is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seen</a:t>
            </a:r>
            <a:endParaRPr sz="2000">
              <a:latin typeface="Arial"/>
              <a:cs typeface="Arial"/>
            </a:endParaRPr>
          </a:p>
          <a:p>
            <a:pPr marL="178435">
              <a:lnSpc>
                <a:spcPts val="2280"/>
              </a:lnSpc>
            </a:pP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Eclipse.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8367" y="1470660"/>
            <a:ext cx="4447032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5165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Annotation </a:t>
            </a:r>
            <a:r>
              <a:rPr b="0" spc="-35" dirty="0">
                <a:latin typeface="Arial"/>
                <a:cs typeface="Arial"/>
              </a:rPr>
              <a:t>Types </a:t>
            </a:r>
            <a:r>
              <a:rPr b="0" dirty="0">
                <a:latin typeface="Arial"/>
                <a:cs typeface="Arial"/>
              </a:rPr>
              <a:t>in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JUnit4.x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42215"/>
            <a:ext cx="7056755" cy="2363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35" dirty="0">
                <a:latin typeface="Arial"/>
                <a:cs typeface="Arial"/>
              </a:rPr>
              <a:t>JUnit4.x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introduces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support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for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following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annotations: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85" dirty="0">
                <a:latin typeface="Arial"/>
                <a:cs typeface="Arial"/>
              </a:rPr>
              <a:t>@Test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70" dirty="0">
                <a:latin typeface="Arial"/>
                <a:cs typeface="Arial"/>
              </a:rPr>
              <a:t>used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signify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25" dirty="0">
                <a:latin typeface="Arial"/>
                <a:cs typeface="Arial"/>
              </a:rPr>
              <a:t>@Before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80" dirty="0">
                <a:latin typeface="Arial"/>
                <a:cs typeface="Arial"/>
              </a:rPr>
              <a:t>can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initialization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task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each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run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15" dirty="0">
                <a:latin typeface="Arial"/>
                <a:cs typeface="Arial"/>
              </a:rPr>
              <a:t>@After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–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cleanup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task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after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each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executed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75" dirty="0">
                <a:latin typeface="Arial"/>
                <a:cs typeface="Arial"/>
              </a:rPr>
              <a:t>@BeforeClass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task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start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60" dirty="0">
                <a:latin typeface="Arial"/>
                <a:cs typeface="Arial"/>
              </a:rPr>
              <a:t>@AfterClass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cleanup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task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after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all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have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completed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20" dirty="0">
                <a:latin typeface="Arial"/>
                <a:cs typeface="Arial"/>
              </a:rPr>
              <a:t>@Ignore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ignore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test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5165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Annotation </a:t>
            </a:r>
            <a:r>
              <a:rPr b="0" spc="-35" dirty="0">
                <a:latin typeface="Arial"/>
                <a:cs typeface="Arial"/>
              </a:rPr>
              <a:t>Types </a:t>
            </a:r>
            <a:r>
              <a:rPr b="0" dirty="0">
                <a:latin typeface="Arial"/>
                <a:cs typeface="Arial"/>
              </a:rPr>
              <a:t>in</a:t>
            </a:r>
            <a:r>
              <a:rPr b="0" spc="-120" dirty="0">
                <a:latin typeface="Arial"/>
                <a:cs typeface="Arial"/>
              </a:rPr>
              <a:t> </a:t>
            </a:r>
            <a:r>
              <a:rPr b="0" dirty="0" smtClean="0">
                <a:latin typeface="Arial"/>
                <a:cs typeface="Arial"/>
              </a:rPr>
              <a:t>JUnit</a:t>
            </a:r>
            <a:r>
              <a:rPr lang="en-US" b="0" dirty="0" smtClean="0">
                <a:latin typeface="Arial"/>
                <a:cs typeface="Arial"/>
              </a:rPr>
              <a:t>5</a:t>
            </a:r>
            <a:r>
              <a:rPr b="0" dirty="0" smtClean="0">
                <a:latin typeface="Arial"/>
                <a:cs typeface="Arial"/>
              </a:rPr>
              <a:t>.x</a:t>
            </a:r>
            <a:endParaRPr b="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42215"/>
            <a:ext cx="7056755" cy="31630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35" dirty="0" smtClean="0">
                <a:latin typeface="Arial"/>
                <a:cs typeface="Arial"/>
              </a:rPr>
              <a:t>JUnit</a:t>
            </a:r>
            <a:r>
              <a:rPr lang="en-US" sz="2200" spc="-35" dirty="0" smtClean="0">
                <a:latin typeface="Arial"/>
                <a:cs typeface="Arial"/>
              </a:rPr>
              <a:t>5</a:t>
            </a:r>
            <a:r>
              <a:rPr sz="2200" spc="-35" dirty="0" smtClean="0">
                <a:latin typeface="Arial"/>
                <a:cs typeface="Arial"/>
              </a:rPr>
              <a:t>.x</a:t>
            </a:r>
            <a:r>
              <a:rPr sz="2200" spc="-145" dirty="0" smtClean="0">
                <a:latin typeface="Arial"/>
                <a:cs typeface="Arial"/>
              </a:rPr>
              <a:t> </a:t>
            </a:r>
            <a:r>
              <a:rPr lang="en-US" sz="2200" spc="-145" dirty="0" smtClean="0">
                <a:latin typeface="Arial"/>
                <a:cs typeface="Arial"/>
              </a:rPr>
              <a:t> common </a:t>
            </a:r>
            <a:r>
              <a:rPr sz="2200" spc="-25" dirty="0" smtClean="0">
                <a:latin typeface="Arial"/>
                <a:cs typeface="Arial"/>
              </a:rPr>
              <a:t>annotations</a:t>
            </a:r>
            <a:r>
              <a:rPr sz="2200" spc="-25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85" dirty="0">
                <a:latin typeface="Arial"/>
                <a:cs typeface="Arial"/>
              </a:rPr>
              <a:t>@Test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 </a:t>
            </a:r>
            <a:r>
              <a:rPr sz="1800" spc="-70" dirty="0">
                <a:latin typeface="Arial"/>
                <a:cs typeface="Arial"/>
              </a:rPr>
              <a:t>used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signify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</a:p>
          <a:p>
            <a:pPr marL="367665" lvl="1" indent="-180340"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lang="en-US" dirty="0"/>
              <a:t>@</a:t>
            </a:r>
            <a:r>
              <a:rPr lang="en-US" dirty="0" err="1"/>
              <a:t>ParameterizedTest</a:t>
            </a:r>
            <a:r>
              <a:rPr sz="1800" spc="-105" dirty="0" smtClean="0">
                <a:latin typeface="Arial"/>
                <a:cs typeface="Arial"/>
              </a:rPr>
              <a:t>– </a:t>
            </a:r>
            <a:r>
              <a:rPr lang="en-US" dirty="0"/>
              <a:t>run a test multiple times with different arguments</a:t>
            </a:r>
            <a:r>
              <a:rPr lang="en-US" dirty="0" smtClean="0"/>
              <a:t>.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15" dirty="0" smtClean="0">
                <a:latin typeface="Arial"/>
                <a:cs typeface="Arial"/>
              </a:rPr>
              <a:t>@</a:t>
            </a:r>
            <a:r>
              <a:rPr lang="en-US" dirty="0" err="1"/>
              <a:t>DisplayName</a:t>
            </a:r>
            <a:r>
              <a:rPr sz="1800" spc="-110" dirty="0" smtClean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–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lang="en-US" dirty="0" smtClean="0"/>
              <a:t>t</a:t>
            </a:r>
            <a:r>
              <a:rPr lang="en-US" dirty="0" smtClean="0"/>
              <a:t>est </a:t>
            </a:r>
            <a:r>
              <a:rPr lang="en-US" dirty="0"/>
              <a:t>classes and test methods can declare custom display names 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75" dirty="0" smtClean="0">
                <a:latin typeface="Arial"/>
                <a:cs typeface="Arial"/>
              </a:rPr>
              <a:t>@</a:t>
            </a:r>
            <a:r>
              <a:rPr lang="en-US" dirty="0" err="1" smtClean="0"/>
              <a:t>RepeatedTest</a:t>
            </a:r>
            <a:r>
              <a:rPr sz="1800" spc="-125" dirty="0" smtClean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lang="en-US" dirty="0"/>
              <a:t>to repeat a test a specified number of times by annotating a method 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60" dirty="0" smtClean="0">
                <a:latin typeface="Arial"/>
                <a:cs typeface="Arial"/>
              </a:rPr>
              <a:t>@</a:t>
            </a:r>
            <a:r>
              <a:rPr lang="en-US" sz="1800" spc="-60" dirty="0" err="1" smtClean="0">
                <a:latin typeface="Arial"/>
                <a:cs typeface="Arial"/>
              </a:rPr>
              <a:t>TestFactory</a:t>
            </a:r>
            <a:r>
              <a:rPr sz="1800" spc="-100" dirty="0" smtClean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lang="en-US" dirty="0"/>
              <a:t>a factory for test </a:t>
            </a:r>
            <a:r>
              <a:rPr lang="en-US" dirty="0" smtClean="0"/>
              <a:t>cases.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generated at runtime by a factory method that is annotated</a:t>
            </a:r>
            <a:r>
              <a:rPr lang="en-US"/>
              <a:t> 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BBBBBB"/>
          </a:solidFill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JUnit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09600"/>
            <a:ext cx="9144000" cy="1108075"/>
          </a:xfrm>
          <a:custGeom>
            <a:avLst/>
            <a:gdLst/>
            <a:ahLst/>
            <a:cxnLst/>
            <a:rect l="l" t="t" r="r" b="b"/>
            <a:pathLst>
              <a:path w="9144000" h="1108075">
                <a:moveTo>
                  <a:pt x="9144000" y="0"/>
                </a:moveTo>
                <a:lnTo>
                  <a:pt x="0" y="0"/>
                </a:lnTo>
                <a:lnTo>
                  <a:pt x="0" y="1107948"/>
                </a:lnTo>
                <a:lnTo>
                  <a:pt x="9144000" y="1107948"/>
                </a:lnTo>
                <a:lnTo>
                  <a:pt x="9144000" y="0"/>
                </a:lnTo>
                <a:close/>
              </a:path>
            </a:pathLst>
          </a:custGeom>
          <a:solidFill>
            <a:srgbClr val="D2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609600"/>
            <a:ext cx="9144000" cy="11080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0500" indent="-99060">
              <a:lnSpc>
                <a:spcPct val="100000"/>
              </a:lnSpc>
              <a:spcBef>
                <a:spcPts val="340"/>
              </a:spcBef>
              <a:buSzPct val="95454"/>
              <a:buChar char="•"/>
              <a:tabLst>
                <a:tab pos="19050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Create a new Java project called</a:t>
            </a:r>
            <a:r>
              <a:rPr sz="2200" spc="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JUnitProject</a:t>
            </a:r>
            <a:endParaRPr sz="2200">
              <a:latin typeface="Arial"/>
              <a:cs typeface="Arial"/>
            </a:endParaRPr>
          </a:p>
          <a:p>
            <a:pPr marL="91440" marR="224790">
              <a:lnSpc>
                <a:spcPct val="100000"/>
              </a:lnSpc>
              <a:buSzPct val="95454"/>
              <a:buFont typeface="Arial"/>
              <a:buChar char="•"/>
              <a:tabLst>
                <a:tab pos="190500" algn="l"/>
                <a:tab pos="7668895" algn="l"/>
              </a:tabLst>
            </a:pP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Create package, com.capgemini.it.service in src</a:t>
            </a:r>
            <a:r>
              <a:rPr sz="2200" i="1" spc="19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i="1" spc="-20" dirty="0">
                <a:solidFill>
                  <a:srgbClr val="002549"/>
                </a:solidFill>
                <a:latin typeface="Arial"/>
                <a:cs typeface="Arial"/>
              </a:rPr>
              <a:t>folder,</a:t>
            </a:r>
            <a:r>
              <a:rPr sz="2200" i="1" spc="1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add	create</a:t>
            </a:r>
            <a:r>
              <a:rPr sz="2200" i="1" spc="-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the  following class in it.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8739" y="1737486"/>
            <a:ext cx="3159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35" dirty="0">
                <a:latin typeface="Arial"/>
                <a:cs typeface="Arial"/>
              </a:rPr>
              <a:t>HelloWorld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114" dirty="0">
                <a:latin typeface="Arial"/>
                <a:cs typeface="Arial"/>
              </a:rPr>
              <a:t>String</a:t>
            </a:r>
            <a:r>
              <a:rPr sz="1800" b="1" spc="170" dirty="0"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0000C0"/>
                </a:solidFill>
                <a:latin typeface="Arial"/>
                <a:cs typeface="Arial"/>
              </a:rPr>
              <a:t>message</a:t>
            </a:r>
            <a:r>
              <a:rPr sz="1800" b="1" spc="-5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560446"/>
            <a:ext cx="36601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90" dirty="0">
                <a:latin typeface="Arial"/>
                <a:cs typeface="Arial"/>
              </a:rPr>
              <a:t>HelloWorld()</a:t>
            </a:r>
            <a:r>
              <a:rPr sz="1800" b="1" spc="26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50" dirty="0">
                <a:latin typeface="Arial"/>
                <a:cs typeface="Arial"/>
              </a:rPr>
              <a:t>.</a:t>
            </a:r>
            <a:r>
              <a:rPr sz="1800" b="1" spc="50" dirty="0">
                <a:solidFill>
                  <a:srgbClr val="0000C0"/>
                </a:solidFill>
                <a:latin typeface="Arial"/>
                <a:cs typeface="Arial"/>
              </a:rPr>
              <a:t>message</a:t>
            </a:r>
            <a:r>
              <a:rPr sz="1800" b="1" spc="50" dirty="0">
                <a:latin typeface="Arial"/>
                <a:cs typeface="Arial"/>
              </a:rPr>
              <a:t>=</a:t>
            </a:r>
            <a:r>
              <a:rPr sz="1800" b="1" spc="50" dirty="0">
                <a:solidFill>
                  <a:srgbClr val="2A00FF"/>
                </a:solidFill>
                <a:latin typeface="Arial"/>
                <a:cs typeface="Arial"/>
              </a:rPr>
              <a:t>"Hello</a:t>
            </a:r>
            <a:r>
              <a:rPr sz="1800" b="1" spc="46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spc="120" dirty="0">
                <a:solidFill>
                  <a:srgbClr val="2A00FF"/>
                </a:solidFill>
                <a:latin typeface="Arial"/>
                <a:cs typeface="Arial"/>
              </a:rPr>
              <a:t>World!!"</a:t>
            </a:r>
            <a:r>
              <a:rPr sz="1800" b="1" spc="12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657980"/>
            <a:ext cx="4413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latin typeface="Arial"/>
                <a:cs typeface="Arial"/>
              </a:rPr>
              <a:t>HelloWorld(String </a:t>
            </a:r>
            <a:r>
              <a:rPr sz="1800" b="1" spc="-55" dirty="0">
                <a:solidFill>
                  <a:srgbClr val="6A3D3D"/>
                </a:solidFill>
                <a:latin typeface="Arial"/>
                <a:cs typeface="Arial"/>
              </a:rPr>
              <a:t>message</a:t>
            </a:r>
            <a:r>
              <a:rPr sz="1800" b="1" spc="-55" dirty="0">
                <a:latin typeface="Arial"/>
                <a:cs typeface="Arial"/>
              </a:rPr>
              <a:t>)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-5" dirty="0"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00C0"/>
                </a:solidFill>
                <a:latin typeface="Arial"/>
                <a:cs typeface="Arial"/>
              </a:rPr>
              <a:t>message</a:t>
            </a:r>
            <a:r>
              <a:rPr sz="1800" b="1" spc="-5" dirty="0"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6A3D3D"/>
                </a:solidFill>
                <a:latin typeface="Arial"/>
                <a:cs typeface="Arial"/>
              </a:rPr>
              <a:t>message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689" y="4827166"/>
          <a:ext cx="3572509" cy="777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/>
                <a:gridCol w="2506980"/>
                <a:gridCol w="219710"/>
              </a:tblGrid>
              <a:tr h="525666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b="1" spc="100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public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114" dirty="0">
                          <a:solidFill>
                            <a:srgbClr val="7E0054"/>
                          </a:solidFill>
                          <a:latin typeface="Arial"/>
                          <a:cs typeface="Arial"/>
                        </a:rPr>
                        <a:t>return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b="1" spc="12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b="1" spc="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getMessage()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b="1" spc="-55" dirty="0">
                          <a:solidFill>
                            <a:srgbClr val="0000C0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69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1651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028691" y="2108072"/>
            <a:ext cx="3660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40" dirty="0">
                <a:latin typeface="Arial"/>
                <a:cs typeface="Arial"/>
              </a:rPr>
              <a:t>setMessage(String  </a:t>
            </a:r>
            <a:r>
              <a:rPr sz="1800" b="1" spc="-55" dirty="0">
                <a:solidFill>
                  <a:srgbClr val="6A3D3D"/>
                </a:solidFill>
                <a:latin typeface="Arial"/>
                <a:cs typeface="Arial"/>
              </a:rPr>
              <a:t>message</a:t>
            </a:r>
            <a:r>
              <a:rPr sz="1800" b="1" spc="-55" dirty="0">
                <a:latin typeface="Arial"/>
                <a:cs typeface="Arial"/>
              </a:rPr>
              <a:t>)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3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30" dirty="0">
                <a:latin typeface="Arial"/>
                <a:cs typeface="Arial"/>
              </a:rPr>
              <a:t>.</a:t>
            </a:r>
            <a:r>
              <a:rPr sz="1800" b="1" spc="30" dirty="0">
                <a:solidFill>
                  <a:srgbClr val="0000C0"/>
                </a:solidFill>
                <a:latin typeface="Arial"/>
                <a:cs typeface="Arial"/>
              </a:rPr>
              <a:t>message </a:t>
            </a:r>
            <a:r>
              <a:rPr sz="1800" b="1" spc="-65" dirty="0">
                <a:latin typeface="Arial"/>
                <a:cs typeface="Arial"/>
              </a:rPr>
              <a:t>=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6A3D3D"/>
                </a:solidFill>
                <a:latin typeface="Arial"/>
                <a:cs typeface="Arial"/>
              </a:rPr>
              <a:t>message</a:t>
            </a:r>
            <a:r>
              <a:rPr sz="1800" b="1" spc="-5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8691" y="3480054"/>
            <a:ext cx="340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0" dirty="0">
                <a:latin typeface="Arial"/>
                <a:cs typeface="Arial"/>
              </a:rPr>
              <a:t>String </a:t>
            </a:r>
            <a:r>
              <a:rPr sz="1800" b="1" spc="-55" dirty="0">
                <a:latin typeface="Arial"/>
                <a:cs typeface="Arial"/>
              </a:rPr>
              <a:t>myMessage()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8691" y="3754373"/>
            <a:ext cx="3409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	</a:t>
            </a:r>
            <a:r>
              <a:rPr sz="1800" b="1" spc="80" dirty="0">
                <a:solidFill>
                  <a:srgbClr val="2A00FF"/>
                </a:solidFill>
                <a:latin typeface="Arial"/>
                <a:cs typeface="Arial"/>
              </a:rPr>
              <a:t>"Hi!"</a:t>
            </a:r>
            <a:r>
              <a:rPr sz="1800" b="1" spc="80" dirty="0">
                <a:latin typeface="Arial"/>
                <a:cs typeface="Arial"/>
              </a:rPr>
              <a:t>+</a:t>
            </a:r>
            <a:r>
              <a:rPr sz="1800" b="1" spc="8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80" dirty="0">
                <a:latin typeface="Arial"/>
                <a:cs typeface="Arial"/>
              </a:rPr>
              <a:t>.</a:t>
            </a:r>
            <a:r>
              <a:rPr sz="1800" b="1" spc="80" dirty="0">
                <a:solidFill>
                  <a:srgbClr val="0000C0"/>
                </a:solidFill>
                <a:latin typeface="Arial"/>
                <a:cs typeface="Arial"/>
              </a:rPr>
              <a:t>message</a:t>
            </a:r>
            <a:r>
              <a:rPr sz="1800" b="1" spc="8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801" y="0"/>
            <a:ext cx="40659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 </a:t>
            </a: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JUnit</a:t>
            </a:r>
          </a:p>
        </p:txBody>
      </p:sp>
      <p:sp>
        <p:nvSpPr>
          <p:cNvPr id="4" name="object 4"/>
          <p:cNvSpPr/>
          <p:nvPr/>
        </p:nvSpPr>
        <p:spPr>
          <a:xfrm>
            <a:off x="128015" y="3685032"/>
            <a:ext cx="9016365" cy="1138555"/>
          </a:xfrm>
          <a:custGeom>
            <a:avLst/>
            <a:gdLst/>
            <a:ahLst/>
            <a:cxnLst/>
            <a:rect l="l" t="t" r="r" b="b"/>
            <a:pathLst>
              <a:path w="9016365" h="1138554">
                <a:moveTo>
                  <a:pt x="0" y="1138427"/>
                </a:moveTo>
                <a:lnTo>
                  <a:pt x="9015983" y="1138427"/>
                </a:lnTo>
                <a:lnTo>
                  <a:pt x="9015983" y="0"/>
                </a:lnTo>
                <a:lnTo>
                  <a:pt x="0" y="0"/>
                </a:lnTo>
                <a:lnTo>
                  <a:pt x="0" y="1138427"/>
                </a:lnTo>
                <a:close/>
              </a:path>
            </a:pathLst>
          </a:custGeom>
          <a:solidFill>
            <a:srgbClr val="FFF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801367"/>
            <a:ext cx="9144000" cy="1262380"/>
          </a:xfrm>
          <a:custGeom>
            <a:avLst/>
            <a:gdLst/>
            <a:ahLst/>
            <a:cxnLst/>
            <a:rect l="l" t="t" r="r" b="b"/>
            <a:pathLst>
              <a:path w="9144000" h="1262380">
                <a:moveTo>
                  <a:pt x="9144000" y="0"/>
                </a:moveTo>
                <a:lnTo>
                  <a:pt x="0" y="0"/>
                </a:lnTo>
                <a:lnTo>
                  <a:pt x="0" y="1261872"/>
                </a:lnTo>
                <a:lnTo>
                  <a:pt x="9144000" y="1261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826767"/>
            <a:ext cx="8689340" cy="295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Char char="•"/>
              <a:tabLst>
                <a:tab pos="111760" algn="l"/>
                <a:tab pos="420243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Create a new source</a:t>
            </a:r>
            <a:r>
              <a:rPr sz="2200" spc="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folder</a:t>
            </a:r>
            <a:r>
              <a:rPr sz="2200" spc="3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2549"/>
                </a:solidFill>
                <a:latin typeface="Arial"/>
                <a:cs typeface="Arial"/>
              </a:rPr>
              <a:t>test	(</a:t>
            </a:r>
            <a:r>
              <a:rPr sz="1600" b="1" spc="-5" dirty="0">
                <a:solidFill>
                  <a:srgbClr val="002549"/>
                </a:solidFill>
                <a:latin typeface="Arial"/>
                <a:cs typeface="Arial"/>
              </a:rPr>
              <a:t>right-click on </a:t>
            </a:r>
            <a:r>
              <a:rPr sz="1600" b="1" spc="-1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002549"/>
                </a:solidFill>
                <a:latin typeface="Arial"/>
                <a:cs typeface="Arial"/>
              </a:rPr>
              <a:t>project and</a:t>
            </a:r>
            <a:r>
              <a:rPr sz="1600" b="1" spc="114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2549"/>
                </a:solidFill>
                <a:latin typeface="Arial"/>
                <a:cs typeface="Arial"/>
              </a:rPr>
              <a:t>select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00" b="1" i="1" spc="-10" dirty="0">
                <a:solidFill>
                  <a:srgbClr val="002549"/>
                </a:solidFill>
                <a:latin typeface="Arial"/>
                <a:cs typeface="Arial"/>
              </a:rPr>
              <a:t>New </a:t>
            </a:r>
            <a:r>
              <a:rPr sz="1600" b="1" spc="-5" dirty="0">
                <a:solidFill>
                  <a:srgbClr val="002549"/>
                </a:solidFill>
                <a:latin typeface="Arial"/>
                <a:cs typeface="Arial"/>
              </a:rPr>
              <a:t>→ </a:t>
            </a:r>
            <a:r>
              <a:rPr sz="1600" b="1" i="1" spc="-5" dirty="0">
                <a:solidFill>
                  <a:srgbClr val="002549"/>
                </a:solidFill>
                <a:latin typeface="Arial"/>
                <a:cs typeface="Arial"/>
              </a:rPr>
              <a:t>Source</a:t>
            </a:r>
            <a:r>
              <a:rPr sz="1600" b="1" i="1" spc="3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2549"/>
                </a:solidFill>
                <a:latin typeface="Arial"/>
                <a:cs typeface="Arial"/>
              </a:rPr>
              <a:t>Folder</a:t>
            </a:r>
            <a:r>
              <a:rPr sz="1600" b="1" spc="-5" dirty="0">
                <a:solidFill>
                  <a:srgbClr val="002549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marL="111760" indent="-99060">
              <a:lnSpc>
                <a:spcPct val="100000"/>
              </a:lnSpc>
              <a:buSzPct val="95454"/>
              <a:buChar char="•"/>
              <a:tabLst>
                <a:tab pos="11176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Create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com.capgemini.it</a:t>
            </a:r>
            <a:r>
              <a:rPr sz="2200" b="1" i="1" spc="-5" dirty="0">
                <a:solidFill>
                  <a:srgbClr val="002549"/>
                </a:solidFill>
                <a:latin typeface="Arial"/>
                <a:cs typeface="Arial"/>
              </a:rPr>
              <a:t>.test</a:t>
            </a:r>
            <a:r>
              <a:rPr sz="2200" b="1" i="1" spc="7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package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140970">
              <a:lnSpc>
                <a:spcPts val="2605"/>
              </a:lnSpc>
              <a:spcBef>
                <a:spcPts val="5"/>
              </a:spcBef>
            </a:pPr>
            <a:r>
              <a:rPr sz="2200" b="1" spc="-5" dirty="0">
                <a:solidFill>
                  <a:srgbClr val="002549"/>
                </a:solidFill>
                <a:latin typeface="Arial"/>
                <a:cs typeface="Arial"/>
              </a:rPr>
              <a:t>Create a JUnit</a:t>
            </a:r>
            <a:r>
              <a:rPr sz="2200" b="1" spc="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  <a:p>
            <a:pPr marL="140970">
              <a:lnSpc>
                <a:spcPts val="2845"/>
              </a:lnSpc>
            </a:pP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Right-click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on your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class, </a:t>
            </a:r>
            <a:r>
              <a:rPr sz="2400" b="1" spc="50" dirty="0">
                <a:latin typeface="Arial"/>
                <a:cs typeface="Arial"/>
              </a:rPr>
              <a:t>HelloWorld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in the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Package Explorer</a:t>
            </a:r>
            <a:r>
              <a:rPr sz="2200" i="1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  <a:spcBef>
                <a:spcPts val="65"/>
              </a:spcBef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select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New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→ </a:t>
            </a:r>
            <a:r>
              <a:rPr sz="2200" i="1" dirty="0">
                <a:solidFill>
                  <a:srgbClr val="002549"/>
                </a:solidFill>
                <a:latin typeface="Arial"/>
                <a:cs typeface="Arial"/>
              </a:rPr>
              <a:t>JUnit </a:t>
            </a:r>
            <a:r>
              <a:rPr sz="2200" i="1" spc="-55" dirty="0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r>
              <a:rPr sz="2200" i="1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002549"/>
                </a:solidFill>
                <a:latin typeface="Arial"/>
                <a:cs typeface="Arial"/>
              </a:rPr>
              <a:t>Case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 </a:t>
            </a: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JUnit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85800"/>
            <a:ext cx="9144000" cy="769620"/>
          </a:xfrm>
          <a:custGeom>
            <a:avLst/>
            <a:gdLst/>
            <a:ahLst/>
            <a:cxnLst/>
            <a:rect l="l" t="t" r="r" b="b"/>
            <a:pathLst>
              <a:path w="9144000" h="769619">
                <a:moveTo>
                  <a:pt x="9144000" y="0"/>
                </a:moveTo>
                <a:lnTo>
                  <a:pt x="0" y="0"/>
                </a:lnTo>
                <a:lnTo>
                  <a:pt x="0" y="769620"/>
                </a:lnTo>
                <a:lnTo>
                  <a:pt x="9144000" y="76962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702310"/>
            <a:ext cx="87331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the following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window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ensure that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the </a:t>
            </a:r>
            <a:r>
              <a:rPr sz="2200" i="1" spc="-10" dirty="0">
                <a:solidFill>
                  <a:srgbClr val="002549"/>
                </a:solidFill>
                <a:latin typeface="Carlito"/>
                <a:cs typeface="Carlito"/>
              </a:rPr>
              <a:t>New JUnit </a:t>
            </a:r>
            <a:r>
              <a:rPr sz="2200" i="1" spc="-5" dirty="0">
                <a:solidFill>
                  <a:srgbClr val="002549"/>
                </a:solidFill>
                <a:latin typeface="Carlito"/>
                <a:cs typeface="Carlito"/>
              </a:rPr>
              <a:t>4 </a:t>
            </a:r>
            <a:r>
              <a:rPr sz="2200" i="1" spc="-20" dirty="0">
                <a:solidFill>
                  <a:srgbClr val="002549"/>
                </a:solidFill>
                <a:latin typeface="Carlito"/>
                <a:cs typeface="Carlito"/>
              </a:rPr>
              <a:t>test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flag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is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selected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and 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set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source folder </a:t>
            </a:r>
            <a:r>
              <a:rPr sz="2200" spc="-15" dirty="0">
                <a:solidFill>
                  <a:srgbClr val="002549"/>
                </a:solidFill>
                <a:latin typeface="Carlito"/>
                <a:cs typeface="Carlito"/>
              </a:rPr>
              <a:t>to </a:t>
            </a:r>
            <a:r>
              <a:rPr sz="2200" b="1" i="1" spc="-15" dirty="0">
                <a:solidFill>
                  <a:srgbClr val="002549"/>
                </a:solidFill>
                <a:latin typeface="Carlito"/>
                <a:cs typeface="Carlito"/>
              </a:rPr>
              <a:t>test</a:t>
            </a:r>
            <a:r>
              <a:rPr sz="2200" spc="-15" dirty="0">
                <a:solidFill>
                  <a:srgbClr val="002549"/>
                </a:solidFill>
                <a:latin typeface="Carlito"/>
                <a:cs typeface="Carlito"/>
              </a:rPr>
              <a:t>,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so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that your </a:t>
            </a:r>
            <a:r>
              <a:rPr sz="2200" spc="-20" dirty="0">
                <a:solidFill>
                  <a:srgbClr val="002549"/>
                </a:solidFill>
                <a:latin typeface="Carlito"/>
                <a:cs typeface="Carlito"/>
              </a:rPr>
              <a:t>test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class </a:t>
            </a:r>
            <a:r>
              <a:rPr sz="2200" spc="-15" dirty="0">
                <a:solidFill>
                  <a:srgbClr val="002549"/>
                </a:solidFill>
                <a:latin typeface="Carlito"/>
                <a:cs typeface="Carlito"/>
              </a:rPr>
              <a:t>gets created </a:t>
            </a:r>
            <a:r>
              <a:rPr sz="2200" spc="-5" dirty="0">
                <a:solidFill>
                  <a:srgbClr val="002549"/>
                </a:solidFill>
                <a:latin typeface="Carlito"/>
                <a:cs typeface="Carlito"/>
              </a:rPr>
              <a:t>in </a:t>
            </a:r>
            <a:r>
              <a:rPr sz="2200" spc="-10" dirty="0">
                <a:solidFill>
                  <a:srgbClr val="002549"/>
                </a:solidFill>
                <a:latin typeface="Carlito"/>
                <a:cs typeface="Carlito"/>
              </a:rPr>
              <a:t>this</a:t>
            </a:r>
            <a:r>
              <a:rPr sz="2200" spc="260" dirty="0">
                <a:solidFill>
                  <a:srgbClr val="002549"/>
                </a:solidFill>
                <a:latin typeface="Carlito"/>
                <a:cs typeface="Carlito"/>
              </a:rPr>
              <a:t> </a:t>
            </a:r>
            <a:r>
              <a:rPr sz="2200" spc="-45" dirty="0">
                <a:solidFill>
                  <a:srgbClr val="002549"/>
                </a:solidFill>
                <a:latin typeface="Carlito"/>
                <a:cs typeface="Carlito"/>
              </a:rPr>
              <a:t>folder.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447800"/>
            <a:ext cx="49530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" y="2086354"/>
            <a:ext cx="4962144" cy="477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6801" y="0"/>
            <a:ext cx="40659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 </a:t>
            </a:r>
            <a:r>
              <a:rPr dirty="0"/>
              <a:t>Using</a:t>
            </a:r>
            <a:r>
              <a:rPr spc="-90" dirty="0"/>
              <a:t> </a:t>
            </a:r>
            <a:r>
              <a:rPr dirty="0"/>
              <a:t>JUnit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81227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772"/>
                </a:lnTo>
                <a:lnTo>
                  <a:pt x="9144000" y="461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2E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06882"/>
            <a:ext cx="8886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549"/>
                </a:solidFill>
                <a:latin typeface="Arial"/>
                <a:cs typeface="Arial"/>
              </a:rPr>
              <a:t>Click on </a:t>
            </a:r>
            <a:r>
              <a:rPr sz="2400" i="1" spc="-5" dirty="0">
                <a:solidFill>
                  <a:srgbClr val="002549"/>
                </a:solidFill>
                <a:latin typeface="Arial"/>
                <a:cs typeface="Arial"/>
              </a:rPr>
              <a:t>Next </a:t>
            </a:r>
            <a:r>
              <a:rPr sz="2400" dirty="0">
                <a:solidFill>
                  <a:srgbClr val="002549"/>
                </a:solidFill>
                <a:latin typeface="Arial"/>
                <a:cs typeface="Arial"/>
              </a:rPr>
              <a:t>button </a:t>
            </a:r>
            <a:r>
              <a:rPr sz="2400" spc="-5" dirty="0">
                <a:solidFill>
                  <a:srgbClr val="002549"/>
                </a:solidFill>
                <a:latin typeface="Arial"/>
                <a:cs typeface="Arial"/>
              </a:rPr>
              <a:t>and select </a:t>
            </a:r>
            <a:r>
              <a:rPr sz="2400" dirty="0">
                <a:solidFill>
                  <a:srgbClr val="00254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2549"/>
                </a:solidFill>
                <a:latin typeface="Arial"/>
                <a:cs typeface="Arial"/>
              </a:rPr>
              <a:t>methods </a:t>
            </a:r>
            <a:r>
              <a:rPr sz="2400" dirty="0">
                <a:solidFill>
                  <a:srgbClr val="002549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2549"/>
                </a:solidFill>
                <a:latin typeface="Arial"/>
                <a:cs typeface="Arial"/>
              </a:rPr>
              <a:t>you want </a:t>
            </a:r>
            <a:r>
              <a:rPr sz="2400" dirty="0">
                <a:solidFill>
                  <a:srgbClr val="002549"/>
                </a:solidFill>
                <a:latin typeface="Arial"/>
                <a:cs typeface="Arial"/>
              </a:rPr>
              <a:t>to</a:t>
            </a:r>
            <a:r>
              <a:rPr sz="2400" spc="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549"/>
                </a:solidFill>
                <a:latin typeface="Arial"/>
                <a:cs typeface="Arial"/>
              </a:rPr>
              <a:t>test.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1752600"/>
            <a:ext cx="4191000" cy="1201420"/>
          </a:xfrm>
          <a:custGeom>
            <a:avLst/>
            <a:gdLst/>
            <a:ahLst/>
            <a:cxnLst/>
            <a:rect l="l" t="t" r="r" b="b"/>
            <a:pathLst>
              <a:path w="4191000" h="1201420">
                <a:moveTo>
                  <a:pt x="4191000" y="0"/>
                </a:moveTo>
                <a:lnTo>
                  <a:pt x="0" y="0"/>
                </a:lnTo>
                <a:lnTo>
                  <a:pt x="0" y="1200912"/>
                </a:lnTo>
                <a:lnTo>
                  <a:pt x="4191000" y="1200912"/>
                </a:lnTo>
                <a:lnTo>
                  <a:pt x="4191000" y="0"/>
                </a:lnTo>
                <a:close/>
              </a:path>
            </a:pathLst>
          </a:custGeom>
          <a:solidFill>
            <a:srgbClr val="C2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2400" y="1219198"/>
            <a:ext cx="8989060" cy="5603875"/>
            <a:chOff x="152400" y="1219198"/>
            <a:chExt cx="8989060" cy="5603875"/>
          </a:xfrm>
        </p:grpSpPr>
        <p:sp>
          <p:nvSpPr>
            <p:cNvPr id="8" name="object 8"/>
            <p:cNvSpPr/>
            <p:nvPr/>
          </p:nvSpPr>
          <p:spPr>
            <a:xfrm>
              <a:off x="152400" y="1219198"/>
              <a:ext cx="4738116" cy="5603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5800" y="3276600"/>
              <a:ext cx="4645152" cy="2481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32628" y="1785873"/>
            <a:ext cx="3739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If the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JUnit library is not part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the  classpath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project, Eclipse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will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prompt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add</a:t>
            </a:r>
            <a:r>
              <a:rPr sz="18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Use this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add JUnit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your</a:t>
            </a:r>
            <a:r>
              <a:rPr sz="1800" spc="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project.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9975" y="1896704"/>
            <a:ext cx="1841314" cy="194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3451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Lesson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6045835" cy="165045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After completing this lesson, participants will be  able</a:t>
            </a:r>
            <a:r>
              <a:rPr sz="2200" spc="-1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to</a:t>
            </a:r>
            <a:endParaRPr sz="22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6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Understand importance </a:t>
            </a:r>
            <a:r>
              <a:rPr sz="1800" dirty="0">
                <a:solidFill>
                  <a:srgbClr val="474747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unit</a:t>
            </a:r>
            <a:r>
              <a:rPr sz="1800" spc="3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testing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Install and use </a:t>
            </a:r>
            <a:r>
              <a:rPr sz="1800" spc="-5" dirty="0" err="1">
                <a:solidFill>
                  <a:srgbClr val="474747"/>
                </a:solidFill>
                <a:latin typeface="Arial"/>
                <a:cs typeface="Arial"/>
              </a:rPr>
              <a:t>JUnit</a:t>
            </a:r>
            <a:r>
              <a:rPr sz="1800" spc="1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74747"/>
                </a:solidFill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Use JUnit Within</a:t>
            </a:r>
            <a:r>
              <a:rPr sz="1800" spc="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74747"/>
                </a:solidFill>
                <a:latin typeface="Arial"/>
                <a:cs typeface="Arial"/>
              </a:rPr>
              <a:t>Eclipse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HelloWorldTest</a:t>
            </a:r>
          </a:p>
        </p:txBody>
      </p:sp>
      <p:sp>
        <p:nvSpPr>
          <p:cNvPr id="4" name="object 4"/>
          <p:cNvSpPr/>
          <p:nvPr/>
        </p:nvSpPr>
        <p:spPr>
          <a:xfrm>
            <a:off x="7827264" y="5955791"/>
            <a:ext cx="1316990" cy="368935"/>
          </a:xfrm>
          <a:custGeom>
            <a:avLst/>
            <a:gdLst/>
            <a:ahLst/>
            <a:cxnLst/>
            <a:rect l="l" t="t" r="r" b="b"/>
            <a:pathLst>
              <a:path w="1316990" h="368935">
                <a:moveTo>
                  <a:pt x="1316735" y="0"/>
                </a:moveTo>
                <a:lnTo>
                  <a:pt x="0" y="0"/>
                </a:lnTo>
                <a:lnTo>
                  <a:pt x="0" y="368807"/>
                </a:lnTo>
                <a:lnTo>
                  <a:pt x="1316735" y="368807"/>
                </a:lnTo>
                <a:lnTo>
                  <a:pt x="131673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07781" y="5983630"/>
            <a:ext cx="915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Cont</a:t>
            </a:r>
            <a:r>
              <a:rPr sz="1800" b="1" spc="5" dirty="0">
                <a:solidFill>
                  <a:srgbClr val="002549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20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52652" y="1035177"/>
            <a:ext cx="679513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40" dirty="0">
                <a:latin typeface="Arial"/>
                <a:cs typeface="Arial"/>
              </a:rPr>
              <a:t>HelloWorldTest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solidFill>
                  <a:srgbClr val="636363"/>
                </a:solidFill>
                <a:latin typeface="Arial"/>
                <a:cs typeface="Arial"/>
              </a:rPr>
              <a:t>@Before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50" dirty="0">
                <a:latin typeface="Arial"/>
                <a:cs typeface="Arial"/>
              </a:rPr>
              <a:t>beforeMethod()</a:t>
            </a:r>
            <a:r>
              <a:rPr sz="1800" b="1" spc="11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4" dirty="0">
                <a:latin typeface="Arial"/>
                <a:cs typeface="Arial"/>
              </a:rPr>
              <a:t>System.</a:t>
            </a:r>
            <a:r>
              <a:rPr sz="1800" b="1" i="1" spc="114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14" dirty="0">
                <a:latin typeface="Arial"/>
                <a:cs typeface="Arial"/>
              </a:rPr>
              <a:t>.println(</a:t>
            </a:r>
            <a:r>
              <a:rPr sz="1800" b="1" i="1" spc="114" dirty="0">
                <a:solidFill>
                  <a:srgbClr val="2A00FF"/>
                </a:solidFill>
                <a:latin typeface="Arial"/>
                <a:cs typeface="Arial"/>
              </a:rPr>
              <a:t>"Before</a:t>
            </a:r>
            <a:r>
              <a:rPr sz="1800" b="1" i="1" spc="47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30" dirty="0">
                <a:solidFill>
                  <a:srgbClr val="2A00FF"/>
                </a:solidFill>
                <a:latin typeface="Arial"/>
                <a:cs typeface="Arial"/>
              </a:rPr>
              <a:t>method"</a:t>
            </a:r>
            <a:r>
              <a:rPr sz="1800" b="1" i="1" spc="3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solidFill>
                  <a:srgbClr val="636363"/>
                </a:solidFill>
                <a:latin typeface="Arial"/>
                <a:cs typeface="Arial"/>
              </a:rPr>
              <a:t>@Test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45" dirty="0">
                <a:latin typeface="Arial"/>
                <a:cs typeface="Arial"/>
              </a:rPr>
              <a:t>testGetMessage()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5" dirty="0">
                <a:latin typeface="Arial"/>
                <a:cs typeface="Arial"/>
              </a:rPr>
              <a:t>HelloWorld </a:t>
            </a:r>
            <a:r>
              <a:rPr sz="1800" spc="50" dirty="0">
                <a:solidFill>
                  <a:srgbClr val="6A3D3D"/>
                </a:solidFill>
                <a:latin typeface="Arial"/>
                <a:cs typeface="Arial"/>
              </a:rPr>
              <a:t>helloWorld</a:t>
            </a:r>
            <a:r>
              <a:rPr sz="1800" spc="50" dirty="0">
                <a:latin typeface="Arial"/>
                <a:cs typeface="Arial"/>
              </a:rPr>
              <a:t>=</a:t>
            </a: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24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4" dirty="0">
                <a:latin typeface="Arial"/>
                <a:cs typeface="Arial"/>
              </a:rPr>
              <a:t>HelloWorld();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155" dirty="0">
                <a:latin typeface="Arial"/>
                <a:cs typeface="Arial"/>
              </a:rPr>
              <a:t>assertEquals(</a:t>
            </a:r>
            <a:r>
              <a:rPr sz="1800" i="1" spc="155" dirty="0">
                <a:solidFill>
                  <a:srgbClr val="2A00FF"/>
                </a:solidFill>
                <a:latin typeface="Arial"/>
                <a:cs typeface="Arial"/>
              </a:rPr>
              <a:t>"Hello</a:t>
            </a:r>
            <a:r>
              <a:rPr sz="1800" i="1" spc="55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i="1" spc="160" dirty="0">
                <a:solidFill>
                  <a:srgbClr val="2A00FF"/>
                </a:solidFill>
                <a:latin typeface="Arial"/>
                <a:cs typeface="Arial"/>
              </a:rPr>
              <a:t>World!!"</a:t>
            </a:r>
            <a:r>
              <a:rPr sz="1800" i="1" spc="160" dirty="0">
                <a:latin typeface="Arial"/>
                <a:cs typeface="Arial"/>
              </a:rPr>
              <a:t>,</a:t>
            </a:r>
            <a:r>
              <a:rPr sz="1800" i="1" spc="160" dirty="0">
                <a:solidFill>
                  <a:srgbClr val="6A3D3D"/>
                </a:solidFill>
                <a:latin typeface="Arial"/>
                <a:cs typeface="Arial"/>
              </a:rPr>
              <a:t>helloWorld</a:t>
            </a:r>
            <a:r>
              <a:rPr sz="1800" i="1" spc="160" dirty="0">
                <a:latin typeface="Arial"/>
                <a:cs typeface="Arial"/>
              </a:rPr>
              <a:t>.getMessage());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652" y="4601971"/>
            <a:ext cx="66681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36363"/>
                </a:solidFill>
                <a:latin typeface="Arial"/>
                <a:cs typeface="Arial"/>
              </a:rPr>
              <a:t>@Test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36363"/>
                </a:solidFill>
                <a:latin typeface="Arial"/>
                <a:cs typeface="Arial"/>
              </a:rPr>
              <a:t>@Ignore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5" dirty="0">
                <a:latin typeface="Arial"/>
                <a:cs typeface="Arial"/>
              </a:rPr>
              <a:t>testMyMessage()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05" dirty="0">
                <a:latin typeface="Arial"/>
                <a:cs typeface="Arial"/>
              </a:rPr>
              <a:t>HelloWorld </a:t>
            </a:r>
            <a:r>
              <a:rPr sz="1800" spc="50" dirty="0">
                <a:solidFill>
                  <a:srgbClr val="6A3D3D"/>
                </a:solidFill>
                <a:latin typeface="Arial"/>
                <a:cs typeface="Arial"/>
              </a:rPr>
              <a:t>helloWorld</a:t>
            </a:r>
            <a:r>
              <a:rPr sz="1800" spc="50" dirty="0">
                <a:latin typeface="Arial"/>
                <a:cs typeface="Arial"/>
              </a:rPr>
              <a:t>=</a:t>
            </a:r>
            <a:r>
              <a:rPr sz="1800" b="1" spc="5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24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4" dirty="0">
                <a:latin typeface="Arial"/>
                <a:cs typeface="Arial"/>
              </a:rPr>
              <a:t>HelloWorld();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155" dirty="0">
                <a:latin typeface="Arial"/>
                <a:cs typeface="Arial"/>
              </a:rPr>
              <a:t>assertEquals(</a:t>
            </a:r>
            <a:r>
              <a:rPr sz="1800" i="1" spc="155" dirty="0">
                <a:solidFill>
                  <a:srgbClr val="2A00FF"/>
                </a:solidFill>
                <a:latin typeface="Arial"/>
                <a:cs typeface="Arial"/>
              </a:rPr>
              <a:t>"Hello</a:t>
            </a:r>
            <a:r>
              <a:rPr sz="1800" i="1" spc="47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i="1" spc="140" dirty="0">
                <a:solidFill>
                  <a:srgbClr val="2A00FF"/>
                </a:solidFill>
                <a:latin typeface="Arial"/>
                <a:cs typeface="Arial"/>
              </a:rPr>
              <a:t>World!!"</a:t>
            </a:r>
            <a:r>
              <a:rPr sz="1800" i="1" spc="140" dirty="0">
                <a:latin typeface="Arial"/>
                <a:cs typeface="Arial"/>
              </a:rPr>
              <a:t>,</a:t>
            </a:r>
            <a:r>
              <a:rPr sz="1800" i="1" spc="140" dirty="0">
                <a:solidFill>
                  <a:srgbClr val="6A3D3D"/>
                </a:solidFill>
                <a:latin typeface="Arial"/>
                <a:cs typeface="Arial"/>
              </a:rPr>
              <a:t>helloWorld</a:t>
            </a:r>
            <a:r>
              <a:rPr sz="1800" i="1" spc="140" dirty="0">
                <a:latin typeface="Arial"/>
                <a:cs typeface="Arial"/>
              </a:rPr>
              <a:t>.myMessage());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HelloWorldTest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240791"/>
            <a:ext cx="131699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1800" b="1" dirty="0">
                <a:solidFill>
                  <a:srgbClr val="002549"/>
                </a:solidFill>
                <a:latin typeface="Arial"/>
                <a:cs typeface="Arial"/>
              </a:rPr>
              <a:t>Contd…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1511" y="1202436"/>
            <a:ext cx="6952615" cy="370840"/>
          </a:xfrm>
          <a:custGeom>
            <a:avLst/>
            <a:gdLst/>
            <a:ahLst/>
            <a:cxnLst/>
            <a:rect l="l" t="t" r="r" b="b"/>
            <a:pathLst>
              <a:path w="6952615" h="370840">
                <a:moveTo>
                  <a:pt x="6952488" y="0"/>
                </a:moveTo>
                <a:lnTo>
                  <a:pt x="0" y="0"/>
                </a:lnTo>
                <a:lnTo>
                  <a:pt x="0" y="370332"/>
                </a:lnTo>
                <a:lnTo>
                  <a:pt x="6952488" y="370332"/>
                </a:lnTo>
                <a:lnTo>
                  <a:pt x="6952488" y="0"/>
                </a:lnTo>
                <a:close/>
              </a:path>
            </a:pathLst>
          </a:custGeom>
          <a:solidFill>
            <a:srgbClr val="D28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225753"/>
            <a:ext cx="8311515" cy="496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Right-click on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your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test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class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select </a:t>
            </a:r>
            <a:r>
              <a:rPr sz="1800" i="1" spc="-10" dirty="0">
                <a:solidFill>
                  <a:srgbClr val="002549"/>
                </a:solidFill>
                <a:latin typeface="Arial"/>
                <a:cs typeface="Arial"/>
              </a:rPr>
              <a:t>Run-As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→ </a:t>
            </a:r>
            <a:r>
              <a:rPr sz="1800" i="1" spc="-5" dirty="0">
                <a:solidFill>
                  <a:srgbClr val="002549"/>
                </a:solidFill>
                <a:latin typeface="Arial"/>
                <a:cs typeface="Arial"/>
              </a:rPr>
              <a:t>JUnit</a:t>
            </a:r>
            <a:r>
              <a:rPr sz="1800" i="1" spc="-10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r>
              <a:rPr sz="1800" spc="-35" dirty="0">
                <a:solidFill>
                  <a:srgbClr val="00254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636363"/>
                </a:solidFill>
                <a:latin typeface="Arial"/>
                <a:cs typeface="Arial"/>
              </a:rPr>
              <a:t>@After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00" dirty="0">
                <a:latin typeface="Arial"/>
                <a:cs typeface="Arial"/>
              </a:rPr>
              <a:t>afterMethod()</a:t>
            </a:r>
            <a:r>
              <a:rPr sz="1800" b="1" spc="12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Arial"/>
                <a:cs typeface="Arial"/>
              </a:rPr>
              <a:t>System.</a:t>
            </a:r>
            <a:r>
              <a:rPr sz="1800" b="1" i="1" spc="14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40" dirty="0">
                <a:latin typeface="Arial"/>
                <a:cs typeface="Arial"/>
              </a:rPr>
              <a:t>.println(</a:t>
            </a:r>
            <a:r>
              <a:rPr sz="1800" b="1" i="1" spc="140" dirty="0">
                <a:solidFill>
                  <a:srgbClr val="2A00FF"/>
                </a:solidFill>
                <a:latin typeface="Arial"/>
                <a:cs typeface="Arial"/>
              </a:rPr>
              <a:t>"After</a:t>
            </a:r>
            <a:r>
              <a:rPr sz="1800" b="1" i="1" spc="47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35" dirty="0">
                <a:solidFill>
                  <a:srgbClr val="2A00FF"/>
                </a:solidFill>
                <a:latin typeface="Arial"/>
                <a:cs typeface="Arial"/>
              </a:rPr>
              <a:t>method"</a:t>
            </a:r>
            <a:r>
              <a:rPr sz="1800" b="1" i="1" spc="3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@BeforeClass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00" dirty="0">
                <a:latin typeface="Arial"/>
                <a:cs typeface="Arial"/>
              </a:rPr>
              <a:t>beforeClass()</a:t>
            </a:r>
            <a:r>
              <a:rPr sz="1800" b="1" spc="40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4" dirty="0">
                <a:latin typeface="Arial"/>
                <a:cs typeface="Arial"/>
              </a:rPr>
              <a:t>System.</a:t>
            </a:r>
            <a:r>
              <a:rPr sz="1800" b="1" i="1" spc="114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14" dirty="0">
                <a:latin typeface="Arial"/>
                <a:cs typeface="Arial"/>
              </a:rPr>
              <a:t>.println(</a:t>
            </a:r>
            <a:r>
              <a:rPr sz="1800" b="1" i="1" spc="114" dirty="0">
                <a:solidFill>
                  <a:srgbClr val="2A00FF"/>
                </a:solidFill>
                <a:latin typeface="Arial"/>
                <a:cs typeface="Arial"/>
              </a:rPr>
              <a:t>"Before </a:t>
            </a:r>
            <a:r>
              <a:rPr sz="1800" b="1" i="1" spc="320" dirty="0">
                <a:solidFill>
                  <a:srgbClr val="2A00FF"/>
                </a:solidFill>
                <a:latin typeface="Arial"/>
                <a:cs typeface="Arial"/>
              </a:rPr>
              <a:t>all</a:t>
            </a:r>
            <a:r>
              <a:rPr sz="1800" b="1" i="1" spc="2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25" dirty="0">
                <a:solidFill>
                  <a:srgbClr val="2A00FF"/>
                </a:solidFill>
                <a:latin typeface="Arial"/>
                <a:cs typeface="Arial"/>
              </a:rPr>
              <a:t>methods"</a:t>
            </a:r>
            <a:r>
              <a:rPr sz="1800" b="1" i="1" spc="2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65" dirty="0">
                <a:solidFill>
                  <a:srgbClr val="636363"/>
                </a:solidFill>
                <a:latin typeface="Arial"/>
                <a:cs typeface="Arial"/>
              </a:rPr>
              <a:t>@AfterClass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60" dirty="0">
                <a:latin typeface="Arial"/>
                <a:cs typeface="Arial"/>
              </a:rPr>
              <a:t>afterClass()</a:t>
            </a:r>
            <a:r>
              <a:rPr sz="1800" b="1" spc="40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40" dirty="0">
                <a:latin typeface="Arial"/>
                <a:cs typeface="Arial"/>
              </a:rPr>
              <a:t>System.</a:t>
            </a:r>
            <a:r>
              <a:rPr sz="1800" b="1" i="1" spc="14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40" dirty="0">
                <a:latin typeface="Arial"/>
                <a:cs typeface="Arial"/>
              </a:rPr>
              <a:t>.println(</a:t>
            </a:r>
            <a:r>
              <a:rPr sz="1800" b="1" i="1" spc="140" dirty="0">
                <a:solidFill>
                  <a:srgbClr val="2A00FF"/>
                </a:solidFill>
                <a:latin typeface="Arial"/>
                <a:cs typeface="Arial"/>
              </a:rPr>
              <a:t>"After </a:t>
            </a:r>
            <a:r>
              <a:rPr sz="1800" b="1" i="1" spc="315" dirty="0">
                <a:solidFill>
                  <a:srgbClr val="2A00FF"/>
                </a:solidFill>
                <a:latin typeface="Arial"/>
                <a:cs typeface="Arial"/>
              </a:rPr>
              <a:t>all</a:t>
            </a:r>
            <a:r>
              <a:rPr sz="1800" b="1" i="1" spc="19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25" dirty="0">
                <a:solidFill>
                  <a:srgbClr val="2A00FF"/>
                </a:solidFill>
                <a:latin typeface="Arial"/>
                <a:cs typeface="Arial"/>
              </a:rPr>
              <a:t>methods"</a:t>
            </a:r>
            <a:r>
              <a:rPr sz="1800" b="1" i="1" spc="2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812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Assert </a:t>
            </a:r>
            <a:r>
              <a:rPr b="0" spc="-5" dirty="0">
                <a:latin typeface="Arial"/>
                <a:cs typeface="Arial"/>
              </a:rPr>
              <a:t>Statements </a:t>
            </a:r>
            <a:r>
              <a:rPr b="0" dirty="0">
                <a:latin typeface="Arial"/>
                <a:cs typeface="Arial"/>
              </a:rPr>
              <a:t>in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42215"/>
            <a:ext cx="5173345" cy="3009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30" dirty="0">
                <a:latin typeface="Arial"/>
                <a:cs typeface="Arial"/>
              </a:rPr>
              <a:t>Following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are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methods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Assert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class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40" dirty="0">
                <a:latin typeface="Arial"/>
                <a:cs typeface="Arial"/>
              </a:rPr>
              <a:t>Fail(String)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45" dirty="0">
                <a:latin typeface="Arial"/>
                <a:cs typeface="Arial"/>
              </a:rPr>
              <a:t>assertTrue(boolean)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45" dirty="0">
                <a:latin typeface="Arial"/>
                <a:cs typeface="Arial"/>
              </a:rPr>
              <a:t>assertEquals([String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message],expected,actual)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30" dirty="0">
                <a:latin typeface="Arial"/>
                <a:cs typeface="Arial"/>
              </a:rPr>
              <a:t>assertNull([message],object)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25" dirty="0">
                <a:latin typeface="Arial"/>
                <a:cs typeface="Arial"/>
              </a:rPr>
              <a:t>assertNotNull([message],object)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30" dirty="0">
                <a:latin typeface="Arial"/>
                <a:cs typeface="Arial"/>
              </a:rPr>
              <a:t>assertSame([String],expected,actual)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30" dirty="0">
                <a:latin typeface="Arial"/>
                <a:cs typeface="Arial"/>
              </a:rPr>
              <a:t>assertNotSame([String],expected,actual)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45" dirty="0">
                <a:latin typeface="Arial"/>
                <a:cs typeface="Arial"/>
              </a:rPr>
              <a:t>assertThat(String,T </a:t>
            </a:r>
            <a:r>
              <a:rPr sz="1800" spc="-35" dirty="0">
                <a:latin typeface="Arial"/>
                <a:cs typeface="Arial"/>
              </a:rPr>
              <a:t>actual, </a:t>
            </a:r>
            <a:r>
              <a:rPr sz="1800" spc="-60" dirty="0">
                <a:latin typeface="Arial"/>
                <a:cs typeface="Arial"/>
              </a:rPr>
              <a:t>Matcher&lt;T&gt;</a:t>
            </a:r>
            <a:r>
              <a:rPr sz="1800" spc="-29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matcher)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959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</a:t>
            </a:r>
            <a:r>
              <a:rPr b="0" spc="-5" dirty="0">
                <a:latin typeface="Arial"/>
                <a:cs typeface="Arial"/>
              </a:rPr>
              <a:t>@Before and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@After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504315"/>
            <a:ext cx="8213090" cy="2442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20" dirty="0">
                <a:latin typeface="Arial"/>
                <a:cs typeface="Arial"/>
              </a:rPr>
              <a:t>Test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fixtures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help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avoiding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redundant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code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when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several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methods  </a:t>
            </a:r>
            <a:r>
              <a:rPr sz="2200" spc="-85" dirty="0">
                <a:latin typeface="Arial"/>
                <a:cs typeface="Arial"/>
              </a:rPr>
              <a:t>share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same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initialization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cleanup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code.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5" dirty="0">
                <a:latin typeface="Arial"/>
                <a:cs typeface="Arial"/>
              </a:rPr>
              <a:t>Methods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annotated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with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@Before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@After.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30" dirty="0">
                <a:latin typeface="Arial"/>
                <a:cs typeface="Arial"/>
              </a:rPr>
              <a:t>@Before: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This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executes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every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9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@After: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This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executes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after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every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1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80" dirty="0">
                <a:latin typeface="Arial"/>
                <a:cs typeface="Arial"/>
              </a:rPr>
              <a:t>Any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number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of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@Before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@After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methods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exist.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14" dirty="0">
                <a:latin typeface="Arial"/>
                <a:cs typeface="Arial"/>
              </a:rPr>
              <a:t>They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inherit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methods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annotated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with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@Before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@After.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959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</a:t>
            </a:r>
            <a:r>
              <a:rPr b="0" spc="-5" dirty="0">
                <a:latin typeface="Arial"/>
                <a:cs typeface="Arial"/>
              </a:rPr>
              <a:t>@Before and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@After</a:t>
            </a:r>
          </a:p>
        </p:txBody>
      </p:sp>
      <p:sp>
        <p:nvSpPr>
          <p:cNvPr id="3" name="object 3"/>
          <p:cNvSpPr/>
          <p:nvPr/>
        </p:nvSpPr>
        <p:spPr>
          <a:xfrm>
            <a:off x="409194" y="1997201"/>
            <a:ext cx="7848600" cy="1457325"/>
          </a:xfrm>
          <a:custGeom>
            <a:avLst/>
            <a:gdLst/>
            <a:ahLst/>
            <a:cxnLst/>
            <a:rect l="l" t="t" r="r" b="b"/>
            <a:pathLst>
              <a:path w="7848600" h="1457325">
                <a:moveTo>
                  <a:pt x="0" y="242824"/>
                </a:moveTo>
                <a:lnTo>
                  <a:pt x="4933" y="193885"/>
                </a:lnTo>
                <a:lnTo>
                  <a:pt x="19083" y="148304"/>
                </a:lnTo>
                <a:lnTo>
                  <a:pt x="41473" y="107057"/>
                </a:lnTo>
                <a:lnTo>
                  <a:pt x="71126" y="71120"/>
                </a:lnTo>
                <a:lnTo>
                  <a:pt x="107065" y="41469"/>
                </a:lnTo>
                <a:lnTo>
                  <a:pt x="148314" y="19081"/>
                </a:lnTo>
                <a:lnTo>
                  <a:pt x="193897" y="4933"/>
                </a:lnTo>
                <a:lnTo>
                  <a:pt x="242836" y="0"/>
                </a:lnTo>
                <a:lnTo>
                  <a:pt x="7605776" y="0"/>
                </a:lnTo>
                <a:lnTo>
                  <a:pt x="7654714" y="4933"/>
                </a:lnTo>
                <a:lnTo>
                  <a:pt x="7700295" y="19081"/>
                </a:lnTo>
                <a:lnTo>
                  <a:pt x="7741542" y="41469"/>
                </a:lnTo>
                <a:lnTo>
                  <a:pt x="7777480" y="71119"/>
                </a:lnTo>
                <a:lnTo>
                  <a:pt x="7807130" y="107057"/>
                </a:lnTo>
                <a:lnTo>
                  <a:pt x="7829518" y="148304"/>
                </a:lnTo>
                <a:lnTo>
                  <a:pt x="7843666" y="193885"/>
                </a:lnTo>
                <a:lnTo>
                  <a:pt x="7848600" y="242824"/>
                </a:lnTo>
                <a:lnTo>
                  <a:pt x="7848600" y="1214120"/>
                </a:lnTo>
                <a:lnTo>
                  <a:pt x="7843666" y="1263058"/>
                </a:lnTo>
                <a:lnTo>
                  <a:pt x="7829518" y="1308639"/>
                </a:lnTo>
                <a:lnTo>
                  <a:pt x="7807130" y="1349886"/>
                </a:lnTo>
                <a:lnTo>
                  <a:pt x="7777480" y="1385824"/>
                </a:lnTo>
                <a:lnTo>
                  <a:pt x="7741542" y="1415474"/>
                </a:lnTo>
                <a:lnTo>
                  <a:pt x="7700295" y="1437862"/>
                </a:lnTo>
                <a:lnTo>
                  <a:pt x="7654714" y="1452010"/>
                </a:lnTo>
                <a:lnTo>
                  <a:pt x="7605776" y="1456944"/>
                </a:lnTo>
                <a:lnTo>
                  <a:pt x="242836" y="1456944"/>
                </a:lnTo>
                <a:lnTo>
                  <a:pt x="193897" y="1452010"/>
                </a:lnTo>
                <a:lnTo>
                  <a:pt x="148314" y="1437862"/>
                </a:lnTo>
                <a:lnTo>
                  <a:pt x="107065" y="1415474"/>
                </a:lnTo>
                <a:lnTo>
                  <a:pt x="71126" y="1385824"/>
                </a:lnTo>
                <a:lnTo>
                  <a:pt x="41473" y="1349886"/>
                </a:lnTo>
                <a:lnTo>
                  <a:pt x="19083" y="1308639"/>
                </a:lnTo>
                <a:lnTo>
                  <a:pt x="4933" y="1263058"/>
                </a:lnTo>
                <a:lnTo>
                  <a:pt x="0" y="1214120"/>
                </a:lnTo>
                <a:lnTo>
                  <a:pt x="0" y="242824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194" y="4362450"/>
            <a:ext cx="7848600" cy="1457325"/>
          </a:xfrm>
          <a:custGeom>
            <a:avLst/>
            <a:gdLst/>
            <a:ahLst/>
            <a:cxnLst/>
            <a:rect l="l" t="t" r="r" b="b"/>
            <a:pathLst>
              <a:path w="7848600" h="1457325">
                <a:moveTo>
                  <a:pt x="0" y="242824"/>
                </a:moveTo>
                <a:lnTo>
                  <a:pt x="4933" y="193885"/>
                </a:lnTo>
                <a:lnTo>
                  <a:pt x="19083" y="148304"/>
                </a:lnTo>
                <a:lnTo>
                  <a:pt x="41473" y="107057"/>
                </a:lnTo>
                <a:lnTo>
                  <a:pt x="71126" y="71119"/>
                </a:lnTo>
                <a:lnTo>
                  <a:pt x="107065" y="41469"/>
                </a:lnTo>
                <a:lnTo>
                  <a:pt x="148314" y="19081"/>
                </a:lnTo>
                <a:lnTo>
                  <a:pt x="193897" y="4933"/>
                </a:lnTo>
                <a:lnTo>
                  <a:pt x="242836" y="0"/>
                </a:lnTo>
                <a:lnTo>
                  <a:pt x="7605776" y="0"/>
                </a:lnTo>
                <a:lnTo>
                  <a:pt x="7654714" y="4933"/>
                </a:lnTo>
                <a:lnTo>
                  <a:pt x="7700295" y="19081"/>
                </a:lnTo>
                <a:lnTo>
                  <a:pt x="7741542" y="41469"/>
                </a:lnTo>
                <a:lnTo>
                  <a:pt x="7777480" y="71119"/>
                </a:lnTo>
                <a:lnTo>
                  <a:pt x="7807130" y="107057"/>
                </a:lnTo>
                <a:lnTo>
                  <a:pt x="7829518" y="148304"/>
                </a:lnTo>
                <a:lnTo>
                  <a:pt x="7843666" y="193885"/>
                </a:lnTo>
                <a:lnTo>
                  <a:pt x="7848600" y="242824"/>
                </a:lnTo>
                <a:lnTo>
                  <a:pt x="7848600" y="1214120"/>
                </a:lnTo>
                <a:lnTo>
                  <a:pt x="7843666" y="1263055"/>
                </a:lnTo>
                <a:lnTo>
                  <a:pt x="7829518" y="1308634"/>
                </a:lnTo>
                <a:lnTo>
                  <a:pt x="7807130" y="1349881"/>
                </a:lnTo>
                <a:lnTo>
                  <a:pt x="7777480" y="1385819"/>
                </a:lnTo>
                <a:lnTo>
                  <a:pt x="7741542" y="1415471"/>
                </a:lnTo>
                <a:lnTo>
                  <a:pt x="7700295" y="1437860"/>
                </a:lnTo>
                <a:lnTo>
                  <a:pt x="7654714" y="1452010"/>
                </a:lnTo>
                <a:lnTo>
                  <a:pt x="7605776" y="1456944"/>
                </a:lnTo>
                <a:lnTo>
                  <a:pt x="242836" y="1456944"/>
                </a:lnTo>
                <a:lnTo>
                  <a:pt x="193897" y="1452010"/>
                </a:lnTo>
                <a:lnTo>
                  <a:pt x="148314" y="1437860"/>
                </a:lnTo>
                <a:lnTo>
                  <a:pt x="107065" y="1415471"/>
                </a:lnTo>
                <a:lnTo>
                  <a:pt x="71126" y="1385819"/>
                </a:lnTo>
                <a:lnTo>
                  <a:pt x="41473" y="1349881"/>
                </a:lnTo>
                <a:lnTo>
                  <a:pt x="19083" y="1308634"/>
                </a:lnTo>
                <a:lnTo>
                  <a:pt x="4933" y="1263055"/>
                </a:lnTo>
                <a:lnTo>
                  <a:pt x="0" y="1214120"/>
                </a:lnTo>
                <a:lnTo>
                  <a:pt x="0" y="242824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903" y="1344548"/>
            <a:ext cx="4702810" cy="437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Example of</a:t>
            </a:r>
            <a:r>
              <a:rPr sz="22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@Before: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97CC"/>
              </a:buClr>
              <a:buFont typeface="Wingdings"/>
              <a:buChar char=""/>
            </a:pPr>
            <a:endParaRPr sz="265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</a:pP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@Before</a:t>
            </a:r>
            <a:endParaRPr sz="18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  <a:spcBef>
                <a:spcPts val="430"/>
              </a:spcBef>
            </a:pP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public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void </a:t>
            </a:r>
            <a:r>
              <a:rPr sz="1800" spc="-55" dirty="0">
                <a:solidFill>
                  <a:srgbClr val="002549"/>
                </a:solidFill>
                <a:latin typeface="Arial"/>
                <a:cs typeface="Arial"/>
              </a:rPr>
              <a:t>beforeEachTest()</a:t>
            </a:r>
            <a:r>
              <a:rPr sz="1800" spc="-31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solidFill>
                  <a:srgbClr val="002549"/>
                </a:solidFill>
                <a:latin typeface="Arial"/>
                <a:cs typeface="Arial"/>
              </a:rPr>
              <a:t>Calculator </a:t>
            </a:r>
            <a:r>
              <a:rPr sz="1800" spc="-55" dirty="0">
                <a:solidFill>
                  <a:srgbClr val="002549"/>
                </a:solidFill>
                <a:latin typeface="Arial"/>
                <a:cs typeface="Arial"/>
              </a:rPr>
              <a:t>cal=new</a:t>
            </a:r>
            <a:r>
              <a:rPr sz="1800" spc="-18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002549"/>
                </a:solidFill>
                <a:latin typeface="Arial"/>
                <a:cs typeface="Arial"/>
              </a:rPr>
              <a:t>Calculator();</a:t>
            </a:r>
            <a:endParaRPr sz="18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solidFill>
                  <a:srgbClr val="002549"/>
                </a:solidFill>
                <a:latin typeface="Arial"/>
                <a:cs typeface="Arial"/>
              </a:rPr>
              <a:t>Calculator </a:t>
            </a:r>
            <a:r>
              <a:rPr sz="1800" spc="-95" dirty="0">
                <a:solidFill>
                  <a:srgbClr val="002549"/>
                </a:solidFill>
                <a:latin typeface="Arial"/>
                <a:cs typeface="Arial"/>
              </a:rPr>
              <a:t>cal1=new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Calculator(“5”, </a:t>
            </a:r>
            <a:r>
              <a:rPr sz="1800" spc="80" dirty="0">
                <a:solidFill>
                  <a:srgbClr val="002549"/>
                </a:solidFill>
                <a:latin typeface="Arial"/>
                <a:cs typeface="Arial"/>
              </a:rPr>
              <a:t>“2”);</a:t>
            </a:r>
            <a:r>
              <a:rPr sz="1800" spc="-3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Example of</a:t>
            </a:r>
            <a:r>
              <a:rPr sz="2200" spc="1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@After: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Arial"/>
              <a:cs typeface="Arial"/>
            </a:endParaRPr>
          </a:p>
          <a:p>
            <a:pPr marL="633730">
              <a:lnSpc>
                <a:spcPct val="100000"/>
              </a:lnSpc>
            </a:pPr>
            <a:r>
              <a:rPr sz="1800" spc="15" dirty="0">
                <a:solidFill>
                  <a:srgbClr val="002549"/>
                </a:solidFill>
                <a:latin typeface="Arial"/>
                <a:cs typeface="Arial"/>
              </a:rPr>
              <a:t>@After</a:t>
            </a:r>
            <a:endParaRPr sz="1800">
              <a:latin typeface="Arial"/>
              <a:cs typeface="Arial"/>
            </a:endParaRPr>
          </a:p>
          <a:p>
            <a:pPr marL="633730" marR="1349375">
              <a:lnSpc>
                <a:spcPct val="120000"/>
              </a:lnSpc>
              <a:spcBef>
                <a:spcPts val="5"/>
              </a:spcBef>
            </a:pP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public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void </a:t>
            </a:r>
            <a:r>
              <a:rPr sz="1800" spc="-50" dirty="0">
                <a:solidFill>
                  <a:srgbClr val="002549"/>
                </a:solidFill>
                <a:latin typeface="Arial"/>
                <a:cs typeface="Arial"/>
              </a:rPr>
              <a:t>afterEachTest()</a:t>
            </a:r>
            <a:r>
              <a:rPr sz="1800" spc="-3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sz="1800" spc="-50" dirty="0">
                <a:solidFill>
                  <a:srgbClr val="002549"/>
                </a:solidFill>
                <a:latin typeface="Arial"/>
                <a:cs typeface="Arial"/>
              </a:rPr>
              <a:t>Calculator cal=null;  Calculator </a:t>
            </a:r>
            <a:r>
              <a:rPr sz="1800" spc="-85" dirty="0">
                <a:solidFill>
                  <a:srgbClr val="002549"/>
                </a:solidFill>
                <a:latin typeface="Arial"/>
                <a:cs typeface="Arial"/>
              </a:rPr>
              <a:t>cal1=null;</a:t>
            </a:r>
            <a:r>
              <a:rPr sz="1800" spc="-18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41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5" dirty="0">
                <a:latin typeface="Arial"/>
                <a:cs typeface="Arial"/>
              </a:rPr>
              <a:t>Testing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645413" y="3124961"/>
            <a:ext cx="7556500" cy="1515110"/>
          </a:xfrm>
          <a:custGeom>
            <a:avLst/>
            <a:gdLst/>
            <a:ahLst/>
            <a:cxnLst/>
            <a:rect l="l" t="t" r="r" b="b"/>
            <a:pathLst>
              <a:path w="7556500" h="1515110">
                <a:moveTo>
                  <a:pt x="0" y="252475"/>
                </a:moveTo>
                <a:lnTo>
                  <a:pt x="4067" y="207091"/>
                </a:lnTo>
                <a:lnTo>
                  <a:pt x="15796" y="164375"/>
                </a:lnTo>
                <a:lnTo>
                  <a:pt x="34471" y="125043"/>
                </a:lnTo>
                <a:lnTo>
                  <a:pt x="59380" y="89805"/>
                </a:lnTo>
                <a:lnTo>
                  <a:pt x="89811" y="59376"/>
                </a:lnTo>
                <a:lnTo>
                  <a:pt x="125048" y="34468"/>
                </a:lnTo>
                <a:lnTo>
                  <a:pt x="164381" y="15794"/>
                </a:lnTo>
                <a:lnTo>
                  <a:pt x="207094" y="4067"/>
                </a:lnTo>
                <a:lnTo>
                  <a:pt x="252476" y="0"/>
                </a:lnTo>
                <a:lnTo>
                  <a:pt x="7303515" y="0"/>
                </a:lnTo>
                <a:lnTo>
                  <a:pt x="7348900" y="4067"/>
                </a:lnTo>
                <a:lnTo>
                  <a:pt x="7391616" y="15794"/>
                </a:lnTo>
                <a:lnTo>
                  <a:pt x="7430948" y="34468"/>
                </a:lnTo>
                <a:lnTo>
                  <a:pt x="7466186" y="59376"/>
                </a:lnTo>
                <a:lnTo>
                  <a:pt x="7496615" y="89805"/>
                </a:lnTo>
                <a:lnTo>
                  <a:pt x="7521523" y="125043"/>
                </a:lnTo>
                <a:lnTo>
                  <a:pt x="7540197" y="164375"/>
                </a:lnTo>
                <a:lnTo>
                  <a:pt x="7551924" y="207091"/>
                </a:lnTo>
                <a:lnTo>
                  <a:pt x="7555991" y="252475"/>
                </a:lnTo>
                <a:lnTo>
                  <a:pt x="7555991" y="1262380"/>
                </a:lnTo>
                <a:lnTo>
                  <a:pt x="7551924" y="1307764"/>
                </a:lnTo>
                <a:lnTo>
                  <a:pt x="7540197" y="1350480"/>
                </a:lnTo>
                <a:lnTo>
                  <a:pt x="7521523" y="1389812"/>
                </a:lnTo>
                <a:lnTo>
                  <a:pt x="7496615" y="1425050"/>
                </a:lnTo>
                <a:lnTo>
                  <a:pt x="7466186" y="1455479"/>
                </a:lnTo>
                <a:lnTo>
                  <a:pt x="7430948" y="1480387"/>
                </a:lnTo>
                <a:lnTo>
                  <a:pt x="7391616" y="1499061"/>
                </a:lnTo>
                <a:lnTo>
                  <a:pt x="7348900" y="1510788"/>
                </a:lnTo>
                <a:lnTo>
                  <a:pt x="7303515" y="1514856"/>
                </a:lnTo>
                <a:lnTo>
                  <a:pt x="252476" y="1514856"/>
                </a:lnTo>
                <a:lnTo>
                  <a:pt x="207094" y="1510788"/>
                </a:lnTo>
                <a:lnTo>
                  <a:pt x="164381" y="1499061"/>
                </a:lnTo>
                <a:lnTo>
                  <a:pt x="125048" y="1480387"/>
                </a:lnTo>
                <a:lnTo>
                  <a:pt x="89811" y="1455479"/>
                </a:lnTo>
                <a:lnTo>
                  <a:pt x="59380" y="1425050"/>
                </a:lnTo>
                <a:lnTo>
                  <a:pt x="34471" y="1389812"/>
                </a:lnTo>
                <a:lnTo>
                  <a:pt x="15796" y="1350480"/>
                </a:lnTo>
                <a:lnTo>
                  <a:pt x="4067" y="1307764"/>
                </a:lnTo>
                <a:lnTo>
                  <a:pt x="0" y="1262380"/>
                </a:lnTo>
                <a:lnTo>
                  <a:pt x="0" y="252475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903" y="1470177"/>
            <a:ext cx="8502650" cy="30499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ideal to check that exceptions are thrown correctly by</a:t>
            </a:r>
            <a:r>
              <a:rPr sz="2200" spc="17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methods.</a:t>
            </a:r>
            <a:endParaRPr sz="2200">
              <a:latin typeface="Arial"/>
              <a:cs typeface="Arial"/>
            </a:endParaRPr>
          </a:p>
          <a:p>
            <a:pPr marL="178435" marR="929640" indent="-166370">
              <a:lnSpc>
                <a:spcPts val="2380"/>
              </a:lnSpc>
              <a:spcBef>
                <a:spcPts val="63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Use the expected parameter in </a:t>
            </a:r>
            <a:r>
              <a:rPr sz="2200" spc="-50" dirty="0">
                <a:solidFill>
                  <a:srgbClr val="002549"/>
                </a:solidFill>
                <a:latin typeface="Arial"/>
                <a:cs typeface="Arial"/>
              </a:rPr>
              <a:t>@Test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annotation to test the  exception that should be</a:t>
            </a:r>
            <a:r>
              <a:rPr sz="22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thrown.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0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For</a:t>
            </a:r>
            <a:r>
              <a:rPr sz="2200" spc="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873760" marR="3043555">
              <a:lnSpc>
                <a:spcPct val="120000"/>
              </a:lnSpc>
              <a:spcBef>
                <a:spcPts val="2140"/>
              </a:spcBef>
            </a:pPr>
            <a:r>
              <a:rPr sz="1800" spc="-20" dirty="0">
                <a:solidFill>
                  <a:srgbClr val="002549"/>
                </a:solidFill>
                <a:latin typeface="Arial"/>
                <a:cs typeface="Arial"/>
              </a:rPr>
              <a:t>@Test(expected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=</a:t>
            </a:r>
            <a:r>
              <a:rPr sz="1800" spc="-4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ArithmeticException.class)  public void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divideByZeroTest()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calobj.divide(15,0);</a:t>
            </a:r>
            <a:endParaRPr sz="1800">
              <a:latin typeface="Arial"/>
              <a:cs typeface="Arial"/>
            </a:endParaRPr>
          </a:p>
          <a:p>
            <a:pPr marL="87376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699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</a:t>
            </a:r>
            <a:r>
              <a:rPr b="0" spc="-5" dirty="0">
                <a:latin typeface="Arial"/>
                <a:cs typeface="Arial"/>
              </a:rPr>
              <a:t>@BeforeClass and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@AfterClass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504315"/>
            <a:ext cx="8538845" cy="19900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00" dirty="0">
                <a:latin typeface="Arial"/>
                <a:cs typeface="Arial"/>
              </a:rPr>
              <a:t>Suppose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some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initialization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has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done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several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tests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have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  </a:t>
            </a:r>
            <a:r>
              <a:rPr sz="2200" spc="-40" dirty="0">
                <a:latin typeface="Arial"/>
                <a:cs typeface="Arial"/>
              </a:rPr>
              <a:t>executed </a:t>
            </a:r>
            <a:r>
              <a:rPr sz="2200" spc="-5" dirty="0">
                <a:latin typeface="Arial"/>
                <a:cs typeface="Arial"/>
              </a:rPr>
              <a:t>before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39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cleanup.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05" dirty="0">
                <a:latin typeface="Arial"/>
                <a:cs typeface="Arial"/>
              </a:rPr>
              <a:t>Then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methods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annotated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by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using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@BeforeClass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sz="2200" spc="-70" dirty="0">
                <a:latin typeface="Arial"/>
                <a:cs typeface="Arial"/>
              </a:rPr>
              <a:t>@AfterClass.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75" dirty="0">
                <a:latin typeface="Arial"/>
                <a:cs typeface="Arial"/>
              </a:rPr>
              <a:t>@BeforeClass: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once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60" dirty="0">
                <a:latin typeface="Arial"/>
                <a:cs typeface="Arial"/>
              </a:rPr>
              <a:t>@AfterClass: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once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after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all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have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executed.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6992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 </a:t>
            </a:r>
            <a:r>
              <a:rPr b="0" spc="-5" dirty="0">
                <a:latin typeface="Arial"/>
                <a:cs typeface="Arial"/>
              </a:rPr>
              <a:t>@BeforeClass and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@AfterClass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93954" y="2026157"/>
            <a:ext cx="7848600" cy="1457325"/>
          </a:xfrm>
          <a:custGeom>
            <a:avLst/>
            <a:gdLst/>
            <a:ahLst/>
            <a:cxnLst/>
            <a:rect l="l" t="t" r="r" b="b"/>
            <a:pathLst>
              <a:path w="7848600" h="1457325">
                <a:moveTo>
                  <a:pt x="0" y="242824"/>
                </a:moveTo>
                <a:lnTo>
                  <a:pt x="4933" y="193885"/>
                </a:lnTo>
                <a:lnTo>
                  <a:pt x="19083" y="148304"/>
                </a:lnTo>
                <a:lnTo>
                  <a:pt x="41473" y="107057"/>
                </a:lnTo>
                <a:lnTo>
                  <a:pt x="71126" y="71120"/>
                </a:lnTo>
                <a:lnTo>
                  <a:pt x="107065" y="41469"/>
                </a:lnTo>
                <a:lnTo>
                  <a:pt x="148314" y="19081"/>
                </a:lnTo>
                <a:lnTo>
                  <a:pt x="193897" y="4933"/>
                </a:lnTo>
                <a:lnTo>
                  <a:pt x="242836" y="0"/>
                </a:lnTo>
                <a:lnTo>
                  <a:pt x="7605776" y="0"/>
                </a:lnTo>
                <a:lnTo>
                  <a:pt x="7654714" y="4933"/>
                </a:lnTo>
                <a:lnTo>
                  <a:pt x="7700295" y="19081"/>
                </a:lnTo>
                <a:lnTo>
                  <a:pt x="7741542" y="41469"/>
                </a:lnTo>
                <a:lnTo>
                  <a:pt x="7777480" y="71119"/>
                </a:lnTo>
                <a:lnTo>
                  <a:pt x="7807130" y="107057"/>
                </a:lnTo>
                <a:lnTo>
                  <a:pt x="7829518" y="148304"/>
                </a:lnTo>
                <a:lnTo>
                  <a:pt x="7843666" y="193885"/>
                </a:lnTo>
                <a:lnTo>
                  <a:pt x="7848600" y="242824"/>
                </a:lnTo>
                <a:lnTo>
                  <a:pt x="7848600" y="1214119"/>
                </a:lnTo>
                <a:lnTo>
                  <a:pt x="7843666" y="1263058"/>
                </a:lnTo>
                <a:lnTo>
                  <a:pt x="7829518" y="1308639"/>
                </a:lnTo>
                <a:lnTo>
                  <a:pt x="7807130" y="1349886"/>
                </a:lnTo>
                <a:lnTo>
                  <a:pt x="7777480" y="1385823"/>
                </a:lnTo>
                <a:lnTo>
                  <a:pt x="7741542" y="1415474"/>
                </a:lnTo>
                <a:lnTo>
                  <a:pt x="7700295" y="1437862"/>
                </a:lnTo>
                <a:lnTo>
                  <a:pt x="7654714" y="1452010"/>
                </a:lnTo>
                <a:lnTo>
                  <a:pt x="7605776" y="1456943"/>
                </a:lnTo>
                <a:lnTo>
                  <a:pt x="242836" y="1456943"/>
                </a:lnTo>
                <a:lnTo>
                  <a:pt x="193897" y="1452010"/>
                </a:lnTo>
                <a:lnTo>
                  <a:pt x="148314" y="1437862"/>
                </a:lnTo>
                <a:lnTo>
                  <a:pt x="107065" y="1415474"/>
                </a:lnTo>
                <a:lnTo>
                  <a:pt x="71126" y="1385824"/>
                </a:lnTo>
                <a:lnTo>
                  <a:pt x="41473" y="1349886"/>
                </a:lnTo>
                <a:lnTo>
                  <a:pt x="19083" y="1308639"/>
                </a:lnTo>
                <a:lnTo>
                  <a:pt x="4933" y="1263058"/>
                </a:lnTo>
                <a:lnTo>
                  <a:pt x="0" y="1214119"/>
                </a:lnTo>
                <a:lnTo>
                  <a:pt x="0" y="242824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194" y="4216146"/>
            <a:ext cx="7848600" cy="1259205"/>
          </a:xfrm>
          <a:custGeom>
            <a:avLst/>
            <a:gdLst/>
            <a:ahLst/>
            <a:cxnLst/>
            <a:rect l="l" t="t" r="r" b="b"/>
            <a:pathLst>
              <a:path w="7848600" h="1259204">
                <a:moveTo>
                  <a:pt x="0" y="209803"/>
                </a:moveTo>
                <a:lnTo>
                  <a:pt x="5541" y="161712"/>
                </a:lnTo>
                <a:lnTo>
                  <a:pt x="21326" y="117558"/>
                </a:lnTo>
                <a:lnTo>
                  <a:pt x="46095" y="78602"/>
                </a:lnTo>
                <a:lnTo>
                  <a:pt x="78588" y="46106"/>
                </a:lnTo>
                <a:lnTo>
                  <a:pt x="117546" y="21333"/>
                </a:lnTo>
                <a:lnTo>
                  <a:pt x="161708" y="5543"/>
                </a:lnTo>
                <a:lnTo>
                  <a:pt x="209816" y="0"/>
                </a:lnTo>
                <a:lnTo>
                  <a:pt x="7638796" y="0"/>
                </a:lnTo>
                <a:lnTo>
                  <a:pt x="7686887" y="5543"/>
                </a:lnTo>
                <a:lnTo>
                  <a:pt x="7731041" y="21333"/>
                </a:lnTo>
                <a:lnTo>
                  <a:pt x="7769997" y="46106"/>
                </a:lnTo>
                <a:lnTo>
                  <a:pt x="7802493" y="78602"/>
                </a:lnTo>
                <a:lnTo>
                  <a:pt x="7827266" y="117558"/>
                </a:lnTo>
                <a:lnTo>
                  <a:pt x="7843056" y="161712"/>
                </a:lnTo>
                <a:lnTo>
                  <a:pt x="7848600" y="209803"/>
                </a:lnTo>
                <a:lnTo>
                  <a:pt x="7848600" y="1049019"/>
                </a:lnTo>
                <a:lnTo>
                  <a:pt x="7843056" y="1097111"/>
                </a:lnTo>
                <a:lnTo>
                  <a:pt x="7827266" y="1141265"/>
                </a:lnTo>
                <a:lnTo>
                  <a:pt x="7802493" y="1180221"/>
                </a:lnTo>
                <a:lnTo>
                  <a:pt x="7769997" y="1212717"/>
                </a:lnTo>
                <a:lnTo>
                  <a:pt x="7731041" y="1237490"/>
                </a:lnTo>
                <a:lnTo>
                  <a:pt x="7686887" y="1253280"/>
                </a:lnTo>
                <a:lnTo>
                  <a:pt x="7638796" y="1258823"/>
                </a:lnTo>
                <a:lnTo>
                  <a:pt x="209816" y="1258823"/>
                </a:lnTo>
                <a:lnTo>
                  <a:pt x="161708" y="1253280"/>
                </a:lnTo>
                <a:lnTo>
                  <a:pt x="117546" y="1237490"/>
                </a:lnTo>
                <a:lnTo>
                  <a:pt x="78588" y="1212717"/>
                </a:lnTo>
                <a:lnTo>
                  <a:pt x="46095" y="1180221"/>
                </a:lnTo>
                <a:lnTo>
                  <a:pt x="21326" y="1141265"/>
                </a:lnTo>
                <a:lnTo>
                  <a:pt x="5541" y="1097111"/>
                </a:lnTo>
                <a:lnTo>
                  <a:pt x="0" y="1049019"/>
                </a:lnTo>
                <a:lnTo>
                  <a:pt x="0" y="209803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903" y="1513459"/>
            <a:ext cx="7952105" cy="451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Example of</a:t>
            </a:r>
            <a:r>
              <a:rPr sz="2200" spc="2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@BeforeClass: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97CC"/>
              </a:buClr>
              <a:buFont typeface="Wingdings"/>
              <a:buChar char=""/>
            </a:pPr>
            <a:endParaRPr sz="285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@BeforeClass</a:t>
            </a:r>
            <a:endParaRPr sz="180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void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beforeAllTests()</a:t>
            </a:r>
            <a:r>
              <a:rPr sz="18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Connection</a:t>
            </a:r>
            <a:r>
              <a:rPr sz="1800" spc="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conn=DriverManager.getConnection(….);}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Example of</a:t>
            </a:r>
            <a:r>
              <a:rPr sz="2200" spc="1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@AfterClass:</a:t>
            </a:r>
            <a:endParaRPr sz="2200">
              <a:latin typeface="Arial"/>
              <a:cs typeface="Arial"/>
            </a:endParaRPr>
          </a:p>
          <a:p>
            <a:pPr marL="624205">
              <a:lnSpc>
                <a:spcPct val="100000"/>
              </a:lnSpc>
              <a:spcBef>
                <a:spcPts val="1925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@AfterClass</a:t>
            </a:r>
            <a:endParaRPr sz="1800">
              <a:latin typeface="Arial"/>
              <a:cs typeface="Arial"/>
            </a:endParaRPr>
          </a:p>
          <a:p>
            <a:pPr marL="624205" marR="4042410">
              <a:lnSpc>
                <a:spcPct val="12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void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afterAllTests()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conn.close;</a:t>
            </a:r>
            <a:r>
              <a:rPr sz="1800" spc="1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buClr>
                <a:srgbClr val="0097CC"/>
              </a:buClr>
              <a:buFont typeface="Wingdings"/>
              <a:buChar char=""/>
              <a:tabLst>
                <a:tab pos="252095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The methods using this annotation should be public static</a:t>
            </a:r>
            <a:r>
              <a:rPr sz="2200" spc="14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74747"/>
                </a:solidFill>
                <a:latin typeface="Arial"/>
                <a:cs typeface="Arial"/>
              </a:rPr>
              <a:t>void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2741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@Ignore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70177"/>
            <a:ext cx="8494395" cy="21412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 @Ignore annotation notifies the runner to ignore a</a:t>
            </a:r>
            <a:r>
              <a:rPr sz="2200" spc="10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test.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 runner reports that the test was not</a:t>
            </a:r>
            <a:r>
              <a:rPr sz="2200" spc="8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run.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20" dirty="0">
                <a:solidFill>
                  <a:srgbClr val="002549"/>
                </a:solidFill>
                <a:latin typeface="Arial"/>
                <a:cs typeface="Arial"/>
              </a:rPr>
              <a:t>Optionally,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 message can be included to indicate </a:t>
            </a:r>
            <a:r>
              <a:rPr sz="2200" spc="-10" dirty="0">
                <a:solidFill>
                  <a:srgbClr val="002549"/>
                </a:solidFill>
                <a:latin typeface="Arial"/>
                <a:cs typeface="Arial"/>
              </a:rPr>
              <a:t>why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</a:t>
            </a:r>
            <a:r>
              <a:rPr sz="2200" spc="13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should be ignored.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6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This annotation should be added either in before or after the </a:t>
            </a:r>
            <a:r>
              <a:rPr sz="2200" spc="-50" dirty="0">
                <a:solidFill>
                  <a:srgbClr val="002549"/>
                </a:solidFill>
                <a:latin typeface="Arial"/>
                <a:cs typeface="Arial"/>
              </a:rPr>
              <a:t>@Test 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annotation.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2741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Using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@Ignore</a:t>
            </a:r>
          </a:p>
        </p:txBody>
      </p:sp>
      <p:sp>
        <p:nvSpPr>
          <p:cNvPr id="3" name="object 3"/>
          <p:cNvSpPr/>
          <p:nvPr/>
        </p:nvSpPr>
        <p:spPr>
          <a:xfrm>
            <a:off x="447294" y="2212085"/>
            <a:ext cx="7848600" cy="1457325"/>
          </a:xfrm>
          <a:custGeom>
            <a:avLst/>
            <a:gdLst/>
            <a:ahLst/>
            <a:cxnLst/>
            <a:rect l="l" t="t" r="r" b="b"/>
            <a:pathLst>
              <a:path w="7848600" h="1457325">
                <a:moveTo>
                  <a:pt x="0" y="242824"/>
                </a:moveTo>
                <a:lnTo>
                  <a:pt x="4933" y="193885"/>
                </a:lnTo>
                <a:lnTo>
                  <a:pt x="19083" y="148304"/>
                </a:lnTo>
                <a:lnTo>
                  <a:pt x="41473" y="107057"/>
                </a:lnTo>
                <a:lnTo>
                  <a:pt x="71126" y="71120"/>
                </a:lnTo>
                <a:lnTo>
                  <a:pt x="107065" y="41469"/>
                </a:lnTo>
                <a:lnTo>
                  <a:pt x="148314" y="19081"/>
                </a:lnTo>
                <a:lnTo>
                  <a:pt x="193897" y="4933"/>
                </a:lnTo>
                <a:lnTo>
                  <a:pt x="242836" y="0"/>
                </a:lnTo>
                <a:lnTo>
                  <a:pt x="7605776" y="0"/>
                </a:lnTo>
                <a:lnTo>
                  <a:pt x="7654714" y="4933"/>
                </a:lnTo>
                <a:lnTo>
                  <a:pt x="7700295" y="19081"/>
                </a:lnTo>
                <a:lnTo>
                  <a:pt x="7741542" y="41469"/>
                </a:lnTo>
                <a:lnTo>
                  <a:pt x="7777480" y="71119"/>
                </a:lnTo>
                <a:lnTo>
                  <a:pt x="7807130" y="107057"/>
                </a:lnTo>
                <a:lnTo>
                  <a:pt x="7829518" y="148304"/>
                </a:lnTo>
                <a:lnTo>
                  <a:pt x="7843666" y="193885"/>
                </a:lnTo>
                <a:lnTo>
                  <a:pt x="7848600" y="242824"/>
                </a:lnTo>
                <a:lnTo>
                  <a:pt x="7848600" y="1214119"/>
                </a:lnTo>
                <a:lnTo>
                  <a:pt x="7843666" y="1263058"/>
                </a:lnTo>
                <a:lnTo>
                  <a:pt x="7829518" y="1308639"/>
                </a:lnTo>
                <a:lnTo>
                  <a:pt x="7807130" y="1349886"/>
                </a:lnTo>
                <a:lnTo>
                  <a:pt x="7777480" y="1385823"/>
                </a:lnTo>
                <a:lnTo>
                  <a:pt x="7741542" y="1415474"/>
                </a:lnTo>
                <a:lnTo>
                  <a:pt x="7700295" y="1437862"/>
                </a:lnTo>
                <a:lnTo>
                  <a:pt x="7654714" y="1452010"/>
                </a:lnTo>
                <a:lnTo>
                  <a:pt x="7605776" y="1456944"/>
                </a:lnTo>
                <a:lnTo>
                  <a:pt x="242836" y="1456944"/>
                </a:lnTo>
                <a:lnTo>
                  <a:pt x="193897" y="1452010"/>
                </a:lnTo>
                <a:lnTo>
                  <a:pt x="148314" y="1437862"/>
                </a:lnTo>
                <a:lnTo>
                  <a:pt x="107065" y="1415474"/>
                </a:lnTo>
                <a:lnTo>
                  <a:pt x="71126" y="1385823"/>
                </a:lnTo>
                <a:lnTo>
                  <a:pt x="41473" y="1349886"/>
                </a:lnTo>
                <a:lnTo>
                  <a:pt x="19083" y="1308639"/>
                </a:lnTo>
                <a:lnTo>
                  <a:pt x="4933" y="1263058"/>
                </a:lnTo>
                <a:lnTo>
                  <a:pt x="0" y="1214119"/>
                </a:lnTo>
                <a:lnTo>
                  <a:pt x="0" y="242824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7294" y="4289297"/>
            <a:ext cx="7848600" cy="1850389"/>
          </a:xfrm>
          <a:custGeom>
            <a:avLst/>
            <a:gdLst/>
            <a:ahLst/>
            <a:cxnLst/>
            <a:rect l="l" t="t" r="r" b="b"/>
            <a:pathLst>
              <a:path w="7848600" h="1850389">
                <a:moveTo>
                  <a:pt x="0" y="308356"/>
                </a:moveTo>
                <a:lnTo>
                  <a:pt x="3343" y="262787"/>
                </a:lnTo>
                <a:lnTo>
                  <a:pt x="13056" y="219296"/>
                </a:lnTo>
                <a:lnTo>
                  <a:pt x="28660" y="178357"/>
                </a:lnTo>
                <a:lnTo>
                  <a:pt x="49680" y="140449"/>
                </a:lnTo>
                <a:lnTo>
                  <a:pt x="75637" y="106049"/>
                </a:lnTo>
                <a:lnTo>
                  <a:pt x="106056" y="75632"/>
                </a:lnTo>
                <a:lnTo>
                  <a:pt x="140458" y="49676"/>
                </a:lnTo>
                <a:lnTo>
                  <a:pt x="178368" y="28658"/>
                </a:lnTo>
                <a:lnTo>
                  <a:pt x="219307" y="13054"/>
                </a:lnTo>
                <a:lnTo>
                  <a:pt x="262800" y="3343"/>
                </a:lnTo>
                <a:lnTo>
                  <a:pt x="308368" y="0"/>
                </a:lnTo>
                <a:lnTo>
                  <a:pt x="7540244" y="0"/>
                </a:lnTo>
                <a:lnTo>
                  <a:pt x="7585812" y="3343"/>
                </a:lnTo>
                <a:lnTo>
                  <a:pt x="7629303" y="13054"/>
                </a:lnTo>
                <a:lnTo>
                  <a:pt x="7670242" y="28658"/>
                </a:lnTo>
                <a:lnTo>
                  <a:pt x="7708150" y="49676"/>
                </a:lnTo>
                <a:lnTo>
                  <a:pt x="7742550" y="75632"/>
                </a:lnTo>
                <a:lnTo>
                  <a:pt x="7772967" y="106049"/>
                </a:lnTo>
                <a:lnTo>
                  <a:pt x="7798923" y="140449"/>
                </a:lnTo>
                <a:lnTo>
                  <a:pt x="7819941" y="178357"/>
                </a:lnTo>
                <a:lnTo>
                  <a:pt x="7835545" y="219296"/>
                </a:lnTo>
                <a:lnTo>
                  <a:pt x="7845256" y="262787"/>
                </a:lnTo>
                <a:lnTo>
                  <a:pt x="7848600" y="308356"/>
                </a:lnTo>
                <a:lnTo>
                  <a:pt x="7848600" y="1541767"/>
                </a:lnTo>
                <a:lnTo>
                  <a:pt x="7845256" y="1587335"/>
                </a:lnTo>
                <a:lnTo>
                  <a:pt x="7835545" y="1630828"/>
                </a:lnTo>
                <a:lnTo>
                  <a:pt x="7819941" y="1671767"/>
                </a:lnTo>
                <a:lnTo>
                  <a:pt x="7798923" y="1709677"/>
                </a:lnTo>
                <a:lnTo>
                  <a:pt x="7772967" y="1744079"/>
                </a:lnTo>
                <a:lnTo>
                  <a:pt x="7742550" y="1774498"/>
                </a:lnTo>
                <a:lnTo>
                  <a:pt x="7708150" y="1800455"/>
                </a:lnTo>
                <a:lnTo>
                  <a:pt x="7670242" y="1821475"/>
                </a:lnTo>
                <a:lnTo>
                  <a:pt x="7629303" y="1837079"/>
                </a:lnTo>
                <a:lnTo>
                  <a:pt x="7585812" y="1846792"/>
                </a:lnTo>
                <a:lnTo>
                  <a:pt x="7540244" y="1850136"/>
                </a:lnTo>
                <a:lnTo>
                  <a:pt x="308368" y="1850136"/>
                </a:lnTo>
                <a:lnTo>
                  <a:pt x="262800" y="1846792"/>
                </a:lnTo>
                <a:lnTo>
                  <a:pt x="219307" y="1837079"/>
                </a:lnTo>
                <a:lnTo>
                  <a:pt x="178368" y="1821475"/>
                </a:lnTo>
                <a:lnTo>
                  <a:pt x="140458" y="1800455"/>
                </a:lnTo>
                <a:lnTo>
                  <a:pt x="106056" y="1774498"/>
                </a:lnTo>
                <a:lnTo>
                  <a:pt x="75637" y="1744079"/>
                </a:lnTo>
                <a:lnTo>
                  <a:pt x="49680" y="1709677"/>
                </a:lnTo>
                <a:lnTo>
                  <a:pt x="28660" y="1671767"/>
                </a:lnTo>
                <a:lnTo>
                  <a:pt x="13056" y="1630828"/>
                </a:lnTo>
                <a:lnTo>
                  <a:pt x="3343" y="1587335"/>
                </a:lnTo>
                <a:lnTo>
                  <a:pt x="0" y="1541767"/>
                </a:lnTo>
                <a:lnTo>
                  <a:pt x="0" y="308356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903" y="1513459"/>
            <a:ext cx="6652895" cy="450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Example of @Ignore for a</a:t>
            </a:r>
            <a:r>
              <a:rPr sz="2200" spc="60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97CC"/>
              </a:buClr>
              <a:buFont typeface="Wingdings"/>
              <a:buChar char=""/>
            </a:pPr>
            <a:endParaRPr sz="3000">
              <a:latin typeface="Arial"/>
              <a:cs typeface="Arial"/>
            </a:endParaRPr>
          </a:p>
          <a:p>
            <a:pPr marL="67183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@Ignore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(“The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resource is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currently</a:t>
            </a:r>
            <a:r>
              <a:rPr sz="1800" spc="114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2549"/>
                </a:solidFill>
                <a:latin typeface="Arial"/>
                <a:cs typeface="Arial"/>
              </a:rPr>
              <a:t>available”)</a:t>
            </a:r>
            <a:endParaRPr sz="1800">
              <a:latin typeface="Arial"/>
              <a:cs typeface="Arial"/>
            </a:endParaRPr>
          </a:p>
          <a:p>
            <a:pPr marL="671830">
              <a:lnSpc>
                <a:spcPct val="100000"/>
              </a:lnSpc>
              <a:spcBef>
                <a:spcPts val="434"/>
              </a:spcBef>
            </a:pPr>
            <a:r>
              <a:rPr sz="1800" spc="-40" dirty="0">
                <a:solidFill>
                  <a:srgbClr val="002549"/>
                </a:solidFill>
                <a:latin typeface="Arial"/>
                <a:cs typeface="Arial"/>
              </a:rPr>
              <a:t>@Test</a:t>
            </a:r>
            <a:endParaRPr sz="1800">
              <a:latin typeface="Arial"/>
              <a:cs typeface="Arial"/>
            </a:endParaRPr>
          </a:p>
          <a:p>
            <a:pPr marL="79819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void </a:t>
            </a:r>
            <a:r>
              <a:rPr sz="1800" spc="-20" dirty="0">
                <a:solidFill>
                  <a:srgbClr val="002549"/>
                </a:solidFill>
                <a:latin typeface="Arial"/>
                <a:cs typeface="Arial"/>
              </a:rPr>
              <a:t>multiplyTest()</a:t>
            </a:r>
            <a:r>
              <a:rPr sz="1800" spc="5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88694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……}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17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474747"/>
                </a:solidFill>
                <a:latin typeface="Arial"/>
                <a:cs typeface="Arial"/>
              </a:rPr>
              <a:t>Example of @Ignore for a</a:t>
            </a:r>
            <a:r>
              <a:rPr sz="2200" spc="4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74747"/>
                </a:solidFill>
                <a:latin typeface="Arial"/>
                <a:cs typeface="Arial"/>
              </a:rPr>
              <a:t>class: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@Ignore</a:t>
            </a:r>
            <a:endParaRPr sz="1800">
              <a:latin typeface="Arial"/>
              <a:cs typeface="Arial"/>
            </a:endParaRPr>
          </a:p>
          <a:p>
            <a:pPr marL="75501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class </a:t>
            </a:r>
            <a:r>
              <a:rPr sz="1800" spc="-30" dirty="0">
                <a:solidFill>
                  <a:srgbClr val="002549"/>
                </a:solidFill>
                <a:latin typeface="Arial"/>
                <a:cs typeface="Arial"/>
              </a:rPr>
              <a:t>TestCal</a:t>
            </a:r>
            <a:r>
              <a:rPr sz="1800" spc="-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48080" marR="1743710">
              <a:lnSpc>
                <a:spcPct val="120000"/>
              </a:lnSpc>
              <a:spcBef>
                <a:spcPts val="5"/>
              </a:spcBef>
            </a:pPr>
            <a:r>
              <a:rPr sz="1800" spc="-40" dirty="0">
                <a:solidFill>
                  <a:srgbClr val="002549"/>
                </a:solidFill>
                <a:latin typeface="Arial"/>
                <a:cs typeface="Arial"/>
              </a:rPr>
              <a:t>@Test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void </a:t>
            </a:r>
            <a:r>
              <a:rPr sz="1800" spc="-25" dirty="0">
                <a:solidFill>
                  <a:srgbClr val="002549"/>
                </a:solidFill>
                <a:latin typeface="Arial"/>
                <a:cs typeface="Arial"/>
              </a:rPr>
              <a:t>addTest(){ </a:t>
            </a: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…. }  </a:t>
            </a:r>
            <a:r>
              <a:rPr sz="1800" spc="-40" dirty="0">
                <a:solidFill>
                  <a:srgbClr val="002549"/>
                </a:solidFill>
                <a:latin typeface="Arial"/>
                <a:cs typeface="Arial"/>
              </a:rPr>
              <a:t>@Test </a:t>
            </a:r>
            <a:r>
              <a:rPr sz="1800" spc="-5" dirty="0">
                <a:solidFill>
                  <a:srgbClr val="002549"/>
                </a:solidFill>
                <a:latin typeface="Arial"/>
                <a:cs typeface="Arial"/>
              </a:rPr>
              <a:t>public void</a:t>
            </a:r>
            <a:r>
              <a:rPr sz="1800" spc="6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002549"/>
                </a:solidFill>
                <a:latin typeface="Arial"/>
                <a:cs typeface="Arial"/>
              </a:rPr>
              <a:t>subtractTest(){…..}</a:t>
            </a:r>
            <a:endParaRPr sz="1800">
              <a:latin typeface="Arial"/>
              <a:cs typeface="Arial"/>
            </a:endParaRPr>
          </a:p>
          <a:p>
            <a:pPr marL="69088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4671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Why is </a:t>
            </a:r>
            <a:r>
              <a:rPr b="0" spc="-55" dirty="0">
                <a:latin typeface="Arial"/>
                <a:cs typeface="Arial"/>
              </a:rPr>
              <a:t>Testing</a:t>
            </a:r>
            <a:r>
              <a:rPr b="0" spc="-13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Necessary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42215"/>
            <a:ext cx="8245475" cy="17697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80" dirty="0">
                <a:latin typeface="Arial"/>
                <a:cs typeface="Arial"/>
              </a:rPr>
              <a:t>To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test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program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implies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adding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value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65" dirty="0">
                <a:latin typeface="Arial"/>
                <a:cs typeface="Arial"/>
              </a:rPr>
              <a:t>Testing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means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raising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reliability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quality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85" dirty="0">
                <a:latin typeface="Arial"/>
                <a:cs typeface="Arial"/>
              </a:rPr>
              <a:t>One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should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show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program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works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rather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does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not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work.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30" dirty="0">
                <a:latin typeface="Arial"/>
                <a:cs typeface="Arial"/>
              </a:rPr>
              <a:t>Therefore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done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intent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finding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errors.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2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80" dirty="0">
                <a:latin typeface="Arial"/>
                <a:cs typeface="Arial"/>
              </a:rPr>
              <a:t>Testing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150" dirty="0">
                <a:latin typeface="Arial"/>
                <a:cs typeface="Arial"/>
              </a:rPr>
              <a:t>a </a:t>
            </a:r>
            <a:r>
              <a:rPr sz="2200" spc="-30" dirty="0">
                <a:latin typeface="Arial"/>
                <a:cs typeface="Arial"/>
              </a:rPr>
              <a:t>costly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activity.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2140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Unit</a:t>
            </a:r>
            <a:r>
              <a:rPr b="0" spc="-140" dirty="0">
                <a:latin typeface="Arial"/>
                <a:cs typeface="Arial"/>
              </a:rPr>
              <a:t> </a:t>
            </a:r>
            <a:r>
              <a:rPr b="0" spc="-55" dirty="0">
                <a:latin typeface="Arial"/>
                <a:cs typeface="Arial"/>
              </a:rPr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513459"/>
            <a:ext cx="8533765" cy="32321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Start with writing tests for methods having the fewest dependencies  and then work your way</a:t>
            </a:r>
            <a:r>
              <a:rPr sz="2200" spc="6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up.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Ensure that tests are simple, preferably with no decision</a:t>
            </a:r>
            <a:r>
              <a:rPr sz="2200" spc="125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making.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Use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constant,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expected values in the assertions instead</a:t>
            </a:r>
            <a:r>
              <a:rPr sz="2200" spc="4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computed values wherever</a:t>
            </a:r>
            <a:r>
              <a:rPr sz="2200" spc="6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Ensure that each unit test is independent of all other</a:t>
            </a:r>
            <a:r>
              <a:rPr sz="2200" spc="6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tests.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Clearly document all the</a:t>
            </a:r>
            <a:r>
              <a:rPr sz="2200" spc="3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tests.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65" dirty="0">
                <a:solidFill>
                  <a:srgbClr val="002549"/>
                </a:solidFill>
                <a:latin typeface="Arial"/>
                <a:cs typeface="Arial"/>
              </a:rPr>
              <a:t>Test </a:t>
            </a:r>
            <a:r>
              <a:rPr sz="2200" dirty="0">
                <a:solidFill>
                  <a:srgbClr val="002549"/>
                </a:solidFill>
                <a:latin typeface="Arial"/>
                <a:cs typeface="Arial"/>
              </a:rPr>
              <a:t>all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methods whether public, protected, or</a:t>
            </a:r>
            <a:r>
              <a:rPr sz="2200" spc="12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private.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65" dirty="0">
                <a:solidFill>
                  <a:srgbClr val="002549"/>
                </a:solidFill>
                <a:latin typeface="Arial"/>
                <a:cs typeface="Arial"/>
              </a:rPr>
              <a:t>Test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the</a:t>
            </a:r>
            <a:r>
              <a:rPr sz="2200" spc="50" dirty="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2549"/>
                </a:solidFill>
                <a:latin typeface="Arial"/>
                <a:cs typeface="Arial"/>
              </a:rPr>
              <a:t>exceptions.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953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750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358775" algn="l"/>
              </a:tabLst>
            </a:pPr>
            <a:r>
              <a:rPr spc="-5" dirty="0"/>
              <a:t>Do not use the constructor of test </a:t>
            </a:r>
            <a:r>
              <a:rPr dirty="0"/>
              <a:t>case </a:t>
            </a:r>
            <a:r>
              <a:rPr spc="-5" dirty="0"/>
              <a:t>to setup a test </a:t>
            </a:r>
            <a:r>
              <a:rPr dirty="0"/>
              <a:t>case, </a:t>
            </a:r>
            <a:r>
              <a:rPr spc="-5" dirty="0"/>
              <a:t>instead  use an @Before annotated</a:t>
            </a:r>
            <a:r>
              <a:rPr spc="20" dirty="0"/>
              <a:t> </a:t>
            </a:r>
            <a:r>
              <a:rPr spc="-5" dirty="0"/>
              <a:t>method.</a:t>
            </a:r>
          </a:p>
          <a:p>
            <a:pPr marL="357505" marR="395605" indent="-166370">
              <a:lnSpc>
                <a:spcPts val="2380"/>
              </a:lnSpc>
              <a:spcBef>
                <a:spcPts val="595"/>
              </a:spcBef>
              <a:buClr>
                <a:srgbClr val="0097CC"/>
              </a:buClr>
              <a:buFont typeface="Wingdings"/>
              <a:buChar char=""/>
              <a:tabLst>
                <a:tab pos="358775" algn="l"/>
              </a:tabLst>
            </a:pPr>
            <a:r>
              <a:rPr spc="-5" dirty="0"/>
              <a:t>Do not assume the order in which tests within a test </a:t>
            </a:r>
            <a:r>
              <a:rPr dirty="0"/>
              <a:t>case </a:t>
            </a:r>
            <a:r>
              <a:rPr spc="-5" dirty="0"/>
              <a:t>should  run.</a:t>
            </a:r>
          </a:p>
          <a:p>
            <a:pPr marL="35750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358775" algn="l"/>
              </a:tabLst>
            </a:pPr>
            <a:r>
              <a:rPr dirty="0"/>
              <a:t>Place </a:t>
            </a:r>
            <a:r>
              <a:rPr spc="-5" dirty="0"/>
              <a:t>tests </a:t>
            </a:r>
            <a:r>
              <a:rPr dirty="0"/>
              <a:t>and </a:t>
            </a:r>
            <a:r>
              <a:rPr spc="-5" dirty="0"/>
              <a:t>the source </a:t>
            </a:r>
            <a:r>
              <a:rPr dirty="0"/>
              <a:t>code </a:t>
            </a:r>
            <a:r>
              <a:rPr spc="-5" dirty="0"/>
              <a:t>in the same</a:t>
            </a:r>
            <a:r>
              <a:rPr spc="25" dirty="0"/>
              <a:t> </a:t>
            </a:r>
            <a:r>
              <a:rPr dirty="0"/>
              <a:t>location.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b="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6087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What is Unit</a:t>
            </a:r>
            <a:r>
              <a:rPr b="0" spc="-155" dirty="0">
                <a:latin typeface="Arial"/>
                <a:cs typeface="Arial"/>
              </a:rPr>
              <a:t> </a:t>
            </a:r>
            <a:r>
              <a:rPr b="0" spc="-55" dirty="0">
                <a:latin typeface="Arial"/>
                <a:cs typeface="Arial"/>
              </a:rPr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504315"/>
            <a:ext cx="8554720" cy="18592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25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process </a:t>
            </a:r>
            <a:r>
              <a:rPr sz="2200" spc="6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testing </a:t>
            </a:r>
            <a:r>
              <a:rPr sz="2200" spc="15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individual </a:t>
            </a:r>
            <a:r>
              <a:rPr sz="2200" spc="-50" dirty="0">
                <a:latin typeface="Arial"/>
                <a:cs typeface="Arial"/>
              </a:rPr>
              <a:t>subprograms, </a:t>
            </a:r>
            <a:r>
              <a:rPr sz="2200" spc="-40" dirty="0">
                <a:latin typeface="Arial"/>
                <a:cs typeface="Arial"/>
              </a:rPr>
              <a:t>subroutines, </a:t>
            </a:r>
            <a:r>
              <a:rPr sz="2200" spc="20" dirty="0">
                <a:latin typeface="Arial"/>
                <a:cs typeface="Arial"/>
              </a:rPr>
              <a:t>or  </a:t>
            </a:r>
            <a:r>
              <a:rPr sz="2200" spc="-45" dirty="0">
                <a:latin typeface="Arial"/>
                <a:cs typeface="Arial"/>
              </a:rPr>
              <a:t>procedures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compare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function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of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module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specifications 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60" dirty="0">
                <a:latin typeface="Arial"/>
                <a:cs typeface="Arial"/>
              </a:rPr>
              <a:t>called </a:t>
            </a:r>
            <a:r>
              <a:rPr sz="2200" spc="10" dirty="0">
                <a:latin typeface="Arial"/>
                <a:cs typeface="Arial"/>
              </a:rPr>
              <a:t>Unit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5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Unit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Testing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relatively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inexpensive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easy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way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produce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better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367665" marR="195580" lvl="1" indent="-180340">
              <a:lnSpc>
                <a:spcPts val="1939"/>
              </a:lnSpc>
              <a:spcBef>
                <a:spcPts val="63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Unit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done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with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intent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that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piece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of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does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what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supposed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  </a:t>
            </a:r>
            <a:r>
              <a:rPr sz="1800" spc="-20" dirty="0">
                <a:latin typeface="Arial"/>
                <a:cs typeface="Arial"/>
              </a:rPr>
              <a:t>do.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7263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What is </a:t>
            </a:r>
            <a:r>
              <a:rPr b="0" spc="-35" dirty="0">
                <a:latin typeface="Arial"/>
                <a:cs typeface="Arial"/>
              </a:rPr>
              <a:t>Test-Driven </a:t>
            </a:r>
            <a:r>
              <a:rPr b="0" spc="-5" dirty="0">
                <a:latin typeface="Arial"/>
                <a:cs typeface="Arial"/>
              </a:rPr>
              <a:t>Development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(TDD)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504315"/>
            <a:ext cx="8300720" cy="16122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8435" marR="508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90" dirty="0">
                <a:latin typeface="Arial"/>
                <a:cs typeface="Arial"/>
              </a:rPr>
              <a:t>Test-Driven </a:t>
            </a:r>
            <a:r>
              <a:rPr sz="2200" spc="-45" dirty="0">
                <a:latin typeface="Arial"/>
                <a:cs typeface="Arial"/>
              </a:rPr>
              <a:t>Development, </a:t>
            </a:r>
            <a:r>
              <a:rPr sz="2200" spc="-80" dirty="0">
                <a:latin typeface="Arial"/>
                <a:cs typeface="Arial"/>
              </a:rPr>
              <a:t>also </a:t>
            </a:r>
            <a:r>
              <a:rPr sz="2200" spc="-60" dirty="0">
                <a:latin typeface="Arial"/>
                <a:cs typeface="Arial"/>
              </a:rPr>
              <a:t>called </a:t>
            </a:r>
            <a:r>
              <a:rPr sz="2200" spc="-90" dirty="0">
                <a:latin typeface="Arial"/>
                <a:cs typeface="Arial"/>
              </a:rPr>
              <a:t>Test-First </a:t>
            </a:r>
            <a:r>
              <a:rPr sz="2200" spc="-45" dirty="0">
                <a:latin typeface="Arial"/>
                <a:cs typeface="Arial"/>
              </a:rPr>
              <a:t>Development,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150" dirty="0">
                <a:latin typeface="Arial"/>
                <a:cs typeface="Arial"/>
              </a:rPr>
              <a:t>a  </a:t>
            </a:r>
            <a:r>
              <a:rPr sz="2200" spc="-30" dirty="0">
                <a:latin typeface="Arial"/>
                <a:cs typeface="Arial"/>
              </a:rPr>
              <a:t>technique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which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you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write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unit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tests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before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writing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application  </a:t>
            </a:r>
            <a:r>
              <a:rPr sz="2200" spc="-5" dirty="0">
                <a:latin typeface="Arial"/>
                <a:cs typeface="Arial"/>
              </a:rPr>
              <a:t>functionality.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5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110" dirty="0">
                <a:latin typeface="Arial"/>
                <a:cs typeface="Arial"/>
              </a:rPr>
              <a:t>Tests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non-production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code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Arial"/>
                <a:cs typeface="Arial"/>
              </a:rPr>
              <a:t>written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same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language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as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application.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9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-110" dirty="0">
                <a:latin typeface="Arial"/>
                <a:cs typeface="Arial"/>
              </a:rPr>
              <a:t>Tests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return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simple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pass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fail</a:t>
            </a:r>
            <a:r>
              <a:rPr sz="1800" spc="-60" dirty="0">
                <a:latin typeface="Arial"/>
                <a:cs typeface="Arial"/>
              </a:rPr>
              <a:t>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giving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developer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immediate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feedback.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3065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Why Unit</a:t>
            </a:r>
            <a:r>
              <a:rPr b="0" spc="-150" dirty="0">
                <a:latin typeface="Arial"/>
                <a:cs typeface="Arial"/>
              </a:rPr>
              <a:t> </a:t>
            </a:r>
            <a:r>
              <a:rPr b="0" spc="-55" dirty="0">
                <a:latin typeface="Arial"/>
                <a:cs typeface="Arial"/>
              </a:rPr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42215"/>
            <a:ext cx="6730365" cy="171703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8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125" dirty="0">
                <a:latin typeface="Arial"/>
                <a:cs typeface="Arial"/>
              </a:rPr>
              <a:t>You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can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cite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following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reasons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for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doing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Unit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Test:</a:t>
            </a:r>
            <a:endParaRPr sz="22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Unit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helps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developers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find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errors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helps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you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write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better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Unit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saves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time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later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the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production/development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cycle.</a:t>
            </a:r>
            <a:endParaRPr sz="180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5" dirty="0">
                <a:latin typeface="Arial"/>
                <a:cs typeface="Arial"/>
              </a:rPr>
              <a:t>Unit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testing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provides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immediate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feedback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5117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Arial"/>
                <a:cs typeface="Arial"/>
              </a:rPr>
              <a:t>Need for </a:t>
            </a:r>
            <a:r>
              <a:rPr b="0" spc="-55" dirty="0">
                <a:latin typeface="Arial"/>
                <a:cs typeface="Arial"/>
              </a:rPr>
              <a:t>Testing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Framework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61033"/>
            <a:ext cx="7139940" cy="24542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80" dirty="0">
                <a:latin typeface="Arial"/>
                <a:cs typeface="Arial"/>
              </a:rPr>
              <a:t>Testing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without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framework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mostly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ad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hoc.</a:t>
            </a:r>
            <a:endParaRPr sz="2200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80" dirty="0">
                <a:latin typeface="Arial"/>
                <a:cs typeface="Arial"/>
              </a:rPr>
              <a:t>Testing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without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framework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is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difficult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to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reproduce.</a:t>
            </a:r>
            <a:endParaRPr sz="2200" dirty="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10" dirty="0">
                <a:latin typeface="Arial"/>
                <a:cs typeface="Arial"/>
              </a:rPr>
              <a:t>Unit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testing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framework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provides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following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advantages:</a:t>
            </a:r>
            <a:endParaRPr sz="22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allows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organize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and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group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multiple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tests.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9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allows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invoke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simple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steps.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clearly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notifies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if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test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has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passed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failed.</a:t>
            </a:r>
            <a:endParaRPr sz="1800" dirty="0">
              <a:latin typeface="Arial"/>
              <a:cs typeface="Arial"/>
            </a:endParaRPr>
          </a:p>
          <a:p>
            <a:pPr marL="367665" lvl="1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sz="1800" spc="65" dirty="0">
                <a:latin typeface="Arial"/>
                <a:cs typeface="Arial"/>
              </a:rPr>
              <a:t>It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standardizes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the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way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written.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84" y="195529"/>
            <a:ext cx="2419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What is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93903" y="1470177"/>
            <a:ext cx="8240395" cy="18395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JUnit is a free, open source, software testing framework for</a:t>
            </a:r>
            <a:r>
              <a:rPr sz="2200" spc="185" dirty="0">
                <a:solidFill>
                  <a:srgbClr val="0030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Java.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00305F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a library put in a jar</a:t>
            </a:r>
            <a:r>
              <a:rPr sz="2200" spc="20" dirty="0">
                <a:solidFill>
                  <a:srgbClr val="0030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It </a:t>
            </a:r>
            <a:r>
              <a:rPr sz="2200" dirty="0">
                <a:solidFill>
                  <a:srgbClr val="00305F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not an automated testing</a:t>
            </a:r>
            <a:r>
              <a:rPr sz="2200" spc="35" dirty="0">
                <a:solidFill>
                  <a:srgbClr val="00305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tool.</a:t>
            </a:r>
            <a:endParaRPr sz="2200">
              <a:latin typeface="Arial"/>
              <a:cs typeface="Arial"/>
            </a:endParaRPr>
          </a:p>
          <a:p>
            <a:pPr marL="178435" marR="426084" indent="-166370">
              <a:lnSpc>
                <a:spcPts val="2380"/>
              </a:lnSpc>
              <a:spcBef>
                <a:spcPts val="6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JUnit tests are Java </a:t>
            </a:r>
            <a:r>
              <a:rPr sz="2200" dirty="0">
                <a:solidFill>
                  <a:srgbClr val="00305F"/>
                </a:solidFill>
                <a:latin typeface="Arial"/>
                <a:cs typeface="Arial"/>
              </a:rPr>
              <a:t>classes </a:t>
            </a:r>
            <a:r>
              <a:rPr sz="2200" spc="-5" dirty="0">
                <a:solidFill>
                  <a:srgbClr val="00305F"/>
                </a:solidFill>
                <a:latin typeface="Arial"/>
                <a:cs typeface="Arial"/>
              </a:rPr>
              <a:t>that contain one or more unit test  methods.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3099815" cy="492443"/>
          </a:xfrm>
        </p:spPr>
        <p:txBody>
          <a:bodyPr/>
          <a:lstStyle/>
          <a:p>
            <a:r>
              <a:rPr lang="en-US" b="0" dirty="0" smtClean="0"/>
              <a:t>What is </a:t>
            </a:r>
            <a:r>
              <a:rPr lang="en-US" b="0" dirty="0" err="1" smtClean="0"/>
              <a:t>Junit</a:t>
            </a:r>
            <a:r>
              <a:rPr lang="en-US" b="0" dirty="0" smtClean="0"/>
              <a:t> 5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426" y="1749043"/>
            <a:ext cx="8715146" cy="5047536"/>
          </a:xfrm>
        </p:spPr>
        <p:txBody>
          <a:bodyPr/>
          <a:lstStyle/>
          <a:p>
            <a:pPr rtl="0"/>
            <a:r>
              <a:rPr lang="en-US" dirty="0" err="1" smtClean="0"/>
              <a:t>JUnit</a:t>
            </a:r>
            <a:r>
              <a:rPr lang="en-US" dirty="0" smtClean="0"/>
              <a:t> 5 is composed of several different modules from three different sub-projects.</a:t>
            </a:r>
          </a:p>
          <a:p>
            <a:pPr rtl="0"/>
            <a:r>
              <a:rPr lang="en-US" b="1" dirty="0" err="1" smtClean="0"/>
              <a:t>JUnit</a:t>
            </a:r>
            <a:r>
              <a:rPr lang="en-US" b="1" dirty="0" smtClean="0"/>
              <a:t> 5 = </a:t>
            </a:r>
            <a:r>
              <a:rPr lang="en-US" b="1" i="1" dirty="0" err="1" smtClean="0"/>
              <a:t>JUnit</a:t>
            </a:r>
            <a:r>
              <a:rPr lang="en-US" b="1" i="1" dirty="0" smtClean="0"/>
              <a:t> Platform</a:t>
            </a:r>
            <a:r>
              <a:rPr lang="en-US" b="1" dirty="0" smtClean="0"/>
              <a:t> + </a:t>
            </a:r>
            <a:r>
              <a:rPr lang="en-US" b="1" i="1" dirty="0" err="1" smtClean="0"/>
              <a:t>JUnit</a:t>
            </a:r>
            <a:r>
              <a:rPr lang="en-US" b="1" i="1" dirty="0" smtClean="0"/>
              <a:t> Jupiter</a:t>
            </a:r>
            <a:r>
              <a:rPr lang="en-US" b="1" dirty="0" smtClean="0"/>
              <a:t> + </a:t>
            </a:r>
            <a:r>
              <a:rPr lang="en-US" b="1" i="1" dirty="0" err="1" smtClean="0"/>
              <a:t>JUnit</a:t>
            </a:r>
            <a:r>
              <a:rPr lang="en-US" b="1" i="1" dirty="0" smtClean="0"/>
              <a:t> Vintage</a:t>
            </a:r>
            <a:endParaRPr lang="en-US" dirty="0" smtClean="0"/>
          </a:p>
          <a:p>
            <a:endParaRPr lang="en-US" dirty="0" smtClean="0"/>
          </a:p>
          <a:p>
            <a:pPr rtl="0"/>
            <a:r>
              <a:rPr lang="en-US" sz="1600" b="1" dirty="0" err="1" smtClean="0"/>
              <a:t>JUnit</a:t>
            </a:r>
            <a:r>
              <a:rPr lang="en-US" sz="1600" b="1" dirty="0" smtClean="0"/>
              <a:t> </a:t>
            </a:r>
            <a:r>
              <a:rPr lang="en-US" sz="1600" b="1" dirty="0" smtClean="0"/>
              <a:t>Platform</a:t>
            </a:r>
            <a:r>
              <a:rPr lang="en-US" sz="1600" dirty="0" smtClean="0"/>
              <a:t> serves as a foundation for </a:t>
            </a:r>
            <a:r>
              <a:rPr lang="en-US" sz="1600" u="sng" dirty="0" smtClean="0"/>
              <a:t>launching testing frameworks</a:t>
            </a:r>
            <a:r>
              <a:rPr lang="en-US" sz="1600" dirty="0" smtClean="0"/>
              <a:t> on the JVM. It also defines the </a:t>
            </a:r>
            <a:r>
              <a:rPr lang="en-US" sz="1600" u="sng" dirty="0" err="1" smtClean="0">
                <a:solidFill>
                  <a:schemeClr val="tx1"/>
                </a:solidFill>
                <a:hlinkClick r:id="rId2"/>
              </a:rPr>
              <a:t>TestEngine</a:t>
            </a:r>
            <a:r>
              <a:rPr lang="en-US" sz="1600" dirty="0" smtClean="0"/>
              <a:t> API for developing a testing framework that runs on the platform. </a:t>
            </a:r>
            <a:endParaRPr lang="en-US" sz="1600" dirty="0" smtClean="0"/>
          </a:p>
          <a:p>
            <a:pPr rtl="0"/>
            <a:r>
              <a:rPr lang="en-US" sz="1600" dirty="0" smtClean="0"/>
              <a:t>Furthermore</a:t>
            </a:r>
            <a:r>
              <a:rPr lang="en-US" sz="1600" dirty="0" smtClean="0"/>
              <a:t>, the platform provides a </a:t>
            </a:r>
            <a:r>
              <a:rPr lang="en-US" sz="1600" u="sng" dirty="0" smtClean="0"/>
              <a:t>Console Launcher</a:t>
            </a:r>
            <a:r>
              <a:rPr lang="en-US" sz="1600" dirty="0" smtClean="0"/>
              <a:t> to launch the platform from the command line and a </a:t>
            </a:r>
            <a:r>
              <a:rPr lang="en-US" sz="1600" u="sng" dirty="0" err="1" smtClean="0"/>
              <a:t>JUnit</a:t>
            </a:r>
            <a:r>
              <a:rPr lang="en-US" sz="1600" u="sng" dirty="0" smtClean="0"/>
              <a:t> 4 based Runner</a:t>
            </a:r>
            <a:r>
              <a:rPr lang="en-US" sz="1600" dirty="0" smtClean="0"/>
              <a:t> for running any </a:t>
            </a:r>
            <a:r>
              <a:rPr lang="en-US" sz="1600" dirty="0" err="1" smtClean="0"/>
              <a:t>TestEngine</a:t>
            </a:r>
            <a:r>
              <a:rPr lang="en-US" sz="1600" dirty="0" smtClean="0"/>
              <a:t> on the platform in a </a:t>
            </a:r>
            <a:r>
              <a:rPr lang="en-US" sz="1600" dirty="0" err="1" smtClean="0"/>
              <a:t>JUnit</a:t>
            </a:r>
            <a:r>
              <a:rPr lang="en-US" sz="1600" dirty="0" smtClean="0"/>
              <a:t> 4 based environment. </a:t>
            </a:r>
            <a:endParaRPr lang="en-US" sz="1600" dirty="0" smtClean="0"/>
          </a:p>
          <a:p>
            <a:pPr rtl="0"/>
            <a:r>
              <a:rPr lang="en-US" sz="1600" dirty="0" smtClean="0"/>
              <a:t>First-class </a:t>
            </a:r>
            <a:r>
              <a:rPr lang="en-US" sz="1600" dirty="0" smtClean="0"/>
              <a:t>support for the </a:t>
            </a:r>
            <a:r>
              <a:rPr lang="en-US" sz="1600" dirty="0" err="1" smtClean="0"/>
              <a:t>JUnit</a:t>
            </a:r>
            <a:r>
              <a:rPr lang="en-US" sz="1600" dirty="0" smtClean="0"/>
              <a:t> Platform also exists in popular IDEs </a:t>
            </a:r>
            <a:r>
              <a:rPr lang="en-US" sz="1600" dirty="0" smtClean="0"/>
              <a:t>(</a:t>
            </a:r>
            <a:r>
              <a:rPr lang="en-US" sz="1600" u="sng" dirty="0" err="1" smtClean="0"/>
              <a:t>IntelliJ</a:t>
            </a:r>
            <a:r>
              <a:rPr lang="en-US" sz="1600" u="sng" dirty="0" smtClean="0"/>
              <a:t> </a:t>
            </a:r>
            <a:r>
              <a:rPr lang="en-US" sz="1600" u="sng" dirty="0" smtClean="0"/>
              <a:t>IDEA</a:t>
            </a:r>
            <a:r>
              <a:rPr lang="en-US" sz="1600" dirty="0" smtClean="0"/>
              <a:t>, </a:t>
            </a:r>
            <a:r>
              <a:rPr lang="en-US" sz="1600" u="sng" dirty="0" smtClean="0"/>
              <a:t>Eclipse</a:t>
            </a:r>
            <a:r>
              <a:rPr lang="en-US" sz="1600" dirty="0" smtClean="0"/>
              <a:t>, </a:t>
            </a:r>
            <a:r>
              <a:rPr lang="en-US" sz="1600" u="sng" dirty="0" err="1" smtClean="0">
                <a:hlinkClick r:id="rId3"/>
              </a:rPr>
              <a:t>NetBeans</a:t>
            </a:r>
            <a:r>
              <a:rPr lang="en-US" sz="1600" dirty="0" smtClean="0"/>
              <a:t>, and </a:t>
            </a:r>
            <a:r>
              <a:rPr lang="en-US" sz="1600" u="sng" dirty="0" smtClean="0"/>
              <a:t>Visual Studio Code</a:t>
            </a:r>
            <a:r>
              <a:rPr lang="en-US" sz="1600" dirty="0" smtClean="0"/>
              <a:t>) and build tools </a:t>
            </a:r>
            <a:r>
              <a:rPr lang="en-US" sz="1600" dirty="0" smtClean="0"/>
              <a:t>(</a:t>
            </a:r>
            <a:r>
              <a:rPr lang="en-US" sz="1600" u="sng" dirty="0" err="1" smtClean="0">
                <a:hlinkClick r:id="rId3"/>
              </a:rPr>
              <a:t>Gradle</a:t>
            </a:r>
            <a:r>
              <a:rPr lang="en-US" sz="1600" dirty="0" smtClean="0"/>
              <a:t>, </a:t>
            </a:r>
            <a:r>
              <a:rPr lang="en-US" sz="1600" u="sng" dirty="0" smtClean="0"/>
              <a:t>Maven</a:t>
            </a:r>
            <a:r>
              <a:rPr lang="en-US" sz="1600" dirty="0" smtClean="0"/>
              <a:t>, and </a:t>
            </a:r>
            <a:r>
              <a:rPr lang="en-US" sz="1600" u="sng" dirty="0" smtClean="0"/>
              <a:t>Ant</a:t>
            </a:r>
            <a:r>
              <a:rPr lang="en-US" sz="1600" dirty="0" smtClean="0"/>
              <a:t>).</a:t>
            </a:r>
          </a:p>
          <a:p>
            <a:pPr rtl="0"/>
            <a:endParaRPr lang="en-US" sz="1600" dirty="0" smtClean="0"/>
          </a:p>
          <a:p>
            <a:pPr rtl="0"/>
            <a:r>
              <a:rPr lang="en-US" sz="1600" b="1" dirty="0" err="1" smtClean="0"/>
              <a:t>JUnit</a:t>
            </a:r>
            <a:r>
              <a:rPr lang="en-US" sz="1600" b="1" dirty="0" smtClean="0"/>
              <a:t> Jupiter</a:t>
            </a:r>
            <a:r>
              <a:rPr lang="en-US" sz="1600" dirty="0" smtClean="0"/>
              <a:t> is the combination of the new </a:t>
            </a:r>
            <a:r>
              <a:rPr lang="en-US" sz="1600" u="sng" dirty="0" smtClean="0"/>
              <a:t>programming model</a:t>
            </a:r>
            <a:r>
              <a:rPr lang="en-US" sz="1600" dirty="0" smtClean="0"/>
              <a:t> and </a:t>
            </a:r>
            <a:r>
              <a:rPr lang="en-US" sz="1600" u="sng" dirty="0" smtClean="0"/>
              <a:t>extension model</a:t>
            </a:r>
            <a:r>
              <a:rPr lang="en-US" sz="1600" dirty="0" smtClean="0"/>
              <a:t> for writing tests and extensions in </a:t>
            </a:r>
            <a:r>
              <a:rPr lang="en-US" sz="1600" dirty="0" err="1" smtClean="0"/>
              <a:t>JUnit</a:t>
            </a:r>
            <a:r>
              <a:rPr lang="en-US" sz="1600" dirty="0" smtClean="0"/>
              <a:t> 5. The Jupiter sub-project provides a </a:t>
            </a:r>
            <a:r>
              <a:rPr lang="en-US" sz="1600" dirty="0" err="1" smtClean="0"/>
              <a:t>TestEngine</a:t>
            </a:r>
            <a:r>
              <a:rPr lang="en-US" sz="1600" dirty="0" smtClean="0"/>
              <a:t> for running Jupiter based tests on the platform</a:t>
            </a:r>
            <a:r>
              <a:rPr lang="en-US" sz="1600" dirty="0" smtClean="0"/>
              <a:t>.</a:t>
            </a:r>
          </a:p>
          <a:p>
            <a:pPr rtl="0"/>
            <a:endParaRPr lang="en-US" sz="1600" dirty="0" smtClean="0"/>
          </a:p>
          <a:p>
            <a:pPr rtl="0"/>
            <a:r>
              <a:rPr lang="en-US" sz="1600" b="1" dirty="0" err="1" smtClean="0"/>
              <a:t>JUnit</a:t>
            </a:r>
            <a:r>
              <a:rPr lang="en-US" sz="1600" b="1" dirty="0" smtClean="0"/>
              <a:t> Vintage</a:t>
            </a:r>
            <a:r>
              <a:rPr lang="en-US" sz="1600" dirty="0" smtClean="0"/>
              <a:t> provides a </a:t>
            </a:r>
            <a:r>
              <a:rPr lang="en-US" sz="1600" dirty="0" err="1" smtClean="0"/>
              <a:t>TestEngine</a:t>
            </a:r>
            <a:r>
              <a:rPr lang="en-US" sz="1600" dirty="0" smtClean="0"/>
              <a:t> for running </a:t>
            </a:r>
            <a:r>
              <a:rPr lang="en-US" sz="1600" dirty="0" err="1" smtClean="0"/>
              <a:t>JUnit</a:t>
            </a:r>
            <a:r>
              <a:rPr lang="en-US" sz="1600" dirty="0" smtClean="0"/>
              <a:t> 3 and </a:t>
            </a:r>
            <a:r>
              <a:rPr lang="en-US" sz="1600" dirty="0" err="1" smtClean="0"/>
              <a:t>JUnit</a:t>
            </a:r>
            <a:r>
              <a:rPr lang="en-US" sz="1600" dirty="0" smtClean="0"/>
              <a:t> 4 based tests on the platform.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1594</Words>
  <Application>Microsoft Office PowerPoint</Application>
  <PresentationFormat>On-screen Show (4:3)</PresentationFormat>
  <Paragraphs>293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Junit 5</vt:lpstr>
      <vt:lpstr>Lesson Objectives</vt:lpstr>
      <vt:lpstr>Why is Testing Necessary</vt:lpstr>
      <vt:lpstr>What is Unit Testing</vt:lpstr>
      <vt:lpstr>What is Test-Driven Development (TDD)</vt:lpstr>
      <vt:lpstr>Why Unit Testing</vt:lpstr>
      <vt:lpstr>Need for Testing Framework</vt:lpstr>
      <vt:lpstr>What is JUnit</vt:lpstr>
      <vt:lpstr>What is Junit 5</vt:lpstr>
      <vt:lpstr>Steps for Installing JUnit</vt:lpstr>
      <vt:lpstr>Using JUnit within Eclipse</vt:lpstr>
      <vt:lpstr>Using JUnit within Eclipse (Contd.)</vt:lpstr>
      <vt:lpstr>Using JUnit within Eclipse (Contd.)</vt:lpstr>
      <vt:lpstr>Annotation Types in JUnit4.x</vt:lpstr>
      <vt:lpstr>Annotation Types in JUnit5.x</vt:lpstr>
      <vt:lpstr>Example Using JUnit</vt:lpstr>
      <vt:lpstr>Example Using JUnit</vt:lpstr>
      <vt:lpstr>Example Using JUnit</vt:lpstr>
      <vt:lpstr>Example Using JUnit</vt:lpstr>
      <vt:lpstr>HelloWorldTest</vt:lpstr>
      <vt:lpstr>HelloWorldTest</vt:lpstr>
      <vt:lpstr>Assert Statements in JUnit</vt:lpstr>
      <vt:lpstr>Using @Before and @After</vt:lpstr>
      <vt:lpstr>Using @Before and @After</vt:lpstr>
      <vt:lpstr>Testing Exceptions</vt:lpstr>
      <vt:lpstr>Using @BeforeClass and @AfterClass</vt:lpstr>
      <vt:lpstr>Using @BeforeClass and @AfterClass</vt:lpstr>
      <vt:lpstr>Using @Ignore</vt:lpstr>
      <vt:lpstr>Using @Ignore</vt:lpstr>
      <vt:lpstr>Unit Testing</vt:lpstr>
      <vt:lpstr>JUnit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admi</cp:lastModifiedBy>
  <cp:revision>4</cp:revision>
  <dcterms:created xsi:type="dcterms:W3CDTF">2021-06-14T01:27:52Z</dcterms:created>
  <dcterms:modified xsi:type="dcterms:W3CDTF">2021-06-14T01:49:44Z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