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71547" y="-125730"/>
            <a:ext cx="82489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4155" y="3447288"/>
            <a:ext cx="7663688" cy="1076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0" y="533400"/>
                </a:moveTo>
                <a:lnTo>
                  <a:pt x="12191999" y="533400"/>
                </a:lnTo>
                <a:lnTo>
                  <a:pt x="121920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1547" y="-125730"/>
            <a:ext cx="824890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8586" y="1034541"/>
            <a:ext cx="570357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5tutor.info/java/objclasses/refvariabl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3800" y="0"/>
            <a:ext cx="3754501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</a:t>
            </a:r>
            <a:r>
              <a:rPr sz="4300" spc="-6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8692" y="1965960"/>
            <a:ext cx="6532245" cy="26777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7305" rIns="0" bIns="0" rtlCol="0">
            <a:spAutoFit/>
          </a:bodyPr>
          <a:lstStyle/>
          <a:p>
            <a:pPr marL="90805" marR="858519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Carlito"/>
                <a:cs typeface="Carlito"/>
              </a:rPr>
              <a:t>Introduction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oriented programming 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classes</a:t>
            </a:r>
            <a:endParaRPr sz="2400">
              <a:latin typeface="Carlito"/>
              <a:cs typeface="Carlito"/>
            </a:endParaRPr>
          </a:p>
          <a:p>
            <a:pPr marL="90805" marR="435419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Constructors  </a:t>
            </a:r>
            <a:r>
              <a:rPr sz="2400" i="1" dirty="0">
                <a:latin typeface="Carlito"/>
                <a:cs typeface="Carlito"/>
              </a:rPr>
              <a:t>this </a:t>
            </a:r>
            <a:r>
              <a:rPr sz="2400" spc="-20" dirty="0">
                <a:latin typeface="Carlito"/>
                <a:cs typeface="Carlito"/>
              </a:rPr>
              <a:t>keyword  </a:t>
            </a:r>
            <a:r>
              <a:rPr sz="2400" dirty="0">
                <a:latin typeface="Carlito"/>
                <a:cs typeface="Carlito"/>
              </a:rPr>
              <a:t>Access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Modifiers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Method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Overloading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spc="-10" dirty="0">
                <a:latin typeface="Carlito"/>
                <a:cs typeface="Carlito"/>
              </a:rPr>
              <a:t>representation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42646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4595" algn="l"/>
              </a:tabLst>
            </a:pPr>
            <a:r>
              <a:rPr sz="4300" spc="-5" dirty="0">
                <a:latin typeface="Carlito"/>
                <a:cs typeface="Carlito"/>
              </a:rPr>
              <a:t>Java	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4664" y="2953511"/>
            <a:ext cx="7663180" cy="1815464"/>
          </a:xfrm>
          <a:custGeom>
            <a:avLst/>
            <a:gdLst/>
            <a:ahLst/>
            <a:cxnLst/>
            <a:rect l="l" t="t" r="r" b="b"/>
            <a:pathLst>
              <a:path w="7663180" h="1815464">
                <a:moveTo>
                  <a:pt x="7662672" y="0"/>
                </a:moveTo>
                <a:lnTo>
                  <a:pt x="0" y="0"/>
                </a:lnTo>
                <a:lnTo>
                  <a:pt x="0" y="1815083"/>
                </a:lnTo>
                <a:lnTo>
                  <a:pt x="7662672" y="1815083"/>
                </a:lnTo>
                <a:lnTo>
                  <a:pt x="766267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1773" y="2964306"/>
            <a:ext cx="527113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b="1" spc="-10" dirty="0">
                <a:latin typeface="Carlito"/>
                <a:cs typeface="Carlito"/>
              </a:rPr>
              <a:t>Constructor</a:t>
            </a:r>
            <a:r>
              <a:rPr sz="2800" b="1" spc="20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methods</a:t>
            </a:r>
            <a:endParaRPr sz="2800">
              <a:latin typeface="Carlito"/>
              <a:cs typeface="Carlito"/>
            </a:endParaRPr>
          </a:p>
          <a:p>
            <a:pPr marL="914400" lvl="1" indent="-457200">
              <a:lnSpc>
                <a:spcPct val="100000"/>
              </a:lnSpc>
              <a:buFont typeface="Wingdings"/>
              <a:buChar char=""/>
              <a:tabLst>
                <a:tab pos="913765" algn="l"/>
                <a:tab pos="914400" algn="l"/>
              </a:tabLst>
            </a:pPr>
            <a:r>
              <a:rPr sz="2800" b="1" spc="-15" dirty="0">
                <a:latin typeface="Carlito"/>
                <a:cs typeface="Carlito"/>
              </a:rPr>
              <a:t>default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constructor</a:t>
            </a:r>
            <a:endParaRPr sz="28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b="1" spc="-20" dirty="0">
                <a:latin typeface="Carlito"/>
                <a:cs typeface="Carlito"/>
              </a:rPr>
              <a:t>static/class Variables </a:t>
            </a:r>
            <a:r>
              <a:rPr sz="2800" b="1" spc="-5" dirty="0">
                <a:latin typeface="Carlito"/>
                <a:cs typeface="Carlito"/>
              </a:rPr>
              <a:t>&amp;</a:t>
            </a:r>
            <a:r>
              <a:rPr sz="2800" b="1" spc="5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Methods</a:t>
            </a:r>
            <a:endParaRPr sz="2800">
              <a:latin typeface="Carlito"/>
              <a:cs typeface="Carlito"/>
            </a:endParaRPr>
          </a:p>
          <a:p>
            <a:pPr marL="456565" indent="-456565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b="1" spc="-10" dirty="0">
                <a:latin typeface="Carlito"/>
                <a:cs typeface="Carlito"/>
              </a:rPr>
              <a:t>Static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block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7194" y="0"/>
            <a:ext cx="660120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80" dirty="0"/>
              <a:t>CONSTRUCTOR</a:t>
            </a:r>
            <a:r>
              <a:rPr sz="4200" spc="-380" dirty="0"/>
              <a:t> </a:t>
            </a:r>
            <a:r>
              <a:rPr lang="en-US" sz="4200" spc="-380" dirty="0" smtClean="0"/>
              <a:t>  </a:t>
            </a:r>
            <a:r>
              <a:rPr sz="4200" spc="-484" dirty="0" smtClean="0"/>
              <a:t>METHOD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387197" y="994664"/>
            <a:ext cx="10848975" cy="48641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5" dirty="0">
                <a:latin typeface="Carlito"/>
                <a:cs typeface="Carlito"/>
              </a:rPr>
              <a:t>invoked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creation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object.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5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5" dirty="0">
                <a:latin typeface="Carlito"/>
                <a:cs typeface="Carlito"/>
              </a:rPr>
              <a:t>allocation of objects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heap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area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5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primarily 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initialize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members of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550">
              <a:latin typeface="Carlito"/>
              <a:cs typeface="Carlito"/>
            </a:endParaRPr>
          </a:p>
          <a:p>
            <a:pPr marL="228600" marR="5122545" indent="-228600" algn="r">
              <a:lnSpc>
                <a:spcPts val="2700"/>
              </a:lnSpc>
              <a:buFont typeface="Arial"/>
              <a:buChar char="•"/>
              <a:tabLst>
                <a:tab pos="228600" algn="l"/>
              </a:tabLst>
            </a:pPr>
            <a:r>
              <a:rPr sz="2400" dirty="0">
                <a:latin typeface="Carlito"/>
                <a:cs typeface="Carlito"/>
              </a:rPr>
              <a:t>When writing a </a:t>
            </a:r>
            <a:r>
              <a:rPr sz="2400" spc="-30" dirty="0">
                <a:latin typeface="Carlito"/>
                <a:cs typeface="Carlito"/>
              </a:rPr>
              <a:t>constructor, </a:t>
            </a:r>
            <a:r>
              <a:rPr sz="2400" spc="-5" dirty="0">
                <a:latin typeface="Carlito"/>
                <a:cs typeface="Carlito"/>
              </a:rPr>
              <a:t>remember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that:</a:t>
            </a:r>
            <a:endParaRPr sz="2400">
              <a:latin typeface="Carlito"/>
              <a:cs typeface="Carlito"/>
            </a:endParaRPr>
          </a:p>
          <a:p>
            <a:pPr marL="228600" marR="5154295" lvl="1" indent="-228600" algn="r">
              <a:lnSpc>
                <a:spcPts val="2515"/>
              </a:lnSpc>
              <a:buFont typeface="Arial"/>
              <a:buChar char="•"/>
              <a:tabLst>
                <a:tab pos="228600" algn="l"/>
              </a:tabLst>
            </a:pPr>
            <a:r>
              <a:rPr sz="2400" b="1" dirty="0">
                <a:latin typeface="Carlito"/>
                <a:cs typeface="Carlito"/>
              </a:rPr>
              <a:t>it has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same name as </a:t>
            </a:r>
            <a:r>
              <a:rPr sz="2400" b="1" spc="-5" dirty="0">
                <a:latin typeface="Carlito"/>
                <a:cs typeface="Carlito"/>
              </a:rPr>
              <a:t>the class</a:t>
            </a:r>
            <a:r>
              <a:rPr sz="2400" b="1" spc="-8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name</a:t>
            </a:r>
            <a:endParaRPr sz="2400">
              <a:latin typeface="Carlito"/>
              <a:cs typeface="Carlito"/>
            </a:endParaRPr>
          </a:p>
          <a:p>
            <a:pPr marL="228600" marR="5081905" lvl="1" indent="-228600" algn="r">
              <a:lnSpc>
                <a:spcPts val="2515"/>
              </a:lnSpc>
              <a:buFont typeface="Arial"/>
              <a:buChar char="•"/>
              <a:tabLst>
                <a:tab pos="228600" algn="l"/>
              </a:tabLst>
            </a:pPr>
            <a:r>
              <a:rPr sz="2400" b="1" dirty="0">
                <a:latin typeface="Carlito"/>
                <a:cs typeface="Carlito"/>
              </a:rPr>
              <a:t>it does not </a:t>
            </a:r>
            <a:r>
              <a:rPr sz="2400" b="1" spc="-10" dirty="0">
                <a:latin typeface="Carlito"/>
                <a:cs typeface="Carlito"/>
              </a:rPr>
              <a:t>return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10" dirty="0">
                <a:latin typeface="Carlito"/>
                <a:cs typeface="Carlito"/>
              </a:rPr>
              <a:t>value </a:t>
            </a:r>
            <a:r>
              <a:rPr sz="2400" b="1" spc="-5" dirty="0">
                <a:latin typeface="Carlito"/>
                <a:cs typeface="Carlito"/>
              </a:rPr>
              <a:t>not </a:t>
            </a:r>
            <a:r>
              <a:rPr sz="2400" b="1" spc="-10" dirty="0">
                <a:latin typeface="Carlito"/>
                <a:cs typeface="Carlito"/>
              </a:rPr>
              <a:t>even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i="1" spc="-10" dirty="0">
                <a:latin typeface="Carlito"/>
                <a:cs typeface="Carlito"/>
              </a:rPr>
              <a:t>void.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ts val="2270"/>
              </a:lnSpc>
              <a:buFont typeface="Arial"/>
              <a:buChar char="•"/>
              <a:tabLst>
                <a:tab pos="698500" algn="l"/>
              </a:tabLst>
            </a:pPr>
            <a:r>
              <a:rPr sz="2400" b="1" dirty="0">
                <a:latin typeface="Carlito"/>
                <a:cs typeface="Carlito"/>
              </a:rPr>
              <a:t>It </a:t>
            </a:r>
            <a:r>
              <a:rPr sz="2400" b="1" spc="-20" dirty="0">
                <a:latin typeface="Carlito"/>
                <a:cs typeface="Carlito"/>
              </a:rPr>
              <a:t>may </a:t>
            </a:r>
            <a:r>
              <a:rPr sz="2400" b="1" dirty="0">
                <a:latin typeface="Carlito"/>
                <a:cs typeface="Carlito"/>
              </a:rPr>
              <a:t>or </a:t>
            </a:r>
            <a:r>
              <a:rPr sz="2400" b="1" spc="-20" dirty="0">
                <a:latin typeface="Carlito"/>
                <a:cs typeface="Carlito"/>
              </a:rPr>
              <a:t>may </a:t>
            </a:r>
            <a:r>
              <a:rPr sz="2400" b="1" dirty="0">
                <a:latin typeface="Carlito"/>
                <a:cs typeface="Carlito"/>
              </a:rPr>
              <a:t>not </a:t>
            </a:r>
            <a:r>
              <a:rPr sz="2400" b="1" spc="-15" dirty="0">
                <a:latin typeface="Carlito"/>
                <a:cs typeface="Carlito"/>
              </a:rPr>
              <a:t>have parameters </a:t>
            </a:r>
            <a:r>
              <a:rPr sz="2400" b="1" spc="-10" dirty="0">
                <a:latin typeface="Carlito"/>
                <a:cs typeface="Carlito"/>
              </a:rPr>
              <a:t>(arguments) </a:t>
            </a:r>
            <a:r>
              <a:rPr sz="2400" b="1" spc="-5" dirty="0">
                <a:latin typeface="Carlito"/>
                <a:cs typeface="Carlito"/>
              </a:rPr>
              <a:t>i.e. </a:t>
            </a:r>
            <a:r>
              <a:rPr sz="2400" b="1" spc="-10" dirty="0">
                <a:latin typeface="Carlito"/>
                <a:cs typeface="Carlito"/>
              </a:rPr>
              <a:t>constructor </a:t>
            </a:r>
            <a:r>
              <a:rPr sz="2400" b="1" spc="-5" dirty="0">
                <a:latin typeface="Carlito"/>
                <a:cs typeface="Carlito"/>
              </a:rPr>
              <a:t>methods can</a:t>
            </a:r>
            <a:r>
              <a:rPr sz="2400" b="1" spc="6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be</a:t>
            </a:r>
            <a:endParaRPr sz="2400">
              <a:latin typeface="Carlito"/>
              <a:cs typeface="Carlito"/>
            </a:endParaRPr>
          </a:p>
          <a:p>
            <a:pPr marL="698500">
              <a:lnSpc>
                <a:spcPts val="2450"/>
              </a:lnSpc>
            </a:pPr>
            <a:r>
              <a:rPr sz="2400" b="1" spc="-5" dirty="0">
                <a:latin typeface="Carlito"/>
                <a:cs typeface="Carlito"/>
              </a:rPr>
              <a:t>overloaded.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By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default,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class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is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provided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with </a:t>
            </a:r>
            <a:r>
              <a:rPr sz="2400" b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default constructor(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no-arg</a:t>
            </a:r>
            <a:r>
              <a:rPr sz="2400" b="1" spc="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constructor).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913" y="0"/>
            <a:ext cx="59696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85" dirty="0"/>
              <a:t>Default </a:t>
            </a:r>
            <a:r>
              <a:rPr sz="4200" spc="-190" dirty="0"/>
              <a:t>Constructor</a:t>
            </a:r>
            <a:r>
              <a:rPr sz="4200" spc="-445" dirty="0"/>
              <a:t> </a:t>
            </a:r>
            <a:r>
              <a:rPr sz="4200" spc="-114" dirty="0"/>
              <a:t>Method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398170" y="844041"/>
            <a:ext cx="102196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default </a:t>
            </a:r>
            <a:r>
              <a:rPr sz="2400" spc="-70" dirty="0">
                <a:latin typeface="Arial"/>
                <a:cs typeface="Arial"/>
              </a:rPr>
              <a:t>constructor </a:t>
            </a:r>
            <a:r>
              <a:rPr sz="2400" spc="-90" dirty="0">
                <a:latin typeface="Arial"/>
                <a:cs typeface="Arial"/>
              </a:rPr>
              <a:t>provided </a:t>
            </a:r>
            <a:r>
              <a:rPr sz="2400" spc="-125" dirty="0">
                <a:latin typeface="Arial"/>
                <a:cs typeface="Arial"/>
              </a:rPr>
              <a:t>by </a:t>
            </a:r>
            <a:r>
              <a:rPr sz="2400" spc="-155" dirty="0">
                <a:latin typeface="Arial"/>
                <a:cs typeface="Arial"/>
              </a:rPr>
              <a:t>java </a:t>
            </a:r>
            <a:r>
              <a:rPr sz="2400" spc="-190" dirty="0">
                <a:latin typeface="Arial"/>
                <a:cs typeface="Arial"/>
              </a:rPr>
              <a:t>has </a:t>
            </a:r>
            <a:r>
              <a:rPr sz="2400" spc="-80" dirty="0">
                <a:latin typeface="Arial"/>
                <a:cs typeface="Arial"/>
              </a:rPr>
              <a:t>empty </a:t>
            </a:r>
            <a:r>
              <a:rPr sz="2400" spc="-105" dirty="0">
                <a:latin typeface="Arial"/>
                <a:cs typeface="Arial"/>
              </a:rPr>
              <a:t>body </a:t>
            </a:r>
            <a:r>
              <a:rPr sz="2400" spc="-20" dirty="0">
                <a:latin typeface="Arial"/>
                <a:cs typeface="Arial"/>
              </a:rPr>
              <a:t>but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explicitly  define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default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constructor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30" dirty="0">
                <a:latin typeface="Arial"/>
                <a:cs typeface="Arial"/>
              </a:rPr>
              <a:t> 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initialize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members.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170" y="2059383"/>
            <a:ext cx="4400550" cy="1597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i="1" spc="-160" dirty="0">
                <a:latin typeface="Trebuchet MS"/>
                <a:cs typeface="Trebuchet MS"/>
              </a:rPr>
              <a:t>Syntax </a:t>
            </a:r>
            <a:r>
              <a:rPr sz="2400" i="1" spc="-190" dirty="0">
                <a:latin typeface="Trebuchet MS"/>
                <a:cs typeface="Trebuchet MS"/>
              </a:rPr>
              <a:t>of </a:t>
            </a:r>
            <a:r>
              <a:rPr sz="2400" i="1" spc="-180" dirty="0">
                <a:latin typeface="Trebuchet MS"/>
                <a:cs typeface="Trebuchet MS"/>
              </a:rPr>
              <a:t>default</a:t>
            </a:r>
            <a:r>
              <a:rPr sz="2400" i="1" spc="-280" dirty="0">
                <a:latin typeface="Trebuchet MS"/>
                <a:cs typeface="Trebuchet MS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constructor:</a:t>
            </a:r>
            <a:endParaRPr sz="2400">
              <a:latin typeface="Trebuchet MS"/>
              <a:cs typeface="Trebuchet MS"/>
            </a:endParaRPr>
          </a:p>
          <a:p>
            <a:pPr marL="673735">
              <a:lnSpc>
                <a:spcPct val="100000"/>
              </a:lnSpc>
              <a:spcBef>
                <a:spcPts val="219"/>
              </a:spcBef>
            </a:pPr>
            <a:r>
              <a:rPr sz="2400" spc="-114" dirty="0">
                <a:solidFill>
                  <a:srgbClr val="C00000"/>
                </a:solidFill>
                <a:latin typeface="Arial"/>
                <a:cs typeface="Arial"/>
              </a:rPr>
              <a:t>[access_modifier]</a:t>
            </a:r>
            <a:r>
              <a:rPr sz="2400" spc="-20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C00000"/>
                </a:solidFill>
                <a:latin typeface="Arial"/>
                <a:cs typeface="Arial"/>
              </a:rPr>
              <a:t>classname(){</a:t>
            </a:r>
            <a:endParaRPr sz="2400">
              <a:latin typeface="Arial"/>
              <a:cs typeface="Arial"/>
            </a:endParaRPr>
          </a:p>
          <a:p>
            <a:pPr marL="1200785">
              <a:lnSpc>
                <a:spcPct val="100000"/>
              </a:lnSpc>
              <a:spcBef>
                <a:spcPts val="204"/>
              </a:spcBef>
            </a:pP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//code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2400" spc="-85" dirty="0">
                <a:solidFill>
                  <a:srgbClr val="C0000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8488" y="1795272"/>
            <a:ext cx="6385560" cy="449453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29844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234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Carlito"/>
                <a:cs typeface="Carlito"/>
              </a:rPr>
              <a:t>Student</a:t>
            </a:r>
            <a:r>
              <a:rPr sz="2200" spc="-10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803275" marR="2381250">
              <a:lnSpc>
                <a:spcPct val="100000"/>
              </a:lnSpc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5" dirty="0">
                <a:latin typeface="Carlito"/>
                <a:cs typeface="Carlito"/>
              </a:rPr>
              <a:t>admissionCode;  </a:t>
            </a: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5" dirty="0">
                <a:latin typeface="Carlito"/>
                <a:cs typeface="Carlito"/>
              </a:rPr>
              <a:t>String </a:t>
            </a:r>
            <a:r>
              <a:rPr sz="2200" spc="-10" dirty="0">
                <a:latin typeface="Carlito"/>
                <a:cs typeface="Carlito"/>
              </a:rPr>
              <a:t>studentName;  </a:t>
            </a: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marks;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803275">
              <a:lnSpc>
                <a:spcPct val="100000"/>
              </a:lnSpc>
            </a:pPr>
            <a:r>
              <a:rPr sz="2200" i="1" spc="-10" dirty="0">
                <a:latin typeface="Carlito"/>
                <a:cs typeface="Carlito"/>
              </a:rPr>
              <a:t>//default </a:t>
            </a:r>
            <a:r>
              <a:rPr sz="2200" i="1" spc="-15" dirty="0">
                <a:latin typeface="Carlito"/>
                <a:cs typeface="Carlito"/>
              </a:rPr>
              <a:t>constructor</a:t>
            </a:r>
            <a:r>
              <a:rPr sz="2200" i="1" spc="-2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method</a:t>
            </a:r>
            <a:endParaRPr sz="2200">
              <a:latin typeface="Carlito"/>
              <a:cs typeface="Carlito"/>
            </a:endParaRPr>
          </a:p>
          <a:p>
            <a:pPr marL="803275">
              <a:lnSpc>
                <a:spcPct val="100000"/>
              </a:lnSpc>
            </a:pP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public</a:t>
            </a:r>
            <a:r>
              <a:rPr sz="2200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Student(){</a:t>
            </a:r>
            <a:endParaRPr sz="2200">
              <a:latin typeface="Carlito"/>
              <a:cs typeface="Carlito"/>
            </a:endParaRPr>
          </a:p>
          <a:p>
            <a:pPr marL="137477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this.admissionCode=1;</a:t>
            </a:r>
            <a:endParaRPr sz="2200">
              <a:latin typeface="Carlito"/>
              <a:cs typeface="Carlito"/>
            </a:endParaRPr>
          </a:p>
          <a:p>
            <a:pPr marL="1437640" marR="1428115" indent="-50800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this.</a:t>
            </a:r>
            <a:r>
              <a:rPr sz="2200" spc="-1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studentName=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"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Unknown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"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;  this.marks=0;</a:t>
            </a:r>
            <a:endParaRPr sz="2200">
              <a:latin typeface="Carlito"/>
              <a:cs typeface="Carlito"/>
            </a:endParaRPr>
          </a:p>
          <a:p>
            <a:pPr marL="1006475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61277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// </a:t>
            </a:r>
            <a:r>
              <a:rPr sz="2200" spc="-25" dirty="0">
                <a:latin typeface="Carlito"/>
                <a:cs typeface="Carlito"/>
              </a:rPr>
              <a:t>getter </a:t>
            </a:r>
            <a:r>
              <a:rPr sz="2200" spc="-5" dirty="0">
                <a:latin typeface="Carlito"/>
                <a:cs typeface="Carlito"/>
              </a:rPr>
              <a:t>&amp; </a:t>
            </a:r>
            <a:r>
              <a:rPr sz="2200" spc="-20" dirty="0">
                <a:latin typeface="Carlito"/>
                <a:cs typeface="Carlito"/>
              </a:rPr>
              <a:t>setter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methods</a:t>
            </a:r>
            <a:endParaRPr sz="2200">
              <a:latin typeface="Carlito"/>
              <a:cs typeface="Carlito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2114" y="0"/>
            <a:ext cx="275526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3805" algn="l"/>
              </a:tabLst>
            </a:pPr>
            <a:r>
              <a:rPr sz="3800" spc="-155" dirty="0"/>
              <a:t>static	</a:t>
            </a:r>
            <a:r>
              <a:rPr sz="3800" spc="-185" dirty="0"/>
              <a:t>variable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676400" y="762000"/>
            <a:ext cx="8763000" cy="51054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16192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275"/>
              </a:spcBef>
            </a:pPr>
            <a:r>
              <a:rPr sz="2600" b="1" spc="-15" dirty="0">
                <a:solidFill>
                  <a:srgbClr val="001F5F"/>
                </a:solidFill>
                <a:latin typeface="Carlito"/>
                <a:cs typeface="Carlito"/>
              </a:rPr>
              <a:t>static </a:t>
            </a:r>
            <a:r>
              <a:rPr sz="2600" b="1" spc="-10" dirty="0">
                <a:solidFill>
                  <a:srgbClr val="001F5F"/>
                </a:solidFill>
                <a:latin typeface="Carlito"/>
                <a:cs typeface="Carlito"/>
              </a:rPr>
              <a:t>variable </a:t>
            </a:r>
            <a:r>
              <a:rPr sz="2600" b="1" dirty="0">
                <a:solidFill>
                  <a:srgbClr val="001F5F"/>
                </a:solidFill>
                <a:latin typeface="Carlito"/>
                <a:cs typeface="Carlito"/>
              </a:rPr>
              <a:t>or </a:t>
            </a:r>
            <a:r>
              <a:rPr sz="2600" b="1" spc="-5" dirty="0">
                <a:solidFill>
                  <a:srgbClr val="001F5F"/>
                </a:solidFill>
                <a:latin typeface="Carlito"/>
                <a:cs typeface="Carlito"/>
              </a:rPr>
              <a:t>class</a:t>
            </a:r>
            <a:r>
              <a:rPr sz="2600" b="1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001F5F"/>
                </a:solidFill>
                <a:latin typeface="Carlito"/>
                <a:cs typeface="Carlito"/>
              </a:rPr>
              <a:t>variable</a:t>
            </a:r>
            <a:endParaRPr sz="2600">
              <a:latin typeface="Carlito"/>
              <a:cs typeface="Carlito"/>
            </a:endParaRPr>
          </a:p>
          <a:p>
            <a:pPr marL="777240" indent="-229235">
              <a:lnSpc>
                <a:spcPct val="100000"/>
              </a:lnSpc>
              <a:spcBef>
                <a:spcPts val="1989"/>
              </a:spcBef>
              <a:buFont typeface="Arial"/>
              <a:buChar char="•"/>
              <a:tabLst>
                <a:tab pos="777875" algn="l"/>
              </a:tabLst>
            </a:pPr>
            <a:r>
              <a:rPr sz="2400" dirty="0">
                <a:latin typeface="Carlito"/>
                <a:cs typeface="Carlito"/>
              </a:rPr>
              <a:t>It is a </a:t>
            </a:r>
            <a:r>
              <a:rPr sz="2400" spc="-5" dirty="0">
                <a:latin typeface="Carlito"/>
                <a:cs typeface="Carlito"/>
              </a:rPr>
              <a:t>variable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5" dirty="0">
                <a:latin typeface="Carlito"/>
                <a:cs typeface="Carlito"/>
              </a:rPr>
              <a:t>belongs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  <a:p>
            <a:pPr marL="777240" indent="-229235">
              <a:lnSpc>
                <a:spcPct val="100000"/>
              </a:lnSpc>
              <a:spcBef>
                <a:spcPts val="1935"/>
              </a:spcBef>
              <a:buFont typeface="Arial"/>
              <a:buChar char="•"/>
              <a:tabLst>
                <a:tab pos="77787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5" dirty="0">
                <a:latin typeface="Carlito"/>
                <a:cs typeface="Carlito"/>
              </a:rPr>
              <a:t>copy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shared by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instances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  <a:p>
            <a:pPr marL="777240" indent="-22923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777875" algn="l"/>
              </a:tabLst>
            </a:pP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placed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method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area</a:t>
            </a:r>
            <a:endParaRPr sz="2400">
              <a:latin typeface="Carlito"/>
              <a:cs typeface="Carlito"/>
            </a:endParaRPr>
          </a:p>
          <a:p>
            <a:pPr marL="777240" marR="241935" indent="-228600">
              <a:lnSpc>
                <a:spcPct val="150000"/>
              </a:lnSpc>
              <a:spcBef>
                <a:spcPts val="505"/>
              </a:spcBef>
              <a:buFont typeface="Arial"/>
              <a:buChar char="•"/>
              <a:tabLst>
                <a:tab pos="777875" algn="l"/>
              </a:tabLst>
            </a:pP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0" dirty="0">
                <a:latin typeface="Carlito"/>
                <a:cs typeface="Carlito"/>
              </a:rPr>
              <a:t>variables can </a:t>
            </a:r>
            <a:r>
              <a:rPr sz="2400" spc="-5" dirty="0">
                <a:latin typeface="Carlito"/>
                <a:cs typeface="Carlito"/>
              </a:rPr>
              <a:t>be accessed </a:t>
            </a:r>
            <a:r>
              <a:rPr sz="2400" dirty="0">
                <a:latin typeface="Carlito"/>
                <a:cs typeface="Carlito"/>
              </a:rPr>
              <a:t>without </a:t>
            </a:r>
            <a:r>
              <a:rPr sz="2400" spc="-10" dirty="0">
                <a:latin typeface="Carlito"/>
                <a:cs typeface="Carlito"/>
              </a:rPr>
              <a:t>creating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dirty="0">
                <a:latin typeface="Carlito"/>
                <a:cs typeface="Carlito"/>
              </a:rPr>
              <a:t>the class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which it </a:t>
            </a:r>
            <a:r>
              <a:rPr sz="2400" spc="-5" dirty="0">
                <a:latin typeface="Carlito"/>
                <a:cs typeface="Carlito"/>
              </a:rPr>
              <a:t>belongs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to</a:t>
            </a:r>
            <a:endParaRPr sz="2400">
              <a:latin typeface="Carlito"/>
              <a:cs typeface="Carlito"/>
            </a:endParaRPr>
          </a:p>
          <a:p>
            <a:pPr marL="548640">
              <a:lnSpc>
                <a:spcPct val="100000"/>
              </a:lnSpc>
              <a:spcBef>
                <a:spcPts val="1935"/>
              </a:spcBef>
            </a:pPr>
            <a:r>
              <a:rPr sz="2400" b="1" i="1" spc="-15" dirty="0">
                <a:latin typeface="Carlito"/>
                <a:cs typeface="Carlito"/>
              </a:rPr>
              <a:t>Syntax:</a:t>
            </a:r>
            <a:endParaRPr sz="24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  <a:spcBef>
                <a:spcPts val="1945"/>
              </a:spcBef>
            </a:pPr>
            <a:r>
              <a:rPr sz="2400" b="1" spc="-15" dirty="0">
                <a:latin typeface="Carlito"/>
                <a:cs typeface="Carlito"/>
              </a:rPr>
              <a:t>ClassName.staticVariable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3929" y="0"/>
            <a:ext cx="264922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0" dirty="0"/>
              <a:t>static</a:t>
            </a:r>
            <a:r>
              <a:rPr sz="3800" spc="-355" dirty="0"/>
              <a:t> </a:t>
            </a:r>
            <a:r>
              <a:rPr sz="3800" spc="-135" dirty="0"/>
              <a:t>method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413004" y="609600"/>
            <a:ext cx="11561445" cy="4556760"/>
          </a:xfrm>
          <a:custGeom>
            <a:avLst/>
            <a:gdLst/>
            <a:ahLst/>
            <a:cxnLst/>
            <a:rect l="l" t="t" r="r" b="b"/>
            <a:pathLst>
              <a:path w="11561445" h="4556760">
                <a:moveTo>
                  <a:pt x="11561064" y="0"/>
                </a:moveTo>
                <a:lnTo>
                  <a:pt x="0" y="0"/>
                </a:lnTo>
                <a:lnTo>
                  <a:pt x="0" y="4556760"/>
                </a:lnTo>
                <a:lnTo>
                  <a:pt x="11561064" y="4556760"/>
                </a:lnTo>
                <a:lnTo>
                  <a:pt x="1156106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6861" y="749553"/>
            <a:ext cx="10939145" cy="417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001F5F"/>
                </a:solidFill>
                <a:latin typeface="Carlito"/>
                <a:cs typeface="Carlito"/>
              </a:rPr>
              <a:t>static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method </a:t>
            </a:r>
            <a:r>
              <a:rPr sz="2400" b="1" dirty="0">
                <a:solidFill>
                  <a:srgbClr val="001F5F"/>
                </a:solidFill>
                <a:latin typeface="Carlito"/>
                <a:cs typeface="Carlito"/>
              </a:rPr>
              <a:t>or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class</a:t>
            </a:r>
            <a:r>
              <a:rPr sz="2400" b="1" spc="-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  <a:p>
            <a:pPr marL="443865" indent="-229235">
              <a:lnSpc>
                <a:spcPct val="100000"/>
              </a:lnSpc>
              <a:spcBef>
                <a:spcPts val="1864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Carlito"/>
                <a:cs typeface="Carlito"/>
              </a:rPr>
              <a:t>Accessed </a:t>
            </a:r>
            <a:r>
              <a:rPr sz="2200" spc="-10" dirty="0">
                <a:latin typeface="Carlito"/>
                <a:cs typeface="Carlito"/>
              </a:rPr>
              <a:t>using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b="1" i="1" spc="-5" dirty="0">
                <a:latin typeface="Carlito"/>
                <a:cs typeface="Carlito"/>
              </a:rPr>
              <a:t>ClassName.methodName</a:t>
            </a:r>
            <a:endParaRPr sz="2200">
              <a:latin typeface="Carlito"/>
              <a:cs typeface="Carlito"/>
            </a:endParaRPr>
          </a:p>
          <a:p>
            <a:pPr marL="443865" indent="-229235">
              <a:lnSpc>
                <a:spcPct val="100000"/>
              </a:lnSpc>
              <a:spcBef>
                <a:spcPts val="183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5" dirty="0">
                <a:latin typeface="Carlito"/>
                <a:cs typeface="Carlito"/>
              </a:rPr>
              <a:t>methods, </a:t>
            </a:r>
            <a:r>
              <a:rPr sz="2200" spc="-10" dirty="0">
                <a:latin typeface="Carlito"/>
                <a:cs typeface="Carlito"/>
              </a:rPr>
              <a:t>creation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not</a:t>
            </a:r>
            <a:r>
              <a:rPr sz="2200" spc="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necessary</a:t>
            </a:r>
            <a:endParaRPr sz="2200">
              <a:latin typeface="Carlito"/>
              <a:cs typeface="Carlito"/>
            </a:endParaRPr>
          </a:p>
          <a:p>
            <a:pPr marL="443865" indent="-229235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5" dirty="0">
                <a:latin typeface="Carlito"/>
                <a:cs typeface="Carlito"/>
              </a:rPr>
              <a:t>method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directly </a:t>
            </a:r>
            <a:r>
              <a:rPr sz="2200" spc="-5" dirty="0">
                <a:latin typeface="Carlito"/>
                <a:cs typeface="Carlito"/>
              </a:rPr>
              <a:t>access the </a:t>
            </a:r>
            <a:r>
              <a:rPr sz="2200" spc="-15" dirty="0">
                <a:latin typeface="Carlito"/>
                <a:cs typeface="Carlito"/>
              </a:rPr>
              <a:t>static members </a:t>
            </a:r>
            <a:r>
              <a:rPr sz="2200" spc="-5" dirty="0">
                <a:latin typeface="Carlito"/>
                <a:cs typeface="Carlito"/>
              </a:rPr>
              <a:t>of the class. </a:t>
            </a:r>
            <a:r>
              <a:rPr sz="2200" spc="-15" dirty="0">
                <a:latin typeface="Carlito"/>
                <a:cs typeface="Carlito"/>
              </a:rPr>
              <a:t>Instance members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3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44386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cannot </a:t>
            </a:r>
            <a:r>
              <a:rPr sz="2200" b="1" i="1" spc="-5" dirty="0">
                <a:latin typeface="Carlito"/>
                <a:cs typeface="Carlito"/>
              </a:rPr>
              <a:t>be directly </a:t>
            </a:r>
            <a:r>
              <a:rPr sz="2200" spc="-5" dirty="0">
                <a:latin typeface="Carlito"/>
                <a:cs typeface="Carlito"/>
              </a:rPr>
              <a:t>accessed since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method </a:t>
            </a:r>
            <a:r>
              <a:rPr sz="2200" spc="-5" dirty="0">
                <a:latin typeface="Carlito"/>
                <a:cs typeface="Carlito"/>
              </a:rPr>
              <a:t>do not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access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this</a:t>
            </a:r>
            <a:r>
              <a:rPr sz="2200" spc="2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reference</a:t>
            </a:r>
            <a:r>
              <a:rPr sz="2200" spc="-20" dirty="0">
                <a:solidFill>
                  <a:srgbClr val="0000FF"/>
                </a:solidFill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443865" indent="-229235">
              <a:lnSpc>
                <a:spcPct val="100000"/>
              </a:lnSpc>
              <a:spcBef>
                <a:spcPts val="181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2200" spc="-10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access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15" dirty="0">
                <a:latin typeface="Carlito"/>
                <a:cs typeface="Carlito"/>
              </a:rPr>
              <a:t>members </a:t>
            </a:r>
            <a:r>
              <a:rPr sz="2200" spc="-5" dirty="0">
                <a:latin typeface="Carlito"/>
                <a:cs typeface="Carlito"/>
              </a:rPr>
              <a:t>of the class within the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5" dirty="0">
                <a:latin typeface="Carlito"/>
                <a:cs typeface="Carlito"/>
              </a:rPr>
              <a:t>method , </a:t>
            </a:r>
            <a:r>
              <a:rPr sz="2200" spc="-15" dirty="0">
                <a:latin typeface="Carlito"/>
                <a:cs typeface="Carlito"/>
              </a:rPr>
              <a:t>we can </a:t>
            </a:r>
            <a:r>
              <a:rPr sz="2200" spc="-10" dirty="0">
                <a:latin typeface="Carlito"/>
                <a:cs typeface="Carlito"/>
              </a:rPr>
              <a:t>achieve</a:t>
            </a:r>
            <a:r>
              <a:rPr sz="2200" spc="3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indirectly</a:t>
            </a:r>
            <a:endParaRPr sz="2200">
              <a:latin typeface="Carlito"/>
              <a:cs typeface="Carlito"/>
            </a:endParaRPr>
          </a:p>
          <a:p>
            <a:pPr marL="443865" marR="622935">
              <a:lnSpc>
                <a:spcPts val="3960"/>
              </a:lnSpc>
              <a:spcBef>
                <a:spcPts val="355"/>
              </a:spcBef>
            </a:pPr>
            <a:r>
              <a:rPr sz="2200" spc="-5" dirty="0">
                <a:latin typeface="Carlito"/>
                <a:cs typeface="Carlito"/>
              </a:rPr>
              <a:t>i.e. </a:t>
            </a:r>
            <a:r>
              <a:rPr sz="2200" spc="-10" dirty="0">
                <a:latin typeface="Carlito"/>
                <a:cs typeface="Carlito"/>
              </a:rPr>
              <a:t>by creating instance/object </a:t>
            </a:r>
            <a:r>
              <a:rPr sz="2200" spc="-5" dirty="0">
                <a:latin typeface="Carlito"/>
                <a:cs typeface="Carlito"/>
              </a:rPr>
              <a:t>of the class and </a:t>
            </a:r>
            <a:r>
              <a:rPr sz="2200" spc="-15" dirty="0">
                <a:latin typeface="Carlito"/>
                <a:cs typeface="Carlito"/>
              </a:rPr>
              <a:t>invoking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15" dirty="0">
                <a:latin typeface="Carlito"/>
                <a:cs typeface="Carlito"/>
              </a:rPr>
              <a:t>members </a:t>
            </a:r>
            <a:r>
              <a:rPr sz="2200" spc="-10" dirty="0">
                <a:latin typeface="Carlito"/>
                <a:cs typeface="Carlito"/>
              </a:rPr>
              <a:t>through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object.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3004" y="5337047"/>
            <a:ext cx="11285220" cy="127762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200" i="1" spc="-10" dirty="0">
                <a:latin typeface="Carlito"/>
                <a:cs typeface="Carlito"/>
              </a:rPr>
              <a:t>Note: </a:t>
            </a:r>
            <a:r>
              <a:rPr sz="2200" i="1" spc="-15" dirty="0">
                <a:latin typeface="Carlito"/>
                <a:cs typeface="Carlito"/>
              </a:rPr>
              <a:t>static </a:t>
            </a:r>
            <a:r>
              <a:rPr sz="2200" i="1" spc="-5" dirty="0">
                <a:latin typeface="Carlito"/>
                <a:cs typeface="Carlito"/>
              </a:rPr>
              <a:t>methods </a:t>
            </a:r>
            <a:r>
              <a:rPr sz="2200" i="1" spc="-10" dirty="0">
                <a:latin typeface="Carlito"/>
                <a:cs typeface="Carlito"/>
              </a:rPr>
              <a:t>can </a:t>
            </a:r>
            <a:r>
              <a:rPr sz="2200" i="1" spc="-5" dirty="0">
                <a:latin typeface="Carlito"/>
                <a:cs typeface="Carlito"/>
              </a:rPr>
              <a:t>be </a:t>
            </a:r>
            <a:r>
              <a:rPr sz="2200" i="1" spc="-15" dirty="0">
                <a:latin typeface="Carlito"/>
                <a:cs typeface="Carlito"/>
              </a:rPr>
              <a:t>accessed </a:t>
            </a:r>
            <a:r>
              <a:rPr sz="2200" i="1" spc="-5" dirty="0">
                <a:latin typeface="Carlito"/>
                <a:cs typeface="Carlito"/>
              </a:rPr>
              <a:t>with an </a:t>
            </a:r>
            <a:r>
              <a:rPr sz="2200" i="1" spc="-10" dirty="0">
                <a:latin typeface="Carlito"/>
                <a:cs typeface="Carlito"/>
              </a:rPr>
              <a:t>object</a:t>
            </a:r>
            <a:r>
              <a:rPr sz="2200" i="1" spc="2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reference:</a:t>
            </a:r>
            <a:endParaRPr sz="2200">
              <a:latin typeface="Carlito"/>
              <a:cs typeface="Carlito"/>
            </a:endParaRPr>
          </a:p>
          <a:p>
            <a:pPr marL="91440" marR="575310">
              <a:lnSpc>
                <a:spcPct val="100000"/>
              </a:lnSpc>
              <a:spcBef>
                <a:spcPts val="1325"/>
              </a:spcBef>
            </a:pPr>
            <a:r>
              <a:rPr sz="2200" i="1" spc="-10" dirty="0">
                <a:solidFill>
                  <a:srgbClr val="7B7B7B"/>
                </a:solidFill>
                <a:latin typeface="Carlito"/>
                <a:cs typeface="Carlito"/>
              </a:rPr>
              <a:t>objectName.staticMethodName(args) </a:t>
            </a:r>
            <a:r>
              <a:rPr sz="2200" i="1" spc="-10" dirty="0">
                <a:latin typeface="Carlito"/>
                <a:cs typeface="Carlito"/>
              </a:rPr>
              <a:t>but </a:t>
            </a:r>
            <a:r>
              <a:rPr sz="2200" i="1" spc="-5" dirty="0">
                <a:latin typeface="Carlito"/>
                <a:cs typeface="Carlito"/>
              </a:rPr>
              <a:t>this is </a:t>
            </a:r>
            <a:r>
              <a:rPr sz="2200" i="1" spc="-10" dirty="0">
                <a:latin typeface="Carlito"/>
                <a:cs typeface="Carlito"/>
              </a:rPr>
              <a:t>discouraged because </a:t>
            </a:r>
            <a:r>
              <a:rPr sz="2200" i="1" spc="-5" dirty="0">
                <a:latin typeface="Carlito"/>
                <a:cs typeface="Carlito"/>
              </a:rPr>
              <a:t>it </a:t>
            </a:r>
            <a:r>
              <a:rPr sz="2200" i="1" spc="-10" dirty="0">
                <a:latin typeface="Carlito"/>
                <a:cs typeface="Carlito"/>
              </a:rPr>
              <a:t>does not </a:t>
            </a:r>
            <a:r>
              <a:rPr sz="2200" i="1" spc="-25" dirty="0">
                <a:latin typeface="Carlito"/>
                <a:cs typeface="Carlito"/>
              </a:rPr>
              <a:t>make </a:t>
            </a:r>
            <a:r>
              <a:rPr sz="2200" i="1" spc="-5" dirty="0">
                <a:latin typeface="Carlito"/>
                <a:cs typeface="Carlito"/>
              </a:rPr>
              <a:t>it </a:t>
            </a:r>
            <a:r>
              <a:rPr sz="2200" i="1" spc="-10" dirty="0">
                <a:latin typeface="Carlito"/>
                <a:cs typeface="Carlito"/>
              </a:rPr>
              <a:t>clear  </a:t>
            </a:r>
            <a:r>
              <a:rPr sz="2200" i="1" spc="-5" dirty="0">
                <a:latin typeface="Carlito"/>
                <a:cs typeface="Carlito"/>
              </a:rPr>
              <a:t>that </a:t>
            </a:r>
            <a:r>
              <a:rPr sz="2200" i="1" spc="-10" dirty="0">
                <a:latin typeface="Carlito"/>
                <a:cs typeface="Carlito"/>
              </a:rPr>
              <a:t>they are </a:t>
            </a:r>
            <a:r>
              <a:rPr sz="2200" i="1" spc="-5" dirty="0">
                <a:latin typeface="Carlito"/>
                <a:cs typeface="Carlito"/>
              </a:rPr>
              <a:t>class</a:t>
            </a:r>
            <a:r>
              <a:rPr sz="2200" i="1" spc="5" dirty="0">
                <a:latin typeface="Carlito"/>
                <a:cs typeface="Carlito"/>
              </a:rPr>
              <a:t> </a:t>
            </a:r>
            <a:r>
              <a:rPr sz="2200" i="1" spc="-5" dirty="0">
                <a:latin typeface="Carlito"/>
                <a:cs typeface="Carlito"/>
              </a:rPr>
              <a:t>methods.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0"/>
            <a:ext cx="44634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/>
              <a:t>static </a:t>
            </a:r>
            <a:r>
              <a:rPr sz="3200" spc="-160" dirty="0"/>
              <a:t>data </a:t>
            </a:r>
            <a:r>
              <a:rPr sz="3200" spc="-155" dirty="0"/>
              <a:t>member </a:t>
            </a:r>
            <a:r>
              <a:rPr sz="3200" spc="-50" dirty="0"/>
              <a:t>:</a:t>
            </a:r>
            <a:r>
              <a:rPr sz="3200" spc="-505" dirty="0"/>
              <a:t> </a:t>
            </a:r>
            <a:r>
              <a:rPr sz="3200" spc="-345" dirty="0"/>
              <a:t>DEMO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33044" y="533399"/>
            <a:ext cx="11299190" cy="6324600"/>
          </a:xfrm>
          <a:custGeom>
            <a:avLst/>
            <a:gdLst/>
            <a:ahLst/>
            <a:cxnLst/>
            <a:rect l="l" t="t" r="r" b="b"/>
            <a:pathLst>
              <a:path w="11299190" h="6324600">
                <a:moveTo>
                  <a:pt x="11298936" y="0"/>
                </a:moveTo>
                <a:lnTo>
                  <a:pt x="0" y="0"/>
                </a:lnTo>
                <a:lnTo>
                  <a:pt x="0" y="6324600"/>
                </a:lnTo>
                <a:lnTo>
                  <a:pt x="11298936" y="6324600"/>
                </a:lnTo>
                <a:lnTo>
                  <a:pt x="1129893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783" y="427380"/>
            <a:ext cx="4863465" cy="633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410585" indent="-228600">
              <a:lnSpc>
                <a:spcPct val="151900"/>
              </a:lnSpc>
              <a:spcBef>
                <a:spcPts val="100"/>
              </a:spcBef>
            </a:pPr>
            <a:r>
              <a:rPr sz="1600" spc="-170" dirty="0">
                <a:latin typeface="Arial"/>
                <a:cs typeface="Arial"/>
              </a:rPr>
              <a:t>Class </a:t>
            </a:r>
            <a:r>
              <a:rPr sz="1600" spc="-125" dirty="0">
                <a:latin typeface="Arial"/>
                <a:cs typeface="Arial"/>
              </a:rPr>
              <a:t>Duck </a:t>
            </a:r>
            <a:r>
              <a:rPr sz="1600" spc="-60" dirty="0">
                <a:latin typeface="Arial"/>
                <a:cs typeface="Arial"/>
              </a:rPr>
              <a:t>{  private </a:t>
            </a:r>
            <a:r>
              <a:rPr sz="1600" dirty="0">
                <a:latin typeface="Arial"/>
                <a:cs typeface="Arial"/>
              </a:rPr>
              <a:t>int</a:t>
            </a:r>
            <a:r>
              <a:rPr sz="1600" spc="-29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size;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sz="1600" spc="-60" dirty="0">
                <a:latin typeface="Arial"/>
                <a:cs typeface="Arial"/>
              </a:rPr>
              <a:t>private </a:t>
            </a:r>
            <a:r>
              <a:rPr sz="1600" spc="-65" dirty="0">
                <a:latin typeface="Arial"/>
                <a:cs typeface="Arial"/>
              </a:rPr>
              <a:t>static </a:t>
            </a:r>
            <a:r>
              <a:rPr sz="1600" dirty="0">
                <a:latin typeface="Arial"/>
                <a:cs typeface="Arial"/>
              </a:rPr>
              <a:t>int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duckCount;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</a:pPr>
            <a:r>
              <a:rPr sz="1600" spc="-60" dirty="0">
                <a:latin typeface="Arial"/>
                <a:cs typeface="Arial"/>
              </a:rPr>
              <a:t>public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Duck(){</a:t>
            </a:r>
            <a:endParaRPr sz="1600">
              <a:latin typeface="Arial"/>
              <a:cs typeface="Arial"/>
            </a:endParaRPr>
          </a:p>
          <a:p>
            <a:pPr marL="970915">
              <a:lnSpc>
                <a:spcPct val="100000"/>
              </a:lnSpc>
              <a:spcBef>
                <a:spcPts val="994"/>
              </a:spcBef>
            </a:pPr>
            <a:r>
              <a:rPr sz="1600" spc="-100" dirty="0">
                <a:latin typeface="Arial"/>
                <a:cs typeface="Arial"/>
              </a:rPr>
              <a:t>duckCount++;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600" spc="-6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sz="1600" spc="-60" dirty="0">
                <a:latin typeface="Arial"/>
                <a:cs typeface="Arial"/>
              </a:rPr>
              <a:t>public </a:t>
            </a:r>
            <a:r>
              <a:rPr sz="1600" spc="-65" dirty="0">
                <a:latin typeface="Arial"/>
                <a:cs typeface="Arial"/>
              </a:rPr>
              <a:t>void </a:t>
            </a:r>
            <a:r>
              <a:rPr sz="1600" spc="-130" dirty="0">
                <a:latin typeface="Arial"/>
                <a:cs typeface="Arial"/>
              </a:rPr>
              <a:t>setSize </a:t>
            </a:r>
            <a:r>
              <a:rPr sz="1600" spc="-15" dirty="0">
                <a:latin typeface="Arial"/>
                <a:cs typeface="Arial"/>
              </a:rPr>
              <a:t>(int</a:t>
            </a:r>
            <a:r>
              <a:rPr sz="1600" spc="-33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size){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00"/>
              </a:spcBef>
            </a:pPr>
            <a:r>
              <a:rPr sz="1600" spc="-85" dirty="0">
                <a:latin typeface="Arial"/>
                <a:cs typeface="Arial"/>
              </a:rPr>
              <a:t>this.size </a:t>
            </a:r>
            <a:r>
              <a:rPr sz="1600" spc="-140" dirty="0">
                <a:latin typeface="Arial"/>
                <a:cs typeface="Arial"/>
              </a:rPr>
              <a:t>=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size;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5"/>
              </a:spcBef>
            </a:pPr>
            <a:r>
              <a:rPr sz="1600" spc="-6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</a:pPr>
            <a:r>
              <a:rPr sz="1600" spc="-60" dirty="0">
                <a:latin typeface="Arial"/>
                <a:cs typeface="Arial"/>
              </a:rPr>
              <a:t>public </a:t>
            </a:r>
            <a:r>
              <a:rPr sz="1600" dirty="0">
                <a:latin typeface="Arial"/>
                <a:cs typeface="Arial"/>
              </a:rPr>
              <a:t>int</a:t>
            </a:r>
            <a:r>
              <a:rPr sz="1600" spc="-26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getSize </a:t>
            </a:r>
            <a:r>
              <a:rPr sz="1600" spc="-55" dirty="0">
                <a:latin typeface="Arial"/>
                <a:cs typeface="Arial"/>
              </a:rPr>
              <a:t>(){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600" spc="-35" dirty="0">
                <a:latin typeface="Arial"/>
                <a:cs typeface="Arial"/>
              </a:rPr>
              <a:t>return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85" dirty="0">
                <a:latin typeface="Arial"/>
                <a:cs typeface="Arial"/>
              </a:rPr>
              <a:t>this.size;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sz="1600" spc="-60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94"/>
              </a:spcBef>
            </a:pPr>
            <a:r>
              <a:rPr sz="1600" spc="-60" dirty="0">
                <a:latin typeface="Arial"/>
                <a:cs typeface="Arial"/>
              </a:rPr>
              <a:t>public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static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void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main(String</a:t>
            </a:r>
            <a:r>
              <a:rPr sz="1600" spc="-140" dirty="0">
                <a:latin typeface="Arial"/>
                <a:cs typeface="Arial"/>
              </a:rPr>
              <a:t> </a:t>
            </a:r>
            <a:r>
              <a:rPr sz="1600" spc="-75" dirty="0">
                <a:latin typeface="Arial"/>
                <a:cs typeface="Arial"/>
              </a:rPr>
              <a:t>args[]){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600" spc="-80" dirty="0">
                <a:latin typeface="Arial"/>
                <a:cs typeface="Arial"/>
              </a:rPr>
              <a:t>System.out.println(“Size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of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the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duck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is;”</a:t>
            </a:r>
            <a:r>
              <a:rPr sz="1600" spc="-135" dirty="0">
                <a:latin typeface="Arial"/>
                <a:cs typeface="Arial"/>
              </a:rPr>
              <a:t> </a:t>
            </a:r>
            <a:r>
              <a:rPr sz="1600" spc="-140" dirty="0">
                <a:latin typeface="Arial"/>
                <a:cs typeface="Arial"/>
              </a:rPr>
              <a:t>+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size);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10"/>
              </a:spcBef>
            </a:pPr>
            <a:r>
              <a:rPr sz="1600" spc="-125" dirty="0">
                <a:latin typeface="Arial"/>
                <a:cs typeface="Arial"/>
              </a:rPr>
              <a:t>Duck </a:t>
            </a:r>
            <a:r>
              <a:rPr sz="1600" spc="-95" dirty="0">
                <a:latin typeface="Arial"/>
                <a:cs typeface="Arial"/>
              </a:rPr>
              <a:t>duck1 </a:t>
            </a:r>
            <a:r>
              <a:rPr sz="1600" spc="-140" dirty="0">
                <a:latin typeface="Arial"/>
                <a:cs typeface="Arial"/>
              </a:rPr>
              <a:t>= </a:t>
            </a:r>
            <a:r>
              <a:rPr sz="1600" spc="-70" dirty="0">
                <a:latin typeface="Arial"/>
                <a:cs typeface="Arial"/>
              </a:rPr>
              <a:t>new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Duck();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00"/>
              </a:spcBef>
            </a:pPr>
            <a:r>
              <a:rPr sz="1600" spc="-85" dirty="0">
                <a:latin typeface="Arial"/>
                <a:cs typeface="Arial"/>
              </a:rPr>
              <a:t>System.out.println(duck1.getSize()); </a:t>
            </a:r>
            <a:r>
              <a:rPr sz="1600" spc="130" dirty="0">
                <a:latin typeface="Arial"/>
                <a:cs typeface="Arial"/>
              </a:rPr>
              <a:t>//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duck1.size</a:t>
            </a:r>
            <a:endParaRPr sz="16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600" spc="-60" dirty="0">
                <a:latin typeface="Arial"/>
                <a:cs typeface="Arial"/>
              </a:rPr>
              <a:t>}}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88004" y="603250"/>
            <a:ext cx="8950325" cy="3568700"/>
            <a:chOff x="3088004" y="603250"/>
            <a:chExt cx="8950325" cy="3568700"/>
          </a:xfrm>
        </p:grpSpPr>
        <p:sp>
          <p:nvSpPr>
            <p:cNvPr id="7" name="object 7"/>
            <p:cNvSpPr/>
            <p:nvPr/>
          </p:nvSpPr>
          <p:spPr>
            <a:xfrm>
              <a:off x="3355339" y="609600"/>
              <a:ext cx="8676640" cy="1193800"/>
            </a:xfrm>
            <a:custGeom>
              <a:avLst/>
              <a:gdLst/>
              <a:ahLst/>
              <a:cxnLst/>
              <a:rect l="l" t="t" r="r" b="b"/>
              <a:pathLst>
                <a:path w="8676640" h="1193800">
                  <a:moveTo>
                    <a:pt x="8477758" y="0"/>
                  </a:moveTo>
                  <a:lnTo>
                    <a:pt x="4006341" y="0"/>
                  </a:lnTo>
                  <a:lnTo>
                    <a:pt x="3960735" y="5251"/>
                  </a:lnTo>
                  <a:lnTo>
                    <a:pt x="3918871" y="20211"/>
                  </a:lnTo>
                  <a:lnTo>
                    <a:pt x="3881944" y="43687"/>
                  </a:lnTo>
                  <a:lnTo>
                    <a:pt x="3851147" y="74484"/>
                  </a:lnTo>
                  <a:lnTo>
                    <a:pt x="3827671" y="111411"/>
                  </a:lnTo>
                  <a:lnTo>
                    <a:pt x="3812711" y="153275"/>
                  </a:lnTo>
                  <a:lnTo>
                    <a:pt x="3807460" y="198882"/>
                  </a:lnTo>
                  <a:lnTo>
                    <a:pt x="3807460" y="696087"/>
                  </a:lnTo>
                  <a:lnTo>
                    <a:pt x="0" y="798449"/>
                  </a:lnTo>
                  <a:lnTo>
                    <a:pt x="3807460" y="994410"/>
                  </a:lnTo>
                  <a:lnTo>
                    <a:pt x="3812711" y="1040016"/>
                  </a:lnTo>
                  <a:lnTo>
                    <a:pt x="3827671" y="1081880"/>
                  </a:lnTo>
                  <a:lnTo>
                    <a:pt x="3851147" y="1118807"/>
                  </a:lnTo>
                  <a:lnTo>
                    <a:pt x="3881944" y="1149604"/>
                  </a:lnTo>
                  <a:lnTo>
                    <a:pt x="3918871" y="1173080"/>
                  </a:lnTo>
                  <a:lnTo>
                    <a:pt x="3960735" y="1188040"/>
                  </a:lnTo>
                  <a:lnTo>
                    <a:pt x="4006341" y="1193291"/>
                  </a:lnTo>
                  <a:lnTo>
                    <a:pt x="8477758" y="1193291"/>
                  </a:lnTo>
                  <a:lnTo>
                    <a:pt x="8523364" y="1188040"/>
                  </a:lnTo>
                  <a:lnTo>
                    <a:pt x="8565228" y="1173080"/>
                  </a:lnTo>
                  <a:lnTo>
                    <a:pt x="8602155" y="1149604"/>
                  </a:lnTo>
                  <a:lnTo>
                    <a:pt x="8632952" y="1118807"/>
                  </a:lnTo>
                  <a:lnTo>
                    <a:pt x="8656428" y="1081880"/>
                  </a:lnTo>
                  <a:lnTo>
                    <a:pt x="8671388" y="1040016"/>
                  </a:lnTo>
                  <a:lnTo>
                    <a:pt x="8676640" y="994410"/>
                  </a:lnTo>
                  <a:lnTo>
                    <a:pt x="8676640" y="198882"/>
                  </a:lnTo>
                  <a:lnTo>
                    <a:pt x="8671388" y="153275"/>
                  </a:lnTo>
                  <a:lnTo>
                    <a:pt x="8656428" y="111411"/>
                  </a:lnTo>
                  <a:lnTo>
                    <a:pt x="8632952" y="74484"/>
                  </a:lnTo>
                  <a:lnTo>
                    <a:pt x="8602155" y="43687"/>
                  </a:lnTo>
                  <a:lnTo>
                    <a:pt x="8565228" y="20211"/>
                  </a:lnTo>
                  <a:lnTo>
                    <a:pt x="8523364" y="5251"/>
                  </a:lnTo>
                  <a:lnTo>
                    <a:pt x="847775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5339" y="609600"/>
              <a:ext cx="8676640" cy="1193800"/>
            </a:xfrm>
            <a:custGeom>
              <a:avLst/>
              <a:gdLst/>
              <a:ahLst/>
              <a:cxnLst/>
              <a:rect l="l" t="t" r="r" b="b"/>
              <a:pathLst>
                <a:path w="8676640" h="1193800">
                  <a:moveTo>
                    <a:pt x="3807460" y="198882"/>
                  </a:moveTo>
                  <a:lnTo>
                    <a:pt x="3812711" y="153275"/>
                  </a:lnTo>
                  <a:lnTo>
                    <a:pt x="3827671" y="111411"/>
                  </a:lnTo>
                  <a:lnTo>
                    <a:pt x="3851147" y="74484"/>
                  </a:lnTo>
                  <a:lnTo>
                    <a:pt x="3881944" y="43687"/>
                  </a:lnTo>
                  <a:lnTo>
                    <a:pt x="3918871" y="20211"/>
                  </a:lnTo>
                  <a:lnTo>
                    <a:pt x="3960735" y="5251"/>
                  </a:lnTo>
                  <a:lnTo>
                    <a:pt x="4006341" y="0"/>
                  </a:lnTo>
                  <a:lnTo>
                    <a:pt x="4618990" y="0"/>
                  </a:lnTo>
                  <a:lnTo>
                    <a:pt x="5836285" y="0"/>
                  </a:lnTo>
                  <a:lnTo>
                    <a:pt x="8477758" y="0"/>
                  </a:lnTo>
                  <a:lnTo>
                    <a:pt x="8523364" y="5251"/>
                  </a:lnTo>
                  <a:lnTo>
                    <a:pt x="8565228" y="20211"/>
                  </a:lnTo>
                  <a:lnTo>
                    <a:pt x="8602155" y="43687"/>
                  </a:lnTo>
                  <a:lnTo>
                    <a:pt x="8632952" y="74484"/>
                  </a:lnTo>
                  <a:lnTo>
                    <a:pt x="8656428" y="111411"/>
                  </a:lnTo>
                  <a:lnTo>
                    <a:pt x="8671388" y="153275"/>
                  </a:lnTo>
                  <a:lnTo>
                    <a:pt x="8676640" y="198882"/>
                  </a:lnTo>
                  <a:lnTo>
                    <a:pt x="8676640" y="696087"/>
                  </a:lnTo>
                  <a:lnTo>
                    <a:pt x="8676640" y="994410"/>
                  </a:lnTo>
                  <a:lnTo>
                    <a:pt x="8671388" y="1040016"/>
                  </a:lnTo>
                  <a:lnTo>
                    <a:pt x="8656428" y="1081880"/>
                  </a:lnTo>
                  <a:lnTo>
                    <a:pt x="8632952" y="1118807"/>
                  </a:lnTo>
                  <a:lnTo>
                    <a:pt x="8602155" y="1149604"/>
                  </a:lnTo>
                  <a:lnTo>
                    <a:pt x="8565228" y="1173080"/>
                  </a:lnTo>
                  <a:lnTo>
                    <a:pt x="8523364" y="1188040"/>
                  </a:lnTo>
                  <a:lnTo>
                    <a:pt x="8477758" y="1193291"/>
                  </a:lnTo>
                  <a:lnTo>
                    <a:pt x="5836285" y="1193291"/>
                  </a:lnTo>
                  <a:lnTo>
                    <a:pt x="4618990" y="1193291"/>
                  </a:lnTo>
                  <a:lnTo>
                    <a:pt x="4006341" y="1193291"/>
                  </a:lnTo>
                  <a:lnTo>
                    <a:pt x="3960735" y="1188040"/>
                  </a:lnTo>
                  <a:lnTo>
                    <a:pt x="3918871" y="1173080"/>
                  </a:lnTo>
                  <a:lnTo>
                    <a:pt x="3881944" y="1149604"/>
                  </a:lnTo>
                  <a:lnTo>
                    <a:pt x="3851147" y="1118807"/>
                  </a:lnTo>
                  <a:lnTo>
                    <a:pt x="3827671" y="1081880"/>
                  </a:lnTo>
                  <a:lnTo>
                    <a:pt x="3812711" y="1040016"/>
                  </a:lnTo>
                  <a:lnTo>
                    <a:pt x="3807460" y="994410"/>
                  </a:lnTo>
                  <a:lnTo>
                    <a:pt x="0" y="798449"/>
                  </a:lnTo>
                  <a:lnTo>
                    <a:pt x="3807460" y="696087"/>
                  </a:lnTo>
                  <a:lnTo>
                    <a:pt x="3807460" y="19888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4354" y="1981200"/>
              <a:ext cx="8198484" cy="2184400"/>
            </a:xfrm>
            <a:custGeom>
              <a:avLst/>
              <a:gdLst/>
              <a:ahLst/>
              <a:cxnLst/>
              <a:rect l="l" t="t" r="r" b="b"/>
              <a:pathLst>
                <a:path w="8198484" h="2184400">
                  <a:moveTo>
                    <a:pt x="0" y="266446"/>
                  </a:moveTo>
                  <a:lnTo>
                    <a:pt x="3992245" y="909954"/>
                  </a:lnTo>
                  <a:lnTo>
                    <a:pt x="3992245" y="1819910"/>
                  </a:lnTo>
                  <a:lnTo>
                    <a:pt x="3995567" y="1869304"/>
                  </a:lnTo>
                  <a:lnTo>
                    <a:pt x="4005245" y="1916677"/>
                  </a:lnTo>
                  <a:lnTo>
                    <a:pt x="4020845" y="1961596"/>
                  </a:lnTo>
                  <a:lnTo>
                    <a:pt x="4041934" y="2003627"/>
                  </a:lnTo>
                  <a:lnTo>
                    <a:pt x="4068079" y="2042336"/>
                  </a:lnTo>
                  <a:lnTo>
                    <a:pt x="4098845" y="2077291"/>
                  </a:lnTo>
                  <a:lnTo>
                    <a:pt x="4133800" y="2108057"/>
                  </a:lnTo>
                  <a:lnTo>
                    <a:pt x="4172509" y="2134202"/>
                  </a:lnTo>
                  <a:lnTo>
                    <a:pt x="4214540" y="2155291"/>
                  </a:lnTo>
                  <a:lnTo>
                    <a:pt x="4259459" y="2170891"/>
                  </a:lnTo>
                  <a:lnTo>
                    <a:pt x="4306832" y="2180569"/>
                  </a:lnTo>
                  <a:lnTo>
                    <a:pt x="4356227" y="2183892"/>
                  </a:lnTo>
                  <a:lnTo>
                    <a:pt x="7834503" y="2183892"/>
                  </a:lnTo>
                  <a:lnTo>
                    <a:pt x="7883897" y="2180569"/>
                  </a:lnTo>
                  <a:lnTo>
                    <a:pt x="7931270" y="2170891"/>
                  </a:lnTo>
                  <a:lnTo>
                    <a:pt x="7976189" y="2155291"/>
                  </a:lnTo>
                  <a:lnTo>
                    <a:pt x="8018220" y="2134202"/>
                  </a:lnTo>
                  <a:lnTo>
                    <a:pt x="8056929" y="2108057"/>
                  </a:lnTo>
                  <a:lnTo>
                    <a:pt x="8091884" y="2077291"/>
                  </a:lnTo>
                  <a:lnTo>
                    <a:pt x="8122650" y="2042336"/>
                  </a:lnTo>
                  <a:lnTo>
                    <a:pt x="8148795" y="2003627"/>
                  </a:lnTo>
                  <a:lnTo>
                    <a:pt x="8169884" y="1961596"/>
                  </a:lnTo>
                  <a:lnTo>
                    <a:pt x="8185484" y="1916677"/>
                  </a:lnTo>
                  <a:lnTo>
                    <a:pt x="8195162" y="1869304"/>
                  </a:lnTo>
                  <a:lnTo>
                    <a:pt x="8198485" y="1819910"/>
                  </a:lnTo>
                  <a:lnTo>
                    <a:pt x="8198485" y="363982"/>
                  </a:lnTo>
                  <a:lnTo>
                    <a:pt x="3992245" y="363982"/>
                  </a:lnTo>
                  <a:lnTo>
                    <a:pt x="0" y="266446"/>
                  </a:lnTo>
                  <a:close/>
                </a:path>
                <a:path w="8198484" h="2184400">
                  <a:moveTo>
                    <a:pt x="7834503" y="0"/>
                  </a:moveTo>
                  <a:lnTo>
                    <a:pt x="4356227" y="0"/>
                  </a:lnTo>
                  <a:lnTo>
                    <a:pt x="4306832" y="3322"/>
                  </a:lnTo>
                  <a:lnTo>
                    <a:pt x="4259459" y="13000"/>
                  </a:lnTo>
                  <a:lnTo>
                    <a:pt x="4214540" y="28600"/>
                  </a:lnTo>
                  <a:lnTo>
                    <a:pt x="4172509" y="49689"/>
                  </a:lnTo>
                  <a:lnTo>
                    <a:pt x="4133800" y="75834"/>
                  </a:lnTo>
                  <a:lnTo>
                    <a:pt x="4098845" y="106600"/>
                  </a:lnTo>
                  <a:lnTo>
                    <a:pt x="4068079" y="141555"/>
                  </a:lnTo>
                  <a:lnTo>
                    <a:pt x="4041934" y="180264"/>
                  </a:lnTo>
                  <a:lnTo>
                    <a:pt x="4020845" y="222295"/>
                  </a:lnTo>
                  <a:lnTo>
                    <a:pt x="4005245" y="267214"/>
                  </a:lnTo>
                  <a:lnTo>
                    <a:pt x="3995567" y="314587"/>
                  </a:lnTo>
                  <a:lnTo>
                    <a:pt x="3992245" y="363982"/>
                  </a:lnTo>
                  <a:lnTo>
                    <a:pt x="8198485" y="363982"/>
                  </a:lnTo>
                  <a:lnTo>
                    <a:pt x="8195162" y="314587"/>
                  </a:lnTo>
                  <a:lnTo>
                    <a:pt x="8185484" y="267214"/>
                  </a:lnTo>
                  <a:lnTo>
                    <a:pt x="8169884" y="222295"/>
                  </a:lnTo>
                  <a:lnTo>
                    <a:pt x="8148795" y="180264"/>
                  </a:lnTo>
                  <a:lnTo>
                    <a:pt x="8122650" y="141555"/>
                  </a:lnTo>
                  <a:lnTo>
                    <a:pt x="8091884" y="106600"/>
                  </a:lnTo>
                  <a:lnTo>
                    <a:pt x="8056929" y="75834"/>
                  </a:lnTo>
                  <a:lnTo>
                    <a:pt x="8018220" y="49689"/>
                  </a:lnTo>
                  <a:lnTo>
                    <a:pt x="7976189" y="28600"/>
                  </a:lnTo>
                  <a:lnTo>
                    <a:pt x="7931270" y="13000"/>
                  </a:lnTo>
                  <a:lnTo>
                    <a:pt x="7883897" y="3322"/>
                  </a:lnTo>
                  <a:lnTo>
                    <a:pt x="783450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4354" y="1981200"/>
              <a:ext cx="8198484" cy="2184400"/>
            </a:xfrm>
            <a:custGeom>
              <a:avLst/>
              <a:gdLst/>
              <a:ahLst/>
              <a:cxnLst/>
              <a:rect l="l" t="t" r="r" b="b"/>
              <a:pathLst>
                <a:path w="8198484" h="2184400">
                  <a:moveTo>
                    <a:pt x="3992245" y="363982"/>
                  </a:moveTo>
                  <a:lnTo>
                    <a:pt x="3995567" y="314587"/>
                  </a:lnTo>
                  <a:lnTo>
                    <a:pt x="4005245" y="267214"/>
                  </a:lnTo>
                  <a:lnTo>
                    <a:pt x="4020845" y="222295"/>
                  </a:lnTo>
                  <a:lnTo>
                    <a:pt x="4041934" y="180264"/>
                  </a:lnTo>
                  <a:lnTo>
                    <a:pt x="4068079" y="141555"/>
                  </a:lnTo>
                  <a:lnTo>
                    <a:pt x="4098845" y="106600"/>
                  </a:lnTo>
                  <a:lnTo>
                    <a:pt x="4133800" y="75834"/>
                  </a:lnTo>
                  <a:lnTo>
                    <a:pt x="4172509" y="49689"/>
                  </a:lnTo>
                  <a:lnTo>
                    <a:pt x="4214540" y="28600"/>
                  </a:lnTo>
                  <a:lnTo>
                    <a:pt x="4259459" y="13000"/>
                  </a:lnTo>
                  <a:lnTo>
                    <a:pt x="4306832" y="3322"/>
                  </a:lnTo>
                  <a:lnTo>
                    <a:pt x="4356227" y="0"/>
                  </a:lnTo>
                  <a:lnTo>
                    <a:pt x="4693285" y="0"/>
                  </a:lnTo>
                  <a:lnTo>
                    <a:pt x="5744845" y="0"/>
                  </a:lnTo>
                  <a:lnTo>
                    <a:pt x="7834503" y="0"/>
                  </a:lnTo>
                  <a:lnTo>
                    <a:pt x="7883897" y="3322"/>
                  </a:lnTo>
                  <a:lnTo>
                    <a:pt x="7931270" y="13000"/>
                  </a:lnTo>
                  <a:lnTo>
                    <a:pt x="7976189" y="28600"/>
                  </a:lnTo>
                  <a:lnTo>
                    <a:pt x="8018220" y="49689"/>
                  </a:lnTo>
                  <a:lnTo>
                    <a:pt x="8056929" y="75834"/>
                  </a:lnTo>
                  <a:lnTo>
                    <a:pt x="8091884" y="106600"/>
                  </a:lnTo>
                  <a:lnTo>
                    <a:pt x="8122650" y="141555"/>
                  </a:lnTo>
                  <a:lnTo>
                    <a:pt x="8148795" y="180264"/>
                  </a:lnTo>
                  <a:lnTo>
                    <a:pt x="8169884" y="222295"/>
                  </a:lnTo>
                  <a:lnTo>
                    <a:pt x="8185484" y="267214"/>
                  </a:lnTo>
                  <a:lnTo>
                    <a:pt x="8195162" y="314587"/>
                  </a:lnTo>
                  <a:lnTo>
                    <a:pt x="8198485" y="363982"/>
                  </a:lnTo>
                  <a:lnTo>
                    <a:pt x="8198485" y="909954"/>
                  </a:lnTo>
                  <a:lnTo>
                    <a:pt x="8198485" y="1819910"/>
                  </a:lnTo>
                  <a:lnTo>
                    <a:pt x="8195162" y="1869304"/>
                  </a:lnTo>
                  <a:lnTo>
                    <a:pt x="8185484" y="1916677"/>
                  </a:lnTo>
                  <a:lnTo>
                    <a:pt x="8169884" y="1961596"/>
                  </a:lnTo>
                  <a:lnTo>
                    <a:pt x="8148795" y="2003627"/>
                  </a:lnTo>
                  <a:lnTo>
                    <a:pt x="8122650" y="2042336"/>
                  </a:lnTo>
                  <a:lnTo>
                    <a:pt x="8091884" y="2077291"/>
                  </a:lnTo>
                  <a:lnTo>
                    <a:pt x="8056929" y="2108057"/>
                  </a:lnTo>
                  <a:lnTo>
                    <a:pt x="8018220" y="2134202"/>
                  </a:lnTo>
                  <a:lnTo>
                    <a:pt x="7976189" y="2155291"/>
                  </a:lnTo>
                  <a:lnTo>
                    <a:pt x="7931270" y="2170891"/>
                  </a:lnTo>
                  <a:lnTo>
                    <a:pt x="7883897" y="2180569"/>
                  </a:lnTo>
                  <a:lnTo>
                    <a:pt x="7834503" y="2183892"/>
                  </a:lnTo>
                  <a:lnTo>
                    <a:pt x="5744845" y="2183892"/>
                  </a:lnTo>
                  <a:lnTo>
                    <a:pt x="4693285" y="2183892"/>
                  </a:lnTo>
                  <a:lnTo>
                    <a:pt x="4356227" y="2183892"/>
                  </a:lnTo>
                  <a:lnTo>
                    <a:pt x="4306832" y="2180569"/>
                  </a:lnTo>
                  <a:lnTo>
                    <a:pt x="4259459" y="2170891"/>
                  </a:lnTo>
                  <a:lnTo>
                    <a:pt x="4214540" y="2155291"/>
                  </a:lnTo>
                  <a:lnTo>
                    <a:pt x="4172509" y="2134202"/>
                  </a:lnTo>
                  <a:lnTo>
                    <a:pt x="4133800" y="2108057"/>
                  </a:lnTo>
                  <a:lnTo>
                    <a:pt x="4098845" y="2077291"/>
                  </a:lnTo>
                  <a:lnTo>
                    <a:pt x="4068079" y="2042336"/>
                  </a:lnTo>
                  <a:lnTo>
                    <a:pt x="4041934" y="2003627"/>
                  </a:lnTo>
                  <a:lnTo>
                    <a:pt x="4020845" y="1961596"/>
                  </a:lnTo>
                  <a:lnTo>
                    <a:pt x="4005245" y="1916677"/>
                  </a:lnTo>
                  <a:lnTo>
                    <a:pt x="3995567" y="1869304"/>
                  </a:lnTo>
                  <a:lnTo>
                    <a:pt x="3992245" y="1819910"/>
                  </a:lnTo>
                  <a:lnTo>
                    <a:pt x="3992245" y="909954"/>
                  </a:lnTo>
                  <a:lnTo>
                    <a:pt x="0" y="266446"/>
                  </a:lnTo>
                  <a:lnTo>
                    <a:pt x="3992245" y="36398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94829" y="703834"/>
            <a:ext cx="4517390" cy="284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5" dirty="0">
                <a:latin typeface="Carlito"/>
                <a:cs typeface="Carlito"/>
              </a:rPr>
              <a:t>duckCount variable is </a:t>
            </a:r>
            <a:r>
              <a:rPr sz="1800" spc="-10" dirty="0">
                <a:latin typeface="Carlito"/>
                <a:cs typeface="Carlito"/>
              </a:rPr>
              <a:t>initialized to </a:t>
            </a:r>
            <a:r>
              <a:rPr sz="1800" dirty="0">
                <a:latin typeface="Carlito"/>
                <a:cs typeface="Carlito"/>
              </a:rPr>
              <a:t>0,  </a:t>
            </a:r>
            <a:r>
              <a:rPr sz="1800" spc="-40" dirty="0">
                <a:latin typeface="Carlito"/>
                <a:cs typeface="Carlito"/>
              </a:rPr>
              <a:t>ONLY </a:t>
            </a:r>
            <a:r>
              <a:rPr sz="1800" dirty="0">
                <a:latin typeface="Carlito"/>
                <a:cs typeface="Carlito"/>
              </a:rPr>
              <a:t>when the </a:t>
            </a:r>
            <a:r>
              <a:rPr sz="1800" spc="-5" dirty="0">
                <a:latin typeface="Carlito"/>
                <a:cs typeface="Carlito"/>
              </a:rPr>
              <a:t>class is </a:t>
            </a:r>
            <a:r>
              <a:rPr sz="1800" spc="-15" dirty="0">
                <a:latin typeface="Carlito"/>
                <a:cs typeface="Carlito"/>
              </a:rPr>
              <a:t>first </a:t>
            </a:r>
            <a:r>
              <a:rPr sz="1800" spc="-5" dirty="0">
                <a:latin typeface="Carlito"/>
                <a:cs typeface="Carlito"/>
              </a:rPr>
              <a:t>loaded, </a:t>
            </a:r>
            <a:r>
              <a:rPr sz="1800" spc="-20" dirty="0">
                <a:latin typeface="Carlito"/>
                <a:cs typeface="Carlito"/>
              </a:rPr>
              <a:t>NOT </a:t>
            </a:r>
            <a:r>
              <a:rPr sz="1800" spc="-5" dirty="0">
                <a:latin typeface="Carlito"/>
                <a:cs typeface="Carlito"/>
              </a:rPr>
              <a:t>each  time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new </a:t>
            </a:r>
            <a:r>
              <a:rPr sz="1800" spc="-10" dirty="0">
                <a:latin typeface="Carlito"/>
                <a:cs typeface="Carlito"/>
              </a:rPr>
              <a:t>instance </a:t>
            </a:r>
            <a:r>
              <a:rPr sz="1800" spc="-5" dirty="0">
                <a:latin typeface="Carlito"/>
                <a:cs typeface="Carlito"/>
              </a:rPr>
              <a:t>is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created.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rlito"/>
              <a:cs typeface="Carlito"/>
            </a:endParaRPr>
          </a:p>
          <a:p>
            <a:pPr marL="12700" marR="812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Each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constructor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20" dirty="0">
                <a:latin typeface="Carlito"/>
                <a:cs typeface="Carlito"/>
              </a:rPr>
              <a:t>invoked </a:t>
            </a:r>
            <a:r>
              <a:rPr sz="1800" spc="-10" dirty="0">
                <a:latin typeface="Carlito"/>
                <a:cs typeface="Carlito"/>
              </a:rPr>
              <a:t>ie 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object gets </a:t>
            </a:r>
            <a:r>
              <a:rPr sz="1800" spc="-10" dirty="0">
                <a:latin typeface="Carlito"/>
                <a:cs typeface="Carlito"/>
              </a:rPr>
              <a:t>created,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static  </a:t>
            </a:r>
            <a:r>
              <a:rPr sz="1800" spc="-5" dirty="0">
                <a:latin typeface="Carlito"/>
                <a:cs typeface="Carlito"/>
              </a:rPr>
              <a:t>variable duckCount will be </a:t>
            </a:r>
            <a:r>
              <a:rPr sz="1800" spc="-10" dirty="0">
                <a:latin typeface="Carlito"/>
                <a:cs typeface="Carlito"/>
              </a:rPr>
              <a:t>incremented  </a:t>
            </a:r>
            <a:r>
              <a:rPr sz="1800" dirty="0">
                <a:latin typeface="Carlito"/>
                <a:cs typeface="Carlito"/>
              </a:rPr>
              <a:t>thus </a:t>
            </a:r>
            <a:r>
              <a:rPr sz="1800" spc="-10" dirty="0">
                <a:latin typeface="Carlito"/>
                <a:cs typeface="Carlito"/>
              </a:rPr>
              <a:t>keeping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count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no of  Duck objects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created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33644" y="4367529"/>
            <a:ext cx="3341370" cy="1504950"/>
            <a:chOff x="5533644" y="4367529"/>
            <a:chExt cx="3341370" cy="1504950"/>
          </a:xfrm>
        </p:grpSpPr>
        <p:sp>
          <p:nvSpPr>
            <p:cNvPr id="13" name="object 13"/>
            <p:cNvSpPr/>
            <p:nvPr/>
          </p:nvSpPr>
          <p:spPr>
            <a:xfrm>
              <a:off x="5539994" y="4373879"/>
              <a:ext cx="3328670" cy="1492250"/>
            </a:xfrm>
            <a:custGeom>
              <a:avLst/>
              <a:gdLst/>
              <a:ahLst/>
              <a:cxnLst/>
              <a:rect l="l" t="t" r="r" b="b"/>
              <a:pathLst>
                <a:path w="3328670" h="1492250">
                  <a:moveTo>
                    <a:pt x="3328161" y="1243317"/>
                  </a:moveTo>
                  <a:lnTo>
                    <a:pt x="1016253" y="1243317"/>
                  </a:lnTo>
                  <a:lnTo>
                    <a:pt x="1020261" y="1288016"/>
                  </a:lnTo>
                  <a:lnTo>
                    <a:pt x="1031816" y="1330087"/>
                  </a:lnTo>
                  <a:lnTo>
                    <a:pt x="1050214" y="1368828"/>
                  </a:lnTo>
                  <a:lnTo>
                    <a:pt x="1074752" y="1403536"/>
                  </a:lnTo>
                  <a:lnTo>
                    <a:pt x="1104727" y="1433508"/>
                  </a:lnTo>
                  <a:lnTo>
                    <a:pt x="1139434" y="1458043"/>
                  </a:lnTo>
                  <a:lnTo>
                    <a:pt x="1178171" y="1476437"/>
                  </a:lnTo>
                  <a:lnTo>
                    <a:pt x="1220234" y="1487989"/>
                  </a:lnTo>
                  <a:lnTo>
                    <a:pt x="1264920" y="1491996"/>
                  </a:lnTo>
                  <a:lnTo>
                    <a:pt x="3079496" y="1491996"/>
                  </a:lnTo>
                  <a:lnTo>
                    <a:pt x="3124181" y="1487989"/>
                  </a:lnTo>
                  <a:lnTo>
                    <a:pt x="3166244" y="1476437"/>
                  </a:lnTo>
                  <a:lnTo>
                    <a:pt x="3204981" y="1458043"/>
                  </a:lnTo>
                  <a:lnTo>
                    <a:pt x="3239688" y="1433508"/>
                  </a:lnTo>
                  <a:lnTo>
                    <a:pt x="3269663" y="1403536"/>
                  </a:lnTo>
                  <a:lnTo>
                    <a:pt x="3294201" y="1368828"/>
                  </a:lnTo>
                  <a:lnTo>
                    <a:pt x="3312599" y="1330087"/>
                  </a:lnTo>
                  <a:lnTo>
                    <a:pt x="3324154" y="1288016"/>
                  </a:lnTo>
                  <a:lnTo>
                    <a:pt x="3328161" y="1243317"/>
                  </a:lnTo>
                  <a:close/>
                </a:path>
                <a:path w="3328670" h="1492250">
                  <a:moveTo>
                    <a:pt x="3079496" y="0"/>
                  </a:moveTo>
                  <a:lnTo>
                    <a:pt x="1264920" y="0"/>
                  </a:lnTo>
                  <a:lnTo>
                    <a:pt x="1220234" y="4007"/>
                  </a:lnTo>
                  <a:lnTo>
                    <a:pt x="1178171" y="15562"/>
                  </a:lnTo>
                  <a:lnTo>
                    <a:pt x="1139434" y="33960"/>
                  </a:lnTo>
                  <a:lnTo>
                    <a:pt x="1104727" y="58498"/>
                  </a:lnTo>
                  <a:lnTo>
                    <a:pt x="1074752" y="88473"/>
                  </a:lnTo>
                  <a:lnTo>
                    <a:pt x="1050214" y="123180"/>
                  </a:lnTo>
                  <a:lnTo>
                    <a:pt x="1031816" y="161917"/>
                  </a:lnTo>
                  <a:lnTo>
                    <a:pt x="1020261" y="203980"/>
                  </a:lnTo>
                  <a:lnTo>
                    <a:pt x="1016253" y="248666"/>
                  </a:lnTo>
                  <a:lnTo>
                    <a:pt x="1016253" y="870331"/>
                  </a:lnTo>
                  <a:lnTo>
                    <a:pt x="0" y="1044956"/>
                  </a:lnTo>
                  <a:lnTo>
                    <a:pt x="1016253" y="1243330"/>
                  </a:lnTo>
                  <a:lnTo>
                    <a:pt x="3328161" y="1243317"/>
                  </a:lnTo>
                  <a:lnTo>
                    <a:pt x="3328161" y="248666"/>
                  </a:lnTo>
                  <a:lnTo>
                    <a:pt x="3324154" y="203980"/>
                  </a:lnTo>
                  <a:lnTo>
                    <a:pt x="3312599" y="161917"/>
                  </a:lnTo>
                  <a:lnTo>
                    <a:pt x="3294201" y="123180"/>
                  </a:lnTo>
                  <a:lnTo>
                    <a:pt x="3269663" y="88473"/>
                  </a:lnTo>
                  <a:lnTo>
                    <a:pt x="3239688" y="58498"/>
                  </a:lnTo>
                  <a:lnTo>
                    <a:pt x="3204981" y="33960"/>
                  </a:lnTo>
                  <a:lnTo>
                    <a:pt x="3166244" y="15562"/>
                  </a:lnTo>
                  <a:lnTo>
                    <a:pt x="3124181" y="4007"/>
                  </a:lnTo>
                  <a:lnTo>
                    <a:pt x="307949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39994" y="4373879"/>
              <a:ext cx="3328670" cy="1492250"/>
            </a:xfrm>
            <a:custGeom>
              <a:avLst/>
              <a:gdLst/>
              <a:ahLst/>
              <a:cxnLst/>
              <a:rect l="l" t="t" r="r" b="b"/>
              <a:pathLst>
                <a:path w="3328670" h="1492250">
                  <a:moveTo>
                    <a:pt x="1016253" y="248666"/>
                  </a:moveTo>
                  <a:lnTo>
                    <a:pt x="1020261" y="203980"/>
                  </a:lnTo>
                  <a:lnTo>
                    <a:pt x="1031816" y="161917"/>
                  </a:lnTo>
                  <a:lnTo>
                    <a:pt x="1050214" y="123180"/>
                  </a:lnTo>
                  <a:lnTo>
                    <a:pt x="1074752" y="88473"/>
                  </a:lnTo>
                  <a:lnTo>
                    <a:pt x="1104727" y="58498"/>
                  </a:lnTo>
                  <a:lnTo>
                    <a:pt x="1139434" y="33960"/>
                  </a:lnTo>
                  <a:lnTo>
                    <a:pt x="1178171" y="15562"/>
                  </a:lnTo>
                  <a:lnTo>
                    <a:pt x="1220234" y="4007"/>
                  </a:lnTo>
                  <a:lnTo>
                    <a:pt x="1264920" y="0"/>
                  </a:lnTo>
                  <a:lnTo>
                    <a:pt x="1401572" y="0"/>
                  </a:lnTo>
                  <a:lnTo>
                    <a:pt x="1979549" y="0"/>
                  </a:lnTo>
                  <a:lnTo>
                    <a:pt x="3079496" y="0"/>
                  </a:lnTo>
                  <a:lnTo>
                    <a:pt x="3124181" y="4007"/>
                  </a:lnTo>
                  <a:lnTo>
                    <a:pt x="3166244" y="15562"/>
                  </a:lnTo>
                  <a:lnTo>
                    <a:pt x="3204981" y="33960"/>
                  </a:lnTo>
                  <a:lnTo>
                    <a:pt x="3239688" y="58498"/>
                  </a:lnTo>
                  <a:lnTo>
                    <a:pt x="3269663" y="88473"/>
                  </a:lnTo>
                  <a:lnTo>
                    <a:pt x="3294201" y="123180"/>
                  </a:lnTo>
                  <a:lnTo>
                    <a:pt x="3312599" y="161917"/>
                  </a:lnTo>
                  <a:lnTo>
                    <a:pt x="3324154" y="203980"/>
                  </a:lnTo>
                  <a:lnTo>
                    <a:pt x="3328161" y="248666"/>
                  </a:lnTo>
                  <a:lnTo>
                    <a:pt x="3328161" y="870331"/>
                  </a:lnTo>
                  <a:lnTo>
                    <a:pt x="3328161" y="1243330"/>
                  </a:lnTo>
                  <a:lnTo>
                    <a:pt x="3324154" y="1288016"/>
                  </a:lnTo>
                  <a:lnTo>
                    <a:pt x="3312599" y="1330087"/>
                  </a:lnTo>
                  <a:lnTo>
                    <a:pt x="3294201" y="1368828"/>
                  </a:lnTo>
                  <a:lnTo>
                    <a:pt x="3269663" y="1403536"/>
                  </a:lnTo>
                  <a:lnTo>
                    <a:pt x="3239688" y="1433508"/>
                  </a:lnTo>
                  <a:lnTo>
                    <a:pt x="3204981" y="1458043"/>
                  </a:lnTo>
                  <a:lnTo>
                    <a:pt x="3166244" y="1476437"/>
                  </a:lnTo>
                  <a:lnTo>
                    <a:pt x="3124181" y="1487989"/>
                  </a:lnTo>
                  <a:lnTo>
                    <a:pt x="3079496" y="1491996"/>
                  </a:lnTo>
                  <a:lnTo>
                    <a:pt x="1979549" y="1491996"/>
                  </a:lnTo>
                  <a:lnTo>
                    <a:pt x="1401572" y="1491996"/>
                  </a:lnTo>
                  <a:lnTo>
                    <a:pt x="1264920" y="1491996"/>
                  </a:lnTo>
                  <a:lnTo>
                    <a:pt x="1220234" y="1487989"/>
                  </a:lnTo>
                  <a:lnTo>
                    <a:pt x="1178171" y="1476437"/>
                  </a:lnTo>
                  <a:lnTo>
                    <a:pt x="1139434" y="1458043"/>
                  </a:lnTo>
                  <a:lnTo>
                    <a:pt x="1104727" y="1433508"/>
                  </a:lnTo>
                  <a:lnTo>
                    <a:pt x="1074752" y="1403536"/>
                  </a:lnTo>
                  <a:lnTo>
                    <a:pt x="1050214" y="1368828"/>
                  </a:lnTo>
                  <a:lnTo>
                    <a:pt x="1031816" y="1330087"/>
                  </a:lnTo>
                  <a:lnTo>
                    <a:pt x="1020261" y="1288016"/>
                  </a:lnTo>
                  <a:lnTo>
                    <a:pt x="1016253" y="1243317"/>
                  </a:lnTo>
                  <a:lnTo>
                    <a:pt x="0" y="1044956"/>
                  </a:lnTo>
                  <a:lnTo>
                    <a:pt x="1016253" y="870331"/>
                  </a:lnTo>
                  <a:lnTo>
                    <a:pt x="1016253" y="24866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67881" y="4418203"/>
            <a:ext cx="2163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11530" algn="l"/>
              </a:tabLst>
            </a:pPr>
            <a:r>
              <a:rPr sz="1800" spc="-5" dirty="0">
                <a:latin typeface="Carlito"/>
                <a:cs typeface="Carlito"/>
              </a:rPr>
              <a:t>Which duck? Whose  </a:t>
            </a:r>
            <a:r>
              <a:rPr sz="1800" spc="-15" dirty="0">
                <a:latin typeface="Carlito"/>
                <a:cs typeface="Carlito"/>
              </a:rPr>
              <a:t>size?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5" dirty="0">
                <a:latin typeface="Carlito"/>
                <a:cs typeface="Carlito"/>
              </a:rPr>
              <a:t>method  cannot	</a:t>
            </a:r>
            <a:r>
              <a:rPr sz="1800" spc="-10" dirty="0">
                <a:latin typeface="Carlito"/>
                <a:cs typeface="Carlito"/>
              </a:rPr>
              <a:t>directly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access  </a:t>
            </a:r>
            <a:r>
              <a:rPr sz="1800" spc="-10" dirty="0">
                <a:latin typeface="Carlito"/>
                <a:cs typeface="Carlito"/>
              </a:rPr>
              <a:t>non-static.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19750" y="535762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0"/>
                </a:moveTo>
                <a:lnTo>
                  <a:pt x="381000" y="380999"/>
                </a:lnTo>
              </a:path>
              <a:path w="381000" h="381000">
                <a:moveTo>
                  <a:pt x="381000" y="0"/>
                </a:moveTo>
                <a:lnTo>
                  <a:pt x="0" y="380999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28694" y="0"/>
            <a:ext cx="4136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0" dirty="0"/>
              <a:t>Re-writing </a:t>
            </a:r>
            <a:r>
              <a:rPr sz="3200" spc="-60" dirty="0"/>
              <a:t>the </a:t>
            </a:r>
            <a:r>
              <a:rPr sz="3200" spc="-240" dirty="0"/>
              <a:t>class,</a:t>
            </a:r>
            <a:r>
              <a:rPr sz="3200" spc="-560" dirty="0"/>
              <a:t> </a:t>
            </a:r>
            <a:r>
              <a:rPr sz="3200" spc="-250" dirty="0"/>
              <a:t>Duck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457200" y="609600"/>
            <a:ext cx="4572000" cy="6553199"/>
          </a:xfrm>
          <a:custGeom>
            <a:avLst/>
            <a:gdLst/>
            <a:ahLst/>
            <a:cxnLst/>
            <a:rect l="l" t="t" r="r" b="b"/>
            <a:pathLst>
              <a:path w="4572000" h="6082665">
                <a:moveTo>
                  <a:pt x="4572000" y="0"/>
                </a:moveTo>
                <a:lnTo>
                  <a:pt x="0" y="0"/>
                </a:lnTo>
                <a:lnTo>
                  <a:pt x="0" y="6082280"/>
                </a:lnTo>
                <a:lnTo>
                  <a:pt x="4572000" y="6082280"/>
                </a:lnTo>
                <a:lnTo>
                  <a:pt x="45720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1997" y="792226"/>
            <a:ext cx="290576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07744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Duck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10" dirty="0">
                <a:latin typeface="Carlito"/>
                <a:cs typeface="Carlito"/>
              </a:rPr>
              <a:t>int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size;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private static </a:t>
            </a:r>
            <a:r>
              <a:rPr sz="2000" spc="-10" dirty="0">
                <a:latin typeface="Carlito"/>
                <a:cs typeface="Carlito"/>
              </a:rPr>
              <a:t>int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duckCount;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2286000"/>
            <a:ext cx="3346603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Duck(){</a:t>
            </a:r>
          </a:p>
          <a:p>
            <a:pPr marL="469900">
              <a:lnSpc>
                <a:spcPct val="100000"/>
              </a:lnSpc>
            </a:pPr>
            <a:r>
              <a:rPr sz="2000" i="1" spc="-5" dirty="0">
                <a:latin typeface="Carlito"/>
                <a:cs typeface="Carlito"/>
              </a:rPr>
              <a:t>duckCount++;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1997" y="3231261"/>
            <a:ext cx="20586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int getSize()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return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size;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997" y="4450841"/>
            <a:ext cx="29159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0" dirty="0">
                <a:latin typeface="Carlito"/>
                <a:cs typeface="Carlito"/>
              </a:rPr>
              <a:t>void setSize(int </a:t>
            </a:r>
            <a:r>
              <a:rPr sz="2000" spc="-15" dirty="0">
                <a:latin typeface="Carlito"/>
                <a:cs typeface="Carlito"/>
              </a:rPr>
              <a:t>size)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this.size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size;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1997" y="5670296"/>
            <a:ext cx="340106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5" dirty="0">
                <a:latin typeface="Carlito"/>
                <a:cs typeface="Carlito"/>
              </a:rPr>
              <a:t>getDuckCount()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latin typeface="Carlito"/>
                <a:cs typeface="Carlito"/>
              </a:rPr>
              <a:t>return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duckCount;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10" name="object 10"/>
          <p:cNvSpPr/>
          <p:nvPr/>
        </p:nvSpPr>
        <p:spPr>
          <a:xfrm>
            <a:off x="5326379" y="533400"/>
            <a:ext cx="6865620" cy="3477895"/>
          </a:xfrm>
          <a:custGeom>
            <a:avLst/>
            <a:gdLst/>
            <a:ahLst/>
            <a:cxnLst/>
            <a:rect l="l" t="t" r="r" b="b"/>
            <a:pathLst>
              <a:path w="6865620" h="3477895">
                <a:moveTo>
                  <a:pt x="6865620" y="0"/>
                </a:moveTo>
                <a:lnTo>
                  <a:pt x="0" y="0"/>
                </a:lnTo>
                <a:lnTo>
                  <a:pt x="0" y="3477768"/>
                </a:lnTo>
                <a:lnTo>
                  <a:pt x="6865620" y="3477768"/>
                </a:lnTo>
                <a:lnTo>
                  <a:pt x="686562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6009" y="549909"/>
            <a:ext cx="648716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class DuckDemo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469900" marR="1981835" indent="-457834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spc="-15" dirty="0">
                <a:latin typeface="Carlito"/>
                <a:cs typeface="Carlito"/>
              </a:rPr>
              <a:t>static </a:t>
            </a:r>
            <a:r>
              <a:rPr sz="2000" spc="-10" dirty="0">
                <a:latin typeface="Carlito"/>
                <a:cs typeface="Carlito"/>
              </a:rPr>
              <a:t>void </a:t>
            </a:r>
            <a:r>
              <a:rPr sz="2000" spc="-5" dirty="0">
                <a:latin typeface="Carlito"/>
                <a:cs typeface="Carlito"/>
              </a:rPr>
              <a:t>main(String[] args)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System.out.println("Duck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size </a:t>
            </a:r>
            <a:r>
              <a:rPr sz="2000" dirty="0">
                <a:solidFill>
                  <a:srgbClr val="FF0000"/>
                </a:solidFill>
                <a:latin typeface="Carlito"/>
                <a:cs typeface="Carlito"/>
              </a:rPr>
              <a:t>: "+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size);  </a:t>
            </a:r>
            <a:r>
              <a:rPr sz="2000" dirty="0">
                <a:latin typeface="Carlito"/>
                <a:cs typeface="Carlito"/>
              </a:rPr>
              <a:t>Duck duck1 =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Duck();</a:t>
            </a:r>
            <a:endParaRPr sz="200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i="1" spc="-10" dirty="0">
                <a:latin typeface="Carlito"/>
                <a:cs typeface="Carlito"/>
              </a:rPr>
              <a:t>out.println("Duck size </a:t>
            </a:r>
            <a:r>
              <a:rPr sz="2000" i="1" dirty="0">
                <a:latin typeface="Carlito"/>
                <a:cs typeface="Carlito"/>
              </a:rPr>
              <a:t>: "+ </a:t>
            </a:r>
            <a:r>
              <a:rPr sz="2000" i="1" spc="-5" dirty="0">
                <a:latin typeface="Carlito"/>
                <a:cs typeface="Carlito"/>
              </a:rPr>
              <a:t>duck1.getSize());  </a:t>
            </a:r>
            <a:r>
              <a:rPr sz="2000" spc="-15" dirty="0">
                <a:latin typeface="Carlito"/>
                <a:cs typeface="Carlito"/>
              </a:rPr>
              <a:t>System.</a:t>
            </a:r>
            <a:r>
              <a:rPr sz="2000" i="1" spc="-15" dirty="0">
                <a:latin typeface="Carlito"/>
                <a:cs typeface="Carlito"/>
              </a:rPr>
              <a:t>out.println("Total </a:t>
            </a:r>
            <a:r>
              <a:rPr sz="2000" i="1" spc="-10" dirty="0">
                <a:latin typeface="Carlito"/>
                <a:cs typeface="Carlito"/>
              </a:rPr>
              <a:t>ducks </a:t>
            </a:r>
            <a:r>
              <a:rPr sz="2000" i="1" dirty="0">
                <a:latin typeface="Carlito"/>
                <a:cs typeface="Carlito"/>
              </a:rPr>
              <a:t>: "+ </a:t>
            </a:r>
            <a:r>
              <a:rPr sz="2000" i="1" spc="-5" dirty="0">
                <a:latin typeface="Carlito"/>
                <a:cs typeface="Carlito"/>
              </a:rPr>
              <a:t>Duck.getDuckCount());  </a:t>
            </a:r>
            <a:r>
              <a:rPr sz="2000" dirty="0">
                <a:latin typeface="Carlito"/>
                <a:cs typeface="Carlito"/>
              </a:rPr>
              <a:t>Duck duck2 = </a:t>
            </a:r>
            <a:r>
              <a:rPr sz="2000" spc="-5" dirty="0">
                <a:latin typeface="Carlito"/>
                <a:cs typeface="Carlito"/>
              </a:rPr>
              <a:t>new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Duck();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i="1" spc="-10" dirty="0">
                <a:latin typeface="Carlito"/>
                <a:cs typeface="Carlito"/>
              </a:rPr>
              <a:t>out.println("Duck size </a:t>
            </a:r>
            <a:r>
              <a:rPr sz="2000" i="1" dirty="0">
                <a:latin typeface="Carlito"/>
                <a:cs typeface="Carlito"/>
              </a:rPr>
              <a:t>: "+</a:t>
            </a:r>
            <a:r>
              <a:rPr sz="2000" i="1" spc="-1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duck2.getSize());</a:t>
            </a:r>
            <a:endParaRPr sz="20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System.</a:t>
            </a:r>
            <a:r>
              <a:rPr sz="2000" i="1" spc="-15" dirty="0">
                <a:latin typeface="Carlito"/>
                <a:cs typeface="Carlito"/>
              </a:rPr>
              <a:t>out.println("Total </a:t>
            </a:r>
            <a:r>
              <a:rPr sz="2000" i="1" spc="-10" dirty="0">
                <a:latin typeface="Carlito"/>
                <a:cs typeface="Carlito"/>
              </a:rPr>
              <a:t>ducks </a:t>
            </a:r>
            <a:r>
              <a:rPr sz="2000" i="1" dirty="0">
                <a:latin typeface="Carlito"/>
                <a:cs typeface="Carlito"/>
              </a:rPr>
              <a:t>: "+</a:t>
            </a:r>
            <a:r>
              <a:rPr sz="2000" i="1" spc="2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Duck.getDuckCount());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26379" y="4308347"/>
            <a:ext cx="6865620" cy="1938655"/>
          </a:xfrm>
          <a:custGeom>
            <a:avLst/>
            <a:gdLst/>
            <a:ahLst/>
            <a:cxnLst/>
            <a:rect l="l" t="t" r="r" b="b"/>
            <a:pathLst>
              <a:path w="6865620" h="1938654">
                <a:moveTo>
                  <a:pt x="6865620" y="0"/>
                </a:moveTo>
                <a:lnTo>
                  <a:pt x="0" y="0"/>
                </a:lnTo>
                <a:lnTo>
                  <a:pt x="0" y="1938527"/>
                </a:lnTo>
                <a:lnTo>
                  <a:pt x="6865620" y="1938527"/>
                </a:lnTo>
                <a:lnTo>
                  <a:pt x="686562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6009" y="4324858"/>
            <a:ext cx="436181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10" dirty="0">
                <a:latin typeface="Carlito"/>
                <a:cs typeface="Carlito"/>
              </a:rPr>
              <a:t>Project 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DuckProject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Packages: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com.deloitte.trg.service</a:t>
            </a:r>
            <a:endParaRPr sz="2000">
              <a:latin typeface="Carlito"/>
              <a:cs typeface="Carlito"/>
            </a:endParaRPr>
          </a:p>
          <a:p>
            <a:pPr marL="927100" marR="567690" indent="9144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Name : Duck  </a:t>
            </a:r>
            <a:r>
              <a:rPr sz="2000" spc="-10" dirty="0">
                <a:latin typeface="Carlito"/>
                <a:cs typeface="Carlito"/>
              </a:rPr>
              <a:t>com.deloitte.trg.ui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Name:</a:t>
            </a:r>
            <a:r>
              <a:rPr sz="2000" spc="3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DuckDemo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504" y="832103"/>
            <a:ext cx="2222500" cy="2298700"/>
            <a:chOff x="1746504" y="832103"/>
            <a:chExt cx="2222500" cy="2298700"/>
          </a:xfrm>
        </p:grpSpPr>
        <p:sp>
          <p:nvSpPr>
            <p:cNvPr id="3" name="object 3"/>
            <p:cNvSpPr/>
            <p:nvPr/>
          </p:nvSpPr>
          <p:spPr>
            <a:xfrm>
              <a:off x="1752600" y="838199"/>
              <a:ext cx="2209800" cy="2286000"/>
            </a:xfrm>
            <a:custGeom>
              <a:avLst/>
              <a:gdLst/>
              <a:ahLst/>
              <a:cxnLst/>
              <a:rect l="l" t="t" r="r" b="b"/>
              <a:pathLst>
                <a:path w="2209800" h="2286000">
                  <a:moveTo>
                    <a:pt x="22098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09800" y="22860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52600" y="838199"/>
              <a:ext cx="2209800" cy="2286000"/>
            </a:xfrm>
            <a:custGeom>
              <a:avLst/>
              <a:gdLst/>
              <a:ahLst/>
              <a:cxnLst/>
              <a:rect l="l" t="t" r="r" b="b"/>
              <a:pathLst>
                <a:path w="2209800" h="2286000">
                  <a:moveTo>
                    <a:pt x="0" y="2286000"/>
                  </a:moveTo>
                  <a:lnTo>
                    <a:pt x="2209800" y="22860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582295"/>
          </a:xfrm>
          <a:custGeom>
            <a:avLst/>
            <a:gdLst/>
            <a:ahLst/>
            <a:cxnLst/>
            <a:rect l="l" t="t" r="r" b="b"/>
            <a:pathLst>
              <a:path w="12192000" h="582295">
                <a:moveTo>
                  <a:pt x="0" y="582167"/>
                </a:moveTo>
                <a:lnTo>
                  <a:pt x="12192000" y="582167"/>
                </a:lnTo>
                <a:lnTo>
                  <a:pt x="12192000" y="0"/>
                </a:lnTo>
                <a:lnTo>
                  <a:pt x="0" y="0"/>
                </a:lnTo>
                <a:lnTo>
                  <a:pt x="0" y="582167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7820" y="8636"/>
            <a:ext cx="7433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rlito"/>
                <a:cs typeface="Carlito"/>
              </a:rPr>
              <a:t>Memory </a:t>
            </a:r>
            <a:r>
              <a:rPr sz="3200" spc="-20" dirty="0">
                <a:latin typeface="Carlito"/>
                <a:cs typeface="Carlito"/>
              </a:rPr>
              <a:t>Organization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members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class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1219199"/>
            <a:ext cx="1905000" cy="571500"/>
          </a:xfrm>
          <a:custGeom>
            <a:avLst/>
            <a:gdLst/>
            <a:ahLst/>
            <a:cxnLst/>
            <a:rect l="l" t="t" r="r" b="b"/>
            <a:pathLst>
              <a:path w="1905000" h="571500">
                <a:moveTo>
                  <a:pt x="1905000" y="0"/>
                </a:moveTo>
                <a:lnTo>
                  <a:pt x="0" y="0"/>
                </a:lnTo>
                <a:lnTo>
                  <a:pt x="0" y="64008"/>
                </a:lnTo>
                <a:lnTo>
                  <a:pt x="0" y="571500"/>
                </a:lnTo>
                <a:lnTo>
                  <a:pt x="1905000" y="571500"/>
                </a:lnTo>
                <a:lnTo>
                  <a:pt x="1905000" y="64008"/>
                </a:lnTo>
                <a:lnTo>
                  <a:pt x="190500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28800" y="1219200"/>
            <a:ext cx="1905000" cy="57150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93370" marR="168275" indent="-117475">
              <a:lnSpc>
                <a:spcPts val="2160"/>
              </a:lnSpc>
              <a:spcBef>
                <a:spcPts val="45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object  that is in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heap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84650" y="755650"/>
            <a:ext cx="2222500" cy="2374900"/>
            <a:chOff x="4184650" y="755650"/>
            <a:chExt cx="2222500" cy="2374900"/>
          </a:xfrm>
        </p:grpSpPr>
        <p:sp>
          <p:nvSpPr>
            <p:cNvPr id="10" name="object 10"/>
            <p:cNvSpPr/>
            <p:nvPr/>
          </p:nvSpPr>
          <p:spPr>
            <a:xfrm>
              <a:off x="4191000" y="762000"/>
              <a:ext cx="2209800" cy="2362200"/>
            </a:xfrm>
            <a:custGeom>
              <a:avLst/>
              <a:gdLst/>
              <a:ahLst/>
              <a:cxnLst/>
              <a:rect l="l" t="t" r="r" b="b"/>
              <a:pathLst>
                <a:path w="2209800" h="2362200">
                  <a:moveTo>
                    <a:pt x="22098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2209800" y="23622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91000" y="762000"/>
              <a:ext cx="2209800" cy="2362200"/>
            </a:xfrm>
            <a:custGeom>
              <a:avLst/>
              <a:gdLst/>
              <a:ahLst/>
              <a:cxnLst/>
              <a:rect l="l" t="t" r="r" b="b"/>
              <a:pathLst>
                <a:path w="2209800" h="2362200">
                  <a:moveTo>
                    <a:pt x="0" y="2362200"/>
                  </a:moveTo>
                  <a:lnTo>
                    <a:pt x="2209800" y="2362200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800" y="8382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1320800" y="0"/>
                  </a:moveTo>
                  <a:lnTo>
                    <a:pt x="127000" y="0"/>
                  </a:lnTo>
                  <a:lnTo>
                    <a:pt x="77581" y="9985"/>
                  </a:lnTo>
                  <a:lnTo>
                    <a:pt x="37211" y="37211"/>
                  </a:lnTo>
                  <a:lnTo>
                    <a:pt x="9985" y="77581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5" y="684418"/>
                  </a:lnTo>
                  <a:lnTo>
                    <a:pt x="37211" y="724788"/>
                  </a:lnTo>
                  <a:lnTo>
                    <a:pt x="77581" y="752014"/>
                  </a:lnTo>
                  <a:lnTo>
                    <a:pt x="127000" y="762000"/>
                  </a:lnTo>
                  <a:lnTo>
                    <a:pt x="1320800" y="762000"/>
                  </a:lnTo>
                  <a:lnTo>
                    <a:pt x="1370218" y="752014"/>
                  </a:lnTo>
                  <a:lnTo>
                    <a:pt x="1410589" y="724788"/>
                  </a:lnTo>
                  <a:lnTo>
                    <a:pt x="1437814" y="684418"/>
                  </a:lnTo>
                  <a:lnTo>
                    <a:pt x="1447800" y="635000"/>
                  </a:lnTo>
                  <a:lnTo>
                    <a:pt x="1447800" y="127000"/>
                  </a:lnTo>
                  <a:lnTo>
                    <a:pt x="1437814" y="77581"/>
                  </a:lnTo>
                  <a:lnTo>
                    <a:pt x="1410589" y="37211"/>
                  </a:lnTo>
                  <a:lnTo>
                    <a:pt x="1370218" y="9985"/>
                  </a:lnTo>
                  <a:lnTo>
                    <a:pt x="13208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6800" y="838200"/>
              <a:ext cx="1447800" cy="762000"/>
            </a:xfrm>
            <a:custGeom>
              <a:avLst/>
              <a:gdLst/>
              <a:ahLst/>
              <a:cxnLst/>
              <a:rect l="l" t="t" r="r" b="b"/>
              <a:pathLst>
                <a:path w="1447800" h="762000">
                  <a:moveTo>
                    <a:pt x="0" y="127000"/>
                  </a:moveTo>
                  <a:lnTo>
                    <a:pt x="9985" y="77581"/>
                  </a:lnTo>
                  <a:lnTo>
                    <a:pt x="37211" y="37211"/>
                  </a:lnTo>
                  <a:lnTo>
                    <a:pt x="77581" y="9985"/>
                  </a:lnTo>
                  <a:lnTo>
                    <a:pt x="127000" y="0"/>
                  </a:lnTo>
                  <a:lnTo>
                    <a:pt x="1320800" y="0"/>
                  </a:lnTo>
                  <a:lnTo>
                    <a:pt x="1370218" y="9985"/>
                  </a:lnTo>
                  <a:lnTo>
                    <a:pt x="1410589" y="37211"/>
                  </a:lnTo>
                  <a:lnTo>
                    <a:pt x="1437814" y="77581"/>
                  </a:lnTo>
                  <a:lnTo>
                    <a:pt x="1447800" y="127000"/>
                  </a:lnTo>
                  <a:lnTo>
                    <a:pt x="1447800" y="635000"/>
                  </a:lnTo>
                  <a:lnTo>
                    <a:pt x="1437814" y="684418"/>
                  </a:lnTo>
                  <a:lnTo>
                    <a:pt x="1410589" y="724788"/>
                  </a:lnTo>
                  <a:lnTo>
                    <a:pt x="1370218" y="752014"/>
                  </a:lnTo>
                  <a:lnTo>
                    <a:pt x="1320800" y="762000"/>
                  </a:lnTo>
                  <a:lnTo>
                    <a:pt x="127000" y="762000"/>
                  </a:lnTo>
                  <a:lnTo>
                    <a:pt x="77581" y="752014"/>
                  </a:lnTo>
                  <a:lnTo>
                    <a:pt x="37211" y="724788"/>
                  </a:lnTo>
                  <a:lnTo>
                    <a:pt x="9985" y="684418"/>
                  </a:lnTo>
                  <a:lnTo>
                    <a:pt x="0" y="635000"/>
                  </a:lnTo>
                  <a:lnTo>
                    <a:pt x="0" y="127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93385" y="780034"/>
            <a:ext cx="9442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Pointer</a:t>
            </a:r>
            <a:r>
              <a:rPr sz="18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special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70450" y="755650"/>
            <a:ext cx="5575300" cy="3746500"/>
            <a:chOff x="4870450" y="755650"/>
            <a:chExt cx="5575300" cy="3746500"/>
          </a:xfrm>
        </p:grpSpPr>
        <p:sp>
          <p:nvSpPr>
            <p:cNvPr id="16" name="object 16"/>
            <p:cNvSpPr/>
            <p:nvPr/>
          </p:nvSpPr>
          <p:spPr>
            <a:xfrm>
              <a:off x="4876800" y="16002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0541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054100" y="533400"/>
                  </a:lnTo>
                  <a:lnTo>
                    <a:pt x="1088725" y="526420"/>
                  </a:lnTo>
                  <a:lnTo>
                    <a:pt x="1116980" y="507380"/>
                  </a:lnTo>
                  <a:lnTo>
                    <a:pt x="1136020" y="479125"/>
                  </a:lnTo>
                  <a:lnTo>
                    <a:pt x="1143000" y="444500"/>
                  </a:lnTo>
                  <a:lnTo>
                    <a:pt x="1143000" y="88900"/>
                  </a:lnTo>
                  <a:lnTo>
                    <a:pt x="1136020" y="54274"/>
                  </a:lnTo>
                  <a:lnTo>
                    <a:pt x="1116980" y="26019"/>
                  </a:lnTo>
                  <a:lnTo>
                    <a:pt x="1088725" y="6979"/>
                  </a:lnTo>
                  <a:lnTo>
                    <a:pt x="1054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76800" y="1600200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054100" y="0"/>
                  </a:lnTo>
                  <a:lnTo>
                    <a:pt x="1088725" y="6979"/>
                  </a:lnTo>
                  <a:lnTo>
                    <a:pt x="1116980" y="26019"/>
                  </a:lnTo>
                  <a:lnTo>
                    <a:pt x="1136020" y="54274"/>
                  </a:lnTo>
                  <a:lnTo>
                    <a:pt x="1143000" y="88900"/>
                  </a:lnTo>
                  <a:lnTo>
                    <a:pt x="1143000" y="444500"/>
                  </a:lnTo>
                  <a:lnTo>
                    <a:pt x="1136020" y="479125"/>
                  </a:lnTo>
                  <a:lnTo>
                    <a:pt x="1116980" y="507380"/>
                  </a:lnTo>
                  <a:lnTo>
                    <a:pt x="1088725" y="526420"/>
                  </a:lnTo>
                  <a:lnTo>
                    <a:pt x="10541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3200" y="762000"/>
              <a:ext cx="3886200" cy="3733800"/>
            </a:xfrm>
            <a:custGeom>
              <a:avLst/>
              <a:gdLst/>
              <a:ahLst/>
              <a:cxnLst/>
              <a:rect l="l" t="t" r="r" b="b"/>
              <a:pathLst>
                <a:path w="3886200" h="3733800">
                  <a:moveTo>
                    <a:pt x="388620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3886200" y="37338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3200" y="762000"/>
              <a:ext cx="3886200" cy="3733800"/>
            </a:xfrm>
            <a:custGeom>
              <a:avLst/>
              <a:gdLst/>
              <a:ahLst/>
              <a:cxnLst/>
              <a:rect l="l" t="t" r="r" b="b"/>
              <a:pathLst>
                <a:path w="3886200" h="3733800">
                  <a:moveTo>
                    <a:pt x="0" y="3733800"/>
                  </a:moveTo>
                  <a:lnTo>
                    <a:pt x="3886200" y="3733800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37338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34200" y="1219199"/>
              <a:ext cx="1828800" cy="762000"/>
            </a:xfrm>
            <a:custGeom>
              <a:avLst/>
              <a:gdLst/>
              <a:ahLst/>
              <a:cxnLst/>
              <a:rect l="l" t="t" r="r" b="b"/>
              <a:pathLst>
                <a:path w="1828800" h="762000">
                  <a:moveTo>
                    <a:pt x="1828800" y="63500"/>
                  </a:moveTo>
                  <a:lnTo>
                    <a:pt x="1823796" y="38798"/>
                  </a:lnTo>
                  <a:lnTo>
                    <a:pt x="1810194" y="18605"/>
                  </a:lnTo>
                  <a:lnTo>
                    <a:pt x="1790001" y="5003"/>
                  </a:lnTo>
                  <a:lnTo>
                    <a:pt x="1765300" y="0"/>
                  </a:lnTo>
                  <a:lnTo>
                    <a:pt x="63500" y="0"/>
                  </a:lnTo>
                  <a:lnTo>
                    <a:pt x="38785" y="5003"/>
                  </a:lnTo>
                  <a:lnTo>
                    <a:pt x="18605" y="18605"/>
                  </a:lnTo>
                  <a:lnTo>
                    <a:pt x="4991" y="38798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1" y="342214"/>
                  </a:lnTo>
                  <a:lnTo>
                    <a:pt x="18605" y="362394"/>
                  </a:lnTo>
                  <a:lnTo>
                    <a:pt x="38785" y="376008"/>
                  </a:lnTo>
                  <a:lnTo>
                    <a:pt x="63500" y="381000"/>
                  </a:lnTo>
                  <a:lnTo>
                    <a:pt x="38785" y="386003"/>
                  </a:lnTo>
                  <a:lnTo>
                    <a:pt x="18605" y="399605"/>
                  </a:lnTo>
                  <a:lnTo>
                    <a:pt x="4991" y="419798"/>
                  </a:lnTo>
                  <a:lnTo>
                    <a:pt x="0" y="444500"/>
                  </a:lnTo>
                  <a:lnTo>
                    <a:pt x="0" y="698500"/>
                  </a:lnTo>
                  <a:lnTo>
                    <a:pt x="4991" y="723214"/>
                  </a:lnTo>
                  <a:lnTo>
                    <a:pt x="18605" y="743394"/>
                  </a:lnTo>
                  <a:lnTo>
                    <a:pt x="38785" y="757008"/>
                  </a:lnTo>
                  <a:lnTo>
                    <a:pt x="63500" y="762000"/>
                  </a:lnTo>
                  <a:lnTo>
                    <a:pt x="1765300" y="762000"/>
                  </a:lnTo>
                  <a:lnTo>
                    <a:pt x="1790001" y="757008"/>
                  </a:lnTo>
                  <a:lnTo>
                    <a:pt x="1810194" y="743394"/>
                  </a:lnTo>
                  <a:lnTo>
                    <a:pt x="1823796" y="723214"/>
                  </a:lnTo>
                  <a:lnTo>
                    <a:pt x="1828800" y="698500"/>
                  </a:lnTo>
                  <a:lnTo>
                    <a:pt x="1828800" y="444500"/>
                  </a:lnTo>
                  <a:lnTo>
                    <a:pt x="1823796" y="419798"/>
                  </a:lnTo>
                  <a:lnTo>
                    <a:pt x="1810194" y="399605"/>
                  </a:lnTo>
                  <a:lnTo>
                    <a:pt x="1790001" y="386003"/>
                  </a:lnTo>
                  <a:lnTo>
                    <a:pt x="1765300" y="381000"/>
                  </a:lnTo>
                  <a:lnTo>
                    <a:pt x="1790001" y="376008"/>
                  </a:lnTo>
                  <a:lnTo>
                    <a:pt x="1810194" y="362394"/>
                  </a:lnTo>
                  <a:lnTo>
                    <a:pt x="1823796" y="342214"/>
                  </a:lnTo>
                  <a:lnTo>
                    <a:pt x="1828800" y="317500"/>
                  </a:lnTo>
                  <a:lnTo>
                    <a:pt x="1828800" y="635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60290" y="1141222"/>
            <a:ext cx="177673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static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763395" algn="l"/>
              </a:tabLst>
            </a:pPr>
            <a:r>
              <a:rPr sz="1600" u="sng" spc="-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 </a:t>
            </a:r>
            <a:r>
              <a:rPr sz="1600" u="sng" spc="-15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 </a:t>
            </a: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variable	</a:t>
            </a:r>
            <a:endParaRPr sz="1600" dirty="0">
              <a:latin typeface="Carlito"/>
              <a:cs typeface="Carlito"/>
            </a:endParaRPr>
          </a:p>
          <a:p>
            <a:pPr marL="84455">
              <a:lnSpc>
                <a:spcPct val="100000"/>
              </a:lnSpc>
              <a:spcBef>
                <a:spcPts val="12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getSize()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27850" y="1974850"/>
            <a:ext cx="1841500" cy="768350"/>
            <a:chOff x="6927850" y="1974850"/>
            <a:chExt cx="1841500" cy="768350"/>
          </a:xfrm>
        </p:grpSpPr>
        <p:sp>
          <p:nvSpPr>
            <p:cNvPr id="23" name="object 23"/>
            <p:cNvSpPr/>
            <p:nvPr/>
          </p:nvSpPr>
          <p:spPr>
            <a:xfrm>
              <a:off x="6934200" y="1981200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765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1765300" y="381000"/>
                  </a:lnTo>
                  <a:lnTo>
                    <a:pt x="1790009" y="376007"/>
                  </a:lnTo>
                  <a:lnTo>
                    <a:pt x="1810194" y="362394"/>
                  </a:lnTo>
                  <a:lnTo>
                    <a:pt x="1823807" y="342209"/>
                  </a:lnTo>
                  <a:lnTo>
                    <a:pt x="1828800" y="317500"/>
                  </a:lnTo>
                  <a:lnTo>
                    <a:pt x="1828800" y="63500"/>
                  </a:lnTo>
                  <a:lnTo>
                    <a:pt x="1823807" y="38790"/>
                  </a:lnTo>
                  <a:lnTo>
                    <a:pt x="1810194" y="18605"/>
                  </a:lnTo>
                  <a:lnTo>
                    <a:pt x="1790009" y="4992"/>
                  </a:lnTo>
                  <a:lnTo>
                    <a:pt x="17653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4200" y="1981200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1765300" y="0"/>
                  </a:lnTo>
                  <a:lnTo>
                    <a:pt x="1790009" y="4992"/>
                  </a:lnTo>
                  <a:lnTo>
                    <a:pt x="1810194" y="18605"/>
                  </a:lnTo>
                  <a:lnTo>
                    <a:pt x="1823807" y="38790"/>
                  </a:lnTo>
                  <a:lnTo>
                    <a:pt x="1828800" y="63500"/>
                  </a:lnTo>
                  <a:lnTo>
                    <a:pt x="1828800" y="317500"/>
                  </a:lnTo>
                  <a:lnTo>
                    <a:pt x="1823807" y="342209"/>
                  </a:lnTo>
                  <a:lnTo>
                    <a:pt x="1810194" y="362394"/>
                  </a:lnTo>
                  <a:lnTo>
                    <a:pt x="1790009" y="376007"/>
                  </a:lnTo>
                  <a:lnTo>
                    <a:pt x="1765300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34200" y="2362200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1765300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1765300" y="381000"/>
                  </a:lnTo>
                  <a:lnTo>
                    <a:pt x="1790009" y="376007"/>
                  </a:lnTo>
                  <a:lnTo>
                    <a:pt x="1810194" y="362394"/>
                  </a:lnTo>
                  <a:lnTo>
                    <a:pt x="1823807" y="342209"/>
                  </a:lnTo>
                  <a:lnTo>
                    <a:pt x="1828800" y="317500"/>
                  </a:lnTo>
                  <a:lnTo>
                    <a:pt x="1828800" y="63500"/>
                  </a:lnTo>
                  <a:lnTo>
                    <a:pt x="1823807" y="38790"/>
                  </a:lnTo>
                  <a:lnTo>
                    <a:pt x="1810194" y="18605"/>
                  </a:lnTo>
                  <a:lnTo>
                    <a:pt x="1790009" y="4992"/>
                  </a:lnTo>
                  <a:lnTo>
                    <a:pt x="17653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32497" y="2009673"/>
            <a:ext cx="16046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09">
              <a:lnSpc>
                <a:spcPct val="106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Pointer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 setSize()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Pointer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60290" y="2528442"/>
            <a:ext cx="1776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63395" algn="l"/>
              </a:tabLst>
            </a:pPr>
            <a:r>
              <a:rPr sz="1600" u="sng" spc="-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 </a:t>
            </a:r>
            <a:r>
              <a:rPr sz="1600" u="sng" spc="-155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 </a:t>
            </a: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41709C"/>
                  </a:solidFill>
                </a:uFill>
                <a:latin typeface="Carlito"/>
                <a:cs typeface="Carlito"/>
              </a:rPr>
              <a:t>getDuckCount()	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17861" y="2507995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75050" y="1289050"/>
            <a:ext cx="6344920" cy="2725420"/>
            <a:chOff x="3575050" y="1289050"/>
            <a:chExt cx="6344920" cy="2725420"/>
          </a:xfrm>
        </p:grpSpPr>
        <p:sp>
          <p:nvSpPr>
            <p:cNvPr id="30" name="object 30"/>
            <p:cNvSpPr/>
            <p:nvPr/>
          </p:nvSpPr>
          <p:spPr>
            <a:xfrm>
              <a:off x="3581400" y="1295400"/>
              <a:ext cx="1295400" cy="76200"/>
            </a:xfrm>
            <a:custGeom>
              <a:avLst/>
              <a:gdLst/>
              <a:ahLst/>
              <a:cxnLst/>
              <a:rect l="l" t="t" r="r" b="b"/>
              <a:pathLst>
                <a:path w="1295400" h="76200">
                  <a:moveTo>
                    <a:pt x="1257300" y="0"/>
                  </a:moveTo>
                  <a:lnTo>
                    <a:pt x="12573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1257300" y="57150"/>
                  </a:lnTo>
                  <a:lnTo>
                    <a:pt x="1257300" y="76200"/>
                  </a:lnTo>
                  <a:lnTo>
                    <a:pt x="1295400" y="38100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81400" y="1295400"/>
              <a:ext cx="1295400" cy="76200"/>
            </a:xfrm>
            <a:custGeom>
              <a:avLst/>
              <a:gdLst/>
              <a:ahLst/>
              <a:cxnLst/>
              <a:rect l="l" t="t" r="r" b="b"/>
              <a:pathLst>
                <a:path w="1295400" h="76200">
                  <a:moveTo>
                    <a:pt x="0" y="57150"/>
                  </a:moveTo>
                  <a:lnTo>
                    <a:pt x="1257300" y="57150"/>
                  </a:lnTo>
                  <a:lnTo>
                    <a:pt x="1257300" y="76200"/>
                  </a:lnTo>
                  <a:lnTo>
                    <a:pt x="1295400" y="38100"/>
                  </a:lnTo>
                  <a:lnTo>
                    <a:pt x="1257300" y="0"/>
                  </a:lnTo>
                  <a:lnTo>
                    <a:pt x="1257300" y="19050"/>
                  </a:lnTo>
                  <a:lnTo>
                    <a:pt x="0" y="19050"/>
                  </a:lnTo>
                  <a:lnTo>
                    <a:pt x="0" y="571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19800" y="13716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76300" y="0"/>
                  </a:moveTo>
                  <a:lnTo>
                    <a:pt x="8763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876300" y="57150"/>
                  </a:lnTo>
                  <a:lnTo>
                    <a:pt x="876300" y="76200"/>
                  </a:lnTo>
                  <a:lnTo>
                    <a:pt x="914400" y="38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19800" y="1371600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0" y="19050"/>
                  </a:moveTo>
                  <a:lnTo>
                    <a:pt x="876300" y="19050"/>
                  </a:lnTo>
                  <a:lnTo>
                    <a:pt x="876300" y="0"/>
                  </a:lnTo>
                  <a:lnTo>
                    <a:pt x="914400" y="38100"/>
                  </a:lnTo>
                  <a:lnTo>
                    <a:pt x="876300" y="76200"/>
                  </a:lnTo>
                  <a:lnTo>
                    <a:pt x="8763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63000" y="1403349"/>
              <a:ext cx="1156970" cy="2611120"/>
            </a:xfrm>
            <a:custGeom>
              <a:avLst/>
              <a:gdLst/>
              <a:ahLst/>
              <a:cxnLst/>
              <a:rect l="l" t="t" r="r" b="b"/>
              <a:pathLst>
                <a:path w="1156970" h="2611120">
                  <a:moveTo>
                    <a:pt x="234950" y="381000"/>
                  </a:moveTo>
                  <a:lnTo>
                    <a:pt x="0" y="381000"/>
                  </a:lnTo>
                  <a:lnTo>
                    <a:pt x="0" y="393700"/>
                  </a:lnTo>
                  <a:lnTo>
                    <a:pt x="222250" y="393700"/>
                  </a:lnTo>
                  <a:lnTo>
                    <a:pt x="222250" y="762000"/>
                  </a:lnTo>
                  <a:lnTo>
                    <a:pt x="0" y="762000"/>
                  </a:lnTo>
                  <a:lnTo>
                    <a:pt x="0" y="774700"/>
                  </a:lnTo>
                  <a:lnTo>
                    <a:pt x="222250" y="774700"/>
                  </a:lnTo>
                  <a:lnTo>
                    <a:pt x="222250" y="2019300"/>
                  </a:lnTo>
                  <a:lnTo>
                    <a:pt x="222250" y="2032000"/>
                  </a:lnTo>
                  <a:lnTo>
                    <a:pt x="222250" y="2324100"/>
                  </a:lnTo>
                  <a:lnTo>
                    <a:pt x="143510" y="2324100"/>
                  </a:lnTo>
                  <a:lnTo>
                    <a:pt x="143510" y="2032000"/>
                  </a:lnTo>
                  <a:lnTo>
                    <a:pt x="222250" y="2032000"/>
                  </a:lnTo>
                  <a:lnTo>
                    <a:pt x="222250" y="2019300"/>
                  </a:lnTo>
                  <a:lnTo>
                    <a:pt x="143510" y="2019300"/>
                  </a:lnTo>
                  <a:lnTo>
                    <a:pt x="143510" y="1308100"/>
                  </a:lnTo>
                  <a:lnTo>
                    <a:pt x="143510" y="1301750"/>
                  </a:lnTo>
                  <a:lnTo>
                    <a:pt x="143510" y="1295400"/>
                  </a:lnTo>
                  <a:lnTo>
                    <a:pt x="0" y="1295400"/>
                  </a:lnTo>
                  <a:lnTo>
                    <a:pt x="0" y="1308100"/>
                  </a:lnTo>
                  <a:lnTo>
                    <a:pt x="130810" y="1308100"/>
                  </a:lnTo>
                  <a:lnTo>
                    <a:pt x="130810" y="2019300"/>
                  </a:lnTo>
                  <a:lnTo>
                    <a:pt x="37642" y="2019300"/>
                  </a:lnTo>
                  <a:lnTo>
                    <a:pt x="96647" y="1984883"/>
                  </a:lnTo>
                  <a:lnTo>
                    <a:pt x="97663" y="1981073"/>
                  </a:lnTo>
                  <a:lnTo>
                    <a:pt x="94107" y="1974977"/>
                  </a:lnTo>
                  <a:lnTo>
                    <a:pt x="90170" y="1973961"/>
                  </a:lnTo>
                  <a:lnTo>
                    <a:pt x="1524" y="2025650"/>
                  </a:lnTo>
                  <a:lnTo>
                    <a:pt x="90170" y="2077339"/>
                  </a:lnTo>
                  <a:lnTo>
                    <a:pt x="94107" y="2076323"/>
                  </a:lnTo>
                  <a:lnTo>
                    <a:pt x="97663" y="2070227"/>
                  </a:lnTo>
                  <a:lnTo>
                    <a:pt x="96647" y="2066417"/>
                  </a:lnTo>
                  <a:lnTo>
                    <a:pt x="37642" y="2032000"/>
                  </a:lnTo>
                  <a:lnTo>
                    <a:pt x="130810" y="2032000"/>
                  </a:lnTo>
                  <a:lnTo>
                    <a:pt x="130810" y="2324100"/>
                  </a:lnTo>
                  <a:lnTo>
                    <a:pt x="37642" y="2324100"/>
                  </a:lnTo>
                  <a:lnTo>
                    <a:pt x="96647" y="2289683"/>
                  </a:lnTo>
                  <a:lnTo>
                    <a:pt x="97663" y="2285873"/>
                  </a:lnTo>
                  <a:lnTo>
                    <a:pt x="94107" y="2279777"/>
                  </a:lnTo>
                  <a:lnTo>
                    <a:pt x="90170" y="2278761"/>
                  </a:lnTo>
                  <a:lnTo>
                    <a:pt x="1524" y="2330450"/>
                  </a:lnTo>
                  <a:lnTo>
                    <a:pt x="90170" y="2382139"/>
                  </a:lnTo>
                  <a:lnTo>
                    <a:pt x="94107" y="2381123"/>
                  </a:lnTo>
                  <a:lnTo>
                    <a:pt x="97663" y="2375027"/>
                  </a:lnTo>
                  <a:lnTo>
                    <a:pt x="96647" y="2371217"/>
                  </a:lnTo>
                  <a:lnTo>
                    <a:pt x="37642" y="2336800"/>
                  </a:lnTo>
                  <a:lnTo>
                    <a:pt x="130810" y="2336800"/>
                  </a:lnTo>
                  <a:lnTo>
                    <a:pt x="130810" y="2552700"/>
                  </a:lnTo>
                  <a:lnTo>
                    <a:pt x="37642" y="2552700"/>
                  </a:lnTo>
                  <a:lnTo>
                    <a:pt x="96647" y="2518283"/>
                  </a:lnTo>
                  <a:lnTo>
                    <a:pt x="97663" y="2514473"/>
                  </a:lnTo>
                  <a:lnTo>
                    <a:pt x="94107" y="2508377"/>
                  </a:lnTo>
                  <a:lnTo>
                    <a:pt x="90170" y="2507361"/>
                  </a:lnTo>
                  <a:lnTo>
                    <a:pt x="1524" y="2559050"/>
                  </a:lnTo>
                  <a:lnTo>
                    <a:pt x="90170" y="2610739"/>
                  </a:lnTo>
                  <a:lnTo>
                    <a:pt x="94107" y="2609723"/>
                  </a:lnTo>
                  <a:lnTo>
                    <a:pt x="97663" y="2603627"/>
                  </a:lnTo>
                  <a:lnTo>
                    <a:pt x="96647" y="2599817"/>
                  </a:lnTo>
                  <a:lnTo>
                    <a:pt x="37642" y="2565400"/>
                  </a:lnTo>
                  <a:lnTo>
                    <a:pt x="143510" y="2565400"/>
                  </a:lnTo>
                  <a:lnTo>
                    <a:pt x="143510" y="2559050"/>
                  </a:lnTo>
                  <a:lnTo>
                    <a:pt x="143510" y="2552700"/>
                  </a:lnTo>
                  <a:lnTo>
                    <a:pt x="143510" y="2336800"/>
                  </a:lnTo>
                  <a:lnTo>
                    <a:pt x="234950" y="2336800"/>
                  </a:lnTo>
                  <a:lnTo>
                    <a:pt x="234950" y="387350"/>
                  </a:lnTo>
                  <a:lnTo>
                    <a:pt x="234950" y="381000"/>
                  </a:lnTo>
                  <a:close/>
                </a:path>
                <a:path w="1156970" h="2611120">
                  <a:moveTo>
                    <a:pt x="1156589" y="946404"/>
                  </a:moveTo>
                  <a:lnTo>
                    <a:pt x="1155573" y="942594"/>
                  </a:lnTo>
                  <a:lnTo>
                    <a:pt x="1149477" y="939038"/>
                  </a:lnTo>
                  <a:lnTo>
                    <a:pt x="1145667" y="940054"/>
                  </a:lnTo>
                  <a:lnTo>
                    <a:pt x="1111250" y="999058"/>
                  </a:lnTo>
                  <a:lnTo>
                    <a:pt x="1111250" y="12700"/>
                  </a:lnTo>
                  <a:lnTo>
                    <a:pt x="1111250" y="6350"/>
                  </a:lnTo>
                  <a:lnTo>
                    <a:pt x="111125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1098550" y="12700"/>
                  </a:lnTo>
                  <a:lnTo>
                    <a:pt x="1098550" y="999058"/>
                  </a:lnTo>
                  <a:lnTo>
                    <a:pt x="1064133" y="940054"/>
                  </a:lnTo>
                  <a:lnTo>
                    <a:pt x="1060323" y="939038"/>
                  </a:lnTo>
                  <a:lnTo>
                    <a:pt x="1054227" y="942594"/>
                  </a:lnTo>
                  <a:lnTo>
                    <a:pt x="1053211" y="946404"/>
                  </a:lnTo>
                  <a:lnTo>
                    <a:pt x="1104900" y="1035050"/>
                  </a:lnTo>
                  <a:lnTo>
                    <a:pt x="1112227" y="1022477"/>
                  </a:lnTo>
                  <a:lnTo>
                    <a:pt x="1156589" y="946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399788" y="3200400"/>
            <a:ext cx="1534795" cy="36893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45"/>
              </a:spcBef>
            </a:pPr>
            <a:r>
              <a:rPr sz="1800" spc="-5" dirty="0">
                <a:latin typeface="Carlito"/>
                <a:cs typeface="Carlito"/>
              </a:rPr>
              <a:t>Heap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Memory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67600" y="4648200"/>
            <a:ext cx="1752600" cy="36893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arlito"/>
                <a:cs typeface="Carlito"/>
              </a:rPr>
              <a:t>Method </a:t>
            </a:r>
            <a:r>
              <a:rPr sz="1800" spc="-10" dirty="0">
                <a:latin typeface="Carlito"/>
                <a:cs typeface="Carlito"/>
              </a:rPr>
              <a:t>Area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28800" y="914400"/>
            <a:ext cx="1257300" cy="36893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048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object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10400" y="838200"/>
            <a:ext cx="1752600" cy="213969"/>
          </a:xfrm>
          <a:prstGeom prst="rect">
            <a:avLst/>
          </a:prstGeom>
          <a:solidFill>
            <a:srgbClr val="FAE4D5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0">
              <a:lnSpc>
                <a:spcPts val="1800"/>
              </a:lnSpc>
            </a:pPr>
            <a:r>
              <a:rPr sz="1400" spc="-5" dirty="0">
                <a:solidFill>
                  <a:srgbClr val="C00000"/>
                </a:solidFill>
                <a:latin typeface="Carlito"/>
                <a:cs typeface="Carlito"/>
              </a:rPr>
              <a:t>Special</a:t>
            </a:r>
            <a:r>
              <a:rPr sz="1400"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Carlito"/>
                <a:cs typeface="Carlito"/>
              </a:rPr>
              <a:t>structure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68651" y="3276600"/>
            <a:ext cx="1122045" cy="368935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3111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45"/>
              </a:spcBef>
            </a:pPr>
            <a:r>
              <a:rPr sz="1800" spc="-15" dirty="0">
                <a:latin typeface="Carlito"/>
                <a:cs typeface="Carlito"/>
              </a:rPr>
              <a:t>Java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Stack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36490" y="1697177"/>
            <a:ext cx="336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arlito"/>
                <a:cs typeface="Carlito"/>
              </a:rPr>
              <a:t>si</a:t>
            </a:r>
            <a:r>
              <a:rPr sz="1600" b="1" spc="-30" dirty="0">
                <a:latin typeface="Carlito"/>
                <a:cs typeface="Carlito"/>
              </a:rPr>
              <a:t>z</a:t>
            </a:r>
            <a:r>
              <a:rPr sz="1600" b="1" spc="-5" dirty="0">
                <a:latin typeface="Carlito"/>
                <a:cs typeface="Carlito"/>
              </a:rPr>
              <a:t>e</a:t>
            </a:r>
            <a:endParaRPr sz="1600">
              <a:latin typeface="Carlito"/>
              <a:cs typeface="Carlito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7156704" y="3270503"/>
          <a:ext cx="1600200" cy="112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</a:tblGrid>
              <a:tr h="304800"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getSize()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setSize()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getDuckCount()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9426067" y="2761310"/>
            <a:ext cx="910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duckCount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870703" y="1594103"/>
            <a:ext cx="1460500" cy="546100"/>
            <a:chOff x="4870703" y="1594103"/>
            <a:chExt cx="1460500" cy="546100"/>
          </a:xfrm>
        </p:grpSpPr>
        <p:sp>
          <p:nvSpPr>
            <p:cNvPr id="44" name="object 44"/>
            <p:cNvSpPr/>
            <p:nvPr/>
          </p:nvSpPr>
          <p:spPr>
            <a:xfrm>
              <a:off x="4876799" y="1600199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13589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358900" y="533400"/>
                  </a:lnTo>
                  <a:lnTo>
                    <a:pt x="1393525" y="526420"/>
                  </a:lnTo>
                  <a:lnTo>
                    <a:pt x="1421780" y="507380"/>
                  </a:lnTo>
                  <a:lnTo>
                    <a:pt x="1440820" y="479125"/>
                  </a:lnTo>
                  <a:lnTo>
                    <a:pt x="1447800" y="444500"/>
                  </a:lnTo>
                  <a:lnTo>
                    <a:pt x="1447800" y="88900"/>
                  </a:lnTo>
                  <a:lnTo>
                    <a:pt x="1440820" y="54274"/>
                  </a:lnTo>
                  <a:lnTo>
                    <a:pt x="1421780" y="26019"/>
                  </a:lnTo>
                  <a:lnTo>
                    <a:pt x="1393525" y="6979"/>
                  </a:lnTo>
                  <a:lnTo>
                    <a:pt x="13589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76799" y="1600199"/>
              <a:ext cx="1447800" cy="533400"/>
            </a:xfrm>
            <a:custGeom>
              <a:avLst/>
              <a:gdLst/>
              <a:ahLst/>
              <a:cxnLst/>
              <a:rect l="l" t="t" r="r" b="b"/>
              <a:pathLst>
                <a:path w="14478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358900" y="0"/>
                  </a:lnTo>
                  <a:lnTo>
                    <a:pt x="1393525" y="6979"/>
                  </a:lnTo>
                  <a:lnTo>
                    <a:pt x="1421780" y="26019"/>
                  </a:lnTo>
                  <a:lnTo>
                    <a:pt x="1440820" y="54274"/>
                  </a:lnTo>
                  <a:lnTo>
                    <a:pt x="1447800" y="88900"/>
                  </a:lnTo>
                  <a:lnTo>
                    <a:pt x="1447800" y="444500"/>
                  </a:lnTo>
                  <a:lnTo>
                    <a:pt x="1440820" y="479125"/>
                  </a:lnTo>
                  <a:lnTo>
                    <a:pt x="1421780" y="507380"/>
                  </a:lnTo>
                  <a:lnTo>
                    <a:pt x="1393525" y="526420"/>
                  </a:lnTo>
                  <a:lnTo>
                    <a:pt x="13589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993385" y="1328673"/>
            <a:ext cx="870585" cy="64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uc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  <a:p>
            <a:pPr marL="410209">
              <a:lnSpc>
                <a:spcPct val="100000"/>
              </a:lnSpc>
              <a:spcBef>
                <a:spcPts val="1045"/>
              </a:spcBef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14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10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96400" y="2438400"/>
            <a:ext cx="1143000" cy="3048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4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75104" y="4191000"/>
            <a:ext cx="3903345" cy="245110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33655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265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static void </a:t>
            </a:r>
            <a:r>
              <a:rPr sz="1600" spc="-5" dirty="0">
                <a:latin typeface="Carlito"/>
                <a:cs typeface="Carlito"/>
              </a:rPr>
              <a:t>main(String []</a:t>
            </a:r>
            <a:r>
              <a:rPr sz="1600" spc="-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args){</a:t>
            </a:r>
            <a:endParaRPr sz="1600">
              <a:latin typeface="Carlito"/>
              <a:cs typeface="Carlito"/>
            </a:endParaRPr>
          </a:p>
          <a:p>
            <a:pPr marL="440055" marR="361315" indent="38100">
              <a:lnSpc>
                <a:spcPct val="145100"/>
              </a:lnSpc>
              <a:spcBef>
                <a:spcPts val="219"/>
              </a:spcBef>
            </a:pPr>
            <a:r>
              <a:rPr sz="1600" spc="-5" dirty="0">
                <a:latin typeface="BPG Courier S GPL&amp;GNU"/>
                <a:cs typeface="BPG Courier S GPL&amp;GNU"/>
              </a:rPr>
              <a:t>Duck object = new Duck();  </a:t>
            </a:r>
            <a:r>
              <a:rPr sz="1500" spc="-5" dirty="0">
                <a:latin typeface="BPG Courier S GPL&amp;GNU"/>
                <a:cs typeface="BPG Courier S GPL&amp;GNU"/>
              </a:rPr>
              <a:t>object.getSize();  object.setSize(10);</a:t>
            </a:r>
            <a:endParaRPr sz="1500">
              <a:latin typeface="BPG Courier S GPL&amp;GNU"/>
              <a:cs typeface="BPG Courier S GPL&amp;GNU"/>
            </a:endParaRPr>
          </a:p>
          <a:p>
            <a:pPr marL="456565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latin typeface="BPG Courier S GPL&amp;GNU"/>
                <a:cs typeface="BPG Courier S GPL&amp;GNU"/>
              </a:rPr>
              <a:t>Duck.getDuckCount();</a:t>
            </a:r>
            <a:endParaRPr sz="1600">
              <a:latin typeface="BPG Courier S GPL&amp;GNU"/>
              <a:cs typeface="BPG Courier S GPL&amp;GNU"/>
            </a:endParaRPr>
          </a:p>
          <a:p>
            <a:pPr marL="456565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BPG Courier S GPL&amp;GNU"/>
                <a:cs typeface="BPG Courier S GPL&amp;GNU"/>
              </a:rPr>
              <a:t>object.getSize();</a:t>
            </a:r>
            <a:endParaRPr sz="1600">
              <a:latin typeface="BPG Courier S GPL&amp;GNU"/>
              <a:cs typeface="BPG Courier S GPL&amp;GNU"/>
            </a:endParaRPr>
          </a:p>
          <a:p>
            <a:pPr marL="90805">
              <a:lnSpc>
                <a:spcPct val="100000"/>
              </a:lnSpc>
              <a:spcBef>
                <a:spcPts val="819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9002" y="0"/>
            <a:ext cx="2378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70" dirty="0"/>
              <a:t>static</a:t>
            </a:r>
            <a:r>
              <a:rPr sz="4200" spc="-375" dirty="0"/>
              <a:t> </a:t>
            </a:r>
            <a:r>
              <a:rPr sz="4200" spc="-195" dirty="0"/>
              <a:t>block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317398" y="505438"/>
            <a:ext cx="9547860" cy="22910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600" b="1" spc="-15" dirty="0">
                <a:solidFill>
                  <a:srgbClr val="FF0000"/>
                </a:solidFill>
                <a:latin typeface="Carlito"/>
                <a:cs typeface="Carlito"/>
              </a:rPr>
              <a:t>static </a:t>
            </a:r>
            <a:r>
              <a:rPr sz="2600" b="1" spc="-5" dirty="0">
                <a:solidFill>
                  <a:srgbClr val="FF0000"/>
                </a:solidFill>
                <a:latin typeface="Carlito"/>
                <a:cs typeface="Carlito"/>
              </a:rPr>
              <a:t>block</a:t>
            </a:r>
            <a:endParaRPr sz="2600">
              <a:latin typeface="Carlito"/>
              <a:cs typeface="Carlito"/>
            </a:endParaRPr>
          </a:p>
          <a:p>
            <a:pPr marL="698500" marR="36195" indent="-229235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5" dirty="0">
                <a:latin typeface="Carlito"/>
                <a:cs typeface="Carlito"/>
              </a:rPr>
              <a:t>static </a:t>
            </a:r>
            <a:r>
              <a:rPr sz="2400" b="1" spc="-5" dirty="0">
                <a:latin typeface="Carlito"/>
                <a:cs typeface="Carlito"/>
              </a:rPr>
              <a:t>block </a:t>
            </a:r>
            <a:r>
              <a:rPr sz="2400" b="1" dirty="0">
                <a:latin typeface="Carlito"/>
                <a:cs typeface="Carlito"/>
              </a:rPr>
              <a:t>is a </a:t>
            </a:r>
            <a:r>
              <a:rPr sz="2400" b="1" spc="-5" dirty="0">
                <a:latin typeface="Carlito"/>
                <a:cs typeface="Carlito"/>
              </a:rPr>
              <a:t>block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15" dirty="0">
                <a:latin typeface="Carlito"/>
                <a:cs typeface="Carlito"/>
              </a:rPr>
              <a:t>statements </a:t>
            </a:r>
            <a:r>
              <a:rPr sz="2400" b="1" spc="-5" dirty="0">
                <a:latin typeface="Carlito"/>
                <a:cs typeface="Carlito"/>
              </a:rPr>
              <a:t>inside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20" dirty="0">
                <a:latin typeface="Carlito"/>
                <a:cs typeface="Carlito"/>
              </a:rPr>
              <a:t>Java </a:t>
            </a:r>
            <a:r>
              <a:rPr sz="2400" b="1" spc="-5" dirty="0">
                <a:latin typeface="Carlito"/>
                <a:cs typeface="Carlito"/>
              </a:rPr>
              <a:t>class </a:t>
            </a:r>
            <a:r>
              <a:rPr sz="2400" b="1" spc="-10" dirty="0">
                <a:latin typeface="Carlito"/>
                <a:cs typeface="Carlito"/>
              </a:rPr>
              <a:t>that </a:t>
            </a:r>
            <a:r>
              <a:rPr sz="2400" b="1" spc="-5" dirty="0">
                <a:latin typeface="Carlito"/>
                <a:cs typeface="Carlito"/>
              </a:rPr>
              <a:t>will be  </a:t>
            </a:r>
            <a:r>
              <a:rPr sz="2400" b="1" spc="-20" dirty="0">
                <a:latin typeface="Carlito"/>
                <a:cs typeface="Carlito"/>
              </a:rPr>
              <a:t>executed </a:t>
            </a:r>
            <a:r>
              <a:rPr sz="2400" b="1" spc="-5" dirty="0">
                <a:latin typeface="Carlito"/>
                <a:cs typeface="Carlito"/>
              </a:rPr>
              <a:t>when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class </a:t>
            </a:r>
            <a:r>
              <a:rPr sz="2400" b="1" dirty="0">
                <a:latin typeface="Carlito"/>
                <a:cs typeface="Carlito"/>
              </a:rPr>
              <a:t>is </a:t>
            </a:r>
            <a:r>
              <a:rPr sz="2400" b="1" spc="-15" dirty="0">
                <a:latin typeface="Carlito"/>
                <a:cs typeface="Carlito"/>
              </a:rPr>
              <a:t>first </a:t>
            </a:r>
            <a:r>
              <a:rPr sz="2400" b="1" dirty="0">
                <a:latin typeface="Carlito"/>
                <a:cs typeface="Carlito"/>
              </a:rPr>
              <a:t>loaded </a:t>
            </a:r>
            <a:r>
              <a:rPr sz="2400" b="1" spc="-5" dirty="0">
                <a:latin typeface="Carlito"/>
                <a:cs typeface="Carlito"/>
              </a:rPr>
              <a:t>and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initialized</a:t>
            </a:r>
            <a:endParaRPr sz="2400">
              <a:latin typeface="Carlito"/>
              <a:cs typeface="Carlito"/>
            </a:endParaRPr>
          </a:p>
          <a:p>
            <a:pPr marL="698500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A class is </a:t>
            </a:r>
            <a:r>
              <a:rPr sz="2400" spc="-5" dirty="0">
                <a:latin typeface="Carlito"/>
                <a:cs typeface="Carlito"/>
              </a:rPr>
              <a:t>loaded typically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dirty="0">
                <a:latin typeface="Carlito"/>
                <a:cs typeface="Carlito"/>
              </a:rPr>
              <a:t>the JVM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starts</a:t>
            </a:r>
            <a:endParaRPr sz="2400">
              <a:latin typeface="Carlito"/>
              <a:cs typeface="Carlito"/>
            </a:endParaRPr>
          </a:p>
          <a:p>
            <a:pPr marL="698500" marR="5080" indent="-229235">
              <a:lnSpc>
                <a:spcPts val="259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  <a:tab pos="1011555" algn="l"/>
              </a:tabLst>
            </a:pPr>
            <a:r>
              <a:rPr sz="2400" dirty="0">
                <a:latin typeface="Carlito"/>
                <a:cs typeface="Carlito"/>
              </a:rPr>
              <a:t>A	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5" dirty="0">
                <a:latin typeface="Carlito"/>
                <a:cs typeface="Carlito"/>
              </a:rPr>
              <a:t>block helps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initialize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10" dirty="0">
                <a:latin typeface="Carlito"/>
                <a:cs typeface="Carlito"/>
              </a:rPr>
              <a:t>variables just </a:t>
            </a: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spc="-15" dirty="0">
                <a:latin typeface="Carlito"/>
                <a:cs typeface="Carlito"/>
              </a:rPr>
              <a:t>constructors  </a:t>
            </a:r>
            <a:r>
              <a:rPr sz="2400" spc="-5" dirty="0">
                <a:latin typeface="Carlito"/>
                <a:cs typeface="Carlito"/>
              </a:rPr>
              <a:t>help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initialize </a:t>
            </a: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variables.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160" y="4072128"/>
            <a:ext cx="4604385" cy="2139950"/>
          </a:xfrm>
          <a:prstGeom prst="rect">
            <a:avLst/>
          </a:prstGeom>
          <a:solidFill>
            <a:srgbClr val="FFFFCC"/>
          </a:solidFill>
          <a:ln w="12192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900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class</a:t>
            </a:r>
            <a:r>
              <a:rPr sz="1900" spc="5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 </a:t>
            </a:r>
            <a:r>
              <a:rPr sz="1900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Test{</a:t>
            </a:r>
            <a:endParaRPr sz="1900">
              <a:latin typeface="BPG Courier S GPL&amp;GNU"/>
              <a:cs typeface="BPG Courier S GPL&amp;GNU"/>
            </a:endParaRPr>
          </a:p>
          <a:p>
            <a:pPr marL="1006475">
              <a:lnSpc>
                <a:spcPct val="100000"/>
              </a:lnSpc>
              <a:spcBef>
                <a:spcPts val="1145"/>
              </a:spcBef>
            </a:pPr>
            <a:r>
              <a:rPr sz="1900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static</a:t>
            </a:r>
            <a:r>
              <a:rPr sz="1900" spc="10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 </a:t>
            </a:r>
            <a:r>
              <a:rPr sz="1900" spc="-5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{</a:t>
            </a:r>
            <a:endParaRPr sz="1900">
              <a:latin typeface="BPG Courier S GPL&amp;GNU"/>
              <a:cs typeface="BPG Courier S GPL&amp;GNU"/>
            </a:endParaRPr>
          </a:p>
          <a:p>
            <a:pPr marL="1883410">
              <a:lnSpc>
                <a:spcPct val="100000"/>
              </a:lnSpc>
              <a:spcBef>
                <a:spcPts val="1140"/>
              </a:spcBef>
            </a:pPr>
            <a:r>
              <a:rPr sz="1900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//Code goes</a:t>
            </a:r>
            <a:r>
              <a:rPr sz="1900" spc="-25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 </a:t>
            </a:r>
            <a:r>
              <a:rPr sz="1900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here</a:t>
            </a:r>
            <a:endParaRPr sz="1900">
              <a:latin typeface="BPG Courier S GPL&amp;GNU"/>
              <a:cs typeface="BPG Courier S GPL&amp;GNU"/>
            </a:endParaRPr>
          </a:p>
          <a:p>
            <a:pPr marL="1006475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solidFill>
                  <a:srgbClr val="C00000"/>
                </a:solidFill>
                <a:latin typeface="BPG Courier S GPL&amp;GNU"/>
                <a:cs typeface="BPG Courier S GPL&amp;GNU"/>
              </a:rPr>
              <a:t>}</a:t>
            </a:r>
            <a:endParaRPr sz="1900">
              <a:latin typeface="BPG Courier S GPL&amp;GNU"/>
              <a:cs typeface="BPG Courier S GPL&amp;GNU"/>
            </a:endParaRPr>
          </a:p>
          <a:p>
            <a:pPr marL="92075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}</a:t>
            </a:r>
            <a:endParaRPr sz="1900">
              <a:latin typeface="BPG Courier S GPL&amp;GNU"/>
              <a:cs typeface="BPG Courier S GPL&amp;GN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2938272"/>
            <a:ext cx="5727700" cy="3816350"/>
          </a:xfrm>
          <a:custGeom>
            <a:avLst/>
            <a:gdLst/>
            <a:ahLst/>
            <a:cxnLst/>
            <a:rect l="l" t="t" r="r" b="b"/>
            <a:pathLst>
              <a:path w="5727700" h="3816350">
                <a:moveTo>
                  <a:pt x="5727192" y="0"/>
                </a:moveTo>
                <a:lnTo>
                  <a:pt x="0" y="0"/>
                </a:lnTo>
                <a:lnTo>
                  <a:pt x="0" y="3816096"/>
                </a:lnTo>
                <a:lnTo>
                  <a:pt x="5727192" y="3816096"/>
                </a:lnTo>
                <a:lnTo>
                  <a:pt x="572719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5628" y="2955162"/>
            <a:ext cx="5196840" cy="3743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715135" indent="-4572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b="1" spc="-10" dirty="0">
                <a:latin typeface="Carlito"/>
                <a:cs typeface="Carlito"/>
              </a:rPr>
              <a:t>StaticBlockDemo </a:t>
            </a:r>
            <a:r>
              <a:rPr sz="2200" spc="-5" dirty="0">
                <a:latin typeface="Carlito"/>
                <a:cs typeface="Carlito"/>
              </a:rPr>
              <a:t>{  </a:t>
            </a:r>
            <a:r>
              <a:rPr sz="2200" spc="-15" dirty="0">
                <a:latin typeface="Carlito"/>
                <a:cs typeface="Carlito"/>
              </a:rPr>
              <a:t>private static int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private static int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static{</a:t>
            </a:r>
            <a:endParaRPr sz="2200">
              <a:latin typeface="Carlito"/>
              <a:cs typeface="Carlito"/>
            </a:endParaRPr>
          </a:p>
          <a:p>
            <a:pPr marL="90106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a=100;b=200;</a:t>
            </a:r>
            <a:endParaRPr sz="2200">
              <a:latin typeface="Carlito"/>
              <a:cs typeface="Carlito"/>
            </a:endParaRPr>
          </a:p>
          <a:p>
            <a:pPr marL="9652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System.</a:t>
            </a:r>
            <a:r>
              <a:rPr sz="2200" i="1" spc="-15" dirty="0">
                <a:latin typeface="Carlito"/>
                <a:cs typeface="Carlito"/>
              </a:rPr>
              <a:t>out.println("I'm static</a:t>
            </a:r>
            <a:r>
              <a:rPr sz="2200" i="1" spc="5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block");</a:t>
            </a:r>
            <a:endParaRPr sz="2200">
              <a:latin typeface="Carlito"/>
              <a:cs typeface="Carlito"/>
            </a:endParaRPr>
          </a:p>
          <a:p>
            <a:pPr marL="71056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ts val="2630"/>
              </a:lnSpc>
            </a:pPr>
            <a:r>
              <a:rPr sz="2200" spc="-5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static void </a:t>
            </a:r>
            <a:r>
              <a:rPr sz="2200" spc="-10" dirty="0">
                <a:latin typeface="Carlito"/>
                <a:cs typeface="Carlito"/>
              </a:rPr>
              <a:t>main(String </a:t>
            </a:r>
            <a:r>
              <a:rPr sz="2200" spc="-5" dirty="0">
                <a:latin typeface="Carlito"/>
                <a:cs typeface="Carlito"/>
              </a:rPr>
              <a:t>[]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args){</a:t>
            </a:r>
            <a:endParaRPr sz="2200">
              <a:latin typeface="Carlito"/>
              <a:cs typeface="Carlito"/>
            </a:endParaRPr>
          </a:p>
          <a:p>
            <a:pPr marL="990600">
              <a:lnSpc>
                <a:spcPts val="2870"/>
              </a:lnSpc>
            </a:pPr>
            <a:r>
              <a:rPr sz="2200" spc="-15" dirty="0">
                <a:latin typeface="Carlito"/>
                <a:cs typeface="Carlito"/>
              </a:rPr>
              <a:t>System.</a:t>
            </a:r>
            <a:r>
              <a:rPr sz="2200" i="1" spc="-15" dirty="0">
                <a:latin typeface="Carlito"/>
                <a:cs typeface="Carlito"/>
              </a:rPr>
              <a:t>out.println(a+</a:t>
            </a:r>
            <a:r>
              <a:rPr sz="2400" spc="-15" dirty="0">
                <a:latin typeface="Carlito"/>
                <a:cs typeface="Carlito"/>
              </a:rPr>
              <a:t>"</a:t>
            </a:r>
            <a:r>
              <a:rPr sz="2200" i="1" spc="-15" dirty="0">
                <a:latin typeface="Carlito"/>
                <a:cs typeface="Carlito"/>
              </a:rPr>
              <a:t>,</a:t>
            </a:r>
            <a:r>
              <a:rPr sz="2200" i="1" spc="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"</a:t>
            </a:r>
            <a:r>
              <a:rPr sz="2200" i="1" spc="-10" dirty="0">
                <a:latin typeface="Carlito"/>
                <a:cs typeface="Carlito"/>
              </a:rPr>
              <a:t>+b);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56362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3960" algn="l"/>
              </a:tabLst>
            </a:pPr>
            <a:r>
              <a:rPr sz="4300" spc="-5" dirty="0">
                <a:latin typeface="Carlito"/>
                <a:cs typeface="Carlito"/>
              </a:rPr>
              <a:t>Java	</a:t>
            </a:r>
            <a:r>
              <a:rPr lang="en-US" sz="4300" spc="-5" dirty="0" smtClean="0">
                <a:latin typeface="Carlito"/>
                <a:cs typeface="Carlito"/>
              </a:rPr>
              <a:t> </a:t>
            </a:r>
            <a:r>
              <a:rPr sz="4300" spc="-10" dirty="0" smtClean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0107" y="3025139"/>
            <a:ext cx="6748780" cy="58547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1590" rIns="0" bIns="0" rtlCol="0">
            <a:spAutoFit/>
          </a:bodyPr>
          <a:lstStyle/>
          <a:p>
            <a:pPr marL="452755" algn="ctr">
              <a:lnSpc>
                <a:spcPct val="100000"/>
              </a:lnSpc>
              <a:spcBef>
                <a:spcPts val="170"/>
              </a:spcBef>
            </a:pPr>
            <a:r>
              <a:rPr sz="3200" b="1" dirty="0">
                <a:latin typeface="Carlito"/>
                <a:cs typeface="Carlito"/>
              </a:rPr>
              <a:t>Access</a:t>
            </a:r>
            <a:r>
              <a:rPr sz="3200" b="1" spc="-3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modifiers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0"/>
            <a:ext cx="9358756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latin typeface="Carlito"/>
                <a:cs typeface="Carlito"/>
              </a:rPr>
              <a:t>OOP Concepts </a:t>
            </a:r>
            <a:r>
              <a:rPr sz="4300" spc="-5" dirty="0">
                <a:latin typeface="Carlito"/>
                <a:cs typeface="Carlito"/>
              </a:rPr>
              <a:t>: Knowledge</a:t>
            </a:r>
            <a:r>
              <a:rPr sz="4300" spc="5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Check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824" y="1844039"/>
            <a:ext cx="10505440" cy="584200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</a:pPr>
            <a:r>
              <a:rPr sz="3200" b="1" spc="-10" dirty="0">
                <a:latin typeface="Carlito"/>
                <a:cs typeface="Carlito"/>
              </a:rPr>
              <a:t>What are </a:t>
            </a:r>
            <a:r>
              <a:rPr sz="3200" b="1" dirty="0">
                <a:latin typeface="Carlito"/>
                <a:cs typeface="Carlito"/>
              </a:rPr>
              <a:t>the </a:t>
            </a:r>
            <a:r>
              <a:rPr sz="3200" b="1" spc="-20" dirty="0">
                <a:latin typeface="Carlito"/>
                <a:cs typeface="Carlito"/>
              </a:rPr>
              <a:t>different </a:t>
            </a:r>
            <a:r>
              <a:rPr sz="3200" b="1" dirty="0">
                <a:latin typeface="Carlito"/>
                <a:cs typeface="Carlito"/>
              </a:rPr>
              <a:t>principle of</a:t>
            </a:r>
            <a:r>
              <a:rPr sz="3200" b="1" spc="-2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OOPS?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750" y="2903981"/>
            <a:ext cx="923290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10" dirty="0">
                <a:latin typeface="Carlito"/>
                <a:cs typeface="Carlito"/>
              </a:rPr>
              <a:t>principles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OOPS are Abstraction, Encapsulation,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Polymorphism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-10" dirty="0">
                <a:latin typeface="Carlito"/>
                <a:cs typeface="Carlito"/>
              </a:rPr>
              <a:t> Inheritance.</a:t>
            </a:r>
            <a:endParaRPr sz="2200">
              <a:latin typeface="Carlito"/>
              <a:cs typeface="Carlito"/>
            </a:endParaRPr>
          </a:p>
          <a:p>
            <a:pPr marL="229235" indent="-217170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15" dirty="0">
                <a:latin typeface="Carlito"/>
                <a:cs typeface="Carlito"/>
              </a:rPr>
              <a:t>Abstraction:</a:t>
            </a:r>
            <a:r>
              <a:rPr sz="2200" spc="-15" dirty="0">
                <a:latin typeface="Carlito"/>
                <a:cs typeface="Carlito"/>
              </a:rPr>
              <a:t>– </a:t>
            </a:r>
            <a:r>
              <a:rPr sz="2200" spc="-5" dirty="0">
                <a:latin typeface="Carlito"/>
                <a:cs typeface="Carlito"/>
              </a:rPr>
              <a:t>It is a </a:t>
            </a:r>
            <a:r>
              <a:rPr sz="2200" spc="-10" dirty="0">
                <a:latin typeface="Carlito"/>
                <a:cs typeface="Carlito"/>
              </a:rPr>
              <a:t>thought process </a:t>
            </a:r>
            <a:r>
              <a:rPr sz="2200" spc="-5" dirty="0">
                <a:latin typeface="Carlito"/>
                <a:cs typeface="Carlito"/>
              </a:rPr>
              <a:t>which show only the necessary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properties.</a:t>
            </a:r>
            <a:endParaRPr sz="2200">
              <a:latin typeface="Carlito"/>
              <a:cs typeface="Carlito"/>
            </a:endParaRPr>
          </a:p>
          <a:p>
            <a:pPr marL="229235" indent="-217170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10" dirty="0">
                <a:latin typeface="Carlito"/>
                <a:cs typeface="Carlito"/>
              </a:rPr>
              <a:t>Encapsulation:</a:t>
            </a:r>
            <a:r>
              <a:rPr sz="2200" spc="-10" dirty="0">
                <a:latin typeface="Carlito"/>
                <a:cs typeface="Carlito"/>
              </a:rPr>
              <a:t>– Hiding </a:t>
            </a:r>
            <a:r>
              <a:rPr sz="2200" spc="-15" dirty="0">
                <a:latin typeface="Carlito"/>
                <a:cs typeface="Carlito"/>
              </a:rPr>
              <a:t>complexity </a:t>
            </a:r>
            <a:r>
              <a:rPr sz="2200" spc="-5" dirty="0">
                <a:latin typeface="Carlito"/>
                <a:cs typeface="Carlito"/>
              </a:rPr>
              <a:t>of a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class.</a:t>
            </a:r>
            <a:endParaRPr sz="2200">
              <a:latin typeface="Carlito"/>
              <a:cs typeface="Carlito"/>
            </a:endParaRPr>
          </a:p>
          <a:p>
            <a:pPr marL="229235" indent="-217170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10" dirty="0">
                <a:latin typeface="Carlito"/>
                <a:cs typeface="Carlito"/>
              </a:rPr>
              <a:t>Inheritance</a:t>
            </a:r>
            <a:r>
              <a:rPr sz="2200" spc="-10" dirty="0">
                <a:latin typeface="Carlito"/>
                <a:cs typeface="Carlito"/>
              </a:rPr>
              <a:t>:- Defining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Parent-Child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Relationship.</a:t>
            </a:r>
            <a:endParaRPr sz="2200">
              <a:latin typeface="Carlito"/>
              <a:cs typeface="Carlito"/>
            </a:endParaRPr>
          </a:p>
          <a:p>
            <a:pPr marL="229235" indent="-217170">
              <a:lnSpc>
                <a:spcPct val="100000"/>
              </a:lnSpc>
              <a:buSzPct val="95454"/>
              <a:buAutoNum type="arabicPeriod"/>
              <a:tabLst>
                <a:tab pos="229870" algn="l"/>
              </a:tabLst>
            </a:pPr>
            <a:r>
              <a:rPr sz="2200" b="1" spc="-10" dirty="0">
                <a:latin typeface="Carlito"/>
                <a:cs typeface="Carlito"/>
              </a:rPr>
              <a:t>Polymorphism:</a:t>
            </a:r>
            <a:r>
              <a:rPr sz="2200" spc="-10" dirty="0">
                <a:latin typeface="Carlito"/>
                <a:cs typeface="Carlito"/>
              </a:rPr>
              <a:t>– Object Changes </a:t>
            </a:r>
            <a:r>
              <a:rPr sz="2200" spc="-20" dirty="0">
                <a:latin typeface="Carlito"/>
                <a:cs typeface="Carlito"/>
              </a:rPr>
              <a:t>it’s </a:t>
            </a:r>
            <a:r>
              <a:rPr sz="2200" spc="-10" dirty="0">
                <a:latin typeface="Carlito"/>
                <a:cs typeface="Carlito"/>
              </a:rPr>
              <a:t>behaviour according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1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situation.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402336" y="1520952"/>
            <a:ext cx="11416665" cy="4546600"/>
          </a:xfrm>
          <a:custGeom>
            <a:avLst/>
            <a:gdLst/>
            <a:ahLst/>
            <a:cxnLst/>
            <a:rect l="l" t="t" r="r" b="b"/>
            <a:pathLst>
              <a:path w="11416665" h="4546600">
                <a:moveTo>
                  <a:pt x="11416284" y="0"/>
                </a:moveTo>
                <a:lnTo>
                  <a:pt x="0" y="0"/>
                </a:lnTo>
                <a:lnTo>
                  <a:pt x="0" y="4546092"/>
                </a:lnTo>
                <a:lnTo>
                  <a:pt x="11416284" y="4546092"/>
                </a:lnTo>
                <a:lnTo>
                  <a:pt x="1141628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85" y="1492452"/>
            <a:ext cx="11203305" cy="41408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303530" indent="-228600">
              <a:lnSpc>
                <a:spcPts val="2810"/>
              </a:lnSpc>
              <a:spcBef>
                <a:spcPts val="455"/>
              </a:spcBef>
              <a:buChar char="•"/>
              <a:tabLst>
                <a:tab pos="241300" algn="l"/>
              </a:tabLst>
            </a:pPr>
            <a:r>
              <a:rPr sz="2600" spc="-240" dirty="0">
                <a:latin typeface="Arial"/>
                <a:cs typeface="Arial"/>
              </a:rPr>
              <a:t>Access </a:t>
            </a:r>
            <a:r>
              <a:rPr sz="2600" spc="-110" dirty="0">
                <a:latin typeface="Arial"/>
                <a:cs typeface="Arial"/>
              </a:rPr>
              <a:t>level </a:t>
            </a:r>
            <a:r>
              <a:rPr sz="2600" spc="-85" dirty="0">
                <a:latin typeface="Arial"/>
                <a:cs typeface="Arial"/>
              </a:rPr>
              <a:t>modifiers </a:t>
            </a:r>
            <a:r>
              <a:rPr sz="2600" spc="-75" dirty="0">
                <a:latin typeface="Arial"/>
                <a:cs typeface="Arial"/>
              </a:rPr>
              <a:t>determine </a:t>
            </a:r>
            <a:r>
              <a:rPr sz="2600" spc="-60" dirty="0">
                <a:latin typeface="Arial"/>
                <a:cs typeface="Arial"/>
              </a:rPr>
              <a:t>whether </a:t>
            </a:r>
            <a:r>
              <a:rPr sz="2600" spc="-40" dirty="0">
                <a:latin typeface="Arial"/>
                <a:cs typeface="Arial"/>
              </a:rPr>
              <a:t>other </a:t>
            </a:r>
            <a:r>
              <a:rPr sz="2600" spc="-215" dirty="0">
                <a:latin typeface="Arial"/>
                <a:cs typeface="Arial"/>
              </a:rPr>
              <a:t>classes </a:t>
            </a:r>
            <a:r>
              <a:rPr sz="2600" spc="-180" dirty="0">
                <a:latin typeface="Arial"/>
                <a:cs typeface="Arial"/>
              </a:rPr>
              <a:t>can </a:t>
            </a:r>
            <a:r>
              <a:rPr sz="2600" spc="-185" dirty="0">
                <a:latin typeface="Arial"/>
                <a:cs typeface="Arial"/>
              </a:rPr>
              <a:t>use </a:t>
            </a:r>
            <a:r>
              <a:rPr sz="2600" spc="-220" dirty="0">
                <a:latin typeface="Arial"/>
                <a:cs typeface="Arial"/>
              </a:rPr>
              <a:t>a </a:t>
            </a:r>
            <a:r>
              <a:rPr sz="2600" spc="-65" dirty="0">
                <a:latin typeface="Arial"/>
                <a:cs typeface="Arial"/>
              </a:rPr>
              <a:t>particular </a:t>
            </a:r>
            <a:r>
              <a:rPr sz="2600" spc="-40" dirty="0">
                <a:latin typeface="Arial"/>
                <a:cs typeface="Arial"/>
              </a:rPr>
              <a:t>field  </a:t>
            </a:r>
            <a:r>
              <a:rPr sz="2600" spc="-35" dirty="0">
                <a:latin typeface="Arial"/>
                <a:cs typeface="Arial"/>
              </a:rPr>
              <a:t>or </a:t>
            </a:r>
            <a:r>
              <a:rPr sz="2600" spc="-140" dirty="0">
                <a:latin typeface="Arial"/>
                <a:cs typeface="Arial"/>
              </a:rPr>
              <a:t>invoke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65" dirty="0">
                <a:latin typeface="Arial"/>
                <a:cs typeface="Arial"/>
              </a:rPr>
              <a:t>particular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method.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600" spc="-155" dirty="0">
                <a:latin typeface="Arial"/>
                <a:cs typeface="Arial"/>
              </a:rPr>
              <a:t>There </a:t>
            </a:r>
            <a:r>
              <a:rPr sz="2600" spc="-130" dirty="0">
                <a:latin typeface="Arial"/>
                <a:cs typeface="Arial"/>
              </a:rPr>
              <a:t>are </a:t>
            </a:r>
            <a:r>
              <a:rPr sz="2600" spc="-15" dirty="0">
                <a:latin typeface="Arial"/>
                <a:cs typeface="Arial"/>
              </a:rPr>
              <a:t>two </a:t>
            </a:r>
            <a:r>
              <a:rPr sz="2600" spc="-140" dirty="0">
                <a:latin typeface="Arial"/>
                <a:cs typeface="Arial"/>
              </a:rPr>
              <a:t>levels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229" dirty="0">
                <a:latin typeface="Arial"/>
                <a:cs typeface="Arial"/>
              </a:rPr>
              <a:t>access</a:t>
            </a:r>
            <a:r>
              <a:rPr sz="2600" spc="-42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control:</a:t>
            </a:r>
            <a:endParaRPr sz="26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698500" algn="l"/>
              </a:tabLst>
            </a:pPr>
            <a:r>
              <a:rPr sz="2600" spc="-100" dirty="0">
                <a:latin typeface="Arial"/>
                <a:cs typeface="Arial"/>
              </a:rPr>
              <a:t>At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top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level—public,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or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i="1" spc="-145" dirty="0">
                <a:latin typeface="Trebuchet MS"/>
                <a:cs typeface="Trebuchet MS"/>
              </a:rPr>
              <a:t>package-private</a:t>
            </a:r>
            <a:r>
              <a:rPr sz="2600" i="1" spc="-23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Arial"/>
                <a:cs typeface="Arial"/>
              </a:rPr>
              <a:t>(no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explicit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modifier).</a:t>
            </a:r>
            <a:endParaRPr sz="2600">
              <a:latin typeface="Arial"/>
              <a:cs typeface="Arial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600" spc="-100" dirty="0">
                <a:latin typeface="Arial"/>
                <a:cs typeface="Arial"/>
              </a:rPr>
              <a:t>At </a:t>
            </a:r>
            <a:r>
              <a:rPr sz="2600" spc="-45" dirty="0">
                <a:latin typeface="Arial"/>
                <a:cs typeface="Arial"/>
              </a:rPr>
              <a:t>the </a:t>
            </a:r>
            <a:r>
              <a:rPr sz="2600" spc="-100" dirty="0">
                <a:latin typeface="Arial"/>
                <a:cs typeface="Arial"/>
              </a:rPr>
              <a:t>member </a:t>
            </a:r>
            <a:r>
              <a:rPr sz="2600" spc="-105" dirty="0">
                <a:latin typeface="Arial"/>
                <a:cs typeface="Arial"/>
              </a:rPr>
              <a:t>level—public, </a:t>
            </a:r>
            <a:r>
              <a:rPr sz="2600" spc="-85" dirty="0">
                <a:latin typeface="Arial"/>
                <a:cs typeface="Arial"/>
              </a:rPr>
              <a:t>private, </a:t>
            </a:r>
            <a:r>
              <a:rPr sz="2600" spc="-75" dirty="0">
                <a:latin typeface="Arial"/>
                <a:cs typeface="Arial"/>
              </a:rPr>
              <a:t>protected, </a:t>
            </a:r>
            <a:r>
              <a:rPr sz="2600" spc="-35" dirty="0">
                <a:latin typeface="Arial"/>
                <a:cs typeface="Arial"/>
              </a:rPr>
              <a:t>or</a:t>
            </a:r>
            <a:r>
              <a:rPr sz="2600" spc="-545" dirty="0">
                <a:latin typeface="Arial"/>
                <a:cs typeface="Arial"/>
              </a:rPr>
              <a:t> </a:t>
            </a:r>
            <a:r>
              <a:rPr sz="2600" i="1" spc="-145" dirty="0">
                <a:latin typeface="Trebuchet MS"/>
                <a:cs typeface="Trebuchet MS"/>
              </a:rPr>
              <a:t>package-private </a:t>
            </a:r>
            <a:r>
              <a:rPr sz="2600" spc="-90" dirty="0">
                <a:latin typeface="Arial"/>
                <a:cs typeface="Arial"/>
              </a:rPr>
              <a:t>(no </a:t>
            </a:r>
            <a:r>
              <a:rPr sz="2600" spc="-80" dirty="0">
                <a:latin typeface="Arial"/>
                <a:cs typeface="Arial"/>
              </a:rPr>
              <a:t>explicit  </a:t>
            </a:r>
            <a:r>
              <a:rPr sz="2600" spc="-60" dirty="0">
                <a:latin typeface="Arial"/>
                <a:cs typeface="Arial"/>
              </a:rPr>
              <a:t>modifier).</a:t>
            </a:r>
            <a:endParaRPr sz="2600">
              <a:latin typeface="Arial"/>
              <a:cs typeface="Arial"/>
            </a:endParaRPr>
          </a:p>
          <a:p>
            <a:pPr marL="241300" marR="146050" indent="-228600">
              <a:lnSpc>
                <a:spcPts val="281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spc="-270" dirty="0">
                <a:latin typeface="Arial"/>
                <a:cs typeface="Arial"/>
              </a:rPr>
              <a:t>A </a:t>
            </a:r>
            <a:r>
              <a:rPr sz="2600" spc="-204" dirty="0">
                <a:latin typeface="Arial"/>
                <a:cs typeface="Arial"/>
              </a:rPr>
              <a:t>class </a:t>
            </a:r>
            <a:r>
              <a:rPr sz="2600" spc="-175" dirty="0">
                <a:latin typeface="Arial"/>
                <a:cs typeface="Arial"/>
              </a:rPr>
              <a:t>may </a:t>
            </a:r>
            <a:r>
              <a:rPr sz="2600" spc="-125" dirty="0">
                <a:latin typeface="Arial"/>
                <a:cs typeface="Arial"/>
              </a:rPr>
              <a:t>be </a:t>
            </a:r>
            <a:r>
              <a:rPr sz="2600" spc="-120" dirty="0">
                <a:latin typeface="Arial"/>
                <a:cs typeface="Arial"/>
              </a:rPr>
              <a:t>declared </a:t>
            </a:r>
            <a:r>
              <a:rPr sz="2600" spc="-5" dirty="0">
                <a:latin typeface="Arial"/>
                <a:cs typeface="Arial"/>
              </a:rPr>
              <a:t>with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50" dirty="0">
                <a:latin typeface="Arial"/>
                <a:cs typeface="Arial"/>
              </a:rPr>
              <a:t>modifier </a:t>
            </a:r>
            <a:r>
              <a:rPr sz="2600" spc="-80" dirty="0">
                <a:latin typeface="Arial"/>
                <a:cs typeface="Arial"/>
              </a:rPr>
              <a:t>public, </a:t>
            </a:r>
            <a:r>
              <a:rPr sz="2600" spc="-50" dirty="0">
                <a:latin typeface="Arial"/>
                <a:cs typeface="Arial"/>
              </a:rPr>
              <a:t>in </a:t>
            </a:r>
            <a:r>
              <a:rPr sz="2600" spc="-90" dirty="0">
                <a:latin typeface="Arial"/>
                <a:cs typeface="Arial"/>
              </a:rPr>
              <a:t>which </a:t>
            </a:r>
            <a:r>
              <a:rPr sz="2600" spc="-225" dirty="0">
                <a:latin typeface="Arial"/>
                <a:cs typeface="Arial"/>
              </a:rPr>
              <a:t>case </a:t>
            </a:r>
            <a:r>
              <a:rPr sz="2600" spc="-20" dirty="0">
                <a:latin typeface="Arial"/>
                <a:cs typeface="Arial"/>
              </a:rPr>
              <a:t>that</a:t>
            </a:r>
            <a:r>
              <a:rPr sz="2600" spc="-440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class </a:t>
            </a:r>
            <a:r>
              <a:rPr sz="2600" spc="-150" dirty="0">
                <a:latin typeface="Arial"/>
                <a:cs typeface="Arial"/>
              </a:rPr>
              <a:t>is </a:t>
            </a:r>
            <a:r>
              <a:rPr sz="2600" spc="-105" dirty="0">
                <a:latin typeface="Arial"/>
                <a:cs typeface="Arial"/>
              </a:rPr>
              <a:t>visible  </a:t>
            </a:r>
            <a:r>
              <a:rPr sz="2600" spc="5" dirty="0">
                <a:latin typeface="Arial"/>
                <a:cs typeface="Arial"/>
              </a:rPr>
              <a:t>to </a:t>
            </a:r>
            <a:r>
              <a:rPr sz="2600" spc="-80" dirty="0">
                <a:latin typeface="Arial"/>
                <a:cs typeface="Arial"/>
              </a:rPr>
              <a:t>all </a:t>
            </a:r>
            <a:r>
              <a:rPr sz="2600" spc="-215" dirty="0">
                <a:latin typeface="Arial"/>
                <a:cs typeface="Arial"/>
              </a:rPr>
              <a:t>classes</a:t>
            </a:r>
            <a:r>
              <a:rPr sz="2600" spc="-37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everywhere.</a:t>
            </a:r>
            <a:endParaRPr sz="2600">
              <a:latin typeface="Arial"/>
              <a:cs typeface="Arial"/>
            </a:endParaRPr>
          </a:p>
          <a:p>
            <a:pPr marL="241300" marR="269875" indent="-228600">
              <a:lnSpc>
                <a:spcPts val="281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spc="-20" dirty="0">
                <a:latin typeface="Arial"/>
                <a:cs typeface="Arial"/>
              </a:rPr>
              <a:t>If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204" dirty="0">
                <a:latin typeface="Arial"/>
                <a:cs typeface="Arial"/>
              </a:rPr>
              <a:t>class has </a:t>
            </a:r>
            <a:r>
              <a:rPr sz="2600" spc="-95" dirty="0">
                <a:latin typeface="Arial"/>
                <a:cs typeface="Arial"/>
              </a:rPr>
              <a:t>no </a:t>
            </a:r>
            <a:r>
              <a:rPr sz="2600" spc="-50" dirty="0">
                <a:latin typeface="Arial"/>
                <a:cs typeface="Arial"/>
              </a:rPr>
              <a:t>modifier </a:t>
            </a:r>
            <a:r>
              <a:rPr sz="2600" spc="-55" dirty="0">
                <a:latin typeface="Arial"/>
                <a:cs typeface="Arial"/>
              </a:rPr>
              <a:t>(the </a:t>
            </a:r>
            <a:r>
              <a:rPr sz="2600" spc="-70" dirty="0">
                <a:latin typeface="Arial"/>
                <a:cs typeface="Arial"/>
              </a:rPr>
              <a:t>default, </a:t>
            </a:r>
            <a:r>
              <a:rPr sz="2600" spc="-155" dirty="0">
                <a:latin typeface="Arial"/>
                <a:cs typeface="Arial"/>
              </a:rPr>
              <a:t>also </a:t>
            </a:r>
            <a:r>
              <a:rPr sz="2600" spc="-100" dirty="0">
                <a:latin typeface="Arial"/>
                <a:cs typeface="Arial"/>
              </a:rPr>
              <a:t>known </a:t>
            </a:r>
            <a:r>
              <a:rPr sz="2600" spc="-260" dirty="0">
                <a:latin typeface="Arial"/>
                <a:cs typeface="Arial"/>
              </a:rPr>
              <a:t>as </a:t>
            </a:r>
            <a:r>
              <a:rPr sz="2600" i="1" spc="-140" dirty="0">
                <a:latin typeface="Trebuchet MS"/>
                <a:cs typeface="Trebuchet MS"/>
              </a:rPr>
              <a:t>package-private</a:t>
            </a:r>
            <a:r>
              <a:rPr sz="2600" spc="-140" dirty="0">
                <a:latin typeface="Arial"/>
                <a:cs typeface="Arial"/>
              </a:rPr>
              <a:t>), </a:t>
            </a:r>
            <a:r>
              <a:rPr sz="2600" spc="65" dirty="0">
                <a:latin typeface="Arial"/>
                <a:cs typeface="Arial"/>
              </a:rPr>
              <a:t>it </a:t>
            </a:r>
            <a:r>
              <a:rPr sz="2600" spc="-150" dirty="0">
                <a:latin typeface="Arial"/>
                <a:cs typeface="Arial"/>
              </a:rPr>
              <a:t>is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visible  </a:t>
            </a:r>
            <a:r>
              <a:rPr sz="2600" spc="-90" dirty="0">
                <a:latin typeface="Arial"/>
                <a:cs typeface="Arial"/>
              </a:rPr>
              <a:t>only </a:t>
            </a:r>
            <a:r>
              <a:rPr sz="2600" spc="-20" dirty="0">
                <a:latin typeface="Arial"/>
                <a:cs typeface="Arial"/>
              </a:rPr>
              <a:t>within </a:t>
            </a:r>
            <a:r>
              <a:rPr sz="2600" spc="-55" dirty="0">
                <a:latin typeface="Arial"/>
                <a:cs typeface="Arial"/>
              </a:rPr>
              <a:t>its </a:t>
            </a:r>
            <a:r>
              <a:rPr sz="2600" spc="-85" dirty="0">
                <a:latin typeface="Arial"/>
                <a:cs typeface="Arial"/>
              </a:rPr>
              <a:t>own </a:t>
            </a:r>
            <a:r>
              <a:rPr sz="2600" spc="-195" dirty="0">
                <a:latin typeface="Arial"/>
                <a:cs typeface="Arial"/>
              </a:rPr>
              <a:t>package (packages </a:t>
            </a:r>
            <a:r>
              <a:rPr sz="2600" spc="-130" dirty="0">
                <a:latin typeface="Arial"/>
                <a:cs typeface="Arial"/>
              </a:rPr>
              <a:t>are </a:t>
            </a:r>
            <a:r>
              <a:rPr sz="2600" spc="-135" dirty="0">
                <a:latin typeface="Arial"/>
                <a:cs typeface="Arial"/>
              </a:rPr>
              <a:t>named </a:t>
            </a:r>
            <a:r>
              <a:rPr sz="2600" spc="-140" dirty="0">
                <a:latin typeface="Arial"/>
                <a:cs typeface="Arial"/>
              </a:rPr>
              <a:t>groups </a:t>
            </a:r>
            <a:r>
              <a:rPr sz="2600" spc="-20" dirty="0">
                <a:latin typeface="Arial"/>
                <a:cs typeface="Arial"/>
              </a:rPr>
              <a:t>of</a:t>
            </a:r>
            <a:r>
              <a:rPr sz="2600" spc="-52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related </a:t>
            </a:r>
            <a:r>
              <a:rPr sz="2600" spc="-195" dirty="0">
                <a:latin typeface="Arial"/>
                <a:cs typeface="Arial"/>
              </a:rPr>
              <a:t>classes)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402336" y="1331975"/>
            <a:ext cx="11416665" cy="4010025"/>
          </a:xfrm>
          <a:custGeom>
            <a:avLst/>
            <a:gdLst/>
            <a:ahLst/>
            <a:cxnLst/>
            <a:rect l="l" t="t" r="r" b="b"/>
            <a:pathLst>
              <a:path w="11416665" h="4010025">
                <a:moveTo>
                  <a:pt x="11416284" y="0"/>
                </a:moveTo>
                <a:lnTo>
                  <a:pt x="0" y="0"/>
                </a:lnTo>
                <a:lnTo>
                  <a:pt x="0" y="4009644"/>
                </a:lnTo>
                <a:lnTo>
                  <a:pt x="11416284" y="4009644"/>
                </a:lnTo>
                <a:lnTo>
                  <a:pt x="11416284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85" y="1303731"/>
            <a:ext cx="11222990" cy="330072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Char char="•"/>
              <a:tabLst>
                <a:tab pos="241300" algn="l"/>
              </a:tabLst>
            </a:pPr>
            <a:r>
              <a:rPr sz="2600" spc="-100" dirty="0">
                <a:latin typeface="Arial"/>
                <a:cs typeface="Arial"/>
              </a:rPr>
              <a:t>At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member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level,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you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can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also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use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public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modifier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or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no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modifier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(</a:t>
            </a:r>
            <a:r>
              <a:rPr sz="2600" i="1" spc="-114" dirty="0">
                <a:latin typeface="Trebuchet MS"/>
                <a:cs typeface="Trebuchet MS"/>
              </a:rPr>
              <a:t>package-  </a:t>
            </a:r>
            <a:r>
              <a:rPr sz="2600" i="1" spc="-165" dirty="0">
                <a:latin typeface="Trebuchet MS"/>
                <a:cs typeface="Trebuchet MS"/>
              </a:rPr>
              <a:t>private</a:t>
            </a:r>
            <a:r>
              <a:rPr sz="2600" spc="-165" dirty="0">
                <a:latin typeface="Arial"/>
                <a:cs typeface="Arial"/>
              </a:rPr>
              <a:t>) </a:t>
            </a:r>
            <a:r>
              <a:rPr sz="2600" spc="-70" dirty="0">
                <a:latin typeface="Arial"/>
                <a:cs typeface="Arial"/>
              </a:rPr>
              <a:t>just </a:t>
            </a:r>
            <a:r>
              <a:rPr sz="2600" spc="-260" dirty="0">
                <a:latin typeface="Arial"/>
                <a:cs typeface="Arial"/>
              </a:rPr>
              <a:t>as </a:t>
            </a:r>
            <a:r>
              <a:rPr sz="2600" spc="-10" dirty="0">
                <a:latin typeface="Arial"/>
                <a:cs typeface="Arial"/>
              </a:rPr>
              <a:t>with </a:t>
            </a:r>
            <a:r>
              <a:rPr sz="2600" spc="-80" dirty="0">
                <a:latin typeface="Arial"/>
                <a:cs typeface="Arial"/>
              </a:rPr>
              <a:t>top-level </a:t>
            </a:r>
            <a:r>
              <a:rPr sz="2600" spc="-200" dirty="0">
                <a:latin typeface="Arial"/>
                <a:cs typeface="Arial"/>
              </a:rPr>
              <a:t>classes, </a:t>
            </a:r>
            <a:r>
              <a:rPr sz="2600" spc="-140" dirty="0">
                <a:latin typeface="Arial"/>
                <a:cs typeface="Arial"/>
              </a:rPr>
              <a:t>and </a:t>
            </a:r>
            <a:r>
              <a:rPr sz="2600" spc="-10" dirty="0">
                <a:latin typeface="Arial"/>
                <a:cs typeface="Arial"/>
              </a:rPr>
              <a:t>with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195" dirty="0">
                <a:latin typeface="Arial"/>
                <a:cs typeface="Arial"/>
              </a:rPr>
              <a:t>same</a:t>
            </a:r>
            <a:r>
              <a:rPr sz="2600" spc="-49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meaning.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300" algn="l"/>
              </a:tabLst>
            </a:pPr>
            <a:r>
              <a:rPr sz="2600" spc="-165" dirty="0">
                <a:latin typeface="Arial"/>
                <a:cs typeface="Arial"/>
              </a:rPr>
              <a:t>For </a:t>
            </a:r>
            <a:r>
              <a:rPr sz="2600" spc="-130" dirty="0">
                <a:latin typeface="Arial"/>
                <a:cs typeface="Arial"/>
              </a:rPr>
              <a:t>members, </a:t>
            </a:r>
            <a:r>
              <a:rPr sz="2600" spc="-60" dirty="0">
                <a:latin typeface="Arial"/>
                <a:cs typeface="Arial"/>
              </a:rPr>
              <a:t>there </a:t>
            </a:r>
            <a:r>
              <a:rPr sz="2600" spc="-130" dirty="0">
                <a:latin typeface="Arial"/>
                <a:cs typeface="Arial"/>
              </a:rPr>
              <a:t>are </a:t>
            </a:r>
            <a:r>
              <a:rPr sz="2600" spc="-15" dirty="0">
                <a:latin typeface="Arial"/>
                <a:cs typeface="Arial"/>
              </a:rPr>
              <a:t>two </a:t>
            </a:r>
            <a:r>
              <a:rPr sz="2600" spc="-70" dirty="0">
                <a:latin typeface="Arial"/>
                <a:cs typeface="Arial"/>
              </a:rPr>
              <a:t>additional </a:t>
            </a:r>
            <a:r>
              <a:rPr sz="2600" spc="-229" dirty="0">
                <a:latin typeface="Arial"/>
                <a:cs typeface="Arial"/>
              </a:rPr>
              <a:t>access </a:t>
            </a:r>
            <a:r>
              <a:rPr sz="2600" spc="-75" dirty="0">
                <a:latin typeface="Arial"/>
                <a:cs typeface="Arial"/>
              </a:rPr>
              <a:t>modifiers: </a:t>
            </a:r>
            <a:r>
              <a:rPr sz="2600" i="1" spc="-175" dirty="0">
                <a:latin typeface="Trebuchet MS"/>
                <a:cs typeface="Trebuchet MS"/>
              </a:rPr>
              <a:t>private </a:t>
            </a:r>
            <a:r>
              <a:rPr sz="2600" spc="-140" dirty="0">
                <a:latin typeface="Arial"/>
                <a:cs typeface="Arial"/>
              </a:rPr>
              <a:t>and</a:t>
            </a:r>
            <a:r>
              <a:rPr sz="2600" spc="-509" dirty="0">
                <a:latin typeface="Arial"/>
                <a:cs typeface="Arial"/>
              </a:rPr>
              <a:t> </a:t>
            </a:r>
            <a:r>
              <a:rPr sz="2600" i="1" spc="-165" dirty="0">
                <a:latin typeface="Trebuchet MS"/>
                <a:cs typeface="Trebuchet MS"/>
              </a:rPr>
              <a:t>protected</a:t>
            </a:r>
            <a:r>
              <a:rPr sz="2600" spc="-16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41300" marR="529590" indent="-228600">
              <a:lnSpc>
                <a:spcPts val="281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600" spc="-200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private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modifier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specifies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that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the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member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can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only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25" dirty="0">
                <a:latin typeface="Arial"/>
                <a:cs typeface="Arial"/>
              </a:rPr>
              <a:t>be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accessed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in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its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own  </a:t>
            </a:r>
            <a:r>
              <a:rPr sz="2600" spc="-190" dirty="0">
                <a:latin typeface="Arial"/>
                <a:cs typeface="Arial"/>
              </a:rPr>
              <a:t>class.</a:t>
            </a:r>
            <a:endParaRPr sz="2600">
              <a:latin typeface="Arial"/>
              <a:cs typeface="Arial"/>
            </a:endParaRPr>
          </a:p>
          <a:p>
            <a:pPr marL="241300" marR="90805" indent="-228600">
              <a:lnSpc>
                <a:spcPts val="281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600" spc="-200" dirty="0">
                <a:latin typeface="Arial"/>
                <a:cs typeface="Arial"/>
              </a:rPr>
              <a:t>The </a:t>
            </a:r>
            <a:r>
              <a:rPr sz="2600" spc="-70" dirty="0">
                <a:latin typeface="Arial"/>
                <a:cs typeface="Arial"/>
              </a:rPr>
              <a:t>protected </a:t>
            </a:r>
            <a:r>
              <a:rPr sz="2600" spc="-50" dirty="0">
                <a:latin typeface="Arial"/>
                <a:cs typeface="Arial"/>
              </a:rPr>
              <a:t>modifier </a:t>
            </a:r>
            <a:r>
              <a:rPr sz="2600" spc="-130" dirty="0">
                <a:latin typeface="Arial"/>
                <a:cs typeface="Arial"/>
              </a:rPr>
              <a:t>specifies </a:t>
            </a:r>
            <a:r>
              <a:rPr sz="2600" spc="-20" dirty="0">
                <a:latin typeface="Arial"/>
                <a:cs typeface="Arial"/>
              </a:rPr>
              <a:t>that </a:t>
            </a:r>
            <a:r>
              <a:rPr sz="2600" spc="-40" dirty="0">
                <a:latin typeface="Arial"/>
                <a:cs typeface="Arial"/>
              </a:rPr>
              <a:t>the </a:t>
            </a:r>
            <a:r>
              <a:rPr sz="2600" spc="-105" dirty="0">
                <a:latin typeface="Arial"/>
                <a:cs typeface="Arial"/>
              </a:rPr>
              <a:t>member </a:t>
            </a:r>
            <a:r>
              <a:rPr sz="2600" spc="-180" dirty="0">
                <a:latin typeface="Arial"/>
                <a:cs typeface="Arial"/>
              </a:rPr>
              <a:t>can </a:t>
            </a:r>
            <a:r>
              <a:rPr sz="2600" spc="-90" dirty="0">
                <a:latin typeface="Arial"/>
                <a:cs typeface="Arial"/>
              </a:rPr>
              <a:t>only </a:t>
            </a:r>
            <a:r>
              <a:rPr sz="2600" spc="-130" dirty="0">
                <a:latin typeface="Arial"/>
                <a:cs typeface="Arial"/>
              </a:rPr>
              <a:t>be </a:t>
            </a:r>
            <a:r>
              <a:rPr sz="2600" spc="-204" dirty="0">
                <a:latin typeface="Arial"/>
                <a:cs typeface="Arial"/>
              </a:rPr>
              <a:t>accessed </a:t>
            </a:r>
            <a:r>
              <a:rPr sz="2600" spc="-20" dirty="0">
                <a:latin typeface="Arial"/>
                <a:cs typeface="Arial"/>
              </a:rPr>
              <a:t>within </a:t>
            </a:r>
            <a:r>
              <a:rPr sz="2600" spc="-55" dirty="0">
                <a:latin typeface="Arial"/>
                <a:cs typeface="Arial"/>
              </a:rPr>
              <a:t>its  </a:t>
            </a:r>
            <a:r>
              <a:rPr sz="2600" spc="-85" dirty="0">
                <a:latin typeface="Arial"/>
                <a:cs typeface="Arial"/>
              </a:rPr>
              <a:t>own </a:t>
            </a:r>
            <a:r>
              <a:rPr sz="2600" spc="-195" dirty="0">
                <a:latin typeface="Arial"/>
                <a:cs typeface="Arial"/>
              </a:rPr>
              <a:t>package </a:t>
            </a:r>
            <a:r>
              <a:rPr sz="2600" spc="-204" dirty="0">
                <a:latin typeface="Arial"/>
                <a:cs typeface="Arial"/>
              </a:rPr>
              <a:t>(as </a:t>
            </a:r>
            <a:r>
              <a:rPr sz="2600" spc="-10" dirty="0">
                <a:latin typeface="Arial"/>
                <a:cs typeface="Arial"/>
              </a:rPr>
              <a:t>with </a:t>
            </a:r>
            <a:r>
              <a:rPr sz="2600" i="1" spc="-140" dirty="0">
                <a:latin typeface="Trebuchet MS"/>
                <a:cs typeface="Trebuchet MS"/>
              </a:rPr>
              <a:t>package-private</a:t>
            </a:r>
            <a:r>
              <a:rPr sz="2600" spc="-140" dirty="0">
                <a:latin typeface="Arial"/>
                <a:cs typeface="Arial"/>
              </a:rPr>
              <a:t>) </a:t>
            </a:r>
            <a:r>
              <a:rPr sz="2600" spc="-125" dirty="0">
                <a:latin typeface="Arial"/>
                <a:cs typeface="Arial"/>
              </a:rPr>
              <a:t>and, </a:t>
            </a:r>
            <a:r>
              <a:rPr sz="2600" spc="-50" dirty="0">
                <a:latin typeface="Arial"/>
                <a:cs typeface="Arial"/>
              </a:rPr>
              <a:t>in </a:t>
            </a:r>
            <a:r>
              <a:rPr sz="2600" spc="-65" dirty="0">
                <a:latin typeface="Arial"/>
                <a:cs typeface="Arial"/>
              </a:rPr>
              <a:t>addition, </a:t>
            </a:r>
            <a:r>
              <a:rPr sz="2600" spc="-130" dirty="0">
                <a:latin typeface="Arial"/>
                <a:cs typeface="Arial"/>
              </a:rPr>
              <a:t>by </a:t>
            </a:r>
            <a:r>
              <a:rPr sz="2600" spc="-225" dirty="0">
                <a:latin typeface="Arial"/>
                <a:cs typeface="Arial"/>
              </a:rPr>
              <a:t>a </a:t>
            </a:r>
            <a:r>
              <a:rPr sz="2600" spc="-190" dirty="0">
                <a:latin typeface="Arial"/>
                <a:cs typeface="Arial"/>
              </a:rPr>
              <a:t>subclass </a:t>
            </a:r>
            <a:r>
              <a:rPr sz="2600" spc="-20" dirty="0">
                <a:latin typeface="Arial"/>
                <a:cs typeface="Arial"/>
              </a:rPr>
              <a:t>of </a:t>
            </a:r>
            <a:r>
              <a:rPr sz="2600" spc="-55" dirty="0">
                <a:latin typeface="Arial"/>
                <a:cs typeface="Arial"/>
              </a:rPr>
              <a:t>its</a:t>
            </a:r>
            <a:r>
              <a:rPr sz="2600" spc="-415" dirty="0">
                <a:latin typeface="Arial"/>
                <a:cs typeface="Arial"/>
              </a:rPr>
              <a:t> </a:t>
            </a:r>
            <a:r>
              <a:rPr sz="2600" spc="-204" dirty="0">
                <a:latin typeface="Arial"/>
                <a:cs typeface="Arial"/>
              </a:rPr>
              <a:t>class </a:t>
            </a:r>
            <a:r>
              <a:rPr sz="2600" spc="-50" dirty="0">
                <a:latin typeface="Arial"/>
                <a:cs typeface="Arial"/>
              </a:rPr>
              <a:t>in  </a:t>
            </a:r>
            <a:r>
              <a:rPr sz="2600" spc="-75" dirty="0">
                <a:latin typeface="Arial"/>
                <a:cs typeface="Arial"/>
              </a:rPr>
              <a:t>another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80" dirty="0">
                <a:latin typeface="Arial"/>
                <a:cs typeface="Arial"/>
              </a:rPr>
              <a:t>package.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09712" y="595312"/>
          <a:ext cx="9142730" cy="62179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50"/>
                <a:gridCol w="3320415"/>
                <a:gridCol w="3580765"/>
              </a:tblGrid>
              <a:tr h="5303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Keyword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Applicable</a:t>
                      </a:r>
                      <a:r>
                        <a:rPr sz="1800" b="1" spc="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Who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can</a:t>
                      </a:r>
                      <a:r>
                        <a:rPr sz="1800" b="1" spc="-7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</a:tr>
              <a:tr h="10241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private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Data members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methods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73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Inner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members 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within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same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only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</a:tr>
              <a:tr h="1847088">
                <a:tc>
                  <a:txBody>
                    <a:bodyPr/>
                    <a:lstStyle/>
                    <a:p>
                      <a:pPr marL="91440" marR="338455">
                        <a:lnSpc>
                          <a:spcPts val="3460"/>
                        </a:lnSpc>
                        <a:spcBef>
                          <a:spcPts val="190"/>
                        </a:spcBef>
                      </a:pP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(No </a:t>
                      </a: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keyword,  </a:t>
                      </a: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usually we </a:t>
                      </a: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call</a:t>
                      </a:r>
                      <a:r>
                        <a:rPr sz="1800" b="1" i="1" spc="-9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it  default</a:t>
                      </a:r>
                      <a:r>
                        <a:rPr sz="1800" b="1" i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package-private)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98475">
                        <a:lnSpc>
                          <a:spcPts val="3460"/>
                        </a:lnSpc>
                        <a:spcBef>
                          <a:spcPts val="19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Data members,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methods,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interfaces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81710">
                        <a:lnSpc>
                          <a:spcPts val="3460"/>
                        </a:lnSpc>
                        <a:spcBef>
                          <a:spcPts val="19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 the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same  package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</a:tr>
              <a:tr h="18470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i="1" spc="-5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protected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Data members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methods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 the</a:t>
                      </a:r>
                      <a:r>
                        <a:rPr sz="18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same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130810">
                        <a:lnSpc>
                          <a:spcPct val="160000"/>
                        </a:lnSpc>
                        <a:spcBef>
                          <a:spcPts val="5"/>
                        </a:spcBef>
                        <a:tabLst>
                          <a:tab pos="2148840" algn="l"/>
                          <a:tab pos="2326640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package as 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well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all its sub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8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even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if	sub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 reside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different	package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</a:tr>
              <a:tr h="9692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b="1" i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public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98475">
                        <a:lnSpc>
                          <a:spcPts val="3460"/>
                        </a:lnSpc>
                        <a:spcBef>
                          <a:spcPts val="1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Data members,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methods,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interfaces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800" b="1" spc="-2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8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EF0F7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994" y="1125981"/>
            <a:ext cx="884047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The following table shows </a:t>
            </a:r>
            <a:r>
              <a:rPr sz="2000" spc="-5" dirty="0">
                <a:latin typeface="Carlito"/>
                <a:cs typeface="Carlito"/>
              </a:rPr>
              <a:t>the access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members permitted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each</a:t>
            </a:r>
            <a:r>
              <a:rPr sz="2000" spc="265" dirty="0">
                <a:latin typeface="Carlito"/>
                <a:cs typeface="Carlito"/>
              </a:rPr>
              <a:t> </a:t>
            </a:r>
            <a:r>
              <a:rPr sz="2000" spc="-30" dirty="0">
                <a:latin typeface="Carlito"/>
                <a:cs typeface="Carlito"/>
              </a:rPr>
              <a:t>modifier.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5000" y="1600199"/>
            <a:ext cx="874776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2908" y="820526"/>
            <a:ext cx="3708689" cy="2117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3124200"/>
            <a:ext cx="6807708" cy="3625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4825" y="3121025"/>
          <a:ext cx="6807197" cy="362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0545"/>
                <a:gridCol w="902334"/>
                <a:gridCol w="1361439"/>
                <a:gridCol w="1361439"/>
                <a:gridCol w="1361440"/>
              </a:tblGrid>
              <a:tr h="547497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Visibility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87348">
                <a:tc>
                  <a:txBody>
                    <a:bodyPr/>
                    <a:lstStyle/>
                    <a:p>
                      <a:pPr marL="9525" marR="252095">
                        <a:lnSpc>
                          <a:spcPts val="2210"/>
                        </a:lnSpc>
                        <a:spcBef>
                          <a:spcPts val="7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Modifiers for the  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members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of Alpha  class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952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Alpha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Beta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78765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AlphaSub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5052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Gamma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444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54749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public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54753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protected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54753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no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modifier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446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  <a:tr h="54752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private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C7C30"/>
                      </a:solidFill>
                      <a:prstDash val="solid"/>
                    </a:lnL>
                    <a:lnR w="6350">
                      <a:solidFill>
                        <a:srgbClr val="EC7C30"/>
                      </a:solidFill>
                      <a:prstDash val="solid"/>
                    </a:lnR>
                    <a:lnT w="6350">
                      <a:solidFill>
                        <a:srgbClr val="EC7C30"/>
                      </a:solidFill>
                      <a:prstDash val="solid"/>
                    </a:lnT>
                    <a:lnB w="6350">
                      <a:solidFill>
                        <a:srgbClr val="EC7C3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Controlling </a:t>
            </a:r>
            <a:r>
              <a:rPr spc="-385" dirty="0"/>
              <a:t>Access </a:t>
            </a:r>
            <a:r>
              <a:rPr dirty="0"/>
              <a:t>to </a:t>
            </a:r>
            <a:r>
              <a:rPr spc="-220" dirty="0"/>
              <a:t>Members </a:t>
            </a:r>
            <a:r>
              <a:rPr spc="-40" dirty="0"/>
              <a:t>of</a:t>
            </a:r>
            <a:r>
              <a:rPr spc="-560" dirty="0"/>
              <a:t> </a:t>
            </a:r>
            <a:r>
              <a:rPr spc="-345" dirty="0"/>
              <a:t>a </a:t>
            </a:r>
            <a:r>
              <a:rPr spc="-420" dirty="0"/>
              <a:t>Class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65785"/>
          </a:xfrm>
          <a:custGeom>
            <a:avLst/>
            <a:gdLst/>
            <a:ahLst/>
            <a:cxnLst/>
            <a:rect l="l" t="t" r="r" b="b"/>
            <a:pathLst>
              <a:path w="12192000" h="565785">
                <a:moveTo>
                  <a:pt x="12192000" y="0"/>
                </a:moveTo>
                <a:lnTo>
                  <a:pt x="0" y="0"/>
                </a:lnTo>
                <a:lnTo>
                  <a:pt x="0" y="565403"/>
                </a:lnTo>
                <a:lnTo>
                  <a:pt x="12192000" y="5654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5684" y="0"/>
            <a:ext cx="4188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0" dirty="0"/>
              <a:t>GENERALIZATION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912875" y="1400555"/>
            <a:ext cx="10366375" cy="4800600"/>
          </a:xfrm>
          <a:custGeom>
            <a:avLst/>
            <a:gdLst/>
            <a:ahLst/>
            <a:cxnLst/>
            <a:rect l="l" t="t" r="r" b="b"/>
            <a:pathLst>
              <a:path w="10366375" h="4800600">
                <a:moveTo>
                  <a:pt x="10366248" y="0"/>
                </a:moveTo>
                <a:lnTo>
                  <a:pt x="0" y="0"/>
                </a:lnTo>
                <a:lnTo>
                  <a:pt x="0" y="4800600"/>
                </a:lnTo>
                <a:lnTo>
                  <a:pt x="10366248" y="4800600"/>
                </a:lnTo>
                <a:lnTo>
                  <a:pt x="1036624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1311" y="1282725"/>
            <a:ext cx="9927590" cy="44234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261235" algn="l"/>
              </a:tabLst>
            </a:pPr>
            <a:r>
              <a:rPr sz="2800" b="1" spc="-5" dirty="0">
                <a:latin typeface="Carlito"/>
                <a:cs typeface="Carlito"/>
              </a:rPr>
              <a:t>In the</a:t>
            </a:r>
            <a:r>
              <a:rPr sz="2800" b="1" spc="5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spirit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of	</a:t>
            </a:r>
            <a:r>
              <a:rPr sz="2800" b="1" spc="-10" dirty="0">
                <a:latin typeface="Carlito"/>
                <a:cs typeface="Carlito"/>
              </a:rPr>
              <a:t>encapsulation</a:t>
            </a:r>
            <a:r>
              <a:rPr sz="2800" b="1" spc="3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,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members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25" dirty="0">
                <a:latin typeface="Carlito"/>
                <a:cs typeface="Carlito"/>
              </a:rPr>
              <a:t>always </a:t>
            </a:r>
            <a:r>
              <a:rPr sz="2800" spc="-30" dirty="0">
                <a:latin typeface="Carlito"/>
                <a:cs typeface="Carlito"/>
              </a:rPr>
              <a:t>kept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b="1" i="1" spc="-10" dirty="0">
                <a:latin typeface="Carlito"/>
                <a:cs typeface="Carlito"/>
              </a:rPr>
              <a:t>private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It is accessible </a:t>
            </a:r>
            <a:r>
              <a:rPr sz="2400" spc="-5" dirty="0">
                <a:latin typeface="Carlito"/>
                <a:cs typeface="Carlito"/>
              </a:rPr>
              <a:t>only </a:t>
            </a:r>
            <a:r>
              <a:rPr sz="2400" dirty="0">
                <a:latin typeface="Carlito"/>
                <a:cs typeface="Carlito"/>
              </a:rPr>
              <a:t>within the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3190"/>
              </a:lnSpc>
              <a:spcBef>
                <a:spcPts val="6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The methods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5" dirty="0">
                <a:latin typeface="Carlito"/>
                <a:cs typeface="Carlito"/>
              </a:rPr>
              <a:t>expose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behavior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10" dirty="0">
                <a:latin typeface="Carlito"/>
                <a:cs typeface="Carlito"/>
              </a:rPr>
              <a:t>object </a:t>
            </a:r>
            <a:r>
              <a:rPr sz="2800" spc="-20" dirty="0">
                <a:latin typeface="Carlito"/>
                <a:cs typeface="Carlito"/>
              </a:rPr>
              <a:t>are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kept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190"/>
              </a:lnSpc>
            </a:pPr>
            <a:r>
              <a:rPr sz="2800" b="1" i="1" spc="-5" dirty="0">
                <a:latin typeface="Carlito"/>
                <a:cs typeface="Carlito"/>
              </a:rPr>
              <a:t>public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35" dirty="0">
                <a:latin typeface="Carlito"/>
                <a:cs typeface="Carlito"/>
              </a:rPr>
              <a:t>However,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helper methods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private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b="1" spc="-30" dirty="0">
                <a:latin typeface="Carlito"/>
                <a:cs typeface="Carlito"/>
              </a:rPr>
              <a:t>Key </a:t>
            </a:r>
            <a:r>
              <a:rPr sz="2800" b="1" spc="-15" dirty="0">
                <a:latin typeface="Carlito"/>
                <a:cs typeface="Carlito"/>
              </a:rPr>
              <a:t>features </a:t>
            </a:r>
            <a:r>
              <a:rPr sz="2800" b="1" spc="-5" dirty="0">
                <a:latin typeface="Carlito"/>
                <a:cs typeface="Carlito"/>
              </a:rPr>
              <a:t>of object </a:t>
            </a:r>
            <a:r>
              <a:rPr sz="2800" b="1" spc="-10" dirty="0">
                <a:latin typeface="Carlito"/>
                <a:cs typeface="Carlito"/>
              </a:rPr>
              <a:t>oriented</a:t>
            </a:r>
            <a:r>
              <a:rPr sz="2800" b="1" spc="14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programs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encapsulation (binding 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together)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State </a:t>
            </a:r>
            <a:r>
              <a:rPr sz="2400" spc="-10" dirty="0">
                <a:latin typeface="Carlito"/>
                <a:cs typeface="Carlito"/>
              </a:rPr>
              <a:t>(data)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hidden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Behavior </a:t>
            </a:r>
            <a:r>
              <a:rPr sz="2400" spc="-5" dirty="0">
                <a:latin typeface="Carlito"/>
                <a:cs typeface="Carlito"/>
              </a:rPr>
              <a:t>(methods)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exposed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external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world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0"/>
            <a:ext cx="51790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 -</a:t>
            </a:r>
            <a:r>
              <a:rPr sz="4300" spc="-6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7335" y="1700783"/>
            <a:ext cx="6748780" cy="206248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1590" rIns="0" bIns="0" rtlCol="0">
            <a:spAutoFit/>
          </a:bodyPr>
          <a:lstStyle/>
          <a:p>
            <a:pPr marL="548005" marR="1711325">
              <a:lnSpc>
                <a:spcPct val="100000"/>
              </a:lnSpc>
              <a:spcBef>
                <a:spcPts val="170"/>
              </a:spcBef>
            </a:pPr>
            <a:r>
              <a:rPr sz="3200" b="1" spc="-20" dirty="0">
                <a:latin typeface="Carlito"/>
                <a:cs typeface="Carlito"/>
              </a:rPr>
              <a:t>Variables </a:t>
            </a:r>
            <a:r>
              <a:rPr sz="3200" b="1" spc="-5" dirty="0">
                <a:latin typeface="Carlito"/>
                <a:cs typeface="Carlito"/>
              </a:rPr>
              <a:t>Scope </a:t>
            </a:r>
            <a:r>
              <a:rPr sz="3200" b="1" dirty="0">
                <a:latin typeface="Carlito"/>
                <a:cs typeface="Carlito"/>
              </a:rPr>
              <a:t>&amp;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spc="-15" dirty="0">
                <a:latin typeface="Carlito"/>
                <a:cs typeface="Carlito"/>
              </a:rPr>
              <a:t>Lifetime  </a:t>
            </a:r>
            <a:r>
              <a:rPr sz="3200" b="1" spc="-5" dirty="0">
                <a:latin typeface="Carlito"/>
                <a:cs typeface="Carlito"/>
              </a:rPr>
              <a:t>Object</a:t>
            </a:r>
            <a:r>
              <a:rPr sz="3200" b="1" spc="-20" dirty="0">
                <a:latin typeface="Carlito"/>
                <a:cs typeface="Carlito"/>
              </a:rPr>
              <a:t> State</a:t>
            </a:r>
            <a:endParaRPr sz="320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sz="3200" b="1" spc="-5" dirty="0">
                <a:latin typeface="Carlito"/>
                <a:cs typeface="Carlito"/>
              </a:rPr>
              <a:t>Object</a:t>
            </a:r>
            <a:r>
              <a:rPr sz="3200" b="1" spc="-20" dirty="0">
                <a:latin typeface="Carlito"/>
                <a:cs typeface="Carlito"/>
              </a:rPr>
              <a:t> </a:t>
            </a:r>
            <a:r>
              <a:rPr sz="3200" b="1" spc="-25" dirty="0">
                <a:latin typeface="Carlito"/>
                <a:cs typeface="Carlito"/>
              </a:rPr>
              <a:t>Reference</a:t>
            </a:r>
            <a:endParaRPr sz="320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sz="3200" b="1" spc="-5" dirty="0">
                <a:latin typeface="Carlito"/>
                <a:cs typeface="Carlito"/>
              </a:rPr>
              <a:t>Call </a:t>
            </a:r>
            <a:r>
              <a:rPr sz="3200" b="1" spc="-10" dirty="0">
                <a:latin typeface="Carlito"/>
                <a:cs typeface="Carlito"/>
              </a:rPr>
              <a:t>by value </a:t>
            </a:r>
            <a:r>
              <a:rPr sz="3200" b="1" dirty="0">
                <a:latin typeface="Carlito"/>
                <a:cs typeface="Carlito"/>
              </a:rPr>
              <a:t>&amp; </a:t>
            </a:r>
            <a:r>
              <a:rPr sz="3200" b="1" spc="-5" dirty="0">
                <a:latin typeface="Carlito"/>
                <a:cs typeface="Carlito"/>
              </a:rPr>
              <a:t>Call </a:t>
            </a:r>
            <a:r>
              <a:rPr sz="3200" b="1" spc="-10" dirty="0">
                <a:latin typeface="Carlito"/>
                <a:cs typeface="Carlito"/>
              </a:rPr>
              <a:t>by</a:t>
            </a:r>
            <a:r>
              <a:rPr sz="3200" b="1" spc="-25" dirty="0">
                <a:latin typeface="Carlito"/>
                <a:cs typeface="Carlito"/>
              </a:rPr>
              <a:t> reference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4380"/>
          </a:xfrm>
          <a:custGeom>
            <a:avLst/>
            <a:gdLst/>
            <a:ahLst/>
            <a:cxnLst/>
            <a:rect l="l" t="t" r="r" b="b"/>
            <a:pathLst>
              <a:path w="12192000" h="754380">
                <a:moveTo>
                  <a:pt x="12192000" y="0"/>
                </a:moveTo>
                <a:lnTo>
                  <a:pt x="0" y="0"/>
                </a:lnTo>
                <a:lnTo>
                  <a:pt x="0" y="754379"/>
                </a:lnTo>
                <a:lnTo>
                  <a:pt x="12192000" y="7543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0113" y="0"/>
            <a:ext cx="5819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95" dirty="0"/>
              <a:t>Variables </a:t>
            </a:r>
            <a:r>
              <a:rPr sz="4400" spc="-320" dirty="0"/>
              <a:t>scope </a:t>
            </a:r>
            <a:r>
              <a:rPr sz="4400" spc="15" dirty="0"/>
              <a:t>&amp;</a:t>
            </a:r>
            <a:r>
              <a:rPr sz="4400" spc="-385" dirty="0"/>
              <a:t> </a:t>
            </a:r>
            <a:r>
              <a:rPr sz="4400" spc="-175" dirty="0"/>
              <a:t>Lifetime</a:t>
            </a:r>
            <a:endParaRPr sz="44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5450" y="2070735"/>
          <a:ext cx="11442065" cy="4706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6110"/>
                <a:gridCol w="4530090"/>
                <a:gridCol w="5015865"/>
              </a:tblGrid>
              <a:tr h="621664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200" spc="-20" dirty="0">
                          <a:latin typeface="Carlito"/>
                          <a:cs typeface="Carlito"/>
                        </a:rPr>
                        <a:t>Variable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200" spc="-15" dirty="0">
                          <a:latin typeface="Carlito"/>
                          <a:cs typeface="Carlito"/>
                        </a:rPr>
                        <a:t>Scope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200" spc="-15" dirty="0">
                          <a:latin typeface="Carlito"/>
                          <a:cs typeface="Carlito"/>
                        </a:rPr>
                        <a:t>Lifetime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263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1420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2200" spc="-15" dirty="0">
                          <a:latin typeface="Carlito"/>
                          <a:cs typeface="Carlito"/>
                        </a:rPr>
                        <a:t>static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21590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2200" spc="-15" dirty="0">
                          <a:latin typeface="Carlito"/>
                          <a:cs typeface="Carlito"/>
                        </a:rPr>
                        <a:t>Static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variables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apply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class as a  whole and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declared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within the  class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but outside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method.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226060"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Exists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as long as the class it belongs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is loaded in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JVM.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19050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1154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instance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831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Instance variables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apply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instance 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of the class and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declared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within  the class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but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outside a</a:t>
                      </a:r>
                      <a:r>
                        <a:rPr sz="2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method.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9535" marR="5461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Exists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as long as the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of the  class it belongs</a:t>
                      </a:r>
                      <a:r>
                        <a:rPr sz="22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5" dirty="0">
                          <a:latin typeface="Carlito"/>
                          <a:cs typeface="Carlito"/>
                        </a:rPr>
                        <a:t>to.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  <a:tr h="1154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local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Local variables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apply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2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method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they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appear</a:t>
                      </a:r>
                      <a:r>
                        <a:rPr sz="22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in.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200" spc="-10" dirty="0">
                          <a:latin typeface="Carlito"/>
                          <a:cs typeface="Carlito"/>
                        </a:rPr>
                        <a:t>Exists until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the method it is 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declared</a:t>
                      </a:r>
                      <a:r>
                        <a:rPr sz="2200" spc="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5" dirty="0">
                          <a:latin typeface="Carlito"/>
                          <a:cs typeface="Carlito"/>
                        </a:rPr>
                        <a:t>in</a:t>
                      </a:r>
                      <a:endParaRPr sz="2200">
                        <a:latin typeface="Carlito"/>
                        <a:cs typeface="Carlito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finishes</a:t>
                      </a:r>
                      <a:r>
                        <a:rPr sz="22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200" spc="-20" dirty="0">
                          <a:latin typeface="Carlito"/>
                          <a:cs typeface="Carlito"/>
                        </a:rPr>
                        <a:t>executing.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9201" y="1030604"/>
            <a:ext cx="112795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54" dirty="0">
                <a:latin typeface="Arial"/>
                <a:cs typeface="Arial"/>
              </a:rPr>
              <a:t>Java </a:t>
            </a:r>
            <a:r>
              <a:rPr sz="2200" spc="-155" dirty="0">
                <a:latin typeface="Arial"/>
                <a:cs typeface="Arial"/>
              </a:rPr>
              <a:t>comes </a:t>
            </a:r>
            <a:r>
              <a:rPr sz="2200" spc="-15" dirty="0">
                <a:latin typeface="Arial"/>
                <a:cs typeface="Arial"/>
              </a:rPr>
              <a:t>with </a:t>
            </a:r>
            <a:r>
              <a:rPr sz="2200" spc="-55" dirty="0">
                <a:latin typeface="Arial"/>
                <a:cs typeface="Arial"/>
              </a:rPr>
              <a:t>three </a:t>
            </a:r>
            <a:r>
              <a:rPr sz="2200" spc="-114" dirty="0">
                <a:latin typeface="Arial"/>
                <a:cs typeface="Arial"/>
              </a:rPr>
              <a:t>kinds </a:t>
            </a:r>
            <a:r>
              <a:rPr sz="2200" spc="-20" dirty="0">
                <a:latin typeface="Arial"/>
                <a:cs typeface="Arial"/>
              </a:rPr>
              <a:t>of </a:t>
            </a:r>
            <a:r>
              <a:rPr sz="2200" spc="-150" dirty="0">
                <a:latin typeface="Arial"/>
                <a:cs typeface="Arial"/>
              </a:rPr>
              <a:t>scope </a:t>
            </a:r>
            <a:r>
              <a:rPr sz="2200" spc="-120" dirty="0">
                <a:latin typeface="Arial"/>
                <a:cs typeface="Arial"/>
              </a:rPr>
              <a:t>and </a:t>
            </a:r>
            <a:r>
              <a:rPr sz="2200" spc="-110" dirty="0">
                <a:latin typeface="Arial"/>
                <a:cs typeface="Arial"/>
              </a:rPr>
              <a:t>we </a:t>
            </a:r>
            <a:r>
              <a:rPr sz="2200" spc="-130" dirty="0">
                <a:latin typeface="Arial"/>
                <a:cs typeface="Arial"/>
              </a:rPr>
              <a:t>name </a:t>
            </a:r>
            <a:r>
              <a:rPr sz="2200" spc="-114" dirty="0">
                <a:latin typeface="Arial"/>
                <a:cs typeface="Arial"/>
              </a:rPr>
              <a:t>variables according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150" dirty="0">
                <a:latin typeface="Arial"/>
                <a:cs typeface="Arial"/>
              </a:rPr>
              <a:t>scope </a:t>
            </a:r>
            <a:r>
              <a:rPr sz="2200" spc="-70" dirty="0">
                <a:latin typeface="Arial"/>
                <a:cs typeface="Arial"/>
              </a:rPr>
              <a:t>they </a:t>
            </a:r>
            <a:r>
              <a:rPr sz="2200" spc="-110" dirty="0">
                <a:latin typeface="Arial"/>
                <a:cs typeface="Arial"/>
              </a:rPr>
              <a:t>reside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225" dirty="0">
                <a:latin typeface="Arial"/>
                <a:cs typeface="Arial"/>
              </a:rPr>
              <a:t>as  </a:t>
            </a:r>
            <a:r>
              <a:rPr sz="2200" spc="-80" dirty="0">
                <a:latin typeface="Arial"/>
                <a:cs typeface="Arial"/>
              </a:rPr>
              <a:t>detailed </a:t>
            </a:r>
            <a:r>
              <a:rPr sz="2200" spc="-45" dirty="0">
                <a:latin typeface="Arial"/>
                <a:cs typeface="Arial"/>
              </a:rPr>
              <a:t>in </a:t>
            </a:r>
            <a:r>
              <a:rPr sz="2200" spc="-40" dirty="0">
                <a:latin typeface="Arial"/>
                <a:cs typeface="Arial"/>
              </a:rPr>
              <a:t>the </a:t>
            </a:r>
            <a:r>
              <a:rPr sz="2200" spc="-75" dirty="0">
                <a:latin typeface="Arial"/>
                <a:cs typeface="Arial"/>
              </a:rPr>
              <a:t>table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105" dirty="0">
                <a:latin typeface="Arial"/>
                <a:cs typeface="Arial"/>
              </a:rPr>
              <a:t>below.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1465" y="0"/>
            <a:ext cx="2483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Object</a:t>
            </a:r>
            <a:r>
              <a:rPr spc="-335" dirty="0"/>
              <a:t> </a:t>
            </a:r>
            <a:r>
              <a:rPr spc="-260" dirty="0"/>
              <a:t>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12700" y="2289428"/>
            <a:ext cx="121367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40" dirty="0">
                <a:latin typeface="Arial"/>
                <a:cs typeface="Arial"/>
              </a:rPr>
              <a:t>Each </a:t>
            </a:r>
            <a:r>
              <a:rPr sz="2400" spc="-35" dirty="0">
                <a:latin typeface="Arial"/>
                <a:cs typeface="Arial"/>
              </a:rPr>
              <a:t>time </a:t>
            </a:r>
            <a:r>
              <a:rPr sz="2400" spc="-114" dirty="0">
                <a:latin typeface="Arial"/>
                <a:cs typeface="Arial"/>
              </a:rPr>
              <a:t>we </a:t>
            </a:r>
            <a:r>
              <a:rPr sz="2400" spc="-110" dirty="0">
                <a:latin typeface="Arial"/>
                <a:cs typeface="Arial"/>
              </a:rPr>
              <a:t>create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new </a:t>
            </a:r>
            <a:r>
              <a:rPr sz="2400" spc="-120" dirty="0">
                <a:latin typeface="Arial"/>
                <a:cs typeface="Arial"/>
              </a:rPr>
              <a:t>instance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75" dirty="0">
                <a:latin typeface="Arial"/>
                <a:cs typeface="Arial"/>
              </a:rPr>
              <a:t>class, </a:t>
            </a:r>
            <a:r>
              <a:rPr sz="2400" spc="-25" dirty="0">
                <a:latin typeface="Arial"/>
                <a:cs typeface="Arial"/>
              </a:rPr>
              <a:t>that </a:t>
            </a:r>
            <a:r>
              <a:rPr sz="2400" spc="-120" dirty="0">
                <a:latin typeface="Arial"/>
                <a:cs typeface="Arial"/>
              </a:rPr>
              <a:t>instance </a:t>
            </a:r>
            <a:r>
              <a:rPr sz="2400" spc="-135" dirty="0">
                <a:latin typeface="Arial"/>
                <a:cs typeface="Arial"/>
              </a:rPr>
              <a:t>gets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85" dirty="0">
                <a:latin typeface="Arial"/>
                <a:cs typeface="Arial"/>
              </a:rPr>
              <a:t>own </a:t>
            </a:r>
            <a:r>
              <a:rPr sz="2400" spc="-105" dirty="0">
                <a:latin typeface="Arial"/>
                <a:cs typeface="Arial"/>
              </a:rPr>
              <a:t>set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instance variables.  </a:t>
            </a: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155" dirty="0">
                <a:latin typeface="Arial"/>
                <a:cs typeface="Arial"/>
              </a:rPr>
              <a:t>values </a:t>
            </a:r>
            <a:r>
              <a:rPr sz="2400" spc="-85" dirty="0">
                <a:latin typeface="Arial"/>
                <a:cs typeface="Arial"/>
              </a:rPr>
              <a:t>held </a:t>
            </a:r>
            <a:r>
              <a:rPr sz="2400" spc="-20" dirty="0">
                <a:latin typeface="Arial"/>
                <a:cs typeface="Arial"/>
              </a:rPr>
              <a:t>within </a:t>
            </a:r>
            <a:r>
              <a:rPr sz="2400" spc="-160" dirty="0">
                <a:latin typeface="Arial"/>
                <a:cs typeface="Arial"/>
              </a:rPr>
              <a:t>each </a:t>
            </a:r>
            <a:r>
              <a:rPr sz="2400" spc="-120" dirty="0">
                <a:latin typeface="Arial"/>
                <a:cs typeface="Arial"/>
              </a:rPr>
              <a:t>instance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00" dirty="0">
                <a:latin typeface="Arial"/>
                <a:cs typeface="Arial"/>
              </a:rPr>
              <a:t>known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i="1" spc="-170" dirty="0">
                <a:latin typeface="Trebuchet MS"/>
                <a:cs typeface="Trebuchet MS"/>
              </a:rPr>
              <a:t>object</a:t>
            </a:r>
            <a:r>
              <a:rPr sz="2400" i="1" spc="-215" dirty="0">
                <a:latin typeface="Trebuchet MS"/>
                <a:cs typeface="Trebuchet MS"/>
              </a:rPr>
              <a:t> </a:t>
            </a:r>
            <a:r>
              <a:rPr sz="2400" i="1" spc="-145" dirty="0">
                <a:latin typeface="Trebuchet MS"/>
                <a:cs typeface="Trebuchet MS"/>
              </a:rPr>
              <a:t>state</a:t>
            </a:r>
            <a:r>
              <a:rPr sz="2400" spc="-14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348220" algn="l"/>
              </a:tabLst>
            </a:pPr>
            <a:r>
              <a:rPr sz="2400" spc="-125" dirty="0">
                <a:latin typeface="Arial"/>
                <a:cs typeface="Arial"/>
              </a:rPr>
              <a:t>Objects </a:t>
            </a:r>
            <a:r>
              <a:rPr sz="2400" spc="-85" dirty="0">
                <a:latin typeface="Arial"/>
                <a:cs typeface="Arial"/>
              </a:rPr>
              <a:t>live </a:t>
            </a:r>
            <a:r>
              <a:rPr sz="2400" spc="-90" dirty="0">
                <a:latin typeface="Arial"/>
                <a:cs typeface="Arial"/>
              </a:rPr>
              <a:t>on </a:t>
            </a:r>
            <a:r>
              <a:rPr sz="2400" i="1" spc="-175" dirty="0">
                <a:latin typeface="Trebuchet MS"/>
                <a:cs typeface="Trebuchet MS"/>
              </a:rPr>
              <a:t>t</a:t>
            </a:r>
            <a:r>
              <a:rPr sz="2400" i="1" u="heavy" spc="-1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he </a:t>
            </a:r>
            <a:r>
              <a:rPr sz="2400" i="1" u="heavy" spc="-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rebuchet MS"/>
                <a:cs typeface="Trebuchet MS"/>
                <a:hlinkClick r:id="rId2"/>
              </a:rPr>
              <a:t>Heap</a:t>
            </a:r>
            <a:r>
              <a:rPr sz="2400" i="1" spc="-110" dirty="0">
                <a:solidFill>
                  <a:srgbClr val="0462C1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80" dirty="0">
                <a:latin typeface="Arial"/>
                <a:cs typeface="Arial"/>
              </a:rPr>
              <a:t>so </a:t>
            </a:r>
            <a:r>
              <a:rPr sz="2400" spc="-150" dirty="0">
                <a:latin typeface="Arial"/>
                <a:cs typeface="Arial"/>
              </a:rPr>
              <a:t>does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instance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variables	</a:t>
            </a:r>
            <a:r>
              <a:rPr sz="2400" spc="-85" dirty="0">
                <a:latin typeface="Arial"/>
                <a:cs typeface="Arial"/>
              </a:rPr>
              <a:t>which </a:t>
            </a:r>
            <a:r>
              <a:rPr sz="2400" spc="-110" dirty="0">
                <a:latin typeface="Arial"/>
                <a:cs typeface="Arial"/>
              </a:rPr>
              <a:t>represents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i="1" spc="-170" dirty="0">
                <a:latin typeface="Trebuchet MS"/>
                <a:cs typeface="Trebuchet MS"/>
              </a:rPr>
              <a:t>Object</a:t>
            </a:r>
            <a:r>
              <a:rPr sz="2400" i="1" spc="-305" dirty="0">
                <a:latin typeface="Trebuchet MS"/>
                <a:cs typeface="Trebuchet MS"/>
              </a:rPr>
              <a:t> </a:t>
            </a:r>
            <a:r>
              <a:rPr sz="2400" i="1" spc="-185" dirty="0">
                <a:latin typeface="Trebuchet MS"/>
                <a:cs typeface="Trebuchet MS"/>
              </a:rPr>
              <a:t>State.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9396" y="0"/>
            <a:ext cx="3589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3370" algn="l"/>
              </a:tabLst>
            </a:pPr>
            <a:r>
              <a:rPr spc="-185" dirty="0"/>
              <a:t>Object	</a:t>
            </a:r>
            <a:r>
              <a:rPr spc="-295" dirty="0"/>
              <a:t>Reference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7916" y="1880108"/>
            <a:ext cx="116674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Arial"/>
                <a:cs typeface="Arial"/>
              </a:rPr>
              <a:t>What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Object </a:t>
            </a:r>
            <a:r>
              <a:rPr sz="2400" spc="-175" dirty="0">
                <a:latin typeface="Arial"/>
                <a:cs typeface="Arial"/>
              </a:rPr>
              <a:t>Reference </a:t>
            </a:r>
            <a:r>
              <a:rPr sz="2400" spc="-110" dirty="0">
                <a:latin typeface="Arial"/>
                <a:cs typeface="Arial"/>
              </a:rPr>
              <a:t>variable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java?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400" spc="-165" dirty="0">
                <a:latin typeface="Arial"/>
                <a:cs typeface="Arial"/>
              </a:rPr>
              <a:t>Simply,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variable </a:t>
            </a:r>
            <a:r>
              <a:rPr sz="2400" spc="-130" dirty="0">
                <a:latin typeface="Arial"/>
                <a:cs typeface="Arial"/>
              </a:rPr>
              <a:t>whose </a:t>
            </a:r>
            <a:r>
              <a:rPr sz="2400" spc="-65" dirty="0">
                <a:latin typeface="Arial"/>
                <a:cs typeface="Arial"/>
              </a:rPr>
              <a:t>type </a:t>
            </a:r>
            <a:r>
              <a:rPr sz="2400" spc="-145" dirty="0">
                <a:latin typeface="Arial"/>
                <a:cs typeface="Arial"/>
              </a:rPr>
              <a:t>is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60" dirty="0">
                <a:latin typeface="Arial"/>
                <a:cs typeface="Arial"/>
              </a:rPr>
              <a:t>type; </a:t>
            </a:r>
            <a:r>
              <a:rPr sz="2400" spc="-80" dirty="0">
                <a:latin typeface="Arial"/>
                <a:cs typeface="Arial"/>
              </a:rPr>
              <a:t>i.e. </a:t>
            </a:r>
            <a:r>
              <a:rPr sz="2400" spc="-160" dirty="0">
                <a:latin typeface="Arial"/>
                <a:cs typeface="Arial"/>
              </a:rPr>
              <a:t>some </a:t>
            </a:r>
            <a:r>
              <a:rPr sz="2400" spc="-65" dirty="0">
                <a:latin typeface="Arial"/>
                <a:cs typeface="Arial"/>
              </a:rPr>
              <a:t>type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either </a:t>
            </a:r>
            <a:r>
              <a:rPr sz="2400" spc="-120" dirty="0">
                <a:latin typeface="Arial"/>
                <a:cs typeface="Arial"/>
              </a:rPr>
              <a:t>java.lang.Object 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204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subtype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java.lang.Object.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0" y="0"/>
                </a:lnTo>
                <a:lnTo>
                  <a:pt x="0" y="533400"/>
                </a:lnTo>
                <a:lnTo>
                  <a:pt x="12192000" y="533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3850" y="0"/>
            <a:ext cx="3920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Structure </a:t>
            </a:r>
            <a:r>
              <a:rPr sz="2800" spc="-5" dirty="0"/>
              <a:t>of a </a:t>
            </a:r>
            <a:r>
              <a:rPr sz="2800" dirty="0"/>
              <a:t>Java</a:t>
            </a:r>
            <a:r>
              <a:rPr sz="2800" spc="-80" dirty="0"/>
              <a:t> </a:t>
            </a:r>
            <a:r>
              <a:rPr sz="2800" dirty="0"/>
              <a:t>class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045200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5394" y="549909"/>
            <a:ext cx="864743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[package packagename;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packagename.classname;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……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class </a:t>
            </a:r>
            <a:r>
              <a:rPr sz="2000" spc="-5" dirty="0">
                <a:latin typeface="Carlito"/>
                <a:cs typeface="Carlito"/>
              </a:rPr>
              <a:t>ClassName </a:t>
            </a:r>
            <a:r>
              <a:rPr sz="2000" spc="-10" dirty="0">
                <a:latin typeface="Carlito"/>
                <a:cs typeface="Carlito"/>
              </a:rPr>
              <a:t>[extends </a:t>
            </a:r>
            <a:r>
              <a:rPr sz="2000" spc="-5" dirty="0">
                <a:latin typeface="Carlito"/>
                <a:cs typeface="Carlito"/>
              </a:rPr>
              <a:t>SuperClassName </a:t>
            </a:r>
            <a:r>
              <a:rPr sz="2000" dirty="0">
                <a:latin typeface="Carlito"/>
                <a:cs typeface="Carlito"/>
              </a:rPr>
              <a:t>[ </a:t>
            </a:r>
            <a:r>
              <a:rPr sz="2000" spc="-5" dirty="0">
                <a:latin typeface="Carlito"/>
                <a:cs typeface="Carlito"/>
              </a:rPr>
              <a:t>implements InterfaceName,… </a:t>
            </a:r>
            <a:r>
              <a:rPr sz="2000" dirty="0">
                <a:latin typeface="Carlito"/>
                <a:cs typeface="Carlito"/>
              </a:rPr>
              <a:t>]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5394" y="4513326"/>
            <a:ext cx="1060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74850" y="2203450"/>
            <a:ext cx="4356100" cy="850900"/>
            <a:chOff x="1974850" y="2203450"/>
            <a:chExt cx="4356100" cy="850900"/>
          </a:xfrm>
        </p:grpSpPr>
        <p:sp>
          <p:nvSpPr>
            <p:cNvPr id="8" name="object 8"/>
            <p:cNvSpPr/>
            <p:nvPr/>
          </p:nvSpPr>
          <p:spPr>
            <a:xfrm>
              <a:off x="1981200" y="2209800"/>
              <a:ext cx="4343400" cy="838200"/>
            </a:xfrm>
            <a:custGeom>
              <a:avLst/>
              <a:gdLst/>
              <a:ahLst/>
              <a:cxnLst/>
              <a:rect l="l" t="t" r="r" b="b"/>
              <a:pathLst>
                <a:path w="4343400" h="838200">
                  <a:moveTo>
                    <a:pt x="43434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4343400" y="8382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2209800"/>
              <a:ext cx="4343400" cy="838200"/>
            </a:xfrm>
            <a:custGeom>
              <a:avLst/>
              <a:gdLst/>
              <a:ahLst/>
              <a:cxnLst/>
              <a:rect l="l" t="t" r="r" b="b"/>
              <a:pathLst>
                <a:path w="4343400" h="838200">
                  <a:moveTo>
                    <a:pt x="0" y="838200"/>
                  </a:moveTo>
                  <a:lnTo>
                    <a:pt x="4343400" y="838200"/>
                  </a:lnTo>
                  <a:lnTo>
                    <a:pt x="4343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21154" y="2351658"/>
            <a:ext cx="333184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Arial"/>
                <a:cs typeface="Arial"/>
              </a:rPr>
              <a:t>instance variables (instance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  class variables </a:t>
            </a:r>
            <a:r>
              <a:rPr sz="1700" spc="-5" dirty="0">
                <a:latin typeface="Arial"/>
                <a:cs typeface="Arial"/>
              </a:rPr>
              <a:t>(static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56917" y="1811401"/>
            <a:ext cx="9436735" cy="1710689"/>
            <a:chOff x="2256917" y="1811401"/>
            <a:chExt cx="9436735" cy="1710689"/>
          </a:xfrm>
        </p:grpSpPr>
        <p:sp>
          <p:nvSpPr>
            <p:cNvPr id="12" name="object 12"/>
            <p:cNvSpPr/>
            <p:nvPr/>
          </p:nvSpPr>
          <p:spPr>
            <a:xfrm>
              <a:off x="2263013" y="1817497"/>
              <a:ext cx="9424670" cy="1698625"/>
            </a:xfrm>
            <a:custGeom>
              <a:avLst/>
              <a:gdLst/>
              <a:ahLst/>
              <a:cxnLst/>
              <a:rect l="l" t="t" r="r" b="b"/>
              <a:pathLst>
                <a:path w="9424670" h="1698625">
                  <a:moveTo>
                    <a:pt x="0" y="0"/>
                  </a:moveTo>
                  <a:lnTo>
                    <a:pt x="4823587" y="1031620"/>
                  </a:lnTo>
                  <a:lnTo>
                    <a:pt x="4823587" y="1507870"/>
                  </a:lnTo>
                  <a:lnTo>
                    <a:pt x="4828621" y="1551533"/>
                  </a:lnTo>
                  <a:lnTo>
                    <a:pt x="4842959" y="1591624"/>
                  </a:lnTo>
                  <a:lnTo>
                    <a:pt x="4865454" y="1626996"/>
                  </a:lnTo>
                  <a:lnTo>
                    <a:pt x="4894961" y="1656503"/>
                  </a:lnTo>
                  <a:lnTo>
                    <a:pt x="4930333" y="1678998"/>
                  </a:lnTo>
                  <a:lnTo>
                    <a:pt x="4970424" y="1693336"/>
                  </a:lnTo>
                  <a:lnTo>
                    <a:pt x="5014087" y="1698370"/>
                  </a:lnTo>
                  <a:lnTo>
                    <a:pt x="9234042" y="1698370"/>
                  </a:lnTo>
                  <a:lnTo>
                    <a:pt x="9277705" y="1693336"/>
                  </a:lnTo>
                  <a:lnTo>
                    <a:pt x="9317796" y="1678998"/>
                  </a:lnTo>
                  <a:lnTo>
                    <a:pt x="9353168" y="1656503"/>
                  </a:lnTo>
                  <a:lnTo>
                    <a:pt x="9382675" y="1626996"/>
                  </a:lnTo>
                  <a:lnTo>
                    <a:pt x="9405170" y="1591624"/>
                  </a:lnTo>
                  <a:lnTo>
                    <a:pt x="9419508" y="1551533"/>
                  </a:lnTo>
                  <a:lnTo>
                    <a:pt x="9424542" y="1507870"/>
                  </a:lnTo>
                  <a:lnTo>
                    <a:pt x="9424542" y="745870"/>
                  </a:lnTo>
                  <a:lnTo>
                    <a:pt x="4823587" y="745870"/>
                  </a:lnTo>
                  <a:lnTo>
                    <a:pt x="0" y="0"/>
                  </a:lnTo>
                  <a:close/>
                </a:path>
                <a:path w="9424670" h="1698625">
                  <a:moveTo>
                    <a:pt x="9234042" y="555370"/>
                  </a:moveTo>
                  <a:lnTo>
                    <a:pt x="5014087" y="555370"/>
                  </a:lnTo>
                  <a:lnTo>
                    <a:pt x="4970424" y="560405"/>
                  </a:lnTo>
                  <a:lnTo>
                    <a:pt x="4930333" y="574743"/>
                  </a:lnTo>
                  <a:lnTo>
                    <a:pt x="4894961" y="597238"/>
                  </a:lnTo>
                  <a:lnTo>
                    <a:pt x="4865454" y="626745"/>
                  </a:lnTo>
                  <a:lnTo>
                    <a:pt x="4842959" y="662117"/>
                  </a:lnTo>
                  <a:lnTo>
                    <a:pt x="4828621" y="702208"/>
                  </a:lnTo>
                  <a:lnTo>
                    <a:pt x="4823587" y="745870"/>
                  </a:lnTo>
                  <a:lnTo>
                    <a:pt x="9424542" y="745870"/>
                  </a:lnTo>
                  <a:lnTo>
                    <a:pt x="9419508" y="702208"/>
                  </a:lnTo>
                  <a:lnTo>
                    <a:pt x="9405170" y="662117"/>
                  </a:lnTo>
                  <a:lnTo>
                    <a:pt x="9382675" y="626745"/>
                  </a:lnTo>
                  <a:lnTo>
                    <a:pt x="9353168" y="597238"/>
                  </a:lnTo>
                  <a:lnTo>
                    <a:pt x="9317796" y="574743"/>
                  </a:lnTo>
                  <a:lnTo>
                    <a:pt x="9277705" y="560405"/>
                  </a:lnTo>
                  <a:lnTo>
                    <a:pt x="9234042" y="55537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3013" y="1817497"/>
              <a:ext cx="9424670" cy="1698625"/>
            </a:xfrm>
            <a:custGeom>
              <a:avLst/>
              <a:gdLst/>
              <a:ahLst/>
              <a:cxnLst/>
              <a:rect l="l" t="t" r="r" b="b"/>
              <a:pathLst>
                <a:path w="9424670" h="1698625">
                  <a:moveTo>
                    <a:pt x="4823587" y="745870"/>
                  </a:moveTo>
                  <a:lnTo>
                    <a:pt x="4828621" y="702208"/>
                  </a:lnTo>
                  <a:lnTo>
                    <a:pt x="4842959" y="662117"/>
                  </a:lnTo>
                  <a:lnTo>
                    <a:pt x="4865454" y="626745"/>
                  </a:lnTo>
                  <a:lnTo>
                    <a:pt x="4894961" y="597238"/>
                  </a:lnTo>
                  <a:lnTo>
                    <a:pt x="4930333" y="574743"/>
                  </a:lnTo>
                  <a:lnTo>
                    <a:pt x="4970424" y="560405"/>
                  </a:lnTo>
                  <a:lnTo>
                    <a:pt x="5014087" y="555370"/>
                  </a:lnTo>
                  <a:lnTo>
                    <a:pt x="5590413" y="555370"/>
                  </a:lnTo>
                  <a:lnTo>
                    <a:pt x="6740652" y="555370"/>
                  </a:lnTo>
                  <a:lnTo>
                    <a:pt x="9234042" y="555370"/>
                  </a:lnTo>
                  <a:lnTo>
                    <a:pt x="9277705" y="560405"/>
                  </a:lnTo>
                  <a:lnTo>
                    <a:pt x="9317796" y="574743"/>
                  </a:lnTo>
                  <a:lnTo>
                    <a:pt x="9353168" y="597238"/>
                  </a:lnTo>
                  <a:lnTo>
                    <a:pt x="9382675" y="626745"/>
                  </a:lnTo>
                  <a:lnTo>
                    <a:pt x="9405170" y="662117"/>
                  </a:lnTo>
                  <a:lnTo>
                    <a:pt x="9419508" y="702208"/>
                  </a:lnTo>
                  <a:lnTo>
                    <a:pt x="9424542" y="745870"/>
                  </a:lnTo>
                  <a:lnTo>
                    <a:pt x="9424542" y="1031620"/>
                  </a:lnTo>
                  <a:lnTo>
                    <a:pt x="9424542" y="1507870"/>
                  </a:lnTo>
                  <a:lnTo>
                    <a:pt x="9419508" y="1551533"/>
                  </a:lnTo>
                  <a:lnTo>
                    <a:pt x="9405170" y="1591624"/>
                  </a:lnTo>
                  <a:lnTo>
                    <a:pt x="9382675" y="1626996"/>
                  </a:lnTo>
                  <a:lnTo>
                    <a:pt x="9353168" y="1656503"/>
                  </a:lnTo>
                  <a:lnTo>
                    <a:pt x="9317796" y="1678998"/>
                  </a:lnTo>
                  <a:lnTo>
                    <a:pt x="9277705" y="1693336"/>
                  </a:lnTo>
                  <a:lnTo>
                    <a:pt x="9234042" y="1698370"/>
                  </a:lnTo>
                  <a:lnTo>
                    <a:pt x="6740652" y="1698370"/>
                  </a:lnTo>
                  <a:lnTo>
                    <a:pt x="5590413" y="1698370"/>
                  </a:lnTo>
                  <a:lnTo>
                    <a:pt x="5014087" y="1698370"/>
                  </a:lnTo>
                  <a:lnTo>
                    <a:pt x="4970424" y="1693336"/>
                  </a:lnTo>
                  <a:lnTo>
                    <a:pt x="4930333" y="1678998"/>
                  </a:lnTo>
                  <a:lnTo>
                    <a:pt x="4894961" y="1656503"/>
                  </a:lnTo>
                  <a:lnTo>
                    <a:pt x="4865454" y="1626996"/>
                  </a:lnTo>
                  <a:lnTo>
                    <a:pt x="4842959" y="1591624"/>
                  </a:lnTo>
                  <a:lnTo>
                    <a:pt x="4828621" y="1551533"/>
                  </a:lnTo>
                  <a:lnTo>
                    <a:pt x="4823587" y="1507870"/>
                  </a:lnTo>
                  <a:lnTo>
                    <a:pt x="4823587" y="1031620"/>
                  </a:lnTo>
                  <a:lnTo>
                    <a:pt x="0" y="0"/>
                  </a:lnTo>
                  <a:lnTo>
                    <a:pt x="4823587" y="74587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1981" y="2762757"/>
            <a:ext cx="4277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Can be public or </a:t>
            </a:r>
            <a:r>
              <a:rPr sz="2000" spc="-10" dirty="0">
                <a:latin typeface="Carlito"/>
                <a:cs typeface="Carlito"/>
              </a:rPr>
              <a:t>package-private(default)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1200" y="3142488"/>
            <a:ext cx="4419600" cy="923925"/>
          </a:xfrm>
          <a:prstGeom prst="rect">
            <a:avLst/>
          </a:prstGeom>
          <a:solidFill>
            <a:srgbClr val="DEEBF7"/>
          </a:solidFill>
          <a:ln w="9144">
            <a:solidFill>
              <a:srgbClr val="000099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55575" marR="1654175">
              <a:lnSpc>
                <a:spcPct val="98900"/>
              </a:lnSpc>
              <a:spcBef>
                <a:spcPts val="345"/>
              </a:spcBef>
            </a:pPr>
            <a:r>
              <a:rPr sz="1800" spc="-5" dirty="0">
                <a:latin typeface="Arial"/>
                <a:cs typeface="Arial"/>
              </a:rPr>
              <a:t>constructor methods  </a:t>
            </a:r>
            <a:r>
              <a:rPr sz="1800" i="1" spc="-5" dirty="0">
                <a:latin typeface="Arial"/>
                <a:cs typeface="Arial"/>
              </a:rPr>
              <a:t>getter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i="1" dirty="0">
                <a:latin typeface="Arial"/>
                <a:cs typeface="Arial"/>
              </a:rPr>
              <a:t>setter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  business-logic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9828" y="4887467"/>
            <a:ext cx="5326380" cy="1015365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3873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Arial"/>
                <a:cs typeface="Arial"/>
              </a:rPr>
              <a:t>Note: Methods are of two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types:</a:t>
            </a:r>
            <a:endParaRPr sz="2000">
              <a:latin typeface="Arial"/>
              <a:cs typeface="Arial"/>
            </a:endParaRPr>
          </a:p>
          <a:p>
            <a:pPr marL="638810" indent="-90170">
              <a:lnSpc>
                <a:spcPts val="2370"/>
              </a:lnSpc>
              <a:spcBef>
                <a:spcPts val="5"/>
              </a:spcBef>
              <a:buSzPct val="95000"/>
              <a:buChar char="•"/>
              <a:tabLst>
                <a:tab pos="639445" algn="l"/>
              </a:tabLst>
            </a:pPr>
            <a:r>
              <a:rPr sz="2000" dirty="0">
                <a:latin typeface="Arial"/>
                <a:cs typeface="Arial"/>
              </a:rPr>
              <a:t>Instance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 marL="638810" indent="-90170">
              <a:lnSpc>
                <a:spcPts val="2370"/>
              </a:lnSpc>
              <a:buSzPct val="95000"/>
              <a:buChar char="•"/>
              <a:tabLst>
                <a:tab pos="639445" algn="l"/>
              </a:tabLst>
            </a:pPr>
            <a:r>
              <a:rPr sz="2000" dirty="0">
                <a:latin typeface="Arial"/>
                <a:cs typeface="Arial"/>
              </a:rPr>
              <a:t>Static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0"/>
            <a:ext cx="12163425" cy="508000"/>
          </a:xfrm>
          <a:custGeom>
            <a:avLst/>
            <a:gdLst/>
            <a:ahLst/>
            <a:cxnLst/>
            <a:rect l="l" t="t" r="r" b="b"/>
            <a:pathLst>
              <a:path w="12163425" h="508000">
                <a:moveTo>
                  <a:pt x="12163044" y="0"/>
                </a:moveTo>
                <a:lnTo>
                  <a:pt x="0" y="0"/>
                </a:lnTo>
                <a:lnTo>
                  <a:pt x="0" y="507491"/>
                </a:lnTo>
                <a:lnTo>
                  <a:pt x="12163044" y="507491"/>
                </a:lnTo>
                <a:lnTo>
                  <a:pt x="1216304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9396" y="0"/>
            <a:ext cx="35896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3370" algn="l"/>
              </a:tabLst>
            </a:pPr>
            <a:r>
              <a:rPr spc="-185" dirty="0"/>
              <a:t>Object	</a:t>
            </a:r>
            <a:r>
              <a:rPr spc="-295" dirty="0"/>
              <a:t>Reference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724" y="566673"/>
            <a:ext cx="117659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80" dirty="0">
                <a:latin typeface="Arial"/>
                <a:cs typeface="Arial"/>
              </a:rPr>
              <a:t>You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not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do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pointer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arithmetic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references.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190" dirty="0">
                <a:latin typeface="Arial"/>
                <a:cs typeface="Arial"/>
              </a:rPr>
              <a:t>References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strongly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typed.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Another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difference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type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reference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120" dirty="0">
                <a:latin typeface="Trebuchet MS"/>
                <a:cs typeface="Trebuchet MS"/>
              </a:rPr>
              <a:t>much</a:t>
            </a:r>
            <a:r>
              <a:rPr sz="2400" i="1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Arial"/>
                <a:cs typeface="Arial"/>
              </a:rPr>
              <a:t>more  </a:t>
            </a:r>
            <a:r>
              <a:rPr sz="2400" spc="-45" dirty="0">
                <a:latin typeface="Arial"/>
                <a:cs typeface="Arial"/>
              </a:rPr>
              <a:t>strictly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controlled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Java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than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type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pointer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70" dirty="0">
                <a:latin typeface="Arial"/>
                <a:cs typeface="Arial"/>
              </a:rPr>
              <a:t>C.</a:t>
            </a:r>
            <a:endParaRPr sz="2400">
              <a:latin typeface="Arial"/>
              <a:cs typeface="Arial"/>
            </a:endParaRPr>
          </a:p>
          <a:p>
            <a:pPr marL="927100" marR="19367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0" dirty="0">
                <a:latin typeface="Arial"/>
                <a:cs typeface="Arial"/>
              </a:rPr>
              <a:t>C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you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have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int*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cast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char*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just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re-interpret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memory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  </a:t>
            </a:r>
            <a:r>
              <a:rPr sz="2400" spc="-75" dirty="0">
                <a:latin typeface="Arial"/>
                <a:cs typeface="Arial"/>
              </a:rPr>
              <a:t>location.</a:t>
            </a:r>
            <a:endParaRPr sz="2400">
              <a:latin typeface="Arial"/>
              <a:cs typeface="Arial"/>
            </a:endParaRPr>
          </a:p>
          <a:p>
            <a:pPr marL="12700" marR="36195">
              <a:lnSpc>
                <a:spcPct val="100000"/>
              </a:lnSpc>
            </a:pPr>
            <a:r>
              <a:rPr sz="2400" spc="-130" dirty="0">
                <a:latin typeface="Arial"/>
                <a:cs typeface="Arial"/>
              </a:rPr>
              <a:t>That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re-interpretation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doesn't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work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Java: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you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only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interpret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object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other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 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reference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100" dirty="0">
                <a:latin typeface="Arial"/>
                <a:cs typeface="Arial"/>
              </a:rPr>
              <a:t>something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55" dirty="0">
                <a:latin typeface="Arial"/>
                <a:cs typeface="Arial"/>
              </a:rPr>
              <a:t>it </a:t>
            </a:r>
            <a:r>
              <a:rPr sz="2400" i="1" spc="-150" dirty="0">
                <a:latin typeface="Trebuchet MS"/>
                <a:cs typeface="Trebuchet MS"/>
              </a:rPr>
              <a:t>already </a:t>
            </a:r>
            <a:r>
              <a:rPr sz="2400" i="1" spc="-125" dirty="0">
                <a:latin typeface="Trebuchet MS"/>
                <a:cs typeface="Trebuchet MS"/>
              </a:rPr>
              <a:t>is </a:t>
            </a:r>
            <a:r>
              <a:rPr sz="2400" spc="-80" dirty="0">
                <a:latin typeface="Arial"/>
                <a:cs typeface="Arial"/>
              </a:rPr>
              <a:t>(i.e. </a:t>
            </a:r>
            <a:r>
              <a:rPr sz="2400" spc="-120" dirty="0">
                <a:latin typeface="Arial"/>
                <a:cs typeface="Arial"/>
              </a:rPr>
              <a:t>you </a:t>
            </a:r>
            <a:r>
              <a:rPr sz="2400" spc="-170" dirty="0">
                <a:latin typeface="Arial"/>
                <a:cs typeface="Arial"/>
              </a:rPr>
              <a:t>can </a:t>
            </a:r>
            <a:r>
              <a:rPr sz="2400" spc="-150" dirty="0">
                <a:latin typeface="Arial"/>
                <a:cs typeface="Arial"/>
              </a:rPr>
              <a:t>cast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Object </a:t>
            </a:r>
            <a:r>
              <a:rPr sz="2400" spc="-110" dirty="0">
                <a:latin typeface="Arial"/>
                <a:cs typeface="Arial"/>
              </a:rPr>
              <a:t>reference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String  </a:t>
            </a:r>
            <a:r>
              <a:rPr sz="2400" spc="-110" dirty="0">
                <a:latin typeface="Arial"/>
                <a:cs typeface="Arial"/>
              </a:rPr>
              <a:t>reference </a:t>
            </a:r>
            <a:r>
              <a:rPr sz="2400" i="1" spc="-155" dirty="0">
                <a:latin typeface="Trebuchet MS"/>
                <a:cs typeface="Trebuchet MS"/>
              </a:rPr>
              <a:t>only </a:t>
            </a:r>
            <a:r>
              <a:rPr sz="2400" i="1" spc="-215" dirty="0">
                <a:latin typeface="Trebuchet MS"/>
                <a:cs typeface="Trebuchet MS"/>
              </a:rPr>
              <a:t>if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object pointed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90" dirty="0">
                <a:latin typeface="Arial"/>
                <a:cs typeface="Arial"/>
              </a:rPr>
              <a:t>actually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String).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2916" y="3698747"/>
            <a:ext cx="9107805" cy="2246630"/>
          </a:xfrm>
          <a:custGeom>
            <a:avLst/>
            <a:gdLst/>
            <a:ahLst/>
            <a:cxnLst/>
            <a:rect l="l" t="t" r="r" b="b"/>
            <a:pathLst>
              <a:path w="9107805" h="2246629">
                <a:moveTo>
                  <a:pt x="9107424" y="0"/>
                </a:moveTo>
                <a:lnTo>
                  <a:pt x="0" y="0"/>
                </a:lnTo>
                <a:lnTo>
                  <a:pt x="0" y="2246376"/>
                </a:lnTo>
                <a:lnTo>
                  <a:pt x="9107424" y="2246376"/>
                </a:lnTo>
                <a:lnTo>
                  <a:pt x="910742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2291" y="3717163"/>
            <a:ext cx="44970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0600" algn="l"/>
              </a:tabLst>
            </a:pPr>
            <a:r>
              <a:rPr sz="2000" spc="135" dirty="0">
                <a:latin typeface="Arial"/>
                <a:cs typeface="Arial"/>
              </a:rPr>
              <a:t>Object	</a:t>
            </a:r>
            <a:r>
              <a:rPr sz="2000" spc="210" dirty="0">
                <a:solidFill>
                  <a:srgbClr val="6A3D3D"/>
                </a:solidFill>
                <a:latin typeface="Arial"/>
                <a:cs typeface="Arial"/>
              </a:rPr>
              <a:t>object1</a:t>
            </a:r>
            <a:r>
              <a:rPr sz="2000" spc="210" dirty="0">
                <a:latin typeface="Arial"/>
                <a:cs typeface="Arial"/>
              </a:rPr>
              <a:t>=</a:t>
            </a:r>
            <a:r>
              <a:rPr sz="2000" spc="210" dirty="0">
                <a:solidFill>
                  <a:srgbClr val="2A00FF"/>
                </a:solidFill>
                <a:latin typeface="Arial"/>
                <a:cs typeface="Arial"/>
              </a:rPr>
              <a:t>"Hello"</a:t>
            </a:r>
            <a:r>
              <a:rPr sz="2000" spc="21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90600" algn="l"/>
                <a:tab pos="3365500" algn="l"/>
              </a:tabLst>
            </a:pPr>
            <a:r>
              <a:rPr sz="2000" spc="229" dirty="0">
                <a:latin typeface="Arial"/>
                <a:cs typeface="Arial"/>
              </a:rPr>
              <a:t>String	</a:t>
            </a:r>
            <a:r>
              <a:rPr sz="2000" spc="240" dirty="0">
                <a:solidFill>
                  <a:srgbClr val="6A3D3D"/>
                </a:solidFill>
                <a:latin typeface="Arial"/>
                <a:cs typeface="Arial"/>
              </a:rPr>
              <a:t>string1</a:t>
            </a:r>
            <a:r>
              <a:rPr sz="2000" spc="240" dirty="0">
                <a:latin typeface="Arial"/>
                <a:cs typeface="Arial"/>
              </a:rPr>
              <a:t>=(String)	</a:t>
            </a:r>
            <a:r>
              <a:rPr sz="2000" spc="220" dirty="0">
                <a:solidFill>
                  <a:srgbClr val="6A3D3D"/>
                </a:solidFill>
                <a:latin typeface="Arial"/>
                <a:cs typeface="Arial"/>
              </a:rPr>
              <a:t>object1</a:t>
            </a:r>
            <a:r>
              <a:rPr sz="2000" spc="22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75" dirty="0">
                <a:latin typeface="Arial"/>
                <a:cs typeface="Arial"/>
              </a:rPr>
              <a:t>System.</a:t>
            </a:r>
            <a:r>
              <a:rPr sz="2000" b="1" i="1" spc="17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000" b="1" i="1" spc="175" dirty="0">
                <a:latin typeface="Arial"/>
                <a:cs typeface="Arial"/>
              </a:rPr>
              <a:t>.println(</a:t>
            </a:r>
            <a:r>
              <a:rPr sz="2000" b="1" i="1" spc="175" dirty="0">
                <a:solidFill>
                  <a:srgbClr val="6A3D3D"/>
                </a:solidFill>
                <a:latin typeface="Arial"/>
                <a:cs typeface="Arial"/>
              </a:rPr>
              <a:t>string1</a:t>
            </a:r>
            <a:r>
              <a:rPr sz="2000" b="1" i="1" spc="17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916" y="4895088"/>
            <a:ext cx="9107805" cy="105029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546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30"/>
              </a:spcBef>
              <a:tabLst>
                <a:tab pos="1069975" algn="l"/>
              </a:tabLst>
            </a:pPr>
            <a:r>
              <a:rPr sz="2000" spc="135" dirty="0">
                <a:latin typeface="Arial"/>
                <a:cs typeface="Arial"/>
              </a:rPr>
              <a:t>Object	</a:t>
            </a:r>
            <a:r>
              <a:rPr sz="2000" spc="135" dirty="0">
                <a:solidFill>
                  <a:srgbClr val="6A3D3D"/>
                </a:solidFill>
                <a:latin typeface="Arial"/>
                <a:cs typeface="Arial"/>
              </a:rPr>
              <a:t>object2</a:t>
            </a:r>
            <a:r>
              <a:rPr sz="2000" spc="135" dirty="0">
                <a:latin typeface="Arial"/>
                <a:cs typeface="Arial"/>
              </a:rPr>
              <a:t>=100;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395"/>
              </a:lnSpc>
              <a:tabLst>
                <a:tab pos="1069975" algn="l"/>
                <a:tab pos="3444875" algn="l"/>
              </a:tabLst>
            </a:pPr>
            <a:r>
              <a:rPr sz="2000" spc="229" dirty="0">
                <a:latin typeface="Arial"/>
                <a:cs typeface="Arial"/>
              </a:rPr>
              <a:t>String	</a:t>
            </a:r>
            <a:r>
              <a:rPr sz="2000" spc="240" dirty="0">
                <a:solidFill>
                  <a:srgbClr val="6A3D3D"/>
                </a:solidFill>
                <a:latin typeface="Arial"/>
                <a:cs typeface="Arial"/>
              </a:rPr>
              <a:t>string2</a:t>
            </a:r>
            <a:r>
              <a:rPr sz="2000" spc="240" dirty="0">
                <a:latin typeface="Arial"/>
                <a:cs typeface="Arial"/>
              </a:rPr>
              <a:t>=(String)	</a:t>
            </a:r>
            <a:r>
              <a:rPr sz="2000" spc="220" dirty="0">
                <a:solidFill>
                  <a:srgbClr val="6A3D3D"/>
                </a:solidFill>
                <a:latin typeface="Arial"/>
                <a:cs typeface="Arial"/>
              </a:rPr>
              <a:t>object2</a:t>
            </a:r>
            <a:r>
              <a:rPr sz="2000" spc="22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92075">
              <a:lnSpc>
                <a:spcPts val="2395"/>
              </a:lnSpc>
            </a:pPr>
            <a:r>
              <a:rPr sz="2000" spc="175" dirty="0">
                <a:latin typeface="Arial"/>
                <a:cs typeface="Arial"/>
              </a:rPr>
              <a:t>System.</a:t>
            </a:r>
            <a:r>
              <a:rPr sz="2000" b="1" i="1" spc="17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2000" b="1" i="1" spc="175" dirty="0">
                <a:latin typeface="Arial"/>
                <a:cs typeface="Arial"/>
              </a:rPr>
              <a:t>.println(</a:t>
            </a:r>
            <a:r>
              <a:rPr sz="2000" b="1" i="1" spc="175" dirty="0">
                <a:solidFill>
                  <a:srgbClr val="6A3D3D"/>
                </a:solidFill>
                <a:latin typeface="Arial"/>
                <a:cs typeface="Arial"/>
              </a:rPr>
              <a:t>string1</a:t>
            </a:r>
            <a:r>
              <a:rPr sz="2000" b="1" i="1" spc="17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63640" y="3695700"/>
            <a:ext cx="4761230" cy="1199515"/>
          </a:xfrm>
          <a:custGeom>
            <a:avLst/>
            <a:gdLst/>
            <a:ahLst/>
            <a:cxnLst/>
            <a:rect l="l" t="t" r="r" b="b"/>
            <a:pathLst>
              <a:path w="4761230" h="1199514">
                <a:moveTo>
                  <a:pt x="4760975" y="0"/>
                </a:moveTo>
                <a:lnTo>
                  <a:pt x="0" y="0"/>
                </a:lnTo>
                <a:lnTo>
                  <a:pt x="0" y="1199388"/>
                </a:lnTo>
                <a:lnTo>
                  <a:pt x="4760975" y="1199388"/>
                </a:lnTo>
                <a:lnTo>
                  <a:pt x="4760975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40340" y="3698747"/>
            <a:ext cx="684530" cy="119634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800" b="1" spc="13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3640" y="3698747"/>
            <a:ext cx="4114800" cy="119634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1800" b="1" i="1" spc="-45" dirty="0">
                <a:solidFill>
                  <a:srgbClr val="FF0000"/>
                </a:solidFill>
                <a:latin typeface="Arial"/>
                <a:cs typeface="Arial"/>
              </a:rPr>
              <a:t>Runtime </a:t>
            </a:r>
            <a:r>
              <a:rPr sz="1800" b="1" i="1" spc="50" dirty="0">
                <a:solidFill>
                  <a:srgbClr val="FF0000"/>
                </a:solidFill>
                <a:latin typeface="Arial"/>
                <a:cs typeface="Arial"/>
              </a:rPr>
              <a:t>exception  </a:t>
            </a:r>
            <a:r>
              <a:rPr sz="1800" b="1" spc="85" dirty="0">
                <a:solidFill>
                  <a:srgbClr val="001F5F"/>
                </a:solidFill>
                <a:latin typeface="Arial"/>
                <a:cs typeface="Arial"/>
              </a:rPr>
              <a:t>java.lang.ClassCastException:  </a:t>
            </a:r>
            <a:r>
              <a:rPr sz="1800" b="1" spc="145" dirty="0">
                <a:solidFill>
                  <a:srgbClr val="001F5F"/>
                </a:solidFill>
                <a:latin typeface="Arial"/>
                <a:cs typeface="Arial"/>
              </a:rPr>
              <a:t>java.lang.Integer </a:t>
            </a:r>
            <a:r>
              <a:rPr sz="1800" b="1" dirty="0">
                <a:solidFill>
                  <a:srgbClr val="001F5F"/>
                </a:solidFill>
                <a:latin typeface="Arial"/>
                <a:cs typeface="Arial"/>
              </a:rPr>
              <a:t>cannot </a:t>
            </a:r>
            <a:r>
              <a:rPr sz="1800" b="1" spc="-65" dirty="0">
                <a:solidFill>
                  <a:srgbClr val="001F5F"/>
                </a:solidFill>
                <a:latin typeface="Arial"/>
                <a:cs typeface="Arial"/>
              </a:rPr>
              <a:t>be </a:t>
            </a:r>
            <a:r>
              <a:rPr sz="1800" b="1" spc="85" dirty="0">
                <a:solidFill>
                  <a:srgbClr val="001F5F"/>
                </a:solidFill>
                <a:latin typeface="Arial"/>
                <a:cs typeface="Arial"/>
              </a:rPr>
              <a:t>cast  </a:t>
            </a:r>
            <a:r>
              <a:rPr sz="1800" b="1" spc="145" dirty="0">
                <a:solidFill>
                  <a:srgbClr val="001F5F"/>
                </a:solidFill>
                <a:latin typeface="Arial"/>
                <a:cs typeface="Arial"/>
              </a:rPr>
              <a:t>java.lang.String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2916" y="6211823"/>
            <a:ext cx="6547484" cy="646430"/>
          </a:xfrm>
          <a:custGeom>
            <a:avLst/>
            <a:gdLst/>
            <a:ahLst/>
            <a:cxnLst/>
            <a:rect l="l" t="t" r="r" b="b"/>
            <a:pathLst>
              <a:path w="6547484" h="646429">
                <a:moveTo>
                  <a:pt x="6547104" y="0"/>
                </a:moveTo>
                <a:lnTo>
                  <a:pt x="0" y="0"/>
                </a:lnTo>
                <a:lnTo>
                  <a:pt x="0" y="646175"/>
                </a:lnTo>
                <a:lnTo>
                  <a:pt x="6547104" y="646175"/>
                </a:lnTo>
                <a:lnTo>
                  <a:pt x="6547104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12291" y="6232042"/>
            <a:ext cx="5666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80" dirty="0">
                <a:latin typeface="Arial"/>
                <a:cs typeface="Arial"/>
              </a:rPr>
              <a:t>Integer </a:t>
            </a:r>
            <a:r>
              <a:rPr sz="1800" spc="190" dirty="0">
                <a:solidFill>
                  <a:srgbClr val="6A3D3D"/>
                </a:solidFill>
                <a:latin typeface="Arial"/>
                <a:cs typeface="Arial"/>
              </a:rPr>
              <a:t>intObject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5" dirty="0">
                <a:latin typeface="Arial"/>
                <a:cs typeface="Arial"/>
              </a:rPr>
              <a:t>(Integer)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229" dirty="0">
                <a:solidFill>
                  <a:srgbClr val="6A3D3D"/>
                </a:solidFill>
                <a:latin typeface="Arial"/>
                <a:cs typeface="Arial"/>
              </a:rPr>
              <a:t>object2</a:t>
            </a:r>
            <a:r>
              <a:rPr sz="1800" spc="229" dirty="0">
                <a:latin typeface="Arial"/>
                <a:cs typeface="Arial"/>
              </a:rPr>
              <a:t>;//Valid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50" dirty="0">
                <a:latin typeface="Arial"/>
                <a:cs typeface="Arial"/>
              </a:rPr>
              <a:t>System.</a:t>
            </a:r>
            <a:r>
              <a:rPr sz="1800" b="1" i="1" spc="15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50" dirty="0">
                <a:latin typeface="Arial"/>
                <a:cs typeface="Arial"/>
              </a:rPr>
              <a:t>.println(</a:t>
            </a:r>
            <a:r>
              <a:rPr sz="1800" b="1" i="1" spc="150" dirty="0">
                <a:solidFill>
                  <a:srgbClr val="6A3D3D"/>
                </a:solidFill>
                <a:latin typeface="Arial"/>
                <a:cs typeface="Arial"/>
              </a:rPr>
              <a:t>intObject</a:t>
            </a:r>
            <a:r>
              <a:rPr sz="1800" b="1" i="1" spc="15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4380"/>
          </a:xfrm>
          <a:custGeom>
            <a:avLst/>
            <a:gdLst/>
            <a:ahLst/>
            <a:cxnLst/>
            <a:rect l="l" t="t" r="r" b="b"/>
            <a:pathLst>
              <a:path w="12192000" h="754380">
                <a:moveTo>
                  <a:pt x="12192000" y="0"/>
                </a:moveTo>
                <a:lnTo>
                  <a:pt x="0" y="0"/>
                </a:lnTo>
                <a:lnTo>
                  <a:pt x="0" y="754379"/>
                </a:lnTo>
                <a:lnTo>
                  <a:pt x="12192000" y="7543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1369" y="0"/>
            <a:ext cx="7053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5" dirty="0"/>
              <a:t>Call </a:t>
            </a:r>
            <a:r>
              <a:rPr sz="4400" spc="-240" dirty="0"/>
              <a:t>by </a:t>
            </a:r>
            <a:r>
              <a:rPr sz="4400" spc="-250" dirty="0"/>
              <a:t>value </a:t>
            </a:r>
            <a:r>
              <a:rPr sz="4400" spc="15" dirty="0"/>
              <a:t>&amp; </a:t>
            </a:r>
            <a:r>
              <a:rPr sz="4400" spc="-325" dirty="0"/>
              <a:t>Call </a:t>
            </a:r>
            <a:r>
              <a:rPr sz="4400" spc="-240" dirty="0"/>
              <a:t>by</a:t>
            </a:r>
            <a:r>
              <a:rPr sz="4400" spc="-780" dirty="0"/>
              <a:t> </a:t>
            </a:r>
            <a:r>
              <a:rPr sz="4400" spc="-220" dirty="0"/>
              <a:t>reference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06679" y="938783"/>
            <a:ext cx="11978640" cy="3564890"/>
          </a:xfrm>
          <a:custGeom>
            <a:avLst/>
            <a:gdLst/>
            <a:ahLst/>
            <a:cxnLst/>
            <a:rect l="l" t="t" r="r" b="b"/>
            <a:pathLst>
              <a:path w="11978640" h="3564890">
                <a:moveTo>
                  <a:pt x="11978640" y="0"/>
                </a:moveTo>
                <a:lnTo>
                  <a:pt x="0" y="0"/>
                </a:lnTo>
                <a:lnTo>
                  <a:pt x="0" y="3564636"/>
                </a:lnTo>
                <a:lnTo>
                  <a:pt x="11978640" y="3564636"/>
                </a:lnTo>
                <a:lnTo>
                  <a:pt x="1197864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980" y="924559"/>
            <a:ext cx="11479530" cy="5483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229" dirty="0">
                <a:latin typeface="Arial"/>
                <a:cs typeface="Arial"/>
              </a:rPr>
              <a:t>Some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Definitions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spc="-170" dirty="0">
                <a:latin typeface="Arial"/>
                <a:cs typeface="Arial"/>
              </a:rPr>
              <a:t>Call </a:t>
            </a:r>
            <a:r>
              <a:rPr sz="2400" spc="-120" dirty="0">
                <a:latin typeface="Arial"/>
                <a:cs typeface="Arial"/>
              </a:rPr>
              <a:t>by </a:t>
            </a:r>
            <a:r>
              <a:rPr sz="2400" spc="-114" dirty="0">
                <a:latin typeface="Arial"/>
                <a:cs typeface="Arial"/>
              </a:rPr>
              <a:t>value: </a:t>
            </a:r>
            <a:r>
              <a:rPr sz="2400" spc="-210" dirty="0">
                <a:latin typeface="Arial"/>
                <a:cs typeface="Arial"/>
              </a:rPr>
              <a:t>pass </a:t>
            </a:r>
            <a:r>
              <a:rPr sz="2400" spc="-95" dirty="0">
                <a:latin typeface="Arial"/>
                <a:cs typeface="Arial"/>
              </a:rPr>
              <a:t>contents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actual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parameter.</a:t>
            </a:r>
            <a:endParaRPr sz="24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2400" spc="-170" dirty="0">
                <a:latin typeface="Arial"/>
                <a:cs typeface="Arial"/>
              </a:rPr>
              <a:t>Call </a:t>
            </a:r>
            <a:r>
              <a:rPr sz="2400" spc="-125" dirty="0">
                <a:latin typeface="Arial"/>
                <a:cs typeface="Arial"/>
              </a:rPr>
              <a:t>by </a:t>
            </a:r>
            <a:r>
              <a:rPr sz="2400" spc="-100" dirty="0">
                <a:latin typeface="Arial"/>
                <a:cs typeface="Arial"/>
              </a:rPr>
              <a:t>reference: </a:t>
            </a:r>
            <a:r>
              <a:rPr sz="2400" spc="-210" dirty="0">
                <a:latin typeface="Arial"/>
                <a:cs typeface="Arial"/>
              </a:rPr>
              <a:t>pass </a:t>
            </a:r>
            <a:r>
              <a:rPr sz="2400" spc="-160" dirty="0">
                <a:latin typeface="Arial"/>
                <a:cs typeface="Arial"/>
              </a:rPr>
              <a:t>address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actual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275" dirty="0">
                <a:latin typeface="Arial"/>
                <a:cs typeface="Arial"/>
              </a:rPr>
              <a:t>Java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75" dirty="0">
                <a:latin typeface="Arial"/>
                <a:cs typeface="Arial"/>
              </a:rPr>
              <a:t>always </a:t>
            </a:r>
            <a:r>
              <a:rPr sz="2400" spc="-125" dirty="0">
                <a:latin typeface="Arial"/>
                <a:cs typeface="Arial"/>
              </a:rPr>
              <a:t>call-by-value. </a:t>
            </a:r>
            <a:r>
              <a:rPr sz="2400" spc="-80" dirty="0">
                <a:latin typeface="Arial"/>
                <a:cs typeface="Arial"/>
              </a:rPr>
              <a:t>Primitive </a:t>
            </a:r>
            <a:r>
              <a:rPr sz="2400" spc="-114" dirty="0">
                <a:latin typeface="Arial"/>
                <a:cs typeface="Arial"/>
              </a:rPr>
              <a:t>data </a:t>
            </a:r>
            <a:r>
              <a:rPr sz="2400" spc="-110" dirty="0">
                <a:latin typeface="Arial"/>
                <a:cs typeface="Arial"/>
              </a:rPr>
              <a:t>types </a:t>
            </a:r>
            <a:r>
              <a:rPr sz="2400" spc="-135" dirty="0">
                <a:latin typeface="Arial"/>
                <a:cs typeface="Arial"/>
              </a:rPr>
              <a:t>and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110" dirty="0">
                <a:latin typeface="Arial"/>
                <a:cs typeface="Arial"/>
              </a:rPr>
              <a:t>reference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65" dirty="0">
                <a:latin typeface="Arial"/>
                <a:cs typeface="Arial"/>
              </a:rPr>
              <a:t>just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values.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306705" indent="-294640">
              <a:lnSpc>
                <a:spcPct val="100000"/>
              </a:lnSpc>
              <a:buAutoNum type="arabicPeriod" startAt="2"/>
              <a:tabLst>
                <a:tab pos="307340" algn="l"/>
              </a:tabLst>
            </a:pPr>
            <a:r>
              <a:rPr sz="2400" spc="-225" dirty="0">
                <a:latin typeface="Arial"/>
                <a:cs typeface="Arial"/>
              </a:rPr>
              <a:t>Passing </a:t>
            </a:r>
            <a:r>
              <a:rPr sz="2400" spc="-90" dirty="0">
                <a:latin typeface="Arial"/>
                <a:cs typeface="Arial"/>
              </a:rPr>
              <a:t>Primitive </a:t>
            </a:r>
            <a:r>
              <a:rPr sz="2400" spc="-215" dirty="0">
                <a:latin typeface="Arial"/>
                <a:cs typeface="Arial"/>
              </a:rPr>
              <a:t>Type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spc="-195" dirty="0">
                <a:latin typeface="Arial"/>
                <a:cs typeface="Arial"/>
              </a:rPr>
              <a:t>Since </a:t>
            </a:r>
            <a:r>
              <a:rPr sz="2400" spc="-275" dirty="0">
                <a:latin typeface="Arial"/>
                <a:cs typeface="Arial"/>
              </a:rPr>
              <a:t>Java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pass-by-value,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it's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hard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understand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following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code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will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not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swap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latin typeface="Arial"/>
                <a:cs typeface="Arial"/>
              </a:rPr>
              <a:t>anything.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2726690" marR="4674870" indent="-4572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public void </a:t>
            </a:r>
            <a:r>
              <a:rPr sz="2200" spc="-20" dirty="0">
                <a:latin typeface="Carlito"/>
                <a:cs typeface="Carlito"/>
              </a:rPr>
              <a:t>swap</a:t>
            </a:r>
            <a:r>
              <a:rPr sz="2200" spc="-20" dirty="0">
                <a:solidFill>
                  <a:srgbClr val="009900"/>
                </a:solidFill>
                <a:latin typeface="Carlito"/>
                <a:cs typeface="Carlito"/>
              </a:rPr>
              <a:t>(</a:t>
            </a:r>
            <a:r>
              <a:rPr sz="2200" spc="-20" dirty="0">
                <a:latin typeface="Carlito"/>
                <a:cs typeface="Carlito"/>
              </a:rPr>
              <a:t>Type </a:t>
            </a:r>
            <a:r>
              <a:rPr sz="2200" spc="-10" dirty="0">
                <a:latin typeface="Carlito"/>
                <a:cs typeface="Carlito"/>
              </a:rPr>
              <a:t>arg1, </a:t>
            </a:r>
            <a:r>
              <a:rPr sz="2200" spc="-30" dirty="0">
                <a:latin typeface="Carlito"/>
                <a:cs typeface="Carlito"/>
              </a:rPr>
              <a:t>Type </a:t>
            </a:r>
            <a:r>
              <a:rPr sz="2200" spc="-10" dirty="0">
                <a:latin typeface="Carlito"/>
                <a:cs typeface="Carlito"/>
              </a:rPr>
              <a:t>arg2</a:t>
            </a:r>
            <a:r>
              <a:rPr sz="2200" spc="-10" dirty="0">
                <a:solidFill>
                  <a:srgbClr val="009900"/>
                </a:solidFill>
                <a:latin typeface="Carlito"/>
                <a:cs typeface="Carlito"/>
              </a:rPr>
              <a:t>) </a:t>
            </a:r>
            <a:r>
              <a:rPr sz="2200" spc="-5" dirty="0">
                <a:solidFill>
                  <a:srgbClr val="009900"/>
                </a:solidFill>
                <a:latin typeface="Carlito"/>
                <a:cs typeface="Carlito"/>
              </a:rPr>
              <a:t>{  </a:t>
            </a:r>
            <a:r>
              <a:rPr sz="2200" spc="-30" dirty="0">
                <a:latin typeface="Carlito"/>
                <a:cs typeface="Carlito"/>
              </a:rPr>
              <a:t>Type </a:t>
            </a:r>
            <a:r>
              <a:rPr sz="2200" spc="-10" dirty="0">
                <a:latin typeface="Carlito"/>
                <a:cs typeface="Carlito"/>
              </a:rPr>
              <a:t>temp </a:t>
            </a:r>
            <a:r>
              <a:rPr sz="2200" spc="-5" dirty="0">
                <a:solidFill>
                  <a:srgbClr val="339933"/>
                </a:solidFill>
                <a:latin typeface="Carlito"/>
                <a:cs typeface="Carlito"/>
              </a:rPr>
              <a:t>=</a:t>
            </a:r>
            <a:r>
              <a:rPr sz="2200" spc="70" dirty="0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arg1</a:t>
            </a:r>
            <a:r>
              <a:rPr sz="2200" spc="-10" dirty="0">
                <a:solidFill>
                  <a:srgbClr val="339933"/>
                </a:solidFill>
                <a:latin typeface="Carlito"/>
                <a:cs typeface="Carlito"/>
              </a:rPr>
              <a:t>;</a:t>
            </a:r>
            <a:endParaRPr sz="2200">
              <a:latin typeface="Carlito"/>
              <a:cs typeface="Carlito"/>
            </a:endParaRPr>
          </a:p>
          <a:p>
            <a:pPr marL="2726690" marR="730504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arg1 </a:t>
            </a:r>
            <a:r>
              <a:rPr sz="2200" spc="-5" dirty="0">
                <a:solidFill>
                  <a:srgbClr val="339933"/>
                </a:solidFill>
                <a:latin typeface="Carlito"/>
                <a:cs typeface="Carlito"/>
              </a:rPr>
              <a:t>= </a:t>
            </a:r>
            <a:r>
              <a:rPr sz="2200" spc="-10" dirty="0">
                <a:latin typeface="Carlito"/>
                <a:cs typeface="Carlito"/>
              </a:rPr>
              <a:t>arg2</a:t>
            </a:r>
            <a:r>
              <a:rPr sz="2200" spc="-10" dirty="0">
                <a:solidFill>
                  <a:srgbClr val="339933"/>
                </a:solidFill>
                <a:latin typeface="Carlito"/>
                <a:cs typeface="Carlito"/>
              </a:rPr>
              <a:t>;  </a:t>
            </a:r>
            <a:r>
              <a:rPr sz="2200" spc="-10" dirty="0">
                <a:latin typeface="Carlito"/>
                <a:cs typeface="Carlito"/>
              </a:rPr>
              <a:t>arg2 </a:t>
            </a:r>
            <a:r>
              <a:rPr sz="2200" spc="-5" dirty="0">
                <a:solidFill>
                  <a:srgbClr val="339933"/>
                </a:solidFill>
                <a:latin typeface="Carlito"/>
                <a:cs typeface="Carlito"/>
              </a:rPr>
              <a:t>=</a:t>
            </a:r>
            <a:r>
              <a:rPr sz="2200" spc="-75" dirty="0">
                <a:solidFill>
                  <a:srgbClr val="339933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temp</a:t>
            </a:r>
            <a:r>
              <a:rPr sz="2200" spc="-10" dirty="0">
                <a:solidFill>
                  <a:srgbClr val="339933"/>
                </a:solidFill>
                <a:latin typeface="Carlito"/>
                <a:cs typeface="Carlito"/>
              </a:rPr>
              <a:t>;</a:t>
            </a:r>
            <a:endParaRPr sz="2200">
              <a:latin typeface="Carlito"/>
              <a:cs typeface="Carlito"/>
            </a:endParaRPr>
          </a:p>
          <a:p>
            <a:pPr marL="2333625">
              <a:lnSpc>
                <a:spcPct val="100000"/>
              </a:lnSpc>
            </a:pPr>
            <a:r>
              <a:rPr sz="2200" spc="-5" dirty="0">
                <a:solidFill>
                  <a:srgbClr val="009900"/>
                </a:solidFill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4380"/>
          </a:xfrm>
          <a:custGeom>
            <a:avLst/>
            <a:gdLst/>
            <a:ahLst/>
            <a:cxnLst/>
            <a:rect l="l" t="t" r="r" b="b"/>
            <a:pathLst>
              <a:path w="12192000" h="754380">
                <a:moveTo>
                  <a:pt x="12192000" y="0"/>
                </a:moveTo>
                <a:lnTo>
                  <a:pt x="0" y="0"/>
                </a:lnTo>
                <a:lnTo>
                  <a:pt x="0" y="754379"/>
                </a:lnTo>
                <a:lnTo>
                  <a:pt x="12192000" y="7543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6521" y="0"/>
            <a:ext cx="5383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15" dirty="0"/>
              <a:t>Passing </a:t>
            </a:r>
            <a:r>
              <a:rPr sz="4400" spc="-140" dirty="0"/>
              <a:t>object</a:t>
            </a:r>
            <a:r>
              <a:rPr sz="4400" spc="-270" dirty="0"/>
              <a:t> </a:t>
            </a:r>
            <a:r>
              <a:rPr sz="4400" spc="-220" dirty="0"/>
              <a:t>reference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795272" y="754380"/>
            <a:ext cx="7920945" cy="4067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95272" y="4991100"/>
            <a:ext cx="10034270" cy="36893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Since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original and copied reference refer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object,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member value gets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changed.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11879" y="5359908"/>
            <a:ext cx="3724310" cy="1150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5183" y="4620767"/>
            <a:ext cx="2545080" cy="370840"/>
          </a:xfrm>
          <a:custGeom>
            <a:avLst/>
            <a:gdLst/>
            <a:ahLst/>
            <a:cxnLst/>
            <a:rect l="l" t="t" r="r" b="b"/>
            <a:pathLst>
              <a:path w="2545079" h="370839">
                <a:moveTo>
                  <a:pt x="2545080" y="0"/>
                </a:moveTo>
                <a:lnTo>
                  <a:pt x="0" y="0"/>
                </a:lnTo>
                <a:lnTo>
                  <a:pt x="0" y="370331"/>
                </a:lnTo>
                <a:lnTo>
                  <a:pt x="2545080" y="370331"/>
                </a:lnTo>
                <a:lnTo>
                  <a:pt x="254508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15183" y="4620767"/>
            <a:ext cx="2545080" cy="3708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Arial"/>
                <a:cs typeface="Arial"/>
              </a:rPr>
              <a:t>What is the output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3019" y="5623559"/>
            <a:ext cx="1082040" cy="92392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5720" rIns="0" bIns="0" rtlCol="0">
            <a:spAutoFit/>
          </a:bodyPr>
          <a:lstStyle/>
          <a:p>
            <a:pPr marL="91440" marR="93980">
              <a:lnSpc>
                <a:spcPct val="100000"/>
              </a:lnSpc>
              <a:spcBef>
                <a:spcPts val="36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  </a:t>
            </a:r>
            <a:r>
              <a:rPr sz="1800" spc="-5" dirty="0">
                <a:latin typeface="Arial"/>
                <a:cs typeface="Arial"/>
              </a:rPr>
              <a:t>red  green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98264" y="3147822"/>
            <a:ext cx="2312670" cy="716280"/>
          </a:xfrm>
          <a:custGeom>
            <a:avLst/>
            <a:gdLst/>
            <a:ahLst/>
            <a:cxnLst/>
            <a:rect l="l" t="t" r="r" b="b"/>
            <a:pathLst>
              <a:path w="2312670" h="716279">
                <a:moveTo>
                  <a:pt x="2197397" y="679698"/>
                </a:moveTo>
                <a:lnTo>
                  <a:pt x="2186686" y="716279"/>
                </a:lnTo>
                <a:lnTo>
                  <a:pt x="2312416" y="693546"/>
                </a:lnTo>
                <a:lnTo>
                  <a:pt x="2303261" y="685038"/>
                </a:lnTo>
                <a:lnTo>
                  <a:pt x="2215641" y="685038"/>
                </a:lnTo>
                <a:lnTo>
                  <a:pt x="2197397" y="679698"/>
                </a:lnTo>
                <a:close/>
              </a:path>
              <a:path w="2312670" h="716279">
                <a:moveTo>
                  <a:pt x="2208104" y="643133"/>
                </a:moveTo>
                <a:lnTo>
                  <a:pt x="2197397" y="679698"/>
                </a:lnTo>
                <a:lnTo>
                  <a:pt x="2215641" y="685038"/>
                </a:lnTo>
                <a:lnTo>
                  <a:pt x="2226310" y="648461"/>
                </a:lnTo>
                <a:lnTo>
                  <a:pt x="2208104" y="643133"/>
                </a:lnTo>
                <a:close/>
              </a:path>
              <a:path w="2312670" h="716279">
                <a:moveTo>
                  <a:pt x="2218816" y="606551"/>
                </a:moveTo>
                <a:lnTo>
                  <a:pt x="2208104" y="643133"/>
                </a:lnTo>
                <a:lnTo>
                  <a:pt x="2226310" y="648461"/>
                </a:lnTo>
                <a:lnTo>
                  <a:pt x="2215641" y="685038"/>
                </a:lnTo>
                <a:lnTo>
                  <a:pt x="2303261" y="685038"/>
                </a:lnTo>
                <a:lnTo>
                  <a:pt x="2218816" y="606551"/>
                </a:lnTo>
                <a:close/>
              </a:path>
              <a:path w="2312670" h="716279">
                <a:moveTo>
                  <a:pt x="10668" y="0"/>
                </a:moveTo>
                <a:lnTo>
                  <a:pt x="0" y="36575"/>
                </a:lnTo>
                <a:lnTo>
                  <a:pt x="2197397" y="679698"/>
                </a:lnTo>
                <a:lnTo>
                  <a:pt x="2208104" y="643133"/>
                </a:lnTo>
                <a:lnTo>
                  <a:pt x="106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38836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latin typeface="Carlito"/>
                <a:cs typeface="Carlito"/>
              </a:rPr>
              <a:t>Java-OOP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4664" y="3447288"/>
            <a:ext cx="7663180" cy="107632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160"/>
              </a:spcBef>
            </a:pPr>
            <a:r>
              <a:rPr sz="3200" b="1" spc="-5" dirty="0">
                <a:latin typeface="Carlito"/>
                <a:cs typeface="Carlito"/>
              </a:rPr>
              <a:t>Constructor</a:t>
            </a:r>
            <a:r>
              <a:rPr sz="3200" b="1" spc="-2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overloading</a:t>
            </a:r>
            <a:endParaRPr sz="3200">
              <a:latin typeface="Carlito"/>
              <a:cs typeface="Carlito"/>
            </a:endParaRPr>
          </a:p>
          <a:p>
            <a:pPr marL="549910">
              <a:lnSpc>
                <a:spcPct val="100000"/>
              </a:lnSpc>
            </a:pPr>
            <a:r>
              <a:rPr sz="3200" b="1" i="1" dirty="0">
                <a:latin typeface="Carlito"/>
                <a:cs typeface="Carlito"/>
              </a:rPr>
              <a:t>this()</a:t>
            </a:r>
            <a:r>
              <a:rPr sz="3200" b="1" i="1" spc="-5" dirty="0">
                <a:latin typeface="Carlito"/>
                <a:cs typeface="Carlito"/>
              </a:rPr>
              <a:t> method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6595"/>
          </a:xfrm>
          <a:custGeom>
            <a:avLst/>
            <a:gdLst/>
            <a:ahLst/>
            <a:cxnLst/>
            <a:rect l="l" t="t" r="r" b="b"/>
            <a:pathLst>
              <a:path w="12192000" h="696595">
                <a:moveTo>
                  <a:pt x="12192000" y="0"/>
                </a:moveTo>
                <a:lnTo>
                  <a:pt x="0" y="0"/>
                </a:lnTo>
                <a:lnTo>
                  <a:pt x="0" y="696467"/>
                </a:lnTo>
                <a:lnTo>
                  <a:pt x="12192000" y="6964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8548" y="0"/>
            <a:ext cx="802805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80" dirty="0"/>
              <a:t>CONSTRUCTOR</a:t>
            </a:r>
            <a:r>
              <a:rPr sz="4200" spc="-370" dirty="0"/>
              <a:t> </a:t>
            </a:r>
            <a:r>
              <a:rPr lang="en-US" sz="4200" spc="-370" dirty="0" smtClean="0"/>
              <a:t> </a:t>
            </a:r>
            <a:r>
              <a:rPr sz="4200" spc="-570" dirty="0" smtClean="0"/>
              <a:t>OVERLOADING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358241" y="857757"/>
            <a:ext cx="11174095" cy="51085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Defining </a:t>
            </a:r>
            <a:r>
              <a:rPr sz="2600" spc="-10" dirty="0">
                <a:latin typeface="Carlito"/>
                <a:cs typeface="Carlito"/>
              </a:rPr>
              <a:t>more </a:t>
            </a:r>
            <a:r>
              <a:rPr sz="2600" dirty="0">
                <a:latin typeface="Carlito"/>
                <a:cs typeface="Carlito"/>
              </a:rPr>
              <a:t>than </a:t>
            </a:r>
            <a:r>
              <a:rPr sz="2600" spc="-5" dirty="0">
                <a:latin typeface="Carlito"/>
                <a:cs typeface="Carlito"/>
              </a:rPr>
              <a:t>one </a:t>
            </a:r>
            <a:r>
              <a:rPr sz="2600" spc="-10" dirty="0">
                <a:latin typeface="Carlito"/>
                <a:cs typeface="Carlito"/>
              </a:rPr>
              <a:t>constructor </a:t>
            </a:r>
            <a:r>
              <a:rPr sz="2600" spc="-5" dirty="0">
                <a:latin typeface="Carlito"/>
                <a:cs typeface="Carlito"/>
              </a:rPr>
              <a:t>method </a:t>
            </a:r>
            <a:r>
              <a:rPr sz="2600" dirty="0">
                <a:latin typeface="Carlito"/>
                <a:cs typeface="Carlito"/>
              </a:rPr>
              <a:t>within a class is </a:t>
            </a:r>
            <a:r>
              <a:rPr sz="2600" spc="-5" dirty="0">
                <a:latin typeface="Carlito"/>
                <a:cs typeface="Carlito"/>
              </a:rPr>
              <a:t>called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b="1" i="1" spc="-15" dirty="0">
                <a:latin typeface="Carlito"/>
                <a:cs typeface="Carlito"/>
              </a:rPr>
              <a:t>constructor  </a:t>
            </a:r>
            <a:r>
              <a:rPr sz="2600" b="1" i="1" spc="-5" dirty="0">
                <a:latin typeface="Carlito"/>
                <a:cs typeface="Carlito"/>
              </a:rPr>
              <a:t>overloading.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Carlito"/>
              <a:cs typeface="Carlito"/>
            </a:endParaRPr>
          </a:p>
          <a:p>
            <a:pPr marL="241300" marR="100330" indent="-228600">
              <a:lnSpc>
                <a:spcPts val="2810"/>
              </a:lnSpc>
              <a:spcBef>
                <a:spcPts val="163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constructor </a:t>
            </a:r>
            <a:r>
              <a:rPr sz="2600" spc="-5" dirty="0">
                <a:latin typeface="Carlito"/>
                <a:cs typeface="Carlito"/>
              </a:rPr>
              <a:t>methods </a:t>
            </a:r>
            <a:r>
              <a:rPr sz="2600" spc="-10" dirty="0">
                <a:latin typeface="Carlito"/>
                <a:cs typeface="Carlito"/>
              </a:rPr>
              <a:t>defined </a:t>
            </a:r>
            <a:r>
              <a:rPr sz="2600" dirty="0">
                <a:latin typeface="Carlito"/>
                <a:cs typeface="Carlito"/>
              </a:rPr>
              <a:t>in a class </a:t>
            </a:r>
            <a:r>
              <a:rPr sz="2600" spc="-5" dirty="0">
                <a:latin typeface="Carlito"/>
                <a:cs typeface="Carlito"/>
              </a:rPr>
              <a:t>should </a:t>
            </a:r>
            <a:r>
              <a:rPr sz="2600" spc="-20" dirty="0">
                <a:latin typeface="Carlito"/>
                <a:cs typeface="Carlito"/>
              </a:rPr>
              <a:t>differ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5" dirty="0">
                <a:latin typeface="Carlito"/>
                <a:cs typeface="Carlito"/>
              </a:rPr>
              <a:t>number of </a:t>
            </a:r>
            <a:r>
              <a:rPr sz="2600" spc="-10" dirty="0">
                <a:latin typeface="Carlito"/>
                <a:cs typeface="Carlito"/>
              </a:rPr>
              <a:t>arguments 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dirty="0">
                <a:latin typeface="Carlito"/>
                <a:cs typeface="Carlito"/>
              </a:rPr>
              <a:t>their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types.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ts val="2965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Since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constructor </a:t>
            </a:r>
            <a:r>
              <a:rPr sz="2600" spc="-5" dirty="0">
                <a:latin typeface="Carlito"/>
                <a:cs typeface="Carlito"/>
              </a:rPr>
              <a:t>methods </a:t>
            </a:r>
            <a:r>
              <a:rPr sz="2600" spc="-10" dirty="0">
                <a:latin typeface="Carlito"/>
                <a:cs typeface="Carlito"/>
              </a:rPr>
              <a:t>receive </a:t>
            </a:r>
            <a:r>
              <a:rPr sz="2600" spc="-15" dirty="0">
                <a:latin typeface="Carlito"/>
                <a:cs typeface="Carlito"/>
              </a:rPr>
              <a:t>parameters, </a:t>
            </a:r>
            <a:r>
              <a:rPr sz="2600" spc="-5" dirty="0">
                <a:latin typeface="Carlito"/>
                <a:cs typeface="Carlito"/>
              </a:rPr>
              <a:t>they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dirty="0">
                <a:latin typeface="Carlito"/>
                <a:cs typeface="Carlito"/>
              </a:rPr>
              <a:t>also </a:t>
            </a:r>
            <a:r>
              <a:rPr sz="2600" spc="-5" dirty="0">
                <a:latin typeface="Carlito"/>
                <a:cs typeface="Carlito"/>
              </a:rPr>
              <a:t>called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as</a:t>
            </a:r>
            <a:endParaRPr sz="2600">
              <a:latin typeface="Carlito"/>
              <a:cs typeface="Carlito"/>
            </a:endParaRPr>
          </a:p>
          <a:p>
            <a:pPr marL="241300">
              <a:lnSpc>
                <a:spcPts val="2965"/>
              </a:lnSpc>
            </a:pPr>
            <a:r>
              <a:rPr sz="2600" b="1" i="1" spc="-10" dirty="0">
                <a:latin typeface="Carlito"/>
                <a:cs typeface="Carlito"/>
              </a:rPr>
              <a:t>parameterized </a:t>
            </a:r>
            <a:r>
              <a:rPr sz="2600" b="1" i="1" spc="-15" dirty="0">
                <a:latin typeface="Carlito"/>
                <a:cs typeface="Carlito"/>
              </a:rPr>
              <a:t>constructor</a:t>
            </a:r>
            <a:r>
              <a:rPr sz="2600" b="1" i="1" spc="5" dirty="0">
                <a:latin typeface="Carlito"/>
                <a:cs typeface="Carlito"/>
              </a:rPr>
              <a:t> </a:t>
            </a:r>
            <a:r>
              <a:rPr sz="2600" b="1" i="1" spc="-5" dirty="0">
                <a:latin typeface="Carlito"/>
                <a:cs typeface="Carlito"/>
              </a:rPr>
              <a:t>methods.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00">
              <a:latin typeface="Carlito"/>
              <a:cs typeface="Carlito"/>
            </a:endParaRPr>
          </a:p>
          <a:p>
            <a:pPr marL="241300" marR="616585" indent="-228600">
              <a:lnSpc>
                <a:spcPts val="2810"/>
              </a:lnSpc>
              <a:spcBef>
                <a:spcPts val="16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rlito"/>
                <a:cs typeface="Carlito"/>
              </a:rPr>
              <a:t>Recall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default constructor </a:t>
            </a:r>
            <a:r>
              <a:rPr sz="2600" spc="-5" dirty="0">
                <a:latin typeface="Carlito"/>
                <a:cs typeface="Carlito"/>
              </a:rPr>
              <a:t>does not </a:t>
            </a:r>
            <a:r>
              <a:rPr sz="2600" spc="-10" dirty="0">
                <a:latin typeface="Carlito"/>
                <a:cs typeface="Carlito"/>
              </a:rPr>
              <a:t>receive </a:t>
            </a:r>
            <a:r>
              <a:rPr sz="2600" spc="-15" dirty="0">
                <a:latin typeface="Carlito"/>
                <a:cs typeface="Carlito"/>
              </a:rPr>
              <a:t>any parameters </a:t>
            </a:r>
            <a:r>
              <a:rPr sz="2600" dirty="0">
                <a:latin typeface="Carlito"/>
                <a:cs typeface="Carlito"/>
              </a:rPr>
              <a:t>and also  </a:t>
            </a:r>
            <a:r>
              <a:rPr sz="2600" spc="-5" dirty="0">
                <a:latin typeface="Carlito"/>
                <a:cs typeface="Carlito"/>
              </a:rPr>
              <a:t>remember that </a:t>
            </a:r>
            <a:r>
              <a:rPr sz="2600" spc="-10" dirty="0">
                <a:latin typeface="Carlito"/>
                <a:cs typeface="Carlito"/>
              </a:rPr>
              <a:t>constructor </a:t>
            </a:r>
            <a:r>
              <a:rPr sz="2600" spc="-5" dirty="0">
                <a:latin typeface="Carlito"/>
                <a:cs typeface="Carlito"/>
              </a:rPr>
              <a:t>methods </a:t>
            </a:r>
            <a:r>
              <a:rPr sz="2600" spc="-10" dirty="0">
                <a:latin typeface="Carlito"/>
                <a:cs typeface="Carlito"/>
              </a:rPr>
              <a:t>are instance </a:t>
            </a:r>
            <a:r>
              <a:rPr sz="2600" spc="-5" dirty="0">
                <a:latin typeface="Carlito"/>
                <a:cs typeface="Carlito"/>
              </a:rPr>
              <a:t>methods that </a:t>
            </a:r>
            <a:r>
              <a:rPr sz="2600" spc="-15" dirty="0">
                <a:latin typeface="Carlito"/>
                <a:cs typeface="Carlito"/>
              </a:rPr>
              <a:t>get </a:t>
            </a:r>
            <a:r>
              <a:rPr sz="2600" dirty="0">
                <a:latin typeface="Carlito"/>
                <a:cs typeface="Carlito"/>
              </a:rPr>
              <a:t>implicitly  </a:t>
            </a:r>
            <a:r>
              <a:rPr sz="2600" spc="-20" dirty="0">
                <a:latin typeface="Carlito"/>
                <a:cs typeface="Carlito"/>
              </a:rPr>
              <a:t>executed </a:t>
            </a:r>
            <a:r>
              <a:rPr sz="2600" spc="-5" dirty="0">
                <a:latin typeface="Carlito"/>
                <a:cs typeface="Carlito"/>
              </a:rPr>
              <a:t>during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creation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objects.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114" y="0"/>
            <a:ext cx="962088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15" dirty="0"/>
              <a:t>CONSTRUCTOR </a:t>
            </a:r>
            <a:r>
              <a:rPr lang="en-US" sz="4400" spc="-715" dirty="0" smtClean="0"/>
              <a:t>  </a:t>
            </a:r>
            <a:r>
              <a:rPr sz="4400" spc="-600" dirty="0" smtClean="0"/>
              <a:t>OVERLOADING</a:t>
            </a:r>
            <a:r>
              <a:rPr sz="4400" spc="-455" dirty="0" smtClean="0"/>
              <a:t> </a:t>
            </a:r>
            <a:r>
              <a:rPr lang="en-US" sz="4400" spc="-455" dirty="0" smtClean="0"/>
              <a:t> </a:t>
            </a:r>
            <a:r>
              <a:rPr sz="4400" spc="-355" dirty="0" smtClean="0"/>
              <a:t>Example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26136" y="557783"/>
            <a:ext cx="5052060" cy="6247130"/>
          </a:xfrm>
          <a:custGeom>
            <a:avLst/>
            <a:gdLst/>
            <a:ahLst/>
            <a:cxnLst/>
            <a:rect l="l" t="t" r="r" b="b"/>
            <a:pathLst>
              <a:path w="5052060" h="6247130">
                <a:moveTo>
                  <a:pt x="5052060" y="0"/>
                </a:moveTo>
                <a:lnTo>
                  <a:pt x="0" y="0"/>
                </a:lnTo>
                <a:lnTo>
                  <a:pt x="0" y="6246876"/>
                </a:lnTo>
                <a:lnTo>
                  <a:pt x="5052060" y="6246876"/>
                </a:lnTo>
                <a:lnTo>
                  <a:pt x="5052060" y="0"/>
                </a:lnTo>
                <a:close/>
              </a:path>
            </a:pathLst>
          </a:custGeom>
          <a:solidFill>
            <a:srgbClr val="FDF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5485" y="497364"/>
            <a:ext cx="4608830" cy="61988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Circle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x,y;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0" dirty="0">
                <a:latin typeface="Carlito"/>
                <a:cs typeface="Carlito"/>
              </a:rPr>
              <a:t>double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Circle()</a:t>
            </a:r>
            <a:r>
              <a:rPr sz="2200" b="1" spc="2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x = 0; y = 0; </a:t>
            </a:r>
            <a:r>
              <a:rPr sz="2200" b="1" spc="-15" dirty="0">
                <a:latin typeface="Carlito"/>
                <a:cs typeface="Carlito"/>
              </a:rPr>
              <a:t>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4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0.0;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203200" marR="5080" indent="-190500">
              <a:lnSpc>
                <a:spcPct val="122700"/>
              </a:lnSpc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Circle(int </a:t>
            </a:r>
            <a:r>
              <a:rPr sz="2200" b="1" spc="-5" dirty="0">
                <a:latin typeface="Carlito"/>
                <a:cs typeface="Carlito"/>
              </a:rPr>
              <a:t>x, </a:t>
            </a:r>
            <a:r>
              <a:rPr sz="2200" b="1" spc="-10" dirty="0">
                <a:latin typeface="Carlito"/>
                <a:cs typeface="Carlito"/>
              </a:rPr>
              <a:t>int </a:t>
            </a:r>
            <a:r>
              <a:rPr sz="2200" b="1" spc="-70" dirty="0">
                <a:latin typeface="Carlito"/>
                <a:cs typeface="Carlito"/>
              </a:rPr>
              <a:t>y, </a:t>
            </a:r>
            <a:r>
              <a:rPr sz="2200" b="1" spc="-10" dirty="0">
                <a:latin typeface="Carlito"/>
                <a:cs typeface="Carlito"/>
              </a:rPr>
              <a:t>double </a:t>
            </a:r>
            <a:r>
              <a:rPr sz="2200" b="1" spc="-15" dirty="0">
                <a:latin typeface="Carlito"/>
                <a:cs typeface="Carlito"/>
              </a:rPr>
              <a:t>radius) </a:t>
            </a:r>
            <a:r>
              <a:rPr sz="2200" b="1" spc="-5" dirty="0">
                <a:latin typeface="Carlito"/>
                <a:cs typeface="Carlito"/>
              </a:rPr>
              <a:t>{  this.x = x; </a:t>
            </a:r>
            <a:r>
              <a:rPr sz="2200" b="1" spc="-15" dirty="0">
                <a:latin typeface="Carlito"/>
                <a:cs typeface="Carlito"/>
              </a:rPr>
              <a:t>this.y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3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y;</a:t>
            </a:r>
            <a:endParaRPr sz="2200">
              <a:latin typeface="Carlito"/>
              <a:cs typeface="Carlito"/>
            </a:endParaRPr>
          </a:p>
          <a:p>
            <a:pPr marL="203200">
              <a:lnSpc>
                <a:spcPct val="100000"/>
              </a:lnSpc>
              <a:spcBef>
                <a:spcPts val="605"/>
              </a:spcBef>
            </a:pPr>
            <a:r>
              <a:rPr sz="2200" b="1" spc="-10" dirty="0">
                <a:latin typeface="Carlito"/>
                <a:cs typeface="Carlito"/>
              </a:rPr>
              <a:t>this.radius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-6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139065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Circle(double </a:t>
            </a:r>
            <a:r>
              <a:rPr sz="2200" b="1" spc="-15" dirty="0">
                <a:latin typeface="Carlito"/>
                <a:cs typeface="Carlito"/>
              </a:rPr>
              <a:t>radius)</a:t>
            </a:r>
            <a:r>
              <a:rPr sz="2200" b="1" spc="4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this.x = 0;</a:t>
            </a:r>
            <a:endParaRPr sz="2200">
              <a:latin typeface="Carlito"/>
              <a:cs typeface="Carlito"/>
            </a:endParaRPr>
          </a:p>
          <a:p>
            <a:pPr marL="469900" marR="1866900">
              <a:lnSpc>
                <a:spcPct val="122700"/>
              </a:lnSpc>
            </a:pPr>
            <a:r>
              <a:rPr sz="2200" b="1" spc="-15" dirty="0">
                <a:latin typeface="Carlito"/>
                <a:cs typeface="Carlito"/>
              </a:rPr>
              <a:t>this.y </a:t>
            </a:r>
            <a:r>
              <a:rPr sz="2200" b="1" spc="-5" dirty="0">
                <a:latin typeface="Carlito"/>
                <a:cs typeface="Carlito"/>
              </a:rPr>
              <a:t>= 0;  </a:t>
            </a:r>
            <a:r>
              <a:rPr sz="2200" b="1" spc="-10" dirty="0">
                <a:latin typeface="Carlito"/>
                <a:cs typeface="Carlito"/>
              </a:rPr>
              <a:t>this.radius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-5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4850" y="5155438"/>
            <a:ext cx="3367404" cy="15436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95"/>
              </a:spcBef>
            </a:pPr>
            <a:r>
              <a:rPr sz="1900" spc="-10" dirty="0">
                <a:latin typeface="Carlito"/>
                <a:cs typeface="Carlito"/>
              </a:rPr>
              <a:t>Circle obj1= new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Circle();</a:t>
            </a:r>
            <a:endParaRPr sz="1900">
              <a:latin typeface="Carlito"/>
              <a:cs typeface="Carlito"/>
            </a:endParaRPr>
          </a:p>
          <a:p>
            <a:pPr marL="12700" marR="5080">
              <a:lnSpc>
                <a:spcPts val="3000"/>
              </a:lnSpc>
              <a:spcBef>
                <a:spcPts val="195"/>
              </a:spcBef>
            </a:pPr>
            <a:r>
              <a:rPr sz="1900" spc="-10" dirty="0">
                <a:latin typeface="Carlito"/>
                <a:cs typeface="Carlito"/>
              </a:rPr>
              <a:t>Circle obj2= new Circle(10,20,5.4);  Circle obj3= new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Circle(5.4);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Circle obj4 </a:t>
            </a:r>
            <a:r>
              <a:rPr sz="1900" spc="-5" dirty="0">
                <a:solidFill>
                  <a:srgbClr val="6F2F9F"/>
                </a:solidFill>
                <a:latin typeface="Carlito"/>
                <a:cs typeface="Carlito"/>
              </a:rPr>
              <a:t>= </a:t>
            </a: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new</a:t>
            </a:r>
            <a:r>
              <a:rPr sz="1900" spc="25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Circle(obj2);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196" y="2403348"/>
            <a:ext cx="6814184" cy="2092960"/>
          </a:xfrm>
          <a:custGeom>
            <a:avLst/>
            <a:gdLst/>
            <a:ahLst/>
            <a:cxnLst/>
            <a:rect l="l" t="t" r="r" b="b"/>
            <a:pathLst>
              <a:path w="6814184" h="2092960">
                <a:moveTo>
                  <a:pt x="6813804" y="0"/>
                </a:moveTo>
                <a:lnTo>
                  <a:pt x="0" y="0"/>
                </a:lnTo>
                <a:lnTo>
                  <a:pt x="0" y="2092452"/>
                </a:lnTo>
                <a:lnTo>
                  <a:pt x="6813804" y="2092452"/>
                </a:lnTo>
                <a:lnTo>
                  <a:pt x="6813804" y="0"/>
                </a:lnTo>
                <a:close/>
              </a:path>
            </a:pathLst>
          </a:custGeom>
          <a:solidFill>
            <a:srgbClr val="FDF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6935" y="2343048"/>
            <a:ext cx="3427095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59410" indent="-457200">
              <a:lnSpc>
                <a:spcPct val="122700"/>
              </a:lnSpc>
              <a:spcBef>
                <a:spcPts val="1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Circle(Circle </a:t>
            </a:r>
            <a:r>
              <a:rPr sz="2200" b="1" spc="-10" dirty="0">
                <a:latin typeface="Carlito"/>
                <a:cs typeface="Carlito"/>
              </a:rPr>
              <a:t>circle) </a:t>
            </a:r>
            <a:r>
              <a:rPr sz="2200" b="1" spc="-5" dirty="0">
                <a:latin typeface="Carlito"/>
                <a:cs typeface="Carlito"/>
              </a:rPr>
              <a:t>{  this.x = </a:t>
            </a:r>
            <a:r>
              <a:rPr sz="2200" b="1" spc="-10" dirty="0">
                <a:latin typeface="Carlito"/>
                <a:cs typeface="Carlito"/>
              </a:rPr>
              <a:t>circle.x;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20" dirty="0">
                <a:latin typeface="Carlito"/>
                <a:cs typeface="Carlito"/>
              </a:rPr>
              <a:t>this.y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-50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circle.y;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200" b="1" spc="-10" dirty="0">
                <a:latin typeface="Carlito"/>
                <a:cs typeface="Carlito"/>
              </a:rPr>
              <a:t>this.radius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-3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circle.radius;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0" y="0"/>
            <a:ext cx="4945507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spc="-5" dirty="0">
                <a:latin typeface="Carlito"/>
                <a:cs typeface="Carlito"/>
              </a:rPr>
              <a:t>this()</a:t>
            </a:r>
            <a:r>
              <a:rPr sz="4300" b="1" spc="-60" dirty="0">
                <a:latin typeface="Carlito"/>
                <a:cs typeface="Carlito"/>
              </a:rPr>
              <a:t> </a:t>
            </a:r>
            <a:r>
              <a:rPr sz="4300" b="1" spc="-10" dirty="0">
                <a:latin typeface="Carlito"/>
                <a:cs typeface="Carlito"/>
              </a:rPr>
              <a:t>method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997" y="1377822"/>
            <a:ext cx="113055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rlito"/>
                <a:cs typeface="Carlito"/>
              </a:rPr>
              <a:t>Purpose: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25" dirty="0">
                <a:latin typeface="Carlito"/>
                <a:cs typeface="Carlito"/>
              </a:rPr>
              <a:t>invoke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dirty="0">
                <a:latin typeface="Carlito"/>
                <a:cs typeface="Carlito"/>
              </a:rPr>
              <a:t>within another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method 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i="1" spc="-5" dirty="0">
                <a:solidFill>
                  <a:srgbClr val="C00000"/>
                </a:solidFill>
                <a:latin typeface="Carlito"/>
                <a:cs typeface="Carlito"/>
              </a:rPr>
              <a:t>same</a:t>
            </a:r>
            <a:r>
              <a:rPr sz="2400" i="1" spc="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Carlito"/>
                <a:cs typeface="Carlito"/>
              </a:rPr>
              <a:t>Usage: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duplication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within </a:t>
            </a:r>
            <a:r>
              <a:rPr sz="2400" spc="-15" dirty="0">
                <a:latin typeface="Carlito"/>
                <a:cs typeface="Carlito"/>
              </a:rPr>
              <a:t>parameterized constructors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1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rlito"/>
                <a:cs typeface="Carlito"/>
              </a:rPr>
              <a:t>Note: </a:t>
            </a:r>
            <a:r>
              <a:rPr sz="2400" b="1" spc="-5" dirty="0">
                <a:latin typeface="Carlito"/>
                <a:cs typeface="Carlito"/>
              </a:rPr>
              <a:t>this() method can </a:t>
            </a:r>
            <a:r>
              <a:rPr sz="2400" b="1" dirty="0">
                <a:latin typeface="Carlito"/>
                <a:cs typeface="Carlito"/>
              </a:rPr>
              <a:t>be </a:t>
            </a:r>
            <a:r>
              <a:rPr sz="2400" b="1" spc="-5" dirty="0">
                <a:latin typeface="Carlito"/>
                <a:cs typeface="Carlito"/>
              </a:rPr>
              <a:t>called </a:t>
            </a:r>
            <a:r>
              <a:rPr sz="2400" b="1" dirty="0">
                <a:latin typeface="Carlito"/>
                <a:cs typeface="Carlito"/>
              </a:rPr>
              <a:t>only </a:t>
            </a:r>
            <a:r>
              <a:rPr sz="2400" b="1" spc="-5" dirty="0">
                <a:latin typeface="Carlito"/>
                <a:cs typeface="Carlito"/>
              </a:rPr>
              <a:t>within the </a:t>
            </a:r>
            <a:r>
              <a:rPr sz="2400" b="1" spc="-10" dirty="0">
                <a:latin typeface="Carlito"/>
                <a:cs typeface="Carlito"/>
              </a:rPr>
              <a:t>constructor </a:t>
            </a:r>
            <a:r>
              <a:rPr sz="2400" b="1" spc="-5" dirty="0">
                <a:latin typeface="Carlito"/>
                <a:cs typeface="Carlito"/>
              </a:rPr>
              <a:t>method and </a:t>
            </a:r>
            <a:r>
              <a:rPr sz="2400" b="1" dirty="0">
                <a:latin typeface="Carlito"/>
                <a:cs typeface="Carlito"/>
              </a:rPr>
              <a:t>it has </a:t>
            </a:r>
            <a:r>
              <a:rPr sz="2400" b="1" spc="-20" dirty="0">
                <a:latin typeface="Carlito"/>
                <a:cs typeface="Carlito"/>
              </a:rPr>
              <a:t>to </a:t>
            </a:r>
            <a:r>
              <a:rPr sz="2400" b="1" dirty="0">
                <a:latin typeface="Carlito"/>
                <a:cs typeface="Carlito"/>
              </a:rPr>
              <a:t>be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rlito"/>
                <a:cs typeface="Carlito"/>
              </a:rPr>
              <a:t>first </a:t>
            </a:r>
            <a:r>
              <a:rPr sz="2400" b="1" spc="-20" dirty="0">
                <a:latin typeface="Carlito"/>
                <a:cs typeface="Carlito"/>
              </a:rPr>
              <a:t>statement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constructor</a:t>
            </a:r>
            <a:r>
              <a:rPr sz="2400" b="1" spc="4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method.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7442" y="0"/>
            <a:ext cx="8060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/>
              <a:t>Constructor </a:t>
            </a:r>
            <a:r>
              <a:rPr sz="3600" spc="-200" dirty="0"/>
              <a:t>Overloading </a:t>
            </a:r>
            <a:r>
              <a:rPr sz="3600" spc="-290" dirty="0"/>
              <a:t>Example</a:t>
            </a:r>
            <a:r>
              <a:rPr sz="3600" spc="-490" dirty="0"/>
              <a:t> </a:t>
            </a:r>
            <a:r>
              <a:rPr sz="3600" spc="-145" dirty="0"/>
              <a:t>Re-written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27659" y="632459"/>
            <a:ext cx="5050790" cy="5832475"/>
          </a:xfrm>
          <a:custGeom>
            <a:avLst/>
            <a:gdLst/>
            <a:ahLst/>
            <a:cxnLst/>
            <a:rect l="l" t="t" r="r" b="b"/>
            <a:pathLst>
              <a:path w="5050790" h="5832475">
                <a:moveTo>
                  <a:pt x="5050536" y="0"/>
                </a:moveTo>
                <a:lnTo>
                  <a:pt x="0" y="0"/>
                </a:lnTo>
                <a:lnTo>
                  <a:pt x="0" y="5832348"/>
                </a:lnTo>
                <a:lnTo>
                  <a:pt x="5050536" y="5832348"/>
                </a:lnTo>
                <a:lnTo>
                  <a:pt x="5050536" y="0"/>
                </a:lnTo>
                <a:close/>
              </a:path>
            </a:pathLst>
          </a:custGeom>
          <a:solidFill>
            <a:srgbClr val="FDF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6095" y="572794"/>
            <a:ext cx="4608195" cy="57873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b="1" spc="-15" dirty="0">
                <a:latin typeface="Carlito"/>
                <a:cs typeface="Carlito"/>
              </a:rPr>
              <a:t>Circle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x,y;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5" dirty="0">
                <a:latin typeface="Carlito"/>
                <a:cs typeface="Carlito"/>
              </a:rPr>
              <a:t>double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660400" marR="5080" indent="-647700">
              <a:lnSpc>
                <a:spcPct val="122700"/>
              </a:lnSpc>
              <a:spcBef>
                <a:spcPts val="5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Circle(int </a:t>
            </a:r>
            <a:r>
              <a:rPr sz="2200" b="1" spc="-5" dirty="0">
                <a:latin typeface="Carlito"/>
                <a:cs typeface="Carlito"/>
              </a:rPr>
              <a:t>x, </a:t>
            </a:r>
            <a:r>
              <a:rPr sz="2200" b="1" spc="-10" dirty="0">
                <a:latin typeface="Carlito"/>
                <a:cs typeface="Carlito"/>
              </a:rPr>
              <a:t>int </a:t>
            </a:r>
            <a:r>
              <a:rPr sz="2200" b="1" spc="-70" dirty="0">
                <a:latin typeface="Carlito"/>
                <a:cs typeface="Carlito"/>
              </a:rPr>
              <a:t>y, </a:t>
            </a:r>
            <a:r>
              <a:rPr sz="2200" b="1" spc="-10" dirty="0">
                <a:latin typeface="Carlito"/>
                <a:cs typeface="Carlito"/>
              </a:rPr>
              <a:t>double </a:t>
            </a:r>
            <a:r>
              <a:rPr sz="2200" b="1" spc="-15" dirty="0">
                <a:latin typeface="Carlito"/>
                <a:cs typeface="Carlito"/>
              </a:rPr>
              <a:t>radius) </a:t>
            </a:r>
            <a:r>
              <a:rPr sz="2200" b="1" spc="-5" dirty="0">
                <a:latin typeface="Carlito"/>
                <a:cs typeface="Carlito"/>
              </a:rPr>
              <a:t>{  this.x=x;</a:t>
            </a:r>
            <a:endParaRPr sz="2200">
              <a:latin typeface="Carlito"/>
              <a:cs typeface="Carlito"/>
            </a:endParaRPr>
          </a:p>
          <a:p>
            <a:pPr marL="660400">
              <a:lnSpc>
                <a:spcPct val="100000"/>
              </a:lnSpc>
              <a:spcBef>
                <a:spcPts val="600"/>
              </a:spcBef>
            </a:pPr>
            <a:r>
              <a:rPr sz="2200" b="1" spc="-15" dirty="0">
                <a:latin typeface="Carlito"/>
                <a:cs typeface="Carlito"/>
              </a:rPr>
              <a:t>this.y=y;</a:t>
            </a:r>
            <a:endParaRPr sz="2200">
              <a:latin typeface="Carlito"/>
              <a:cs typeface="Carlito"/>
            </a:endParaRPr>
          </a:p>
          <a:p>
            <a:pPr marL="660400">
              <a:lnSpc>
                <a:spcPct val="100000"/>
              </a:lnSpc>
              <a:spcBef>
                <a:spcPts val="600"/>
              </a:spcBef>
            </a:pPr>
            <a:r>
              <a:rPr sz="2200" b="1" spc="-10" dirty="0">
                <a:latin typeface="Carlito"/>
                <a:cs typeface="Carlito"/>
              </a:rPr>
              <a:t>this.radius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1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radius;</a:t>
            </a:r>
            <a:endParaRPr sz="2200">
              <a:latin typeface="Carlito"/>
              <a:cs typeface="Carlito"/>
            </a:endParaRPr>
          </a:p>
          <a:p>
            <a:pPr marL="139065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Circle()</a:t>
            </a:r>
            <a:r>
              <a:rPr sz="2200" b="1" spc="2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solidFill>
                  <a:srgbClr val="C00000"/>
                </a:solidFill>
                <a:latin typeface="Carlito"/>
                <a:cs typeface="Carlito"/>
              </a:rPr>
              <a:t>this(0,0,0);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0" dirty="0">
                <a:latin typeface="Carlito"/>
                <a:cs typeface="Carlito"/>
              </a:rPr>
              <a:t>Circle(double </a:t>
            </a:r>
            <a:r>
              <a:rPr sz="2200" b="1" spc="-15" dirty="0">
                <a:latin typeface="Carlito"/>
                <a:cs typeface="Carlito"/>
              </a:rPr>
              <a:t>radius)</a:t>
            </a:r>
            <a:r>
              <a:rPr sz="2200" b="1" spc="4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{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this(0,0,radius);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4850" y="5155438"/>
            <a:ext cx="3367404" cy="15436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95"/>
              </a:spcBef>
            </a:pPr>
            <a:r>
              <a:rPr sz="1900" spc="-10" dirty="0">
                <a:latin typeface="Carlito"/>
                <a:cs typeface="Carlito"/>
              </a:rPr>
              <a:t>Circle obj1= new</a:t>
            </a:r>
            <a:r>
              <a:rPr sz="1900" spc="4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Circle();</a:t>
            </a:r>
            <a:endParaRPr sz="1900">
              <a:latin typeface="Carlito"/>
              <a:cs typeface="Carlito"/>
            </a:endParaRPr>
          </a:p>
          <a:p>
            <a:pPr marL="12700" marR="5080">
              <a:lnSpc>
                <a:spcPts val="3000"/>
              </a:lnSpc>
              <a:spcBef>
                <a:spcPts val="195"/>
              </a:spcBef>
            </a:pPr>
            <a:r>
              <a:rPr sz="1900" spc="-10" dirty="0">
                <a:latin typeface="Carlito"/>
                <a:cs typeface="Carlito"/>
              </a:rPr>
              <a:t>Circle obj2= new Circle(10,20,5.4);  Circle obj3= new</a:t>
            </a:r>
            <a:r>
              <a:rPr sz="1900" spc="3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Circle(5.4);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Circle obj4 </a:t>
            </a:r>
            <a:r>
              <a:rPr sz="1900" spc="-5" dirty="0">
                <a:solidFill>
                  <a:srgbClr val="6F2F9F"/>
                </a:solidFill>
                <a:latin typeface="Carlito"/>
                <a:cs typeface="Carlito"/>
              </a:rPr>
              <a:t>= </a:t>
            </a:r>
            <a:r>
              <a:rPr sz="1900" spc="-10" dirty="0">
                <a:solidFill>
                  <a:srgbClr val="6F2F9F"/>
                </a:solidFill>
                <a:latin typeface="Carlito"/>
                <a:cs typeface="Carlito"/>
              </a:rPr>
              <a:t>new</a:t>
            </a:r>
            <a:r>
              <a:rPr sz="1900" spc="-5" dirty="0">
                <a:solidFill>
                  <a:srgbClr val="6F2F9F"/>
                </a:solidFill>
                <a:latin typeface="Carlito"/>
                <a:cs typeface="Carlito"/>
              </a:rPr>
              <a:t> Circle(obj2);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78196" y="2389632"/>
            <a:ext cx="6814184" cy="2461260"/>
          </a:xfrm>
          <a:custGeom>
            <a:avLst/>
            <a:gdLst/>
            <a:ahLst/>
            <a:cxnLst/>
            <a:rect l="l" t="t" r="r" b="b"/>
            <a:pathLst>
              <a:path w="6814184" h="2461260">
                <a:moveTo>
                  <a:pt x="6813804" y="0"/>
                </a:moveTo>
                <a:lnTo>
                  <a:pt x="0" y="0"/>
                </a:lnTo>
                <a:lnTo>
                  <a:pt x="0" y="2461260"/>
                </a:lnTo>
                <a:lnTo>
                  <a:pt x="6813804" y="2461260"/>
                </a:lnTo>
                <a:lnTo>
                  <a:pt x="6813804" y="0"/>
                </a:lnTo>
                <a:close/>
              </a:path>
            </a:pathLst>
          </a:custGeom>
          <a:solidFill>
            <a:srgbClr val="FDF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57571" y="2237638"/>
            <a:ext cx="441833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</a:pPr>
            <a:r>
              <a:rPr sz="2200" b="1" spc="-5" dirty="0">
                <a:latin typeface="Carlito"/>
                <a:cs typeface="Carlito"/>
              </a:rPr>
              <a:t>public </a:t>
            </a:r>
            <a:r>
              <a:rPr sz="2200" b="1" spc="-15" dirty="0">
                <a:latin typeface="Carlito"/>
                <a:cs typeface="Carlito"/>
              </a:rPr>
              <a:t>Circle(Circle </a:t>
            </a:r>
            <a:r>
              <a:rPr sz="2200" b="1" spc="-10" dirty="0">
                <a:latin typeface="Carlito"/>
                <a:cs typeface="Carlito"/>
              </a:rPr>
              <a:t>circle) </a:t>
            </a:r>
            <a:r>
              <a:rPr sz="2200" b="1" spc="-5" dirty="0">
                <a:latin typeface="Carlito"/>
                <a:cs typeface="Carlito"/>
              </a:rPr>
              <a:t>{  </a:t>
            </a: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this(circle.x, </a:t>
            </a:r>
            <a:r>
              <a:rPr sz="2200" b="1" spc="-35" dirty="0">
                <a:solidFill>
                  <a:srgbClr val="C00000"/>
                </a:solidFill>
                <a:latin typeface="Carlito"/>
                <a:cs typeface="Carlito"/>
              </a:rPr>
              <a:t>circle.y,</a:t>
            </a:r>
            <a:r>
              <a:rPr sz="2200" b="1" spc="4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rlito"/>
                <a:cs typeface="Carlito"/>
              </a:rPr>
              <a:t>circle.radius);</a:t>
            </a:r>
            <a:endParaRPr sz="2200">
              <a:latin typeface="Carlito"/>
              <a:cs typeface="Carlito"/>
            </a:endParaRPr>
          </a:p>
          <a:p>
            <a:pPr marL="76200">
              <a:lnSpc>
                <a:spcPct val="100000"/>
              </a:lnSpc>
              <a:spcBef>
                <a:spcPts val="1320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1578" y="4417822"/>
            <a:ext cx="121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7983" y="0"/>
            <a:ext cx="5817617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 -</a:t>
            </a:r>
            <a:r>
              <a:rPr sz="4300" spc="-55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0107" y="3025139"/>
            <a:ext cx="6748780" cy="10775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1590" rIns="0" bIns="0" rtlCol="0">
            <a:spAutoFit/>
          </a:bodyPr>
          <a:lstStyle/>
          <a:p>
            <a:pPr marL="548640" marR="2684145">
              <a:lnSpc>
                <a:spcPct val="100000"/>
              </a:lnSpc>
              <a:spcBef>
                <a:spcPts val="170"/>
              </a:spcBef>
            </a:pPr>
            <a:r>
              <a:rPr sz="3200" b="1" spc="-5" dirty="0">
                <a:latin typeface="Carlito"/>
                <a:cs typeface="Carlito"/>
              </a:rPr>
              <a:t>Method </a:t>
            </a:r>
            <a:r>
              <a:rPr sz="3200" b="1" spc="-10" dirty="0">
                <a:latin typeface="Carlito"/>
                <a:cs typeface="Carlito"/>
              </a:rPr>
              <a:t>Overloading  </a:t>
            </a:r>
            <a:r>
              <a:rPr sz="3200" b="1" spc="-5" dirty="0">
                <a:latin typeface="Carlito"/>
                <a:cs typeface="Carlito"/>
              </a:rPr>
              <a:t>final</a:t>
            </a:r>
            <a:r>
              <a:rPr sz="3200" b="1" spc="-3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variable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4360"/>
          </a:xfrm>
          <a:custGeom>
            <a:avLst/>
            <a:gdLst/>
            <a:ahLst/>
            <a:cxnLst/>
            <a:rect l="l" t="t" r="r" b="b"/>
            <a:pathLst>
              <a:path w="12192000" h="594360">
                <a:moveTo>
                  <a:pt x="12192000" y="0"/>
                </a:moveTo>
                <a:lnTo>
                  <a:pt x="0" y="0"/>
                </a:lnTo>
                <a:lnTo>
                  <a:pt x="0" y="594360"/>
                </a:lnTo>
                <a:lnTo>
                  <a:pt x="12192000" y="5943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9865" y="0"/>
            <a:ext cx="5199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84" dirty="0"/>
              <a:t>METHOD</a:t>
            </a:r>
            <a:r>
              <a:rPr sz="4200" spc="-390" dirty="0"/>
              <a:t> </a:t>
            </a:r>
            <a:r>
              <a:rPr sz="4200" spc="-570" dirty="0"/>
              <a:t>OVERLOADING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25348" y="673989"/>
            <a:ext cx="11210925" cy="56883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28575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  <a:tab pos="6868159" algn="l"/>
              </a:tabLst>
            </a:pPr>
            <a:r>
              <a:rPr sz="2400" spc="-100" dirty="0">
                <a:latin typeface="Arial"/>
                <a:cs typeface="Arial"/>
              </a:rPr>
              <a:t>Defining </a:t>
            </a:r>
            <a:r>
              <a:rPr sz="2400" spc="-90" dirty="0">
                <a:latin typeface="Arial"/>
                <a:cs typeface="Arial"/>
              </a:rPr>
              <a:t>more </a:t>
            </a:r>
            <a:r>
              <a:rPr sz="2400" spc="-65" dirty="0">
                <a:latin typeface="Arial"/>
                <a:cs typeface="Arial"/>
              </a:rPr>
              <a:t>than </a:t>
            </a:r>
            <a:r>
              <a:rPr sz="2400" spc="-110" dirty="0">
                <a:latin typeface="Arial"/>
                <a:cs typeface="Arial"/>
              </a:rPr>
              <a:t>one </a:t>
            </a:r>
            <a:r>
              <a:rPr sz="2400" spc="-70" dirty="0">
                <a:latin typeface="Arial"/>
                <a:cs typeface="Arial"/>
              </a:rPr>
              <a:t>method </a:t>
            </a:r>
            <a:r>
              <a:rPr sz="2400" spc="-20" dirty="0">
                <a:latin typeface="Arial"/>
                <a:cs typeface="Arial"/>
              </a:rPr>
              <a:t>within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</a:t>
            </a:r>
            <a:r>
              <a:rPr sz="2400" spc="-130" dirty="0">
                <a:latin typeface="Arial"/>
                <a:cs typeface="Arial"/>
              </a:rPr>
              <a:t> having	</a:t>
            </a:r>
            <a:r>
              <a:rPr sz="2400" i="1" spc="-100" dirty="0">
                <a:latin typeface="Trebuchet MS"/>
                <a:cs typeface="Trebuchet MS"/>
              </a:rPr>
              <a:t>same </a:t>
            </a:r>
            <a:r>
              <a:rPr sz="2400" i="1" spc="-114" dirty="0">
                <a:latin typeface="Trebuchet MS"/>
                <a:cs typeface="Trebuchet MS"/>
              </a:rPr>
              <a:t>name </a:t>
            </a:r>
            <a:r>
              <a:rPr sz="2400" i="1" spc="-180" dirty="0">
                <a:latin typeface="Trebuchet MS"/>
                <a:cs typeface="Trebuchet MS"/>
              </a:rPr>
              <a:t>but differing in </a:t>
            </a:r>
            <a:r>
              <a:rPr sz="2400" i="1" spc="-150" dirty="0">
                <a:latin typeface="Trebuchet MS"/>
                <a:cs typeface="Trebuchet MS"/>
              </a:rPr>
              <a:t>method  </a:t>
            </a:r>
            <a:r>
              <a:rPr sz="2400" i="1" spc="-130" dirty="0">
                <a:latin typeface="Trebuchet MS"/>
                <a:cs typeface="Trebuchet MS"/>
              </a:rPr>
              <a:t>signature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65" dirty="0">
                <a:latin typeface="Arial"/>
                <a:cs typeface="Arial"/>
              </a:rPr>
              <a:t>termed </a:t>
            </a:r>
            <a:r>
              <a:rPr sz="2400" spc="-105" dirty="0">
                <a:latin typeface="Arial"/>
                <a:cs typeface="Arial"/>
              </a:rPr>
              <a:t>overloaded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method </a:t>
            </a:r>
            <a:r>
              <a:rPr sz="2400" spc="-105" dirty="0">
                <a:latin typeface="Arial"/>
                <a:cs typeface="Arial"/>
              </a:rPr>
              <a:t>signature </a:t>
            </a:r>
            <a:r>
              <a:rPr sz="2400" spc="-110" dirty="0">
                <a:latin typeface="Arial"/>
                <a:cs typeface="Arial"/>
              </a:rPr>
              <a:t>refers </a:t>
            </a:r>
            <a:r>
              <a:rPr sz="2400" spc="-85" dirty="0">
                <a:latin typeface="Arial"/>
                <a:cs typeface="Arial"/>
              </a:rPr>
              <a:t>only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parameter-list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95" dirty="0">
                <a:latin typeface="Arial"/>
                <a:cs typeface="Arial"/>
              </a:rPr>
              <a:t>Calls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overloaded </a:t>
            </a:r>
            <a:r>
              <a:rPr sz="2400" spc="-100" dirty="0">
                <a:latin typeface="Arial"/>
                <a:cs typeface="Arial"/>
              </a:rPr>
              <a:t>methods </a:t>
            </a:r>
            <a:r>
              <a:rPr sz="2400" spc="-20" dirty="0">
                <a:latin typeface="Arial"/>
                <a:cs typeface="Arial"/>
              </a:rPr>
              <a:t>will </a:t>
            </a:r>
            <a:r>
              <a:rPr sz="2400" spc="-120" dirty="0">
                <a:latin typeface="Arial"/>
                <a:cs typeface="Arial"/>
              </a:rPr>
              <a:t>be resolved </a:t>
            </a:r>
            <a:r>
              <a:rPr sz="2400" spc="-75" dirty="0">
                <a:latin typeface="Arial"/>
                <a:cs typeface="Arial"/>
              </a:rPr>
              <a:t>during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i="1" spc="-165" dirty="0">
                <a:latin typeface="Trebuchet MS"/>
                <a:cs typeface="Trebuchet MS"/>
              </a:rPr>
              <a:t>compile </a:t>
            </a:r>
            <a:r>
              <a:rPr sz="2400" i="1" spc="-185" dirty="0"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160" dirty="0">
                <a:latin typeface="Arial"/>
                <a:cs typeface="Arial"/>
              </a:rPr>
              <a:t>Also </a:t>
            </a:r>
            <a:r>
              <a:rPr sz="2400" spc="-100" dirty="0">
                <a:latin typeface="Arial"/>
                <a:cs typeface="Arial"/>
              </a:rPr>
              <a:t>known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i="1" spc="-160" dirty="0">
                <a:latin typeface="Trebuchet MS"/>
                <a:cs typeface="Trebuchet MS"/>
              </a:rPr>
              <a:t>static </a:t>
            </a:r>
            <a:r>
              <a:rPr sz="2400" i="1" spc="-150" dirty="0">
                <a:latin typeface="Trebuchet MS"/>
                <a:cs typeface="Trebuchet MS"/>
              </a:rPr>
              <a:t>polymorphism </a:t>
            </a:r>
            <a:r>
              <a:rPr sz="2400" i="1" spc="-140" dirty="0">
                <a:latin typeface="Trebuchet MS"/>
                <a:cs typeface="Trebuchet MS"/>
              </a:rPr>
              <a:t>or </a:t>
            </a:r>
            <a:r>
              <a:rPr sz="2400" i="1" spc="-160" dirty="0">
                <a:latin typeface="Trebuchet MS"/>
                <a:cs typeface="Trebuchet MS"/>
              </a:rPr>
              <a:t>static</a:t>
            </a:r>
            <a:r>
              <a:rPr sz="2400" i="1" spc="-330" dirty="0">
                <a:latin typeface="Trebuchet MS"/>
                <a:cs typeface="Trebuchet MS"/>
              </a:rPr>
              <a:t> </a:t>
            </a:r>
            <a:r>
              <a:rPr sz="2400" i="1" spc="-130" dirty="0">
                <a:latin typeface="Trebuchet MS"/>
                <a:cs typeface="Trebuchet MS"/>
              </a:rPr>
              <a:t>binding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2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Argument(Parameter) </a:t>
            </a:r>
            <a:r>
              <a:rPr sz="2400" spc="-50" dirty="0">
                <a:latin typeface="Arial"/>
                <a:cs typeface="Arial"/>
              </a:rPr>
              <a:t>list </a:t>
            </a:r>
            <a:r>
              <a:rPr sz="2400" spc="-100" dirty="0">
                <a:latin typeface="Arial"/>
                <a:cs typeface="Arial"/>
              </a:rPr>
              <a:t>could </a:t>
            </a:r>
            <a:r>
              <a:rPr sz="2400" spc="-40" dirty="0">
                <a:latin typeface="Arial"/>
                <a:cs typeface="Arial"/>
              </a:rPr>
              <a:t>differ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via: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04"/>
              </a:spcBef>
              <a:buChar char="-"/>
              <a:tabLst>
                <a:tab pos="697865" algn="l"/>
                <a:tab pos="698500" algn="l"/>
              </a:tabLst>
            </a:pPr>
            <a:r>
              <a:rPr sz="2400" spc="-105" dirty="0">
                <a:latin typeface="Arial"/>
                <a:cs typeface="Arial"/>
              </a:rPr>
              <a:t>Number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Char char="-"/>
              <a:tabLst>
                <a:tab pos="697865" algn="l"/>
                <a:tab pos="698500" algn="l"/>
              </a:tabLst>
            </a:pPr>
            <a:r>
              <a:rPr sz="2400" spc="-120" dirty="0">
                <a:latin typeface="Arial"/>
                <a:cs typeface="Arial"/>
              </a:rPr>
              <a:t>Datatype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19"/>
              </a:spcBef>
              <a:buChar char="-"/>
              <a:tabLst>
                <a:tab pos="697865" algn="l"/>
                <a:tab pos="698500" algn="l"/>
              </a:tabLst>
            </a:pPr>
            <a:r>
              <a:rPr sz="2400" spc="-175" dirty="0">
                <a:latin typeface="Arial"/>
                <a:cs typeface="Arial"/>
              </a:rPr>
              <a:t>Sequence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400" spc="-20" dirty="0">
                <a:latin typeface="Arial"/>
                <a:cs typeface="Arial"/>
              </a:rPr>
              <a:t>If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two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more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have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same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name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same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parameter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list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but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differs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return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type 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25" dirty="0">
                <a:latin typeface="Arial"/>
                <a:cs typeface="Arial"/>
              </a:rPr>
              <a:t>not </a:t>
            </a:r>
            <a:r>
              <a:rPr sz="2400" spc="-145" dirty="0">
                <a:latin typeface="Arial"/>
                <a:cs typeface="Arial"/>
              </a:rPr>
              <a:t>said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be </a:t>
            </a:r>
            <a:r>
              <a:rPr sz="2400" spc="-105" dirty="0">
                <a:latin typeface="Arial"/>
                <a:cs typeface="Arial"/>
              </a:rPr>
              <a:t>overloaded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  <a:tab pos="4799965" algn="l"/>
              </a:tabLst>
            </a:pPr>
            <a:r>
              <a:rPr sz="2400" spc="-225" dirty="0">
                <a:latin typeface="Arial"/>
                <a:cs typeface="Arial"/>
              </a:rPr>
              <a:t>Access </a:t>
            </a:r>
            <a:r>
              <a:rPr sz="2400" spc="-80" dirty="0">
                <a:latin typeface="Arial"/>
                <a:cs typeface="Arial"/>
              </a:rPr>
              <a:t>modifiers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145" dirty="0">
                <a:latin typeface="Arial"/>
                <a:cs typeface="Arial"/>
              </a:rPr>
              <a:t>also </a:t>
            </a:r>
            <a:r>
              <a:rPr sz="2400" spc="-25" dirty="0">
                <a:latin typeface="Arial"/>
                <a:cs typeface="Arial"/>
              </a:rPr>
              <a:t>not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part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	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signature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5219700"/>
            <a:chOff x="0" y="0"/>
            <a:chExt cx="12192000" cy="5219700"/>
          </a:xfrm>
        </p:grpSpPr>
        <p:sp>
          <p:nvSpPr>
            <p:cNvPr id="3" name="object 3"/>
            <p:cNvSpPr/>
            <p:nvPr/>
          </p:nvSpPr>
          <p:spPr>
            <a:xfrm>
              <a:off x="1232933" y="647699"/>
              <a:ext cx="9878550" cy="4571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69290"/>
            </a:xfrm>
            <a:custGeom>
              <a:avLst/>
              <a:gdLst/>
              <a:ahLst/>
              <a:cxnLst/>
              <a:rect l="l" t="t" r="r" b="b"/>
              <a:pathLst>
                <a:path w="12192000" h="669290">
                  <a:moveTo>
                    <a:pt x="12192000" y="0"/>
                  </a:moveTo>
                  <a:lnTo>
                    <a:pt x="0" y="0"/>
                  </a:lnTo>
                  <a:lnTo>
                    <a:pt x="0" y="669036"/>
                  </a:lnTo>
                  <a:lnTo>
                    <a:pt x="12192000" y="6690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1" y="0"/>
            <a:ext cx="7474076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 </a:t>
            </a:r>
            <a:r>
              <a:rPr sz="4300" spc="-10" dirty="0">
                <a:latin typeface="Carlito"/>
                <a:cs typeface="Carlito"/>
              </a:rPr>
              <a:t>Class</a:t>
            </a:r>
            <a:r>
              <a:rPr sz="4300" spc="-3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Example</a:t>
            </a:r>
            <a:endParaRPr sz="43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1644" y="4625340"/>
            <a:ext cx="6215380" cy="2239010"/>
            <a:chOff x="961644" y="4625340"/>
            <a:chExt cx="6215380" cy="2239010"/>
          </a:xfrm>
        </p:grpSpPr>
        <p:sp>
          <p:nvSpPr>
            <p:cNvPr id="7" name="object 7"/>
            <p:cNvSpPr/>
            <p:nvPr/>
          </p:nvSpPr>
          <p:spPr>
            <a:xfrm>
              <a:off x="967740" y="4631436"/>
              <a:ext cx="6202680" cy="2226945"/>
            </a:xfrm>
            <a:custGeom>
              <a:avLst/>
              <a:gdLst/>
              <a:ahLst/>
              <a:cxnLst/>
              <a:rect l="l" t="t" r="r" b="b"/>
              <a:pathLst>
                <a:path w="6202680" h="2226945">
                  <a:moveTo>
                    <a:pt x="6202680" y="0"/>
                  </a:moveTo>
                  <a:lnTo>
                    <a:pt x="0" y="0"/>
                  </a:lnTo>
                  <a:lnTo>
                    <a:pt x="0" y="2226560"/>
                  </a:lnTo>
                  <a:lnTo>
                    <a:pt x="6202680" y="2226560"/>
                  </a:lnTo>
                  <a:lnTo>
                    <a:pt x="6202680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7740" y="4631436"/>
              <a:ext cx="6202680" cy="2226945"/>
            </a:xfrm>
            <a:custGeom>
              <a:avLst/>
              <a:gdLst/>
              <a:ahLst/>
              <a:cxnLst/>
              <a:rect l="l" t="t" r="r" b="b"/>
              <a:pathLst>
                <a:path w="6202680" h="2226945">
                  <a:moveTo>
                    <a:pt x="6202680" y="2226560"/>
                  </a:moveTo>
                  <a:lnTo>
                    <a:pt x="6202680" y="0"/>
                  </a:lnTo>
                  <a:lnTo>
                    <a:pt x="0" y="0"/>
                  </a:lnTo>
                  <a:lnTo>
                    <a:pt x="0" y="2226560"/>
                  </a:lnTo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3836" y="4627626"/>
            <a:ext cx="61906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75501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1800" b="1" spc="-80" dirty="0">
                <a:latin typeface="Carlito"/>
                <a:cs typeface="Carlito"/>
              </a:rPr>
              <a:t>To </a:t>
            </a:r>
            <a:r>
              <a:rPr sz="1800" b="1" spc="-15" dirty="0">
                <a:latin typeface="Carlito"/>
                <a:cs typeface="Carlito"/>
              </a:rPr>
              <a:t>test </a:t>
            </a:r>
            <a:r>
              <a:rPr sz="1800" b="1" i="1" spc="-10" dirty="0">
                <a:latin typeface="Carlito"/>
                <a:cs typeface="Carlito"/>
              </a:rPr>
              <a:t>Person </a:t>
            </a:r>
            <a:r>
              <a:rPr sz="1800" b="1" spc="-5" dirty="0">
                <a:latin typeface="Carlito"/>
                <a:cs typeface="Carlito"/>
              </a:rPr>
              <a:t>class, </a:t>
            </a:r>
            <a:r>
              <a:rPr sz="1800" b="1" spc="-15" dirty="0">
                <a:latin typeface="Carlito"/>
                <a:cs typeface="Carlito"/>
              </a:rPr>
              <a:t>Create </a:t>
            </a:r>
            <a:r>
              <a:rPr sz="1800" b="1" dirty="0">
                <a:latin typeface="Carlito"/>
                <a:cs typeface="Carlito"/>
              </a:rPr>
              <a:t>a </a:t>
            </a:r>
            <a:r>
              <a:rPr sz="1800" b="1" spc="-35" dirty="0">
                <a:latin typeface="Carlito"/>
                <a:cs typeface="Carlito"/>
              </a:rPr>
              <a:t>Tester </a:t>
            </a:r>
            <a:r>
              <a:rPr sz="1800" b="1" spc="-5" dirty="0">
                <a:latin typeface="Carlito"/>
                <a:cs typeface="Carlito"/>
              </a:rPr>
              <a:t>class </a:t>
            </a:r>
            <a:r>
              <a:rPr sz="1800" b="1" dirty="0">
                <a:latin typeface="Carlito"/>
                <a:cs typeface="Carlito"/>
              </a:rPr>
              <a:t>( a </a:t>
            </a:r>
            <a:r>
              <a:rPr sz="1800" b="1" spc="-5" dirty="0">
                <a:latin typeface="Carlito"/>
                <a:cs typeface="Carlito"/>
              </a:rPr>
              <a:t>class that  contains main() method. </a:t>
            </a:r>
            <a:r>
              <a:rPr sz="1800" b="1" dirty="0">
                <a:latin typeface="Carlito"/>
                <a:cs typeface="Carlito"/>
              </a:rPr>
              <a:t>Ex.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PersonTester)</a:t>
            </a:r>
            <a:endParaRPr sz="1800">
              <a:latin typeface="Carlito"/>
              <a:cs typeface="Carlito"/>
            </a:endParaRPr>
          </a:p>
          <a:p>
            <a:pPr marL="372745" indent="-287020">
              <a:lnSpc>
                <a:spcPct val="100000"/>
              </a:lnSpc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1800" b="1" spc="-10" dirty="0">
                <a:latin typeface="Carlito"/>
                <a:cs typeface="Carlito"/>
              </a:rPr>
              <a:t>Instantiate </a:t>
            </a:r>
            <a:r>
              <a:rPr sz="1800" b="1" spc="-15" dirty="0">
                <a:latin typeface="Carlito"/>
                <a:cs typeface="Carlito"/>
              </a:rPr>
              <a:t>Person </a:t>
            </a:r>
            <a:r>
              <a:rPr sz="1800" b="1" spc="-5" dirty="0">
                <a:latin typeface="Carlito"/>
                <a:cs typeface="Carlito"/>
              </a:rPr>
              <a:t>class within </a:t>
            </a: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5" dirty="0">
                <a:latin typeface="Carlito"/>
                <a:cs typeface="Carlito"/>
              </a:rPr>
              <a:t>main method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110" dirty="0">
                <a:latin typeface="Carlito"/>
                <a:cs typeface="Carlito"/>
              </a:rPr>
              <a:t> </a:t>
            </a:r>
            <a:r>
              <a:rPr sz="1800" b="1" spc="-35" dirty="0">
                <a:latin typeface="Carlito"/>
                <a:cs typeface="Carlito"/>
              </a:rPr>
              <a:t>Tester</a:t>
            </a:r>
            <a:endParaRPr sz="1800">
              <a:latin typeface="Carlito"/>
              <a:cs typeface="Carlito"/>
            </a:endParaRPr>
          </a:p>
          <a:p>
            <a:pPr marL="372110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rlito"/>
              <a:cs typeface="Carlito"/>
            </a:endParaRPr>
          </a:p>
          <a:p>
            <a:pPr marL="372745" indent="-287020">
              <a:lnSpc>
                <a:spcPct val="100000"/>
              </a:lnSpc>
              <a:buFont typeface="Arial"/>
              <a:buChar char="•"/>
              <a:tabLst>
                <a:tab pos="372110" algn="l"/>
                <a:tab pos="372745" algn="l"/>
              </a:tabLst>
            </a:pPr>
            <a:r>
              <a:rPr sz="1800" b="1" spc="-5" dirty="0">
                <a:latin typeface="Carlito"/>
                <a:cs typeface="Carlito"/>
              </a:rPr>
              <a:t>Compile </a:t>
            </a:r>
            <a:r>
              <a:rPr sz="1800" b="1" i="1" spc="-20" dirty="0">
                <a:latin typeface="Carlito"/>
                <a:cs typeface="Carlito"/>
              </a:rPr>
              <a:t>PersonTester</a:t>
            </a:r>
            <a:r>
              <a:rPr sz="1800" b="1" i="1" spc="-1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 marL="1000125">
              <a:lnSpc>
                <a:spcPct val="100000"/>
              </a:lnSpc>
            </a:pPr>
            <a:r>
              <a:rPr sz="1800" b="1" i="1" spc="-5" dirty="0">
                <a:solidFill>
                  <a:srgbClr val="FF0000"/>
                </a:solidFill>
                <a:latin typeface="Carlito"/>
                <a:cs typeface="Carlito"/>
              </a:rPr>
              <a:t>Javac</a:t>
            </a:r>
            <a:r>
              <a:rPr sz="1800" b="1" i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i="1" spc="-25" dirty="0">
                <a:solidFill>
                  <a:srgbClr val="FF0000"/>
                </a:solidFill>
                <a:latin typeface="Carlito"/>
                <a:cs typeface="Carlito"/>
              </a:rPr>
              <a:t>PersonTester.java</a:t>
            </a:r>
            <a:endParaRPr sz="1800">
              <a:latin typeface="Carlito"/>
              <a:cs typeface="Carlito"/>
            </a:endParaRPr>
          </a:p>
          <a:p>
            <a:pPr marL="372745" indent="-287020">
              <a:lnSpc>
                <a:spcPct val="100000"/>
              </a:lnSpc>
              <a:buFont typeface="Arial"/>
              <a:buChar char="•"/>
              <a:tabLst>
                <a:tab pos="372110" algn="l"/>
                <a:tab pos="372745" algn="l"/>
                <a:tab pos="2642870" algn="l"/>
              </a:tabLst>
            </a:pPr>
            <a:r>
              <a:rPr sz="1800" b="1" spc="-5" dirty="0">
                <a:latin typeface="Carlito"/>
                <a:cs typeface="Carlito"/>
              </a:rPr>
              <a:t>Run </a:t>
            </a:r>
            <a:r>
              <a:rPr sz="1800" b="1" spc="-15" dirty="0">
                <a:latin typeface="Carlito"/>
                <a:cs typeface="Carlito"/>
              </a:rPr>
              <a:t>Java </a:t>
            </a:r>
            <a:r>
              <a:rPr sz="1800" b="1" spc="-35" dirty="0">
                <a:latin typeface="Carlito"/>
                <a:cs typeface="Carlito"/>
              </a:rPr>
              <a:t>Tester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class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:	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java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PersonTest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8267" y="5510784"/>
            <a:ext cx="3139440" cy="584200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600" b="1" i="1" spc="-10" dirty="0">
                <a:latin typeface="Carlito"/>
                <a:cs typeface="Carlito"/>
              </a:rPr>
              <a:t>Instantiating </a:t>
            </a:r>
            <a:r>
              <a:rPr sz="1600" b="1" i="1" spc="-15" dirty="0">
                <a:latin typeface="Carlito"/>
                <a:cs typeface="Carlito"/>
              </a:rPr>
              <a:t>Person</a:t>
            </a:r>
            <a:r>
              <a:rPr sz="1600" b="1" i="1" spc="70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class</a:t>
            </a:r>
            <a:endParaRPr sz="1600">
              <a:latin typeface="Carlito"/>
              <a:cs typeface="Carlito"/>
            </a:endParaRPr>
          </a:p>
          <a:p>
            <a:pPr marL="275590">
              <a:lnSpc>
                <a:spcPct val="100000"/>
              </a:lnSpc>
            </a:pPr>
            <a:r>
              <a:rPr sz="1600" b="1" spc="-15" dirty="0">
                <a:latin typeface="Carlito"/>
                <a:cs typeface="Carlito"/>
              </a:rPr>
              <a:t>Person </a:t>
            </a:r>
            <a:r>
              <a:rPr sz="1600" b="1" spc="-10" dirty="0">
                <a:solidFill>
                  <a:srgbClr val="001F5F"/>
                </a:solidFill>
                <a:latin typeface="Carlito"/>
                <a:cs typeface="Carlito"/>
              </a:rPr>
              <a:t>person </a:t>
            </a:r>
            <a:r>
              <a:rPr sz="1600" b="1" spc="-5" dirty="0">
                <a:latin typeface="Carlito"/>
                <a:cs typeface="Carlito"/>
              </a:rPr>
              <a:t>= </a:t>
            </a:r>
            <a:r>
              <a:rPr sz="1600" b="1" spc="-10" dirty="0">
                <a:latin typeface="Carlito"/>
                <a:cs typeface="Carlito"/>
              </a:rPr>
              <a:t>new</a:t>
            </a:r>
            <a:r>
              <a:rPr sz="1600" b="1" spc="6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Person();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4156" y="4636008"/>
            <a:ext cx="2741930" cy="917575"/>
          </a:xfrm>
          <a:prstGeom prst="rect">
            <a:avLst/>
          </a:prstGeom>
          <a:solidFill>
            <a:srgbClr val="F8CAAC"/>
          </a:solidFill>
          <a:ln w="12192">
            <a:solidFill>
              <a:srgbClr val="41709C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35"/>
              </a:spcBef>
            </a:pPr>
            <a:r>
              <a:rPr sz="1800" b="1" spc="-5" dirty="0">
                <a:latin typeface="Carlito"/>
                <a:cs typeface="Carlito"/>
              </a:rPr>
              <a:t>Compiling </a:t>
            </a:r>
            <a:r>
              <a:rPr sz="1800" b="1" dirty="0">
                <a:latin typeface="Carlito"/>
                <a:cs typeface="Carlito"/>
              </a:rPr>
              <a:t>a </a:t>
            </a:r>
            <a:r>
              <a:rPr sz="1800" b="1" spc="-15" dirty="0">
                <a:latin typeface="Carlito"/>
                <a:cs typeface="Carlito"/>
              </a:rPr>
              <a:t>Java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class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b="1" i="1" spc="-10" dirty="0">
                <a:solidFill>
                  <a:srgbClr val="FF0000"/>
                </a:solidFill>
                <a:latin typeface="Carlito"/>
                <a:cs typeface="Carlito"/>
              </a:rPr>
              <a:t>javac</a:t>
            </a:r>
            <a:r>
              <a:rPr sz="1800" b="1" i="1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Carlito"/>
                <a:cs typeface="Carlito"/>
              </a:rPr>
              <a:t>Person.java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5320"/>
          </a:xfrm>
          <a:custGeom>
            <a:avLst/>
            <a:gdLst/>
            <a:ahLst/>
            <a:cxnLst/>
            <a:rect l="l" t="t" r="r" b="b"/>
            <a:pathLst>
              <a:path w="12192000" h="655320">
                <a:moveTo>
                  <a:pt x="12192000" y="0"/>
                </a:moveTo>
                <a:lnTo>
                  <a:pt x="0" y="0"/>
                </a:lnTo>
                <a:lnTo>
                  <a:pt x="0" y="655320"/>
                </a:lnTo>
                <a:lnTo>
                  <a:pt x="12192000" y="6553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0926" y="57657"/>
            <a:ext cx="3474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/>
              <a:t>METHOD</a:t>
            </a:r>
            <a:r>
              <a:rPr sz="2800" spc="-285" dirty="0"/>
              <a:t> </a:t>
            </a:r>
            <a:r>
              <a:rPr sz="2800" spc="-380" dirty="0"/>
              <a:t>OVERLOADING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828800" y="1219200"/>
            <a:ext cx="5410200" cy="4724400"/>
          </a:xfrm>
          <a:custGeom>
            <a:avLst/>
            <a:gdLst/>
            <a:ahLst/>
            <a:cxnLst/>
            <a:rect l="l" t="t" r="r" b="b"/>
            <a:pathLst>
              <a:path w="5410200" h="4724400">
                <a:moveTo>
                  <a:pt x="0" y="4724400"/>
                </a:moveTo>
                <a:lnTo>
                  <a:pt x="5410200" y="4724400"/>
                </a:lnTo>
                <a:lnTo>
                  <a:pt x="54102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6894" y="1734439"/>
            <a:ext cx="294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Ex.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96439" y="1801367"/>
            <a:ext cx="190500" cy="17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83994" y="2228215"/>
            <a:ext cx="1955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add 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5" dirty="0">
                <a:latin typeface="Carlito"/>
                <a:cs typeface="Carlito"/>
              </a:rPr>
              <a:t>int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3994" y="2721990"/>
            <a:ext cx="263842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add </a:t>
            </a:r>
            <a:r>
              <a:rPr sz="1800" spc="-5" dirty="0">
                <a:latin typeface="Carlito"/>
                <a:cs typeface="Carlito"/>
              </a:rPr>
              <a:t>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add 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add 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5" dirty="0">
                <a:latin typeface="Carlito"/>
                <a:cs typeface="Carlito"/>
              </a:rPr>
              <a:t>int b,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3994" y="4697729"/>
            <a:ext cx="198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int </a:t>
            </a:r>
            <a:r>
              <a:rPr sz="1800" dirty="0">
                <a:latin typeface="Carlito"/>
                <a:cs typeface="Carlito"/>
              </a:rPr>
              <a:t>add </a:t>
            </a:r>
            <a:r>
              <a:rPr sz="1800" spc="-5" dirty="0">
                <a:latin typeface="Carlito"/>
                <a:cs typeface="Carlito"/>
              </a:rPr>
              <a:t>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83994" y="5191505"/>
            <a:ext cx="213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add (int </a:t>
            </a:r>
            <a:r>
              <a:rPr sz="1800" dirty="0">
                <a:latin typeface="Carlito"/>
                <a:cs typeface="Carlito"/>
              </a:rPr>
              <a:t>a, </a:t>
            </a:r>
            <a:r>
              <a:rPr sz="1800" spc="-10" dirty="0">
                <a:latin typeface="Carlito"/>
                <a:cs typeface="Carlito"/>
              </a:rPr>
              <a:t>float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b)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96083" y="1746504"/>
            <a:ext cx="8173720" cy="4060190"/>
            <a:chOff x="2196083" y="1746504"/>
            <a:chExt cx="8173720" cy="4060190"/>
          </a:xfrm>
        </p:grpSpPr>
        <p:sp>
          <p:nvSpPr>
            <p:cNvPr id="12" name="object 12"/>
            <p:cNvSpPr/>
            <p:nvPr/>
          </p:nvSpPr>
          <p:spPr>
            <a:xfrm>
              <a:off x="2210561" y="4725161"/>
              <a:ext cx="1905000" cy="1066800"/>
            </a:xfrm>
            <a:custGeom>
              <a:avLst/>
              <a:gdLst/>
              <a:ahLst/>
              <a:cxnLst/>
              <a:rect l="l" t="t" r="r" b="b"/>
              <a:pathLst>
                <a:path w="1905000" h="1066800">
                  <a:moveTo>
                    <a:pt x="1828800" y="0"/>
                  </a:moveTo>
                  <a:lnTo>
                    <a:pt x="0" y="1066800"/>
                  </a:lnTo>
                </a:path>
                <a:path w="1905000" h="1066800">
                  <a:moveTo>
                    <a:pt x="304800" y="0"/>
                  </a:moveTo>
                  <a:lnTo>
                    <a:pt x="1905000" y="1066800"/>
                  </a:lnTo>
                </a:path>
              </a:pathLst>
            </a:custGeom>
            <a:ln w="28956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2760" y="1752600"/>
              <a:ext cx="4561840" cy="1217930"/>
            </a:xfrm>
            <a:custGeom>
              <a:avLst/>
              <a:gdLst/>
              <a:ahLst/>
              <a:cxnLst/>
              <a:rect l="l" t="t" r="r" b="b"/>
              <a:pathLst>
                <a:path w="4561840" h="1217930">
                  <a:moveTo>
                    <a:pt x="4460240" y="0"/>
                  </a:moveTo>
                  <a:lnTo>
                    <a:pt x="2453640" y="0"/>
                  </a:lnTo>
                  <a:lnTo>
                    <a:pt x="2414083" y="7981"/>
                  </a:lnTo>
                  <a:lnTo>
                    <a:pt x="2381789" y="29749"/>
                  </a:lnTo>
                  <a:lnTo>
                    <a:pt x="2360021" y="62043"/>
                  </a:lnTo>
                  <a:lnTo>
                    <a:pt x="2352040" y="101600"/>
                  </a:lnTo>
                  <a:lnTo>
                    <a:pt x="2352040" y="355600"/>
                  </a:lnTo>
                  <a:lnTo>
                    <a:pt x="0" y="1217929"/>
                  </a:lnTo>
                  <a:lnTo>
                    <a:pt x="2352040" y="508000"/>
                  </a:lnTo>
                  <a:lnTo>
                    <a:pt x="4561840" y="508000"/>
                  </a:lnTo>
                  <a:lnTo>
                    <a:pt x="4561840" y="101600"/>
                  </a:lnTo>
                  <a:lnTo>
                    <a:pt x="4553858" y="62043"/>
                  </a:lnTo>
                  <a:lnTo>
                    <a:pt x="4532090" y="29749"/>
                  </a:lnTo>
                  <a:lnTo>
                    <a:pt x="4499796" y="7981"/>
                  </a:lnTo>
                  <a:lnTo>
                    <a:pt x="4460240" y="0"/>
                  </a:lnTo>
                  <a:close/>
                </a:path>
                <a:path w="4561840" h="1217930">
                  <a:moveTo>
                    <a:pt x="4561840" y="508000"/>
                  </a:moveTo>
                  <a:lnTo>
                    <a:pt x="2352040" y="508000"/>
                  </a:lnTo>
                  <a:lnTo>
                    <a:pt x="2360021" y="547556"/>
                  </a:lnTo>
                  <a:lnTo>
                    <a:pt x="2381789" y="579850"/>
                  </a:lnTo>
                  <a:lnTo>
                    <a:pt x="2414083" y="601618"/>
                  </a:lnTo>
                  <a:lnTo>
                    <a:pt x="2453640" y="609600"/>
                  </a:lnTo>
                  <a:lnTo>
                    <a:pt x="4460240" y="609600"/>
                  </a:lnTo>
                  <a:lnTo>
                    <a:pt x="4499796" y="601618"/>
                  </a:lnTo>
                  <a:lnTo>
                    <a:pt x="4532090" y="579850"/>
                  </a:lnTo>
                  <a:lnTo>
                    <a:pt x="4553858" y="547556"/>
                  </a:lnTo>
                  <a:lnTo>
                    <a:pt x="4561840" y="50800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2760" y="1752600"/>
              <a:ext cx="4561840" cy="1217930"/>
            </a:xfrm>
            <a:custGeom>
              <a:avLst/>
              <a:gdLst/>
              <a:ahLst/>
              <a:cxnLst/>
              <a:rect l="l" t="t" r="r" b="b"/>
              <a:pathLst>
                <a:path w="4561840" h="1217930">
                  <a:moveTo>
                    <a:pt x="2352040" y="101600"/>
                  </a:moveTo>
                  <a:lnTo>
                    <a:pt x="2360021" y="62043"/>
                  </a:lnTo>
                  <a:lnTo>
                    <a:pt x="2381789" y="29749"/>
                  </a:lnTo>
                  <a:lnTo>
                    <a:pt x="2414083" y="7981"/>
                  </a:lnTo>
                  <a:lnTo>
                    <a:pt x="2453640" y="0"/>
                  </a:lnTo>
                  <a:lnTo>
                    <a:pt x="2720340" y="0"/>
                  </a:lnTo>
                  <a:lnTo>
                    <a:pt x="3272790" y="0"/>
                  </a:lnTo>
                  <a:lnTo>
                    <a:pt x="4460240" y="0"/>
                  </a:lnTo>
                  <a:lnTo>
                    <a:pt x="4499796" y="7981"/>
                  </a:lnTo>
                  <a:lnTo>
                    <a:pt x="4532090" y="29749"/>
                  </a:lnTo>
                  <a:lnTo>
                    <a:pt x="4553858" y="62043"/>
                  </a:lnTo>
                  <a:lnTo>
                    <a:pt x="4561840" y="101600"/>
                  </a:lnTo>
                  <a:lnTo>
                    <a:pt x="4561840" y="355600"/>
                  </a:lnTo>
                  <a:lnTo>
                    <a:pt x="4561840" y="508000"/>
                  </a:lnTo>
                  <a:lnTo>
                    <a:pt x="4553858" y="547556"/>
                  </a:lnTo>
                  <a:lnTo>
                    <a:pt x="4532090" y="579850"/>
                  </a:lnTo>
                  <a:lnTo>
                    <a:pt x="4499796" y="601618"/>
                  </a:lnTo>
                  <a:lnTo>
                    <a:pt x="4460240" y="609600"/>
                  </a:lnTo>
                  <a:lnTo>
                    <a:pt x="3272790" y="609600"/>
                  </a:lnTo>
                  <a:lnTo>
                    <a:pt x="2720340" y="609600"/>
                  </a:lnTo>
                  <a:lnTo>
                    <a:pt x="2453640" y="609600"/>
                  </a:lnTo>
                  <a:lnTo>
                    <a:pt x="2414083" y="601618"/>
                  </a:lnTo>
                  <a:lnTo>
                    <a:pt x="2381789" y="579850"/>
                  </a:lnTo>
                  <a:lnTo>
                    <a:pt x="2360021" y="547556"/>
                  </a:lnTo>
                  <a:lnTo>
                    <a:pt x="2352040" y="508000"/>
                  </a:lnTo>
                  <a:lnTo>
                    <a:pt x="0" y="1217929"/>
                  </a:lnTo>
                  <a:lnTo>
                    <a:pt x="2352040" y="355600"/>
                  </a:lnTo>
                  <a:lnTo>
                    <a:pt x="2352040" y="101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0" y="2133600"/>
              <a:ext cx="685800" cy="1981200"/>
            </a:xfrm>
            <a:custGeom>
              <a:avLst/>
              <a:gdLst/>
              <a:ahLst/>
              <a:cxnLst/>
              <a:rect l="l" t="t" r="r" b="b"/>
              <a:pathLst>
                <a:path w="685800" h="1981200">
                  <a:moveTo>
                    <a:pt x="0" y="0"/>
                  </a:moveTo>
                  <a:lnTo>
                    <a:pt x="61631" y="2659"/>
                  </a:lnTo>
                  <a:lnTo>
                    <a:pt x="119640" y="10328"/>
                  </a:lnTo>
                  <a:lnTo>
                    <a:pt x="173058" y="22540"/>
                  </a:lnTo>
                  <a:lnTo>
                    <a:pt x="220917" y="38828"/>
                  </a:lnTo>
                  <a:lnTo>
                    <a:pt x="262247" y="58726"/>
                  </a:lnTo>
                  <a:lnTo>
                    <a:pt x="296079" y="81769"/>
                  </a:lnTo>
                  <a:lnTo>
                    <a:pt x="337374" y="135422"/>
                  </a:lnTo>
                  <a:lnTo>
                    <a:pt x="342900" y="165100"/>
                  </a:lnTo>
                  <a:lnTo>
                    <a:pt x="342900" y="673100"/>
                  </a:lnTo>
                  <a:lnTo>
                    <a:pt x="348425" y="702777"/>
                  </a:lnTo>
                  <a:lnTo>
                    <a:pt x="389720" y="756430"/>
                  </a:lnTo>
                  <a:lnTo>
                    <a:pt x="423552" y="779473"/>
                  </a:lnTo>
                  <a:lnTo>
                    <a:pt x="464882" y="799371"/>
                  </a:lnTo>
                  <a:lnTo>
                    <a:pt x="512741" y="815659"/>
                  </a:lnTo>
                  <a:lnTo>
                    <a:pt x="566159" y="827871"/>
                  </a:lnTo>
                  <a:lnTo>
                    <a:pt x="624168" y="835540"/>
                  </a:lnTo>
                  <a:lnTo>
                    <a:pt x="685800" y="838200"/>
                  </a:lnTo>
                  <a:lnTo>
                    <a:pt x="624168" y="840859"/>
                  </a:lnTo>
                  <a:lnTo>
                    <a:pt x="566159" y="848528"/>
                  </a:lnTo>
                  <a:lnTo>
                    <a:pt x="512741" y="860740"/>
                  </a:lnTo>
                  <a:lnTo>
                    <a:pt x="464882" y="877028"/>
                  </a:lnTo>
                  <a:lnTo>
                    <a:pt x="423552" y="896926"/>
                  </a:lnTo>
                  <a:lnTo>
                    <a:pt x="389720" y="919969"/>
                  </a:lnTo>
                  <a:lnTo>
                    <a:pt x="348425" y="973622"/>
                  </a:lnTo>
                  <a:lnTo>
                    <a:pt x="342900" y="1003300"/>
                  </a:lnTo>
                  <a:lnTo>
                    <a:pt x="342900" y="1816100"/>
                  </a:lnTo>
                  <a:lnTo>
                    <a:pt x="337374" y="1845777"/>
                  </a:lnTo>
                  <a:lnTo>
                    <a:pt x="296079" y="1899430"/>
                  </a:lnTo>
                  <a:lnTo>
                    <a:pt x="262247" y="1922473"/>
                  </a:lnTo>
                  <a:lnTo>
                    <a:pt x="220917" y="1942371"/>
                  </a:lnTo>
                  <a:lnTo>
                    <a:pt x="173058" y="1958659"/>
                  </a:lnTo>
                  <a:lnTo>
                    <a:pt x="119640" y="1970871"/>
                  </a:lnTo>
                  <a:lnTo>
                    <a:pt x="61631" y="1978540"/>
                  </a:lnTo>
                  <a:lnTo>
                    <a:pt x="0" y="1981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32300" y="4038600"/>
              <a:ext cx="5930900" cy="1038860"/>
            </a:xfrm>
            <a:custGeom>
              <a:avLst/>
              <a:gdLst/>
              <a:ahLst/>
              <a:cxnLst/>
              <a:rect l="l" t="t" r="r" b="b"/>
              <a:pathLst>
                <a:path w="5930900" h="1038860">
                  <a:moveTo>
                    <a:pt x="5791200" y="0"/>
                  </a:moveTo>
                  <a:lnTo>
                    <a:pt x="3098800" y="0"/>
                  </a:lnTo>
                  <a:lnTo>
                    <a:pt x="3054620" y="7116"/>
                  </a:lnTo>
                  <a:lnTo>
                    <a:pt x="3016268" y="26936"/>
                  </a:lnTo>
                  <a:lnTo>
                    <a:pt x="2986036" y="57168"/>
                  </a:lnTo>
                  <a:lnTo>
                    <a:pt x="2966216" y="95520"/>
                  </a:lnTo>
                  <a:lnTo>
                    <a:pt x="2959100" y="139700"/>
                  </a:lnTo>
                  <a:lnTo>
                    <a:pt x="2959100" y="488950"/>
                  </a:lnTo>
                  <a:lnTo>
                    <a:pt x="0" y="1038732"/>
                  </a:lnTo>
                  <a:lnTo>
                    <a:pt x="2959100" y="698500"/>
                  </a:lnTo>
                  <a:lnTo>
                    <a:pt x="5930900" y="698500"/>
                  </a:lnTo>
                  <a:lnTo>
                    <a:pt x="5930900" y="139700"/>
                  </a:lnTo>
                  <a:lnTo>
                    <a:pt x="5923783" y="95520"/>
                  </a:lnTo>
                  <a:lnTo>
                    <a:pt x="5903963" y="57168"/>
                  </a:lnTo>
                  <a:lnTo>
                    <a:pt x="5873731" y="26936"/>
                  </a:lnTo>
                  <a:lnTo>
                    <a:pt x="5835379" y="7116"/>
                  </a:lnTo>
                  <a:lnTo>
                    <a:pt x="5791200" y="0"/>
                  </a:lnTo>
                  <a:close/>
                </a:path>
                <a:path w="5930900" h="1038860">
                  <a:moveTo>
                    <a:pt x="5930900" y="698500"/>
                  </a:moveTo>
                  <a:lnTo>
                    <a:pt x="2959100" y="698500"/>
                  </a:lnTo>
                  <a:lnTo>
                    <a:pt x="2966216" y="742679"/>
                  </a:lnTo>
                  <a:lnTo>
                    <a:pt x="2986036" y="781031"/>
                  </a:lnTo>
                  <a:lnTo>
                    <a:pt x="3016268" y="811263"/>
                  </a:lnTo>
                  <a:lnTo>
                    <a:pt x="3054620" y="831083"/>
                  </a:lnTo>
                  <a:lnTo>
                    <a:pt x="3098800" y="838200"/>
                  </a:lnTo>
                  <a:lnTo>
                    <a:pt x="5791200" y="838200"/>
                  </a:lnTo>
                  <a:lnTo>
                    <a:pt x="5835379" y="831083"/>
                  </a:lnTo>
                  <a:lnTo>
                    <a:pt x="5873731" y="811263"/>
                  </a:lnTo>
                  <a:lnTo>
                    <a:pt x="5903963" y="781031"/>
                  </a:lnTo>
                  <a:lnTo>
                    <a:pt x="5923783" y="742679"/>
                  </a:lnTo>
                  <a:lnTo>
                    <a:pt x="5930900" y="69850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32300" y="4038600"/>
              <a:ext cx="5930900" cy="1038860"/>
            </a:xfrm>
            <a:custGeom>
              <a:avLst/>
              <a:gdLst/>
              <a:ahLst/>
              <a:cxnLst/>
              <a:rect l="l" t="t" r="r" b="b"/>
              <a:pathLst>
                <a:path w="5930900" h="1038860">
                  <a:moveTo>
                    <a:pt x="2959100" y="139700"/>
                  </a:moveTo>
                  <a:lnTo>
                    <a:pt x="2966216" y="95520"/>
                  </a:lnTo>
                  <a:lnTo>
                    <a:pt x="2986036" y="57168"/>
                  </a:lnTo>
                  <a:lnTo>
                    <a:pt x="3016268" y="26936"/>
                  </a:lnTo>
                  <a:lnTo>
                    <a:pt x="3054620" y="7116"/>
                  </a:lnTo>
                  <a:lnTo>
                    <a:pt x="3098800" y="0"/>
                  </a:lnTo>
                  <a:lnTo>
                    <a:pt x="3454400" y="0"/>
                  </a:lnTo>
                  <a:lnTo>
                    <a:pt x="4197350" y="0"/>
                  </a:lnTo>
                  <a:lnTo>
                    <a:pt x="5791200" y="0"/>
                  </a:lnTo>
                  <a:lnTo>
                    <a:pt x="5835379" y="7116"/>
                  </a:lnTo>
                  <a:lnTo>
                    <a:pt x="5873731" y="26936"/>
                  </a:lnTo>
                  <a:lnTo>
                    <a:pt x="5903963" y="57168"/>
                  </a:lnTo>
                  <a:lnTo>
                    <a:pt x="5923783" y="95520"/>
                  </a:lnTo>
                  <a:lnTo>
                    <a:pt x="5930900" y="139700"/>
                  </a:lnTo>
                  <a:lnTo>
                    <a:pt x="5930900" y="488950"/>
                  </a:lnTo>
                  <a:lnTo>
                    <a:pt x="5930900" y="698500"/>
                  </a:lnTo>
                  <a:lnTo>
                    <a:pt x="5923783" y="742679"/>
                  </a:lnTo>
                  <a:lnTo>
                    <a:pt x="5903963" y="781031"/>
                  </a:lnTo>
                  <a:lnTo>
                    <a:pt x="5873731" y="811263"/>
                  </a:lnTo>
                  <a:lnTo>
                    <a:pt x="5835379" y="831083"/>
                  </a:lnTo>
                  <a:lnTo>
                    <a:pt x="5791200" y="838200"/>
                  </a:lnTo>
                  <a:lnTo>
                    <a:pt x="4197350" y="838200"/>
                  </a:lnTo>
                  <a:lnTo>
                    <a:pt x="3454400" y="838200"/>
                  </a:lnTo>
                  <a:lnTo>
                    <a:pt x="3098800" y="838200"/>
                  </a:lnTo>
                  <a:lnTo>
                    <a:pt x="3054620" y="831083"/>
                  </a:lnTo>
                  <a:lnTo>
                    <a:pt x="3016268" y="811263"/>
                  </a:lnTo>
                  <a:lnTo>
                    <a:pt x="2986036" y="781031"/>
                  </a:lnTo>
                  <a:lnTo>
                    <a:pt x="2966216" y="742679"/>
                  </a:lnTo>
                  <a:lnTo>
                    <a:pt x="2959100" y="698500"/>
                  </a:lnTo>
                  <a:lnTo>
                    <a:pt x="0" y="1038732"/>
                  </a:lnTo>
                  <a:lnTo>
                    <a:pt x="2959100" y="488950"/>
                  </a:lnTo>
                  <a:lnTo>
                    <a:pt x="2959100" y="1397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84946" y="4246626"/>
            <a:ext cx="1630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Not </a:t>
            </a:r>
            <a:r>
              <a:rPr sz="1800" spc="-5" dirty="0">
                <a:latin typeface="Carlito"/>
                <a:cs typeface="Carlito"/>
              </a:rPr>
              <a:t>overloading.  Compiler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40" dirty="0">
                <a:latin typeface="Carlito"/>
                <a:cs typeface="Carlito"/>
              </a:rPr>
              <a:t>error.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76233" y="1803272"/>
            <a:ext cx="110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5080" indent="-129539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O</a:t>
            </a:r>
            <a:r>
              <a:rPr sz="1800" spc="-1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oad</a:t>
            </a:r>
            <a:r>
              <a:rPr sz="1800" dirty="0">
                <a:latin typeface="Carlito"/>
                <a:cs typeface="Carlito"/>
              </a:rPr>
              <a:t>ed  </a:t>
            </a:r>
            <a:r>
              <a:rPr sz="1800" spc="-5" dirty="0">
                <a:latin typeface="Carlito"/>
                <a:cs typeface="Carlito"/>
              </a:rPr>
              <a:t>methods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376" y="119583"/>
            <a:ext cx="6157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Schoolbook Uralic"/>
                <a:cs typeface="Schoolbook Uralic"/>
              </a:rPr>
              <a:t>METHOD </a:t>
            </a:r>
            <a:r>
              <a:rPr sz="2800" spc="-10" dirty="0">
                <a:latin typeface="Schoolbook Uralic"/>
                <a:cs typeface="Schoolbook Uralic"/>
              </a:rPr>
              <a:t>OVERLOADING</a:t>
            </a:r>
            <a:r>
              <a:rPr sz="2800" spc="15" dirty="0">
                <a:latin typeface="Schoolbook Uralic"/>
                <a:cs typeface="Schoolbook Uralic"/>
              </a:rPr>
              <a:t> </a:t>
            </a:r>
            <a:r>
              <a:rPr sz="2800" spc="-10" dirty="0">
                <a:latin typeface="Schoolbook Uralic"/>
                <a:cs typeface="Schoolbook Uralic"/>
              </a:rPr>
              <a:t>Example</a:t>
            </a:r>
            <a:endParaRPr sz="28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765048"/>
            <a:ext cx="6492240" cy="4525010"/>
          </a:xfrm>
          <a:custGeom>
            <a:avLst/>
            <a:gdLst/>
            <a:ahLst/>
            <a:cxnLst/>
            <a:rect l="l" t="t" r="r" b="b"/>
            <a:pathLst>
              <a:path w="6492240" h="4525010">
                <a:moveTo>
                  <a:pt x="6492240" y="0"/>
                </a:moveTo>
                <a:lnTo>
                  <a:pt x="0" y="0"/>
                </a:lnTo>
                <a:lnTo>
                  <a:pt x="0" y="4524756"/>
                </a:lnTo>
                <a:lnTo>
                  <a:pt x="6492240" y="4524756"/>
                </a:lnTo>
                <a:lnTo>
                  <a:pt x="649224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801115"/>
            <a:ext cx="5223510" cy="442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12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public class MethodOverload </a:t>
            </a:r>
            <a:r>
              <a:rPr sz="2400" b="1" dirty="0">
                <a:latin typeface="Carlito"/>
                <a:cs typeface="Carlito"/>
              </a:rPr>
              <a:t>{  </a:t>
            </a:r>
            <a:r>
              <a:rPr sz="2400" b="1" spc="-5" dirty="0">
                <a:latin typeface="Carlito"/>
                <a:cs typeface="Carlito"/>
              </a:rPr>
              <a:t>void </a:t>
            </a:r>
            <a:r>
              <a:rPr sz="2400" b="1" spc="-15" dirty="0">
                <a:latin typeface="Carlito"/>
                <a:cs typeface="Carlito"/>
              </a:rPr>
              <a:t>test(int </a:t>
            </a:r>
            <a:r>
              <a:rPr sz="2400" b="1" dirty="0">
                <a:latin typeface="Carlito"/>
                <a:cs typeface="Carlito"/>
              </a:rPr>
              <a:t>a) {  </a:t>
            </a:r>
            <a:r>
              <a:rPr sz="2400" spc="-10" dirty="0">
                <a:latin typeface="Carlito"/>
                <a:cs typeface="Carlito"/>
              </a:rPr>
              <a:t>System.</a:t>
            </a:r>
            <a:r>
              <a:rPr sz="2400" b="1" i="1" spc="-10" dirty="0">
                <a:latin typeface="Carlito"/>
                <a:cs typeface="Carlito"/>
              </a:rPr>
              <a:t>out.println("a:</a:t>
            </a:r>
            <a:r>
              <a:rPr sz="2400" b="1" i="1" spc="-45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"+a);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void </a:t>
            </a:r>
            <a:r>
              <a:rPr sz="2400" b="1" spc="-15" dirty="0">
                <a:latin typeface="Carlito"/>
                <a:cs typeface="Carlito"/>
              </a:rPr>
              <a:t>test(int </a:t>
            </a:r>
            <a:r>
              <a:rPr sz="2400" b="1" spc="-10" dirty="0">
                <a:latin typeface="Carlito"/>
                <a:cs typeface="Carlito"/>
              </a:rPr>
              <a:t>a,int </a:t>
            </a:r>
            <a:r>
              <a:rPr sz="2400" b="1" dirty="0">
                <a:latin typeface="Carlito"/>
                <a:cs typeface="Carlito"/>
              </a:rPr>
              <a:t>b)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System.</a:t>
            </a:r>
            <a:r>
              <a:rPr sz="2400" b="1" i="1" spc="-10" dirty="0">
                <a:latin typeface="Carlito"/>
                <a:cs typeface="Carlito"/>
              </a:rPr>
              <a:t>out.println("a </a:t>
            </a:r>
            <a:r>
              <a:rPr sz="2400" b="1" i="1" dirty="0">
                <a:latin typeface="Carlito"/>
                <a:cs typeface="Carlito"/>
              </a:rPr>
              <a:t>and b: </a:t>
            </a:r>
            <a:r>
              <a:rPr sz="2400" b="1" i="1" spc="-5" dirty="0">
                <a:latin typeface="Carlito"/>
                <a:cs typeface="Carlito"/>
              </a:rPr>
              <a:t>"+ </a:t>
            </a:r>
            <a:r>
              <a:rPr sz="2400" b="1" i="1" dirty="0">
                <a:latin typeface="Carlito"/>
                <a:cs typeface="Carlito"/>
              </a:rPr>
              <a:t>a+","+</a:t>
            </a:r>
            <a:r>
              <a:rPr sz="2400" b="1" i="1" spc="-140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b);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void </a:t>
            </a:r>
            <a:r>
              <a:rPr sz="2400" b="1" spc="-15" dirty="0">
                <a:latin typeface="Carlito"/>
                <a:cs typeface="Carlito"/>
              </a:rPr>
              <a:t>test(float </a:t>
            </a:r>
            <a:r>
              <a:rPr sz="2400" b="1" dirty="0">
                <a:latin typeface="Carlito"/>
                <a:cs typeface="Carlito"/>
              </a:rPr>
              <a:t>a)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System.</a:t>
            </a:r>
            <a:r>
              <a:rPr sz="2400" b="1" i="1" spc="-10" dirty="0">
                <a:latin typeface="Carlito"/>
                <a:cs typeface="Carlito"/>
              </a:rPr>
              <a:t>out.println("double </a:t>
            </a:r>
            <a:r>
              <a:rPr sz="2400" b="1" i="1" dirty="0">
                <a:latin typeface="Carlito"/>
                <a:cs typeface="Carlito"/>
              </a:rPr>
              <a:t>a:</a:t>
            </a:r>
            <a:r>
              <a:rPr sz="2400" b="1" i="1" spc="-65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"+a);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latin typeface="Carlito"/>
                <a:cs typeface="Carlito"/>
              </a:rPr>
              <a:t>}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27548" y="765047"/>
            <a:ext cx="6664959" cy="4002404"/>
          </a:xfrm>
          <a:custGeom>
            <a:avLst/>
            <a:gdLst/>
            <a:ahLst/>
            <a:cxnLst/>
            <a:rect l="l" t="t" r="r" b="b"/>
            <a:pathLst>
              <a:path w="6664959" h="4002404">
                <a:moveTo>
                  <a:pt x="6664452" y="0"/>
                </a:moveTo>
                <a:lnTo>
                  <a:pt x="0" y="0"/>
                </a:lnTo>
                <a:lnTo>
                  <a:pt x="0" y="3864864"/>
                </a:lnTo>
                <a:lnTo>
                  <a:pt x="0" y="4002024"/>
                </a:lnTo>
                <a:lnTo>
                  <a:pt x="6664452" y="4002024"/>
                </a:lnTo>
                <a:lnTo>
                  <a:pt x="6664452" y="3864864"/>
                </a:lnTo>
                <a:lnTo>
                  <a:pt x="666445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07558" y="801750"/>
            <a:ext cx="4351655" cy="12311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rlito"/>
                <a:cs typeface="Carlito"/>
              </a:rPr>
              <a:t>public class </a:t>
            </a:r>
            <a:r>
              <a:rPr b="1" spc="-20" dirty="0">
                <a:latin typeface="Carlito"/>
                <a:cs typeface="Carlito"/>
              </a:rPr>
              <a:t>MethodOverloadTest</a:t>
            </a:r>
            <a:r>
              <a:rPr b="1" spc="3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ts val="2630"/>
              </a:lnSpc>
            </a:pPr>
            <a:r>
              <a:rPr b="1" spc="-5" dirty="0">
                <a:latin typeface="Carlito"/>
                <a:cs typeface="Carlito"/>
              </a:rPr>
              <a:t>public </a:t>
            </a:r>
            <a:r>
              <a:rPr b="1" spc="-20" dirty="0">
                <a:latin typeface="Carlito"/>
                <a:cs typeface="Carlito"/>
              </a:rPr>
              <a:t>static </a:t>
            </a:r>
            <a:r>
              <a:rPr b="1" spc="-10" dirty="0">
                <a:latin typeface="Carlito"/>
                <a:cs typeface="Carlito"/>
              </a:rPr>
              <a:t>void </a:t>
            </a:r>
            <a:r>
              <a:rPr b="1" spc="-5" dirty="0">
                <a:latin typeface="Carlito"/>
                <a:cs typeface="Carlito"/>
              </a:rPr>
              <a:t>main(String[] </a:t>
            </a:r>
            <a:r>
              <a:rPr b="1" spc="-10" dirty="0">
                <a:latin typeface="Carlito"/>
                <a:cs typeface="Carlito"/>
              </a:rPr>
              <a:t>args)</a:t>
            </a:r>
            <a:r>
              <a:rPr b="1" spc="3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ts val="2870"/>
              </a:lnSpc>
            </a:pPr>
            <a:r>
              <a:rPr spc="-5" dirty="0">
                <a:latin typeface="Carlito"/>
                <a:cs typeface="Carlito"/>
              </a:rPr>
              <a:t>MethodOverload </a:t>
            </a:r>
            <a:r>
              <a:rPr spc="-10" dirty="0">
                <a:latin typeface="Carlito"/>
                <a:cs typeface="Carlito"/>
              </a:rPr>
              <a:t>overload=</a:t>
            </a:r>
            <a:r>
              <a:rPr b="1" spc="-10" dirty="0">
                <a:latin typeface="Carlito"/>
                <a:cs typeface="Carlito"/>
              </a:rPr>
              <a:t>new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558" y="2170557"/>
            <a:ext cx="24765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MethodOverload();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7558" y="2536316"/>
            <a:ext cx="22282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rlito"/>
                <a:cs typeface="Carlito"/>
              </a:rPr>
              <a:t>overload.test(10);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07558" y="2901772"/>
            <a:ext cx="2459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overload.test(10,2);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7558" y="4002785"/>
            <a:ext cx="113664" cy="69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40595" y="4629911"/>
            <a:ext cx="2438400" cy="1605280"/>
          </a:xfrm>
          <a:custGeom>
            <a:avLst/>
            <a:gdLst/>
            <a:ahLst/>
            <a:cxnLst/>
            <a:rect l="l" t="t" r="r" b="b"/>
            <a:pathLst>
              <a:path w="2438400" h="1605279">
                <a:moveTo>
                  <a:pt x="2438400" y="0"/>
                </a:moveTo>
                <a:lnTo>
                  <a:pt x="0" y="0"/>
                </a:lnTo>
                <a:lnTo>
                  <a:pt x="0" y="1604772"/>
                </a:lnTo>
                <a:lnTo>
                  <a:pt x="2438400" y="1604772"/>
                </a:lnTo>
                <a:lnTo>
                  <a:pt x="24384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07558" y="3268217"/>
            <a:ext cx="5470525" cy="2174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648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rlito"/>
                <a:cs typeface="Carlito"/>
              </a:rPr>
              <a:t>//overload.test(5.5);  </a:t>
            </a:r>
            <a:r>
              <a:rPr sz="1600" spc="-10" dirty="0">
                <a:latin typeface="Carlito"/>
                <a:cs typeface="Carlito"/>
              </a:rPr>
              <a:t>overload.test((</a:t>
            </a:r>
            <a:r>
              <a:rPr sz="1600" b="1" spc="-10" dirty="0">
                <a:latin typeface="Carlito"/>
                <a:cs typeface="Carlito"/>
              </a:rPr>
              <a:t>float)</a:t>
            </a:r>
            <a:r>
              <a:rPr sz="1600" b="1" spc="-8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5.5);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rlito"/>
              <a:cs typeface="Carlito"/>
            </a:endParaRPr>
          </a:p>
          <a:p>
            <a:pPr marL="3825240" marR="742315">
              <a:lnSpc>
                <a:spcPct val="150100"/>
              </a:lnSpc>
            </a:pPr>
            <a:r>
              <a:rPr sz="1600" spc="-5" dirty="0">
                <a:solidFill>
                  <a:srgbClr val="CC3300"/>
                </a:solidFill>
                <a:latin typeface="Verdana"/>
                <a:cs typeface="Verdana"/>
              </a:rPr>
              <a:t>Out</a:t>
            </a:r>
            <a:r>
              <a:rPr sz="1600" spc="-10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1600" dirty="0">
                <a:solidFill>
                  <a:srgbClr val="CC3300"/>
                </a:solidFill>
                <a:latin typeface="Verdana"/>
                <a:cs typeface="Verdana"/>
              </a:rPr>
              <a:t>ut:  </a:t>
            </a:r>
            <a:r>
              <a:rPr sz="1600" spc="-5" dirty="0">
                <a:latin typeface="Verdana"/>
                <a:cs typeface="Verdana"/>
              </a:rPr>
              <a:t>a:10</a:t>
            </a:r>
            <a:endParaRPr sz="1600" dirty="0">
              <a:latin typeface="Verdana"/>
              <a:cs typeface="Verdana"/>
            </a:endParaRPr>
          </a:p>
          <a:p>
            <a:pPr marL="3825240" marR="5080">
              <a:lnSpc>
                <a:spcPct val="146100"/>
              </a:lnSpc>
              <a:spcBef>
                <a:spcPts val="85"/>
              </a:spcBef>
            </a:pPr>
            <a:r>
              <a:rPr sz="1600" dirty="0">
                <a:latin typeface="Verdana"/>
                <a:cs typeface="Verdana"/>
              </a:rPr>
              <a:t>a and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b:10,20  double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a:5.5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08000"/>
          </a:xfrm>
          <a:custGeom>
            <a:avLst/>
            <a:gdLst/>
            <a:ahLst/>
            <a:cxnLst/>
            <a:rect l="l" t="t" r="r" b="b"/>
            <a:pathLst>
              <a:path w="12192000" h="508000">
                <a:moveTo>
                  <a:pt x="12192000" y="0"/>
                </a:moveTo>
                <a:lnTo>
                  <a:pt x="0" y="0"/>
                </a:lnTo>
                <a:lnTo>
                  <a:pt x="0" y="507491"/>
                </a:lnTo>
                <a:lnTo>
                  <a:pt x="12192000" y="5074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0185" y="64135"/>
            <a:ext cx="92303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Schoolbook Uralic"/>
                <a:cs typeface="Schoolbook Uralic"/>
              </a:rPr>
              <a:t>METHOD OVERLOADING : implicit </a:t>
            </a:r>
            <a:r>
              <a:rPr sz="2500" spc="-10" dirty="0">
                <a:latin typeface="Schoolbook Uralic"/>
                <a:cs typeface="Schoolbook Uralic"/>
              </a:rPr>
              <a:t>data </a:t>
            </a:r>
            <a:r>
              <a:rPr sz="2500" spc="-5" dirty="0">
                <a:latin typeface="Schoolbook Uralic"/>
                <a:cs typeface="Schoolbook Uralic"/>
              </a:rPr>
              <a:t>conversion</a:t>
            </a:r>
            <a:r>
              <a:rPr sz="2500" spc="114" dirty="0">
                <a:latin typeface="Schoolbook Uralic"/>
                <a:cs typeface="Schoolbook Uralic"/>
              </a:rPr>
              <a:t> </a:t>
            </a:r>
            <a:r>
              <a:rPr sz="2500" spc="-5" dirty="0">
                <a:latin typeface="Schoolbook Uralic"/>
                <a:cs typeface="Schoolbook Uralic"/>
              </a:rPr>
              <a:t>example</a:t>
            </a:r>
            <a:endParaRPr sz="25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960" y="713231"/>
            <a:ext cx="6042660" cy="228917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572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Tahoma"/>
                <a:cs typeface="Tahoma"/>
              </a:rPr>
              <a:t>class Overload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void </a:t>
            </a:r>
            <a:r>
              <a:rPr sz="1800" spc="-5" dirty="0">
                <a:latin typeface="Tahoma"/>
                <a:cs typeface="Tahoma"/>
              </a:rPr>
              <a:t>test(int </a:t>
            </a:r>
            <a:r>
              <a:rPr sz="1800" dirty="0">
                <a:latin typeface="Tahoma"/>
                <a:cs typeface="Tahoma"/>
              </a:rPr>
              <a:t>a, </a:t>
            </a:r>
            <a:r>
              <a:rPr sz="1800" spc="-5" dirty="0">
                <a:latin typeface="Tahoma"/>
                <a:cs typeface="Tahoma"/>
              </a:rPr>
              <a:t>int b)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06144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System.out.println("a and b: </a:t>
            </a:r>
            <a:r>
              <a:rPr sz="1800" dirty="0">
                <a:latin typeface="Tahoma"/>
                <a:cs typeface="Tahoma"/>
              </a:rPr>
              <a:t>" </a:t>
            </a:r>
            <a:r>
              <a:rPr sz="1800" spc="-5" dirty="0">
                <a:latin typeface="Tahoma"/>
                <a:cs typeface="Tahoma"/>
              </a:rPr>
              <a:t>+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+ "," +</a:t>
            </a:r>
            <a:r>
              <a:rPr sz="1800" spc="6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b);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void test(double </a:t>
            </a:r>
            <a:r>
              <a:rPr sz="1800" dirty="0">
                <a:latin typeface="Tahoma"/>
                <a:cs typeface="Tahoma"/>
              </a:rPr>
              <a:t>a)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06144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System.out.println("double a: </a:t>
            </a:r>
            <a:r>
              <a:rPr sz="1800" dirty="0">
                <a:latin typeface="Tahoma"/>
                <a:cs typeface="Tahoma"/>
              </a:rPr>
              <a:t>" </a:t>
            </a:r>
            <a:r>
              <a:rPr sz="1800" spc="-5" dirty="0">
                <a:latin typeface="Tahoma"/>
                <a:cs typeface="Tahoma"/>
              </a:rPr>
              <a:t>+</a:t>
            </a:r>
            <a:r>
              <a:rPr sz="1800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a);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549275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839" y="3206495"/>
            <a:ext cx="4693920" cy="256349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latin typeface="Tahoma"/>
                <a:cs typeface="Tahoma"/>
              </a:rPr>
              <a:t>class MethodOverloading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public static void main(String args[])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Overload </a:t>
            </a:r>
            <a:r>
              <a:rPr sz="1800" spc="-10" dirty="0">
                <a:latin typeface="Tahoma"/>
                <a:cs typeface="Tahoma"/>
              </a:rPr>
              <a:t>overload </a:t>
            </a:r>
            <a:r>
              <a:rPr sz="1800" spc="-5" dirty="0">
                <a:latin typeface="Tahoma"/>
                <a:cs typeface="Tahoma"/>
              </a:rPr>
              <a:t>= </a:t>
            </a:r>
            <a:r>
              <a:rPr sz="1800" dirty="0">
                <a:latin typeface="Tahoma"/>
                <a:cs typeface="Tahoma"/>
              </a:rPr>
              <a:t>new</a:t>
            </a:r>
            <a:r>
              <a:rPr sz="1800" spc="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Overload();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91440" marR="23895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overload.test(10);  </a:t>
            </a:r>
            <a:r>
              <a:rPr sz="1800" spc="-5" dirty="0">
                <a:latin typeface="Tahoma"/>
                <a:cs typeface="Tahoma"/>
              </a:rPr>
              <a:t>overload.test(10, 20);  overload.test(5.5);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0" y="3206495"/>
            <a:ext cx="4982210" cy="2862580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solidFill>
                  <a:srgbClr val="CC3300"/>
                </a:solidFill>
                <a:latin typeface="Verdana"/>
                <a:cs typeface="Verdana"/>
              </a:rPr>
              <a:t>Output:</a:t>
            </a:r>
            <a:endParaRPr sz="1800">
              <a:latin typeface="Verdana"/>
              <a:cs typeface="Verdana"/>
            </a:endParaRPr>
          </a:p>
          <a:p>
            <a:pPr marL="92075" marR="3249295" algn="just">
              <a:lnSpc>
                <a:spcPct val="150000"/>
              </a:lnSpc>
            </a:pPr>
            <a:r>
              <a:rPr sz="1800" spc="-5" dirty="0">
                <a:latin typeface="Verdana"/>
                <a:cs typeface="Verdana"/>
              </a:rPr>
              <a:t>double a:10.0  </a:t>
            </a:r>
            <a:r>
              <a:rPr sz="1800" dirty="0">
                <a:latin typeface="Verdana"/>
                <a:cs typeface="Verdana"/>
              </a:rPr>
              <a:t>a 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b:10,20  double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a:5.5</a:t>
            </a:r>
            <a:endParaRPr sz="1800">
              <a:latin typeface="Verdana"/>
              <a:cs typeface="Verdana"/>
            </a:endParaRPr>
          </a:p>
          <a:p>
            <a:pPr marL="92075" marR="662305" algn="just">
              <a:lnSpc>
                <a:spcPct val="15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Implicit </a:t>
            </a:r>
            <a:r>
              <a:rPr sz="1800" spc="-5" dirty="0">
                <a:latin typeface="Verdana"/>
                <a:cs typeface="Verdana"/>
              </a:rPr>
              <a:t>data conversion takes place.  </a:t>
            </a:r>
            <a:r>
              <a:rPr sz="1800" dirty="0">
                <a:solidFill>
                  <a:srgbClr val="800000"/>
                </a:solidFill>
                <a:latin typeface="Verdana"/>
                <a:cs typeface="Verdana"/>
              </a:rPr>
              <a:t>int is </a:t>
            </a: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converted to</a:t>
            </a:r>
            <a:r>
              <a:rPr sz="1800" spc="-15" dirty="0">
                <a:solidFill>
                  <a:srgbClr val="80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Verdana"/>
                <a:cs typeface="Verdana"/>
              </a:rPr>
              <a:t>double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5521" y="90931"/>
            <a:ext cx="4601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Schoolbook Uralic"/>
                <a:cs typeface="Schoolbook Uralic"/>
              </a:rPr>
              <a:t>METHOD</a:t>
            </a:r>
            <a:r>
              <a:rPr sz="2800" spc="-35" dirty="0">
                <a:latin typeface="Schoolbook Uralic"/>
                <a:cs typeface="Schoolbook Uralic"/>
              </a:rPr>
              <a:t> </a:t>
            </a:r>
            <a:r>
              <a:rPr sz="2800" spc="-10" dirty="0">
                <a:latin typeface="Schoolbook Uralic"/>
                <a:cs typeface="Schoolbook Uralic"/>
              </a:rPr>
              <a:t>OVERLOADING</a:t>
            </a:r>
            <a:endParaRPr sz="2800">
              <a:latin typeface="Schoolbook Uralic"/>
              <a:cs typeface="Schoolbook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595" y="757427"/>
            <a:ext cx="5638800" cy="2863850"/>
          </a:xfrm>
          <a:custGeom>
            <a:avLst/>
            <a:gdLst/>
            <a:ahLst/>
            <a:cxnLst/>
            <a:rect l="l" t="t" r="r" b="b"/>
            <a:pathLst>
              <a:path w="5638800" h="2863850">
                <a:moveTo>
                  <a:pt x="5638800" y="0"/>
                </a:moveTo>
                <a:lnTo>
                  <a:pt x="0" y="0"/>
                </a:lnTo>
                <a:lnTo>
                  <a:pt x="0" y="2863596"/>
                </a:lnTo>
                <a:lnTo>
                  <a:pt x="5638800" y="2863596"/>
                </a:lnTo>
                <a:lnTo>
                  <a:pt x="5638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5726" y="3242259"/>
            <a:ext cx="1479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37460" y="2962655"/>
            <a:ext cx="6664959" cy="3169920"/>
          </a:xfrm>
          <a:custGeom>
            <a:avLst/>
            <a:gdLst/>
            <a:ahLst/>
            <a:cxnLst/>
            <a:rect l="l" t="t" r="r" b="b"/>
            <a:pathLst>
              <a:path w="6664959" h="3169920">
                <a:moveTo>
                  <a:pt x="6664452" y="0"/>
                </a:moveTo>
                <a:lnTo>
                  <a:pt x="0" y="0"/>
                </a:lnTo>
                <a:lnTo>
                  <a:pt x="0" y="3169919"/>
                </a:lnTo>
                <a:lnTo>
                  <a:pt x="6664452" y="3169919"/>
                </a:lnTo>
                <a:lnTo>
                  <a:pt x="6664452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5726" y="803909"/>
            <a:ext cx="5156835" cy="253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2835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class </a:t>
            </a:r>
            <a:r>
              <a:rPr sz="2000" spc="-5" dirty="0">
                <a:latin typeface="Tahoma"/>
                <a:cs typeface="Tahoma"/>
              </a:rPr>
              <a:t>Overload </a:t>
            </a:r>
            <a:r>
              <a:rPr sz="2000" dirty="0">
                <a:latin typeface="Tahoma"/>
                <a:cs typeface="Tahoma"/>
              </a:rPr>
              <a:t>{  </a:t>
            </a:r>
            <a:r>
              <a:rPr sz="2000" spc="-5" dirty="0">
                <a:latin typeface="Tahoma"/>
                <a:cs typeface="Tahoma"/>
              </a:rPr>
              <a:t>void test(int </a:t>
            </a:r>
            <a:r>
              <a:rPr sz="2000" dirty="0">
                <a:latin typeface="Tahoma"/>
                <a:cs typeface="Tahoma"/>
              </a:rPr>
              <a:t>a)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System.out.println("a: </a:t>
            </a:r>
            <a:r>
              <a:rPr sz="2000" dirty="0">
                <a:latin typeface="Tahoma"/>
                <a:cs typeface="Tahoma"/>
              </a:rPr>
              <a:t>" +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a);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void test(int </a:t>
            </a:r>
            <a:r>
              <a:rPr sz="2000" dirty="0">
                <a:latin typeface="Tahoma"/>
                <a:cs typeface="Tahoma"/>
              </a:rPr>
              <a:t>a, </a:t>
            </a:r>
            <a:r>
              <a:rPr sz="2000" spc="-5" dirty="0">
                <a:latin typeface="Tahoma"/>
                <a:cs typeface="Tahoma"/>
              </a:rPr>
              <a:t>int b)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System.out.println("a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b: </a:t>
            </a:r>
            <a:r>
              <a:rPr sz="2000" dirty="0">
                <a:latin typeface="Tahoma"/>
                <a:cs typeface="Tahoma"/>
              </a:rPr>
              <a:t>" + a + </a:t>
            </a:r>
            <a:r>
              <a:rPr sz="2000" spc="-5" dirty="0">
                <a:latin typeface="Tahoma"/>
                <a:cs typeface="Tahoma"/>
              </a:rPr>
              <a:t>","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b);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L="197358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latin typeface="Tahoma"/>
                <a:cs typeface="Tahoma"/>
              </a:rPr>
              <a:t>class </a:t>
            </a:r>
            <a:r>
              <a:rPr sz="2000" spc="-5" dirty="0">
                <a:latin typeface="Tahoma"/>
                <a:cs typeface="Tahoma"/>
              </a:rPr>
              <a:t>MethodOverloading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6835" y="3314445"/>
            <a:ext cx="4325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public static void </a:t>
            </a:r>
            <a:r>
              <a:rPr sz="2000" dirty="0">
                <a:latin typeface="Tahoma"/>
                <a:cs typeface="Tahoma"/>
              </a:rPr>
              <a:t>main(String args[])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6835" y="3619246"/>
            <a:ext cx="42329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Overload overload </a:t>
            </a:r>
            <a:r>
              <a:rPr sz="2000" dirty="0">
                <a:latin typeface="Tahoma"/>
                <a:cs typeface="Tahoma"/>
              </a:rPr>
              <a:t>= new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Overload();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16835" y="4229227"/>
            <a:ext cx="2470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overload.test(10);  overload.test(10,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20);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16835" y="4838827"/>
            <a:ext cx="2115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overload.test(5.5);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6835" y="5448096"/>
            <a:ext cx="1479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40732" y="5019928"/>
            <a:ext cx="3042920" cy="811530"/>
            <a:chOff x="4840732" y="5019928"/>
            <a:chExt cx="3042920" cy="811530"/>
          </a:xfrm>
        </p:grpSpPr>
        <p:sp>
          <p:nvSpPr>
            <p:cNvPr id="14" name="object 14"/>
            <p:cNvSpPr/>
            <p:nvPr/>
          </p:nvSpPr>
          <p:spPr>
            <a:xfrm>
              <a:off x="4847082" y="5026278"/>
              <a:ext cx="3030220" cy="798830"/>
            </a:xfrm>
            <a:custGeom>
              <a:avLst/>
              <a:gdLst/>
              <a:ahLst/>
              <a:cxnLst/>
              <a:rect l="l" t="t" r="r" b="b"/>
              <a:pathLst>
                <a:path w="3030220" h="798829">
                  <a:moveTo>
                    <a:pt x="0" y="0"/>
                  </a:moveTo>
                  <a:lnTo>
                    <a:pt x="717295" y="264668"/>
                  </a:lnTo>
                  <a:lnTo>
                    <a:pt x="672485" y="290704"/>
                  </a:lnTo>
                  <a:lnTo>
                    <a:pt x="635409" y="317416"/>
                  </a:lnTo>
                  <a:lnTo>
                    <a:pt x="606027" y="344671"/>
                  </a:lnTo>
                  <a:lnTo>
                    <a:pt x="584299" y="372334"/>
                  </a:lnTo>
                  <a:lnTo>
                    <a:pt x="570182" y="400272"/>
                  </a:lnTo>
                  <a:lnTo>
                    <a:pt x="563638" y="428351"/>
                  </a:lnTo>
                  <a:lnTo>
                    <a:pt x="564624" y="456438"/>
                  </a:lnTo>
                  <a:lnTo>
                    <a:pt x="589023" y="512100"/>
                  </a:lnTo>
                  <a:lnTo>
                    <a:pt x="643055" y="566191"/>
                  </a:lnTo>
                  <a:lnTo>
                    <a:pt x="681081" y="592312"/>
                  </a:lnTo>
                  <a:lnTo>
                    <a:pt x="726392" y="617639"/>
                  </a:lnTo>
                  <a:lnTo>
                    <a:pt x="778948" y="642039"/>
                  </a:lnTo>
                  <a:lnTo>
                    <a:pt x="838707" y="665378"/>
                  </a:lnTo>
                  <a:lnTo>
                    <a:pt x="876339" y="678279"/>
                  </a:lnTo>
                  <a:lnTo>
                    <a:pt x="915590" y="690538"/>
                  </a:lnTo>
                  <a:lnTo>
                    <a:pt x="956378" y="702152"/>
                  </a:lnTo>
                  <a:lnTo>
                    <a:pt x="998618" y="713119"/>
                  </a:lnTo>
                  <a:lnTo>
                    <a:pt x="1042229" y="723435"/>
                  </a:lnTo>
                  <a:lnTo>
                    <a:pt x="1087126" y="733099"/>
                  </a:lnTo>
                  <a:lnTo>
                    <a:pt x="1133226" y="742108"/>
                  </a:lnTo>
                  <a:lnTo>
                    <a:pt x="1180445" y="750459"/>
                  </a:lnTo>
                  <a:lnTo>
                    <a:pt x="1228701" y="758150"/>
                  </a:lnTo>
                  <a:lnTo>
                    <a:pt x="1277910" y="765179"/>
                  </a:lnTo>
                  <a:lnTo>
                    <a:pt x="1327988" y="771542"/>
                  </a:lnTo>
                  <a:lnTo>
                    <a:pt x="1378853" y="777237"/>
                  </a:lnTo>
                  <a:lnTo>
                    <a:pt x="1430421" y="782262"/>
                  </a:lnTo>
                  <a:lnTo>
                    <a:pt x="1482608" y="786614"/>
                  </a:lnTo>
                  <a:lnTo>
                    <a:pt x="1535331" y="790291"/>
                  </a:lnTo>
                  <a:lnTo>
                    <a:pt x="1588507" y="793290"/>
                  </a:lnTo>
                  <a:lnTo>
                    <a:pt x="1642053" y="795608"/>
                  </a:lnTo>
                  <a:lnTo>
                    <a:pt x="1695885" y="797244"/>
                  </a:lnTo>
                  <a:lnTo>
                    <a:pt x="1749919" y="798194"/>
                  </a:lnTo>
                  <a:lnTo>
                    <a:pt x="1804073" y="798456"/>
                  </a:lnTo>
                  <a:lnTo>
                    <a:pt x="1858264" y="798027"/>
                  </a:lnTo>
                  <a:lnTo>
                    <a:pt x="1912406" y="796905"/>
                  </a:lnTo>
                  <a:lnTo>
                    <a:pt x="1966419" y="795088"/>
                  </a:lnTo>
                  <a:lnTo>
                    <a:pt x="2020217" y="792572"/>
                  </a:lnTo>
                  <a:lnTo>
                    <a:pt x="2073718" y="789356"/>
                  </a:lnTo>
                  <a:lnTo>
                    <a:pt x="2126838" y="785436"/>
                  </a:lnTo>
                  <a:lnTo>
                    <a:pt x="2179494" y="780811"/>
                  </a:lnTo>
                  <a:lnTo>
                    <a:pt x="2231603" y="775477"/>
                  </a:lnTo>
                  <a:lnTo>
                    <a:pt x="2283081" y="769433"/>
                  </a:lnTo>
                  <a:lnTo>
                    <a:pt x="2333845" y="762675"/>
                  </a:lnTo>
                  <a:lnTo>
                    <a:pt x="2383811" y="755201"/>
                  </a:lnTo>
                  <a:lnTo>
                    <a:pt x="2432897" y="747009"/>
                  </a:lnTo>
                  <a:lnTo>
                    <a:pt x="2481018" y="738095"/>
                  </a:lnTo>
                  <a:lnTo>
                    <a:pt x="2528092" y="728459"/>
                  </a:lnTo>
                  <a:lnTo>
                    <a:pt x="2574036" y="718096"/>
                  </a:lnTo>
                  <a:lnTo>
                    <a:pt x="2637833" y="701937"/>
                  </a:lnTo>
                  <a:lnTo>
                    <a:pt x="2696935" y="684797"/>
                  </a:lnTo>
                  <a:lnTo>
                    <a:pt x="2751317" y="666752"/>
                  </a:lnTo>
                  <a:lnTo>
                    <a:pt x="2800950" y="647876"/>
                  </a:lnTo>
                  <a:lnTo>
                    <a:pt x="2845808" y="628247"/>
                  </a:lnTo>
                  <a:lnTo>
                    <a:pt x="2885864" y="607937"/>
                  </a:lnTo>
                  <a:lnTo>
                    <a:pt x="2921091" y="587024"/>
                  </a:lnTo>
                  <a:lnTo>
                    <a:pt x="2976947" y="543689"/>
                  </a:lnTo>
                  <a:lnTo>
                    <a:pt x="3013163" y="498844"/>
                  </a:lnTo>
                  <a:lnTo>
                    <a:pt x="3029521" y="453092"/>
                  </a:lnTo>
                  <a:lnTo>
                    <a:pt x="3030186" y="430064"/>
                  </a:lnTo>
                  <a:lnTo>
                    <a:pt x="3025806" y="407036"/>
                  </a:lnTo>
                  <a:lnTo>
                    <a:pt x="3001801" y="361282"/>
                  </a:lnTo>
                  <a:lnTo>
                    <a:pt x="2957290" y="316430"/>
                  </a:lnTo>
                  <a:lnTo>
                    <a:pt x="2892058" y="273087"/>
                  </a:lnTo>
                  <a:lnTo>
                    <a:pt x="2851604" y="252168"/>
                  </a:lnTo>
                  <a:lnTo>
                    <a:pt x="2805888" y="231853"/>
                  </a:lnTo>
                  <a:lnTo>
                    <a:pt x="2754884" y="212217"/>
                  </a:lnTo>
                  <a:lnTo>
                    <a:pt x="2717252" y="199311"/>
                  </a:lnTo>
                  <a:lnTo>
                    <a:pt x="2678001" y="187048"/>
                  </a:lnTo>
                  <a:lnTo>
                    <a:pt x="2637213" y="175430"/>
                  </a:lnTo>
                  <a:lnTo>
                    <a:pt x="2594973" y="164460"/>
                  </a:lnTo>
                  <a:lnTo>
                    <a:pt x="2551362" y="154140"/>
                  </a:lnTo>
                  <a:lnTo>
                    <a:pt x="2506465" y="144473"/>
                  </a:lnTo>
                  <a:lnTo>
                    <a:pt x="2460365" y="135461"/>
                  </a:lnTo>
                  <a:lnTo>
                    <a:pt x="2413146" y="127107"/>
                  </a:lnTo>
                  <a:lnTo>
                    <a:pt x="2364890" y="119413"/>
                  </a:lnTo>
                  <a:lnTo>
                    <a:pt x="2315681" y="112383"/>
                  </a:lnTo>
                  <a:lnTo>
                    <a:pt x="2265603" y="106018"/>
                  </a:lnTo>
                  <a:lnTo>
                    <a:pt x="2214738" y="100320"/>
                  </a:lnTo>
                  <a:lnTo>
                    <a:pt x="2163170" y="95294"/>
                  </a:lnTo>
                  <a:lnTo>
                    <a:pt x="2110983" y="90941"/>
                  </a:lnTo>
                  <a:lnTo>
                    <a:pt x="2058260" y="87263"/>
                  </a:lnTo>
                  <a:lnTo>
                    <a:pt x="2005084" y="84263"/>
                  </a:lnTo>
                  <a:lnTo>
                    <a:pt x="1951538" y="81945"/>
                  </a:lnTo>
                  <a:lnTo>
                    <a:pt x="1897706" y="80309"/>
                  </a:lnTo>
                  <a:lnTo>
                    <a:pt x="1843672" y="79360"/>
                  </a:lnTo>
                  <a:lnTo>
                    <a:pt x="1789518" y="79098"/>
                  </a:lnTo>
                  <a:lnTo>
                    <a:pt x="1735327" y="79528"/>
                  </a:lnTo>
                  <a:lnTo>
                    <a:pt x="1681185" y="80651"/>
                  </a:lnTo>
                  <a:lnTo>
                    <a:pt x="1627172" y="82470"/>
                  </a:lnTo>
                  <a:lnTo>
                    <a:pt x="1573374" y="84988"/>
                  </a:lnTo>
                  <a:lnTo>
                    <a:pt x="1519873" y="88206"/>
                  </a:lnTo>
                  <a:lnTo>
                    <a:pt x="1466753" y="92129"/>
                  </a:lnTo>
                  <a:lnTo>
                    <a:pt x="1414097" y="96757"/>
                  </a:lnTo>
                  <a:lnTo>
                    <a:pt x="1361988" y="102094"/>
                  </a:lnTo>
                  <a:lnTo>
                    <a:pt x="1310510" y="108143"/>
                  </a:lnTo>
                  <a:lnTo>
                    <a:pt x="1259746" y="114905"/>
                  </a:lnTo>
                  <a:lnTo>
                    <a:pt x="1209780" y="122383"/>
                  </a:lnTo>
                  <a:lnTo>
                    <a:pt x="1160694" y="130581"/>
                  </a:lnTo>
                  <a:lnTo>
                    <a:pt x="1112573" y="139500"/>
                  </a:lnTo>
                  <a:lnTo>
                    <a:pt x="1065499" y="149142"/>
                  </a:lnTo>
                  <a:lnTo>
                    <a:pt x="1019555" y="1595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47082" y="5026278"/>
              <a:ext cx="3030220" cy="798830"/>
            </a:xfrm>
            <a:custGeom>
              <a:avLst/>
              <a:gdLst/>
              <a:ahLst/>
              <a:cxnLst/>
              <a:rect l="l" t="t" r="r" b="b"/>
              <a:pathLst>
                <a:path w="3030220" h="798829">
                  <a:moveTo>
                    <a:pt x="0" y="0"/>
                  </a:moveTo>
                  <a:lnTo>
                    <a:pt x="1019555" y="159512"/>
                  </a:lnTo>
                  <a:lnTo>
                    <a:pt x="1065499" y="149142"/>
                  </a:lnTo>
                  <a:lnTo>
                    <a:pt x="1112573" y="139500"/>
                  </a:lnTo>
                  <a:lnTo>
                    <a:pt x="1160694" y="130581"/>
                  </a:lnTo>
                  <a:lnTo>
                    <a:pt x="1209780" y="122383"/>
                  </a:lnTo>
                  <a:lnTo>
                    <a:pt x="1259746" y="114905"/>
                  </a:lnTo>
                  <a:lnTo>
                    <a:pt x="1310510" y="108143"/>
                  </a:lnTo>
                  <a:lnTo>
                    <a:pt x="1361988" y="102094"/>
                  </a:lnTo>
                  <a:lnTo>
                    <a:pt x="1414097" y="96757"/>
                  </a:lnTo>
                  <a:lnTo>
                    <a:pt x="1466753" y="92129"/>
                  </a:lnTo>
                  <a:lnTo>
                    <a:pt x="1519873" y="88206"/>
                  </a:lnTo>
                  <a:lnTo>
                    <a:pt x="1573374" y="84988"/>
                  </a:lnTo>
                  <a:lnTo>
                    <a:pt x="1627172" y="82470"/>
                  </a:lnTo>
                  <a:lnTo>
                    <a:pt x="1681185" y="80651"/>
                  </a:lnTo>
                  <a:lnTo>
                    <a:pt x="1735327" y="79528"/>
                  </a:lnTo>
                  <a:lnTo>
                    <a:pt x="1789518" y="79098"/>
                  </a:lnTo>
                  <a:lnTo>
                    <a:pt x="1843672" y="79360"/>
                  </a:lnTo>
                  <a:lnTo>
                    <a:pt x="1897706" y="80309"/>
                  </a:lnTo>
                  <a:lnTo>
                    <a:pt x="1951538" y="81945"/>
                  </a:lnTo>
                  <a:lnTo>
                    <a:pt x="2005084" y="84263"/>
                  </a:lnTo>
                  <a:lnTo>
                    <a:pt x="2058260" y="87263"/>
                  </a:lnTo>
                  <a:lnTo>
                    <a:pt x="2110983" y="90941"/>
                  </a:lnTo>
                  <a:lnTo>
                    <a:pt x="2163170" y="95294"/>
                  </a:lnTo>
                  <a:lnTo>
                    <a:pt x="2214738" y="100320"/>
                  </a:lnTo>
                  <a:lnTo>
                    <a:pt x="2265603" y="106018"/>
                  </a:lnTo>
                  <a:lnTo>
                    <a:pt x="2315681" y="112383"/>
                  </a:lnTo>
                  <a:lnTo>
                    <a:pt x="2364890" y="119413"/>
                  </a:lnTo>
                  <a:lnTo>
                    <a:pt x="2413146" y="127107"/>
                  </a:lnTo>
                  <a:lnTo>
                    <a:pt x="2460365" y="135461"/>
                  </a:lnTo>
                  <a:lnTo>
                    <a:pt x="2506465" y="144473"/>
                  </a:lnTo>
                  <a:lnTo>
                    <a:pt x="2551362" y="154140"/>
                  </a:lnTo>
                  <a:lnTo>
                    <a:pt x="2594973" y="164460"/>
                  </a:lnTo>
                  <a:lnTo>
                    <a:pt x="2637213" y="175430"/>
                  </a:lnTo>
                  <a:lnTo>
                    <a:pt x="2678001" y="187048"/>
                  </a:lnTo>
                  <a:lnTo>
                    <a:pt x="2717252" y="199311"/>
                  </a:lnTo>
                  <a:lnTo>
                    <a:pt x="2754884" y="212217"/>
                  </a:lnTo>
                  <a:lnTo>
                    <a:pt x="2805888" y="231853"/>
                  </a:lnTo>
                  <a:lnTo>
                    <a:pt x="2851604" y="252168"/>
                  </a:lnTo>
                  <a:lnTo>
                    <a:pt x="2892058" y="273087"/>
                  </a:lnTo>
                  <a:lnTo>
                    <a:pt x="2927278" y="294532"/>
                  </a:lnTo>
                  <a:lnTo>
                    <a:pt x="2982122" y="338705"/>
                  </a:lnTo>
                  <a:lnTo>
                    <a:pt x="3016353" y="384084"/>
                  </a:lnTo>
                  <a:lnTo>
                    <a:pt x="3030186" y="430064"/>
                  </a:lnTo>
                  <a:lnTo>
                    <a:pt x="3029521" y="453092"/>
                  </a:lnTo>
                  <a:lnTo>
                    <a:pt x="3013163" y="498844"/>
                  </a:lnTo>
                  <a:lnTo>
                    <a:pt x="2976947" y="543689"/>
                  </a:lnTo>
                  <a:lnTo>
                    <a:pt x="2921091" y="587024"/>
                  </a:lnTo>
                  <a:lnTo>
                    <a:pt x="2885864" y="607937"/>
                  </a:lnTo>
                  <a:lnTo>
                    <a:pt x="2845808" y="628247"/>
                  </a:lnTo>
                  <a:lnTo>
                    <a:pt x="2800950" y="647876"/>
                  </a:lnTo>
                  <a:lnTo>
                    <a:pt x="2751317" y="666752"/>
                  </a:lnTo>
                  <a:lnTo>
                    <a:pt x="2696935" y="684797"/>
                  </a:lnTo>
                  <a:lnTo>
                    <a:pt x="2637833" y="701937"/>
                  </a:lnTo>
                  <a:lnTo>
                    <a:pt x="2574036" y="718096"/>
                  </a:lnTo>
                  <a:lnTo>
                    <a:pt x="2528092" y="728459"/>
                  </a:lnTo>
                  <a:lnTo>
                    <a:pt x="2481018" y="738095"/>
                  </a:lnTo>
                  <a:lnTo>
                    <a:pt x="2432897" y="747009"/>
                  </a:lnTo>
                  <a:lnTo>
                    <a:pt x="2383811" y="755201"/>
                  </a:lnTo>
                  <a:lnTo>
                    <a:pt x="2333845" y="762675"/>
                  </a:lnTo>
                  <a:lnTo>
                    <a:pt x="2283081" y="769433"/>
                  </a:lnTo>
                  <a:lnTo>
                    <a:pt x="2231603" y="775477"/>
                  </a:lnTo>
                  <a:lnTo>
                    <a:pt x="2179494" y="780811"/>
                  </a:lnTo>
                  <a:lnTo>
                    <a:pt x="2126838" y="785436"/>
                  </a:lnTo>
                  <a:lnTo>
                    <a:pt x="2073718" y="789356"/>
                  </a:lnTo>
                  <a:lnTo>
                    <a:pt x="2020217" y="792572"/>
                  </a:lnTo>
                  <a:lnTo>
                    <a:pt x="1966419" y="795088"/>
                  </a:lnTo>
                  <a:lnTo>
                    <a:pt x="1912406" y="796905"/>
                  </a:lnTo>
                  <a:lnTo>
                    <a:pt x="1858264" y="798027"/>
                  </a:lnTo>
                  <a:lnTo>
                    <a:pt x="1804073" y="798456"/>
                  </a:lnTo>
                  <a:lnTo>
                    <a:pt x="1749919" y="798194"/>
                  </a:lnTo>
                  <a:lnTo>
                    <a:pt x="1695885" y="797244"/>
                  </a:lnTo>
                  <a:lnTo>
                    <a:pt x="1642053" y="795608"/>
                  </a:lnTo>
                  <a:lnTo>
                    <a:pt x="1588507" y="793290"/>
                  </a:lnTo>
                  <a:lnTo>
                    <a:pt x="1535331" y="790291"/>
                  </a:lnTo>
                  <a:lnTo>
                    <a:pt x="1482608" y="786614"/>
                  </a:lnTo>
                  <a:lnTo>
                    <a:pt x="1430421" y="782262"/>
                  </a:lnTo>
                  <a:lnTo>
                    <a:pt x="1378853" y="777237"/>
                  </a:lnTo>
                  <a:lnTo>
                    <a:pt x="1327988" y="771542"/>
                  </a:lnTo>
                  <a:lnTo>
                    <a:pt x="1277910" y="765179"/>
                  </a:lnTo>
                  <a:lnTo>
                    <a:pt x="1228701" y="758150"/>
                  </a:lnTo>
                  <a:lnTo>
                    <a:pt x="1180445" y="750459"/>
                  </a:lnTo>
                  <a:lnTo>
                    <a:pt x="1133226" y="742108"/>
                  </a:lnTo>
                  <a:lnTo>
                    <a:pt x="1087126" y="733099"/>
                  </a:lnTo>
                  <a:lnTo>
                    <a:pt x="1042229" y="723435"/>
                  </a:lnTo>
                  <a:lnTo>
                    <a:pt x="998618" y="713119"/>
                  </a:lnTo>
                  <a:lnTo>
                    <a:pt x="956378" y="702152"/>
                  </a:lnTo>
                  <a:lnTo>
                    <a:pt x="915590" y="690538"/>
                  </a:lnTo>
                  <a:lnTo>
                    <a:pt x="876339" y="678279"/>
                  </a:lnTo>
                  <a:lnTo>
                    <a:pt x="838707" y="665378"/>
                  </a:lnTo>
                  <a:lnTo>
                    <a:pt x="778948" y="642039"/>
                  </a:lnTo>
                  <a:lnTo>
                    <a:pt x="726392" y="617639"/>
                  </a:lnTo>
                  <a:lnTo>
                    <a:pt x="681081" y="592312"/>
                  </a:lnTo>
                  <a:lnTo>
                    <a:pt x="643055" y="566191"/>
                  </a:lnTo>
                  <a:lnTo>
                    <a:pt x="612356" y="539409"/>
                  </a:lnTo>
                  <a:lnTo>
                    <a:pt x="573099" y="484399"/>
                  </a:lnTo>
                  <a:lnTo>
                    <a:pt x="563638" y="428351"/>
                  </a:lnTo>
                  <a:lnTo>
                    <a:pt x="570182" y="400272"/>
                  </a:lnTo>
                  <a:lnTo>
                    <a:pt x="606027" y="344671"/>
                  </a:lnTo>
                  <a:lnTo>
                    <a:pt x="635409" y="317416"/>
                  </a:lnTo>
                  <a:lnTo>
                    <a:pt x="672485" y="290704"/>
                  </a:lnTo>
                  <a:lnTo>
                    <a:pt x="717295" y="264668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896102" y="5131384"/>
            <a:ext cx="14973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spc="-20" dirty="0">
                <a:latin typeface="Carlito"/>
                <a:cs typeface="Carlito"/>
              </a:rPr>
              <a:t>COMPILATION</a:t>
            </a:r>
            <a:endParaRPr sz="16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ERROR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29400" y="4166615"/>
            <a:ext cx="2894330" cy="646430"/>
          </a:xfrm>
          <a:custGeom>
            <a:avLst/>
            <a:gdLst/>
            <a:ahLst/>
            <a:cxnLst/>
            <a:rect l="l" t="t" r="r" b="b"/>
            <a:pathLst>
              <a:path w="2894329" h="646429">
                <a:moveTo>
                  <a:pt x="2894076" y="0"/>
                </a:moveTo>
                <a:lnTo>
                  <a:pt x="0" y="0"/>
                </a:lnTo>
                <a:lnTo>
                  <a:pt x="0" y="646175"/>
                </a:lnTo>
                <a:lnTo>
                  <a:pt x="2894076" y="646175"/>
                </a:lnTo>
                <a:lnTo>
                  <a:pt x="2894076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09029" y="4199001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Solution: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9029" y="4462348"/>
            <a:ext cx="2710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ahoma"/>
                <a:cs typeface="Tahoma"/>
              </a:rPr>
              <a:t>overload.test((int)5.5);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4360"/>
          </a:xfrm>
          <a:custGeom>
            <a:avLst/>
            <a:gdLst/>
            <a:ahLst/>
            <a:cxnLst/>
            <a:rect l="l" t="t" r="r" b="b"/>
            <a:pathLst>
              <a:path w="12192000" h="594360">
                <a:moveTo>
                  <a:pt x="12192000" y="0"/>
                </a:moveTo>
                <a:lnTo>
                  <a:pt x="0" y="0"/>
                </a:lnTo>
                <a:lnTo>
                  <a:pt x="0" y="594360"/>
                </a:lnTo>
                <a:lnTo>
                  <a:pt x="12192000" y="5943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8294" y="0"/>
            <a:ext cx="2920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5" dirty="0"/>
              <a:t>final</a:t>
            </a:r>
            <a:r>
              <a:rPr sz="4200" spc="-360" dirty="0"/>
              <a:t> </a:t>
            </a:r>
            <a:r>
              <a:rPr sz="4200" spc="-235" dirty="0"/>
              <a:t>variables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67411" y="800176"/>
            <a:ext cx="11115040" cy="41173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227965">
              <a:lnSpc>
                <a:spcPts val="2590"/>
              </a:lnSpc>
              <a:spcBef>
                <a:spcPts val="430"/>
              </a:spcBef>
            </a:pPr>
            <a:r>
              <a:rPr sz="2400" b="1" spc="-5" dirty="0">
                <a:latin typeface="Carlito"/>
                <a:cs typeface="Carlito"/>
              </a:rPr>
              <a:t>final is </a:t>
            </a: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20" dirty="0">
                <a:latin typeface="Carlito"/>
                <a:cs typeface="Carlito"/>
              </a:rPr>
              <a:t>keyword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5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applied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member </a:t>
            </a:r>
            <a:r>
              <a:rPr sz="2400" spc="-5" dirty="0">
                <a:latin typeface="Carlito"/>
                <a:cs typeface="Carlito"/>
              </a:rPr>
              <a:t>variables, methods, </a:t>
            </a:r>
            <a:r>
              <a:rPr sz="2400" dirty="0">
                <a:latin typeface="Carlito"/>
                <a:cs typeface="Carlito"/>
              </a:rPr>
              <a:t>classes and  </a:t>
            </a:r>
            <a:r>
              <a:rPr sz="2400" spc="-10" dirty="0">
                <a:latin typeface="Carlito"/>
                <a:cs typeface="Carlito"/>
              </a:rPr>
              <a:t>local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Java.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i="1" spc="-5" dirty="0">
                <a:latin typeface="Carlito"/>
                <a:cs typeface="Carlito"/>
              </a:rPr>
              <a:t>What </a:t>
            </a:r>
            <a:r>
              <a:rPr sz="2400" b="1" i="1" dirty="0">
                <a:latin typeface="Carlito"/>
                <a:cs typeface="Carlito"/>
              </a:rPr>
              <a:t>is </a:t>
            </a:r>
            <a:r>
              <a:rPr sz="2400" b="1" i="1" spc="-5" dirty="0">
                <a:latin typeface="Carlito"/>
                <a:cs typeface="Carlito"/>
              </a:rPr>
              <a:t>final variable </a:t>
            </a:r>
            <a:r>
              <a:rPr sz="2400" b="1" i="1" dirty="0">
                <a:latin typeface="Carlito"/>
                <a:cs typeface="Carlito"/>
              </a:rPr>
              <a:t>in</a:t>
            </a:r>
            <a:r>
              <a:rPr sz="2400" b="1" i="1" spc="-30" dirty="0">
                <a:latin typeface="Carlito"/>
                <a:cs typeface="Carlito"/>
              </a:rPr>
              <a:t> </a:t>
            </a:r>
            <a:r>
              <a:rPr sz="2400" b="1" i="1" spc="-5" dirty="0">
                <a:latin typeface="Carlito"/>
                <a:cs typeface="Carlito"/>
              </a:rPr>
              <a:t>Java?</a:t>
            </a:r>
            <a:endParaRPr sz="2400">
              <a:latin typeface="Carlito"/>
              <a:cs typeface="Carlito"/>
            </a:endParaRPr>
          </a:p>
          <a:p>
            <a:pPr marL="240665" marR="99695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Carlito"/>
                <a:cs typeface="Carlito"/>
              </a:rPr>
              <a:t>Any </a:t>
            </a:r>
            <a:r>
              <a:rPr sz="2400" spc="-10" dirty="0">
                <a:latin typeface="Carlito"/>
                <a:cs typeface="Carlito"/>
              </a:rPr>
              <a:t>variable </a:t>
            </a:r>
            <a:r>
              <a:rPr sz="2400" dirty="0">
                <a:latin typeface="Carlito"/>
                <a:cs typeface="Carlito"/>
              </a:rPr>
              <a:t>either </a:t>
            </a:r>
            <a:r>
              <a:rPr sz="2400" spc="-5" dirty="0">
                <a:latin typeface="Carlito"/>
                <a:cs typeface="Carlito"/>
              </a:rPr>
              <a:t>member </a:t>
            </a:r>
            <a:r>
              <a:rPr sz="2400" spc="-10" dirty="0">
                <a:latin typeface="Carlito"/>
                <a:cs typeface="Carlito"/>
              </a:rPr>
              <a:t>variable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local variable </a:t>
            </a:r>
            <a:r>
              <a:rPr sz="2400" spc="-5" dirty="0">
                <a:latin typeface="Carlito"/>
                <a:cs typeface="Carlito"/>
              </a:rPr>
              <a:t>(declared </a:t>
            </a:r>
            <a:r>
              <a:rPr sz="2400" dirty="0">
                <a:latin typeface="Carlito"/>
                <a:cs typeface="Carlito"/>
              </a:rPr>
              <a:t>inside </a:t>
            </a:r>
            <a:r>
              <a:rPr sz="2400" spc="-5" dirty="0">
                <a:latin typeface="Carlito"/>
                <a:cs typeface="Carlito"/>
              </a:rPr>
              <a:t>method or block)  </a:t>
            </a:r>
            <a:r>
              <a:rPr sz="2400" dirty="0">
                <a:latin typeface="Carlito"/>
                <a:cs typeface="Carlito"/>
              </a:rPr>
              <a:t>modified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final </a:t>
            </a:r>
            <a:r>
              <a:rPr sz="2400" spc="-20" dirty="0">
                <a:latin typeface="Carlito"/>
                <a:cs typeface="Carlito"/>
              </a:rPr>
              <a:t>keyword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final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variable.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final </a:t>
            </a:r>
            <a:r>
              <a:rPr sz="2400" spc="-10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often </a:t>
            </a:r>
            <a:r>
              <a:rPr sz="2400" spc="-5" dirty="0">
                <a:latin typeface="Carlito"/>
                <a:cs typeface="Carlito"/>
              </a:rPr>
              <a:t>declared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20" dirty="0">
                <a:latin typeface="Carlito"/>
                <a:cs typeface="Carlito"/>
              </a:rPr>
              <a:t>keyword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treated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constants.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Carlito"/>
              <a:cs typeface="Carlito"/>
            </a:endParaRPr>
          </a:p>
          <a:p>
            <a:pPr marL="12700" marR="5080">
              <a:lnSpc>
                <a:spcPts val="2590"/>
              </a:lnSpc>
            </a:pPr>
            <a:r>
              <a:rPr sz="2400" spc="-10" dirty="0">
                <a:latin typeface="Carlito"/>
                <a:cs typeface="Carlito"/>
              </a:rPr>
              <a:t>Note: </a:t>
            </a:r>
            <a:r>
              <a:rPr sz="2400" spc="-5" dirty="0">
                <a:latin typeface="Carlito"/>
                <a:cs typeface="Carlito"/>
              </a:rPr>
              <a:t>Final </a:t>
            </a:r>
            <a:r>
              <a:rPr sz="2400" spc="-10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equivalent </a:t>
            </a:r>
            <a:r>
              <a:rPr sz="2400" spc="-15" dirty="0">
                <a:latin typeface="Carlito"/>
                <a:cs typeface="Carlito"/>
              </a:rPr>
              <a:t>to constants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programming </a:t>
            </a:r>
            <a:r>
              <a:rPr sz="2400" spc="-5" dirty="0">
                <a:latin typeface="Carlito"/>
                <a:cs typeface="Carlito"/>
              </a:rPr>
              <a:t>languages. So they 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initialized during </a:t>
            </a:r>
            <a:r>
              <a:rPr sz="2400" spc="-10" dirty="0">
                <a:latin typeface="Carlito"/>
                <a:cs typeface="Carlito"/>
              </a:rPr>
              <a:t>declaration </a:t>
            </a:r>
            <a:r>
              <a:rPr sz="2400" dirty="0">
                <a:latin typeface="Carlito"/>
                <a:cs typeface="Carlito"/>
              </a:rPr>
              <a:t>&amp; </a:t>
            </a:r>
            <a:r>
              <a:rPr sz="2400" spc="-5" dirty="0">
                <a:latin typeface="Carlito"/>
                <a:cs typeface="Carlito"/>
              </a:rPr>
              <a:t>cannot be </a:t>
            </a:r>
            <a:r>
              <a:rPr sz="2400" dirty="0">
                <a:latin typeface="Carlito"/>
                <a:cs typeface="Carlito"/>
              </a:rPr>
              <a:t>modified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later.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94360"/>
          </a:xfrm>
          <a:custGeom>
            <a:avLst/>
            <a:gdLst/>
            <a:ahLst/>
            <a:cxnLst/>
            <a:rect l="l" t="t" r="r" b="b"/>
            <a:pathLst>
              <a:path w="12192000" h="594360">
                <a:moveTo>
                  <a:pt x="12192000" y="0"/>
                </a:moveTo>
                <a:lnTo>
                  <a:pt x="0" y="0"/>
                </a:lnTo>
                <a:lnTo>
                  <a:pt x="0" y="594360"/>
                </a:lnTo>
                <a:lnTo>
                  <a:pt x="12192000" y="5943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8294" y="0"/>
            <a:ext cx="2920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5" dirty="0"/>
              <a:t>final</a:t>
            </a:r>
            <a:r>
              <a:rPr sz="4200" spc="-360" dirty="0"/>
              <a:t> </a:t>
            </a:r>
            <a:r>
              <a:rPr sz="4200" spc="-235" dirty="0"/>
              <a:t>variables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260095" y="599313"/>
            <a:ext cx="4787265" cy="257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635">
              <a:lnSpc>
                <a:spcPct val="129500"/>
              </a:lnSpc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</a:t>
            </a:r>
            <a:r>
              <a:rPr b="1" spc="-15" dirty="0">
                <a:latin typeface="Carlito"/>
                <a:cs typeface="Carlito"/>
              </a:rPr>
              <a:t>FinalVariableExample </a:t>
            </a:r>
            <a:r>
              <a:rPr b="1" dirty="0">
                <a:latin typeface="Carlito"/>
                <a:cs typeface="Carlito"/>
              </a:rPr>
              <a:t>{  public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10" dirty="0">
                <a:latin typeface="Carlito"/>
                <a:cs typeface="Carlito"/>
              </a:rPr>
              <a:t>void </a:t>
            </a:r>
            <a:r>
              <a:rPr b="1" spc="-5" dirty="0">
                <a:latin typeface="Carlito"/>
                <a:cs typeface="Carlito"/>
              </a:rPr>
              <a:t>main(String[] </a:t>
            </a:r>
            <a:r>
              <a:rPr b="1" spc="-10" dirty="0">
                <a:latin typeface="Carlito"/>
                <a:cs typeface="Carlito"/>
              </a:rPr>
              <a:t>args)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pc="-5" dirty="0">
                <a:latin typeface="Carlito"/>
                <a:cs typeface="Carlito"/>
              </a:rPr>
              <a:t>//final </a:t>
            </a:r>
            <a:r>
              <a:rPr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int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HOURS_IN_DAY=24;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b="1" spc="-5" dirty="0">
                <a:latin typeface="Carlito"/>
                <a:cs typeface="Carlito"/>
              </a:rPr>
              <a:t>final </a:t>
            </a:r>
            <a:r>
              <a:rPr b="1" spc="-10" dirty="0">
                <a:latin typeface="Carlito"/>
                <a:cs typeface="Carlito"/>
              </a:rPr>
              <a:t>int </a:t>
            </a:r>
            <a:r>
              <a:rPr b="1" spc="-35" dirty="0">
                <a:latin typeface="Carlito"/>
                <a:cs typeface="Carlito"/>
              </a:rPr>
              <a:t>HOURS_IN_DAY;</a:t>
            </a:r>
            <a:endParaRPr dirty="0">
              <a:latin typeface="Carlito"/>
              <a:cs typeface="Carlito"/>
            </a:endParaRPr>
          </a:p>
          <a:p>
            <a:pPr marL="469900" marR="5080">
              <a:lnSpc>
                <a:spcPct val="110000"/>
              </a:lnSpc>
            </a:pPr>
            <a:r>
              <a:rPr spc="-20" dirty="0">
                <a:latin typeface="Carlito"/>
                <a:cs typeface="Carlito"/>
              </a:rPr>
              <a:t>//Valid: </a:t>
            </a:r>
            <a:r>
              <a:rPr spc="-5" dirty="0">
                <a:latin typeface="Carlito"/>
                <a:cs typeface="Carlito"/>
              </a:rPr>
              <a:t>One </a:t>
            </a:r>
            <a:r>
              <a:rPr dirty="0">
                <a:latin typeface="Carlito"/>
                <a:cs typeface="Carlito"/>
              </a:rPr>
              <a:t>time </a:t>
            </a:r>
            <a:r>
              <a:rPr spc="-5" dirty="0">
                <a:latin typeface="Carlito"/>
                <a:cs typeface="Carlito"/>
              </a:rPr>
              <a:t>assignment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10" dirty="0">
                <a:latin typeface="Carlito"/>
                <a:cs typeface="Carlito"/>
              </a:rPr>
              <a:t>allowed  </a:t>
            </a:r>
            <a:r>
              <a:rPr spc="-20" dirty="0">
                <a:latin typeface="Carlito"/>
                <a:cs typeface="Carlito"/>
              </a:rPr>
              <a:t>HOURS_IN_DAY=24;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pc="-5" dirty="0">
                <a:latin typeface="Carlito"/>
                <a:cs typeface="Carlito"/>
              </a:rPr>
              <a:t>//Compile </a:t>
            </a:r>
            <a:r>
              <a:rPr spc="-10" dirty="0">
                <a:latin typeface="Carlito"/>
                <a:cs typeface="Carlito"/>
              </a:rPr>
              <a:t>Error: </a:t>
            </a:r>
            <a:r>
              <a:rPr spc="-5" dirty="0">
                <a:latin typeface="Carlito"/>
                <a:cs typeface="Carlito"/>
              </a:rPr>
              <a:t>Cannot assign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again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pc="-20" dirty="0">
                <a:latin typeface="Carlito"/>
                <a:cs typeface="Carlito"/>
              </a:rPr>
              <a:t>//HOURS_IN_DAY=12;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095" y="3475735"/>
            <a:ext cx="11580495" cy="1805623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out.println("Hours </a:t>
            </a:r>
            <a:r>
              <a:rPr b="1" i="1" dirty="0">
                <a:latin typeface="Carlito"/>
                <a:cs typeface="Carlito"/>
              </a:rPr>
              <a:t>in 5 </a:t>
            </a:r>
            <a:r>
              <a:rPr b="1" i="1" spc="-5" dirty="0">
                <a:latin typeface="Carlito"/>
                <a:cs typeface="Carlito"/>
              </a:rPr>
              <a:t>days </a:t>
            </a:r>
            <a:r>
              <a:rPr b="1" i="1" dirty="0">
                <a:latin typeface="Carlito"/>
                <a:cs typeface="Carlito"/>
              </a:rPr>
              <a:t>= "+</a:t>
            </a:r>
            <a:r>
              <a:rPr b="1" i="1" spc="50" dirty="0">
                <a:latin typeface="Carlito"/>
                <a:cs typeface="Carlito"/>
              </a:rPr>
              <a:t> </a:t>
            </a:r>
            <a:r>
              <a:rPr b="1" i="1" spc="-20" dirty="0">
                <a:latin typeface="Carlito"/>
                <a:cs typeface="Carlito"/>
              </a:rPr>
              <a:t>HOURS_IN_DAY*5);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 marR="5080">
              <a:lnSpc>
                <a:spcPts val="2160"/>
              </a:lnSpc>
              <a:spcBef>
                <a:spcPts val="1040"/>
              </a:spcBef>
            </a:pP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Note: The names of variables declared </a:t>
            </a:r>
            <a:r>
              <a:rPr dirty="0">
                <a:solidFill>
                  <a:srgbClr val="001F5F"/>
                </a:solidFill>
                <a:latin typeface="Carlito"/>
                <a:cs typeface="Carlito"/>
              </a:rPr>
              <a:t>class </a:t>
            </a:r>
            <a:r>
              <a:rPr spc="-10" dirty="0">
                <a:solidFill>
                  <a:srgbClr val="001F5F"/>
                </a:solidFill>
                <a:latin typeface="Carlito"/>
                <a:cs typeface="Carlito"/>
              </a:rPr>
              <a:t>constants </a:t>
            </a:r>
            <a:r>
              <a:rPr dirty="0">
                <a:solidFill>
                  <a:srgbClr val="001F5F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of </a:t>
            </a:r>
            <a:r>
              <a:rPr dirty="0">
                <a:solidFill>
                  <a:srgbClr val="001F5F"/>
                </a:solidFill>
                <a:latin typeface="Carlito"/>
                <a:cs typeface="Carlito"/>
              </a:rPr>
              <a:t>ANSI </a:t>
            </a:r>
            <a:r>
              <a:rPr spc="-10" dirty="0">
                <a:solidFill>
                  <a:srgbClr val="001F5F"/>
                </a:solidFill>
                <a:latin typeface="Carlito"/>
                <a:cs typeface="Carlito"/>
              </a:rPr>
              <a:t>constants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should be </a:t>
            </a:r>
            <a:r>
              <a:rPr dirty="0">
                <a:solidFill>
                  <a:srgbClr val="001F5F"/>
                </a:solidFill>
                <a:latin typeface="Carlito"/>
                <a:cs typeface="Carlito"/>
              </a:rPr>
              <a:t>all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uppercase with </a:t>
            </a:r>
            <a:r>
              <a:rPr spc="-15" dirty="0">
                <a:solidFill>
                  <a:srgbClr val="001F5F"/>
                </a:solidFill>
                <a:latin typeface="Carlito"/>
                <a:cs typeface="Carlito"/>
              </a:rPr>
              <a:t>words  separated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by </a:t>
            </a:r>
            <a:r>
              <a:rPr spc="-10" dirty="0">
                <a:solidFill>
                  <a:srgbClr val="001F5F"/>
                </a:solidFill>
                <a:latin typeface="Carlito"/>
                <a:cs typeface="Carlito"/>
              </a:rPr>
              <a:t>underscores</a:t>
            </a:r>
            <a:r>
              <a:rPr spc="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001F5F"/>
                </a:solidFill>
                <a:latin typeface="Carlito"/>
                <a:cs typeface="Carlito"/>
              </a:rPr>
              <a:t>("_").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1216" y="1772411"/>
            <a:ext cx="5329555" cy="113749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9209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229"/>
              </a:spcBef>
            </a:pPr>
            <a:r>
              <a:rPr b="1" i="1" spc="-5" dirty="0">
                <a:solidFill>
                  <a:srgbClr val="FF0000"/>
                </a:solidFill>
                <a:latin typeface="Carlito"/>
                <a:cs typeface="Carlito"/>
              </a:rPr>
              <a:t>Compilation</a:t>
            </a:r>
            <a:r>
              <a:rPr b="1" i="1" spc="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Carlito"/>
                <a:cs typeface="Carlito"/>
              </a:rPr>
              <a:t>error</a:t>
            </a:r>
            <a:endParaRPr dirty="0">
              <a:latin typeface="Carlito"/>
              <a:cs typeface="Carlito"/>
            </a:endParaRPr>
          </a:p>
          <a:p>
            <a:pPr marL="549275" marR="295275">
              <a:lnSpc>
                <a:spcPct val="100000"/>
              </a:lnSpc>
            </a:pPr>
            <a:r>
              <a:rPr b="1" dirty="0">
                <a:solidFill>
                  <a:srgbClr val="FF0000"/>
                </a:solidFill>
                <a:latin typeface="Carlito"/>
                <a:cs typeface="Carlito"/>
              </a:rPr>
              <a:t>public </a:t>
            </a:r>
            <a:r>
              <a:rPr b="1" spc="-15" dirty="0">
                <a:solidFill>
                  <a:srgbClr val="FF0000"/>
                </a:solidFill>
                <a:latin typeface="Carlito"/>
                <a:cs typeface="Carlito"/>
              </a:rPr>
              <a:t>static </a:t>
            </a:r>
            <a:r>
              <a:rPr b="1" spc="-10" dirty="0">
                <a:latin typeface="Carlito"/>
                <a:cs typeface="Carlito"/>
              </a:rPr>
              <a:t>final int </a:t>
            </a:r>
            <a:r>
              <a:rPr b="1" spc="-35" dirty="0">
                <a:latin typeface="Carlito"/>
                <a:cs typeface="Carlito"/>
              </a:rPr>
              <a:t>HOURS_IN_DAY;  </a:t>
            </a:r>
            <a:r>
              <a:rPr b="1" spc="-10" dirty="0">
                <a:latin typeface="Carlito"/>
                <a:cs typeface="Carlito"/>
              </a:rPr>
              <a:t>Conversion </a:t>
            </a:r>
            <a:r>
              <a:rPr b="1" spc="-5" dirty="0">
                <a:latin typeface="Carlito"/>
                <a:cs typeface="Carlito"/>
              </a:rPr>
              <a:t>specifiers </a:t>
            </a:r>
            <a:r>
              <a:rPr b="1" dirty="0">
                <a:latin typeface="Carlito"/>
                <a:cs typeface="Carlito"/>
              </a:rPr>
              <a:t>and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20" dirty="0">
                <a:latin typeface="Carlito"/>
                <a:cs typeface="Carlito"/>
              </a:rPr>
              <a:t>keyword  </a:t>
            </a:r>
            <a:r>
              <a:rPr b="1" spc="-5" dirty="0">
                <a:latin typeface="Carlito"/>
                <a:cs typeface="Carlito"/>
              </a:rPr>
              <a:t>cannot </a:t>
            </a:r>
            <a:r>
              <a:rPr b="1" dirty="0">
                <a:latin typeface="Carlito"/>
                <a:cs typeface="Carlito"/>
              </a:rPr>
              <a:t>be </a:t>
            </a:r>
            <a:r>
              <a:rPr b="1" spc="-5" dirty="0">
                <a:latin typeface="Carlito"/>
                <a:cs typeface="Carlito"/>
              </a:rPr>
              <a:t>applied </a:t>
            </a:r>
            <a:r>
              <a:rPr b="1" spc="-15" dirty="0">
                <a:latin typeface="Carlito"/>
                <a:cs typeface="Carlito"/>
              </a:rPr>
              <a:t>for </a:t>
            </a:r>
            <a:r>
              <a:rPr b="1" spc="-5" dirty="0">
                <a:latin typeface="Carlito"/>
                <a:cs typeface="Carlito"/>
              </a:rPr>
              <a:t>local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variables.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0"/>
            <a:ext cx="48742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Java -</a:t>
            </a:r>
            <a:r>
              <a:rPr sz="4300" spc="-6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OOP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8779" y="2924555"/>
            <a:ext cx="8650605" cy="5842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60"/>
              </a:spcBef>
            </a:pPr>
            <a:r>
              <a:rPr sz="3200" b="1" dirty="0">
                <a:latin typeface="Carlito"/>
                <a:cs typeface="Carlito"/>
              </a:rPr>
              <a:t>String </a:t>
            </a:r>
            <a:r>
              <a:rPr sz="3200" b="1" spc="-15" dirty="0">
                <a:latin typeface="Carlito"/>
                <a:cs typeface="Carlito"/>
              </a:rPr>
              <a:t>representation </a:t>
            </a:r>
            <a:r>
              <a:rPr sz="3200" b="1" dirty="0">
                <a:latin typeface="Carlito"/>
                <a:cs typeface="Carlito"/>
              </a:rPr>
              <a:t>of an</a:t>
            </a:r>
            <a:r>
              <a:rPr sz="3200" b="1" spc="-7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object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367" y="757554"/>
            <a:ext cx="11558270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toString() </a:t>
            </a:r>
            <a:r>
              <a:rPr sz="2400" spc="-70" dirty="0">
                <a:latin typeface="Arial"/>
                <a:cs typeface="Arial"/>
              </a:rPr>
              <a:t>method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100" dirty="0">
                <a:latin typeface="Arial"/>
                <a:cs typeface="Arial"/>
              </a:rPr>
              <a:t>Object </a:t>
            </a:r>
            <a:r>
              <a:rPr sz="2400" spc="-195" dirty="0">
                <a:latin typeface="Arial"/>
                <a:cs typeface="Arial"/>
              </a:rPr>
              <a:t>class </a:t>
            </a:r>
            <a:r>
              <a:rPr sz="2400" spc="-70" dirty="0">
                <a:latin typeface="Arial"/>
                <a:cs typeface="Arial"/>
              </a:rPr>
              <a:t>returns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80" dirty="0">
                <a:latin typeface="Arial"/>
                <a:cs typeface="Arial"/>
              </a:rPr>
              <a:t>string </a:t>
            </a:r>
            <a:r>
              <a:rPr sz="2400" spc="-85" dirty="0">
                <a:latin typeface="Arial"/>
                <a:cs typeface="Arial"/>
              </a:rPr>
              <a:t>representation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general,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toString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returns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string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"textually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represents"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this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241300" marR="5080" indent="-229235">
              <a:lnSpc>
                <a:spcPts val="2590"/>
              </a:lnSpc>
              <a:spcBef>
                <a:spcPts val="1960"/>
              </a:spcBef>
              <a:buChar char="•"/>
              <a:tabLst>
                <a:tab pos="241935" algn="l"/>
              </a:tabLst>
            </a:pPr>
            <a:r>
              <a:rPr sz="2400" spc="-195" dirty="0">
                <a:latin typeface="Arial"/>
                <a:cs typeface="Arial"/>
              </a:rPr>
              <a:t>We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can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override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i="1" spc="-150" dirty="0">
                <a:latin typeface="Trebuchet MS"/>
                <a:cs typeface="Trebuchet MS"/>
              </a:rPr>
              <a:t>toString()</a:t>
            </a:r>
            <a:r>
              <a:rPr sz="2400" i="1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0462C1"/>
                </a:solidFill>
                <a:latin typeface="Arial"/>
                <a:cs typeface="Arial"/>
              </a:rPr>
              <a:t>Object</a:t>
            </a:r>
            <a:r>
              <a:rPr sz="2400" spc="-114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class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provide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string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representation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  </a:t>
            </a:r>
            <a:r>
              <a:rPr sz="2400" spc="-7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241300" marR="636270" indent="-229235">
              <a:lnSpc>
                <a:spcPts val="2590"/>
              </a:lnSpc>
              <a:buChar char="•"/>
              <a:tabLst>
                <a:tab pos="241935" algn="l"/>
                <a:tab pos="8746490" algn="l"/>
              </a:tabLst>
            </a:pPr>
            <a:r>
              <a:rPr sz="2400" spc="-165" dirty="0">
                <a:latin typeface="Arial"/>
                <a:cs typeface="Arial"/>
              </a:rPr>
              <a:t>Except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i="1" spc="-150" dirty="0">
                <a:latin typeface="Trebuchet MS"/>
                <a:cs typeface="Trebuchet MS"/>
              </a:rPr>
              <a:t>wrapper </a:t>
            </a:r>
            <a:r>
              <a:rPr sz="2400" i="1" spc="-100" dirty="0">
                <a:latin typeface="Trebuchet MS"/>
                <a:cs typeface="Trebuchet MS"/>
              </a:rPr>
              <a:t>class </a:t>
            </a:r>
            <a:r>
              <a:rPr sz="2400" i="1" spc="-165" dirty="0">
                <a:latin typeface="Trebuchet MS"/>
                <a:cs typeface="Trebuchet MS"/>
              </a:rPr>
              <a:t>objects </a:t>
            </a:r>
            <a:r>
              <a:rPr sz="2400" i="1" spc="-114" dirty="0">
                <a:latin typeface="Trebuchet MS"/>
                <a:cs typeface="Trebuchet MS"/>
              </a:rPr>
              <a:t>and </a:t>
            </a:r>
            <a:r>
              <a:rPr sz="2400" i="1" spc="-145" dirty="0">
                <a:latin typeface="Trebuchet MS"/>
                <a:cs typeface="Trebuchet MS"/>
              </a:rPr>
              <a:t>String </a:t>
            </a:r>
            <a:r>
              <a:rPr sz="2400" i="1" spc="-155" dirty="0">
                <a:latin typeface="Trebuchet MS"/>
                <a:cs typeface="Trebuchet MS"/>
              </a:rPr>
              <a:t>objects</a:t>
            </a:r>
            <a:r>
              <a:rPr sz="2400" spc="-155" dirty="0">
                <a:latin typeface="Arial"/>
                <a:cs typeface="Arial"/>
              </a:rPr>
              <a:t>, </a:t>
            </a:r>
            <a:r>
              <a:rPr sz="2400" spc="-100" dirty="0">
                <a:latin typeface="Arial"/>
                <a:cs typeface="Arial"/>
              </a:rPr>
              <a:t>when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object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is	</a:t>
            </a:r>
            <a:r>
              <a:rPr sz="2400" spc="-120" dirty="0">
                <a:latin typeface="Arial"/>
                <a:cs typeface="Arial"/>
              </a:rPr>
              <a:t>placed </a:t>
            </a:r>
            <a:r>
              <a:rPr sz="2400" spc="-55" dirty="0">
                <a:latin typeface="Arial"/>
                <a:cs typeface="Arial"/>
              </a:rPr>
              <a:t>in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println()  </a:t>
            </a:r>
            <a:r>
              <a:rPr sz="2400" spc="-70" dirty="0">
                <a:latin typeface="Arial"/>
                <a:cs typeface="Arial"/>
              </a:rPr>
              <a:t>method, </a:t>
            </a:r>
            <a:r>
              <a:rPr sz="2400" spc="-65" dirty="0">
                <a:latin typeface="Arial"/>
                <a:cs typeface="Arial"/>
              </a:rPr>
              <a:t>following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displayed: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44"/>
              </a:spcBef>
            </a:pPr>
            <a:r>
              <a:rPr sz="2000" spc="-140" dirty="0">
                <a:solidFill>
                  <a:srgbClr val="1F4E79"/>
                </a:solidFill>
                <a:latin typeface="Arial"/>
                <a:cs typeface="Arial"/>
              </a:rPr>
              <a:t>p</a:t>
            </a:r>
            <a:r>
              <a:rPr sz="2000" u="sng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ackagename.classname@</a:t>
            </a:r>
            <a:r>
              <a:rPr sz="2000" spc="-13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1F4E79"/>
                </a:solidFill>
                <a:latin typeface="Arial"/>
                <a:cs typeface="Arial"/>
              </a:rPr>
              <a:t>unsigned</a:t>
            </a:r>
            <a:r>
              <a:rPr sz="2000" spc="-145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10" dirty="0">
                <a:solidFill>
                  <a:srgbClr val="1F4E79"/>
                </a:solidFill>
                <a:latin typeface="Arial"/>
                <a:cs typeface="Arial"/>
              </a:rPr>
              <a:t>hexadecimal</a:t>
            </a:r>
            <a:r>
              <a:rPr sz="2000" spc="-145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1F4E79"/>
                </a:solidFill>
                <a:latin typeface="Arial"/>
                <a:cs typeface="Arial"/>
              </a:rPr>
              <a:t>representation</a:t>
            </a:r>
            <a:r>
              <a:rPr sz="2000" spc="-14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F4E79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E79"/>
                </a:solidFill>
                <a:latin typeface="Arial"/>
                <a:cs typeface="Arial"/>
              </a:rPr>
              <a:t>the</a:t>
            </a:r>
            <a:r>
              <a:rPr sz="2000" spc="-105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35" dirty="0">
                <a:solidFill>
                  <a:srgbClr val="1F4E79"/>
                </a:solidFill>
                <a:latin typeface="Arial"/>
                <a:cs typeface="Arial"/>
              </a:rPr>
              <a:t>hash</a:t>
            </a:r>
            <a:r>
              <a:rPr sz="2000" spc="-13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1F4E79"/>
                </a:solidFill>
                <a:latin typeface="Arial"/>
                <a:cs typeface="Arial"/>
              </a:rPr>
              <a:t>code</a:t>
            </a:r>
            <a:r>
              <a:rPr sz="2000" spc="-120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1F4E79"/>
                </a:solidFill>
                <a:latin typeface="Arial"/>
                <a:cs typeface="Arial"/>
              </a:rPr>
              <a:t>of</a:t>
            </a:r>
            <a:r>
              <a:rPr sz="2000" spc="-114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1F4E79"/>
                </a:solidFill>
                <a:latin typeface="Arial"/>
                <a:cs typeface="Arial"/>
              </a:rPr>
              <a:t>the</a:t>
            </a:r>
            <a:r>
              <a:rPr sz="2000" spc="-114" dirty="0">
                <a:solidFill>
                  <a:srgbClr val="1F4E7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1F4E79"/>
                </a:solidFill>
                <a:latin typeface="Arial"/>
                <a:cs typeface="Arial"/>
              </a:rPr>
              <a:t>object.</a:t>
            </a:r>
            <a:endParaRPr sz="20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Char char="•"/>
              <a:tabLst>
                <a:tab pos="241935" algn="l"/>
              </a:tabLst>
            </a:pPr>
            <a:r>
              <a:rPr sz="2400" spc="-90" dirty="0">
                <a:latin typeface="Arial"/>
                <a:cs typeface="Arial"/>
              </a:rPr>
              <a:t>In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other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words,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this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method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returns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string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equal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value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4401" y="0"/>
            <a:ext cx="9281032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>
                <a:latin typeface="Carlito"/>
                <a:cs typeface="Carlito"/>
              </a:rPr>
              <a:t>String representation of an</a:t>
            </a:r>
            <a:r>
              <a:rPr sz="4300" spc="20" dirty="0">
                <a:latin typeface="Carlito"/>
                <a:cs typeface="Carlito"/>
              </a:rPr>
              <a:t> </a:t>
            </a:r>
            <a:r>
              <a:rPr sz="4300" spc="-10" dirty="0">
                <a:latin typeface="Carlito"/>
                <a:cs typeface="Carlito"/>
              </a:rPr>
              <a:t>object</a:t>
            </a:r>
            <a:endParaRPr sz="43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247" y="5635752"/>
            <a:ext cx="9144000" cy="61595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2000" b="1" spc="-45" dirty="0">
                <a:latin typeface="Arial"/>
                <a:cs typeface="Arial"/>
              </a:rPr>
              <a:t>getClass().getName() </a:t>
            </a:r>
            <a:r>
              <a:rPr sz="2000" b="1" dirty="0">
                <a:latin typeface="Arial"/>
                <a:cs typeface="Arial"/>
              </a:rPr>
              <a:t>+ </a:t>
            </a:r>
            <a:r>
              <a:rPr sz="2000" b="1" spc="-30" dirty="0">
                <a:latin typeface="Arial"/>
                <a:cs typeface="Arial"/>
              </a:rPr>
              <a:t>'@' </a:t>
            </a:r>
            <a:r>
              <a:rPr sz="2000" b="1" dirty="0">
                <a:latin typeface="Arial"/>
                <a:cs typeface="Arial"/>
              </a:rPr>
              <a:t>+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Integer.toHexString(hashCode())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15950"/>
          </a:xfrm>
          <a:custGeom>
            <a:avLst/>
            <a:gdLst/>
            <a:ahLst/>
            <a:cxnLst/>
            <a:rect l="l" t="t" r="r" b="b"/>
            <a:pathLst>
              <a:path w="12192000" h="615950">
                <a:moveTo>
                  <a:pt x="0" y="615696"/>
                </a:moveTo>
                <a:lnTo>
                  <a:pt x="12192000" y="615696"/>
                </a:lnTo>
                <a:lnTo>
                  <a:pt x="12192000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4208" y="0"/>
            <a:ext cx="732091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0" dirty="0"/>
              <a:t>String </a:t>
            </a:r>
            <a:r>
              <a:rPr sz="4200" spc="-204" dirty="0"/>
              <a:t>Representation </a:t>
            </a:r>
            <a:r>
              <a:rPr sz="4200" spc="-35" dirty="0"/>
              <a:t>of </a:t>
            </a:r>
            <a:r>
              <a:rPr sz="4200" spc="-260" dirty="0"/>
              <a:t>an</a:t>
            </a:r>
            <a:r>
              <a:rPr sz="4200" spc="-495" dirty="0"/>
              <a:t> </a:t>
            </a:r>
            <a:r>
              <a:rPr sz="4200" spc="-110" dirty="0"/>
              <a:t>object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58239" y="5951448"/>
            <a:ext cx="8064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8800" y="914400"/>
            <a:ext cx="5029200" cy="1754505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Carlito"/>
                <a:cs typeface="Carlito"/>
              </a:rPr>
              <a:t>public class </a:t>
            </a:r>
            <a:r>
              <a:rPr sz="1800" spc="-25" dirty="0">
                <a:latin typeface="Carlito"/>
                <a:cs typeface="Carlito"/>
              </a:rPr>
              <a:t>DemoTester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549275" marR="1474470" indent="-457834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5" dirty="0">
                <a:latin typeface="Carlito"/>
                <a:cs typeface="Carlito"/>
              </a:rPr>
              <a:t>static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main(String[] args)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5" dirty="0">
                <a:latin typeface="Carlito"/>
                <a:cs typeface="Carlito"/>
              </a:rPr>
              <a:t>Demo demo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new Demo();  </a:t>
            </a:r>
            <a:r>
              <a:rPr sz="1800" spc="-10" dirty="0">
                <a:latin typeface="Carlito"/>
                <a:cs typeface="Carlito"/>
              </a:rPr>
              <a:t>System.</a:t>
            </a:r>
            <a:r>
              <a:rPr sz="1800" i="1" spc="-10" dirty="0">
                <a:latin typeface="Carlito"/>
                <a:cs typeface="Carlito"/>
              </a:rPr>
              <a:t>out.println(demo);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500" y="5934455"/>
            <a:ext cx="3733800" cy="370840"/>
          </a:xfrm>
          <a:prstGeom prst="rect">
            <a:avLst/>
          </a:prstGeom>
          <a:solidFill>
            <a:srgbClr val="A9D18E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arlito"/>
                <a:cs typeface="Carlito"/>
              </a:rPr>
              <a:t>Demo [message=Hi! </a:t>
            </a:r>
            <a:r>
              <a:rPr sz="1800" spc="-15" dirty="0">
                <a:latin typeface="Carlito"/>
                <a:cs typeface="Carlito"/>
              </a:rPr>
              <a:t>Welcome]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00" y="4114800"/>
            <a:ext cx="4953000" cy="1231900"/>
          </a:xfrm>
          <a:custGeom>
            <a:avLst/>
            <a:gdLst/>
            <a:ahLst/>
            <a:cxnLst/>
            <a:rect l="l" t="t" r="r" b="b"/>
            <a:pathLst>
              <a:path w="4953000" h="1231900">
                <a:moveTo>
                  <a:pt x="4953000" y="0"/>
                </a:moveTo>
                <a:lnTo>
                  <a:pt x="0" y="0"/>
                </a:lnTo>
                <a:lnTo>
                  <a:pt x="0" y="1231391"/>
                </a:lnTo>
                <a:lnTo>
                  <a:pt x="4953000" y="1231391"/>
                </a:lnTo>
                <a:lnTo>
                  <a:pt x="4953000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539" y="692276"/>
            <a:ext cx="427672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rlito"/>
                <a:cs typeface="Carlito"/>
              </a:rPr>
              <a:t>public class </a:t>
            </a:r>
            <a:r>
              <a:rPr sz="1600" spc="-5" dirty="0">
                <a:latin typeface="Carlito"/>
                <a:cs typeface="Carlito"/>
              </a:rPr>
              <a:t>Demo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private </a:t>
            </a:r>
            <a:r>
              <a:rPr sz="1600" dirty="0">
                <a:latin typeface="Carlito"/>
                <a:cs typeface="Carlito"/>
              </a:rPr>
              <a:t>String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message;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1190625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public Demo(){  </a:t>
            </a:r>
            <a:r>
              <a:rPr sz="1600" spc="-5" dirty="0">
                <a:latin typeface="Carlito"/>
                <a:cs typeface="Carlito"/>
              </a:rPr>
              <a:t>this.message="Hi! </a:t>
            </a:r>
            <a:r>
              <a:rPr sz="1600" spc="-15" dirty="0">
                <a:latin typeface="Carlito"/>
                <a:cs typeface="Carlito"/>
              </a:rPr>
              <a:t>Welcome";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138049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public String </a:t>
            </a:r>
            <a:r>
              <a:rPr sz="1600" spc="-5" dirty="0">
                <a:latin typeface="Carlito"/>
                <a:cs typeface="Carlito"/>
              </a:rPr>
              <a:t>getMessage()</a:t>
            </a:r>
            <a:r>
              <a:rPr sz="1600" spc="-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  </a:t>
            </a:r>
            <a:r>
              <a:rPr sz="1600" spc="-5" dirty="0">
                <a:latin typeface="Carlito"/>
                <a:cs typeface="Carlito"/>
              </a:rPr>
              <a:t>return</a:t>
            </a:r>
            <a:r>
              <a:rPr sz="1600" dirty="0">
                <a:latin typeface="Carlito"/>
                <a:cs typeface="Carlito"/>
              </a:rPr>
              <a:t> message;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void </a:t>
            </a:r>
            <a:r>
              <a:rPr sz="1600" spc="-5" dirty="0">
                <a:latin typeface="Carlito"/>
                <a:cs typeface="Carlito"/>
              </a:rPr>
              <a:t>setMessage(String message)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this.message </a:t>
            </a:r>
            <a:r>
              <a:rPr sz="1600" dirty="0">
                <a:latin typeface="Carlito"/>
                <a:cs typeface="Carlito"/>
              </a:rPr>
              <a:t>= </a:t>
            </a:r>
            <a:r>
              <a:rPr sz="1600" spc="-5" dirty="0">
                <a:latin typeface="Carlito"/>
                <a:cs typeface="Carlito"/>
              </a:rPr>
              <a:t>message;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@Override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public String toString()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  <a:p>
            <a:pPr marL="169545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return </a:t>
            </a:r>
            <a:r>
              <a:rPr sz="1600" dirty="0">
                <a:latin typeface="Carlito"/>
                <a:cs typeface="Carlito"/>
              </a:rPr>
              <a:t>"Demo </a:t>
            </a:r>
            <a:r>
              <a:rPr sz="1600" spc="-5" dirty="0">
                <a:latin typeface="Carlito"/>
                <a:cs typeface="Carlito"/>
              </a:rPr>
              <a:t>[message=" </a:t>
            </a:r>
            <a:r>
              <a:rPr sz="1600" dirty="0">
                <a:latin typeface="Carlito"/>
                <a:cs typeface="Carlito"/>
              </a:rPr>
              <a:t>+ </a:t>
            </a:r>
            <a:r>
              <a:rPr sz="1600" spc="-5" dirty="0">
                <a:latin typeface="Carlito"/>
                <a:cs typeface="Carlito"/>
              </a:rPr>
              <a:t>message </a:t>
            </a:r>
            <a:r>
              <a:rPr sz="1600" dirty="0">
                <a:latin typeface="Carlito"/>
                <a:cs typeface="Carlito"/>
              </a:rPr>
              <a:t>+ "]";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581400" y="2895600"/>
            <a:ext cx="9149715" cy="1811020"/>
            <a:chOff x="2831083" y="3767292"/>
            <a:chExt cx="9149715" cy="1811020"/>
          </a:xfrm>
        </p:grpSpPr>
        <p:sp>
          <p:nvSpPr>
            <p:cNvPr id="10" name="object 10"/>
            <p:cNvSpPr/>
            <p:nvPr/>
          </p:nvSpPr>
          <p:spPr>
            <a:xfrm>
              <a:off x="2837179" y="3773388"/>
              <a:ext cx="9137015" cy="1798955"/>
            </a:xfrm>
            <a:custGeom>
              <a:avLst/>
              <a:gdLst/>
              <a:ahLst/>
              <a:cxnLst/>
              <a:rect l="l" t="t" r="r" b="b"/>
              <a:pathLst>
                <a:path w="9137015" h="1798954">
                  <a:moveTo>
                    <a:pt x="6594258" y="0"/>
                  </a:moveTo>
                  <a:lnTo>
                    <a:pt x="6526784" y="416"/>
                  </a:lnTo>
                  <a:lnTo>
                    <a:pt x="6457130" y="1503"/>
                  </a:lnTo>
                  <a:lnTo>
                    <a:pt x="6387998" y="3247"/>
                  </a:lnTo>
                  <a:lnTo>
                    <a:pt x="6319411" y="5640"/>
                  </a:lnTo>
                  <a:lnTo>
                    <a:pt x="6251394" y="8671"/>
                  </a:lnTo>
                  <a:lnTo>
                    <a:pt x="6183969" y="12334"/>
                  </a:lnTo>
                  <a:lnTo>
                    <a:pt x="6117159" y="16618"/>
                  </a:lnTo>
                  <a:lnTo>
                    <a:pt x="6050989" y="21515"/>
                  </a:lnTo>
                  <a:lnTo>
                    <a:pt x="5985481" y="27017"/>
                  </a:lnTo>
                  <a:lnTo>
                    <a:pt x="5920659" y="33113"/>
                  </a:lnTo>
                  <a:lnTo>
                    <a:pt x="5856546" y="39796"/>
                  </a:lnTo>
                  <a:lnTo>
                    <a:pt x="5793165" y="47057"/>
                  </a:lnTo>
                  <a:lnTo>
                    <a:pt x="5730541" y="54887"/>
                  </a:lnTo>
                  <a:lnTo>
                    <a:pt x="5668696" y="63276"/>
                  </a:lnTo>
                  <a:lnTo>
                    <a:pt x="5607655" y="72217"/>
                  </a:lnTo>
                  <a:lnTo>
                    <a:pt x="5547439" y="81700"/>
                  </a:lnTo>
                  <a:lnTo>
                    <a:pt x="5488073" y="91716"/>
                  </a:lnTo>
                  <a:lnTo>
                    <a:pt x="5429580" y="102257"/>
                  </a:lnTo>
                  <a:lnTo>
                    <a:pt x="5371983" y="113314"/>
                  </a:lnTo>
                  <a:lnTo>
                    <a:pt x="5315306" y="124878"/>
                  </a:lnTo>
                  <a:lnTo>
                    <a:pt x="5259573" y="136941"/>
                  </a:lnTo>
                  <a:lnTo>
                    <a:pt x="5204806" y="149492"/>
                  </a:lnTo>
                  <a:lnTo>
                    <a:pt x="5151029" y="162525"/>
                  </a:lnTo>
                  <a:lnTo>
                    <a:pt x="5098265" y="176028"/>
                  </a:lnTo>
                  <a:lnTo>
                    <a:pt x="5046539" y="189995"/>
                  </a:lnTo>
                  <a:lnTo>
                    <a:pt x="4995872" y="204416"/>
                  </a:lnTo>
                  <a:lnTo>
                    <a:pt x="4946289" y="219282"/>
                  </a:lnTo>
                  <a:lnTo>
                    <a:pt x="4897813" y="234585"/>
                  </a:lnTo>
                  <a:lnTo>
                    <a:pt x="4850467" y="250315"/>
                  </a:lnTo>
                  <a:lnTo>
                    <a:pt x="4804276" y="266464"/>
                  </a:lnTo>
                  <a:lnTo>
                    <a:pt x="4759261" y="283023"/>
                  </a:lnTo>
                  <a:lnTo>
                    <a:pt x="4715447" y="299982"/>
                  </a:lnTo>
                  <a:lnTo>
                    <a:pt x="4672857" y="317335"/>
                  </a:lnTo>
                  <a:lnTo>
                    <a:pt x="4631514" y="335070"/>
                  </a:lnTo>
                  <a:lnTo>
                    <a:pt x="4591442" y="353181"/>
                  </a:lnTo>
                  <a:lnTo>
                    <a:pt x="4552664" y="371657"/>
                  </a:lnTo>
                  <a:lnTo>
                    <a:pt x="4515204" y="390490"/>
                  </a:lnTo>
                  <a:lnTo>
                    <a:pt x="4479085" y="409671"/>
                  </a:lnTo>
                  <a:lnTo>
                    <a:pt x="4444330" y="429191"/>
                  </a:lnTo>
                  <a:lnTo>
                    <a:pt x="4410963" y="449042"/>
                  </a:lnTo>
                  <a:lnTo>
                    <a:pt x="4348485" y="489701"/>
                  </a:lnTo>
                  <a:lnTo>
                    <a:pt x="4291839" y="531575"/>
                  </a:lnTo>
                  <a:lnTo>
                    <a:pt x="4241212" y="574595"/>
                  </a:lnTo>
                  <a:lnTo>
                    <a:pt x="4196791" y="618689"/>
                  </a:lnTo>
                  <a:lnTo>
                    <a:pt x="4158764" y="663788"/>
                  </a:lnTo>
                  <a:lnTo>
                    <a:pt x="4127316" y="709821"/>
                  </a:lnTo>
                  <a:lnTo>
                    <a:pt x="4102637" y="756716"/>
                  </a:lnTo>
                  <a:lnTo>
                    <a:pt x="4084912" y="804404"/>
                  </a:lnTo>
                  <a:lnTo>
                    <a:pt x="4074329" y="852813"/>
                  </a:lnTo>
                  <a:lnTo>
                    <a:pt x="4071075" y="901874"/>
                  </a:lnTo>
                  <a:lnTo>
                    <a:pt x="4072254" y="926627"/>
                  </a:lnTo>
                  <a:lnTo>
                    <a:pt x="0" y="1429547"/>
                  </a:lnTo>
                  <a:lnTo>
                    <a:pt x="4285488" y="1261272"/>
                  </a:lnTo>
                  <a:lnTo>
                    <a:pt x="4311070" y="1281255"/>
                  </a:lnTo>
                  <a:lnTo>
                    <a:pt x="4337908" y="1300938"/>
                  </a:lnTo>
                  <a:lnTo>
                    <a:pt x="4395264" y="1339383"/>
                  </a:lnTo>
                  <a:lnTo>
                    <a:pt x="4457384" y="1376569"/>
                  </a:lnTo>
                  <a:lnTo>
                    <a:pt x="4524095" y="1412456"/>
                  </a:lnTo>
                  <a:lnTo>
                    <a:pt x="4559118" y="1429901"/>
                  </a:lnTo>
                  <a:lnTo>
                    <a:pt x="4595225" y="1447007"/>
                  </a:lnTo>
                  <a:lnTo>
                    <a:pt x="4632394" y="1463769"/>
                  </a:lnTo>
                  <a:lnTo>
                    <a:pt x="4670604" y="1480182"/>
                  </a:lnTo>
                  <a:lnTo>
                    <a:pt x="4709832" y="1496242"/>
                  </a:lnTo>
                  <a:lnTo>
                    <a:pt x="4750058" y="1511944"/>
                  </a:lnTo>
                  <a:lnTo>
                    <a:pt x="4791259" y="1527282"/>
                  </a:lnTo>
                  <a:lnTo>
                    <a:pt x="4833415" y="1542253"/>
                  </a:lnTo>
                  <a:lnTo>
                    <a:pt x="4876505" y="1556851"/>
                  </a:lnTo>
                  <a:lnTo>
                    <a:pt x="4920505" y="1571071"/>
                  </a:lnTo>
                  <a:lnTo>
                    <a:pt x="4965396" y="1584909"/>
                  </a:lnTo>
                  <a:lnTo>
                    <a:pt x="5011155" y="1598360"/>
                  </a:lnTo>
                  <a:lnTo>
                    <a:pt x="5057762" y="1611419"/>
                  </a:lnTo>
                  <a:lnTo>
                    <a:pt x="5105193" y="1624081"/>
                  </a:lnTo>
                  <a:lnTo>
                    <a:pt x="5153429" y="1636342"/>
                  </a:lnTo>
                  <a:lnTo>
                    <a:pt x="5202448" y="1648196"/>
                  </a:lnTo>
                  <a:lnTo>
                    <a:pt x="5252227" y="1659639"/>
                  </a:lnTo>
                  <a:lnTo>
                    <a:pt x="5302747" y="1670666"/>
                  </a:lnTo>
                  <a:lnTo>
                    <a:pt x="5353984" y="1681272"/>
                  </a:lnTo>
                  <a:lnTo>
                    <a:pt x="5405918" y="1691452"/>
                  </a:lnTo>
                  <a:lnTo>
                    <a:pt x="5458527" y="1701202"/>
                  </a:lnTo>
                  <a:lnTo>
                    <a:pt x="5511789" y="1710516"/>
                  </a:lnTo>
                  <a:lnTo>
                    <a:pt x="5565684" y="1719391"/>
                  </a:lnTo>
                  <a:lnTo>
                    <a:pt x="5620190" y="1727820"/>
                  </a:lnTo>
                  <a:lnTo>
                    <a:pt x="5675284" y="1735800"/>
                  </a:lnTo>
                  <a:lnTo>
                    <a:pt x="5730947" y="1743325"/>
                  </a:lnTo>
                  <a:lnTo>
                    <a:pt x="5787155" y="1750391"/>
                  </a:lnTo>
                  <a:lnTo>
                    <a:pt x="5843888" y="1756992"/>
                  </a:lnTo>
                  <a:lnTo>
                    <a:pt x="5901125" y="1763125"/>
                  </a:lnTo>
                  <a:lnTo>
                    <a:pt x="5958843" y="1768783"/>
                  </a:lnTo>
                  <a:lnTo>
                    <a:pt x="6017022" y="1773963"/>
                  </a:lnTo>
                  <a:lnTo>
                    <a:pt x="6075639" y="1778660"/>
                  </a:lnTo>
                  <a:lnTo>
                    <a:pt x="6134673" y="1782868"/>
                  </a:lnTo>
                  <a:lnTo>
                    <a:pt x="6194104" y="1786583"/>
                  </a:lnTo>
                  <a:lnTo>
                    <a:pt x="6253908" y="1789800"/>
                  </a:lnTo>
                  <a:lnTo>
                    <a:pt x="6314066" y="1792514"/>
                  </a:lnTo>
                  <a:lnTo>
                    <a:pt x="6374554" y="1794721"/>
                  </a:lnTo>
                  <a:lnTo>
                    <a:pt x="6435353" y="1796416"/>
                  </a:lnTo>
                  <a:lnTo>
                    <a:pt x="6496440" y="1797593"/>
                  </a:lnTo>
                  <a:lnTo>
                    <a:pt x="6557793" y="1798248"/>
                  </a:lnTo>
                  <a:lnTo>
                    <a:pt x="6619393" y="1798377"/>
                  </a:lnTo>
                  <a:lnTo>
                    <a:pt x="6681216" y="1797974"/>
                  </a:lnTo>
                  <a:lnTo>
                    <a:pt x="6750869" y="1796887"/>
                  </a:lnTo>
                  <a:lnTo>
                    <a:pt x="6820001" y="1795142"/>
                  </a:lnTo>
                  <a:lnTo>
                    <a:pt x="6888588" y="1792750"/>
                  </a:lnTo>
                  <a:lnTo>
                    <a:pt x="6956605" y="1789718"/>
                  </a:lnTo>
                  <a:lnTo>
                    <a:pt x="7024030" y="1786056"/>
                  </a:lnTo>
                  <a:lnTo>
                    <a:pt x="7090840" y="1781771"/>
                  </a:lnTo>
                  <a:lnTo>
                    <a:pt x="7157010" y="1776874"/>
                  </a:lnTo>
                  <a:lnTo>
                    <a:pt x="7222518" y="1771373"/>
                  </a:lnTo>
                  <a:lnTo>
                    <a:pt x="7287340" y="1765276"/>
                  </a:lnTo>
                  <a:lnTo>
                    <a:pt x="7351453" y="1758593"/>
                  </a:lnTo>
                  <a:lnTo>
                    <a:pt x="7414834" y="1751332"/>
                  </a:lnTo>
                  <a:lnTo>
                    <a:pt x="7477458" y="1743503"/>
                  </a:lnTo>
                  <a:lnTo>
                    <a:pt x="7539303" y="1735113"/>
                  </a:lnTo>
                  <a:lnTo>
                    <a:pt x="7600344" y="1726173"/>
                  </a:lnTo>
                  <a:lnTo>
                    <a:pt x="7660560" y="1716690"/>
                  </a:lnTo>
                  <a:lnTo>
                    <a:pt x="7719926" y="1706673"/>
                  </a:lnTo>
                  <a:lnTo>
                    <a:pt x="7778419" y="1696132"/>
                  </a:lnTo>
                  <a:lnTo>
                    <a:pt x="7836016" y="1685075"/>
                  </a:lnTo>
                  <a:lnTo>
                    <a:pt x="7892693" y="1673511"/>
                  </a:lnTo>
                  <a:lnTo>
                    <a:pt x="7948426" y="1661449"/>
                  </a:lnTo>
                  <a:lnTo>
                    <a:pt x="8003193" y="1648897"/>
                  </a:lnTo>
                  <a:lnTo>
                    <a:pt x="8056970" y="1635865"/>
                  </a:lnTo>
                  <a:lnTo>
                    <a:pt x="8109734" y="1622361"/>
                  </a:lnTo>
                  <a:lnTo>
                    <a:pt x="8161460" y="1608394"/>
                  </a:lnTo>
                  <a:lnTo>
                    <a:pt x="8212127" y="1593973"/>
                  </a:lnTo>
                  <a:lnTo>
                    <a:pt x="8261710" y="1579107"/>
                  </a:lnTo>
                  <a:lnTo>
                    <a:pt x="8310186" y="1563805"/>
                  </a:lnTo>
                  <a:lnTo>
                    <a:pt x="8357532" y="1548075"/>
                  </a:lnTo>
                  <a:lnTo>
                    <a:pt x="8403723" y="1531926"/>
                  </a:lnTo>
                  <a:lnTo>
                    <a:pt x="8448738" y="1515367"/>
                  </a:lnTo>
                  <a:lnTo>
                    <a:pt x="8492552" y="1498407"/>
                  </a:lnTo>
                  <a:lnTo>
                    <a:pt x="8535142" y="1481055"/>
                  </a:lnTo>
                  <a:lnTo>
                    <a:pt x="8576485" y="1463319"/>
                  </a:lnTo>
                  <a:lnTo>
                    <a:pt x="8616557" y="1445209"/>
                  </a:lnTo>
                  <a:lnTo>
                    <a:pt x="8655335" y="1426733"/>
                  </a:lnTo>
                  <a:lnTo>
                    <a:pt x="8692795" y="1407900"/>
                  </a:lnTo>
                  <a:lnTo>
                    <a:pt x="8728914" y="1388719"/>
                  </a:lnTo>
                  <a:lnTo>
                    <a:pt x="8763669" y="1369198"/>
                  </a:lnTo>
                  <a:lnTo>
                    <a:pt x="8797036" y="1349347"/>
                  </a:lnTo>
                  <a:lnTo>
                    <a:pt x="8859514" y="1308689"/>
                  </a:lnTo>
                  <a:lnTo>
                    <a:pt x="8916160" y="1266815"/>
                  </a:lnTo>
                  <a:lnTo>
                    <a:pt x="8966787" y="1223795"/>
                  </a:lnTo>
                  <a:lnTo>
                    <a:pt x="9011208" y="1179700"/>
                  </a:lnTo>
                  <a:lnTo>
                    <a:pt x="9049235" y="1134601"/>
                  </a:lnTo>
                  <a:lnTo>
                    <a:pt x="9080683" y="1088569"/>
                  </a:lnTo>
                  <a:lnTo>
                    <a:pt x="9105362" y="1041674"/>
                  </a:lnTo>
                  <a:lnTo>
                    <a:pt x="9123087" y="993986"/>
                  </a:lnTo>
                  <a:lnTo>
                    <a:pt x="9133670" y="945576"/>
                  </a:lnTo>
                  <a:lnTo>
                    <a:pt x="9136924" y="896515"/>
                  </a:lnTo>
                  <a:lnTo>
                    <a:pt x="9135745" y="871763"/>
                  </a:lnTo>
                  <a:lnTo>
                    <a:pt x="9128132" y="824074"/>
                  </a:lnTo>
                  <a:lnTo>
                    <a:pt x="9113674" y="777108"/>
                  </a:lnTo>
                  <a:lnTo>
                    <a:pt x="9092550" y="730925"/>
                  </a:lnTo>
                  <a:lnTo>
                    <a:pt x="9064940" y="685586"/>
                  </a:lnTo>
                  <a:lnTo>
                    <a:pt x="9031026" y="641151"/>
                  </a:lnTo>
                  <a:lnTo>
                    <a:pt x="8990987" y="597680"/>
                  </a:lnTo>
                  <a:lnTo>
                    <a:pt x="8945004" y="555233"/>
                  </a:lnTo>
                  <a:lnTo>
                    <a:pt x="8893256" y="513871"/>
                  </a:lnTo>
                  <a:lnTo>
                    <a:pt x="8835925" y="473653"/>
                  </a:lnTo>
                  <a:lnTo>
                    <a:pt x="8773190" y="434641"/>
                  </a:lnTo>
                  <a:lnTo>
                    <a:pt x="8739852" y="415605"/>
                  </a:lnTo>
                  <a:lnTo>
                    <a:pt x="8705231" y="396893"/>
                  </a:lnTo>
                  <a:lnTo>
                    <a:pt x="8669350" y="378513"/>
                  </a:lnTo>
                  <a:lnTo>
                    <a:pt x="8632230" y="360472"/>
                  </a:lnTo>
                  <a:lnTo>
                    <a:pt x="8593894" y="342777"/>
                  </a:lnTo>
                  <a:lnTo>
                    <a:pt x="8554366" y="325436"/>
                  </a:lnTo>
                  <a:lnTo>
                    <a:pt x="8513666" y="308456"/>
                  </a:lnTo>
                  <a:lnTo>
                    <a:pt x="8471819" y="291846"/>
                  </a:lnTo>
                  <a:lnTo>
                    <a:pt x="8428846" y="275612"/>
                  </a:lnTo>
                  <a:lnTo>
                    <a:pt x="8384770" y="259762"/>
                  </a:lnTo>
                  <a:lnTo>
                    <a:pt x="8339613" y="244303"/>
                  </a:lnTo>
                  <a:lnTo>
                    <a:pt x="8293399" y="229244"/>
                  </a:lnTo>
                  <a:lnTo>
                    <a:pt x="8246149" y="214592"/>
                  </a:lnTo>
                  <a:lnTo>
                    <a:pt x="8197886" y="200353"/>
                  </a:lnTo>
                  <a:lnTo>
                    <a:pt x="8148633" y="186537"/>
                  </a:lnTo>
                  <a:lnTo>
                    <a:pt x="8098412" y="173150"/>
                  </a:lnTo>
                  <a:lnTo>
                    <a:pt x="8047246" y="160199"/>
                  </a:lnTo>
                  <a:lnTo>
                    <a:pt x="7995157" y="147693"/>
                  </a:lnTo>
                  <a:lnTo>
                    <a:pt x="7942167" y="135639"/>
                  </a:lnTo>
                  <a:lnTo>
                    <a:pt x="7888300" y="124044"/>
                  </a:lnTo>
                  <a:lnTo>
                    <a:pt x="7833578" y="112915"/>
                  </a:lnTo>
                  <a:lnTo>
                    <a:pt x="7778024" y="102262"/>
                  </a:lnTo>
                  <a:lnTo>
                    <a:pt x="7721659" y="92090"/>
                  </a:lnTo>
                  <a:lnTo>
                    <a:pt x="7664507" y="82408"/>
                  </a:lnTo>
                  <a:lnTo>
                    <a:pt x="7606589" y="73223"/>
                  </a:lnTo>
                  <a:lnTo>
                    <a:pt x="7547929" y="64542"/>
                  </a:lnTo>
                  <a:lnTo>
                    <a:pt x="7488550" y="56374"/>
                  </a:lnTo>
                  <a:lnTo>
                    <a:pt x="7428472" y="48725"/>
                  </a:lnTo>
                  <a:lnTo>
                    <a:pt x="7367720" y="41603"/>
                  </a:lnTo>
                  <a:lnTo>
                    <a:pt x="7306316" y="35016"/>
                  </a:lnTo>
                  <a:lnTo>
                    <a:pt x="7244282" y="28971"/>
                  </a:lnTo>
                  <a:lnTo>
                    <a:pt x="7181640" y="23476"/>
                  </a:lnTo>
                  <a:lnTo>
                    <a:pt x="7118414" y="18538"/>
                  </a:lnTo>
                  <a:lnTo>
                    <a:pt x="7054626" y="14165"/>
                  </a:lnTo>
                  <a:lnTo>
                    <a:pt x="6990298" y="10364"/>
                  </a:lnTo>
                  <a:lnTo>
                    <a:pt x="6925453" y="7143"/>
                  </a:lnTo>
                  <a:lnTo>
                    <a:pt x="6860113" y="4509"/>
                  </a:lnTo>
                  <a:lnTo>
                    <a:pt x="6794301" y="2471"/>
                  </a:lnTo>
                  <a:lnTo>
                    <a:pt x="6728040" y="1035"/>
                  </a:lnTo>
                  <a:lnTo>
                    <a:pt x="6661351" y="208"/>
                  </a:lnTo>
                  <a:lnTo>
                    <a:pt x="659425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37179" y="3773388"/>
              <a:ext cx="9137015" cy="1798955"/>
            </a:xfrm>
            <a:custGeom>
              <a:avLst/>
              <a:gdLst/>
              <a:ahLst/>
              <a:cxnLst/>
              <a:rect l="l" t="t" r="r" b="b"/>
              <a:pathLst>
                <a:path w="9137015" h="1798954">
                  <a:moveTo>
                    <a:pt x="0" y="1429547"/>
                  </a:moveTo>
                  <a:lnTo>
                    <a:pt x="4072254" y="926627"/>
                  </a:lnTo>
                  <a:lnTo>
                    <a:pt x="4071075" y="901874"/>
                  </a:lnTo>
                  <a:lnTo>
                    <a:pt x="4071774" y="877267"/>
                  </a:lnTo>
                  <a:lnTo>
                    <a:pt x="4078716" y="828523"/>
                  </a:lnTo>
                  <a:lnTo>
                    <a:pt x="4092893" y="780465"/>
                  </a:lnTo>
                  <a:lnTo>
                    <a:pt x="4114119" y="733165"/>
                  </a:lnTo>
                  <a:lnTo>
                    <a:pt x="4142206" y="686692"/>
                  </a:lnTo>
                  <a:lnTo>
                    <a:pt x="4176967" y="641118"/>
                  </a:lnTo>
                  <a:lnTo>
                    <a:pt x="4218214" y="596512"/>
                  </a:lnTo>
                  <a:lnTo>
                    <a:pt x="4265762" y="552946"/>
                  </a:lnTo>
                  <a:lnTo>
                    <a:pt x="4319421" y="510490"/>
                  </a:lnTo>
                  <a:lnTo>
                    <a:pt x="4379007" y="469215"/>
                  </a:lnTo>
                  <a:lnTo>
                    <a:pt x="4444330" y="429191"/>
                  </a:lnTo>
                  <a:lnTo>
                    <a:pt x="4479085" y="409671"/>
                  </a:lnTo>
                  <a:lnTo>
                    <a:pt x="4515204" y="390490"/>
                  </a:lnTo>
                  <a:lnTo>
                    <a:pt x="4552664" y="371657"/>
                  </a:lnTo>
                  <a:lnTo>
                    <a:pt x="4591442" y="353181"/>
                  </a:lnTo>
                  <a:lnTo>
                    <a:pt x="4631514" y="335070"/>
                  </a:lnTo>
                  <a:lnTo>
                    <a:pt x="4672857" y="317335"/>
                  </a:lnTo>
                  <a:lnTo>
                    <a:pt x="4715447" y="299982"/>
                  </a:lnTo>
                  <a:lnTo>
                    <a:pt x="4759261" y="283023"/>
                  </a:lnTo>
                  <a:lnTo>
                    <a:pt x="4804276" y="266464"/>
                  </a:lnTo>
                  <a:lnTo>
                    <a:pt x="4850467" y="250315"/>
                  </a:lnTo>
                  <a:lnTo>
                    <a:pt x="4897813" y="234585"/>
                  </a:lnTo>
                  <a:lnTo>
                    <a:pt x="4946289" y="219282"/>
                  </a:lnTo>
                  <a:lnTo>
                    <a:pt x="4995872" y="204416"/>
                  </a:lnTo>
                  <a:lnTo>
                    <a:pt x="5046539" y="189995"/>
                  </a:lnTo>
                  <a:lnTo>
                    <a:pt x="5098265" y="176028"/>
                  </a:lnTo>
                  <a:lnTo>
                    <a:pt x="5151029" y="162525"/>
                  </a:lnTo>
                  <a:lnTo>
                    <a:pt x="5204806" y="149492"/>
                  </a:lnTo>
                  <a:lnTo>
                    <a:pt x="5259573" y="136941"/>
                  </a:lnTo>
                  <a:lnTo>
                    <a:pt x="5315306" y="124878"/>
                  </a:lnTo>
                  <a:lnTo>
                    <a:pt x="5371983" y="113314"/>
                  </a:lnTo>
                  <a:lnTo>
                    <a:pt x="5429580" y="102257"/>
                  </a:lnTo>
                  <a:lnTo>
                    <a:pt x="5488073" y="91716"/>
                  </a:lnTo>
                  <a:lnTo>
                    <a:pt x="5547439" y="81700"/>
                  </a:lnTo>
                  <a:lnTo>
                    <a:pt x="5607655" y="72217"/>
                  </a:lnTo>
                  <a:lnTo>
                    <a:pt x="5668696" y="63276"/>
                  </a:lnTo>
                  <a:lnTo>
                    <a:pt x="5730541" y="54887"/>
                  </a:lnTo>
                  <a:lnTo>
                    <a:pt x="5793165" y="47057"/>
                  </a:lnTo>
                  <a:lnTo>
                    <a:pt x="5856546" y="39796"/>
                  </a:lnTo>
                  <a:lnTo>
                    <a:pt x="5920659" y="33113"/>
                  </a:lnTo>
                  <a:lnTo>
                    <a:pt x="5985481" y="27017"/>
                  </a:lnTo>
                  <a:lnTo>
                    <a:pt x="6050989" y="21515"/>
                  </a:lnTo>
                  <a:lnTo>
                    <a:pt x="6117159" y="16618"/>
                  </a:lnTo>
                  <a:lnTo>
                    <a:pt x="6183969" y="12334"/>
                  </a:lnTo>
                  <a:lnTo>
                    <a:pt x="6251394" y="8671"/>
                  </a:lnTo>
                  <a:lnTo>
                    <a:pt x="6319411" y="5640"/>
                  </a:lnTo>
                  <a:lnTo>
                    <a:pt x="6387998" y="3247"/>
                  </a:lnTo>
                  <a:lnTo>
                    <a:pt x="6457130" y="1503"/>
                  </a:lnTo>
                  <a:lnTo>
                    <a:pt x="6526784" y="416"/>
                  </a:lnTo>
                  <a:lnTo>
                    <a:pt x="6594258" y="0"/>
                  </a:lnTo>
                  <a:lnTo>
                    <a:pt x="6661351" y="208"/>
                  </a:lnTo>
                  <a:lnTo>
                    <a:pt x="6728040" y="1035"/>
                  </a:lnTo>
                  <a:lnTo>
                    <a:pt x="6794301" y="2471"/>
                  </a:lnTo>
                  <a:lnTo>
                    <a:pt x="6860113" y="4509"/>
                  </a:lnTo>
                  <a:lnTo>
                    <a:pt x="6925453" y="7143"/>
                  </a:lnTo>
                  <a:lnTo>
                    <a:pt x="6990298" y="10364"/>
                  </a:lnTo>
                  <a:lnTo>
                    <a:pt x="7054626" y="14165"/>
                  </a:lnTo>
                  <a:lnTo>
                    <a:pt x="7118414" y="18538"/>
                  </a:lnTo>
                  <a:lnTo>
                    <a:pt x="7181640" y="23476"/>
                  </a:lnTo>
                  <a:lnTo>
                    <a:pt x="7244282" y="28971"/>
                  </a:lnTo>
                  <a:lnTo>
                    <a:pt x="7306316" y="35016"/>
                  </a:lnTo>
                  <a:lnTo>
                    <a:pt x="7367720" y="41603"/>
                  </a:lnTo>
                  <a:lnTo>
                    <a:pt x="7428472" y="48725"/>
                  </a:lnTo>
                  <a:lnTo>
                    <a:pt x="7488550" y="56374"/>
                  </a:lnTo>
                  <a:lnTo>
                    <a:pt x="7547929" y="64542"/>
                  </a:lnTo>
                  <a:lnTo>
                    <a:pt x="7606589" y="73223"/>
                  </a:lnTo>
                  <a:lnTo>
                    <a:pt x="7664507" y="82408"/>
                  </a:lnTo>
                  <a:lnTo>
                    <a:pt x="7721659" y="92090"/>
                  </a:lnTo>
                  <a:lnTo>
                    <a:pt x="7778024" y="102262"/>
                  </a:lnTo>
                  <a:lnTo>
                    <a:pt x="7833578" y="112915"/>
                  </a:lnTo>
                  <a:lnTo>
                    <a:pt x="7888300" y="124044"/>
                  </a:lnTo>
                  <a:lnTo>
                    <a:pt x="7942167" y="135639"/>
                  </a:lnTo>
                  <a:lnTo>
                    <a:pt x="7995157" y="147693"/>
                  </a:lnTo>
                  <a:lnTo>
                    <a:pt x="8047246" y="160199"/>
                  </a:lnTo>
                  <a:lnTo>
                    <a:pt x="8098412" y="173150"/>
                  </a:lnTo>
                  <a:lnTo>
                    <a:pt x="8148633" y="186537"/>
                  </a:lnTo>
                  <a:lnTo>
                    <a:pt x="8197886" y="200353"/>
                  </a:lnTo>
                  <a:lnTo>
                    <a:pt x="8246149" y="214592"/>
                  </a:lnTo>
                  <a:lnTo>
                    <a:pt x="8293399" y="229244"/>
                  </a:lnTo>
                  <a:lnTo>
                    <a:pt x="8339613" y="244303"/>
                  </a:lnTo>
                  <a:lnTo>
                    <a:pt x="8384770" y="259762"/>
                  </a:lnTo>
                  <a:lnTo>
                    <a:pt x="8428846" y="275612"/>
                  </a:lnTo>
                  <a:lnTo>
                    <a:pt x="8471819" y="291846"/>
                  </a:lnTo>
                  <a:lnTo>
                    <a:pt x="8513666" y="308456"/>
                  </a:lnTo>
                  <a:lnTo>
                    <a:pt x="8554366" y="325436"/>
                  </a:lnTo>
                  <a:lnTo>
                    <a:pt x="8593894" y="342777"/>
                  </a:lnTo>
                  <a:lnTo>
                    <a:pt x="8632230" y="360472"/>
                  </a:lnTo>
                  <a:lnTo>
                    <a:pt x="8669350" y="378513"/>
                  </a:lnTo>
                  <a:lnTo>
                    <a:pt x="8705231" y="396893"/>
                  </a:lnTo>
                  <a:lnTo>
                    <a:pt x="8739852" y="415605"/>
                  </a:lnTo>
                  <a:lnTo>
                    <a:pt x="8773190" y="434641"/>
                  </a:lnTo>
                  <a:lnTo>
                    <a:pt x="8835925" y="473653"/>
                  </a:lnTo>
                  <a:lnTo>
                    <a:pt x="8893256" y="513871"/>
                  </a:lnTo>
                  <a:lnTo>
                    <a:pt x="8945004" y="555233"/>
                  </a:lnTo>
                  <a:lnTo>
                    <a:pt x="8990987" y="597680"/>
                  </a:lnTo>
                  <a:lnTo>
                    <a:pt x="9031026" y="641151"/>
                  </a:lnTo>
                  <a:lnTo>
                    <a:pt x="9064940" y="685586"/>
                  </a:lnTo>
                  <a:lnTo>
                    <a:pt x="9092550" y="730925"/>
                  </a:lnTo>
                  <a:lnTo>
                    <a:pt x="9113674" y="777108"/>
                  </a:lnTo>
                  <a:lnTo>
                    <a:pt x="9128132" y="824074"/>
                  </a:lnTo>
                  <a:lnTo>
                    <a:pt x="9135745" y="871763"/>
                  </a:lnTo>
                  <a:lnTo>
                    <a:pt x="9136924" y="896515"/>
                  </a:lnTo>
                  <a:lnTo>
                    <a:pt x="9136225" y="921123"/>
                  </a:lnTo>
                  <a:lnTo>
                    <a:pt x="9129283" y="969867"/>
                  </a:lnTo>
                  <a:lnTo>
                    <a:pt x="9115106" y="1017924"/>
                  </a:lnTo>
                  <a:lnTo>
                    <a:pt x="9093880" y="1065225"/>
                  </a:lnTo>
                  <a:lnTo>
                    <a:pt x="9065793" y="1111698"/>
                  </a:lnTo>
                  <a:lnTo>
                    <a:pt x="9031032" y="1157272"/>
                  </a:lnTo>
                  <a:lnTo>
                    <a:pt x="8989785" y="1201877"/>
                  </a:lnTo>
                  <a:lnTo>
                    <a:pt x="8942237" y="1245443"/>
                  </a:lnTo>
                  <a:lnTo>
                    <a:pt x="8888578" y="1287899"/>
                  </a:lnTo>
                  <a:lnTo>
                    <a:pt x="8828992" y="1329174"/>
                  </a:lnTo>
                  <a:lnTo>
                    <a:pt x="8763669" y="1369198"/>
                  </a:lnTo>
                  <a:lnTo>
                    <a:pt x="8728914" y="1388719"/>
                  </a:lnTo>
                  <a:lnTo>
                    <a:pt x="8692795" y="1407900"/>
                  </a:lnTo>
                  <a:lnTo>
                    <a:pt x="8655335" y="1426733"/>
                  </a:lnTo>
                  <a:lnTo>
                    <a:pt x="8616557" y="1445209"/>
                  </a:lnTo>
                  <a:lnTo>
                    <a:pt x="8576485" y="1463319"/>
                  </a:lnTo>
                  <a:lnTo>
                    <a:pt x="8535142" y="1481055"/>
                  </a:lnTo>
                  <a:lnTo>
                    <a:pt x="8492552" y="1498407"/>
                  </a:lnTo>
                  <a:lnTo>
                    <a:pt x="8448738" y="1515367"/>
                  </a:lnTo>
                  <a:lnTo>
                    <a:pt x="8403723" y="1531926"/>
                  </a:lnTo>
                  <a:lnTo>
                    <a:pt x="8357532" y="1548075"/>
                  </a:lnTo>
                  <a:lnTo>
                    <a:pt x="8310186" y="1563805"/>
                  </a:lnTo>
                  <a:lnTo>
                    <a:pt x="8261710" y="1579107"/>
                  </a:lnTo>
                  <a:lnTo>
                    <a:pt x="8212127" y="1593973"/>
                  </a:lnTo>
                  <a:lnTo>
                    <a:pt x="8161460" y="1608394"/>
                  </a:lnTo>
                  <a:lnTo>
                    <a:pt x="8109734" y="1622361"/>
                  </a:lnTo>
                  <a:lnTo>
                    <a:pt x="8056970" y="1635865"/>
                  </a:lnTo>
                  <a:lnTo>
                    <a:pt x="8003193" y="1648897"/>
                  </a:lnTo>
                  <a:lnTo>
                    <a:pt x="7948426" y="1661449"/>
                  </a:lnTo>
                  <a:lnTo>
                    <a:pt x="7892693" y="1673511"/>
                  </a:lnTo>
                  <a:lnTo>
                    <a:pt x="7836016" y="1685075"/>
                  </a:lnTo>
                  <a:lnTo>
                    <a:pt x="7778419" y="1696132"/>
                  </a:lnTo>
                  <a:lnTo>
                    <a:pt x="7719926" y="1706673"/>
                  </a:lnTo>
                  <a:lnTo>
                    <a:pt x="7660560" y="1716690"/>
                  </a:lnTo>
                  <a:lnTo>
                    <a:pt x="7600344" y="1726173"/>
                  </a:lnTo>
                  <a:lnTo>
                    <a:pt x="7539303" y="1735113"/>
                  </a:lnTo>
                  <a:lnTo>
                    <a:pt x="7477458" y="1743503"/>
                  </a:lnTo>
                  <a:lnTo>
                    <a:pt x="7414834" y="1751332"/>
                  </a:lnTo>
                  <a:lnTo>
                    <a:pt x="7351453" y="1758593"/>
                  </a:lnTo>
                  <a:lnTo>
                    <a:pt x="7287340" y="1765276"/>
                  </a:lnTo>
                  <a:lnTo>
                    <a:pt x="7222518" y="1771373"/>
                  </a:lnTo>
                  <a:lnTo>
                    <a:pt x="7157010" y="1776874"/>
                  </a:lnTo>
                  <a:lnTo>
                    <a:pt x="7090840" y="1781771"/>
                  </a:lnTo>
                  <a:lnTo>
                    <a:pt x="7024030" y="1786056"/>
                  </a:lnTo>
                  <a:lnTo>
                    <a:pt x="6956605" y="1789718"/>
                  </a:lnTo>
                  <a:lnTo>
                    <a:pt x="6888588" y="1792750"/>
                  </a:lnTo>
                  <a:lnTo>
                    <a:pt x="6820001" y="1795142"/>
                  </a:lnTo>
                  <a:lnTo>
                    <a:pt x="6750869" y="1796887"/>
                  </a:lnTo>
                  <a:lnTo>
                    <a:pt x="6681216" y="1797974"/>
                  </a:lnTo>
                  <a:lnTo>
                    <a:pt x="6619393" y="1798377"/>
                  </a:lnTo>
                  <a:lnTo>
                    <a:pt x="6557793" y="1798248"/>
                  </a:lnTo>
                  <a:lnTo>
                    <a:pt x="6496440" y="1797593"/>
                  </a:lnTo>
                  <a:lnTo>
                    <a:pt x="6435353" y="1796416"/>
                  </a:lnTo>
                  <a:lnTo>
                    <a:pt x="6374554" y="1794721"/>
                  </a:lnTo>
                  <a:lnTo>
                    <a:pt x="6314066" y="1792514"/>
                  </a:lnTo>
                  <a:lnTo>
                    <a:pt x="6253908" y="1789800"/>
                  </a:lnTo>
                  <a:lnTo>
                    <a:pt x="6194104" y="1786583"/>
                  </a:lnTo>
                  <a:lnTo>
                    <a:pt x="6134673" y="1782868"/>
                  </a:lnTo>
                  <a:lnTo>
                    <a:pt x="6075639" y="1778660"/>
                  </a:lnTo>
                  <a:lnTo>
                    <a:pt x="6017022" y="1773963"/>
                  </a:lnTo>
                  <a:lnTo>
                    <a:pt x="5958843" y="1768783"/>
                  </a:lnTo>
                  <a:lnTo>
                    <a:pt x="5901125" y="1763125"/>
                  </a:lnTo>
                  <a:lnTo>
                    <a:pt x="5843888" y="1756992"/>
                  </a:lnTo>
                  <a:lnTo>
                    <a:pt x="5787155" y="1750391"/>
                  </a:lnTo>
                  <a:lnTo>
                    <a:pt x="5730947" y="1743325"/>
                  </a:lnTo>
                  <a:lnTo>
                    <a:pt x="5675284" y="1735800"/>
                  </a:lnTo>
                  <a:lnTo>
                    <a:pt x="5620190" y="1727820"/>
                  </a:lnTo>
                  <a:lnTo>
                    <a:pt x="5565684" y="1719391"/>
                  </a:lnTo>
                  <a:lnTo>
                    <a:pt x="5511789" y="1710516"/>
                  </a:lnTo>
                  <a:lnTo>
                    <a:pt x="5458527" y="1701202"/>
                  </a:lnTo>
                  <a:lnTo>
                    <a:pt x="5405918" y="1691452"/>
                  </a:lnTo>
                  <a:lnTo>
                    <a:pt x="5353984" y="1681272"/>
                  </a:lnTo>
                  <a:lnTo>
                    <a:pt x="5302747" y="1670666"/>
                  </a:lnTo>
                  <a:lnTo>
                    <a:pt x="5252227" y="1659639"/>
                  </a:lnTo>
                  <a:lnTo>
                    <a:pt x="5202448" y="1648196"/>
                  </a:lnTo>
                  <a:lnTo>
                    <a:pt x="5153429" y="1636342"/>
                  </a:lnTo>
                  <a:lnTo>
                    <a:pt x="5105193" y="1624081"/>
                  </a:lnTo>
                  <a:lnTo>
                    <a:pt x="5057762" y="1611419"/>
                  </a:lnTo>
                  <a:lnTo>
                    <a:pt x="5011155" y="1598360"/>
                  </a:lnTo>
                  <a:lnTo>
                    <a:pt x="4965396" y="1584909"/>
                  </a:lnTo>
                  <a:lnTo>
                    <a:pt x="4920505" y="1571071"/>
                  </a:lnTo>
                  <a:lnTo>
                    <a:pt x="4876505" y="1556851"/>
                  </a:lnTo>
                  <a:lnTo>
                    <a:pt x="4833415" y="1542253"/>
                  </a:lnTo>
                  <a:lnTo>
                    <a:pt x="4791259" y="1527282"/>
                  </a:lnTo>
                  <a:lnTo>
                    <a:pt x="4750058" y="1511944"/>
                  </a:lnTo>
                  <a:lnTo>
                    <a:pt x="4709832" y="1496242"/>
                  </a:lnTo>
                  <a:lnTo>
                    <a:pt x="4670604" y="1480182"/>
                  </a:lnTo>
                  <a:lnTo>
                    <a:pt x="4632394" y="1463769"/>
                  </a:lnTo>
                  <a:lnTo>
                    <a:pt x="4595225" y="1447007"/>
                  </a:lnTo>
                  <a:lnTo>
                    <a:pt x="4559118" y="1429901"/>
                  </a:lnTo>
                  <a:lnTo>
                    <a:pt x="4524095" y="1412456"/>
                  </a:lnTo>
                  <a:lnTo>
                    <a:pt x="4490176" y="1394677"/>
                  </a:lnTo>
                  <a:lnTo>
                    <a:pt x="4425739" y="1358136"/>
                  </a:lnTo>
                  <a:lnTo>
                    <a:pt x="4365980" y="1320316"/>
                  </a:lnTo>
                  <a:lnTo>
                    <a:pt x="4311070" y="1281255"/>
                  </a:lnTo>
                  <a:lnTo>
                    <a:pt x="4285488" y="1261272"/>
                  </a:lnTo>
                  <a:lnTo>
                    <a:pt x="0" y="142954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534400" y="3200400"/>
            <a:ext cx="33870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If a </a:t>
            </a:r>
            <a:r>
              <a:rPr sz="1800" spc="-5" dirty="0">
                <a:latin typeface="Carlito"/>
                <a:cs typeface="Carlito"/>
              </a:rPr>
              <a:t>method </a:t>
            </a:r>
            <a:r>
              <a:rPr sz="1800" spc="-15" dirty="0">
                <a:latin typeface="Carlito"/>
                <a:cs typeface="Carlito"/>
              </a:rPr>
              <a:t>marked </a:t>
            </a:r>
            <a:r>
              <a:rPr sz="1800" spc="-5" dirty="0">
                <a:latin typeface="Carlito"/>
                <a:cs typeface="Carlito"/>
              </a:rPr>
              <a:t>with @Override  </a:t>
            </a:r>
            <a:r>
              <a:rPr sz="1800" spc="-15" dirty="0">
                <a:latin typeface="Carlito"/>
                <a:cs typeface="Carlito"/>
              </a:rPr>
              <a:t>fails </a:t>
            </a:r>
            <a:r>
              <a:rPr sz="1800" spc="-10" dirty="0">
                <a:latin typeface="Carlito"/>
                <a:cs typeface="Carlito"/>
              </a:rPr>
              <a:t>to correctly override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method  in one of its super classes,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compiler generates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40" dirty="0">
                <a:latin typeface="Carlito"/>
                <a:cs typeface="Carlito"/>
              </a:rPr>
              <a:t>error.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5189" y="0"/>
            <a:ext cx="6882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Problem-statement </a:t>
            </a:r>
            <a:r>
              <a:rPr spc="-65" dirty="0"/>
              <a:t>: </a:t>
            </a:r>
            <a:r>
              <a:rPr spc="-200" dirty="0"/>
              <a:t>Student</a:t>
            </a:r>
            <a:r>
              <a:rPr spc="-540" dirty="0"/>
              <a:t> </a:t>
            </a:r>
            <a:r>
              <a:rPr spc="-330" dirty="0"/>
              <a:t>class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081" y="759663"/>
            <a:ext cx="66681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5" dirty="0">
                <a:latin typeface="Carlito"/>
                <a:cs typeface="Carlito"/>
              </a:rPr>
              <a:t>Create </a:t>
            </a:r>
            <a:r>
              <a:rPr sz="1600" b="1" dirty="0">
                <a:latin typeface="Carlito"/>
                <a:cs typeface="Carlito"/>
              </a:rPr>
              <a:t>a </a:t>
            </a:r>
            <a:r>
              <a:rPr sz="1600" b="1" spc="-5" dirty="0">
                <a:latin typeface="Carlito"/>
                <a:cs typeface="Carlito"/>
              </a:rPr>
              <a:t>class, Student </a:t>
            </a:r>
            <a:r>
              <a:rPr sz="1600" b="1" dirty="0">
                <a:latin typeface="Carlito"/>
                <a:cs typeface="Carlito"/>
              </a:rPr>
              <a:t>in the </a:t>
            </a:r>
            <a:r>
              <a:rPr sz="1600" b="1" spc="-5" dirty="0">
                <a:latin typeface="Carlito"/>
                <a:cs typeface="Carlito"/>
              </a:rPr>
              <a:t>service </a:t>
            </a:r>
            <a:r>
              <a:rPr sz="1600" b="1" spc="-15" dirty="0">
                <a:latin typeface="Carlito"/>
                <a:cs typeface="Carlito"/>
              </a:rPr>
              <a:t>layer </a:t>
            </a:r>
            <a:r>
              <a:rPr sz="1600" b="1" spc="-5" dirty="0">
                <a:latin typeface="Carlito"/>
                <a:cs typeface="Carlito"/>
              </a:rPr>
              <a:t>with </a:t>
            </a:r>
            <a:r>
              <a:rPr sz="1600" b="1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following details</a:t>
            </a:r>
            <a:r>
              <a:rPr sz="1600" b="1" spc="-10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: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78586" y="1034541"/>
            <a:ext cx="570357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92095">
              <a:lnSpc>
                <a:spcPct val="100000"/>
              </a:lnSpc>
              <a:spcBef>
                <a:spcPts val="100"/>
              </a:spcBef>
            </a:pPr>
            <a:r>
              <a:rPr sz="1600" spc="-15" dirty="0"/>
              <a:t>private </a:t>
            </a:r>
            <a:r>
              <a:rPr sz="1600" spc="-10" dirty="0"/>
              <a:t>Integer </a:t>
            </a:r>
            <a:r>
              <a:rPr sz="1600" spc="-5" dirty="0"/>
              <a:t>admissionCode;  </a:t>
            </a:r>
            <a:r>
              <a:rPr sz="1600" spc="-15" dirty="0"/>
              <a:t>private </a:t>
            </a:r>
            <a:r>
              <a:rPr sz="1600" spc="-5" dirty="0"/>
              <a:t>String studentName;  </a:t>
            </a:r>
            <a:r>
              <a:rPr sz="1600" spc="-15" dirty="0"/>
              <a:t>private Date</a:t>
            </a:r>
            <a:r>
              <a:rPr sz="1600" spc="30" dirty="0"/>
              <a:t> </a:t>
            </a:r>
            <a:r>
              <a:rPr sz="1600" spc="-10" dirty="0"/>
              <a:t>birthdate;</a:t>
            </a:r>
          </a:p>
          <a:p>
            <a:pPr marL="12700">
              <a:lnSpc>
                <a:spcPct val="100000"/>
              </a:lnSpc>
            </a:pPr>
            <a:r>
              <a:rPr sz="1600" spc="-15" dirty="0"/>
              <a:t>private </a:t>
            </a:r>
            <a:r>
              <a:rPr sz="1600" spc="-10" dirty="0"/>
              <a:t>Integer </a:t>
            </a:r>
            <a:r>
              <a:rPr sz="1600" dirty="0"/>
              <a:t>[] </a:t>
            </a:r>
            <a:r>
              <a:rPr sz="1600" spc="-5" dirty="0"/>
              <a:t>marks; </a:t>
            </a:r>
            <a:r>
              <a:rPr sz="1600" i="1" dirty="0">
                <a:latin typeface="Carlito"/>
                <a:cs typeface="Carlito"/>
              </a:rPr>
              <a:t>// </a:t>
            </a:r>
            <a:r>
              <a:rPr sz="1600" i="1" spc="-5" dirty="0">
                <a:latin typeface="Carlito"/>
                <a:cs typeface="Carlito"/>
              </a:rPr>
              <a:t>array </a:t>
            </a:r>
            <a:r>
              <a:rPr sz="1600" i="1" spc="-15" dirty="0">
                <a:latin typeface="Carlito"/>
                <a:cs typeface="Carlito"/>
              </a:rPr>
              <a:t>to </a:t>
            </a:r>
            <a:r>
              <a:rPr sz="1600" i="1" spc="-5" dirty="0">
                <a:latin typeface="Carlito"/>
                <a:cs typeface="Carlito"/>
              </a:rPr>
              <a:t>hold marks in </a:t>
            </a:r>
            <a:r>
              <a:rPr sz="1600" i="1" dirty="0">
                <a:latin typeface="Carlito"/>
                <a:cs typeface="Carlito"/>
              </a:rPr>
              <a:t>3</a:t>
            </a:r>
            <a:r>
              <a:rPr sz="1600" i="1" spc="12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subjects</a:t>
            </a:r>
          </a:p>
          <a:p>
            <a:pPr marL="12700">
              <a:lnSpc>
                <a:spcPct val="100000"/>
              </a:lnSpc>
            </a:pPr>
            <a:r>
              <a:rPr sz="1600" spc="-15" dirty="0"/>
              <a:t>private </a:t>
            </a:r>
            <a:r>
              <a:rPr sz="1600" spc="-5" dirty="0"/>
              <a:t>String</a:t>
            </a:r>
            <a:r>
              <a:rPr sz="1600" spc="25" dirty="0"/>
              <a:t> </a:t>
            </a:r>
            <a:r>
              <a:rPr sz="1600" spc="-10" dirty="0"/>
              <a:t>grade;</a:t>
            </a:r>
          </a:p>
          <a:p>
            <a:pPr marL="12700" marR="1974214">
              <a:lnSpc>
                <a:spcPct val="100000"/>
              </a:lnSpc>
            </a:pPr>
            <a:r>
              <a:rPr sz="1600" spc="-15" dirty="0"/>
              <a:t>private static </a:t>
            </a:r>
            <a:r>
              <a:rPr sz="1600" spc="-10" dirty="0"/>
              <a:t>Integer </a:t>
            </a:r>
            <a:r>
              <a:rPr sz="1600" spc="-5" dirty="0"/>
              <a:t>admissionCounter;  </a:t>
            </a:r>
            <a:r>
              <a:rPr sz="1600" spc="-15" dirty="0"/>
              <a:t>private static </a:t>
            </a:r>
            <a:r>
              <a:rPr sz="1600" spc="-5" dirty="0"/>
              <a:t>String</a:t>
            </a:r>
            <a:r>
              <a:rPr sz="1600" spc="40" dirty="0"/>
              <a:t> </a:t>
            </a:r>
            <a:r>
              <a:rPr sz="1600" spc="-5" dirty="0"/>
              <a:t>schoolName;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8586" y="2955163"/>
            <a:ext cx="10845800" cy="345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44145" algn="l"/>
              </a:tabLst>
            </a:pPr>
            <a:r>
              <a:rPr sz="1600" spc="-15" dirty="0">
                <a:latin typeface="Carlito"/>
                <a:cs typeface="Carlito"/>
              </a:rPr>
              <a:t>create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static </a:t>
            </a:r>
            <a:r>
              <a:rPr sz="1600" spc="-5" dirty="0">
                <a:latin typeface="Carlito"/>
                <a:cs typeface="Carlito"/>
              </a:rPr>
              <a:t>block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store </a:t>
            </a:r>
            <a:r>
              <a:rPr sz="1600" spc="-10" dirty="0">
                <a:latin typeface="Carlito"/>
                <a:cs typeface="Carlito"/>
              </a:rPr>
              <a:t>“Hyderabad </a:t>
            </a:r>
            <a:r>
              <a:rPr sz="1600" spc="-5" dirty="0">
                <a:latin typeface="Carlito"/>
                <a:cs typeface="Carlito"/>
              </a:rPr>
              <a:t>Public School” in </a:t>
            </a:r>
            <a:r>
              <a:rPr sz="1600" spc="-15" dirty="0">
                <a:latin typeface="Carlito"/>
                <a:cs typeface="Carlito"/>
              </a:rPr>
              <a:t>static </a:t>
            </a:r>
            <a:r>
              <a:rPr sz="1600" spc="-5" dirty="0">
                <a:latin typeface="Carlito"/>
                <a:cs typeface="Carlito"/>
              </a:rPr>
              <a:t>field </a:t>
            </a:r>
            <a:r>
              <a:rPr sz="1600" i="1" spc="-5" dirty="0">
                <a:latin typeface="Carlito"/>
                <a:cs typeface="Carlito"/>
              </a:rPr>
              <a:t>schoolName</a:t>
            </a:r>
            <a:r>
              <a:rPr sz="1600" i="1" spc="2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.</a:t>
            </a: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0" dirty="0">
                <a:latin typeface="Carlito"/>
                <a:cs typeface="Carlito"/>
              </a:rPr>
              <a:t>default constructor </a:t>
            </a:r>
            <a:r>
              <a:rPr sz="1600" dirty="0">
                <a:latin typeface="Carlito"/>
                <a:cs typeface="Carlito"/>
              </a:rPr>
              <a:t>– </a:t>
            </a:r>
            <a:r>
              <a:rPr sz="1600" spc="-5" dirty="0">
                <a:latin typeface="Carlito"/>
                <a:cs typeface="Carlito"/>
              </a:rPr>
              <a:t>a</a:t>
            </a:r>
            <a:r>
              <a:rPr sz="1600" i="1" spc="-5" dirty="0">
                <a:latin typeface="Carlito"/>
                <a:cs typeface="Carlito"/>
              </a:rPr>
              <a:t>dmissionCode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auto </a:t>
            </a:r>
            <a:r>
              <a:rPr sz="1600" spc="-10" dirty="0">
                <a:latin typeface="Carlito"/>
                <a:cs typeface="Carlito"/>
              </a:rPr>
              <a:t>generated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help of </a:t>
            </a:r>
            <a:r>
              <a:rPr sz="1600" i="1" spc="-10" dirty="0">
                <a:latin typeface="Carlito"/>
                <a:cs typeface="Carlito"/>
              </a:rPr>
              <a:t>admissionCounter</a:t>
            </a:r>
            <a:r>
              <a:rPr sz="1600" i="1" spc="1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variable.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0" dirty="0">
                <a:latin typeface="Carlito"/>
                <a:cs typeface="Carlito"/>
              </a:rPr>
              <a:t>2-arg constructor </a:t>
            </a:r>
            <a:r>
              <a:rPr sz="1600" spc="-5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takes </a:t>
            </a:r>
            <a:r>
              <a:rPr sz="1600" dirty="0">
                <a:latin typeface="Carlito"/>
                <a:cs typeface="Carlito"/>
              </a:rPr>
              <a:t>s</a:t>
            </a:r>
            <a:r>
              <a:rPr sz="1600" i="1" dirty="0">
                <a:latin typeface="Carlito"/>
                <a:cs typeface="Carlito"/>
              </a:rPr>
              <a:t>tudentName </a:t>
            </a:r>
            <a:r>
              <a:rPr sz="1600" i="1" spc="-5" dirty="0">
                <a:latin typeface="Carlito"/>
                <a:cs typeface="Carlito"/>
              </a:rPr>
              <a:t>and </a:t>
            </a:r>
            <a:r>
              <a:rPr sz="1600" i="1" spc="-10" dirty="0">
                <a:latin typeface="Carlito"/>
                <a:cs typeface="Carlito"/>
              </a:rPr>
              <a:t>birthdate </a:t>
            </a:r>
            <a:r>
              <a:rPr sz="1600" dirty="0">
                <a:latin typeface="Carlito"/>
                <a:cs typeface="Carlito"/>
              </a:rPr>
              <a:t>as </a:t>
            </a:r>
            <a:r>
              <a:rPr sz="1600" spc="-5" dirty="0">
                <a:latin typeface="Carlito"/>
                <a:cs typeface="Carlito"/>
              </a:rPr>
              <a:t>arguments- </a:t>
            </a:r>
            <a:r>
              <a:rPr sz="1600" spc="-10" dirty="0">
                <a:latin typeface="Carlito"/>
                <a:cs typeface="Carlito"/>
              </a:rPr>
              <a:t>a</a:t>
            </a:r>
            <a:r>
              <a:rPr sz="1600" i="1" spc="-10" dirty="0">
                <a:latin typeface="Carlito"/>
                <a:cs typeface="Carlito"/>
              </a:rPr>
              <a:t>dmissionCode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auto </a:t>
            </a:r>
            <a:r>
              <a:rPr sz="1600" spc="-10" dirty="0">
                <a:latin typeface="Carlito"/>
                <a:cs typeface="Carlito"/>
              </a:rPr>
              <a:t>generated</a:t>
            </a:r>
            <a:r>
              <a:rPr sz="1600" spc="2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using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i="1" spc="-10" dirty="0">
                <a:latin typeface="Carlito"/>
                <a:cs typeface="Carlito"/>
              </a:rPr>
              <a:t>admissionCounter</a:t>
            </a:r>
            <a:r>
              <a:rPr sz="1600" i="1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variable.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0" dirty="0">
                <a:latin typeface="Carlito"/>
                <a:cs typeface="Carlito"/>
              </a:rPr>
              <a:t>3-arg constructor </a:t>
            </a:r>
            <a:r>
              <a:rPr sz="1600" spc="-5" dirty="0">
                <a:latin typeface="Carlito"/>
                <a:cs typeface="Carlito"/>
              </a:rPr>
              <a:t>that </a:t>
            </a:r>
            <a:r>
              <a:rPr sz="1600" spc="-20" dirty="0">
                <a:latin typeface="Carlito"/>
                <a:cs typeface="Carlito"/>
              </a:rPr>
              <a:t>takes </a:t>
            </a:r>
            <a:r>
              <a:rPr sz="1600" dirty="0">
                <a:latin typeface="Carlito"/>
                <a:cs typeface="Carlito"/>
              </a:rPr>
              <a:t>s</a:t>
            </a:r>
            <a:r>
              <a:rPr sz="1600" i="1" dirty="0">
                <a:latin typeface="Carlito"/>
                <a:cs typeface="Carlito"/>
              </a:rPr>
              <a:t>tudentName, </a:t>
            </a:r>
            <a:r>
              <a:rPr sz="1600" i="1" spc="-10" dirty="0">
                <a:latin typeface="Carlito"/>
                <a:cs typeface="Carlito"/>
              </a:rPr>
              <a:t>birthdate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i="1" spc="-5" dirty="0">
                <a:latin typeface="Carlito"/>
                <a:cs typeface="Carlito"/>
              </a:rPr>
              <a:t>marks </a:t>
            </a:r>
            <a:r>
              <a:rPr sz="1600" dirty="0">
                <a:latin typeface="Carlito"/>
                <a:cs typeface="Carlito"/>
              </a:rPr>
              <a:t>as </a:t>
            </a:r>
            <a:r>
              <a:rPr sz="1600" spc="-5" dirty="0">
                <a:latin typeface="Carlito"/>
                <a:cs typeface="Carlito"/>
              </a:rPr>
              <a:t>arguments- </a:t>
            </a:r>
            <a:r>
              <a:rPr sz="1600" spc="-10" dirty="0">
                <a:latin typeface="Carlito"/>
                <a:cs typeface="Carlito"/>
              </a:rPr>
              <a:t>a</a:t>
            </a:r>
            <a:r>
              <a:rPr sz="1600" i="1" spc="-10" dirty="0">
                <a:latin typeface="Carlito"/>
                <a:cs typeface="Carlito"/>
              </a:rPr>
              <a:t>dmissionCode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auto </a:t>
            </a:r>
            <a:r>
              <a:rPr sz="1600" spc="-10" dirty="0">
                <a:latin typeface="Carlito"/>
                <a:cs typeface="Carlito"/>
              </a:rPr>
              <a:t>generated  </a:t>
            </a:r>
            <a:r>
              <a:rPr sz="1600" spc="-5" dirty="0">
                <a:latin typeface="Carlito"/>
                <a:cs typeface="Carlito"/>
              </a:rPr>
              <a:t>using </a:t>
            </a:r>
            <a:r>
              <a:rPr sz="1600" i="1" spc="-10" dirty="0">
                <a:latin typeface="Carlito"/>
                <a:cs typeface="Carlito"/>
              </a:rPr>
              <a:t>admissionCounter</a:t>
            </a:r>
            <a:r>
              <a:rPr sz="1600" i="1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variable.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i="1" spc="-5" dirty="0">
                <a:latin typeface="Carlito"/>
                <a:cs typeface="Carlito"/>
              </a:rPr>
              <a:t>Note: </a:t>
            </a:r>
            <a:r>
              <a:rPr sz="1600" i="1" spc="-25" dirty="0">
                <a:latin typeface="Carlito"/>
                <a:cs typeface="Carlito"/>
              </a:rPr>
              <a:t>Invoke </a:t>
            </a:r>
            <a:r>
              <a:rPr sz="1600" i="1" spc="-5" dirty="0">
                <a:latin typeface="Carlito"/>
                <a:cs typeface="Carlito"/>
              </a:rPr>
              <a:t>2-arg </a:t>
            </a:r>
            <a:r>
              <a:rPr sz="1600" i="1" spc="-15" dirty="0">
                <a:latin typeface="Carlito"/>
                <a:cs typeface="Carlito"/>
              </a:rPr>
              <a:t>constructor </a:t>
            </a:r>
            <a:r>
              <a:rPr sz="1600" i="1" spc="-5" dirty="0">
                <a:latin typeface="Carlito"/>
                <a:cs typeface="Carlito"/>
              </a:rPr>
              <a:t>within </a:t>
            </a:r>
            <a:r>
              <a:rPr sz="1600" i="1" dirty="0">
                <a:latin typeface="Carlito"/>
                <a:cs typeface="Carlito"/>
              </a:rPr>
              <a:t>3-arg </a:t>
            </a:r>
            <a:r>
              <a:rPr sz="1600" i="1" spc="-15" dirty="0">
                <a:latin typeface="Carlito"/>
                <a:cs typeface="Carlito"/>
              </a:rPr>
              <a:t>constructor </a:t>
            </a:r>
            <a:r>
              <a:rPr sz="1600" i="1" spc="-5" dirty="0">
                <a:latin typeface="Carlito"/>
                <a:cs typeface="Carlito"/>
              </a:rPr>
              <a:t>using </a:t>
            </a:r>
            <a:r>
              <a:rPr sz="1600" i="1" spc="-10" dirty="0">
                <a:latin typeface="Carlito"/>
                <a:cs typeface="Carlito"/>
              </a:rPr>
              <a:t>this()</a:t>
            </a:r>
            <a:r>
              <a:rPr sz="1600" i="1" spc="17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method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3980" algn="l"/>
              </a:tabLst>
            </a:pPr>
            <a:r>
              <a:rPr sz="1600" spc="-15" dirty="0">
                <a:latin typeface="Carlito"/>
                <a:cs typeface="Carlito"/>
              </a:rPr>
              <a:t>Getter for </a:t>
            </a: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data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members.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5" dirty="0">
                <a:latin typeface="Carlito"/>
                <a:cs typeface="Carlito"/>
              </a:rPr>
              <a:t>Setter </a:t>
            </a:r>
            <a:r>
              <a:rPr sz="1600" spc="-5" dirty="0">
                <a:latin typeface="Carlito"/>
                <a:cs typeface="Carlito"/>
              </a:rPr>
              <a:t>methods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studentName, </a:t>
            </a:r>
            <a:r>
              <a:rPr sz="1600" spc="-10" dirty="0">
                <a:latin typeface="Carlito"/>
                <a:cs typeface="Carlito"/>
              </a:rPr>
              <a:t>birthdate </a:t>
            </a:r>
            <a:r>
              <a:rPr sz="1600" dirty="0">
                <a:latin typeface="Carlito"/>
                <a:cs typeface="Carlito"/>
              </a:rPr>
              <a:t>and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marks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5" dirty="0">
                <a:latin typeface="Carlito"/>
                <a:cs typeface="Carlito"/>
              </a:rPr>
              <a:t>Setter </a:t>
            </a:r>
            <a:r>
              <a:rPr sz="1600" spc="-5" dirty="0">
                <a:latin typeface="Carlito"/>
                <a:cs typeface="Carlito"/>
              </a:rPr>
              <a:t>method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grade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assign </a:t>
            </a:r>
            <a:r>
              <a:rPr sz="1600" spc="-10" dirty="0">
                <a:latin typeface="Carlito"/>
                <a:cs typeface="Carlito"/>
              </a:rPr>
              <a:t>grade </a:t>
            </a:r>
            <a:r>
              <a:rPr sz="1600" spc="-5" dirty="0">
                <a:latin typeface="Carlito"/>
                <a:cs typeface="Carlito"/>
              </a:rPr>
              <a:t>based on </a:t>
            </a:r>
            <a:r>
              <a:rPr sz="1600" spc="-10" dirty="0">
                <a:latin typeface="Carlito"/>
                <a:cs typeface="Carlito"/>
              </a:rPr>
              <a:t>total </a:t>
            </a:r>
            <a:r>
              <a:rPr sz="1600" spc="-5" dirty="0">
                <a:latin typeface="Carlito"/>
                <a:cs typeface="Carlito"/>
              </a:rPr>
              <a:t>marks(subject1+subject2+subject3) </a:t>
            </a:r>
            <a:r>
              <a:rPr sz="1600" dirty="0">
                <a:latin typeface="Carlito"/>
                <a:cs typeface="Carlito"/>
              </a:rPr>
              <a:t>as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follows:</a:t>
            </a:r>
            <a:endParaRPr sz="1600" dirty="0">
              <a:latin typeface="Carlito"/>
              <a:cs typeface="Carlito"/>
            </a:endParaRPr>
          </a:p>
          <a:p>
            <a:pPr marL="600710" lvl="1" indent="-131445">
              <a:lnSpc>
                <a:spcPct val="100000"/>
              </a:lnSpc>
              <a:buFont typeface="Arial"/>
              <a:buChar char="•"/>
              <a:tabLst>
                <a:tab pos="601345" algn="l"/>
                <a:tab pos="1708785" algn="l"/>
                <a:tab pos="5676900" algn="l"/>
              </a:tabLst>
            </a:pPr>
            <a:r>
              <a:rPr sz="1600" b="1" spc="-10" dirty="0">
                <a:latin typeface="Carlito"/>
                <a:cs typeface="Carlito"/>
              </a:rPr>
              <a:t>Excellent	</a:t>
            </a:r>
            <a:r>
              <a:rPr sz="1600" dirty="0">
                <a:latin typeface="Carlito"/>
                <a:cs typeface="Carlito"/>
              </a:rPr>
              <a:t>:  if </a:t>
            </a:r>
            <a:r>
              <a:rPr sz="1600" spc="-5" dirty="0">
                <a:latin typeface="Carlito"/>
                <a:cs typeface="Carlito"/>
              </a:rPr>
              <a:t>marks between </a:t>
            </a:r>
            <a:r>
              <a:rPr sz="1600" dirty="0">
                <a:latin typeface="Carlito"/>
                <a:cs typeface="Carlito"/>
              </a:rPr>
              <a:t>240 and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300, 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Good	: </a:t>
            </a:r>
            <a:r>
              <a:rPr sz="1600" spc="-5" dirty="0">
                <a:latin typeface="Carlito"/>
                <a:cs typeface="Carlito"/>
              </a:rPr>
              <a:t>if marks between </a:t>
            </a:r>
            <a:r>
              <a:rPr sz="1600" dirty="0">
                <a:latin typeface="Carlito"/>
                <a:cs typeface="Carlito"/>
              </a:rPr>
              <a:t>239 and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180,</a:t>
            </a:r>
          </a:p>
          <a:p>
            <a:pPr marL="600710" lvl="1" indent="-131445">
              <a:lnSpc>
                <a:spcPct val="100000"/>
              </a:lnSpc>
              <a:buFont typeface="Arial"/>
              <a:buChar char="•"/>
              <a:tabLst>
                <a:tab pos="601345" algn="l"/>
                <a:tab pos="1571625" algn="l"/>
                <a:tab pos="5487035" algn="l"/>
                <a:tab pos="5706110" algn="l"/>
              </a:tabLst>
            </a:pPr>
            <a:r>
              <a:rPr sz="1600" b="1" spc="-20" dirty="0">
                <a:latin typeface="Carlito"/>
                <a:cs typeface="Carlito"/>
              </a:rPr>
              <a:t>Average	</a:t>
            </a:r>
            <a:r>
              <a:rPr sz="1600" dirty="0">
                <a:latin typeface="Carlito"/>
                <a:cs typeface="Carlito"/>
              </a:rPr>
              <a:t>: </a:t>
            </a:r>
            <a:r>
              <a:rPr sz="1600" spc="-5" dirty="0">
                <a:latin typeface="Carlito"/>
                <a:cs typeface="Carlito"/>
              </a:rPr>
              <a:t>if marks between </a:t>
            </a:r>
            <a:r>
              <a:rPr sz="1600" dirty="0">
                <a:latin typeface="Carlito"/>
                <a:cs typeface="Carlito"/>
              </a:rPr>
              <a:t>150 and 179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Fail	</a:t>
            </a:r>
            <a:r>
              <a:rPr sz="1600" dirty="0">
                <a:latin typeface="Carlito"/>
                <a:cs typeface="Carlito"/>
              </a:rPr>
              <a:t>:	</a:t>
            </a:r>
            <a:r>
              <a:rPr sz="1600" spc="-5" dirty="0">
                <a:latin typeface="Carlito"/>
                <a:cs typeface="Carlito"/>
              </a:rPr>
              <a:t>if marks </a:t>
            </a:r>
            <a:r>
              <a:rPr sz="1600" spc="-10" dirty="0">
                <a:latin typeface="Carlito"/>
                <a:cs typeface="Carlito"/>
              </a:rPr>
              <a:t>are </a:t>
            </a:r>
            <a:r>
              <a:rPr sz="1600" dirty="0">
                <a:latin typeface="Carlito"/>
                <a:cs typeface="Carlito"/>
              </a:rPr>
              <a:t>less than 150.</a:t>
            </a: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15" dirty="0">
                <a:latin typeface="Carlito"/>
                <a:cs typeface="Carlito"/>
              </a:rPr>
              <a:t>Getter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setter </a:t>
            </a:r>
            <a:r>
              <a:rPr sz="1600" spc="-5" dirty="0">
                <a:latin typeface="Carlito"/>
                <a:cs typeface="Carlito"/>
              </a:rPr>
              <a:t>methods </a:t>
            </a:r>
            <a:r>
              <a:rPr sz="1600" spc="-15" dirty="0">
                <a:latin typeface="Carlito"/>
                <a:cs typeface="Carlito"/>
              </a:rPr>
              <a:t>for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schoolName</a:t>
            </a:r>
            <a:endParaRPr sz="1600" dirty="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</a:tabLst>
            </a:pPr>
            <a:r>
              <a:rPr sz="1600" spc="-5" dirty="0">
                <a:latin typeface="Carlito"/>
                <a:cs typeface="Carlito"/>
              </a:rPr>
              <a:t>Override </a:t>
            </a:r>
            <a:r>
              <a:rPr sz="1600" i="1" spc="-10" dirty="0">
                <a:latin typeface="Carlito"/>
                <a:cs typeface="Carlito"/>
              </a:rPr>
              <a:t>toString() </a:t>
            </a:r>
            <a:r>
              <a:rPr sz="1600" spc="-5" dirty="0">
                <a:latin typeface="Carlito"/>
                <a:cs typeface="Carlito"/>
              </a:rPr>
              <a:t>method </a:t>
            </a:r>
            <a:r>
              <a:rPr sz="1600" spc="-10" dirty="0">
                <a:latin typeface="Carlito"/>
                <a:cs typeface="Carlito"/>
              </a:rPr>
              <a:t>to provide </a:t>
            </a:r>
            <a:r>
              <a:rPr sz="1600" spc="-5" dirty="0">
                <a:latin typeface="Carlito"/>
                <a:cs typeface="Carlito"/>
              </a:rPr>
              <a:t>String </a:t>
            </a:r>
            <a:r>
              <a:rPr sz="1600" spc="-10" dirty="0">
                <a:latin typeface="Carlito"/>
                <a:cs typeface="Carlito"/>
              </a:rPr>
              <a:t>representation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Student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class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10143" y="1162811"/>
            <a:ext cx="4182110" cy="399415"/>
          </a:xfrm>
          <a:custGeom>
            <a:avLst/>
            <a:gdLst/>
            <a:ahLst/>
            <a:cxnLst/>
            <a:rect l="l" t="t" r="r" b="b"/>
            <a:pathLst>
              <a:path w="4182109" h="399415">
                <a:moveTo>
                  <a:pt x="4181855" y="0"/>
                </a:moveTo>
                <a:lnTo>
                  <a:pt x="0" y="0"/>
                </a:lnTo>
                <a:lnTo>
                  <a:pt x="0" y="399288"/>
                </a:lnTo>
                <a:lnTo>
                  <a:pt x="4181855" y="399288"/>
                </a:lnTo>
                <a:lnTo>
                  <a:pt x="4181855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0154" y="1179068"/>
            <a:ext cx="398017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Carlito"/>
                <a:cs typeface="Carlito"/>
              </a:rPr>
              <a:t>Java </a:t>
            </a:r>
            <a:r>
              <a:rPr spc="-10" dirty="0">
                <a:latin typeface="Carlito"/>
                <a:cs typeface="Carlito"/>
              </a:rPr>
              <a:t>Project: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StudentAdmissionProject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16305"/>
          </a:xfrm>
          <a:custGeom>
            <a:avLst/>
            <a:gdLst/>
            <a:ahLst/>
            <a:cxnLst/>
            <a:rect l="l" t="t" r="r" b="b"/>
            <a:pathLst>
              <a:path w="12192000" h="916305">
                <a:moveTo>
                  <a:pt x="12192000" y="0"/>
                </a:moveTo>
                <a:lnTo>
                  <a:pt x="0" y="0"/>
                </a:lnTo>
                <a:lnTo>
                  <a:pt x="0" y="915924"/>
                </a:lnTo>
                <a:lnTo>
                  <a:pt x="12192000" y="9159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87673" y="94310"/>
            <a:ext cx="52203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45" dirty="0"/>
              <a:t>CONSTITUENTS OF </a:t>
            </a:r>
            <a:r>
              <a:rPr sz="3800" spc="-390" dirty="0"/>
              <a:t>A</a:t>
            </a:r>
            <a:r>
              <a:rPr sz="3800" spc="-765" dirty="0"/>
              <a:t> </a:t>
            </a:r>
            <a:r>
              <a:rPr sz="3800" spc="-675" dirty="0"/>
              <a:t>CLASS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2133600" y="1373124"/>
            <a:ext cx="7696200" cy="2307590"/>
          </a:xfrm>
          <a:custGeom>
            <a:avLst/>
            <a:gdLst/>
            <a:ahLst/>
            <a:cxnLst/>
            <a:rect l="l" t="t" r="r" b="b"/>
            <a:pathLst>
              <a:path w="7696200" h="2307590">
                <a:moveTo>
                  <a:pt x="7696200" y="0"/>
                </a:moveTo>
                <a:lnTo>
                  <a:pt x="0" y="0"/>
                </a:lnTo>
                <a:lnTo>
                  <a:pt x="0" y="2307336"/>
                </a:lnTo>
                <a:lnTo>
                  <a:pt x="7696200" y="2307336"/>
                </a:lnTo>
                <a:lnTo>
                  <a:pt x="76962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5294" y="1386332"/>
            <a:ext cx="601091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latin typeface="Carlito"/>
                <a:cs typeface="Carlito"/>
              </a:rPr>
              <a:t>Data</a:t>
            </a:r>
            <a:r>
              <a:rPr sz="2400" i="1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members/fields</a:t>
            </a:r>
            <a:endParaRPr sz="2400">
              <a:latin typeface="Carlito"/>
              <a:cs typeface="Carlito"/>
            </a:endParaRPr>
          </a:p>
          <a:p>
            <a:pPr marL="914400" indent="-457200">
              <a:lnSpc>
                <a:spcPct val="100000"/>
              </a:lnSpc>
              <a:buFont typeface="Arial"/>
              <a:buChar char="•"/>
              <a:tabLst>
                <a:tab pos="913765" algn="l"/>
                <a:tab pos="914400" algn="l"/>
              </a:tabLst>
            </a:pP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fields/variables</a:t>
            </a:r>
            <a:endParaRPr sz="2400">
              <a:latin typeface="Carlito"/>
              <a:cs typeface="Carlito"/>
            </a:endParaRPr>
          </a:p>
          <a:p>
            <a:pPr marL="914400" indent="-457200">
              <a:lnSpc>
                <a:spcPct val="100000"/>
              </a:lnSpc>
              <a:buFont typeface="Arial"/>
              <a:buChar char="•"/>
              <a:tabLst>
                <a:tab pos="913765" algn="l"/>
                <a:tab pos="914400" algn="l"/>
              </a:tabLst>
            </a:pP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5" dirty="0">
                <a:latin typeface="Carlito"/>
                <a:cs typeface="Carlito"/>
              </a:rPr>
              <a:t>fields (also called </a:t>
            </a:r>
            <a:r>
              <a:rPr sz="2400" dirty="0">
                <a:latin typeface="Carlito"/>
                <a:cs typeface="Carlito"/>
              </a:rPr>
              <a:t>as class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variables)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  <a:p>
            <a:pPr marL="914400" indent="-457200">
              <a:lnSpc>
                <a:spcPct val="100000"/>
              </a:lnSpc>
              <a:buFont typeface="Arial"/>
              <a:buChar char="•"/>
              <a:tabLst>
                <a:tab pos="913765" algn="l"/>
                <a:tab pos="914400" algn="l"/>
              </a:tabLst>
            </a:pP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  <a:p>
            <a:pPr marL="904875" indent="-448309">
              <a:lnSpc>
                <a:spcPct val="100000"/>
              </a:lnSpc>
              <a:buFont typeface="Arial"/>
              <a:buChar char="•"/>
              <a:tabLst>
                <a:tab pos="904875" algn="l"/>
                <a:tab pos="905510" algn="l"/>
              </a:tabLst>
            </a:pPr>
            <a:r>
              <a:rPr sz="2400" spc="-15" dirty="0">
                <a:latin typeface="Carlito"/>
                <a:cs typeface="Carlito"/>
              </a:rPr>
              <a:t>class/static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5105400"/>
            <a:ext cx="9170035" cy="830580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 marR="878840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latin typeface="Carlito"/>
                <a:cs typeface="Carlito"/>
              </a:rPr>
              <a:t>Note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main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not be </a:t>
            </a:r>
            <a:r>
              <a:rPr sz="2400" spc="-10" dirty="0">
                <a:latin typeface="Carlito"/>
                <a:cs typeface="Carlito"/>
              </a:rPr>
              <a:t>present </a:t>
            </a:r>
            <a:r>
              <a:rPr sz="2400" spc="-5" dirty="0">
                <a:latin typeface="Carlito"/>
                <a:cs typeface="Carlito"/>
              </a:rPr>
              <a:t>depending </a:t>
            </a:r>
            <a:r>
              <a:rPr sz="2400" spc="-10" dirty="0">
                <a:latin typeface="Carlito"/>
                <a:cs typeface="Carlito"/>
              </a:rPr>
              <a:t>on  </a:t>
            </a:r>
            <a:r>
              <a:rPr sz="2400" spc="-5" dirty="0">
                <a:latin typeface="Carlito"/>
                <a:cs typeface="Carlito"/>
              </a:rPr>
              <a:t>whether </a:t>
            </a:r>
            <a:r>
              <a:rPr sz="2400" dirty="0">
                <a:latin typeface="Carlito"/>
                <a:cs typeface="Carlito"/>
              </a:rPr>
              <a:t>the class is a </a:t>
            </a:r>
            <a:r>
              <a:rPr sz="2400" spc="-15" dirty="0">
                <a:latin typeface="Carlito"/>
                <a:cs typeface="Carlito"/>
              </a:rPr>
              <a:t>starter/tester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849" y="1224153"/>
            <a:ext cx="11445240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Class :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b="1" spc="-20" dirty="0">
                <a:latin typeface="Carlito"/>
                <a:cs typeface="Carlito"/>
              </a:rPr>
              <a:t>StudentValidator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method, </a:t>
            </a:r>
            <a:r>
              <a:rPr sz="2200" i="1" spc="-5" dirty="0">
                <a:latin typeface="Carlito"/>
                <a:cs typeface="Carlito"/>
              </a:rPr>
              <a:t>public </a:t>
            </a:r>
            <a:r>
              <a:rPr sz="2200" i="1" spc="-10" dirty="0">
                <a:latin typeface="Carlito"/>
                <a:cs typeface="Carlito"/>
              </a:rPr>
              <a:t>boolean </a:t>
            </a:r>
            <a:r>
              <a:rPr sz="2200" i="1" spc="-15" dirty="0">
                <a:latin typeface="Carlito"/>
                <a:cs typeface="Carlito"/>
              </a:rPr>
              <a:t>isValidStudentName(Student student) </a:t>
            </a:r>
            <a:r>
              <a:rPr sz="2200" spc="-10" dirty="0">
                <a:latin typeface="Carlito"/>
                <a:cs typeface="Carlito"/>
              </a:rPr>
              <a:t>returns </a:t>
            </a:r>
            <a:r>
              <a:rPr sz="2200" i="1" spc="-5" dirty="0">
                <a:latin typeface="Carlito"/>
                <a:cs typeface="Carlito"/>
              </a:rPr>
              <a:t>true </a:t>
            </a:r>
            <a:r>
              <a:rPr sz="2200" spc="-5" dirty="0">
                <a:latin typeface="Carlito"/>
                <a:cs typeface="Carlito"/>
              </a:rPr>
              <a:t>if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student name </a:t>
            </a:r>
            <a:r>
              <a:rPr sz="2200" spc="-15" dirty="0">
                <a:latin typeface="Carlito"/>
                <a:cs typeface="Carlito"/>
              </a:rPr>
              <a:t>contains </a:t>
            </a:r>
            <a:r>
              <a:rPr sz="2200" spc="-5" dirty="0">
                <a:latin typeface="Carlito"/>
                <a:cs typeface="Carlito"/>
              </a:rPr>
              <a:t>only alphabets and </a:t>
            </a:r>
            <a:r>
              <a:rPr sz="2200" spc="-10" dirty="0">
                <a:latin typeface="Carlito"/>
                <a:cs typeface="Carlito"/>
              </a:rPr>
              <a:t>spaces </a:t>
            </a:r>
            <a:r>
              <a:rPr sz="2200" spc="-5" dirty="0">
                <a:latin typeface="Carlito"/>
                <a:cs typeface="Carlito"/>
              </a:rPr>
              <a:t>else </a:t>
            </a:r>
            <a:r>
              <a:rPr sz="2200" spc="-10" dirty="0">
                <a:latin typeface="Carlito"/>
                <a:cs typeface="Carlito"/>
              </a:rPr>
              <a:t>returns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false.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method, </a:t>
            </a:r>
            <a:r>
              <a:rPr sz="2200" i="1" spc="-10" dirty="0">
                <a:latin typeface="Carlito"/>
                <a:cs typeface="Carlito"/>
              </a:rPr>
              <a:t>public boolean </a:t>
            </a:r>
            <a:r>
              <a:rPr sz="2200" i="1" spc="-15" dirty="0">
                <a:latin typeface="Carlito"/>
                <a:cs typeface="Carlito"/>
              </a:rPr>
              <a:t>isValidStudentBirthdate(Student student) </a:t>
            </a:r>
            <a:r>
              <a:rPr sz="2200" spc="-10" dirty="0">
                <a:latin typeface="Carlito"/>
                <a:cs typeface="Carlito"/>
              </a:rPr>
              <a:t>returns </a:t>
            </a:r>
            <a:r>
              <a:rPr sz="2200" i="1" spc="-5" dirty="0">
                <a:latin typeface="Carlito"/>
                <a:cs typeface="Carlito"/>
              </a:rPr>
              <a:t>true</a:t>
            </a:r>
            <a:r>
              <a:rPr sz="2200" i="1" spc="1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if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5837555" algn="l"/>
              </a:tabLst>
            </a:pPr>
            <a:r>
              <a:rPr sz="2200" spc="-20" dirty="0">
                <a:latin typeface="Carlito"/>
                <a:cs typeface="Carlito"/>
              </a:rPr>
              <a:t>student’s </a:t>
            </a:r>
            <a:r>
              <a:rPr sz="2200" spc="-15" dirty="0">
                <a:latin typeface="Carlito"/>
                <a:cs typeface="Carlito"/>
              </a:rPr>
              <a:t>birthdate </a:t>
            </a:r>
            <a:r>
              <a:rPr sz="2200" spc="-10" dirty="0">
                <a:latin typeface="Carlito"/>
                <a:cs typeface="Carlito"/>
              </a:rPr>
              <a:t>least </a:t>
            </a:r>
            <a:r>
              <a:rPr sz="2200" spc="-15" dirty="0">
                <a:latin typeface="Carlito"/>
                <a:cs typeface="Carlito"/>
              </a:rPr>
              <a:t>greater </a:t>
            </a:r>
            <a:r>
              <a:rPr sz="2200" spc="-5" dirty="0">
                <a:latin typeface="Carlito"/>
                <a:cs typeface="Carlito"/>
              </a:rPr>
              <a:t>than</a:t>
            </a:r>
            <a:r>
              <a:rPr sz="2200" spc="1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current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date	</a:t>
            </a:r>
            <a:r>
              <a:rPr sz="2200" spc="-10" dirty="0">
                <a:latin typeface="Carlito"/>
                <a:cs typeface="Carlito"/>
              </a:rPr>
              <a:t>by </a:t>
            </a:r>
            <a:r>
              <a:rPr sz="2200" spc="-5" dirty="0">
                <a:latin typeface="Carlito"/>
                <a:cs typeface="Carlito"/>
              </a:rPr>
              <a:t>5 </a:t>
            </a:r>
            <a:r>
              <a:rPr sz="2200" spc="-15" dirty="0">
                <a:latin typeface="Carlito"/>
                <a:cs typeface="Carlito"/>
              </a:rPr>
              <a:t>years </a:t>
            </a:r>
            <a:r>
              <a:rPr sz="2200" spc="-5" dirty="0">
                <a:latin typeface="Carlito"/>
                <a:cs typeface="Carlito"/>
              </a:rPr>
              <a:t>else </a:t>
            </a:r>
            <a:r>
              <a:rPr sz="2200" spc="-10" dirty="0">
                <a:latin typeface="Carlito"/>
                <a:cs typeface="Carlito"/>
              </a:rPr>
              <a:t>returns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false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method </a:t>
            </a:r>
            <a:r>
              <a:rPr sz="2200" i="1" spc="-10" dirty="0">
                <a:latin typeface="Carlito"/>
                <a:cs typeface="Carlito"/>
              </a:rPr>
              <a:t>public boolean </a:t>
            </a:r>
            <a:r>
              <a:rPr sz="2200" i="1" spc="-15" dirty="0">
                <a:latin typeface="Carlito"/>
                <a:cs typeface="Carlito"/>
              </a:rPr>
              <a:t>isValidStudentMarks(int </a:t>
            </a:r>
            <a:r>
              <a:rPr sz="2200" i="1" spc="-5" dirty="0">
                <a:latin typeface="Carlito"/>
                <a:cs typeface="Carlito"/>
              </a:rPr>
              <a:t>[] </a:t>
            </a:r>
            <a:r>
              <a:rPr sz="2200" i="1" spc="-10" dirty="0">
                <a:latin typeface="Carlito"/>
                <a:cs typeface="Carlito"/>
              </a:rPr>
              <a:t>marks) </a:t>
            </a:r>
            <a:r>
              <a:rPr sz="2200" spc="-10" dirty="0">
                <a:latin typeface="Carlito"/>
                <a:cs typeface="Carlito"/>
              </a:rPr>
              <a:t>that returns </a:t>
            </a:r>
            <a:r>
              <a:rPr sz="2200" i="1" spc="-5" dirty="0">
                <a:latin typeface="Carlito"/>
                <a:cs typeface="Carlito"/>
              </a:rPr>
              <a:t>true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marks </a:t>
            </a:r>
            <a:r>
              <a:rPr sz="2200" spc="-5" dirty="0">
                <a:latin typeface="Carlito"/>
                <a:cs typeface="Carlito"/>
              </a:rPr>
              <a:t>in all  the 3 </a:t>
            </a:r>
            <a:r>
              <a:rPr sz="2200" spc="-10" dirty="0">
                <a:latin typeface="Carlito"/>
                <a:cs typeface="Carlito"/>
              </a:rPr>
              <a:t>subject </a:t>
            </a:r>
            <a:r>
              <a:rPr sz="2200" spc="-15" dirty="0">
                <a:latin typeface="Carlito"/>
                <a:cs typeface="Carlito"/>
              </a:rPr>
              <a:t>are </a:t>
            </a:r>
            <a:r>
              <a:rPr sz="2200" spc="-10" dirty="0">
                <a:latin typeface="Carlito"/>
                <a:cs typeface="Carlito"/>
              </a:rPr>
              <a:t>between </a:t>
            </a:r>
            <a:r>
              <a:rPr sz="2200" spc="-5" dirty="0">
                <a:latin typeface="Carlito"/>
                <a:cs typeface="Carlito"/>
              </a:rPr>
              <a:t>0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100, else </a:t>
            </a:r>
            <a:r>
              <a:rPr sz="2200" spc="-10" dirty="0">
                <a:latin typeface="Carlito"/>
                <a:cs typeface="Carlito"/>
              </a:rPr>
              <a:t>returns</a:t>
            </a:r>
            <a:r>
              <a:rPr sz="2200" spc="120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false.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12700" marR="625475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5" dirty="0">
                <a:latin typeface="Carlito"/>
                <a:cs typeface="Carlito"/>
              </a:rPr>
              <a:t>method, </a:t>
            </a:r>
            <a:r>
              <a:rPr sz="2200" i="1" spc="-10" dirty="0">
                <a:latin typeface="Carlito"/>
                <a:cs typeface="Carlito"/>
              </a:rPr>
              <a:t>public boolean </a:t>
            </a:r>
            <a:r>
              <a:rPr sz="2200" i="1" spc="-15" dirty="0">
                <a:latin typeface="Carlito"/>
                <a:cs typeface="Carlito"/>
              </a:rPr>
              <a:t>isValidStudent(Student student) </a:t>
            </a:r>
            <a:r>
              <a:rPr sz="2200" spc="-10" dirty="0">
                <a:latin typeface="Carlito"/>
                <a:cs typeface="Carlito"/>
              </a:rPr>
              <a:t>returns </a:t>
            </a:r>
            <a:r>
              <a:rPr sz="2200" i="1" spc="-5" dirty="0">
                <a:latin typeface="Carlito"/>
                <a:cs typeface="Carlito"/>
              </a:rPr>
              <a:t>true </a:t>
            </a:r>
            <a:r>
              <a:rPr sz="2200" spc="-5" dirty="0">
                <a:latin typeface="Carlito"/>
                <a:cs typeface="Carlito"/>
              </a:rPr>
              <a:t>if the </a:t>
            </a:r>
            <a:r>
              <a:rPr sz="2200" spc="-10" dirty="0">
                <a:latin typeface="Carlito"/>
                <a:cs typeface="Carlito"/>
              </a:rPr>
              <a:t>Student  </a:t>
            </a:r>
            <a:r>
              <a:rPr sz="2200" spc="-5" dirty="0">
                <a:latin typeface="Carlito"/>
                <a:cs typeface="Carlito"/>
              </a:rPr>
              <a:t>object is </a:t>
            </a:r>
            <a:r>
              <a:rPr sz="2200" spc="-10" dirty="0">
                <a:latin typeface="Carlito"/>
                <a:cs typeface="Carlito"/>
              </a:rPr>
              <a:t>valid </a:t>
            </a:r>
            <a:r>
              <a:rPr sz="2200" spc="-5" dirty="0">
                <a:latin typeface="Carlito"/>
                <a:cs typeface="Carlito"/>
              </a:rPr>
              <a:t>based </a:t>
            </a:r>
            <a:r>
              <a:rPr sz="2200" spc="-10" dirty="0">
                <a:latin typeface="Carlito"/>
                <a:cs typeface="Carlito"/>
              </a:rPr>
              <a:t>invoking the above </a:t>
            </a:r>
            <a:r>
              <a:rPr sz="2200" spc="-5" dirty="0">
                <a:latin typeface="Carlito"/>
                <a:cs typeface="Carlito"/>
              </a:rPr>
              <a:t>3 </a:t>
            </a:r>
            <a:r>
              <a:rPr sz="2200" spc="-10" dirty="0">
                <a:latin typeface="Carlito"/>
                <a:cs typeface="Carlito"/>
              </a:rPr>
              <a:t>methods </a:t>
            </a: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5" dirty="0">
                <a:latin typeface="Carlito"/>
                <a:cs typeface="Carlito"/>
              </a:rPr>
              <a:t>this method else </a:t>
            </a:r>
            <a:r>
              <a:rPr sz="2200" spc="-10" dirty="0">
                <a:latin typeface="Carlito"/>
                <a:cs typeface="Carlito"/>
              </a:rPr>
              <a:t>returns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false.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99440"/>
          </a:xfrm>
          <a:custGeom>
            <a:avLst/>
            <a:gdLst/>
            <a:ahLst/>
            <a:cxnLst/>
            <a:rect l="l" t="t" r="r" b="b"/>
            <a:pathLst>
              <a:path w="12192000" h="599440">
                <a:moveTo>
                  <a:pt x="12192000" y="0"/>
                </a:moveTo>
                <a:lnTo>
                  <a:pt x="0" y="0"/>
                </a:lnTo>
                <a:lnTo>
                  <a:pt x="0" y="598932"/>
                </a:lnTo>
                <a:lnTo>
                  <a:pt x="12192000" y="598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173" y="0"/>
            <a:ext cx="866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Problem-statement </a:t>
            </a:r>
            <a:r>
              <a:rPr spc="-65" dirty="0"/>
              <a:t>: </a:t>
            </a:r>
            <a:r>
              <a:rPr spc="-200" dirty="0"/>
              <a:t>StudentValidator</a:t>
            </a:r>
            <a:r>
              <a:rPr spc="-540" dirty="0"/>
              <a:t> </a:t>
            </a:r>
            <a:r>
              <a:rPr spc="-330"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5423" y="719327"/>
            <a:ext cx="6014085" cy="447040"/>
          </a:xfrm>
          <a:prstGeom prst="rect">
            <a:avLst/>
          </a:prstGeom>
          <a:solidFill>
            <a:srgbClr val="D5DCE4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  <a:tabLst>
                <a:tab pos="4387850" algn="l"/>
              </a:tabLst>
            </a:pPr>
            <a:r>
              <a:rPr sz="2300" spc="-5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following </a:t>
            </a:r>
            <a:r>
              <a:rPr sz="2300" dirty="0">
                <a:latin typeface="Carlito"/>
                <a:cs typeface="Carlito"/>
              </a:rPr>
              <a:t>class </a:t>
            </a:r>
            <a:r>
              <a:rPr sz="2300" spc="-10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be</a:t>
            </a:r>
            <a:r>
              <a:rPr sz="2300" spc="4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created</a:t>
            </a:r>
            <a:r>
              <a:rPr sz="2300" spc="15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in	service</a:t>
            </a:r>
            <a:r>
              <a:rPr sz="2300" spc="-20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layer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22" y="1903222"/>
            <a:ext cx="8487410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rlito"/>
                <a:cs typeface="Carlito"/>
              </a:rPr>
              <a:t>Class </a:t>
            </a:r>
            <a:r>
              <a:rPr sz="2300" dirty="0">
                <a:latin typeface="Carlito"/>
                <a:cs typeface="Carlito"/>
              </a:rPr>
              <a:t>:</a:t>
            </a:r>
            <a:r>
              <a:rPr sz="2300" spc="-10" dirty="0">
                <a:latin typeface="Carlito"/>
                <a:cs typeface="Carlito"/>
              </a:rPr>
              <a:t> </a:t>
            </a:r>
            <a:r>
              <a:rPr sz="2300" b="1" dirty="0">
                <a:latin typeface="Carlito"/>
                <a:cs typeface="Carlito"/>
              </a:rPr>
              <a:t>StudentService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300" dirty="0">
                <a:latin typeface="Carlito"/>
                <a:cs typeface="Carlito"/>
              </a:rPr>
              <a:t>A </a:t>
            </a:r>
            <a:r>
              <a:rPr sz="2300" spc="-10" dirty="0">
                <a:latin typeface="Carlito"/>
                <a:cs typeface="Carlito"/>
              </a:rPr>
              <a:t>instance</a:t>
            </a:r>
            <a:r>
              <a:rPr sz="2300" spc="5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method,</a:t>
            </a:r>
            <a:endParaRPr sz="230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300" dirty="0">
                <a:latin typeface="Carlito"/>
                <a:cs typeface="Carlito"/>
              </a:rPr>
              <a:t>A </a:t>
            </a:r>
            <a:r>
              <a:rPr sz="2300" spc="-10" dirty="0">
                <a:latin typeface="Carlito"/>
                <a:cs typeface="Carlito"/>
              </a:rPr>
              <a:t>instance </a:t>
            </a:r>
            <a:r>
              <a:rPr sz="2300" spc="-5" dirty="0">
                <a:latin typeface="Carlito"/>
                <a:cs typeface="Carlito"/>
              </a:rPr>
              <a:t>method</a:t>
            </a:r>
            <a:r>
              <a:rPr sz="2300" i="1" spc="-5" dirty="0">
                <a:latin typeface="Carlito"/>
                <a:cs typeface="Carlito"/>
              </a:rPr>
              <a:t>, </a:t>
            </a:r>
            <a:r>
              <a:rPr sz="2300" i="1" dirty="0">
                <a:latin typeface="Carlito"/>
                <a:cs typeface="Carlito"/>
              </a:rPr>
              <a:t>public </a:t>
            </a:r>
            <a:r>
              <a:rPr sz="2300" i="1" spc="-5" dirty="0">
                <a:latin typeface="Carlito"/>
                <a:cs typeface="Carlito"/>
              </a:rPr>
              <a:t>void </a:t>
            </a:r>
            <a:r>
              <a:rPr sz="2300" i="1" spc="-10" dirty="0">
                <a:latin typeface="Carlito"/>
                <a:cs typeface="Carlito"/>
              </a:rPr>
              <a:t>showStudentDetails(Student </a:t>
            </a:r>
            <a:r>
              <a:rPr sz="2300" i="1" dirty="0">
                <a:latin typeface="Carlito"/>
                <a:cs typeface="Carlito"/>
              </a:rPr>
              <a:t>[]</a:t>
            </a:r>
            <a:r>
              <a:rPr sz="2300" i="1" spc="95" dirty="0">
                <a:latin typeface="Carlito"/>
                <a:cs typeface="Carlito"/>
              </a:rPr>
              <a:t> </a:t>
            </a:r>
            <a:r>
              <a:rPr sz="2300" i="1" spc="-5" dirty="0">
                <a:latin typeface="Carlito"/>
                <a:cs typeface="Carlito"/>
              </a:rPr>
              <a:t>student)</a:t>
            </a:r>
            <a:endParaRPr sz="2300">
              <a:latin typeface="Carlito"/>
              <a:cs typeface="Carlito"/>
            </a:endParaRPr>
          </a:p>
          <a:p>
            <a:pPr marL="572770" lvl="1" indent="-103505">
              <a:lnSpc>
                <a:spcPct val="100000"/>
              </a:lnSpc>
              <a:spcBef>
                <a:spcPts val="5"/>
              </a:spcBef>
              <a:buSzPct val="95652"/>
              <a:buFont typeface="Arial"/>
              <a:buChar char="•"/>
              <a:tabLst>
                <a:tab pos="573405" algn="l"/>
                <a:tab pos="1677035" algn="l"/>
              </a:tabLst>
            </a:pPr>
            <a:r>
              <a:rPr sz="2300" i="1" spc="-5" dirty="0">
                <a:latin typeface="Carlito"/>
                <a:cs typeface="Carlito"/>
              </a:rPr>
              <a:t>Displays	students </a:t>
            </a:r>
            <a:r>
              <a:rPr sz="2300" i="1" spc="-10" dirty="0">
                <a:latin typeface="Carlito"/>
                <a:cs typeface="Carlito"/>
              </a:rPr>
              <a:t>details </a:t>
            </a:r>
            <a:r>
              <a:rPr sz="2300" i="1" spc="-5" dirty="0">
                <a:latin typeface="Carlito"/>
                <a:cs typeface="Carlito"/>
              </a:rPr>
              <a:t>along with </a:t>
            </a:r>
            <a:r>
              <a:rPr sz="2300" i="1" dirty="0">
                <a:latin typeface="Carlito"/>
                <a:cs typeface="Carlito"/>
              </a:rPr>
              <a:t>their </a:t>
            </a:r>
            <a:r>
              <a:rPr sz="2300" i="1" spc="-5" dirty="0">
                <a:latin typeface="Carlito"/>
                <a:cs typeface="Carlito"/>
              </a:rPr>
              <a:t>school</a:t>
            </a:r>
            <a:r>
              <a:rPr sz="2300" i="1" spc="20" dirty="0">
                <a:latin typeface="Carlito"/>
                <a:cs typeface="Carlito"/>
              </a:rPr>
              <a:t> </a:t>
            </a:r>
            <a:r>
              <a:rPr sz="2300" i="1" dirty="0">
                <a:latin typeface="Carlito"/>
                <a:cs typeface="Carlito"/>
              </a:rPr>
              <a:t>name.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99440"/>
          </a:xfrm>
          <a:custGeom>
            <a:avLst/>
            <a:gdLst/>
            <a:ahLst/>
            <a:cxnLst/>
            <a:rect l="l" t="t" r="r" b="b"/>
            <a:pathLst>
              <a:path w="12192000" h="599440">
                <a:moveTo>
                  <a:pt x="12192000" y="0"/>
                </a:moveTo>
                <a:lnTo>
                  <a:pt x="0" y="0"/>
                </a:lnTo>
                <a:lnTo>
                  <a:pt x="0" y="598932"/>
                </a:lnTo>
                <a:lnTo>
                  <a:pt x="12192000" y="598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57552" y="0"/>
            <a:ext cx="8679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Problem-statement </a:t>
            </a:r>
            <a:r>
              <a:rPr spc="-65" dirty="0"/>
              <a:t>: </a:t>
            </a:r>
            <a:r>
              <a:rPr spc="-220" dirty="0"/>
              <a:t>StudentManager</a:t>
            </a:r>
            <a:r>
              <a:rPr spc="-515" dirty="0"/>
              <a:t> </a:t>
            </a:r>
            <a:r>
              <a:rPr spc="-330" dirty="0"/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0663" y="1021080"/>
            <a:ext cx="6015355" cy="447040"/>
          </a:xfrm>
          <a:prstGeom prst="rect">
            <a:avLst/>
          </a:prstGeom>
          <a:solidFill>
            <a:srgbClr val="D5DCE4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  <a:tabLst>
                <a:tab pos="4388485" algn="l"/>
              </a:tabLst>
            </a:pP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following </a:t>
            </a:r>
            <a:r>
              <a:rPr sz="2300" dirty="0">
                <a:latin typeface="Carlito"/>
                <a:cs typeface="Carlito"/>
              </a:rPr>
              <a:t>class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be</a:t>
            </a:r>
            <a:r>
              <a:rPr sz="2300" spc="65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created</a:t>
            </a:r>
            <a:r>
              <a:rPr sz="2300" spc="2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in	service</a:t>
            </a:r>
            <a:r>
              <a:rPr sz="2300" spc="-20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layer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45286"/>
            <a:ext cx="10104755" cy="283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105"/>
              </a:spcBef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300" spc="-15" dirty="0">
                <a:latin typeface="Carlito"/>
                <a:cs typeface="Carlito"/>
              </a:rPr>
              <a:t>Create </a:t>
            </a:r>
            <a:r>
              <a:rPr sz="2300" spc="-40" dirty="0">
                <a:latin typeface="Carlito"/>
                <a:cs typeface="Carlito"/>
              </a:rPr>
              <a:t>Tester </a:t>
            </a:r>
            <a:r>
              <a:rPr sz="2300" dirty="0">
                <a:latin typeface="Carlito"/>
                <a:cs typeface="Carlito"/>
              </a:rPr>
              <a:t>class, </a:t>
            </a:r>
            <a:r>
              <a:rPr sz="2300" b="1" spc="-20" dirty="0">
                <a:latin typeface="Carlito"/>
                <a:cs typeface="Carlito"/>
              </a:rPr>
              <a:t>StudentTester </a:t>
            </a:r>
            <a:r>
              <a:rPr sz="2300" b="1" dirty="0">
                <a:latin typeface="Carlito"/>
                <a:cs typeface="Carlito"/>
              </a:rPr>
              <a:t>in ui</a:t>
            </a:r>
            <a:r>
              <a:rPr sz="2300" b="1" spc="40" dirty="0">
                <a:latin typeface="Carlito"/>
                <a:cs typeface="Carlito"/>
              </a:rPr>
              <a:t> </a:t>
            </a:r>
            <a:r>
              <a:rPr sz="2300" b="1" spc="-45" dirty="0">
                <a:latin typeface="Carlito"/>
                <a:cs typeface="Carlito"/>
              </a:rPr>
              <a:t>layer.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  <a:tab pos="1024255" algn="l"/>
              </a:tabLst>
            </a:pPr>
            <a:r>
              <a:rPr sz="2300" b="1" spc="-15" dirty="0">
                <a:latin typeface="Carlito"/>
                <a:cs typeface="Carlito"/>
              </a:rPr>
              <a:t>C</a:t>
            </a:r>
            <a:r>
              <a:rPr sz="2300" spc="-15" dirty="0">
                <a:latin typeface="Carlito"/>
                <a:cs typeface="Carlito"/>
              </a:rPr>
              <a:t>reate	at </a:t>
            </a:r>
            <a:r>
              <a:rPr sz="2300" spc="-5" dirty="0">
                <a:latin typeface="Carlito"/>
                <a:cs typeface="Carlito"/>
              </a:rPr>
              <a:t>least </a:t>
            </a:r>
            <a:r>
              <a:rPr sz="2300" dirty="0">
                <a:latin typeface="Carlito"/>
                <a:cs typeface="Carlito"/>
              </a:rPr>
              <a:t>5 </a:t>
            </a:r>
            <a:r>
              <a:rPr sz="2300" spc="-5" dirty="0">
                <a:latin typeface="Carlito"/>
                <a:cs typeface="Carlito"/>
              </a:rPr>
              <a:t>Student objects, </a:t>
            </a:r>
            <a:r>
              <a:rPr sz="2300" dirty="0">
                <a:latin typeface="Carlito"/>
                <a:cs typeface="Carlito"/>
              </a:rPr>
              <a:t>place </a:t>
            </a:r>
            <a:r>
              <a:rPr sz="2300" spc="-5" dirty="0">
                <a:latin typeface="Carlito"/>
                <a:cs typeface="Carlito"/>
              </a:rPr>
              <a:t>them </a:t>
            </a:r>
            <a:r>
              <a:rPr sz="2300" dirty="0">
                <a:latin typeface="Carlito"/>
                <a:cs typeface="Carlito"/>
              </a:rPr>
              <a:t>in an </a:t>
            </a:r>
            <a:r>
              <a:rPr sz="2300" spc="-20" dirty="0">
                <a:latin typeface="Carlito"/>
                <a:cs typeface="Carlito"/>
              </a:rPr>
              <a:t>array</a:t>
            </a:r>
            <a:r>
              <a:rPr sz="2300" spc="35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.</a:t>
            </a:r>
            <a:endParaRPr sz="2300">
              <a:latin typeface="Carlito"/>
              <a:cs typeface="Carlito"/>
            </a:endParaRPr>
          </a:p>
          <a:p>
            <a:pPr marL="346075">
              <a:lnSpc>
                <a:spcPct val="100000"/>
              </a:lnSpc>
            </a:pPr>
            <a:r>
              <a:rPr sz="2300" i="1" spc="-5" dirty="0">
                <a:latin typeface="Carlito"/>
                <a:cs typeface="Carlito"/>
              </a:rPr>
              <a:t>Note: Before placing </a:t>
            </a:r>
            <a:r>
              <a:rPr sz="2300" i="1" dirty="0">
                <a:latin typeface="Carlito"/>
                <a:cs typeface="Carlito"/>
              </a:rPr>
              <a:t>the Student </a:t>
            </a:r>
            <a:r>
              <a:rPr sz="2300" i="1" spc="-5" dirty="0">
                <a:latin typeface="Carlito"/>
                <a:cs typeface="Carlito"/>
              </a:rPr>
              <a:t>object </a:t>
            </a:r>
            <a:r>
              <a:rPr sz="2300" i="1" dirty="0">
                <a:latin typeface="Carlito"/>
                <a:cs typeface="Carlito"/>
              </a:rPr>
              <a:t>in the </a:t>
            </a:r>
            <a:r>
              <a:rPr sz="2300" i="1" spc="-25" dirty="0">
                <a:latin typeface="Carlito"/>
                <a:cs typeface="Carlito"/>
              </a:rPr>
              <a:t>array, </a:t>
            </a:r>
            <a:r>
              <a:rPr sz="2300" i="1" spc="-5" dirty="0">
                <a:latin typeface="Carlito"/>
                <a:cs typeface="Carlito"/>
              </a:rPr>
              <a:t>validate the Student object</a:t>
            </a:r>
            <a:r>
              <a:rPr sz="2300" i="1" spc="85" dirty="0">
                <a:latin typeface="Carlito"/>
                <a:cs typeface="Carlito"/>
              </a:rPr>
              <a:t> </a:t>
            </a:r>
            <a:r>
              <a:rPr sz="2300" i="1" spc="-5" dirty="0">
                <a:latin typeface="Carlito"/>
                <a:cs typeface="Carlito"/>
              </a:rPr>
              <a:t>by</a:t>
            </a:r>
            <a:endParaRPr sz="2300">
              <a:latin typeface="Carlito"/>
              <a:cs typeface="Carlito"/>
            </a:endParaRPr>
          </a:p>
          <a:p>
            <a:pPr marL="1003300">
              <a:lnSpc>
                <a:spcPct val="100000"/>
              </a:lnSpc>
              <a:spcBef>
                <a:spcPts val="5"/>
              </a:spcBef>
              <a:tabLst>
                <a:tab pos="2128520" algn="l"/>
              </a:tabLst>
            </a:pPr>
            <a:r>
              <a:rPr sz="2300" i="1" spc="-10" dirty="0">
                <a:latin typeface="Carlito"/>
                <a:cs typeface="Carlito"/>
              </a:rPr>
              <a:t>invoking	isValidStudent() </a:t>
            </a:r>
            <a:r>
              <a:rPr sz="2300" spc="-5" dirty="0">
                <a:latin typeface="Carlito"/>
                <a:cs typeface="Carlito"/>
              </a:rPr>
              <a:t>of </a:t>
            </a:r>
            <a:r>
              <a:rPr sz="2300" b="1" spc="-15" dirty="0">
                <a:latin typeface="Carlito"/>
                <a:cs typeface="Carlito"/>
              </a:rPr>
              <a:t>StudentValidator </a:t>
            </a:r>
            <a:r>
              <a:rPr sz="2300" spc="-5" dirty="0">
                <a:latin typeface="Carlito"/>
                <a:cs typeface="Carlito"/>
              </a:rPr>
              <a:t>class</a:t>
            </a:r>
            <a:r>
              <a:rPr sz="2300" i="1" spc="-5" dirty="0">
                <a:latin typeface="Carlito"/>
                <a:cs typeface="Carlito"/>
              </a:rPr>
              <a:t>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81610" indent="-169545">
              <a:lnSpc>
                <a:spcPct val="100000"/>
              </a:lnSpc>
              <a:buSzPct val="95652"/>
              <a:buFont typeface="Arial"/>
              <a:buChar char="•"/>
              <a:tabLst>
                <a:tab pos="182245" algn="l"/>
                <a:tab pos="1161415" algn="l"/>
              </a:tabLst>
            </a:pPr>
            <a:r>
              <a:rPr sz="2300" spc="-10" dirty="0">
                <a:latin typeface="Carlito"/>
                <a:cs typeface="Carlito"/>
              </a:rPr>
              <a:t>Display	</a:t>
            </a:r>
            <a:r>
              <a:rPr sz="2300" dirty="0">
                <a:latin typeface="Carlito"/>
                <a:cs typeface="Carlito"/>
              </a:rPr>
              <a:t>all the </a:t>
            </a:r>
            <a:r>
              <a:rPr sz="2300" spc="-5" dirty="0">
                <a:latin typeface="Carlito"/>
                <a:cs typeface="Carlito"/>
              </a:rPr>
              <a:t>students details, </a:t>
            </a:r>
            <a:r>
              <a:rPr sz="2300" dirty="0">
                <a:latin typeface="Carlito"/>
                <a:cs typeface="Carlito"/>
              </a:rPr>
              <a:t>along </a:t>
            </a:r>
            <a:r>
              <a:rPr sz="2300" spc="-5" dirty="0">
                <a:latin typeface="Carlito"/>
                <a:cs typeface="Carlito"/>
              </a:rPr>
              <a:t>with </a:t>
            </a:r>
            <a:r>
              <a:rPr sz="2300" dirty="0">
                <a:latin typeface="Carlito"/>
                <a:cs typeface="Carlito"/>
              </a:rPr>
              <a:t>their </a:t>
            </a:r>
            <a:r>
              <a:rPr sz="2300" spc="-5" dirty="0">
                <a:latin typeface="Carlito"/>
                <a:cs typeface="Carlito"/>
              </a:rPr>
              <a:t>school name </a:t>
            </a:r>
            <a:r>
              <a:rPr sz="2300" spc="-10" dirty="0">
                <a:latin typeface="Carlito"/>
                <a:cs typeface="Carlito"/>
              </a:rPr>
              <a:t>by</a:t>
            </a:r>
            <a:r>
              <a:rPr sz="2300" spc="4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invoking</a:t>
            </a:r>
            <a:endParaRPr sz="2300">
              <a:latin typeface="Carlito"/>
              <a:cs typeface="Carlito"/>
            </a:endParaRPr>
          </a:p>
          <a:p>
            <a:pPr marL="212090">
              <a:lnSpc>
                <a:spcPct val="100000"/>
              </a:lnSpc>
            </a:pPr>
            <a:r>
              <a:rPr sz="2300" i="1" spc="-10" dirty="0">
                <a:latin typeface="Carlito"/>
                <a:cs typeface="Carlito"/>
              </a:rPr>
              <a:t>showStudentDetails() </a:t>
            </a:r>
            <a:r>
              <a:rPr sz="2300" spc="-5" dirty="0">
                <a:latin typeface="Carlito"/>
                <a:cs typeface="Carlito"/>
              </a:rPr>
              <a:t>method </a:t>
            </a:r>
            <a:r>
              <a:rPr sz="2300" dirty="0">
                <a:latin typeface="Carlito"/>
                <a:cs typeface="Carlito"/>
              </a:rPr>
              <a:t>of </a:t>
            </a:r>
            <a:r>
              <a:rPr sz="2300" b="1" spc="-5" dirty="0">
                <a:latin typeface="Carlito"/>
                <a:cs typeface="Carlito"/>
              </a:rPr>
              <a:t>StudentManager</a:t>
            </a:r>
            <a:r>
              <a:rPr sz="2300" b="1" spc="1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class.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3208" y="0"/>
            <a:ext cx="8087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Problem-statement </a:t>
            </a:r>
            <a:r>
              <a:rPr spc="-65" dirty="0"/>
              <a:t>: </a:t>
            </a:r>
            <a:r>
              <a:rPr spc="-254" dirty="0"/>
              <a:t>StudentTester</a:t>
            </a:r>
            <a:r>
              <a:rPr spc="-490" dirty="0"/>
              <a:t> </a:t>
            </a:r>
            <a:r>
              <a:rPr spc="-330" dirty="0"/>
              <a:t>class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7427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0" y="685800"/>
                </a:moveTo>
                <a:lnTo>
                  <a:pt x="12191999" y="6858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3390" y="0"/>
            <a:ext cx="37712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0" dirty="0"/>
              <a:t>Instance</a:t>
            </a:r>
            <a:r>
              <a:rPr sz="4200" spc="-370" dirty="0"/>
              <a:t> </a:t>
            </a:r>
            <a:r>
              <a:rPr sz="4200" spc="-235" dirty="0"/>
              <a:t>variables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19278" y="931545"/>
            <a:ext cx="1192911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declared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class, but outside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method, </a:t>
            </a:r>
            <a:r>
              <a:rPr sz="2400" spc="-10" dirty="0">
                <a:latin typeface="Carlito"/>
                <a:cs typeface="Carlito"/>
              </a:rPr>
              <a:t>constructor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20" dirty="0">
                <a:latin typeface="Carlito"/>
                <a:cs typeface="Carlito"/>
              </a:rPr>
              <a:t>any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block.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part of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occupies </a:t>
            </a:r>
            <a:r>
              <a:rPr sz="2400" dirty="0">
                <a:latin typeface="Carlito"/>
                <a:cs typeface="Carlito"/>
              </a:rPr>
              <a:t>memory in the </a:t>
            </a:r>
            <a:r>
              <a:rPr sz="2400" spc="-5" dirty="0">
                <a:latin typeface="Carlito"/>
                <a:cs typeface="Carlito"/>
              </a:rPr>
              <a:t>heap </a:t>
            </a:r>
            <a:r>
              <a:rPr sz="2400" dirty="0">
                <a:latin typeface="Carlito"/>
                <a:cs typeface="Carlito"/>
              </a:rPr>
              <a:t>when it is </a:t>
            </a:r>
            <a:r>
              <a:rPr sz="2400" spc="-15" dirty="0">
                <a:latin typeface="Carlito"/>
                <a:cs typeface="Carlito"/>
              </a:rPr>
              <a:t>created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use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keyword </a:t>
            </a:r>
            <a:r>
              <a:rPr sz="2400" spc="-5" dirty="0">
                <a:latin typeface="Carlito"/>
                <a:cs typeface="Carlito"/>
              </a:rPr>
              <a:t>'new'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destroyed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15" dirty="0">
                <a:latin typeface="Carlito"/>
                <a:cs typeface="Carlito"/>
              </a:rPr>
              <a:t>garbage </a:t>
            </a:r>
            <a:r>
              <a:rPr sz="2400" spc="-10" dirty="0">
                <a:latin typeface="Carlito"/>
                <a:cs typeface="Carlito"/>
              </a:rPr>
              <a:t>collector </a:t>
            </a:r>
            <a:r>
              <a:rPr sz="2400" dirty="0">
                <a:latin typeface="Carlito"/>
                <a:cs typeface="Carlito"/>
              </a:rPr>
              <a:t>when the </a:t>
            </a:r>
            <a:r>
              <a:rPr sz="2400" spc="-5" dirty="0">
                <a:latin typeface="Carlito"/>
                <a:cs typeface="Carlito"/>
              </a:rPr>
              <a:t>object has no  </a:t>
            </a:r>
            <a:r>
              <a:rPr sz="2400" spc="-15" dirty="0">
                <a:latin typeface="Carlito"/>
                <a:cs typeface="Carlito"/>
              </a:rPr>
              <a:t>reference.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Access </a:t>
            </a:r>
            <a:r>
              <a:rPr sz="2400" spc="-10" dirty="0">
                <a:latin typeface="Carlito"/>
                <a:cs typeface="Carlito"/>
              </a:rPr>
              <a:t>modifiers 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applied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variables.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marR="112395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visible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5" dirty="0">
                <a:latin typeface="Carlito"/>
                <a:cs typeface="Carlito"/>
              </a:rPr>
              <a:t>methods, </a:t>
            </a:r>
            <a:r>
              <a:rPr sz="2400" spc="-15" dirty="0">
                <a:latin typeface="Carlito"/>
                <a:cs typeface="Carlito"/>
              </a:rPr>
              <a:t>constructors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block </a:t>
            </a:r>
            <a:r>
              <a:rPr sz="2400" dirty="0">
                <a:latin typeface="Carlito"/>
                <a:cs typeface="Carlito"/>
              </a:rPr>
              <a:t>in the class.  </a:t>
            </a:r>
            <a:r>
              <a:rPr sz="2400" spc="-20" dirty="0">
                <a:latin typeface="Carlito"/>
                <a:cs typeface="Carlito"/>
              </a:rPr>
              <a:t>Normally,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10" dirty="0">
                <a:latin typeface="Carlito"/>
                <a:cs typeface="Carlito"/>
              </a:rPr>
              <a:t>recommended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5" dirty="0">
                <a:latin typeface="Carlito"/>
                <a:cs typeface="Carlito"/>
              </a:rPr>
              <a:t>private </a:t>
            </a:r>
            <a:r>
              <a:rPr sz="2400" dirty="0">
                <a:latin typeface="Carlito"/>
                <a:cs typeface="Carlito"/>
              </a:rPr>
              <a:t>(access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level)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15" dirty="0">
                <a:latin typeface="Carlito"/>
                <a:cs typeface="Carlito"/>
              </a:rPr>
              <a:t>default </a:t>
            </a:r>
            <a:r>
              <a:rPr sz="2400" spc="-10" dirty="0">
                <a:latin typeface="Carlito"/>
                <a:cs typeface="Carlito"/>
              </a:rPr>
              <a:t>values. </a:t>
            </a:r>
            <a:r>
              <a:rPr sz="2400" spc="-1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numbers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default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0,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booleans </a:t>
            </a:r>
            <a:r>
              <a:rPr sz="2400" dirty="0">
                <a:latin typeface="Carlito"/>
                <a:cs typeface="Carlito"/>
              </a:rPr>
              <a:t>it</a:t>
            </a:r>
            <a:r>
              <a:rPr sz="2400" spc="1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i="1" spc="-10" dirty="0">
                <a:latin typeface="Carlito"/>
                <a:cs typeface="Carlito"/>
              </a:rPr>
              <a:t>false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5" dirty="0">
                <a:latin typeface="Carlito"/>
                <a:cs typeface="Carlito"/>
              </a:rPr>
              <a:t>references </a:t>
            </a:r>
            <a:r>
              <a:rPr sz="2400" dirty="0">
                <a:latin typeface="Carlito"/>
                <a:cs typeface="Carlito"/>
              </a:rPr>
              <a:t>it is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null.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584" y="793191"/>
            <a:ext cx="1144079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7922895" algn="l"/>
              </a:tabLst>
            </a:pP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5" dirty="0">
                <a:latin typeface="Carlito"/>
                <a:cs typeface="Carlito"/>
              </a:rPr>
              <a:t>variables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accessed directly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calling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variable name </a:t>
            </a:r>
            <a:r>
              <a:rPr sz="2400" dirty="0">
                <a:latin typeface="Carlito"/>
                <a:cs typeface="Carlito"/>
              </a:rPr>
              <a:t>inside the class.  </a:t>
            </a:r>
            <a:r>
              <a:rPr sz="2400" spc="-15" dirty="0">
                <a:latin typeface="Carlito"/>
                <a:cs typeface="Carlito"/>
              </a:rPr>
              <a:t>However </a:t>
            </a:r>
            <a:r>
              <a:rPr sz="2400" dirty="0">
                <a:latin typeface="Carlito"/>
                <a:cs typeface="Carlito"/>
              </a:rPr>
              <a:t>within </a:t>
            </a:r>
            <a:r>
              <a:rPr sz="2400" spc="-15" dirty="0">
                <a:latin typeface="Carlito"/>
                <a:cs typeface="Carlito"/>
              </a:rPr>
              <a:t>static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dirty="0">
                <a:latin typeface="Carlito"/>
                <a:cs typeface="Carlito"/>
              </a:rPr>
              <a:t>and in a </a:t>
            </a:r>
            <a:r>
              <a:rPr sz="2400" spc="-20" dirty="0">
                <a:latin typeface="Carlito"/>
                <a:cs typeface="Carlito"/>
              </a:rPr>
              <a:t>different </a:t>
            </a:r>
            <a:r>
              <a:rPr sz="2400" dirty="0">
                <a:latin typeface="Carlito"/>
                <a:cs typeface="Carlito"/>
              </a:rPr>
              <a:t>class ( when </a:t>
            </a: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given  </a:t>
            </a:r>
            <a:r>
              <a:rPr sz="2400" dirty="0">
                <a:latin typeface="Carlito"/>
                <a:cs typeface="Carlito"/>
              </a:rPr>
              <a:t>accessibility) </a:t>
            </a:r>
            <a:r>
              <a:rPr sz="2400" spc="-5" dirty="0">
                <a:latin typeface="Carlito"/>
                <a:cs typeface="Carlito"/>
              </a:rPr>
              <a:t>should be called using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fully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qualified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name	</a:t>
            </a:r>
            <a:r>
              <a:rPr sz="2400" b="1" i="1" spc="-10" dirty="0">
                <a:latin typeface="Carlito"/>
                <a:cs typeface="Carlito"/>
              </a:rPr>
              <a:t>objectName.variableName</a:t>
            </a:r>
            <a:r>
              <a:rPr sz="2400" b="1" spc="-1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i="1" spc="-5" dirty="0">
                <a:latin typeface="Carlito"/>
                <a:cs typeface="Carlito"/>
              </a:rPr>
              <a:t>ObjectName </a:t>
            </a:r>
            <a:r>
              <a:rPr sz="2400" b="1" dirty="0">
                <a:latin typeface="Carlito"/>
                <a:cs typeface="Carlito"/>
              </a:rPr>
              <a:t>is also </a:t>
            </a:r>
            <a:r>
              <a:rPr sz="2400" b="1" spc="-5" dirty="0">
                <a:latin typeface="Carlito"/>
                <a:cs typeface="Carlito"/>
              </a:rPr>
              <a:t>called </a:t>
            </a:r>
            <a:r>
              <a:rPr sz="2400" b="1" dirty="0">
                <a:latin typeface="Carlito"/>
                <a:cs typeface="Carlito"/>
              </a:rPr>
              <a:t>as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i="1" spc="-10" dirty="0">
                <a:latin typeface="Carlito"/>
                <a:cs typeface="Carlito"/>
              </a:rPr>
              <a:t>ObjectReference.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Instance variables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accessed </a:t>
            </a:r>
            <a:r>
              <a:rPr sz="2400" dirty="0">
                <a:latin typeface="Carlito"/>
                <a:cs typeface="Carlito"/>
              </a:rPr>
              <a:t>via </a:t>
            </a:r>
            <a:r>
              <a:rPr sz="2400" spc="-15" dirty="0">
                <a:latin typeface="Carlito"/>
                <a:cs typeface="Carlito"/>
              </a:rPr>
              <a:t>created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4285615" algn="l"/>
              </a:tabLst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access an</a:t>
            </a:r>
            <a:r>
              <a:rPr sz="2400" spc="10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spc="-30" dirty="0">
                <a:latin typeface="Carlito"/>
                <a:cs typeface="Carlito"/>
              </a:rPr>
              <a:t>member,	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fully qualified </a:t>
            </a:r>
            <a:r>
              <a:rPr sz="2400" spc="-10" dirty="0">
                <a:latin typeface="Carlito"/>
                <a:cs typeface="Carlito"/>
              </a:rPr>
              <a:t>path </a:t>
            </a:r>
            <a:r>
              <a:rPr sz="2400" spc="-5" dirty="0">
                <a:latin typeface="Carlito"/>
                <a:cs typeface="Carlito"/>
              </a:rPr>
              <a:t>should be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follows: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783" y="4451984"/>
            <a:ext cx="620268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latin typeface="Carlito"/>
                <a:cs typeface="Carlito"/>
              </a:rPr>
              <a:t>/* </a:t>
            </a:r>
            <a:r>
              <a:rPr sz="2300" i="1" spc="-10" dirty="0">
                <a:latin typeface="Carlito"/>
                <a:cs typeface="Carlito"/>
              </a:rPr>
              <a:t>First </a:t>
            </a:r>
            <a:r>
              <a:rPr sz="2300" i="1" spc="-5" dirty="0">
                <a:latin typeface="Carlito"/>
                <a:cs typeface="Carlito"/>
              </a:rPr>
              <a:t>create an object</a:t>
            </a:r>
            <a:r>
              <a:rPr sz="2300" i="1" spc="20" dirty="0">
                <a:latin typeface="Carlito"/>
                <a:cs typeface="Carlito"/>
              </a:rPr>
              <a:t> </a:t>
            </a:r>
            <a:r>
              <a:rPr sz="2300" i="1" spc="-5" dirty="0">
                <a:latin typeface="Carlito"/>
                <a:cs typeface="Carlito"/>
              </a:rPr>
              <a:t>*/</a:t>
            </a:r>
            <a:endParaRPr sz="23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ClassName </a:t>
            </a:r>
            <a:r>
              <a:rPr sz="2300" b="1" i="1" spc="-10" dirty="0">
                <a:latin typeface="Carlito"/>
                <a:cs typeface="Carlito"/>
              </a:rPr>
              <a:t>objectReference </a:t>
            </a:r>
            <a:r>
              <a:rPr sz="2300" dirty="0">
                <a:latin typeface="Carlito"/>
                <a:cs typeface="Carlito"/>
              </a:rPr>
              <a:t>= </a:t>
            </a:r>
            <a:r>
              <a:rPr sz="2300" spc="-5" dirty="0">
                <a:latin typeface="Carlito"/>
                <a:cs typeface="Carlito"/>
              </a:rPr>
              <a:t>new</a:t>
            </a:r>
            <a:r>
              <a:rPr sz="2300" spc="-1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ClassName();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783" y="5503875"/>
            <a:ext cx="4177029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300" i="1" dirty="0">
                <a:latin typeface="Carlito"/>
                <a:cs typeface="Carlito"/>
              </a:rPr>
              <a:t>/* Now </a:t>
            </a:r>
            <a:r>
              <a:rPr sz="2300" i="1" spc="-10" dirty="0">
                <a:latin typeface="Carlito"/>
                <a:cs typeface="Carlito"/>
              </a:rPr>
              <a:t>call </a:t>
            </a:r>
            <a:r>
              <a:rPr sz="2300" i="1" dirty="0">
                <a:latin typeface="Carlito"/>
                <a:cs typeface="Carlito"/>
              </a:rPr>
              <a:t>a </a:t>
            </a:r>
            <a:r>
              <a:rPr sz="2300" i="1" spc="-5" dirty="0">
                <a:latin typeface="Carlito"/>
                <a:cs typeface="Carlito"/>
              </a:rPr>
              <a:t>variable as </a:t>
            </a:r>
            <a:r>
              <a:rPr sz="2300" i="1" spc="-10" dirty="0">
                <a:latin typeface="Carlito"/>
                <a:cs typeface="Carlito"/>
              </a:rPr>
              <a:t>follows </a:t>
            </a:r>
            <a:r>
              <a:rPr sz="2300" i="1" spc="-5" dirty="0">
                <a:latin typeface="Carlito"/>
                <a:cs typeface="Carlito"/>
              </a:rPr>
              <a:t>*/  </a:t>
            </a:r>
            <a:r>
              <a:rPr sz="2300" i="1" spc="-10" dirty="0">
                <a:latin typeface="Carlito"/>
                <a:cs typeface="Carlito"/>
              </a:rPr>
              <a:t>objectReference</a:t>
            </a:r>
            <a:r>
              <a:rPr sz="2300" spc="-10" dirty="0">
                <a:latin typeface="Carlito"/>
                <a:cs typeface="Carlito"/>
              </a:rPr>
              <a:t>.variableName;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741045"/>
          </a:xfrm>
          <a:custGeom>
            <a:avLst/>
            <a:gdLst/>
            <a:ahLst/>
            <a:cxnLst/>
            <a:rect l="l" t="t" r="r" b="b"/>
            <a:pathLst>
              <a:path w="12192000" h="741045">
                <a:moveTo>
                  <a:pt x="12192000" y="0"/>
                </a:moveTo>
                <a:lnTo>
                  <a:pt x="0" y="0"/>
                </a:lnTo>
                <a:lnTo>
                  <a:pt x="0" y="740663"/>
                </a:lnTo>
                <a:lnTo>
                  <a:pt x="12192000" y="740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6864" y="0"/>
            <a:ext cx="9020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340" dirty="0"/>
              <a:t>Accessing </a:t>
            </a:r>
            <a:r>
              <a:rPr sz="4200" spc="-250" dirty="0"/>
              <a:t>Instance </a:t>
            </a:r>
            <a:r>
              <a:rPr sz="4200" spc="-280" dirty="0"/>
              <a:t>Variables </a:t>
            </a:r>
            <a:r>
              <a:rPr sz="4200" spc="-245" dirty="0"/>
              <a:t>and</a:t>
            </a:r>
            <a:r>
              <a:rPr sz="4200" spc="-325" dirty="0"/>
              <a:t> </a:t>
            </a:r>
            <a:r>
              <a:rPr sz="4200" spc="-165" dirty="0"/>
              <a:t>Methods:</a:t>
            </a:r>
            <a:endParaRPr sz="4200"/>
          </a:p>
        </p:txBody>
      </p:sp>
      <p:sp>
        <p:nvSpPr>
          <p:cNvPr id="7" name="object 7"/>
          <p:cNvSpPr txBox="1"/>
          <p:nvPr/>
        </p:nvSpPr>
        <p:spPr>
          <a:xfrm>
            <a:off x="7184135" y="4250435"/>
            <a:ext cx="4572000" cy="1953895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3873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305"/>
              </a:spcBef>
            </a:pPr>
            <a:r>
              <a:rPr sz="2200" spc="-10" dirty="0">
                <a:latin typeface="Carlito"/>
                <a:cs typeface="Carlito"/>
              </a:rPr>
              <a:t>Ex.</a:t>
            </a:r>
            <a:endParaRPr sz="2200">
              <a:latin typeface="Carlito"/>
              <a:cs typeface="Carlito"/>
            </a:endParaRPr>
          </a:p>
          <a:p>
            <a:pPr marL="127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rlito"/>
                <a:cs typeface="Carlito"/>
              </a:rPr>
              <a:t>Circle circle </a:t>
            </a:r>
            <a:r>
              <a:rPr sz="2200" spc="-5" dirty="0">
                <a:latin typeface="Carlito"/>
                <a:cs typeface="Carlito"/>
              </a:rPr>
              <a:t>= </a:t>
            </a:r>
            <a:r>
              <a:rPr sz="2200" spc="-15" dirty="0">
                <a:latin typeface="Carlito"/>
                <a:cs typeface="Carlito"/>
              </a:rPr>
              <a:t>new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Circle();</a:t>
            </a:r>
            <a:endParaRPr sz="2200">
              <a:latin typeface="Carlito"/>
              <a:cs typeface="Carlito"/>
            </a:endParaRPr>
          </a:p>
          <a:p>
            <a:pPr marL="127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arlito"/>
                <a:cs typeface="Carlito"/>
              </a:rPr>
              <a:t>double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area;</a:t>
            </a:r>
            <a:endParaRPr sz="2200">
              <a:latin typeface="Carlito"/>
              <a:cs typeface="Carlito"/>
            </a:endParaRPr>
          </a:p>
          <a:p>
            <a:pPr marL="127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Carlito"/>
                <a:cs typeface="Carlito"/>
              </a:rPr>
              <a:t>a =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circle.areaOfCircle();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688" y="899160"/>
            <a:ext cx="4960620" cy="386207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2605"/>
              </a:lnSpc>
            </a:pPr>
            <a:r>
              <a:rPr sz="2200" spc="-5" dirty="0">
                <a:latin typeface="Carlito"/>
                <a:cs typeface="Carlito"/>
              </a:rPr>
              <a:t>class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Counter{</a:t>
            </a:r>
            <a:endParaRPr sz="2200">
              <a:latin typeface="Carlito"/>
              <a:cs typeface="Carlito"/>
            </a:endParaRPr>
          </a:p>
          <a:p>
            <a:pPr marL="1005205">
              <a:lnSpc>
                <a:spcPct val="100000"/>
              </a:lnSpc>
              <a:spcBef>
                <a:spcPts val="229"/>
              </a:spcBef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 count; </a:t>
            </a:r>
            <a:r>
              <a:rPr sz="1800" spc="-5" dirty="0">
                <a:latin typeface="Carlito"/>
                <a:cs typeface="Carlito"/>
              </a:rPr>
              <a:t>// </a:t>
            </a:r>
            <a:r>
              <a:rPr sz="1800" spc="-10" dirty="0">
                <a:latin typeface="Carlito"/>
                <a:cs typeface="Carlito"/>
              </a:rPr>
              <a:t>instance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051560">
              <a:lnSpc>
                <a:spcPts val="2510"/>
              </a:lnSpc>
              <a:spcBef>
                <a:spcPts val="1800"/>
              </a:spcBef>
            </a:pPr>
            <a:r>
              <a:rPr sz="2200" spc="-10" dirty="0">
                <a:latin typeface="Carlito"/>
                <a:cs typeface="Carlito"/>
              </a:rPr>
              <a:t>public void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increment(){</a:t>
            </a:r>
            <a:endParaRPr sz="2200">
              <a:latin typeface="Carlito"/>
              <a:cs typeface="Carlito"/>
            </a:endParaRPr>
          </a:p>
          <a:p>
            <a:pPr marL="1097280">
              <a:lnSpc>
                <a:spcPts val="2375"/>
              </a:lnSpc>
            </a:pPr>
            <a:r>
              <a:rPr sz="2200" b="1" i="1" spc="-15" dirty="0">
                <a:solidFill>
                  <a:srgbClr val="0000FF"/>
                </a:solidFill>
                <a:latin typeface="Carlito"/>
                <a:cs typeface="Carlito"/>
              </a:rPr>
              <a:t>count= count </a:t>
            </a:r>
            <a:r>
              <a:rPr sz="2200" b="1" i="1" spc="-5" dirty="0">
                <a:solidFill>
                  <a:srgbClr val="0000FF"/>
                </a:solidFill>
                <a:latin typeface="Carlito"/>
                <a:cs typeface="Carlito"/>
              </a:rPr>
              <a:t>+</a:t>
            </a:r>
            <a:r>
              <a:rPr sz="2200" b="1" i="1" spc="4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200" b="1" i="1" spc="-5" dirty="0">
                <a:solidFill>
                  <a:srgbClr val="0000FF"/>
                </a:solidFill>
                <a:latin typeface="Carlito"/>
                <a:cs typeface="Carlito"/>
              </a:rPr>
              <a:t>1;</a:t>
            </a:r>
            <a:endParaRPr sz="2200">
              <a:latin typeface="Carlito"/>
              <a:cs typeface="Carlito"/>
            </a:endParaRPr>
          </a:p>
          <a:p>
            <a:pPr marL="1051560">
              <a:lnSpc>
                <a:spcPts val="251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rlito"/>
              <a:cs typeface="Carlito"/>
            </a:endParaRPr>
          </a:p>
          <a:p>
            <a:pPr marL="1051560">
              <a:lnSpc>
                <a:spcPts val="2510"/>
              </a:lnSpc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getCount(){</a:t>
            </a:r>
            <a:endParaRPr sz="2200">
              <a:latin typeface="Carlito"/>
              <a:cs typeface="Carlito"/>
            </a:endParaRPr>
          </a:p>
          <a:p>
            <a:pPr marL="1097280">
              <a:lnSpc>
                <a:spcPts val="2375"/>
              </a:lnSpc>
            </a:pPr>
            <a:r>
              <a:rPr sz="2200" spc="-10" dirty="0">
                <a:latin typeface="Carlito"/>
                <a:cs typeface="Carlito"/>
              </a:rPr>
              <a:t>return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b="1" spc="-15" dirty="0">
                <a:solidFill>
                  <a:srgbClr val="001F5F"/>
                </a:solidFill>
                <a:latin typeface="Carlito"/>
                <a:cs typeface="Carlito"/>
              </a:rPr>
              <a:t>count</a:t>
            </a:r>
            <a:r>
              <a:rPr sz="2200" spc="-15" dirty="0">
                <a:latin typeface="Carlito"/>
                <a:cs typeface="Carlito"/>
              </a:rPr>
              <a:t>;</a:t>
            </a:r>
            <a:endParaRPr sz="2200">
              <a:latin typeface="Carlito"/>
              <a:cs typeface="Carlito"/>
            </a:endParaRPr>
          </a:p>
          <a:p>
            <a:pPr marL="1051560">
              <a:lnSpc>
                <a:spcPts val="251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457200">
              <a:lnSpc>
                <a:spcPct val="100000"/>
              </a:lnSpc>
              <a:spcBef>
                <a:spcPts val="24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0" y="899160"/>
            <a:ext cx="5501640" cy="4022090"/>
          </a:xfrm>
          <a:custGeom>
            <a:avLst/>
            <a:gdLst/>
            <a:ahLst/>
            <a:cxnLst/>
            <a:rect l="l" t="t" r="r" b="b"/>
            <a:pathLst>
              <a:path w="5501640" h="4022090">
                <a:moveTo>
                  <a:pt x="5501640" y="0"/>
                </a:moveTo>
                <a:lnTo>
                  <a:pt x="0" y="0"/>
                </a:lnTo>
                <a:lnTo>
                  <a:pt x="0" y="4021836"/>
                </a:lnTo>
                <a:lnTo>
                  <a:pt x="5501640" y="4021836"/>
                </a:lnTo>
                <a:lnTo>
                  <a:pt x="550164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75628" y="848257"/>
            <a:ext cx="4696460" cy="405002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30" dirty="0">
                <a:latin typeface="Carlito"/>
                <a:cs typeface="Carlito"/>
              </a:rPr>
              <a:t>CounterTest{</a:t>
            </a:r>
            <a:endParaRPr sz="2200">
              <a:latin typeface="Carlito"/>
              <a:cs typeface="Carlito"/>
            </a:endParaRPr>
          </a:p>
          <a:p>
            <a:pPr marL="927100" marR="76200" indent="-457200">
              <a:lnSpc>
                <a:spcPct val="120000"/>
              </a:lnSpc>
              <a:spcBef>
                <a:spcPts val="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main(String </a:t>
            </a:r>
            <a:r>
              <a:rPr sz="2200" spc="-10" dirty="0">
                <a:latin typeface="Carlito"/>
                <a:cs typeface="Carlito"/>
              </a:rPr>
              <a:t>args[]){  </a:t>
            </a:r>
            <a:r>
              <a:rPr sz="2200" spc="-15" dirty="0">
                <a:latin typeface="Carlito"/>
                <a:cs typeface="Carlito"/>
              </a:rPr>
              <a:t>Counter </a:t>
            </a:r>
            <a:r>
              <a:rPr sz="2200" spc="-5" dirty="0">
                <a:latin typeface="Carlito"/>
                <a:cs typeface="Carlito"/>
              </a:rPr>
              <a:t>a = </a:t>
            </a:r>
            <a:r>
              <a:rPr sz="2200" spc="-15" dirty="0">
                <a:latin typeface="Carlito"/>
                <a:cs typeface="Carlito"/>
              </a:rPr>
              <a:t>new </a:t>
            </a:r>
            <a:r>
              <a:rPr sz="2200" spc="-10" dirty="0">
                <a:latin typeface="Carlito"/>
                <a:cs typeface="Carlito"/>
              </a:rPr>
              <a:t>Counter();  </a:t>
            </a:r>
            <a:r>
              <a:rPr sz="2200" spc="-15" dirty="0">
                <a:latin typeface="Carlito"/>
                <a:cs typeface="Carlito"/>
              </a:rPr>
              <a:t>Counter </a:t>
            </a:r>
            <a:r>
              <a:rPr sz="2200" spc="-5" dirty="0">
                <a:latin typeface="Carlito"/>
                <a:cs typeface="Carlito"/>
              </a:rPr>
              <a:t>b = </a:t>
            </a:r>
            <a:r>
              <a:rPr sz="2200" spc="-10" dirty="0">
                <a:latin typeface="Carlito"/>
                <a:cs typeface="Carlito"/>
              </a:rPr>
              <a:t>new Counter(); 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a.increment();</a:t>
            </a:r>
            <a:endParaRPr sz="2200">
              <a:latin typeface="Carlito"/>
              <a:cs typeface="Carlito"/>
            </a:endParaRPr>
          </a:p>
          <a:p>
            <a:pPr marL="927100" marR="5080">
              <a:lnSpc>
                <a:spcPct val="120000"/>
              </a:lnSpc>
            </a:pPr>
            <a:r>
              <a:rPr sz="2200" spc="-15" dirty="0">
                <a:solidFill>
                  <a:srgbClr val="FF0000"/>
                </a:solidFill>
                <a:latin typeface="Carlito"/>
                <a:cs typeface="Carlito"/>
              </a:rPr>
              <a:t>b.increment(); 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System.out.println(a.getCount());  </a:t>
            </a:r>
            <a:r>
              <a:rPr sz="2200" spc="-35" dirty="0">
                <a:latin typeface="Carlito"/>
                <a:cs typeface="Carlito"/>
              </a:rPr>
              <a:t>S</a:t>
            </a:r>
            <a:r>
              <a:rPr sz="2200" spc="-30" dirty="0">
                <a:latin typeface="Carlito"/>
                <a:cs typeface="Carlito"/>
              </a:rPr>
              <a:t>y</a:t>
            </a:r>
            <a:r>
              <a:rPr sz="2200" spc="-25" dirty="0">
                <a:latin typeface="Carlito"/>
                <a:cs typeface="Carlito"/>
              </a:rPr>
              <a:t>s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spc="-15" dirty="0">
                <a:latin typeface="Carlito"/>
                <a:cs typeface="Carlito"/>
              </a:rPr>
              <a:t>m</a:t>
            </a:r>
            <a:r>
              <a:rPr sz="2200" spc="-10" dirty="0">
                <a:latin typeface="Carlito"/>
                <a:cs typeface="Carlito"/>
              </a:rPr>
              <a:t>.out.</a:t>
            </a:r>
            <a:r>
              <a:rPr sz="2200" spc="-15" dirty="0">
                <a:latin typeface="Carlito"/>
                <a:cs typeface="Carlito"/>
              </a:rPr>
              <a:t>p</a:t>
            </a:r>
            <a:r>
              <a:rPr sz="2200" spc="-5" dirty="0">
                <a:latin typeface="Carlito"/>
                <a:cs typeface="Carlito"/>
              </a:rPr>
              <a:t>ri</a:t>
            </a:r>
            <a:r>
              <a:rPr sz="2200" spc="-35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tl</a:t>
            </a:r>
            <a:r>
              <a:rPr sz="2200" spc="-15" dirty="0">
                <a:latin typeface="Carlito"/>
                <a:cs typeface="Carlito"/>
              </a:rPr>
              <a:t>n(</a:t>
            </a:r>
            <a:r>
              <a:rPr sz="2200" spc="-10" dirty="0">
                <a:latin typeface="Carlito"/>
                <a:cs typeface="Carlito"/>
              </a:rPr>
              <a:t>b</a:t>
            </a:r>
            <a:r>
              <a:rPr sz="2200" spc="10" dirty="0">
                <a:latin typeface="Carlito"/>
                <a:cs typeface="Carlito"/>
              </a:rPr>
              <a:t>.</a:t>
            </a:r>
            <a:r>
              <a:rPr sz="2200" spc="-35" dirty="0">
                <a:latin typeface="Carlito"/>
                <a:cs typeface="Carlito"/>
              </a:rPr>
              <a:t>g</a:t>
            </a:r>
            <a:r>
              <a:rPr sz="2200" spc="-2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tCou</a:t>
            </a:r>
            <a:r>
              <a:rPr sz="2200" spc="-30" dirty="0">
                <a:latin typeface="Carlito"/>
                <a:cs typeface="Carlito"/>
              </a:rPr>
              <a:t>n</a:t>
            </a:r>
            <a:r>
              <a:rPr sz="2200" spc="-10" dirty="0">
                <a:latin typeface="Carlito"/>
                <a:cs typeface="Carlito"/>
              </a:rPr>
              <a:t>t(</a:t>
            </a:r>
            <a:r>
              <a:rPr sz="2200" spc="-20" dirty="0">
                <a:latin typeface="Carlito"/>
                <a:cs typeface="Carlito"/>
              </a:rPr>
              <a:t>)</a:t>
            </a:r>
            <a:r>
              <a:rPr sz="2200" spc="-10" dirty="0">
                <a:latin typeface="Carlito"/>
                <a:cs typeface="Carlito"/>
              </a:rPr>
              <a:t>);</a:t>
            </a:r>
            <a:endParaRPr sz="2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739140"/>
          </a:xfrm>
          <a:custGeom>
            <a:avLst/>
            <a:gdLst/>
            <a:ahLst/>
            <a:cxnLst/>
            <a:rect l="l" t="t" r="r" b="b"/>
            <a:pathLst>
              <a:path w="12192000" h="739140">
                <a:moveTo>
                  <a:pt x="12192000" y="0"/>
                </a:moveTo>
                <a:lnTo>
                  <a:pt x="0" y="0"/>
                </a:lnTo>
                <a:lnTo>
                  <a:pt x="0" y="739139"/>
                </a:lnTo>
                <a:lnTo>
                  <a:pt x="12192000" y="7391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74870" y="0"/>
            <a:ext cx="28422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sz="4200" spc="-120" dirty="0"/>
              <a:t>this	</a:t>
            </a:r>
            <a:r>
              <a:rPr sz="4200" spc="-200" dirty="0"/>
              <a:t>keyword</a:t>
            </a:r>
            <a:endParaRPr sz="4200"/>
          </a:p>
        </p:txBody>
      </p:sp>
      <p:sp>
        <p:nvSpPr>
          <p:cNvPr id="7" name="object 7"/>
          <p:cNvSpPr/>
          <p:nvPr/>
        </p:nvSpPr>
        <p:spPr>
          <a:xfrm>
            <a:off x="932688" y="4920996"/>
            <a:ext cx="10665460" cy="1828800"/>
          </a:xfrm>
          <a:custGeom>
            <a:avLst/>
            <a:gdLst/>
            <a:ahLst/>
            <a:cxnLst/>
            <a:rect l="l" t="t" r="r" b="b"/>
            <a:pathLst>
              <a:path w="10665460" h="1828800">
                <a:moveTo>
                  <a:pt x="10664952" y="0"/>
                </a:moveTo>
                <a:lnTo>
                  <a:pt x="0" y="0"/>
                </a:lnTo>
                <a:lnTo>
                  <a:pt x="0" y="1828799"/>
                </a:lnTo>
                <a:lnTo>
                  <a:pt x="10664952" y="1828799"/>
                </a:lnTo>
                <a:lnTo>
                  <a:pt x="1066495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1427" y="4937886"/>
            <a:ext cx="994283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94005" indent="-274320">
              <a:lnSpc>
                <a:spcPct val="100000"/>
              </a:lnSpc>
              <a:spcBef>
                <a:spcPts val="95"/>
              </a:spcBef>
              <a:buClr>
                <a:srgbClr val="5B9BD4"/>
              </a:buClr>
              <a:buSzPct val="68181"/>
              <a:buFont typeface="Wingdings"/>
              <a:buChar char=""/>
              <a:tabLst>
                <a:tab pos="287020" algn="l"/>
                <a:tab pos="5033010" algn="l"/>
              </a:tabLst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Counter example, </a:t>
            </a:r>
            <a:r>
              <a:rPr sz="2200" spc="-5" dirty="0">
                <a:latin typeface="Carlito"/>
                <a:cs typeface="Carlito"/>
              </a:rPr>
              <a:t>when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we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invoke	</a:t>
            </a:r>
            <a:r>
              <a:rPr sz="2200" spc="-10" dirty="0">
                <a:latin typeface="Carlito"/>
                <a:cs typeface="Carlito"/>
              </a:rPr>
              <a:t>a.increment(),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5" dirty="0">
                <a:latin typeface="Carlito"/>
                <a:cs typeface="Carlito"/>
              </a:rPr>
              <a:t>contains </a:t>
            </a:r>
            <a:r>
              <a:rPr sz="2200" spc="-15" dirty="0">
                <a:solidFill>
                  <a:srgbClr val="0000FF"/>
                </a:solidFill>
                <a:latin typeface="Carlito"/>
                <a:cs typeface="Carlito"/>
              </a:rPr>
              <a:t>count=count+1 </a:t>
            </a:r>
            <a:r>
              <a:rPr sz="2200" spc="-15" dirty="0">
                <a:latin typeface="Carlito"/>
                <a:cs typeface="Carlito"/>
              </a:rPr>
              <a:t> statement.</a:t>
            </a:r>
            <a:endParaRPr sz="220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dirty="0">
                <a:solidFill>
                  <a:srgbClr val="0000FF"/>
                </a:solidFill>
                <a:latin typeface="Carlito"/>
                <a:cs typeface="Carlito"/>
              </a:rPr>
              <a:t>Whose </a:t>
            </a:r>
            <a:r>
              <a:rPr sz="2200" spc="-15" dirty="0">
                <a:solidFill>
                  <a:srgbClr val="0000FF"/>
                </a:solidFill>
                <a:latin typeface="Carlito"/>
                <a:cs typeface="Carlito"/>
              </a:rPr>
              <a:t>count </a:t>
            </a:r>
            <a:r>
              <a:rPr sz="2200" spc="-5" dirty="0">
                <a:solidFill>
                  <a:srgbClr val="0000FF"/>
                </a:solidFill>
                <a:latin typeface="Carlito"/>
                <a:cs typeface="Carlito"/>
              </a:rPr>
              <a:t>is</a:t>
            </a:r>
            <a:r>
              <a:rPr sz="2200" spc="2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rlito"/>
                <a:cs typeface="Carlito"/>
              </a:rPr>
              <a:t>it?</a:t>
            </a:r>
            <a:endParaRPr sz="2200">
              <a:latin typeface="Carlito"/>
              <a:cs typeface="Carlito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5B9BD4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Carlito"/>
                <a:cs typeface="Carlito"/>
              </a:rPr>
              <a:t>When </a:t>
            </a:r>
            <a:r>
              <a:rPr sz="2200" spc="-15" dirty="0">
                <a:latin typeface="Carlito"/>
                <a:cs typeface="Carlito"/>
              </a:rPr>
              <a:t>we say </a:t>
            </a:r>
            <a:r>
              <a:rPr sz="2200" i="1" spc="-10" dirty="0">
                <a:latin typeface="Carlito"/>
                <a:cs typeface="Carlito"/>
              </a:rPr>
              <a:t>a.increment() 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spc="-10" dirty="0">
                <a:latin typeface="Carlito"/>
                <a:cs typeface="Carlito"/>
              </a:rPr>
              <a:t>how </a:t>
            </a:r>
            <a:r>
              <a:rPr sz="2200" spc="-5" dirty="0">
                <a:latin typeface="Carlito"/>
                <a:cs typeface="Carlito"/>
              </a:rPr>
              <a:t>does the method know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0" dirty="0">
                <a:latin typeface="Carlito"/>
                <a:cs typeface="Carlito"/>
              </a:rPr>
              <a:t>has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increment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instance field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object a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?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8" y="935736"/>
            <a:ext cx="2612390" cy="5334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200"/>
              </a:lnSpc>
            </a:pPr>
            <a:r>
              <a:rPr sz="2800" i="1" spc="-5" dirty="0">
                <a:latin typeface="Carlito"/>
                <a:cs typeface="Carlito"/>
              </a:rPr>
              <a:t>The </a:t>
            </a:r>
            <a:r>
              <a:rPr sz="2800" i="1" spc="-10" dirty="0">
                <a:latin typeface="Carlito"/>
                <a:cs typeface="Carlito"/>
              </a:rPr>
              <a:t>answer</a:t>
            </a:r>
            <a:r>
              <a:rPr sz="2800" i="1" spc="-3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is: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46430"/>
          </a:xfrm>
          <a:custGeom>
            <a:avLst/>
            <a:gdLst/>
            <a:ahLst/>
            <a:cxnLst/>
            <a:rect l="l" t="t" r="r" b="b"/>
            <a:pathLst>
              <a:path w="12192000" h="646430">
                <a:moveTo>
                  <a:pt x="12192000" y="0"/>
                </a:moveTo>
                <a:lnTo>
                  <a:pt x="0" y="0"/>
                </a:lnTo>
                <a:lnTo>
                  <a:pt x="0" y="646176"/>
                </a:lnTo>
                <a:lnTo>
                  <a:pt x="12192000" y="6461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7561" y="3759"/>
            <a:ext cx="24358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0585" algn="l"/>
              </a:tabLst>
            </a:pPr>
            <a:r>
              <a:rPr sz="3600" spc="-105" dirty="0"/>
              <a:t>this	</a:t>
            </a:r>
            <a:r>
              <a:rPr sz="3600" spc="-175" dirty="0"/>
              <a:t>keyword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391668" y="1851660"/>
            <a:ext cx="11437620" cy="1015365"/>
          </a:xfrm>
          <a:custGeom>
            <a:avLst/>
            <a:gdLst/>
            <a:ahLst/>
            <a:cxnLst/>
            <a:rect l="l" t="t" r="r" b="b"/>
            <a:pathLst>
              <a:path w="11437620" h="1015364">
                <a:moveTo>
                  <a:pt x="11437620" y="0"/>
                </a:moveTo>
                <a:lnTo>
                  <a:pt x="0" y="0"/>
                </a:lnTo>
                <a:lnTo>
                  <a:pt x="0" y="1014984"/>
                </a:lnTo>
                <a:lnTo>
                  <a:pt x="11437620" y="1014984"/>
                </a:lnTo>
                <a:lnTo>
                  <a:pt x="1143762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0712" y="1865121"/>
            <a:ext cx="11254740" cy="97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154166"/>
              <a:buFont typeface="Arial"/>
              <a:buChar char="•"/>
              <a:tabLst>
                <a:tab pos="355600" algn="l"/>
              </a:tabLst>
            </a:pPr>
            <a:r>
              <a:rPr sz="2400" b="1" i="1" spc="-5" dirty="0">
                <a:latin typeface="Carlito"/>
                <a:cs typeface="Carlito"/>
              </a:rPr>
              <a:t>The </a:t>
            </a:r>
            <a:r>
              <a:rPr sz="2400" b="1" i="1" spc="-15" dirty="0">
                <a:latin typeface="Carlito"/>
                <a:cs typeface="Carlito"/>
              </a:rPr>
              <a:t>invoking </a:t>
            </a:r>
            <a:r>
              <a:rPr sz="2400" b="1" i="1" spc="-5" dirty="0">
                <a:latin typeface="Carlito"/>
                <a:cs typeface="Carlito"/>
              </a:rPr>
              <a:t>object </a:t>
            </a:r>
            <a:r>
              <a:rPr sz="2400" b="1" i="1" dirty="0">
                <a:latin typeface="Carlito"/>
                <a:cs typeface="Carlito"/>
              </a:rPr>
              <a:t>is </a:t>
            </a:r>
            <a:r>
              <a:rPr sz="2400" b="1" i="1" spc="-5" dirty="0">
                <a:latin typeface="Carlito"/>
                <a:cs typeface="Carlito"/>
              </a:rPr>
              <a:t>implicitly </a:t>
            </a:r>
            <a:r>
              <a:rPr sz="2400" b="1" i="1" spc="-10" dirty="0">
                <a:latin typeface="Carlito"/>
                <a:cs typeface="Carlito"/>
              </a:rPr>
              <a:t>received within </a:t>
            </a:r>
            <a:r>
              <a:rPr sz="2400" b="1" i="1" dirty="0">
                <a:latin typeface="Carlito"/>
                <a:cs typeface="Carlito"/>
              </a:rPr>
              <a:t>the </a:t>
            </a:r>
            <a:r>
              <a:rPr sz="2400" b="1" i="1" spc="-15" dirty="0">
                <a:latin typeface="Carlito"/>
                <a:cs typeface="Carlito"/>
              </a:rPr>
              <a:t>instance </a:t>
            </a:r>
            <a:r>
              <a:rPr sz="2400" b="1" i="1" spc="-10" dirty="0">
                <a:latin typeface="Carlito"/>
                <a:cs typeface="Carlito"/>
              </a:rPr>
              <a:t>method </a:t>
            </a:r>
            <a:r>
              <a:rPr sz="2400" b="1" i="1" spc="-5" dirty="0">
                <a:latin typeface="Carlito"/>
                <a:cs typeface="Carlito"/>
              </a:rPr>
              <a:t>via this</a:t>
            </a:r>
            <a:r>
              <a:rPr sz="2400" b="1" i="1" spc="7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reference.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0033CC"/>
              </a:buClr>
              <a:buSzPct val="154166"/>
              <a:buFont typeface="Arial"/>
              <a:buChar char="•"/>
              <a:tabLst>
                <a:tab pos="355600" algn="l"/>
              </a:tabLst>
            </a:pPr>
            <a:r>
              <a:rPr sz="2400" b="1" i="1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built-in </a:t>
            </a:r>
            <a:r>
              <a:rPr sz="2400" spc="-20" dirty="0">
                <a:latin typeface="Carlito"/>
                <a:cs typeface="Carlito"/>
              </a:rPr>
              <a:t>reference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invoking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within the </a:t>
            </a:r>
            <a:r>
              <a:rPr sz="2400" spc="-10" dirty="0">
                <a:latin typeface="Carlito"/>
                <a:cs typeface="Carlito"/>
              </a:rPr>
              <a:t>instance</a:t>
            </a:r>
            <a:r>
              <a:rPr sz="2400" spc="-5" dirty="0">
                <a:latin typeface="Carlito"/>
                <a:cs typeface="Carlito"/>
              </a:rPr>
              <a:t> method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668" y="3425952"/>
            <a:ext cx="5195570" cy="1507490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05840">
              <a:lnSpc>
                <a:spcPct val="100000"/>
              </a:lnSpc>
              <a:spcBef>
                <a:spcPts val="210"/>
              </a:spcBef>
            </a:pPr>
            <a:r>
              <a:rPr sz="2300" dirty="0">
                <a:latin typeface="Carlito"/>
                <a:cs typeface="Carlito"/>
              </a:rPr>
              <a:t>public </a:t>
            </a:r>
            <a:r>
              <a:rPr sz="2300" spc="-10" dirty="0">
                <a:latin typeface="Carlito"/>
                <a:cs typeface="Carlito"/>
              </a:rPr>
              <a:t>void increment(){</a:t>
            </a:r>
            <a:endParaRPr sz="2300">
              <a:latin typeface="Carlito"/>
              <a:cs typeface="Carlito"/>
            </a:endParaRPr>
          </a:p>
          <a:p>
            <a:pPr marL="1339850">
              <a:lnSpc>
                <a:spcPct val="100000"/>
              </a:lnSpc>
              <a:spcBef>
                <a:spcPts val="1380"/>
              </a:spcBef>
            </a:pPr>
            <a:r>
              <a:rPr sz="2300" i="1" spc="-5" dirty="0">
                <a:solidFill>
                  <a:srgbClr val="0000FF"/>
                </a:solidFill>
                <a:latin typeface="Carlito"/>
                <a:cs typeface="Carlito"/>
              </a:rPr>
              <a:t>this.count </a:t>
            </a:r>
            <a:r>
              <a:rPr sz="2300" i="1" dirty="0">
                <a:solidFill>
                  <a:srgbClr val="0000FF"/>
                </a:solidFill>
                <a:latin typeface="Carlito"/>
                <a:cs typeface="Carlito"/>
              </a:rPr>
              <a:t>= </a:t>
            </a:r>
            <a:r>
              <a:rPr sz="2300" i="1" spc="-5" dirty="0">
                <a:solidFill>
                  <a:srgbClr val="0000FF"/>
                </a:solidFill>
                <a:latin typeface="Carlito"/>
                <a:cs typeface="Carlito"/>
              </a:rPr>
              <a:t>this.count </a:t>
            </a:r>
            <a:r>
              <a:rPr sz="2300" i="1" dirty="0">
                <a:solidFill>
                  <a:srgbClr val="0000FF"/>
                </a:solidFill>
                <a:latin typeface="Carlito"/>
                <a:cs typeface="Carlito"/>
              </a:rPr>
              <a:t>+</a:t>
            </a:r>
            <a:r>
              <a:rPr sz="2300" i="1" spc="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300" i="1" dirty="0">
                <a:solidFill>
                  <a:srgbClr val="0000FF"/>
                </a:solidFill>
                <a:latin typeface="Carlito"/>
                <a:cs typeface="Carlito"/>
              </a:rPr>
              <a:t>1;</a:t>
            </a:r>
            <a:endParaRPr sz="23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2032" y="3425952"/>
            <a:ext cx="4191000" cy="150749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26670" rIns="0" bIns="0" rtlCol="0">
            <a:spAutoFit/>
          </a:bodyPr>
          <a:lstStyle/>
          <a:p>
            <a:pPr marR="650875" algn="r">
              <a:lnSpc>
                <a:spcPct val="100000"/>
              </a:lnSpc>
              <a:spcBef>
                <a:spcPts val="210"/>
              </a:spcBef>
            </a:pPr>
            <a:r>
              <a:rPr sz="2300" dirty="0">
                <a:latin typeface="Carlito"/>
                <a:cs typeface="Carlito"/>
              </a:rPr>
              <a:t>public </a:t>
            </a:r>
            <a:r>
              <a:rPr sz="2300" spc="-10" dirty="0">
                <a:latin typeface="Carlito"/>
                <a:cs typeface="Carlito"/>
              </a:rPr>
              <a:t>int</a:t>
            </a:r>
            <a:r>
              <a:rPr sz="2300" spc="-7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getCount(){</a:t>
            </a:r>
            <a:endParaRPr sz="2300">
              <a:latin typeface="Carlito"/>
              <a:cs typeface="Carlito"/>
            </a:endParaRPr>
          </a:p>
          <a:p>
            <a:pPr marR="667385" algn="r">
              <a:lnSpc>
                <a:spcPct val="100000"/>
              </a:lnSpc>
              <a:spcBef>
                <a:spcPts val="1380"/>
              </a:spcBef>
            </a:pPr>
            <a:r>
              <a:rPr sz="2300" i="1" dirty="0">
                <a:solidFill>
                  <a:srgbClr val="0000FF"/>
                </a:solidFill>
                <a:latin typeface="Carlito"/>
                <a:cs typeface="Carlito"/>
              </a:rPr>
              <a:t>return</a:t>
            </a:r>
            <a:r>
              <a:rPr sz="2300" i="1" spc="-9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300" i="1" spc="-5" dirty="0">
                <a:solidFill>
                  <a:srgbClr val="0000FF"/>
                </a:solidFill>
                <a:latin typeface="Carlito"/>
                <a:cs typeface="Carlito"/>
              </a:rPr>
              <a:t>this.count;</a:t>
            </a:r>
            <a:endParaRPr sz="2300">
              <a:latin typeface="Carlito"/>
              <a:cs typeface="Carlito"/>
            </a:endParaRPr>
          </a:p>
          <a:p>
            <a:pPr marL="1005840">
              <a:lnSpc>
                <a:spcPct val="100000"/>
              </a:lnSpc>
              <a:spcBef>
                <a:spcPts val="1380"/>
              </a:spcBef>
            </a:pPr>
            <a:r>
              <a:rPr sz="2300" dirty="0">
                <a:latin typeface="Carlito"/>
                <a:cs typeface="Carlito"/>
              </a:rPr>
              <a:t>}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3599</Words>
  <Application>Microsoft Office PowerPoint</Application>
  <PresentationFormat>Custom</PresentationFormat>
  <Paragraphs>637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Java OOP</vt:lpstr>
      <vt:lpstr>OOP Concepts : Knowledge Check</vt:lpstr>
      <vt:lpstr>Structure of a Java class</vt:lpstr>
      <vt:lpstr>Java Class Example</vt:lpstr>
      <vt:lpstr>CONSTITUENTS OF A CLASS</vt:lpstr>
      <vt:lpstr>Instance variables</vt:lpstr>
      <vt:lpstr>Accessing Instance Variables and Methods:</vt:lpstr>
      <vt:lpstr>this keyword</vt:lpstr>
      <vt:lpstr>this keyword</vt:lpstr>
      <vt:lpstr>Java OOP</vt:lpstr>
      <vt:lpstr>CONSTRUCTOR   METHOD</vt:lpstr>
      <vt:lpstr>Default Constructor Method</vt:lpstr>
      <vt:lpstr>static variable</vt:lpstr>
      <vt:lpstr>static method</vt:lpstr>
      <vt:lpstr>static data member : DEMO</vt:lpstr>
      <vt:lpstr>Re-writing the class, Duck</vt:lpstr>
      <vt:lpstr>Memory Organization for members of a class</vt:lpstr>
      <vt:lpstr>static block</vt:lpstr>
      <vt:lpstr>Slide 19</vt:lpstr>
      <vt:lpstr>Controlling Access to Members of a Class</vt:lpstr>
      <vt:lpstr>Controlling Access to Members of a Class</vt:lpstr>
      <vt:lpstr>Controlling Access to Members of a Class</vt:lpstr>
      <vt:lpstr>Controlling Access to Members of a Class</vt:lpstr>
      <vt:lpstr>Controlling Access to Members of a Class</vt:lpstr>
      <vt:lpstr>GENERALIZATION</vt:lpstr>
      <vt:lpstr>Java - OOP</vt:lpstr>
      <vt:lpstr>Variables scope &amp; Lifetime</vt:lpstr>
      <vt:lpstr>Object State</vt:lpstr>
      <vt:lpstr>Object Reference</vt:lpstr>
      <vt:lpstr>Object Reference</vt:lpstr>
      <vt:lpstr>Call by value &amp; Call by reference</vt:lpstr>
      <vt:lpstr>Passing object reference</vt:lpstr>
      <vt:lpstr>Slide 33</vt:lpstr>
      <vt:lpstr>CONSTRUCTOR  OVERLOADING</vt:lpstr>
      <vt:lpstr>CONSTRUCTOR   OVERLOADING  Example</vt:lpstr>
      <vt:lpstr>this() method</vt:lpstr>
      <vt:lpstr>Constructor Overloading Example Re-written</vt:lpstr>
      <vt:lpstr>Slide 38</vt:lpstr>
      <vt:lpstr>METHOD OVERLOADING</vt:lpstr>
      <vt:lpstr>METHOD OVERLOADING</vt:lpstr>
      <vt:lpstr>METHOD OVERLOADING Example</vt:lpstr>
      <vt:lpstr>METHOD OVERLOADING : implicit data conversion example</vt:lpstr>
      <vt:lpstr>METHOD OVERLOADING</vt:lpstr>
      <vt:lpstr>final variables</vt:lpstr>
      <vt:lpstr>final variables</vt:lpstr>
      <vt:lpstr>Slide 46</vt:lpstr>
      <vt:lpstr>String representation of an object</vt:lpstr>
      <vt:lpstr>String Representation of an object</vt:lpstr>
      <vt:lpstr>Problem-statement : Student class</vt:lpstr>
      <vt:lpstr>Problem-statement : StudentValidator class</vt:lpstr>
      <vt:lpstr>Problem-statement : StudentManager class</vt:lpstr>
      <vt:lpstr>Problem-statement : StudentTester class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Core Java - I</dc:title>
  <dc:creator>Srinivas Reddy</dc:creator>
  <cp:lastModifiedBy>admi</cp:lastModifiedBy>
  <cp:revision>11</cp:revision>
  <dcterms:created xsi:type="dcterms:W3CDTF">2021-06-14T03:43:54Z</dcterms:created>
  <dcterms:modified xsi:type="dcterms:W3CDTF">2021-06-14T03:52:47Z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2021-06-14T00:00:00Z</vt:filetime>
  </property>
</Properties>
</file>