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0164" y="-131876"/>
            <a:ext cx="9556115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3476" y="1616481"/>
            <a:ext cx="7107555" cy="2599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io/Serializable.html" TargetMode="External"/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21316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latin typeface="Carlito"/>
                <a:cs typeface="Carlito"/>
              </a:rPr>
              <a:t>Core</a:t>
            </a:r>
            <a:r>
              <a:rPr sz="4300" spc="-70" dirty="0">
                <a:latin typeface="Carlito"/>
                <a:cs typeface="Carlito"/>
              </a:rPr>
              <a:t> </a:t>
            </a:r>
            <a:r>
              <a:rPr sz="4300" spc="-5" dirty="0">
                <a:latin typeface="Carlito"/>
                <a:cs typeface="Carlito"/>
              </a:rPr>
              <a:t>Java</a:t>
            </a:r>
            <a:endParaRPr sz="4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388" y="1281683"/>
            <a:ext cx="10555605" cy="417004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3815"/>
              </a:lnSpc>
            </a:pPr>
            <a:r>
              <a:rPr sz="3200" b="1" spc="-10" dirty="0">
                <a:latin typeface="Carlito"/>
                <a:cs typeface="Carlito"/>
              </a:rPr>
              <a:t>Exception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Handling</a:t>
            </a:r>
            <a:endParaRPr sz="3200">
              <a:latin typeface="Carlito"/>
              <a:cs typeface="Carlito"/>
            </a:endParaRPr>
          </a:p>
          <a:p>
            <a:pPr marL="2949575" indent="-457834">
              <a:lnSpc>
                <a:spcPct val="100000"/>
              </a:lnSpc>
              <a:spcBef>
                <a:spcPts val="760"/>
              </a:spcBef>
              <a:buClr>
                <a:srgbClr val="959595"/>
              </a:buClr>
              <a:buChar char="•"/>
              <a:tabLst>
                <a:tab pos="2948940" algn="l"/>
                <a:tab pos="2949575" algn="l"/>
              </a:tabLst>
            </a:pPr>
            <a:r>
              <a:rPr sz="2800" spc="-5" dirty="0">
                <a:latin typeface="Arial"/>
                <a:cs typeface="Arial"/>
              </a:rPr>
              <a:t>What are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  <a:p>
            <a:pPr marL="2835275" indent="-457834">
              <a:lnSpc>
                <a:spcPct val="100000"/>
              </a:lnSpc>
              <a:spcBef>
                <a:spcPts val="795"/>
              </a:spcBef>
              <a:buChar char="•"/>
              <a:tabLst>
                <a:tab pos="2834640" algn="l"/>
                <a:tab pos="2835275" algn="l"/>
              </a:tabLst>
            </a:pPr>
            <a:r>
              <a:rPr sz="2800" spc="-5" dirty="0">
                <a:latin typeface="Arial"/>
                <a:cs typeface="Arial"/>
              </a:rPr>
              <a:t>try .. catch .. finally blocks</a:t>
            </a:r>
            <a:endParaRPr sz="2800">
              <a:latin typeface="Arial"/>
              <a:cs typeface="Arial"/>
            </a:endParaRPr>
          </a:p>
          <a:p>
            <a:pPr marL="2835275" indent="-457834">
              <a:lnSpc>
                <a:spcPct val="100000"/>
              </a:lnSpc>
              <a:buChar char="•"/>
              <a:tabLst>
                <a:tab pos="2834640" algn="l"/>
                <a:tab pos="2835275" algn="l"/>
              </a:tabLst>
            </a:pPr>
            <a:r>
              <a:rPr sz="2800" spc="-5" dirty="0">
                <a:latin typeface="Arial"/>
                <a:cs typeface="Arial"/>
              </a:rPr>
              <a:t>Runtime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  <a:p>
            <a:pPr marL="3749675" lvl="1" indent="-457200">
              <a:lnSpc>
                <a:spcPct val="100000"/>
              </a:lnSpc>
              <a:buChar char="•"/>
              <a:tabLst>
                <a:tab pos="3749040" algn="l"/>
                <a:tab pos="3749675" algn="l"/>
              </a:tabLst>
            </a:pPr>
            <a:r>
              <a:rPr sz="2800" spc="-5" dirty="0">
                <a:latin typeface="Arial"/>
                <a:cs typeface="Arial"/>
              </a:rPr>
              <a:t>Unchecked</a:t>
            </a:r>
            <a:r>
              <a:rPr sz="2800" dirty="0">
                <a:latin typeface="Arial"/>
                <a:cs typeface="Arial"/>
              </a:rPr>
              <a:t> exceptions</a:t>
            </a:r>
            <a:endParaRPr sz="2800">
              <a:latin typeface="Arial"/>
              <a:cs typeface="Arial"/>
            </a:endParaRPr>
          </a:p>
          <a:p>
            <a:pPr marL="3749675" lvl="1" indent="-457200">
              <a:lnSpc>
                <a:spcPct val="100000"/>
              </a:lnSpc>
              <a:buChar char="•"/>
              <a:tabLst>
                <a:tab pos="3749040" algn="l"/>
                <a:tab pos="3749675" algn="l"/>
                <a:tab pos="5351780" algn="l"/>
              </a:tabLst>
            </a:pPr>
            <a:r>
              <a:rPr sz="2800" spc="-5" dirty="0">
                <a:latin typeface="Arial"/>
                <a:cs typeface="Arial"/>
              </a:rPr>
              <a:t>Checked	exceptions</a:t>
            </a:r>
            <a:endParaRPr sz="2800">
              <a:latin typeface="Arial"/>
              <a:cs typeface="Arial"/>
            </a:endParaRPr>
          </a:p>
          <a:p>
            <a:pPr marL="2835275" indent="-457834">
              <a:lnSpc>
                <a:spcPct val="100000"/>
              </a:lnSpc>
              <a:buChar char="•"/>
              <a:tabLst>
                <a:tab pos="2834640" algn="l"/>
                <a:tab pos="2835275" algn="l"/>
              </a:tabLst>
            </a:pPr>
            <a:r>
              <a:rPr sz="2800" spc="-5" dirty="0">
                <a:latin typeface="Arial"/>
                <a:cs typeface="Arial"/>
              </a:rPr>
              <a:t>throws </a:t>
            </a:r>
            <a:r>
              <a:rPr sz="2800" dirty="0">
                <a:latin typeface="Arial"/>
                <a:cs typeface="Arial"/>
              </a:rPr>
              <a:t>and throw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keywords</a:t>
            </a:r>
            <a:endParaRPr sz="2800">
              <a:latin typeface="Arial"/>
              <a:cs typeface="Arial"/>
            </a:endParaRPr>
          </a:p>
          <a:p>
            <a:pPr marL="2835275" indent="-457834">
              <a:lnSpc>
                <a:spcPct val="100000"/>
              </a:lnSpc>
              <a:spcBef>
                <a:spcPts val="5"/>
              </a:spcBef>
              <a:buChar char="•"/>
              <a:tabLst>
                <a:tab pos="2834640" algn="l"/>
                <a:tab pos="2835275" algn="l"/>
              </a:tabLst>
            </a:pPr>
            <a:r>
              <a:rPr sz="2800" spc="-5" dirty="0">
                <a:latin typeface="Arial"/>
                <a:cs typeface="Arial"/>
              </a:rPr>
              <a:t>User-defined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7853" y="75818"/>
            <a:ext cx="141605" cy="61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2200" spc="-5" dirty="0">
                <a:latin typeface="Carlito"/>
                <a:cs typeface="Carlito"/>
              </a:rPr>
              <a:t>1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0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0391" y="733044"/>
            <a:ext cx="11341735" cy="5509260"/>
            <a:chOff x="850391" y="733044"/>
            <a:chExt cx="11341735" cy="5509260"/>
          </a:xfrm>
        </p:grpSpPr>
        <p:sp>
          <p:nvSpPr>
            <p:cNvPr id="4" name="object 4"/>
            <p:cNvSpPr/>
            <p:nvPr/>
          </p:nvSpPr>
          <p:spPr>
            <a:xfrm>
              <a:off x="850391" y="2683764"/>
              <a:ext cx="4083050" cy="3138170"/>
            </a:xfrm>
            <a:custGeom>
              <a:avLst/>
              <a:gdLst/>
              <a:ahLst/>
              <a:cxnLst/>
              <a:rect l="l" t="t" r="r" b="b"/>
              <a:pathLst>
                <a:path w="4083050" h="3138170">
                  <a:moveTo>
                    <a:pt x="0" y="3137916"/>
                  </a:moveTo>
                  <a:lnTo>
                    <a:pt x="4082796" y="3137916"/>
                  </a:lnTo>
                  <a:lnTo>
                    <a:pt x="4082796" y="0"/>
                  </a:lnTo>
                  <a:lnTo>
                    <a:pt x="0" y="0"/>
                  </a:lnTo>
                  <a:lnTo>
                    <a:pt x="0" y="3137916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3188" y="733044"/>
              <a:ext cx="7259320" cy="5509260"/>
            </a:xfrm>
            <a:custGeom>
              <a:avLst/>
              <a:gdLst/>
              <a:ahLst/>
              <a:cxnLst/>
              <a:rect l="l" t="t" r="r" b="b"/>
              <a:pathLst>
                <a:path w="7259320" h="5509260">
                  <a:moveTo>
                    <a:pt x="7258811" y="0"/>
                  </a:moveTo>
                  <a:lnTo>
                    <a:pt x="0" y="0"/>
                  </a:lnTo>
                  <a:lnTo>
                    <a:pt x="0" y="5509260"/>
                  </a:lnTo>
                  <a:lnTo>
                    <a:pt x="7258811" y="5509260"/>
                  </a:lnTo>
                  <a:lnTo>
                    <a:pt x="7258811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15561" y="15951"/>
            <a:ext cx="3966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 dirty="0"/>
              <a:t>Exception-handling </a:t>
            </a:r>
            <a:r>
              <a:rPr sz="3000" spc="-60" dirty="0"/>
              <a:t>in</a:t>
            </a:r>
            <a:r>
              <a:rPr sz="3000" spc="-340" dirty="0"/>
              <a:t> </a:t>
            </a:r>
            <a:r>
              <a:rPr sz="3000" spc="-345" dirty="0"/>
              <a:t>Java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5012816" y="776478"/>
            <a:ext cx="6941820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667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i="1" spc="-5" dirty="0">
                <a:latin typeface="Carlito"/>
                <a:cs typeface="Carlito"/>
              </a:rPr>
              <a:t>A </a:t>
            </a:r>
            <a:r>
              <a:rPr sz="2200" i="1" spc="-10" dirty="0">
                <a:latin typeface="Carlito"/>
                <a:cs typeface="Carlito"/>
              </a:rPr>
              <a:t>program can </a:t>
            </a:r>
            <a:r>
              <a:rPr sz="2200" i="1" spc="-15" dirty="0">
                <a:latin typeface="Carlito"/>
                <a:cs typeface="Carlito"/>
              </a:rPr>
              <a:t>catch </a:t>
            </a:r>
            <a:r>
              <a:rPr sz="2200" i="1" spc="-20" dirty="0">
                <a:latin typeface="Carlito"/>
                <a:cs typeface="Carlito"/>
              </a:rPr>
              <a:t>exceptions </a:t>
            </a:r>
            <a:r>
              <a:rPr sz="2200" i="1" spc="-10" dirty="0">
                <a:latin typeface="Carlito"/>
                <a:cs typeface="Carlito"/>
              </a:rPr>
              <a:t>by using </a:t>
            </a:r>
            <a:r>
              <a:rPr sz="2200" i="1" spc="-5" dirty="0">
                <a:latin typeface="Carlito"/>
                <a:cs typeface="Carlito"/>
              </a:rPr>
              <a:t>a </a:t>
            </a:r>
            <a:r>
              <a:rPr sz="2200" i="1" spc="-10" dirty="0">
                <a:latin typeface="Carlito"/>
                <a:cs typeface="Carlito"/>
              </a:rPr>
              <a:t>combination of  </a:t>
            </a:r>
            <a:r>
              <a:rPr sz="2200" i="1" spc="-5" dirty="0">
                <a:latin typeface="Carlito"/>
                <a:cs typeface="Carlito"/>
              </a:rPr>
              <a:t>the </a:t>
            </a:r>
            <a:r>
              <a:rPr sz="2200" i="1" spc="-35" dirty="0">
                <a:latin typeface="Carlito"/>
                <a:cs typeface="Carlito"/>
              </a:rPr>
              <a:t>try, </a:t>
            </a:r>
            <a:r>
              <a:rPr sz="2200" i="1" spc="-15" dirty="0">
                <a:latin typeface="Carlito"/>
                <a:cs typeface="Carlito"/>
              </a:rPr>
              <a:t>catch, </a:t>
            </a:r>
            <a:r>
              <a:rPr sz="2200" i="1" spc="-10" dirty="0">
                <a:latin typeface="Carlito"/>
                <a:cs typeface="Carlito"/>
              </a:rPr>
              <a:t>and finally</a:t>
            </a:r>
            <a:r>
              <a:rPr sz="2200" i="1" spc="55" dirty="0">
                <a:latin typeface="Carlito"/>
                <a:cs typeface="Carlito"/>
              </a:rPr>
              <a:t> </a:t>
            </a:r>
            <a:r>
              <a:rPr sz="2200" i="1" spc="-15" dirty="0">
                <a:latin typeface="Carlito"/>
                <a:cs typeface="Carlito"/>
              </a:rPr>
              <a:t>blocks.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marR="975994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Program statements </a:t>
            </a:r>
            <a:r>
              <a:rPr sz="2200" spc="-10" dirty="0">
                <a:latin typeface="Carlito"/>
                <a:cs typeface="Carlito"/>
              </a:rPr>
              <a:t>that you </a:t>
            </a:r>
            <a:r>
              <a:rPr sz="2200" spc="-15" dirty="0">
                <a:latin typeface="Carlito"/>
                <a:cs typeface="Carlito"/>
              </a:rPr>
              <a:t>want to </a:t>
            </a:r>
            <a:r>
              <a:rPr sz="2200" spc="-10" dirty="0">
                <a:latin typeface="Carlito"/>
                <a:cs typeface="Carlito"/>
              </a:rPr>
              <a:t>monitor </a:t>
            </a:r>
            <a:r>
              <a:rPr sz="2200" spc="-20" dirty="0">
                <a:latin typeface="Carlito"/>
                <a:cs typeface="Carlito"/>
              </a:rPr>
              <a:t>for  </a:t>
            </a:r>
            <a:r>
              <a:rPr sz="2200" spc="-15" dirty="0">
                <a:latin typeface="Carlito"/>
                <a:cs typeface="Carlito"/>
              </a:rPr>
              <a:t>exceptions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15" dirty="0">
                <a:latin typeface="Carlito"/>
                <a:cs typeface="Carlito"/>
              </a:rPr>
              <a:t>contained </a:t>
            </a:r>
            <a:r>
              <a:rPr sz="2200" spc="-5" dirty="0">
                <a:latin typeface="Carlito"/>
                <a:cs typeface="Carlito"/>
              </a:rPr>
              <a:t>within a </a:t>
            </a:r>
            <a:r>
              <a:rPr sz="2200" dirty="0">
                <a:latin typeface="Carlito"/>
                <a:cs typeface="Carlito"/>
              </a:rPr>
              <a:t>try </a:t>
            </a:r>
            <a:r>
              <a:rPr sz="2200" spc="-10" dirty="0">
                <a:latin typeface="Carlito"/>
                <a:cs typeface="Carlito"/>
              </a:rPr>
              <a:t>block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catch </a:t>
            </a:r>
            <a:r>
              <a:rPr sz="2200" spc="-10" dirty="0">
                <a:latin typeface="Carlito"/>
                <a:cs typeface="Carlito"/>
              </a:rPr>
              <a:t>block </a:t>
            </a:r>
            <a:r>
              <a:rPr sz="2200" spc="-5" dirty="0">
                <a:latin typeface="Carlito"/>
                <a:cs typeface="Carlito"/>
              </a:rPr>
              <a:t>identifies a </a:t>
            </a:r>
            <a:r>
              <a:rPr sz="2200" spc="-10" dirty="0">
                <a:latin typeface="Carlito"/>
                <a:cs typeface="Carlito"/>
              </a:rPr>
              <a:t>block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code, </a:t>
            </a:r>
            <a:r>
              <a:rPr sz="2200" spc="-5" dirty="0">
                <a:latin typeface="Carlito"/>
                <a:cs typeface="Carlito"/>
              </a:rPr>
              <a:t>known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</a:t>
            </a:r>
            <a:endParaRPr sz="2200">
              <a:latin typeface="Carlito"/>
              <a:cs typeface="Carlito"/>
            </a:endParaRPr>
          </a:p>
          <a:p>
            <a:pPr marL="355600" marR="11239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u="heavy" spc="-1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Carlito"/>
                <a:cs typeface="Carlito"/>
              </a:rPr>
              <a:t>exception </a:t>
            </a:r>
            <a:r>
              <a:rPr sz="2200" u="heavy" spc="-30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Carlito"/>
                <a:cs typeface="Carlito"/>
              </a:rPr>
              <a:t>handler</a:t>
            </a:r>
            <a:r>
              <a:rPr sz="2200" spc="-30" dirty="0">
                <a:latin typeface="Carlito"/>
                <a:cs typeface="Carlito"/>
              </a:rPr>
              <a:t>,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handle </a:t>
            </a:r>
            <a:r>
              <a:rPr sz="2200" spc="-5" dirty="0">
                <a:latin typeface="Carlito"/>
                <a:cs typeface="Carlito"/>
              </a:rPr>
              <a:t>a particular type of  </a:t>
            </a:r>
            <a:r>
              <a:rPr sz="2200" spc="-15" dirty="0">
                <a:latin typeface="Carlito"/>
                <a:cs typeface="Carlito"/>
              </a:rPr>
              <a:t>exception.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single </a:t>
            </a:r>
            <a:r>
              <a:rPr sz="2200" dirty="0">
                <a:latin typeface="Carlito"/>
                <a:cs typeface="Carlito"/>
              </a:rPr>
              <a:t>try </a:t>
            </a:r>
            <a:r>
              <a:rPr sz="2200" spc="-10" dirty="0">
                <a:latin typeface="Carlito"/>
                <a:cs typeface="Carlito"/>
              </a:rPr>
              <a:t>block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15" dirty="0">
                <a:latin typeface="Carlito"/>
                <a:cs typeface="Carlito"/>
              </a:rPr>
              <a:t>more </a:t>
            </a:r>
            <a:r>
              <a:rPr sz="2200" spc="-5" dirty="0">
                <a:latin typeface="Carlito"/>
                <a:cs typeface="Carlito"/>
              </a:rPr>
              <a:t>than one </a:t>
            </a:r>
            <a:r>
              <a:rPr sz="2200" spc="-20" dirty="0">
                <a:latin typeface="Carlito"/>
                <a:cs typeface="Carlito"/>
              </a:rPr>
              <a:t>catch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blocks.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i="1" spc="-5" dirty="0">
                <a:latin typeface="Carlito"/>
                <a:cs typeface="Carlito"/>
              </a:rPr>
              <a:t>optional </a:t>
            </a:r>
            <a:r>
              <a:rPr sz="2200" spc="-10" dirty="0">
                <a:latin typeface="Carlito"/>
                <a:cs typeface="Carlito"/>
              </a:rPr>
              <a:t>finally block </a:t>
            </a:r>
            <a:r>
              <a:rPr sz="2200" spc="-5" dirty="0">
                <a:latin typeface="Carlito"/>
                <a:cs typeface="Carlito"/>
              </a:rPr>
              <a:t>identifies a </a:t>
            </a:r>
            <a:r>
              <a:rPr sz="2200" spc="-10" dirty="0">
                <a:latin typeface="Carlito"/>
                <a:cs typeface="Carlito"/>
              </a:rPr>
              <a:t>block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code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is  </a:t>
            </a:r>
            <a:r>
              <a:rPr sz="2200" spc="-15" dirty="0">
                <a:latin typeface="Carlito"/>
                <a:cs typeface="Carlito"/>
              </a:rPr>
              <a:t>guaranteed </a:t>
            </a:r>
            <a:r>
              <a:rPr sz="2200" spc="-20" dirty="0">
                <a:latin typeface="Carlito"/>
                <a:cs typeface="Carlito"/>
              </a:rPr>
              <a:t>to execute, </a:t>
            </a:r>
            <a:r>
              <a:rPr sz="2200" spc="-5" dirty="0">
                <a:latin typeface="Carlito"/>
                <a:cs typeface="Carlito"/>
              </a:rPr>
              <a:t>and is the </a:t>
            </a:r>
            <a:r>
              <a:rPr sz="2200" spc="-10" dirty="0">
                <a:latin typeface="Carlito"/>
                <a:cs typeface="Carlito"/>
              </a:rPr>
              <a:t>right place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close </a:t>
            </a:r>
            <a:r>
              <a:rPr sz="2200" spc="-10" dirty="0">
                <a:latin typeface="Carlito"/>
                <a:cs typeface="Carlito"/>
              </a:rPr>
              <a:t>files,  </a:t>
            </a:r>
            <a:r>
              <a:rPr sz="2200" spc="-15" dirty="0">
                <a:latin typeface="Carlito"/>
                <a:cs typeface="Carlito"/>
              </a:rPr>
              <a:t>recover </a:t>
            </a:r>
            <a:r>
              <a:rPr sz="2200" spc="-10" dirty="0">
                <a:latin typeface="Carlito"/>
                <a:cs typeface="Carlito"/>
              </a:rPr>
              <a:t>resources, </a:t>
            </a:r>
            <a:r>
              <a:rPr sz="2200" spc="-5" dirty="0">
                <a:latin typeface="Carlito"/>
                <a:cs typeface="Carlito"/>
              </a:rPr>
              <a:t>and otherwise clean up </a:t>
            </a:r>
            <a:r>
              <a:rPr sz="2200" spc="-15" dirty="0">
                <a:latin typeface="Carlito"/>
                <a:cs typeface="Carlito"/>
              </a:rPr>
              <a:t>after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code </a:t>
            </a:r>
            <a:r>
              <a:rPr sz="2200" u="heavy" spc="-1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Carlito"/>
                <a:cs typeface="Carlito"/>
              </a:rPr>
              <a:t> </a:t>
            </a:r>
            <a:r>
              <a:rPr sz="2200" u="heavy" spc="-5" dirty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Carlito"/>
                <a:cs typeface="Carlito"/>
              </a:rPr>
              <a:t>enclosed</a:t>
            </a:r>
            <a:r>
              <a:rPr sz="2200" spc="-5" dirty="0">
                <a:solidFill>
                  <a:srgbClr val="0099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try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block.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952" y="729234"/>
            <a:ext cx="4370070" cy="5013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tabLst>
                <a:tab pos="1771650" algn="l"/>
                <a:tab pos="3313429" algn="l"/>
              </a:tabLst>
            </a:pPr>
            <a:r>
              <a:rPr sz="2200" spc="-40" dirty="0">
                <a:latin typeface="Carlito"/>
                <a:cs typeface="Carlito"/>
              </a:rPr>
              <a:t>Java’s </a:t>
            </a:r>
            <a:r>
              <a:rPr sz="2200" spc="-15" dirty="0">
                <a:latin typeface="Carlito"/>
                <a:cs typeface="Carlito"/>
              </a:rPr>
              <a:t>exception </a:t>
            </a:r>
            <a:r>
              <a:rPr sz="2200" spc="-10" dirty="0">
                <a:latin typeface="Carlito"/>
                <a:cs typeface="Carlito"/>
              </a:rPr>
              <a:t>handling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managed  usin</a:t>
            </a:r>
            <a:r>
              <a:rPr sz="2200" spc="-5" dirty="0">
                <a:latin typeface="Carlito"/>
                <a:cs typeface="Carlito"/>
              </a:rPr>
              <a:t>g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5" dirty="0">
                <a:latin typeface="Carlito"/>
                <a:cs typeface="Carlito"/>
              </a:rPr>
              <a:t>f</a:t>
            </a:r>
            <a:r>
              <a:rPr sz="2200" spc="-5" dirty="0">
                <a:latin typeface="Carlito"/>
                <a:cs typeface="Carlito"/>
              </a:rPr>
              <a:t>oll</a:t>
            </a:r>
            <a:r>
              <a:rPr sz="2200" spc="-15" dirty="0">
                <a:latin typeface="Carlito"/>
                <a:cs typeface="Carlito"/>
              </a:rPr>
              <a:t>o</a:t>
            </a:r>
            <a:r>
              <a:rPr sz="2200" spc="-5" dirty="0">
                <a:latin typeface="Carlito"/>
                <a:cs typeface="Carlito"/>
              </a:rPr>
              <a:t>wing  </a:t>
            </a:r>
            <a:r>
              <a:rPr sz="2200" spc="-20" dirty="0">
                <a:latin typeface="Carlito"/>
                <a:cs typeface="Carlito"/>
              </a:rPr>
              <a:t>keywords: </a:t>
            </a:r>
            <a:r>
              <a:rPr sz="2200" b="1" spc="-35" dirty="0">
                <a:latin typeface="Carlito"/>
                <a:cs typeface="Carlito"/>
              </a:rPr>
              <a:t>try, </a:t>
            </a:r>
            <a:r>
              <a:rPr sz="2200" b="1" spc="-15" dirty="0">
                <a:latin typeface="Carlito"/>
                <a:cs typeface="Carlito"/>
              </a:rPr>
              <a:t>catch, </a:t>
            </a:r>
            <a:r>
              <a:rPr sz="2200" b="1" spc="-35" dirty="0">
                <a:latin typeface="Carlito"/>
                <a:cs typeface="Carlito"/>
              </a:rPr>
              <a:t>throw, </a:t>
            </a:r>
            <a:r>
              <a:rPr sz="2200" b="1" spc="-15" dirty="0">
                <a:latin typeface="Carlito"/>
                <a:cs typeface="Carlito"/>
              </a:rPr>
              <a:t>throws </a:t>
            </a:r>
            <a:r>
              <a:rPr sz="2200" b="1" spc="-5" dirty="0">
                <a:latin typeface="Carlito"/>
                <a:cs typeface="Carlito"/>
              </a:rPr>
              <a:t>a  nd</a:t>
            </a:r>
            <a:r>
              <a:rPr sz="2200" b="1" spc="-15" dirty="0">
                <a:latin typeface="Carlito"/>
                <a:cs typeface="Carlito"/>
              </a:rPr>
              <a:t> </a:t>
            </a:r>
            <a:r>
              <a:rPr sz="2200" b="1" spc="-25" dirty="0">
                <a:latin typeface="Carlito"/>
                <a:cs typeface="Carlito"/>
              </a:rPr>
              <a:t>finally.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arlito"/>
              <a:cs typeface="Carlito"/>
            </a:endParaRPr>
          </a:p>
          <a:p>
            <a:pPr marL="45529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try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2200" i="1" spc="-150" dirty="0">
                <a:latin typeface="Trebuchet MS"/>
                <a:cs typeface="Trebuchet MS"/>
              </a:rPr>
              <a:t>statement(s)</a:t>
            </a:r>
            <a:endParaRPr sz="2200">
              <a:latin typeface="Trebuchet MS"/>
              <a:cs typeface="Trebuchet MS"/>
            </a:endParaRPr>
          </a:p>
          <a:p>
            <a:pPr marL="45529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2200" spc="-125" dirty="0">
                <a:latin typeface="Arial"/>
                <a:cs typeface="Arial"/>
              </a:rPr>
              <a:t>catch </a:t>
            </a:r>
            <a:r>
              <a:rPr sz="2200" spc="-165" dirty="0">
                <a:latin typeface="Arial"/>
                <a:cs typeface="Arial"/>
              </a:rPr>
              <a:t>(</a:t>
            </a:r>
            <a:r>
              <a:rPr sz="2200" i="1" spc="-165" dirty="0">
                <a:latin typeface="Trebuchet MS"/>
                <a:cs typeface="Trebuchet MS"/>
              </a:rPr>
              <a:t>ExceptionType </a:t>
            </a:r>
            <a:r>
              <a:rPr sz="2200" i="1" spc="-105" dirty="0">
                <a:latin typeface="Trebuchet MS"/>
                <a:cs typeface="Trebuchet MS"/>
              </a:rPr>
              <a:t>name</a:t>
            </a:r>
            <a:r>
              <a:rPr sz="2200" spc="-105" dirty="0">
                <a:latin typeface="Arial"/>
                <a:cs typeface="Arial"/>
              </a:rPr>
              <a:t>)</a:t>
            </a:r>
            <a:r>
              <a:rPr sz="2200" spc="-28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2200" i="1" spc="-150" dirty="0">
                <a:latin typeface="Trebuchet MS"/>
                <a:cs typeface="Trebuchet MS"/>
              </a:rPr>
              <a:t>statement(s)</a:t>
            </a:r>
            <a:endParaRPr sz="2200">
              <a:latin typeface="Trebuchet MS"/>
              <a:cs typeface="Trebuchet MS"/>
            </a:endParaRPr>
          </a:p>
          <a:p>
            <a:pPr marL="45529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455295">
              <a:lnSpc>
                <a:spcPct val="100000"/>
              </a:lnSpc>
            </a:pPr>
            <a:r>
              <a:rPr sz="2200" spc="-60" dirty="0">
                <a:latin typeface="Arial"/>
                <a:cs typeface="Arial"/>
              </a:rPr>
              <a:t>finally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2200" i="1" spc="-150" dirty="0">
                <a:latin typeface="Trebuchet MS"/>
                <a:cs typeface="Trebuchet MS"/>
              </a:rPr>
              <a:t>statement(s)</a:t>
            </a:r>
            <a:endParaRPr sz="2200">
              <a:latin typeface="Trebuchet MS"/>
              <a:cs typeface="Trebuchet MS"/>
            </a:endParaRPr>
          </a:p>
          <a:p>
            <a:pPr marL="518159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994" y="966571"/>
            <a:ext cx="7951470" cy="50044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Courier New"/>
                <a:cs typeface="Courier New"/>
              </a:rPr>
              <a:t>class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ExceptionDemo{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Courier New"/>
                <a:cs typeface="Courier New"/>
              </a:rPr>
              <a:t>public static void main(String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args[]){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Courier New"/>
                <a:cs typeface="Courier New"/>
              </a:rPr>
              <a:t>int x,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a;</a:t>
            </a: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Courier New"/>
                <a:cs typeface="Courier New"/>
              </a:rPr>
              <a:t>try{</a:t>
            </a:r>
            <a:endParaRPr sz="20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Courier New"/>
                <a:cs typeface="Courier New"/>
              </a:rPr>
              <a:t>x 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0;</a:t>
            </a:r>
            <a:endParaRPr sz="20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Courier New"/>
                <a:cs typeface="Courier New"/>
              </a:rPr>
              <a:t>a = </a:t>
            </a:r>
            <a:r>
              <a:rPr sz="2000" spc="-5" dirty="0">
                <a:latin typeface="Courier New"/>
                <a:cs typeface="Courier New"/>
              </a:rPr>
              <a:t>22 </a:t>
            </a:r>
            <a:r>
              <a:rPr sz="2000" dirty="0">
                <a:latin typeface="Courier New"/>
                <a:cs typeface="Courier New"/>
              </a:rPr>
              <a:t>/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x;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960"/>
              </a:spcBef>
            </a:pPr>
            <a:r>
              <a:rPr sz="2000" spc="-5" dirty="0">
                <a:latin typeface="Courier New"/>
                <a:cs typeface="Courier New"/>
              </a:rPr>
              <a:t>System.out.println("This will be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bypassed.");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latin typeface="Courier New"/>
                <a:cs typeface="Courier New"/>
              </a:rPr>
              <a:t>catch (ArithmeticException e){</a:t>
            </a:r>
            <a:endParaRPr sz="20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Courier New"/>
                <a:cs typeface="Courier New"/>
              </a:rPr>
              <a:t>System.out.println("Division </a:t>
            </a:r>
            <a:r>
              <a:rPr sz="2000" dirty="0">
                <a:latin typeface="Courier New"/>
                <a:cs typeface="Courier New"/>
              </a:rPr>
              <a:t>by</a:t>
            </a:r>
            <a:r>
              <a:rPr sz="2000" spc="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zero.");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latin typeface="Courier New"/>
                <a:cs typeface="Courier New"/>
              </a:rPr>
              <a:t>System.out.println("After catch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statement.");</a:t>
            </a:r>
            <a:endParaRPr sz="20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61340"/>
          </a:xfrm>
          <a:custGeom>
            <a:avLst/>
            <a:gdLst/>
            <a:ahLst/>
            <a:cxnLst/>
            <a:rect l="l" t="t" r="r" b="b"/>
            <a:pathLst>
              <a:path w="12192000" h="561340">
                <a:moveTo>
                  <a:pt x="12192000" y="0"/>
                </a:moveTo>
                <a:lnTo>
                  <a:pt x="0" y="0"/>
                </a:lnTo>
                <a:lnTo>
                  <a:pt x="0" y="560832"/>
                </a:lnTo>
                <a:lnTo>
                  <a:pt x="12192000" y="5608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0617" y="0"/>
            <a:ext cx="5351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/>
              <a:t>How </a:t>
            </a:r>
            <a:r>
              <a:rPr sz="4000" spc="5" dirty="0"/>
              <a:t>to </a:t>
            </a:r>
            <a:r>
              <a:rPr sz="4000" spc="-225" dirty="0"/>
              <a:t>Handle</a:t>
            </a:r>
            <a:r>
              <a:rPr sz="4000" spc="-445" dirty="0"/>
              <a:t> </a:t>
            </a:r>
            <a:r>
              <a:rPr sz="4000" spc="-200" dirty="0"/>
              <a:t>exceptions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926" y="1001013"/>
            <a:ext cx="11120755" cy="11347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080" indent="-228600" algn="just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Whenever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20" dirty="0">
                <a:latin typeface="Carlito"/>
                <a:cs typeface="Carlito"/>
              </a:rPr>
              <a:t>exception </a:t>
            </a:r>
            <a:r>
              <a:rPr sz="2800" spc="-15" dirty="0">
                <a:latin typeface="Carlito"/>
                <a:cs typeface="Carlito"/>
              </a:rPr>
              <a:t>occurs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program, </a:t>
            </a:r>
            <a:r>
              <a:rPr sz="2800" spc="-5" dirty="0">
                <a:latin typeface="Carlito"/>
                <a:cs typeface="Carlito"/>
              </a:rPr>
              <a:t>an object </a:t>
            </a:r>
            <a:r>
              <a:rPr sz="2800" spc="-15" dirty="0">
                <a:latin typeface="Carlito"/>
                <a:cs typeface="Carlito"/>
              </a:rPr>
              <a:t>representing  that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exception 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created </a:t>
            </a:r>
            <a:r>
              <a:rPr sz="2800" spc="-10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thrown 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the method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which the  </a:t>
            </a:r>
            <a:r>
              <a:rPr sz="2800" spc="-20" dirty="0">
                <a:latin typeface="Carlito"/>
                <a:cs typeface="Carlito"/>
              </a:rPr>
              <a:t>exception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occurred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926" y="2621102"/>
            <a:ext cx="7467600" cy="19327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Either </a:t>
            </a:r>
            <a:r>
              <a:rPr sz="2400" spc="-20" dirty="0">
                <a:latin typeface="Carlito"/>
                <a:cs typeface="Carlito"/>
              </a:rPr>
              <a:t>you </a:t>
            </a:r>
            <a:r>
              <a:rPr sz="2400" spc="-10" dirty="0">
                <a:latin typeface="Carlito"/>
                <a:cs typeface="Carlito"/>
              </a:rPr>
              <a:t>can handle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exception,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5" dirty="0">
                <a:latin typeface="Carlito"/>
                <a:cs typeface="Carlito"/>
              </a:rPr>
              <a:t>ignore</a:t>
            </a:r>
            <a:r>
              <a:rPr sz="2400" spc="19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it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400" dirty="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buFont typeface="Arial"/>
              <a:buChar char="•"/>
              <a:tabLst>
                <a:tab pos="241300" algn="l"/>
                <a:tab pos="756285" algn="l"/>
                <a:tab pos="1477010" algn="l"/>
                <a:tab pos="2495550" algn="l"/>
                <a:tab pos="3455670" algn="l"/>
                <a:tab pos="4176395" algn="l"/>
                <a:tab pos="5819775" algn="l"/>
                <a:tab pos="6280150" algn="l"/>
              </a:tabLst>
            </a:pPr>
            <a:r>
              <a:rPr sz="2400" spc="-5" dirty="0">
                <a:latin typeface="Carlito"/>
                <a:cs typeface="Carlito"/>
              </a:rPr>
              <a:t>In	the	l</a:t>
            </a:r>
            <a:r>
              <a:rPr sz="2400" spc="-3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t</a:t>
            </a:r>
            <a:r>
              <a:rPr sz="2400" spc="-35" dirty="0">
                <a:latin typeface="Carlito"/>
                <a:cs typeface="Carlito"/>
              </a:rPr>
              <a:t>t</a:t>
            </a:r>
            <a:r>
              <a:rPr sz="2400" spc="-5" dirty="0">
                <a:latin typeface="Carlito"/>
                <a:cs typeface="Carlito"/>
              </a:rPr>
              <a:t>er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ase,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55" dirty="0">
                <a:latin typeface="Carlito"/>
                <a:cs typeface="Carlito"/>
              </a:rPr>
              <a:t>e</a:t>
            </a:r>
            <a:r>
              <a:rPr sz="2400" spc="-65" dirty="0">
                <a:latin typeface="Carlito"/>
                <a:cs typeface="Carlito"/>
              </a:rPr>
              <a:t>x</a:t>
            </a:r>
            <a:r>
              <a:rPr sz="2400" spc="-5" dirty="0">
                <a:latin typeface="Carlito"/>
                <a:cs typeface="Carlito"/>
              </a:rPr>
              <a:t>ce</a:t>
            </a:r>
            <a:r>
              <a:rPr sz="2400" spc="-20" dirty="0">
                <a:latin typeface="Carlito"/>
                <a:cs typeface="Carlito"/>
              </a:rPr>
              <a:t>p</a:t>
            </a:r>
            <a:r>
              <a:rPr sz="2400" spc="-5" dirty="0">
                <a:latin typeface="Carlito"/>
                <a:cs typeface="Carlito"/>
              </a:rPr>
              <a:t>tion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5" dirty="0">
                <a:latin typeface="Carlito"/>
                <a:cs typeface="Carlito"/>
              </a:rPr>
              <a:t>i</a:t>
            </a:r>
            <a:r>
              <a:rPr sz="2400" spc="-5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ha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spc="-10" dirty="0">
                <a:latin typeface="Carlito"/>
                <a:cs typeface="Carlito"/>
              </a:rPr>
              <a:t>d</a:t>
            </a:r>
            <a:r>
              <a:rPr sz="2400" spc="-20" dirty="0">
                <a:latin typeface="Carlito"/>
                <a:cs typeface="Carlito"/>
              </a:rPr>
              <a:t>l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5" dirty="0">
                <a:latin typeface="Carlito"/>
                <a:cs typeface="Carlito"/>
              </a:rPr>
              <a:t>d  </a:t>
            </a:r>
            <a:r>
              <a:rPr sz="2400" spc="-30" dirty="0">
                <a:latin typeface="Carlito"/>
                <a:cs typeface="Carlito"/>
              </a:rPr>
              <a:t>system </a:t>
            </a:r>
            <a:r>
              <a:rPr sz="2400" spc="-5" dirty="0">
                <a:latin typeface="Carlito"/>
                <a:cs typeface="Carlito"/>
              </a:rPr>
              <a:t>and the </a:t>
            </a:r>
            <a:r>
              <a:rPr sz="2400" spc="-25" dirty="0">
                <a:latin typeface="Carlito"/>
                <a:cs typeface="Carlito"/>
              </a:rPr>
              <a:t>program</a:t>
            </a:r>
            <a:r>
              <a:rPr sz="2400" spc="105" dirty="0">
                <a:latin typeface="Carlito"/>
                <a:cs typeface="Carlito"/>
              </a:rPr>
              <a:t> </a:t>
            </a:r>
            <a:r>
              <a:rPr sz="2400" spc="-15" dirty="0" smtClean="0">
                <a:latin typeface="Carlito"/>
                <a:cs typeface="Carlito"/>
              </a:rPr>
              <a:t>terminates</a:t>
            </a:r>
            <a:r>
              <a:rPr lang="en-US" sz="2400" spc="-15" dirty="0" smtClean="0">
                <a:latin typeface="Carlito"/>
                <a:cs typeface="Carlito"/>
              </a:rPr>
              <a:t> </a:t>
            </a:r>
            <a:r>
              <a:rPr lang="en-US" sz="2400" spc="-25" dirty="0" smtClean="0">
                <a:latin typeface="Carlito"/>
                <a:cs typeface="Carlito"/>
              </a:rPr>
              <a:t>b</a:t>
            </a:r>
            <a:r>
              <a:rPr lang="en-US" sz="2400" spc="-5" dirty="0" smtClean="0">
                <a:latin typeface="Carlito"/>
                <a:cs typeface="Carlito"/>
              </a:rPr>
              <a:t>y</a:t>
            </a:r>
            <a:r>
              <a:rPr lang="en-US" sz="2400" dirty="0" smtClean="0">
                <a:latin typeface="Carlito"/>
                <a:cs typeface="Carlito"/>
              </a:rPr>
              <a:t>	</a:t>
            </a:r>
            <a:r>
              <a:rPr lang="en-US" sz="2400" spc="-5" dirty="0" smtClean="0">
                <a:latin typeface="Carlito"/>
                <a:cs typeface="Carlito"/>
              </a:rPr>
              <a:t>the</a:t>
            </a:r>
            <a:r>
              <a:rPr lang="en-US" sz="2400" dirty="0" smtClean="0">
                <a:latin typeface="Carlito"/>
                <a:cs typeface="Carlito"/>
              </a:rPr>
              <a:t>	</a:t>
            </a:r>
            <a:r>
              <a:rPr lang="en-US" sz="2400" spc="-5" dirty="0" smtClean="0">
                <a:latin typeface="Carlito"/>
                <a:cs typeface="Carlito"/>
              </a:rPr>
              <a:t>J</a:t>
            </a:r>
            <a:r>
              <a:rPr lang="en-US" sz="2400" spc="-55" dirty="0" smtClean="0">
                <a:latin typeface="Carlito"/>
                <a:cs typeface="Carlito"/>
              </a:rPr>
              <a:t>a</a:t>
            </a:r>
            <a:r>
              <a:rPr lang="en-US" sz="2400" spc="-45" dirty="0" smtClean="0">
                <a:latin typeface="Carlito"/>
                <a:cs typeface="Carlito"/>
              </a:rPr>
              <a:t>v</a:t>
            </a:r>
            <a:r>
              <a:rPr lang="en-US" sz="2400" spc="-5" dirty="0" smtClean="0">
                <a:latin typeface="Carlito"/>
                <a:cs typeface="Carlito"/>
              </a:rPr>
              <a:t>a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lang="en-US" sz="2400" spc="-5" dirty="0" smtClean="0">
                <a:latin typeface="Carlito"/>
                <a:cs typeface="Carlito"/>
              </a:rPr>
              <a:t>ru</a:t>
            </a:r>
            <a:r>
              <a:rPr lang="en-US" sz="2400" spc="-30" dirty="0" smtClean="0">
                <a:latin typeface="Carlito"/>
                <a:cs typeface="Carlito"/>
              </a:rPr>
              <a:t>n</a:t>
            </a:r>
            <a:r>
              <a:rPr lang="en-US" sz="2400" spc="-5" dirty="0" smtClean="0">
                <a:latin typeface="Carlito"/>
                <a:cs typeface="Carlito"/>
              </a:rPr>
              <a:t>time-</a:t>
            </a:r>
            <a:endParaRPr lang="en-US" sz="2400" dirty="0" smtClean="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buFont typeface="Arial"/>
              <a:buChar char="•"/>
              <a:tabLst>
                <a:tab pos="241300" algn="l"/>
                <a:tab pos="756285" algn="l"/>
                <a:tab pos="1477010" algn="l"/>
                <a:tab pos="2495550" algn="l"/>
                <a:tab pos="3455670" algn="l"/>
                <a:tab pos="4176395" algn="l"/>
                <a:tab pos="5819775" algn="l"/>
                <a:tab pos="6280150" algn="l"/>
              </a:tabLst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926" y="4836414"/>
            <a:ext cx="11118215" cy="7931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10" dirty="0">
                <a:latin typeface="Carlito"/>
                <a:cs typeface="Carlito"/>
              </a:rPr>
              <a:t>handling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exceptions </a:t>
            </a:r>
            <a:r>
              <a:rPr sz="2800" spc="-5" dirty="0">
                <a:latin typeface="Carlito"/>
                <a:cs typeface="Carlito"/>
              </a:rPr>
              <a:t>will allow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fix it, and </a:t>
            </a:r>
            <a:r>
              <a:rPr sz="2800" spc="-20" dirty="0">
                <a:latin typeface="Carlito"/>
                <a:cs typeface="Carlito"/>
              </a:rPr>
              <a:t>prevent </a:t>
            </a:r>
            <a:r>
              <a:rPr sz="2800" spc="-5" dirty="0">
                <a:latin typeface="Carlito"/>
                <a:cs typeface="Carlito"/>
              </a:rPr>
              <a:t>the p  </a:t>
            </a:r>
            <a:r>
              <a:rPr sz="2800" spc="-25" dirty="0">
                <a:latin typeface="Carlito"/>
                <a:cs typeface="Carlito"/>
              </a:rPr>
              <a:t>rogram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terminating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abnormally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539750"/>
          </a:xfrm>
          <a:custGeom>
            <a:avLst/>
            <a:gdLst/>
            <a:ahLst/>
            <a:cxnLst/>
            <a:rect l="l" t="t" r="r" b="b"/>
            <a:pathLst>
              <a:path w="12192000" h="539750">
                <a:moveTo>
                  <a:pt x="12192000" y="0"/>
                </a:moveTo>
                <a:lnTo>
                  <a:pt x="0" y="0"/>
                </a:lnTo>
                <a:lnTo>
                  <a:pt x="0" y="539496"/>
                </a:lnTo>
                <a:lnTo>
                  <a:pt x="12192000" y="5394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0864" y="0"/>
            <a:ext cx="5969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4" dirty="0"/>
              <a:t>Handling </a:t>
            </a:r>
            <a:r>
              <a:rPr sz="4000" spc="-195" dirty="0"/>
              <a:t>Runtime</a:t>
            </a:r>
            <a:r>
              <a:rPr sz="4000" spc="-190" dirty="0"/>
              <a:t> </a:t>
            </a:r>
            <a:r>
              <a:rPr sz="4000" spc="-245" dirty="0"/>
              <a:t>Exceptions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0864" y="0"/>
            <a:ext cx="5970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0" dirty="0"/>
              <a:t>Handling </a:t>
            </a:r>
            <a:r>
              <a:rPr sz="4000" spc="-195" dirty="0"/>
              <a:t>Runtime</a:t>
            </a:r>
            <a:r>
              <a:rPr sz="4000" spc="-270" dirty="0"/>
              <a:t> </a:t>
            </a:r>
            <a:r>
              <a:rPr sz="4000" spc="-240" dirty="0"/>
              <a:t>Exceptions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64895" y="682497"/>
            <a:ext cx="11111865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512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b="1" spc="-10" dirty="0">
                <a:latin typeface="Carlito"/>
                <a:cs typeface="Carlito"/>
              </a:rPr>
              <a:t>Exception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run-time </a:t>
            </a:r>
            <a:r>
              <a:rPr sz="2400" spc="-10" dirty="0">
                <a:latin typeface="Carlito"/>
                <a:cs typeface="Carlito"/>
              </a:rPr>
              <a:t>error </a:t>
            </a:r>
            <a:r>
              <a:rPr sz="2400" spc="-5" dirty="0">
                <a:latin typeface="Carlito"/>
                <a:cs typeface="Carlito"/>
              </a:rPr>
              <a:t>i.e. </a:t>
            </a:r>
            <a:r>
              <a:rPr sz="2400" spc="-10" dirty="0">
                <a:latin typeface="Carlito"/>
                <a:cs typeface="Carlito"/>
              </a:rPr>
              <a:t>exception that occurs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the time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running the  </a:t>
            </a:r>
            <a:r>
              <a:rPr sz="2400" spc="-15" dirty="0">
                <a:latin typeface="Carlito"/>
                <a:cs typeface="Carlito"/>
              </a:rPr>
              <a:t>program.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marR="37592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It is an </a:t>
            </a:r>
            <a:r>
              <a:rPr sz="2400" spc="-15" dirty="0">
                <a:latin typeface="Carlito"/>
                <a:cs typeface="Carlito"/>
              </a:rPr>
              <a:t>event </a:t>
            </a:r>
            <a:r>
              <a:rPr sz="2400" spc="-10" dirty="0">
                <a:latin typeface="Carlito"/>
                <a:cs typeface="Carlito"/>
              </a:rPr>
              <a:t>that occurs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program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disrupts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normal  </a:t>
            </a:r>
            <a:r>
              <a:rPr sz="2400" spc="-10" dirty="0">
                <a:latin typeface="Carlito"/>
                <a:cs typeface="Carlito"/>
              </a:rPr>
              <a:t>flow of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execution.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rlito"/>
                <a:cs typeface="Carlito"/>
              </a:rPr>
              <a:t>Exception </a:t>
            </a:r>
            <a:r>
              <a:rPr sz="2400" b="1" spc="-5" dirty="0">
                <a:latin typeface="Carlito"/>
                <a:cs typeface="Carlito"/>
              </a:rPr>
              <a:t>Handler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5" dirty="0">
                <a:latin typeface="Carlito"/>
                <a:cs typeface="Carlito"/>
              </a:rPr>
              <a:t>of instructions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handles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exception.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0" dirty="0">
                <a:latin typeface="Carlito"/>
                <a:cs typeface="Carlito"/>
              </a:rPr>
              <a:t>programming </a:t>
            </a:r>
            <a:r>
              <a:rPr sz="2400" spc="-5" dirty="0">
                <a:latin typeface="Carlito"/>
                <a:cs typeface="Carlito"/>
              </a:rPr>
              <a:t>language </a:t>
            </a:r>
            <a:r>
              <a:rPr sz="2400" spc="-10" dirty="0">
                <a:latin typeface="Carlito"/>
                <a:cs typeface="Carlito"/>
              </a:rPr>
              <a:t>provides </a:t>
            </a:r>
            <a:r>
              <a:rPr sz="2400" dirty="0">
                <a:latin typeface="Carlito"/>
                <a:cs typeface="Carlito"/>
              </a:rPr>
              <a:t>a mechanism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help </a:t>
            </a:r>
            <a:r>
              <a:rPr sz="2400" spc="-15" dirty="0">
                <a:latin typeface="Carlito"/>
                <a:cs typeface="Carlito"/>
              </a:rPr>
              <a:t>programs </a:t>
            </a:r>
            <a:r>
              <a:rPr sz="2400" spc="-5" dirty="0">
                <a:latin typeface="Carlito"/>
                <a:cs typeface="Carlito"/>
              </a:rPr>
              <a:t>report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handle </a:t>
            </a:r>
            <a:r>
              <a:rPr sz="2400" spc="-15" dirty="0">
                <a:latin typeface="Carlito"/>
                <a:cs typeface="Carlito"/>
              </a:rPr>
              <a:t>errors.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When an </a:t>
            </a:r>
            <a:r>
              <a:rPr sz="2400" spc="-10" dirty="0">
                <a:latin typeface="Carlito"/>
                <a:cs typeface="Carlito"/>
              </a:rPr>
              <a:t>exceptional condition </a:t>
            </a:r>
            <a:r>
              <a:rPr sz="2400" dirty="0">
                <a:latin typeface="Carlito"/>
                <a:cs typeface="Carlito"/>
              </a:rPr>
              <a:t>arises, an </a:t>
            </a:r>
            <a:r>
              <a:rPr sz="2400" b="1" i="1" spc="-5" dirty="0">
                <a:latin typeface="Carlito"/>
                <a:cs typeface="Carlito"/>
              </a:rPr>
              <a:t>object </a:t>
            </a:r>
            <a:r>
              <a:rPr sz="2400" b="1" i="1" spc="-10" dirty="0">
                <a:latin typeface="Carlito"/>
                <a:cs typeface="Carlito"/>
              </a:rPr>
              <a:t>representing </a:t>
            </a:r>
            <a:r>
              <a:rPr sz="2400" b="1" i="1" spc="-5" dirty="0">
                <a:latin typeface="Carlito"/>
                <a:cs typeface="Carlito"/>
              </a:rPr>
              <a:t>that </a:t>
            </a:r>
            <a:r>
              <a:rPr sz="2400" b="1" i="1" spc="-20" dirty="0">
                <a:latin typeface="Carlito"/>
                <a:cs typeface="Carlito"/>
              </a:rPr>
              <a:t>exception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created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thrown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caused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error.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marR="52451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method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choose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handle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b="1" i="1" spc="-20" dirty="0">
                <a:latin typeface="Carlito"/>
                <a:cs typeface="Carlito"/>
              </a:rPr>
              <a:t>itself, </a:t>
            </a:r>
            <a:r>
              <a:rPr sz="2400" b="1" i="1" spc="-5" dirty="0">
                <a:latin typeface="Carlito"/>
                <a:cs typeface="Carlito"/>
              </a:rPr>
              <a:t>or </a:t>
            </a:r>
            <a:r>
              <a:rPr sz="2400" b="1" i="1" dirty="0">
                <a:latin typeface="Carlito"/>
                <a:cs typeface="Carlito"/>
              </a:rPr>
              <a:t>pass it </a:t>
            </a:r>
            <a:r>
              <a:rPr sz="2400" b="1" i="1" spc="-5" dirty="0">
                <a:latin typeface="Carlito"/>
                <a:cs typeface="Carlito"/>
              </a:rPr>
              <a:t>on</a:t>
            </a:r>
            <a:r>
              <a:rPr sz="2400" spc="-5" dirty="0">
                <a:latin typeface="Carlito"/>
                <a:cs typeface="Carlito"/>
              </a:rPr>
              <a:t>. Either </a:t>
            </a:r>
            <a:r>
              <a:rPr sz="2400" spc="-60" dirty="0">
                <a:latin typeface="Carlito"/>
                <a:cs typeface="Carlito"/>
              </a:rPr>
              <a:t>way, </a:t>
            </a:r>
            <a:r>
              <a:rPr sz="2400" spc="-15" dirty="0">
                <a:latin typeface="Carlito"/>
                <a:cs typeface="Carlito"/>
              </a:rPr>
              <a:t>at  </a:t>
            </a:r>
            <a:r>
              <a:rPr sz="2400" spc="-5" dirty="0">
                <a:latin typeface="Carlito"/>
                <a:cs typeface="Carlito"/>
              </a:rPr>
              <a:t>some </a:t>
            </a:r>
            <a:r>
              <a:rPr sz="2400" spc="-10" dirty="0">
                <a:latin typeface="Carlito"/>
                <a:cs typeface="Carlito"/>
              </a:rPr>
              <a:t>point,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exception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b="1" spc="-10" dirty="0">
                <a:latin typeface="Carlito"/>
                <a:cs typeface="Carlito"/>
              </a:rPr>
              <a:t>caught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processed.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521" y="1115313"/>
            <a:ext cx="10095230" cy="30702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416559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There are </a:t>
            </a:r>
            <a:r>
              <a:rPr sz="2600" spc="-15" dirty="0">
                <a:latin typeface="Carlito"/>
                <a:cs typeface="Carlito"/>
              </a:rPr>
              <a:t>several </a:t>
            </a:r>
            <a:r>
              <a:rPr sz="2600" spc="-5" dirty="0">
                <a:latin typeface="Carlito"/>
                <a:cs typeface="Carlito"/>
              </a:rPr>
              <a:t>built-in </a:t>
            </a:r>
            <a:r>
              <a:rPr sz="2600" spc="-15" dirty="0">
                <a:latin typeface="Carlito"/>
                <a:cs typeface="Carlito"/>
              </a:rPr>
              <a:t>exception </a:t>
            </a:r>
            <a:r>
              <a:rPr sz="2600" dirty="0">
                <a:latin typeface="Carlito"/>
                <a:cs typeface="Carlito"/>
              </a:rPr>
              <a:t>classes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used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handle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5" dirty="0">
                <a:latin typeface="Carlito"/>
                <a:cs typeface="Carlito"/>
              </a:rPr>
              <a:t>very </a:t>
            </a:r>
            <a:r>
              <a:rPr sz="2600" spc="-10" dirty="0">
                <a:latin typeface="Carlito"/>
                <a:cs typeface="Carlito"/>
              </a:rPr>
              <a:t>fundamental </a:t>
            </a:r>
            <a:r>
              <a:rPr sz="2600" spc="-15" dirty="0">
                <a:latin typeface="Carlito"/>
                <a:cs typeface="Carlito"/>
              </a:rPr>
              <a:t>errors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5" dirty="0">
                <a:latin typeface="Carlito"/>
                <a:cs typeface="Carlito"/>
              </a:rPr>
              <a:t>may </a:t>
            </a:r>
            <a:r>
              <a:rPr sz="2600" spc="-5" dirty="0">
                <a:latin typeface="Carlito"/>
                <a:cs typeface="Carlito"/>
              </a:rPr>
              <a:t>occur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15" dirty="0">
                <a:latin typeface="Carlito"/>
                <a:cs typeface="Carlito"/>
              </a:rPr>
              <a:t>your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programs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5" dirty="0">
                <a:latin typeface="Carlito"/>
                <a:cs typeface="Carlito"/>
              </a:rPr>
              <a:t>You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15" dirty="0">
                <a:latin typeface="Carlito"/>
                <a:cs typeface="Carlito"/>
              </a:rPr>
              <a:t>create your </a:t>
            </a:r>
            <a:r>
              <a:rPr sz="2600" spc="-5" dirty="0">
                <a:latin typeface="Carlito"/>
                <a:cs typeface="Carlito"/>
              </a:rPr>
              <a:t>own </a:t>
            </a:r>
            <a:r>
              <a:rPr sz="2600" spc="-10" dirty="0">
                <a:latin typeface="Carlito"/>
                <a:cs typeface="Carlito"/>
              </a:rPr>
              <a:t>exceptions </a:t>
            </a:r>
            <a:r>
              <a:rPr sz="2600" dirty="0">
                <a:latin typeface="Carlito"/>
                <a:cs typeface="Carlito"/>
              </a:rPr>
              <a:t>also </a:t>
            </a:r>
            <a:r>
              <a:rPr sz="2600" spc="-10" dirty="0">
                <a:latin typeface="Carlito"/>
                <a:cs typeface="Carlito"/>
              </a:rPr>
              <a:t>by extending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b="1" spc="-10" dirty="0">
                <a:latin typeface="Carlito"/>
                <a:cs typeface="Carlito"/>
              </a:rPr>
              <a:t>Exception</a:t>
            </a:r>
            <a:r>
              <a:rPr sz="2600" b="1" spc="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class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950">
              <a:latin typeface="Carlito"/>
              <a:cs typeface="Carlito"/>
            </a:endParaRPr>
          </a:p>
          <a:p>
            <a:pPr marL="241300" marR="1753235" indent="-228600">
              <a:lnSpc>
                <a:spcPts val="281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These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called user-defined </a:t>
            </a:r>
            <a:r>
              <a:rPr sz="2600" spc="-10" dirty="0">
                <a:latin typeface="Carlito"/>
                <a:cs typeface="Carlito"/>
              </a:rPr>
              <a:t>exceptions, </a:t>
            </a:r>
            <a:r>
              <a:rPr sz="2600" dirty="0">
                <a:latin typeface="Carlito"/>
                <a:cs typeface="Carlito"/>
              </a:rPr>
              <a:t>and will </a:t>
            </a:r>
            <a:r>
              <a:rPr sz="2600" spc="-5" dirty="0">
                <a:latin typeface="Carlito"/>
                <a:cs typeface="Carlito"/>
              </a:rPr>
              <a:t>be used</a:t>
            </a:r>
            <a:r>
              <a:rPr sz="2600" spc="-1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  </a:t>
            </a:r>
            <a:r>
              <a:rPr sz="2600" spc="-5" dirty="0">
                <a:latin typeface="Carlito"/>
                <a:cs typeface="Carlito"/>
              </a:rPr>
              <a:t>situations that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unique </a:t>
            </a:r>
            <a:r>
              <a:rPr sz="2600" spc="-15" dirty="0">
                <a:latin typeface="Carlito"/>
                <a:cs typeface="Carlito"/>
              </a:rPr>
              <a:t>to your </a:t>
            </a:r>
            <a:r>
              <a:rPr sz="2600" spc="-5" dirty="0">
                <a:latin typeface="Carlito"/>
                <a:cs typeface="Carlito"/>
              </a:rPr>
              <a:t>applications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56938" y="0"/>
            <a:ext cx="32785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0" dirty="0"/>
              <a:t>Exception</a:t>
            </a:r>
            <a:r>
              <a:rPr sz="4000" spc="-275" dirty="0"/>
              <a:t> </a:t>
            </a:r>
            <a:r>
              <a:rPr sz="4000" spc="-365" dirty="0"/>
              <a:t>Types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1034" y="0"/>
            <a:ext cx="4792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4" dirty="0"/>
              <a:t>The </a:t>
            </a:r>
            <a:r>
              <a:rPr sz="3200" spc="-190" dirty="0"/>
              <a:t>Exception </a:t>
            </a:r>
            <a:r>
              <a:rPr sz="3200" spc="-335" dirty="0"/>
              <a:t>Class</a:t>
            </a:r>
            <a:r>
              <a:rPr sz="3200" spc="-325" dirty="0"/>
              <a:t> </a:t>
            </a:r>
            <a:r>
              <a:rPr sz="3200" spc="-180" dirty="0"/>
              <a:t>Hierarchy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6502907" y="1952244"/>
            <a:ext cx="5689600" cy="1210310"/>
          </a:xfrm>
          <a:custGeom>
            <a:avLst/>
            <a:gdLst/>
            <a:ahLst/>
            <a:cxnLst/>
            <a:rect l="l" t="t" r="r" b="b"/>
            <a:pathLst>
              <a:path w="5689600" h="1210310">
                <a:moveTo>
                  <a:pt x="5689092" y="0"/>
                </a:moveTo>
                <a:lnTo>
                  <a:pt x="0" y="0"/>
                </a:lnTo>
                <a:lnTo>
                  <a:pt x="0" y="1210055"/>
                </a:lnTo>
                <a:lnTo>
                  <a:pt x="5689092" y="1210055"/>
                </a:lnTo>
                <a:lnTo>
                  <a:pt x="5689092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81902" y="1941017"/>
            <a:ext cx="5082540" cy="1173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marR="221615" indent="-274320" algn="r">
              <a:lnSpc>
                <a:spcPts val="2165"/>
              </a:lnSpc>
              <a:spcBef>
                <a:spcPts val="95"/>
              </a:spcBef>
              <a:buClr>
                <a:srgbClr val="5B9BD4"/>
              </a:buClr>
              <a:buSzPct val="68421"/>
              <a:buFont typeface="Wingdings"/>
              <a:buChar char=""/>
              <a:tabLst>
                <a:tab pos="274320" algn="l"/>
              </a:tabLst>
            </a:pPr>
            <a:r>
              <a:rPr sz="1900" spc="-20" dirty="0">
                <a:latin typeface="Carlito"/>
                <a:cs typeface="Carlito"/>
              </a:rPr>
              <a:t>Errors </a:t>
            </a:r>
            <a:r>
              <a:rPr sz="1900" spc="-10" dirty="0">
                <a:latin typeface="Carlito"/>
                <a:cs typeface="Carlito"/>
              </a:rPr>
              <a:t>indicate </a:t>
            </a:r>
            <a:r>
              <a:rPr sz="1900" spc="-5" dirty="0">
                <a:latin typeface="Carlito"/>
                <a:cs typeface="Carlito"/>
              </a:rPr>
              <a:t>serious </a:t>
            </a:r>
            <a:r>
              <a:rPr sz="1900" spc="-10" dirty="0">
                <a:latin typeface="Carlito"/>
                <a:cs typeface="Carlito"/>
              </a:rPr>
              <a:t>problems </a:t>
            </a:r>
            <a:r>
              <a:rPr sz="1900" spc="-5" dirty="0">
                <a:latin typeface="Carlito"/>
                <a:cs typeface="Carlito"/>
              </a:rPr>
              <a:t>and</a:t>
            </a:r>
            <a:r>
              <a:rPr sz="1900" spc="3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abnormal</a:t>
            </a:r>
            <a:endParaRPr sz="1900">
              <a:latin typeface="Carlito"/>
              <a:cs typeface="Carlito"/>
            </a:endParaRPr>
          </a:p>
          <a:p>
            <a:pPr marR="201295" algn="r">
              <a:lnSpc>
                <a:spcPts val="2165"/>
              </a:lnSpc>
            </a:pPr>
            <a:r>
              <a:rPr sz="1900" spc="-10" dirty="0">
                <a:latin typeface="Carlito"/>
                <a:cs typeface="Carlito"/>
              </a:rPr>
              <a:t>conditions </a:t>
            </a:r>
            <a:r>
              <a:rPr sz="1900" spc="-5" dirty="0">
                <a:latin typeface="Carlito"/>
                <a:cs typeface="Carlito"/>
              </a:rPr>
              <a:t>that </a:t>
            </a:r>
            <a:r>
              <a:rPr sz="1900" spc="-15" dirty="0">
                <a:latin typeface="Carlito"/>
                <a:cs typeface="Carlito"/>
              </a:rPr>
              <a:t>are </a:t>
            </a:r>
            <a:r>
              <a:rPr sz="1900" spc="-10" dirty="0">
                <a:latin typeface="Carlito"/>
                <a:cs typeface="Carlito"/>
              </a:rPr>
              <a:t>out </a:t>
            </a:r>
            <a:r>
              <a:rPr sz="1900" spc="-5" dirty="0">
                <a:latin typeface="Carlito"/>
                <a:cs typeface="Carlito"/>
              </a:rPr>
              <a:t>of </a:t>
            </a:r>
            <a:r>
              <a:rPr sz="1900" spc="-15" dirty="0">
                <a:latin typeface="Carlito"/>
                <a:cs typeface="Carlito"/>
              </a:rPr>
              <a:t>programmer’s</a:t>
            </a:r>
            <a:r>
              <a:rPr sz="1900" spc="7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reach.</a:t>
            </a:r>
            <a:endParaRPr sz="1900">
              <a:latin typeface="Carlito"/>
              <a:cs typeface="Carlito"/>
            </a:endParaRPr>
          </a:p>
          <a:p>
            <a:pPr marL="287020" marR="5080" indent="-274320">
              <a:lnSpc>
                <a:spcPts val="2050"/>
              </a:lnSpc>
              <a:spcBef>
                <a:spcPts val="635"/>
              </a:spcBef>
              <a:buClr>
                <a:srgbClr val="5B9BD4"/>
              </a:buClr>
              <a:buSzPct val="68421"/>
              <a:buFont typeface="Wingdings"/>
              <a:buChar char=""/>
              <a:tabLst>
                <a:tab pos="287020" algn="l"/>
              </a:tabLst>
            </a:pPr>
            <a:r>
              <a:rPr sz="1900" spc="-15" dirty="0">
                <a:latin typeface="Carlito"/>
                <a:cs typeface="Carlito"/>
              </a:rPr>
              <a:t>Exceptions are </a:t>
            </a:r>
            <a:r>
              <a:rPr sz="1900" spc="-10" dirty="0">
                <a:latin typeface="Carlito"/>
                <a:cs typeface="Carlito"/>
              </a:rPr>
              <a:t>situations </a:t>
            </a:r>
            <a:r>
              <a:rPr sz="1900" spc="-5" dirty="0">
                <a:latin typeface="Carlito"/>
                <a:cs typeface="Carlito"/>
              </a:rPr>
              <a:t>within the </a:t>
            </a:r>
            <a:r>
              <a:rPr sz="1900" spc="-15" dirty="0">
                <a:latin typeface="Carlito"/>
                <a:cs typeface="Carlito"/>
              </a:rPr>
              <a:t>control </a:t>
            </a:r>
            <a:r>
              <a:rPr sz="1900" spc="-5" dirty="0">
                <a:latin typeface="Carlito"/>
                <a:cs typeface="Carlito"/>
              </a:rPr>
              <a:t>of an  application, that </a:t>
            </a:r>
            <a:r>
              <a:rPr sz="1900" spc="-10" dirty="0">
                <a:latin typeface="Carlito"/>
                <a:cs typeface="Carlito"/>
              </a:rPr>
              <a:t>can </a:t>
            </a:r>
            <a:r>
              <a:rPr sz="1900" spc="-5" dirty="0">
                <a:latin typeface="Carlito"/>
                <a:cs typeface="Carlito"/>
              </a:rPr>
              <a:t>be</a:t>
            </a:r>
            <a:r>
              <a:rPr sz="1900" spc="1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handled.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6319" y="609600"/>
            <a:ext cx="6844283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69462"/>
            <a:ext cx="11706860" cy="51835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145" dirty="0">
                <a:latin typeface="Arial"/>
                <a:cs typeface="Arial"/>
              </a:rPr>
              <a:t>Exceptions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i="1" spc="-145" dirty="0">
                <a:solidFill>
                  <a:srgbClr val="FF0000"/>
                </a:solidFill>
                <a:latin typeface="Trebuchet MS"/>
                <a:cs typeface="Trebuchet MS"/>
              </a:rPr>
              <a:t>two</a:t>
            </a:r>
            <a:r>
              <a:rPr sz="2400" i="1" spc="-3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latin typeface="Arial"/>
                <a:cs typeface="Arial"/>
              </a:rPr>
              <a:t>types: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70" dirty="0">
                <a:solidFill>
                  <a:srgbClr val="FF0000"/>
                </a:solidFill>
                <a:latin typeface="Arial"/>
                <a:cs typeface="Arial"/>
              </a:rPr>
              <a:t>Unchecked</a:t>
            </a:r>
            <a:r>
              <a:rPr sz="24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0000"/>
                </a:solidFill>
                <a:latin typeface="Arial"/>
                <a:cs typeface="Arial"/>
              </a:rPr>
              <a:t>Exceptions</a:t>
            </a:r>
            <a:endParaRPr sz="2400" dirty="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Char char="•"/>
              <a:tabLst>
                <a:tab pos="698500" algn="l"/>
              </a:tabLst>
            </a:pPr>
            <a:r>
              <a:rPr sz="2400" spc="15" dirty="0">
                <a:latin typeface="Arial"/>
                <a:cs typeface="Arial"/>
              </a:rPr>
              <a:t>It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not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mandatory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handle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unchecked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exceptions.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75" dirty="0">
                <a:latin typeface="Arial"/>
                <a:cs typeface="Arial"/>
              </a:rPr>
              <a:t>Java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compiler</a:t>
            </a:r>
            <a:r>
              <a:rPr sz="2400" spc="-165" dirty="0">
                <a:latin typeface="Arial"/>
                <a:cs typeface="Arial"/>
              </a:rPr>
              <a:t> does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not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check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see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if 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method </a:t>
            </a:r>
            <a:r>
              <a:rPr sz="2400" spc="-130" dirty="0">
                <a:latin typeface="Arial"/>
                <a:cs typeface="Arial"/>
              </a:rPr>
              <a:t>handles </a:t>
            </a:r>
            <a:r>
              <a:rPr sz="2400" spc="-35" dirty="0">
                <a:latin typeface="Arial"/>
                <a:cs typeface="Arial"/>
              </a:rPr>
              <a:t>or </a:t>
            </a:r>
            <a:r>
              <a:rPr sz="2400" spc="-75" dirty="0">
                <a:latin typeface="Arial"/>
                <a:cs typeface="Arial"/>
              </a:rPr>
              <a:t>throws </a:t>
            </a:r>
            <a:r>
              <a:rPr sz="2400" spc="-110" dirty="0">
                <a:latin typeface="Arial"/>
                <a:cs typeface="Arial"/>
              </a:rPr>
              <a:t>these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exceptions.</a:t>
            </a:r>
            <a:endParaRPr sz="2400" dirty="0">
              <a:latin typeface="Arial"/>
              <a:cs typeface="Arial"/>
            </a:endParaRPr>
          </a:p>
          <a:p>
            <a:pPr marL="698500" marR="1033144" lvl="1" indent="-228600">
              <a:lnSpc>
                <a:spcPts val="2590"/>
              </a:lnSpc>
              <a:spcBef>
                <a:spcPts val="515"/>
              </a:spcBef>
              <a:buChar char="•"/>
              <a:tabLst>
                <a:tab pos="698500" algn="l"/>
              </a:tabLst>
            </a:pP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RuntimeException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super </a:t>
            </a:r>
            <a:r>
              <a:rPr sz="2400" spc="-190" dirty="0">
                <a:latin typeface="Arial"/>
                <a:cs typeface="Arial"/>
              </a:rPr>
              <a:t>class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75" dirty="0">
                <a:latin typeface="Arial"/>
                <a:cs typeface="Arial"/>
              </a:rPr>
              <a:t>all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00" dirty="0">
                <a:latin typeface="Arial"/>
                <a:cs typeface="Arial"/>
              </a:rPr>
              <a:t>classes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-140" dirty="0">
                <a:latin typeface="Arial"/>
                <a:cs typeface="Arial"/>
              </a:rPr>
              <a:t>come </a:t>
            </a:r>
            <a:r>
              <a:rPr sz="2400" spc="-80" dirty="0">
                <a:latin typeface="Arial"/>
                <a:cs typeface="Arial"/>
              </a:rPr>
              <a:t>under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unchecked  </a:t>
            </a:r>
            <a:r>
              <a:rPr sz="2400" spc="-120" dirty="0">
                <a:latin typeface="Arial"/>
                <a:cs typeface="Arial"/>
              </a:rPr>
              <a:t>exceptions.</a:t>
            </a:r>
            <a:endParaRPr sz="2400" dirty="0">
              <a:latin typeface="Arial"/>
              <a:cs typeface="Arial"/>
            </a:endParaRPr>
          </a:p>
          <a:p>
            <a:pPr marL="698500" marR="1395095" lvl="1" indent="-228600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  <a:tab pos="3921760" algn="l"/>
              </a:tabLst>
            </a:pPr>
            <a:r>
              <a:rPr sz="2400" i="1" spc="-5" dirty="0">
                <a:latin typeface="Carlito"/>
                <a:cs typeface="Carlito"/>
              </a:rPr>
              <a:t>ArithmeticException, </a:t>
            </a:r>
            <a:r>
              <a:rPr sz="2400" i="1" spc="-10" dirty="0">
                <a:latin typeface="Carlito"/>
                <a:cs typeface="Carlito"/>
              </a:rPr>
              <a:t>ArrayIndexOutOfBoundsException, NullPointerException,  </a:t>
            </a:r>
            <a:r>
              <a:rPr sz="2400" i="1" spc="-5" dirty="0">
                <a:latin typeface="Carlito"/>
                <a:cs typeface="Carlito"/>
              </a:rPr>
              <a:t>NumberFormatException	</a:t>
            </a:r>
            <a:r>
              <a:rPr sz="2400" spc="-10" dirty="0">
                <a:latin typeface="Carlito"/>
                <a:cs typeface="Carlito"/>
              </a:rPr>
              <a:t>etc.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some </a:t>
            </a:r>
            <a:r>
              <a:rPr sz="2400" spc="-10" dirty="0">
                <a:latin typeface="Carlito"/>
                <a:cs typeface="Carlito"/>
              </a:rPr>
              <a:t>unchecked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exceptions.</a:t>
            </a:r>
            <a:endParaRPr sz="24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210" dirty="0">
                <a:solidFill>
                  <a:srgbClr val="FF0000"/>
                </a:solidFill>
                <a:latin typeface="Arial"/>
                <a:cs typeface="Arial"/>
              </a:rPr>
              <a:t>Checked</a:t>
            </a:r>
            <a:r>
              <a:rPr sz="24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FF0000"/>
                </a:solidFill>
                <a:latin typeface="Arial"/>
                <a:cs typeface="Arial"/>
              </a:rPr>
              <a:t>Exceptions</a:t>
            </a:r>
            <a:endParaRPr sz="2400" dirty="0">
              <a:latin typeface="Arial"/>
              <a:cs typeface="Arial"/>
            </a:endParaRPr>
          </a:p>
          <a:p>
            <a:pPr marL="812800" marR="354965" lvl="1" indent="-342900">
              <a:lnSpc>
                <a:spcPts val="2590"/>
              </a:lnSpc>
              <a:spcBef>
                <a:spcPts val="1035"/>
              </a:spcBef>
              <a:buChar char="•"/>
              <a:tabLst>
                <a:tab pos="812165" algn="l"/>
                <a:tab pos="812800" algn="l"/>
                <a:tab pos="3823335" algn="l"/>
              </a:tabLst>
            </a:pPr>
            <a:r>
              <a:rPr sz="2400" spc="-195" dirty="0">
                <a:latin typeface="Arial"/>
                <a:cs typeface="Arial"/>
              </a:rPr>
              <a:t>Checked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exceptions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	</a:t>
            </a:r>
            <a:r>
              <a:rPr sz="2400" spc="-90" dirty="0">
                <a:latin typeface="Arial"/>
                <a:cs typeface="Arial"/>
              </a:rPr>
              <a:t>bound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be </a:t>
            </a:r>
            <a:r>
              <a:rPr sz="2400" spc="-105" dirty="0">
                <a:latin typeface="Arial"/>
                <a:cs typeface="Arial"/>
              </a:rPr>
              <a:t>handled. </a:t>
            </a:r>
            <a:r>
              <a:rPr sz="2400" spc="-270" dirty="0">
                <a:latin typeface="Arial"/>
                <a:cs typeface="Arial"/>
              </a:rPr>
              <a:t>Java </a:t>
            </a:r>
            <a:r>
              <a:rPr sz="2400" spc="-80" dirty="0">
                <a:latin typeface="Arial"/>
                <a:cs typeface="Arial"/>
              </a:rPr>
              <a:t>compiler </a:t>
            </a:r>
            <a:r>
              <a:rPr sz="2400" spc="-180" dirty="0">
                <a:latin typeface="Arial"/>
                <a:cs typeface="Arial"/>
              </a:rPr>
              <a:t>checks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95" dirty="0">
                <a:latin typeface="Arial"/>
                <a:cs typeface="Arial"/>
              </a:rPr>
              <a:t>see </a:t>
            </a: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  </a:t>
            </a:r>
            <a:r>
              <a:rPr sz="2400" spc="-130" dirty="0">
                <a:latin typeface="Arial"/>
                <a:cs typeface="Arial"/>
              </a:rPr>
              <a:t>handles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throws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these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exceptions.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If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not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handled,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leads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compilation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error.</a:t>
            </a:r>
            <a:endParaRPr sz="2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812165" algn="l"/>
                <a:tab pos="812800" algn="l"/>
              </a:tabLst>
            </a:pP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Exception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super </a:t>
            </a:r>
            <a:r>
              <a:rPr sz="2400" spc="-195" dirty="0">
                <a:latin typeface="Arial"/>
                <a:cs typeface="Arial"/>
              </a:rPr>
              <a:t>class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75" dirty="0">
                <a:latin typeface="Arial"/>
                <a:cs typeface="Arial"/>
              </a:rPr>
              <a:t>all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200" dirty="0">
                <a:latin typeface="Arial"/>
                <a:cs typeface="Arial"/>
              </a:rPr>
              <a:t>classes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-140" dirty="0">
                <a:latin typeface="Arial"/>
                <a:cs typeface="Arial"/>
              </a:rPr>
              <a:t>come </a:t>
            </a:r>
            <a:r>
              <a:rPr sz="2400" spc="-80" dirty="0">
                <a:latin typeface="Arial"/>
                <a:cs typeface="Arial"/>
              </a:rPr>
              <a:t>under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checked </a:t>
            </a:r>
            <a:r>
              <a:rPr sz="2400" spc="-120" dirty="0">
                <a:latin typeface="Arial"/>
                <a:cs typeface="Arial"/>
              </a:rPr>
              <a:t>exceptions.</a:t>
            </a:r>
            <a:endParaRPr sz="2400" dirty="0">
              <a:latin typeface="Arial"/>
              <a:cs typeface="Arial"/>
            </a:endParaRPr>
          </a:p>
          <a:p>
            <a:pPr marL="765175" lvl="1" indent="-29591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765175" algn="l"/>
                <a:tab pos="765810" algn="l"/>
              </a:tabLst>
            </a:pPr>
            <a:r>
              <a:rPr sz="2300" i="1" spc="-5" dirty="0">
                <a:latin typeface="Carlito"/>
                <a:cs typeface="Carlito"/>
              </a:rPr>
              <a:t>ClassNotFoundException, IOException, </a:t>
            </a:r>
            <a:r>
              <a:rPr sz="2300" i="1" spc="-10" dirty="0">
                <a:latin typeface="Carlito"/>
                <a:cs typeface="Carlito"/>
              </a:rPr>
              <a:t>FileNotFoundException, InterruptedException </a:t>
            </a:r>
            <a:r>
              <a:rPr sz="2300" spc="-10" dirty="0">
                <a:latin typeface="Carlito"/>
                <a:cs typeface="Carlito"/>
              </a:rPr>
              <a:t>etc.</a:t>
            </a:r>
            <a:r>
              <a:rPr sz="2300" spc="3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are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200" y="6172200"/>
            <a:ext cx="464820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Carlito"/>
                <a:cs typeface="Carlito"/>
              </a:rPr>
              <a:t>some </a:t>
            </a:r>
            <a:r>
              <a:rPr sz="2300" spc="-10" dirty="0">
                <a:latin typeface="Carlito"/>
                <a:cs typeface="Carlito"/>
              </a:rPr>
              <a:t>checked</a:t>
            </a:r>
            <a:r>
              <a:rPr sz="2300" spc="-4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exceptions.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8042" y="588700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21173" y="0"/>
            <a:ext cx="2553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0" dirty="0"/>
              <a:t>Exception</a:t>
            </a:r>
            <a:r>
              <a:rPr sz="3200" spc="-300" dirty="0"/>
              <a:t> </a:t>
            </a:r>
            <a:r>
              <a:rPr sz="3200" spc="-160" dirty="0"/>
              <a:t>types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52" y="1629155"/>
            <a:ext cx="11193780" cy="3523615"/>
          </a:xfrm>
          <a:custGeom>
            <a:avLst/>
            <a:gdLst/>
            <a:ahLst/>
            <a:cxnLst/>
            <a:rect l="l" t="t" r="r" b="b"/>
            <a:pathLst>
              <a:path w="11193780" h="3523615">
                <a:moveTo>
                  <a:pt x="11193780" y="0"/>
                </a:moveTo>
                <a:lnTo>
                  <a:pt x="0" y="0"/>
                </a:lnTo>
                <a:lnTo>
                  <a:pt x="0" y="3523488"/>
                </a:lnTo>
                <a:lnTo>
                  <a:pt x="11193780" y="3523488"/>
                </a:lnTo>
                <a:lnTo>
                  <a:pt x="1119378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9882" y="1606422"/>
            <a:ext cx="10902315" cy="3406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24511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  <a:tab pos="7423784" algn="l"/>
              </a:tabLst>
            </a:pPr>
            <a:r>
              <a:rPr sz="2400" spc="-5" dirty="0">
                <a:latin typeface="Carlito"/>
                <a:cs typeface="Carlito"/>
              </a:rPr>
              <a:t>Once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thrown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b="1" i="1" dirty="0">
                <a:latin typeface="Carlito"/>
                <a:cs typeface="Carlito"/>
              </a:rPr>
              <a:t>try</a:t>
            </a:r>
            <a:r>
              <a:rPr sz="2400" b="1" i="1" spc="-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block,</a:t>
            </a:r>
            <a:r>
              <a:rPr sz="2400" spc="-15" dirty="0">
                <a:latin typeface="Carlito"/>
                <a:cs typeface="Carlito"/>
              </a:rPr>
              <a:t> control	</a:t>
            </a:r>
            <a:r>
              <a:rPr sz="2400" spc="-20" dirty="0">
                <a:latin typeface="Carlito"/>
                <a:cs typeface="Carlito"/>
              </a:rPr>
              <a:t>stops </a:t>
            </a:r>
            <a:r>
              <a:rPr sz="2400" spc="-15" dirty="0">
                <a:latin typeface="Carlito"/>
                <a:cs typeface="Carlito"/>
              </a:rPr>
              <a:t>executing </a:t>
            </a:r>
            <a:r>
              <a:rPr sz="2400" spc="-5" dirty="0">
                <a:latin typeface="Carlito"/>
                <a:cs typeface="Carlito"/>
              </a:rPr>
              <a:t>remaining  </a:t>
            </a:r>
            <a:r>
              <a:rPr sz="2400" spc="-15" dirty="0">
                <a:latin typeface="Carlito"/>
                <a:cs typeface="Carlito"/>
              </a:rPr>
              <a:t>statements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i="1" dirty="0">
                <a:latin typeface="Carlito"/>
                <a:cs typeface="Carlito"/>
              </a:rPr>
              <a:t>try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enters into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b="1" i="1" spc="-15" dirty="0">
                <a:latin typeface="Carlito"/>
                <a:cs typeface="Carlito"/>
              </a:rPr>
              <a:t>catch</a:t>
            </a:r>
            <a:r>
              <a:rPr sz="2400" b="1" i="1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block.</a:t>
            </a:r>
            <a:endParaRPr sz="24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  <a:tab pos="4272915" algn="l"/>
                <a:tab pos="7166609" algn="l"/>
              </a:tabLst>
            </a:pPr>
            <a:r>
              <a:rPr sz="2400" spc="-5" dirty="0">
                <a:latin typeface="Carlito"/>
                <a:cs typeface="Carlito"/>
              </a:rPr>
              <a:t>Once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i="1" spc="-15" dirty="0">
                <a:latin typeface="Carlito"/>
                <a:cs typeface="Carlito"/>
              </a:rPr>
              <a:t>catch </a:t>
            </a:r>
            <a:r>
              <a:rPr sz="2400" spc="-15" dirty="0">
                <a:latin typeface="Carlito"/>
                <a:cs typeface="Carlito"/>
              </a:rPr>
              <a:t>statement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executed,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program control	executes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statements </a:t>
            </a:r>
            <a:r>
              <a:rPr sz="2400" dirty="0">
                <a:latin typeface="Carlito"/>
                <a:cs typeface="Carlito"/>
              </a:rPr>
              <a:t>in  </a:t>
            </a:r>
            <a:r>
              <a:rPr sz="2400" spc="-5" dirty="0">
                <a:latin typeface="Carlito"/>
                <a:cs typeface="Carlito"/>
              </a:rPr>
              <a:t>finally block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present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then	</a:t>
            </a:r>
            <a:r>
              <a:rPr sz="2400" spc="-10" dirty="0">
                <a:latin typeface="Carlito"/>
                <a:cs typeface="Carlito"/>
              </a:rPr>
              <a:t>continues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0" dirty="0">
                <a:latin typeface="Carlito"/>
                <a:cs typeface="Carlito"/>
              </a:rPr>
              <a:t>next </a:t>
            </a:r>
            <a:r>
              <a:rPr sz="2400" dirty="0">
                <a:latin typeface="Carlito"/>
                <a:cs typeface="Carlito"/>
              </a:rPr>
              <a:t>line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program </a:t>
            </a:r>
            <a:r>
              <a:rPr sz="2400" b="1" spc="-5" dirty="0">
                <a:latin typeface="Carlito"/>
                <a:cs typeface="Carlito"/>
              </a:rPr>
              <a:t>following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i="1" spc="-10" dirty="0">
                <a:latin typeface="Carlito"/>
                <a:cs typeface="Carlito"/>
              </a:rPr>
              <a:t>try</a:t>
            </a:r>
            <a:r>
              <a:rPr sz="2400" spc="-10" dirty="0">
                <a:latin typeface="Carlito"/>
                <a:cs typeface="Carlito"/>
              </a:rPr>
              <a:t>/</a:t>
            </a:r>
            <a:r>
              <a:rPr sz="2400" b="1" i="1" spc="-10" dirty="0">
                <a:latin typeface="Carlito"/>
                <a:cs typeface="Carlito"/>
              </a:rPr>
              <a:t>catch</a:t>
            </a:r>
            <a:r>
              <a:rPr sz="2400" b="1" i="1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block.</a:t>
            </a:r>
            <a:endParaRPr sz="2400">
              <a:latin typeface="Carlito"/>
              <a:cs typeface="Carlito"/>
            </a:endParaRPr>
          </a:p>
          <a:p>
            <a:pPr marL="241300" marR="71120" indent="-228600">
              <a:lnSpc>
                <a:spcPct val="90100"/>
              </a:lnSpc>
              <a:spcBef>
                <a:spcPts val="990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dirty="0"/>
              <a:t>	</a:t>
            </a:r>
            <a:r>
              <a:rPr sz="2400" dirty="0">
                <a:latin typeface="Carlito"/>
                <a:cs typeface="Carlito"/>
              </a:rPr>
              <a:t>A try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always </a:t>
            </a:r>
            <a:r>
              <a:rPr sz="2400" spc="-15" dirty="0">
                <a:latin typeface="Carlito"/>
                <a:cs typeface="Carlito"/>
              </a:rPr>
              <a:t>followed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catch </a:t>
            </a:r>
            <a:r>
              <a:rPr sz="2400" spc="-5" dirty="0">
                <a:latin typeface="Carlito"/>
                <a:cs typeface="Carlito"/>
              </a:rPr>
              <a:t>block,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latin typeface="Carlito"/>
                <a:cs typeface="Carlito"/>
              </a:rPr>
              <a:t>handles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b="1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i="1" dirty="0">
                <a:latin typeface="Carlito"/>
                <a:cs typeface="Carlito"/>
              </a:rPr>
              <a:t>try 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20" dirty="0">
                <a:latin typeface="Carlito"/>
                <a:cs typeface="Carlito"/>
              </a:rPr>
              <a:t>followed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b="1" i="1" spc="-5" dirty="0">
                <a:latin typeface="Carlito"/>
                <a:cs typeface="Carlito"/>
              </a:rPr>
              <a:t>finally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dirty="0">
                <a:latin typeface="Carlito"/>
                <a:cs typeface="Carlito"/>
              </a:rPr>
              <a:t>which is </a:t>
            </a:r>
            <a:r>
              <a:rPr sz="2400" spc="-10" dirty="0">
                <a:latin typeface="Carlito"/>
                <a:cs typeface="Carlito"/>
              </a:rPr>
              <a:t>generally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release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resources  allocated </a:t>
            </a:r>
            <a:r>
              <a:rPr sz="2400" dirty="0">
                <a:latin typeface="Carlito"/>
                <a:cs typeface="Carlito"/>
              </a:rPr>
              <a:t>in the try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catch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executed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no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thrown.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76038" y="0"/>
            <a:ext cx="2447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0" dirty="0"/>
              <a:t>Execution</a:t>
            </a:r>
            <a:r>
              <a:rPr sz="3200" spc="-310" dirty="0"/>
              <a:t> </a:t>
            </a:r>
            <a:r>
              <a:rPr sz="3200" spc="-180" dirty="0"/>
              <a:t>Flow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54990"/>
          </a:xfrm>
          <a:prstGeom prst="rect">
            <a:avLst/>
          </a:prstGeom>
          <a:solidFill>
            <a:srgbClr val="AEABA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10"/>
              </a:lnSpc>
            </a:pPr>
            <a:r>
              <a:rPr sz="4000" spc="-225" dirty="0"/>
              <a:t>Handling </a:t>
            </a:r>
            <a:r>
              <a:rPr sz="4000" spc="-254" dirty="0"/>
              <a:t>Exceptions- </a:t>
            </a:r>
            <a:r>
              <a:rPr sz="4000" spc="-105" dirty="0"/>
              <a:t>Method</a:t>
            </a:r>
            <a:r>
              <a:rPr sz="4000" spc="-409" dirty="0"/>
              <a:t> </a:t>
            </a:r>
            <a:r>
              <a:rPr sz="4000" spc="-140" dirty="0"/>
              <a:t>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0" y="554736"/>
            <a:ext cx="12192000" cy="83058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i="1" dirty="0">
                <a:latin typeface="Carlito"/>
                <a:cs typeface="Carlito"/>
              </a:rPr>
              <a:t>two </a:t>
            </a:r>
            <a:r>
              <a:rPr sz="2400" spc="-25" dirty="0">
                <a:latin typeface="Carlito"/>
                <a:cs typeface="Carlito"/>
              </a:rPr>
              <a:t>ways </a:t>
            </a:r>
            <a:r>
              <a:rPr sz="2400" spc="-5" dirty="0">
                <a:latin typeface="Carlito"/>
                <a:cs typeface="Carlito"/>
              </a:rPr>
              <a:t>of handling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exceptions:</a:t>
            </a:r>
            <a:endParaRPr sz="2400">
              <a:latin typeface="Carlito"/>
              <a:cs typeface="Carlito"/>
            </a:endParaRPr>
          </a:p>
          <a:p>
            <a:pPr marL="548640" indent="-457200">
              <a:lnSpc>
                <a:spcPct val="100000"/>
              </a:lnSpc>
              <a:buFont typeface="Arial"/>
              <a:buChar char="•"/>
              <a:tabLst>
                <a:tab pos="548005" algn="l"/>
                <a:tab pos="548640" algn="l"/>
              </a:tabLst>
            </a:pPr>
            <a:r>
              <a:rPr sz="2400" spc="-5" dirty="0">
                <a:latin typeface="Carlito"/>
                <a:cs typeface="Carlito"/>
              </a:rPr>
              <a:t>Handle </a:t>
            </a:r>
            <a:r>
              <a:rPr sz="2400" dirty="0">
                <a:latin typeface="Carlito"/>
                <a:cs typeface="Carlito"/>
              </a:rPr>
              <a:t>within the method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i="1" dirty="0">
                <a:latin typeface="Carlito"/>
                <a:cs typeface="Carlito"/>
              </a:rPr>
              <a:t>try </a:t>
            </a:r>
            <a:r>
              <a:rPr sz="2400" i="1" spc="-5" dirty="0">
                <a:latin typeface="Carlito"/>
                <a:cs typeface="Carlito"/>
              </a:rPr>
              <a:t>.. </a:t>
            </a:r>
            <a:r>
              <a:rPr sz="2400" i="1" spc="-15" dirty="0">
                <a:latin typeface="Carlito"/>
                <a:cs typeface="Carlito"/>
              </a:rPr>
              <a:t>catch</a:t>
            </a:r>
            <a:r>
              <a:rPr sz="2400" i="1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" y="1429511"/>
            <a:ext cx="4753610" cy="5428615"/>
          </a:xfrm>
          <a:custGeom>
            <a:avLst/>
            <a:gdLst/>
            <a:ahLst/>
            <a:cxnLst/>
            <a:rect l="l" t="t" r="r" b="b"/>
            <a:pathLst>
              <a:path w="4753610" h="5428615">
                <a:moveTo>
                  <a:pt x="4753356" y="0"/>
                </a:moveTo>
                <a:lnTo>
                  <a:pt x="0" y="0"/>
                </a:lnTo>
                <a:lnTo>
                  <a:pt x="0" y="5428484"/>
                </a:lnTo>
                <a:lnTo>
                  <a:pt x="4753356" y="5428484"/>
                </a:lnTo>
                <a:lnTo>
                  <a:pt x="4753356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4041" y="1445209"/>
            <a:ext cx="3358515" cy="546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Method</a:t>
            </a:r>
            <a:r>
              <a:rPr sz="21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1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try</a:t>
            </a:r>
            <a:r>
              <a:rPr sz="2100" spc="-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{</a:t>
            </a:r>
            <a:endParaRPr sz="2100">
              <a:latin typeface="Carlito"/>
              <a:cs typeface="Carlito"/>
            </a:endParaRPr>
          </a:p>
          <a:p>
            <a:pPr marL="495300">
              <a:lnSpc>
                <a:spcPct val="100000"/>
              </a:lnSpc>
            </a:pPr>
            <a:r>
              <a:rPr sz="2100" spc="-5" dirty="0">
                <a:solidFill>
                  <a:srgbClr val="0000FF"/>
                </a:solidFill>
                <a:latin typeface="Carlito"/>
                <a:cs typeface="Carlito"/>
              </a:rPr>
              <a:t>…………..</a:t>
            </a:r>
            <a:endParaRPr sz="2100">
              <a:latin typeface="Carlito"/>
              <a:cs typeface="Carlito"/>
            </a:endParaRPr>
          </a:p>
          <a:p>
            <a:pPr marL="73025">
              <a:lnSpc>
                <a:spcPct val="100000"/>
              </a:lnSpc>
            </a:pP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spc="-15" dirty="0">
                <a:solidFill>
                  <a:srgbClr val="0000FF"/>
                </a:solidFill>
                <a:latin typeface="Carlito"/>
                <a:cs typeface="Carlito"/>
              </a:rPr>
              <a:t>catch (ExceptionTypeX </a:t>
            </a: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e)</a:t>
            </a:r>
            <a:r>
              <a:rPr sz="2100" spc="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{</a:t>
            </a:r>
            <a:endParaRPr sz="21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100" i="1" dirty="0">
                <a:latin typeface="Carlito"/>
                <a:cs typeface="Carlito"/>
              </a:rPr>
              <a:t>// </a:t>
            </a:r>
            <a:r>
              <a:rPr sz="2100" i="1" spc="-10" dirty="0">
                <a:latin typeface="Carlito"/>
                <a:cs typeface="Carlito"/>
              </a:rPr>
              <a:t>Exception </a:t>
            </a:r>
            <a:r>
              <a:rPr sz="2100" i="1" spc="-5" dirty="0">
                <a:latin typeface="Carlito"/>
                <a:cs typeface="Carlito"/>
              </a:rPr>
              <a:t>handling</a:t>
            </a:r>
            <a:r>
              <a:rPr sz="2100" i="1" spc="-105" dirty="0">
                <a:latin typeface="Carlito"/>
                <a:cs typeface="Carlito"/>
              </a:rPr>
              <a:t> </a:t>
            </a:r>
            <a:r>
              <a:rPr sz="2100" i="1" spc="-10" dirty="0">
                <a:latin typeface="Carlito"/>
                <a:cs typeface="Carlito"/>
              </a:rPr>
              <a:t>code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spc="-15" dirty="0">
                <a:solidFill>
                  <a:srgbClr val="0000FF"/>
                </a:solidFill>
                <a:latin typeface="Carlito"/>
                <a:cs typeface="Carlito"/>
              </a:rPr>
              <a:t>catch (ExceptionTypeY </a:t>
            </a: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e)</a:t>
            </a:r>
            <a:r>
              <a:rPr sz="2100" spc="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{</a:t>
            </a:r>
            <a:endParaRPr sz="21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100" i="1" dirty="0">
                <a:latin typeface="Carlito"/>
                <a:cs typeface="Carlito"/>
              </a:rPr>
              <a:t>// </a:t>
            </a:r>
            <a:r>
              <a:rPr sz="2100" i="1" spc="-10" dirty="0">
                <a:latin typeface="Carlito"/>
                <a:cs typeface="Carlito"/>
              </a:rPr>
              <a:t>Exception </a:t>
            </a:r>
            <a:r>
              <a:rPr sz="2100" i="1" spc="-5" dirty="0">
                <a:latin typeface="Carlito"/>
                <a:cs typeface="Carlito"/>
              </a:rPr>
              <a:t>handling</a:t>
            </a:r>
            <a:r>
              <a:rPr sz="2100" i="1" spc="-105" dirty="0">
                <a:latin typeface="Carlito"/>
                <a:cs typeface="Carlito"/>
              </a:rPr>
              <a:t> </a:t>
            </a:r>
            <a:r>
              <a:rPr sz="2100" i="1" spc="-10" dirty="0">
                <a:latin typeface="Carlito"/>
                <a:cs typeface="Carlito"/>
              </a:rPr>
              <a:t>code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spc="-15" dirty="0">
                <a:solidFill>
                  <a:srgbClr val="0000FF"/>
                </a:solidFill>
                <a:latin typeface="Carlito"/>
                <a:cs typeface="Carlito"/>
              </a:rPr>
              <a:t>catch (ExceptionTypeZ </a:t>
            </a: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e)</a:t>
            </a:r>
            <a:r>
              <a:rPr sz="2100" spc="2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{</a:t>
            </a:r>
            <a:endParaRPr sz="21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100" i="1" dirty="0">
                <a:latin typeface="Carlito"/>
                <a:cs typeface="Carlito"/>
              </a:rPr>
              <a:t>// </a:t>
            </a:r>
            <a:r>
              <a:rPr sz="2100" i="1" spc="-10" dirty="0">
                <a:latin typeface="Carlito"/>
                <a:cs typeface="Carlito"/>
              </a:rPr>
              <a:t>Exception </a:t>
            </a:r>
            <a:r>
              <a:rPr sz="2100" i="1" spc="-5" dirty="0">
                <a:latin typeface="Carlito"/>
                <a:cs typeface="Carlito"/>
              </a:rPr>
              <a:t>handling</a:t>
            </a:r>
            <a:r>
              <a:rPr sz="2100" i="1" spc="-105" dirty="0">
                <a:latin typeface="Carlito"/>
                <a:cs typeface="Carlito"/>
              </a:rPr>
              <a:t> </a:t>
            </a:r>
            <a:r>
              <a:rPr sz="2100" i="1" spc="-10" dirty="0">
                <a:latin typeface="Carlito"/>
                <a:cs typeface="Carlito"/>
              </a:rPr>
              <a:t>code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  <a:p>
            <a:pPr marL="73025">
              <a:lnSpc>
                <a:spcPct val="100000"/>
              </a:lnSpc>
            </a:pPr>
            <a:r>
              <a:rPr sz="2100" spc="-5" dirty="0">
                <a:solidFill>
                  <a:srgbClr val="0000FF"/>
                </a:solidFill>
                <a:latin typeface="Carlito"/>
                <a:cs typeface="Carlito"/>
              </a:rPr>
              <a:t>finally</a:t>
            </a:r>
            <a:r>
              <a:rPr sz="2100" spc="-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{</a:t>
            </a:r>
            <a:endParaRPr sz="21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100" i="1" dirty="0">
                <a:latin typeface="Carlito"/>
                <a:cs typeface="Carlito"/>
              </a:rPr>
              <a:t>// clean-up</a:t>
            </a:r>
            <a:r>
              <a:rPr sz="2100" i="1" spc="-45" dirty="0">
                <a:latin typeface="Carlito"/>
                <a:cs typeface="Carlito"/>
              </a:rPr>
              <a:t> </a:t>
            </a:r>
            <a:r>
              <a:rPr sz="2100" i="1" spc="-10" dirty="0">
                <a:latin typeface="Carlito"/>
                <a:cs typeface="Carlito"/>
              </a:rPr>
              <a:t>code</a:t>
            </a:r>
            <a:endParaRPr sz="2100">
              <a:latin typeface="Carlito"/>
              <a:cs typeface="Carlito"/>
            </a:endParaRPr>
          </a:p>
          <a:p>
            <a:pPr marL="73025">
              <a:lnSpc>
                <a:spcPct val="100000"/>
              </a:lnSpc>
            </a:pPr>
            <a:r>
              <a:rPr sz="2100" dirty="0">
                <a:solidFill>
                  <a:srgbClr val="0000FF"/>
                </a:solidFill>
                <a:latin typeface="Carlito"/>
                <a:cs typeface="Carlito"/>
              </a:rPr>
              <a:t>}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55235" y="1429511"/>
            <a:ext cx="7636763" cy="4468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1804" y="0"/>
            <a:ext cx="6170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/>
              <a:t>Handling </a:t>
            </a:r>
            <a:r>
              <a:rPr sz="4000" spc="-210" dirty="0"/>
              <a:t>Exceptions-Method</a:t>
            </a:r>
            <a:r>
              <a:rPr sz="4000" spc="-370" dirty="0"/>
              <a:t> </a:t>
            </a:r>
            <a:r>
              <a:rPr sz="4000" spc="-145" dirty="0"/>
              <a:t>II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306067" y="1690116"/>
            <a:ext cx="10206355" cy="304673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66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9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Method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Method specifying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i="1" dirty="0">
                <a:latin typeface="Carlito"/>
                <a:cs typeface="Carlito"/>
              </a:rPr>
              <a:t>throws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exception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caller </a:t>
            </a:r>
            <a:r>
              <a:rPr sz="2400" spc="-15" dirty="0">
                <a:latin typeface="Carlito"/>
                <a:cs typeface="Carlito"/>
              </a:rPr>
              <a:t>rather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than</a:t>
            </a:r>
            <a:endParaRPr sz="24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handling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54864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public </a:t>
            </a:r>
            <a:r>
              <a:rPr sz="2400" spc="-10" dirty="0">
                <a:latin typeface="Carlito"/>
                <a:cs typeface="Carlito"/>
              </a:rPr>
              <a:t>void </a:t>
            </a:r>
            <a:r>
              <a:rPr sz="2400" spc="-5" dirty="0">
                <a:latin typeface="Carlito"/>
                <a:cs typeface="Carlito"/>
              </a:rPr>
              <a:t>someMethod()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throws </a:t>
            </a:r>
            <a:r>
              <a:rPr sz="2400" b="1" spc="-15" dirty="0">
                <a:latin typeface="Carlito"/>
                <a:cs typeface="Carlito"/>
              </a:rPr>
              <a:t>ExceptionTypeX, ExceptionTypeY</a:t>
            </a:r>
            <a:r>
              <a:rPr sz="2400" b="1" spc="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347470">
              <a:lnSpc>
                <a:spcPct val="100000"/>
              </a:lnSpc>
            </a:pPr>
            <a:r>
              <a:rPr sz="2400" i="1" dirty="0">
                <a:latin typeface="Carlito"/>
                <a:cs typeface="Carlito"/>
              </a:rPr>
              <a:t>// </a:t>
            </a:r>
            <a:r>
              <a:rPr sz="2400" i="1" spc="-5" dirty="0">
                <a:latin typeface="Carlito"/>
                <a:cs typeface="Carlito"/>
              </a:rPr>
              <a:t>method body throws </a:t>
            </a:r>
            <a:r>
              <a:rPr sz="2400" i="1" spc="-15" dirty="0">
                <a:latin typeface="Carlito"/>
                <a:cs typeface="Carlito"/>
              </a:rPr>
              <a:t>ExceptionTypeX </a:t>
            </a:r>
            <a:r>
              <a:rPr sz="2400" i="1" spc="-5" dirty="0">
                <a:latin typeface="Carlito"/>
                <a:cs typeface="Carlito"/>
              </a:rPr>
              <a:t>and</a:t>
            </a:r>
            <a:r>
              <a:rPr sz="2400" i="1" spc="-20" dirty="0">
                <a:latin typeface="Carlito"/>
                <a:cs typeface="Carlito"/>
              </a:rPr>
              <a:t> </a:t>
            </a:r>
            <a:r>
              <a:rPr sz="2400" i="1" spc="-15" dirty="0">
                <a:latin typeface="Carlito"/>
                <a:cs typeface="Carlito"/>
              </a:rPr>
              <a:t>ExceptionTypeY</a:t>
            </a:r>
            <a:endParaRPr sz="2400">
              <a:latin typeface="Carlito"/>
              <a:cs typeface="Carlito"/>
            </a:endParaRPr>
          </a:p>
          <a:p>
            <a:pPr marL="107505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08000"/>
          </a:xfrm>
          <a:custGeom>
            <a:avLst/>
            <a:gdLst/>
            <a:ahLst/>
            <a:cxnLst/>
            <a:rect l="l" t="t" r="r" b="b"/>
            <a:pathLst>
              <a:path w="12192000" h="508000">
                <a:moveTo>
                  <a:pt x="12192000" y="0"/>
                </a:moveTo>
                <a:lnTo>
                  <a:pt x="0" y="0"/>
                </a:lnTo>
                <a:lnTo>
                  <a:pt x="0" y="507491"/>
                </a:lnTo>
                <a:lnTo>
                  <a:pt x="12192000" y="5074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3836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Carlito"/>
                <a:cs typeface="Carlito"/>
              </a:rPr>
              <a:t>Scenario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0703" y="748664"/>
            <a:ext cx="3023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Meera </a:t>
            </a:r>
            <a:r>
              <a:rPr sz="2000" spc="-5" dirty="0">
                <a:latin typeface="Arial"/>
                <a:cs typeface="Arial"/>
              </a:rPr>
              <a:t>is flying to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NewYork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3244" y="772668"/>
            <a:ext cx="733044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45907" y="1167383"/>
            <a:ext cx="1228344" cy="78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409944" y="2842260"/>
            <a:ext cx="3302635" cy="1385570"/>
            <a:chOff x="6409944" y="2842260"/>
            <a:chExt cx="3302635" cy="1385570"/>
          </a:xfrm>
        </p:grpSpPr>
        <p:sp>
          <p:nvSpPr>
            <p:cNvPr id="8" name="object 8"/>
            <p:cNvSpPr/>
            <p:nvPr/>
          </p:nvSpPr>
          <p:spPr>
            <a:xfrm>
              <a:off x="6414516" y="2846832"/>
              <a:ext cx="3293745" cy="1376680"/>
            </a:xfrm>
            <a:custGeom>
              <a:avLst/>
              <a:gdLst/>
              <a:ahLst/>
              <a:cxnLst/>
              <a:rect l="l" t="t" r="r" b="b"/>
              <a:pathLst>
                <a:path w="3293745" h="1376679">
                  <a:moveTo>
                    <a:pt x="2214117" y="0"/>
                  </a:moveTo>
                  <a:lnTo>
                    <a:pt x="1646682" y="369569"/>
                  </a:lnTo>
                  <a:lnTo>
                    <a:pt x="1273429" y="146176"/>
                  </a:lnTo>
                  <a:lnTo>
                    <a:pt x="1114806" y="402716"/>
                  </a:lnTo>
                  <a:lnTo>
                    <a:pt x="56387" y="146176"/>
                  </a:lnTo>
                  <a:lnTo>
                    <a:pt x="705485" y="485266"/>
                  </a:lnTo>
                  <a:lnTo>
                    <a:pt x="0" y="548893"/>
                  </a:lnTo>
                  <a:lnTo>
                    <a:pt x="567436" y="750188"/>
                  </a:lnTo>
                  <a:lnTo>
                    <a:pt x="20574" y="929385"/>
                  </a:lnTo>
                  <a:lnTo>
                    <a:pt x="864108" y="887983"/>
                  </a:lnTo>
                  <a:lnTo>
                    <a:pt x="726059" y="1122425"/>
                  </a:lnTo>
                  <a:lnTo>
                    <a:pt x="1176274" y="995679"/>
                  </a:lnTo>
                  <a:lnTo>
                    <a:pt x="1293749" y="1376171"/>
                  </a:lnTo>
                  <a:lnTo>
                    <a:pt x="1605788" y="951483"/>
                  </a:lnTo>
                  <a:lnTo>
                    <a:pt x="2019808" y="1257426"/>
                  </a:lnTo>
                  <a:lnTo>
                    <a:pt x="2137664" y="921130"/>
                  </a:lnTo>
                  <a:lnTo>
                    <a:pt x="2766567" y="1152905"/>
                  </a:lnTo>
                  <a:lnTo>
                    <a:pt x="2567178" y="824610"/>
                  </a:lnTo>
                  <a:lnTo>
                    <a:pt x="3293364" y="846708"/>
                  </a:lnTo>
                  <a:lnTo>
                    <a:pt x="2684526" y="667384"/>
                  </a:lnTo>
                  <a:lnTo>
                    <a:pt x="3216656" y="518413"/>
                  </a:lnTo>
                  <a:lnTo>
                    <a:pt x="2546604" y="466089"/>
                  </a:lnTo>
                  <a:lnTo>
                    <a:pt x="2802382" y="283971"/>
                  </a:lnTo>
                  <a:lnTo>
                    <a:pt x="2158238" y="339216"/>
                  </a:lnTo>
                  <a:lnTo>
                    <a:pt x="221411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14516" y="2846832"/>
              <a:ext cx="3293745" cy="1376680"/>
            </a:xfrm>
            <a:custGeom>
              <a:avLst/>
              <a:gdLst/>
              <a:ahLst/>
              <a:cxnLst/>
              <a:rect l="l" t="t" r="r" b="b"/>
              <a:pathLst>
                <a:path w="3293745" h="1376679">
                  <a:moveTo>
                    <a:pt x="1646682" y="369569"/>
                  </a:moveTo>
                  <a:lnTo>
                    <a:pt x="2214117" y="0"/>
                  </a:lnTo>
                  <a:lnTo>
                    <a:pt x="2158238" y="339216"/>
                  </a:lnTo>
                  <a:lnTo>
                    <a:pt x="2802382" y="283971"/>
                  </a:lnTo>
                  <a:lnTo>
                    <a:pt x="2546604" y="466089"/>
                  </a:lnTo>
                  <a:lnTo>
                    <a:pt x="3216656" y="518413"/>
                  </a:lnTo>
                  <a:lnTo>
                    <a:pt x="2684526" y="667384"/>
                  </a:lnTo>
                  <a:lnTo>
                    <a:pt x="3293364" y="846708"/>
                  </a:lnTo>
                  <a:lnTo>
                    <a:pt x="2567178" y="824610"/>
                  </a:lnTo>
                  <a:lnTo>
                    <a:pt x="2766567" y="1152905"/>
                  </a:lnTo>
                  <a:lnTo>
                    <a:pt x="2137664" y="921130"/>
                  </a:lnTo>
                  <a:lnTo>
                    <a:pt x="2019808" y="1257426"/>
                  </a:lnTo>
                  <a:lnTo>
                    <a:pt x="1605788" y="951483"/>
                  </a:lnTo>
                  <a:lnTo>
                    <a:pt x="1293749" y="1376171"/>
                  </a:lnTo>
                  <a:lnTo>
                    <a:pt x="1176274" y="995679"/>
                  </a:lnTo>
                  <a:lnTo>
                    <a:pt x="726059" y="1122425"/>
                  </a:lnTo>
                  <a:lnTo>
                    <a:pt x="864108" y="887983"/>
                  </a:lnTo>
                  <a:lnTo>
                    <a:pt x="20574" y="929385"/>
                  </a:lnTo>
                  <a:lnTo>
                    <a:pt x="567436" y="750188"/>
                  </a:lnTo>
                  <a:lnTo>
                    <a:pt x="0" y="548893"/>
                  </a:lnTo>
                  <a:lnTo>
                    <a:pt x="705485" y="485266"/>
                  </a:lnTo>
                  <a:lnTo>
                    <a:pt x="56387" y="146176"/>
                  </a:lnTo>
                  <a:lnTo>
                    <a:pt x="1114806" y="402716"/>
                  </a:lnTo>
                  <a:lnTo>
                    <a:pt x="1273429" y="146176"/>
                  </a:lnTo>
                  <a:lnTo>
                    <a:pt x="1646682" y="36956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4342" y="2294382"/>
            <a:ext cx="7896225" cy="2787650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51358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AD0F04"/>
                </a:solidFill>
                <a:latin typeface="Arial"/>
                <a:cs typeface="Arial"/>
              </a:rPr>
              <a:t>What are</a:t>
            </a:r>
            <a:r>
              <a:rPr sz="2000" spc="-55" dirty="0">
                <a:solidFill>
                  <a:srgbClr val="AD0F0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D0F04"/>
                </a:solidFill>
                <a:latin typeface="Arial"/>
                <a:cs typeface="Arial"/>
              </a:rPr>
              <a:t>these?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83535" y="2538983"/>
            <a:ext cx="923543" cy="1171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07208" y="2307335"/>
            <a:ext cx="1972426" cy="2678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7011" y="5315813"/>
            <a:ext cx="1020254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This an air hostess giving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demonstration of steps that </a:t>
            </a:r>
            <a:r>
              <a:rPr sz="2200" spc="-10" dirty="0">
                <a:latin typeface="Arial"/>
                <a:cs typeface="Arial"/>
              </a:rPr>
              <a:t>we </a:t>
            </a:r>
            <a:r>
              <a:rPr sz="2200" spc="-5" dirty="0">
                <a:latin typeface="Arial"/>
                <a:cs typeface="Arial"/>
              </a:rPr>
              <a:t>have to take as passengers, in case of </a:t>
            </a:r>
            <a:r>
              <a:rPr sz="2200" spc="-20" dirty="0">
                <a:latin typeface="Arial"/>
                <a:cs typeface="Arial"/>
              </a:rPr>
              <a:t>emergency.  </a:t>
            </a:r>
            <a:r>
              <a:rPr sz="2200" spc="-5" dirty="0">
                <a:latin typeface="Arial"/>
                <a:cs typeface="Arial"/>
              </a:rPr>
              <a:t>Why this demonstration is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important?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Why the air line </a:t>
            </a:r>
            <a:r>
              <a:rPr sz="2200" spc="-10" dirty="0">
                <a:latin typeface="Arial"/>
                <a:cs typeface="Arial"/>
              </a:rPr>
              <a:t>staff </a:t>
            </a:r>
            <a:r>
              <a:rPr sz="2200" dirty="0">
                <a:latin typeface="Arial"/>
                <a:cs typeface="Arial"/>
              </a:rPr>
              <a:t>insists </a:t>
            </a:r>
            <a:r>
              <a:rPr sz="2200" spc="-5" dirty="0">
                <a:latin typeface="Arial"/>
                <a:cs typeface="Arial"/>
              </a:rPr>
              <a:t>on fastening </a:t>
            </a:r>
            <a:r>
              <a:rPr sz="2200" dirty="0">
                <a:latin typeface="Arial"/>
                <a:cs typeface="Arial"/>
              </a:rPr>
              <a:t>our </a:t>
            </a:r>
            <a:r>
              <a:rPr sz="2200" spc="-5" dirty="0">
                <a:latin typeface="Arial"/>
                <a:cs typeface="Arial"/>
              </a:rPr>
              <a:t>seat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belts?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88042" y="671454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01492" y="0"/>
            <a:ext cx="659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/>
              <a:t>Handling </a:t>
            </a:r>
            <a:r>
              <a:rPr sz="4000" spc="-315" dirty="0"/>
              <a:t>Un-Checked</a:t>
            </a:r>
            <a:r>
              <a:rPr sz="4000" spc="-400" dirty="0"/>
              <a:t> </a:t>
            </a:r>
            <a:r>
              <a:rPr sz="4000" spc="-270" dirty="0"/>
              <a:t>Exceptions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551688" y="1473707"/>
            <a:ext cx="9608820" cy="4494530"/>
          </a:xfrm>
          <a:custGeom>
            <a:avLst/>
            <a:gdLst/>
            <a:ahLst/>
            <a:cxnLst/>
            <a:rect l="l" t="t" r="r" b="b"/>
            <a:pathLst>
              <a:path w="9608820" h="4494530">
                <a:moveTo>
                  <a:pt x="9608820" y="0"/>
                </a:moveTo>
                <a:lnTo>
                  <a:pt x="0" y="0"/>
                </a:lnTo>
                <a:lnTo>
                  <a:pt x="0" y="4072128"/>
                </a:lnTo>
                <a:lnTo>
                  <a:pt x="0" y="4494276"/>
                </a:lnTo>
                <a:lnTo>
                  <a:pt x="9608820" y="4494276"/>
                </a:lnTo>
                <a:lnTo>
                  <a:pt x="9608820" y="4072128"/>
                </a:lnTo>
                <a:lnTo>
                  <a:pt x="960882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095" y="603630"/>
            <a:ext cx="11448415" cy="493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Handling Unchecked exceptions is </a:t>
            </a:r>
            <a:r>
              <a:rPr sz="2400" dirty="0">
                <a:latin typeface="Arial"/>
                <a:cs typeface="Arial"/>
              </a:rPr>
              <a:t>not mandatory for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compiler,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handled  </a:t>
            </a:r>
            <a:r>
              <a:rPr sz="2400" dirty="0">
                <a:latin typeface="Arial"/>
                <a:cs typeface="Arial"/>
              </a:rPr>
              <a:t>in the program, </a:t>
            </a:r>
            <a:r>
              <a:rPr sz="2400" spc="-5" dirty="0">
                <a:latin typeface="Arial"/>
                <a:cs typeface="Arial"/>
              </a:rPr>
              <a:t>exception </a:t>
            </a:r>
            <a:r>
              <a:rPr sz="2400" dirty="0">
                <a:latin typeface="Arial"/>
                <a:cs typeface="Arial"/>
              </a:rPr>
              <a:t>is thrown at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run-time.</a:t>
            </a:r>
            <a:endParaRPr sz="24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1230"/>
              </a:spcBef>
              <a:tabLst>
                <a:tab pos="1459865" algn="l"/>
                <a:tab pos="2383790" algn="l"/>
                <a:tab pos="5001260" algn="l"/>
              </a:tabLst>
            </a:pPr>
            <a:r>
              <a:rPr sz="2200" b="1" spc="125" dirty="0">
                <a:solidFill>
                  <a:srgbClr val="7E0054"/>
                </a:solidFill>
                <a:latin typeface="Arial"/>
                <a:cs typeface="Arial"/>
              </a:rPr>
              <a:t>public	</a:t>
            </a:r>
            <a:r>
              <a:rPr sz="2200" b="1" spc="105" dirty="0">
                <a:solidFill>
                  <a:srgbClr val="7E0054"/>
                </a:solidFill>
                <a:latin typeface="Arial"/>
                <a:cs typeface="Arial"/>
              </a:rPr>
              <a:t>class	</a:t>
            </a:r>
            <a:r>
              <a:rPr sz="2200" b="1" spc="-50" dirty="0">
                <a:latin typeface="Arial"/>
                <a:cs typeface="Arial"/>
              </a:rPr>
              <a:t>SumOfTwoIntegers	</a:t>
            </a:r>
            <a:r>
              <a:rPr sz="2200" b="1" spc="35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382905" marR="4900295">
              <a:lnSpc>
                <a:spcPct val="100000"/>
              </a:lnSpc>
              <a:tabLst>
                <a:tab pos="1459865" algn="l"/>
                <a:tab pos="2538095" algn="l"/>
                <a:tab pos="3307715" algn="l"/>
                <a:tab pos="5462905" algn="l"/>
                <a:tab pos="6386195" algn="l"/>
              </a:tabLst>
            </a:pPr>
            <a:r>
              <a:rPr sz="2200" b="1" spc="125" dirty="0">
                <a:solidFill>
                  <a:srgbClr val="7E0054"/>
                </a:solidFill>
                <a:latin typeface="Arial"/>
                <a:cs typeface="Arial"/>
              </a:rPr>
              <a:t>public	</a:t>
            </a:r>
            <a:r>
              <a:rPr sz="2200" b="1" spc="245" dirty="0">
                <a:solidFill>
                  <a:srgbClr val="7E0054"/>
                </a:solidFill>
                <a:latin typeface="Arial"/>
                <a:cs typeface="Arial"/>
              </a:rPr>
              <a:t>static	</a:t>
            </a:r>
            <a:r>
              <a:rPr sz="2200" b="1" spc="75" dirty="0">
                <a:solidFill>
                  <a:srgbClr val="7E0054"/>
                </a:solidFill>
                <a:latin typeface="Arial"/>
                <a:cs typeface="Arial"/>
              </a:rPr>
              <a:t>void	</a:t>
            </a:r>
            <a:r>
              <a:rPr sz="2200" b="1" spc="160" dirty="0">
                <a:latin typeface="Arial"/>
                <a:cs typeface="Arial"/>
              </a:rPr>
              <a:t>main(String[</a:t>
            </a:r>
            <a:r>
              <a:rPr sz="2200" b="1" spc="105" dirty="0">
                <a:latin typeface="Arial"/>
                <a:cs typeface="Arial"/>
              </a:rPr>
              <a:t>]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45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2200" b="1" spc="470" dirty="0">
                <a:latin typeface="Arial"/>
                <a:cs typeface="Arial"/>
              </a:rPr>
              <a:t>)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280" dirty="0">
                <a:latin typeface="Arial"/>
                <a:cs typeface="Arial"/>
              </a:rPr>
              <a:t>{  </a:t>
            </a:r>
            <a:r>
              <a:rPr sz="2200" b="1" spc="290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2200" b="1" spc="29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tabLst>
                <a:tab pos="1455420" algn="l"/>
              </a:tabLst>
            </a:pPr>
            <a:r>
              <a:rPr sz="2200" b="1" spc="310" dirty="0">
                <a:solidFill>
                  <a:srgbClr val="7E0054"/>
                </a:solidFill>
                <a:latin typeface="Arial"/>
                <a:cs typeface="Arial"/>
              </a:rPr>
              <a:t>int	</a:t>
            </a:r>
            <a:r>
              <a:rPr sz="2200" b="1" spc="130" dirty="0">
                <a:solidFill>
                  <a:srgbClr val="6A3D3D"/>
                </a:solidFill>
                <a:latin typeface="Arial"/>
                <a:cs typeface="Arial"/>
              </a:rPr>
              <a:t>number1</a:t>
            </a:r>
            <a:r>
              <a:rPr sz="2200" b="1" spc="130" dirty="0">
                <a:latin typeface="Arial"/>
                <a:cs typeface="Arial"/>
              </a:rPr>
              <a:t>=Integer.</a:t>
            </a:r>
            <a:r>
              <a:rPr sz="2200" b="1" i="1" spc="130" dirty="0">
                <a:latin typeface="Arial"/>
                <a:cs typeface="Arial"/>
              </a:rPr>
              <a:t>parseInt(</a:t>
            </a:r>
            <a:r>
              <a:rPr sz="2200" b="1" i="1" spc="13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2200" b="1" i="1" spc="130" dirty="0">
                <a:latin typeface="Arial"/>
                <a:cs typeface="Arial"/>
              </a:rPr>
              <a:t>[0]);</a:t>
            </a:r>
            <a:endParaRPr sz="220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tabLst>
                <a:tab pos="1455420" algn="l"/>
              </a:tabLst>
            </a:pPr>
            <a:r>
              <a:rPr sz="2200" b="1" spc="310" dirty="0">
                <a:solidFill>
                  <a:srgbClr val="7E0054"/>
                </a:solidFill>
                <a:latin typeface="Arial"/>
                <a:cs typeface="Arial"/>
              </a:rPr>
              <a:t>int	</a:t>
            </a:r>
            <a:r>
              <a:rPr sz="2200" b="1" spc="130" dirty="0">
                <a:solidFill>
                  <a:srgbClr val="6A3D3D"/>
                </a:solidFill>
                <a:latin typeface="Arial"/>
                <a:cs typeface="Arial"/>
              </a:rPr>
              <a:t>number2</a:t>
            </a:r>
            <a:r>
              <a:rPr sz="2200" b="1" spc="130" dirty="0">
                <a:latin typeface="Arial"/>
                <a:cs typeface="Arial"/>
              </a:rPr>
              <a:t>=Integer.</a:t>
            </a:r>
            <a:r>
              <a:rPr sz="2200" b="1" i="1" spc="130" dirty="0">
                <a:latin typeface="Arial"/>
                <a:cs typeface="Arial"/>
              </a:rPr>
              <a:t>parseInt(</a:t>
            </a:r>
            <a:r>
              <a:rPr sz="2200" b="1" i="1" spc="13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2200" b="1" i="1" spc="130" dirty="0">
                <a:latin typeface="Arial"/>
                <a:cs typeface="Arial"/>
              </a:rPr>
              <a:t>[1]);</a:t>
            </a:r>
            <a:endParaRPr sz="220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spcBef>
                <a:spcPts val="5"/>
              </a:spcBef>
            </a:pPr>
            <a:r>
              <a:rPr sz="2200" b="1" spc="-114" dirty="0">
                <a:solidFill>
                  <a:srgbClr val="7E0054"/>
                </a:solidFill>
                <a:latin typeface="Courier New"/>
                <a:cs typeface="Courier New"/>
              </a:rPr>
              <a:t>……</a:t>
            </a:r>
            <a:endParaRPr sz="2200">
              <a:latin typeface="Courier New"/>
              <a:cs typeface="Courier New"/>
            </a:endParaRPr>
          </a:p>
          <a:p>
            <a:pPr marL="382905">
              <a:lnSpc>
                <a:spcPct val="100000"/>
              </a:lnSpc>
            </a:pPr>
            <a:r>
              <a:rPr sz="2200" spc="47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tabLst>
                <a:tab pos="4693285" algn="l"/>
              </a:tabLst>
            </a:pPr>
            <a:r>
              <a:rPr sz="2200" b="1" spc="-5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2200" b="1" spc="-5" dirty="0">
                <a:latin typeface="Arial"/>
                <a:cs typeface="Arial"/>
              </a:rPr>
              <a:t>(NumberFormatException	</a:t>
            </a:r>
            <a:r>
              <a:rPr sz="2200" b="1" spc="225" dirty="0">
                <a:solidFill>
                  <a:srgbClr val="6A3D3D"/>
                </a:solidFill>
                <a:latin typeface="Arial"/>
                <a:cs typeface="Arial"/>
              </a:rPr>
              <a:t>nfe</a:t>
            </a:r>
            <a:r>
              <a:rPr sz="2200" b="1" spc="225" dirty="0">
                <a:latin typeface="Arial"/>
                <a:cs typeface="Arial"/>
              </a:rPr>
              <a:t>){</a:t>
            </a:r>
            <a:endParaRPr sz="2200">
              <a:latin typeface="Arial"/>
              <a:cs typeface="Arial"/>
            </a:endParaRPr>
          </a:p>
          <a:p>
            <a:pPr marL="840105">
              <a:lnSpc>
                <a:spcPct val="100000"/>
              </a:lnSpc>
              <a:tabLst>
                <a:tab pos="5150485" algn="l"/>
              </a:tabLst>
            </a:pPr>
            <a:r>
              <a:rPr sz="2200" spc="185" dirty="0">
                <a:latin typeface="Arial"/>
                <a:cs typeface="Arial"/>
              </a:rPr>
              <a:t>System.</a:t>
            </a:r>
            <a:r>
              <a:rPr sz="2200" b="1" i="1" spc="18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2200" b="1" i="1" spc="185" dirty="0">
                <a:latin typeface="Arial"/>
                <a:cs typeface="Arial"/>
              </a:rPr>
              <a:t>.println(</a:t>
            </a:r>
            <a:r>
              <a:rPr sz="2200" b="1" i="1" spc="185" dirty="0">
                <a:solidFill>
                  <a:srgbClr val="2A00FF"/>
                </a:solidFill>
                <a:latin typeface="Arial"/>
                <a:cs typeface="Arial"/>
              </a:rPr>
              <a:t>"Invalid	</a:t>
            </a:r>
            <a:r>
              <a:rPr sz="2200" b="1" i="1" spc="165" dirty="0">
                <a:solidFill>
                  <a:srgbClr val="2A00FF"/>
                </a:solidFill>
                <a:latin typeface="Arial"/>
                <a:cs typeface="Arial"/>
              </a:rPr>
              <a:t>Data"</a:t>
            </a:r>
            <a:r>
              <a:rPr sz="2200" b="1" i="1" spc="165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</a:pPr>
            <a:r>
              <a:rPr sz="2200" spc="47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</a:pPr>
            <a:r>
              <a:rPr sz="2200" spc="47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427" y="5514847"/>
            <a:ext cx="179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7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9952" y="5545835"/>
            <a:ext cx="10927080" cy="1015365"/>
          </a:xfrm>
          <a:custGeom>
            <a:avLst/>
            <a:gdLst/>
            <a:ahLst/>
            <a:cxnLst/>
            <a:rect l="l" t="t" r="r" b="b"/>
            <a:pathLst>
              <a:path w="10927080" h="1015365">
                <a:moveTo>
                  <a:pt x="10927080" y="0"/>
                </a:moveTo>
                <a:lnTo>
                  <a:pt x="0" y="0"/>
                </a:lnTo>
                <a:lnTo>
                  <a:pt x="0" y="1014983"/>
                </a:lnTo>
                <a:lnTo>
                  <a:pt x="10927080" y="1014983"/>
                </a:lnTo>
                <a:lnTo>
                  <a:pt x="1092708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301" y="5572455"/>
            <a:ext cx="10383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If the exception is not handled, program will compile but following exception is thrown at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run-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9301" y="5877255"/>
            <a:ext cx="499681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C00000"/>
                </a:solidFill>
                <a:latin typeface="Arial"/>
                <a:cs typeface="Arial"/>
              </a:rPr>
              <a:t>java.lang.ArrayIndexOutOfBoundsException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008" y="1427986"/>
            <a:ext cx="11529060" cy="5430520"/>
          </a:xfrm>
          <a:custGeom>
            <a:avLst/>
            <a:gdLst/>
            <a:ahLst/>
            <a:cxnLst/>
            <a:rect l="l" t="t" r="r" b="b"/>
            <a:pathLst>
              <a:path w="11529060" h="5430520">
                <a:moveTo>
                  <a:pt x="11529060" y="0"/>
                </a:moveTo>
                <a:lnTo>
                  <a:pt x="0" y="0"/>
                </a:lnTo>
                <a:lnTo>
                  <a:pt x="0" y="5430010"/>
                </a:lnTo>
                <a:lnTo>
                  <a:pt x="11529060" y="5430010"/>
                </a:lnTo>
                <a:lnTo>
                  <a:pt x="1152906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7646" y="5047642"/>
            <a:ext cx="4778375" cy="8851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200" spc="-10" dirty="0">
                <a:latin typeface="Carlito"/>
                <a:cs typeface="Carlito"/>
              </a:rPr>
              <a:t>String name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C00000"/>
                </a:solidFill>
                <a:latin typeface="Carlito"/>
                <a:cs typeface="Carlito"/>
              </a:rPr>
              <a:t>bufferedReader.readLine();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10" dirty="0">
                <a:latin typeface="Carlito"/>
                <a:cs typeface="Carlito"/>
              </a:rPr>
              <a:t>return</a:t>
            </a:r>
            <a:r>
              <a:rPr sz="2200" b="1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name;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" y="5907125"/>
            <a:ext cx="113664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8042" y="671454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8776" y="5140452"/>
            <a:ext cx="3429000" cy="429895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0"/>
              </a:spcBef>
            </a:pPr>
            <a:r>
              <a:rPr sz="2200" b="1" spc="-5" dirty="0">
                <a:latin typeface="Carlito"/>
                <a:cs typeface="Carlito"/>
              </a:rPr>
              <a:t>Compile-time</a:t>
            </a:r>
            <a:r>
              <a:rPr sz="2200" b="1" spc="1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error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095" y="603630"/>
            <a:ext cx="11196320" cy="44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845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Handling checked exceptions is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mandatory.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ts val="2845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Java </a:t>
            </a:r>
            <a:r>
              <a:rPr sz="2400" spc="-5" dirty="0">
                <a:latin typeface="Arial"/>
                <a:cs typeface="Arial"/>
              </a:rPr>
              <a:t>compiler </a:t>
            </a:r>
            <a:r>
              <a:rPr sz="2400" dirty="0">
                <a:latin typeface="Arial"/>
                <a:cs typeface="Arial"/>
              </a:rPr>
              <a:t>returns an error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no class file is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generated</a:t>
            </a:r>
          </a:p>
          <a:p>
            <a:pPr marL="275590">
              <a:lnSpc>
                <a:spcPct val="100000"/>
              </a:lnSpc>
              <a:spcBef>
                <a:spcPts val="660"/>
              </a:spcBef>
            </a:pPr>
            <a:r>
              <a:rPr sz="2200" b="1" spc="-5" dirty="0">
                <a:latin typeface="Carlito"/>
                <a:cs typeface="Carlito"/>
              </a:rPr>
              <a:t>public class </a:t>
            </a:r>
            <a:r>
              <a:rPr sz="2200" b="1" spc="-10" dirty="0">
                <a:latin typeface="Carlito"/>
                <a:cs typeface="Carlito"/>
              </a:rPr>
              <a:t>BufferedReaderDemo</a:t>
            </a:r>
            <a:r>
              <a:rPr sz="2200" b="1" spc="4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 dirty="0">
              <a:latin typeface="Carlito"/>
              <a:cs typeface="Carlito"/>
            </a:endParaRPr>
          </a:p>
          <a:p>
            <a:pPr marL="275590">
              <a:lnSpc>
                <a:spcPct val="100000"/>
              </a:lnSpc>
              <a:spcBef>
                <a:spcPts val="142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20" dirty="0">
                <a:latin typeface="Carlito"/>
                <a:cs typeface="Carlito"/>
              </a:rPr>
              <a:t>static </a:t>
            </a:r>
            <a:r>
              <a:rPr sz="2200" b="1" spc="-10" dirty="0">
                <a:latin typeface="Carlito"/>
                <a:cs typeface="Carlito"/>
              </a:rPr>
              <a:t>void </a:t>
            </a:r>
            <a:r>
              <a:rPr sz="2200" b="1" spc="-5" dirty="0">
                <a:latin typeface="Carlito"/>
                <a:cs typeface="Carlito"/>
              </a:rPr>
              <a:t>main(String[] </a:t>
            </a:r>
            <a:r>
              <a:rPr sz="2200" b="1" spc="-10" dirty="0">
                <a:latin typeface="Carlito"/>
                <a:cs typeface="Carlito"/>
              </a:rPr>
              <a:t>args)</a:t>
            </a:r>
            <a:r>
              <a:rPr sz="2200" b="1" spc="6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 dirty="0">
              <a:latin typeface="Carlito"/>
              <a:cs typeface="Carlito"/>
            </a:endParaRPr>
          </a:p>
          <a:p>
            <a:pPr marL="732790">
              <a:lnSpc>
                <a:spcPct val="100000"/>
              </a:lnSpc>
              <a:spcBef>
                <a:spcPts val="240"/>
              </a:spcBef>
            </a:pPr>
            <a:r>
              <a:rPr sz="2200" spc="-10" dirty="0">
                <a:latin typeface="Carlito"/>
                <a:cs typeface="Carlito"/>
              </a:rPr>
              <a:t>String myName=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getMyName();</a:t>
            </a:r>
            <a:endParaRPr sz="2200" dirty="0">
              <a:latin typeface="Carlito"/>
              <a:cs typeface="Carlito"/>
            </a:endParaRPr>
          </a:p>
          <a:p>
            <a:pPr marL="732790">
              <a:lnSpc>
                <a:spcPct val="100000"/>
              </a:lnSpc>
              <a:spcBef>
                <a:spcPts val="245"/>
              </a:spcBef>
            </a:pPr>
            <a:r>
              <a:rPr sz="2200" spc="-10" dirty="0">
                <a:latin typeface="Carlito"/>
                <a:cs typeface="Carlito"/>
              </a:rPr>
              <a:t>System.</a:t>
            </a:r>
            <a:r>
              <a:rPr sz="2200" b="1" i="1" spc="-10" dirty="0">
                <a:latin typeface="Carlito"/>
                <a:cs typeface="Carlito"/>
              </a:rPr>
              <a:t>out.println("My Name: </a:t>
            </a:r>
            <a:r>
              <a:rPr sz="2200" b="1" i="1" spc="-5" dirty="0">
                <a:latin typeface="Carlito"/>
                <a:cs typeface="Carlito"/>
              </a:rPr>
              <a:t>"+</a:t>
            </a:r>
            <a:r>
              <a:rPr sz="2200" b="1" i="1" spc="85" dirty="0">
                <a:latin typeface="Carlito"/>
                <a:cs typeface="Carlito"/>
              </a:rPr>
              <a:t> </a:t>
            </a:r>
            <a:r>
              <a:rPr sz="2200" b="1" i="1" spc="-15" dirty="0">
                <a:latin typeface="Carlito"/>
                <a:cs typeface="Carlito"/>
              </a:rPr>
              <a:t>myName);</a:t>
            </a:r>
            <a:endParaRPr sz="2200" dirty="0">
              <a:latin typeface="Carlito"/>
              <a:cs typeface="Carlito"/>
            </a:endParaRPr>
          </a:p>
          <a:p>
            <a:pPr marL="275590">
              <a:lnSpc>
                <a:spcPct val="100000"/>
              </a:lnSpc>
              <a:spcBef>
                <a:spcPts val="73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  <a:p>
            <a:pPr marL="275590">
              <a:lnSpc>
                <a:spcPct val="100000"/>
              </a:lnSpc>
              <a:spcBef>
                <a:spcPts val="735"/>
              </a:spcBef>
            </a:pPr>
            <a:r>
              <a:rPr sz="2200" b="1" spc="-20" dirty="0">
                <a:latin typeface="Carlito"/>
                <a:cs typeface="Carlito"/>
              </a:rPr>
              <a:t>private static </a:t>
            </a:r>
            <a:r>
              <a:rPr sz="2200" b="1" spc="-5" dirty="0">
                <a:latin typeface="Carlito"/>
                <a:cs typeface="Carlito"/>
              </a:rPr>
              <a:t>String </a:t>
            </a:r>
            <a:r>
              <a:rPr sz="2200" b="1" spc="-10" dirty="0">
                <a:latin typeface="Carlito"/>
                <a:cs typeface="Carlito"/>
              </a:rPr>
              <a:t>getMyName()</a:t>
            </a:r>
            <a:r>
              <a:rPr sz="2200" b="1" spc="11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 dirty="0">
              <a:latin typeface="Carlito"/>
              <a:cs typeface="Carlito"/>
            </a:endParaRPr>
          </a:p>
          <a:p>
            <a:pPr marL="530225">
              <a:lnSpc>
                <a:spcPct val="100000"/>
              </a:lnSpc>
              <a:spcBef>
                <a:spcPts val="745"/>
              </a:spcBef>
            </a:pPr>
            <a:r>
              <a:rPr sz="2200" spc="-15" dirty="0">
                <a:latin typeface="Carlito"/>
                <a:cs typeface="Carlito"/>
              </a:rPr>
              <a:t>BufferedReader bufferedReader </a:t>
            </a:r>
            <a:r>
              <a:rPr sz="2200" spc="-5" dirty="0">
                <a:latin typeface="Carlito"/>
                <a:cs typeface="Carlito"/>
              </a:rPr>
              <a:t>= </a:t>
            </a:r>
            <a:r>
              <a:rPr sz="2200" b="1" spc="-10" dirty="0">
                <a:latin typeface="Carlito"/>
                <a:cs typeface="Carlito"/>
              </a:rPr>
              <a:t>new </a:t>
            </a:r>
            <a:r>
              <a:rPr sz="2200" b="1" spc="-15" dirty="0">
                <a:latin typeface="Carlito"/>
                <a:cs typeface="Carlito"/>
              </a:rPr>
              <a:t>BufferedReader(new</a:t>
            </a:r>
            <a:r>
              <a:rPr sz="2200" b="1" spc="229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InputStreamReader(System.</a:t>
            </a:r>
            <a:r>
              <a:rPr sz="2200" b="1" i="1" spc="-10" dirty="0">
                <a:latin typeface="Carlito"/>
                <a:cs typeface="Carlito"/>
              </a:rPr>
              <a:t>in));</a:t>
            </a:r>
            <a:endParaRPr sz="2200" dirty="0">
              <a:latin typeface="Carlito"/>
              <a:cs typeface="Carlito"/>
            </a:endParaRPr>
          </a:p>
          <a:p>
            <a:pPr marL="530225">
              <a:lnSpc>
                <a:spcPct val="100000"/>
              </a:lnSpc>
              <a:spcBef>
                <a:spcPts val="730"/>
              </a:spcBef>
            </a:pPr>
            <a:r>
              <a:rPr sz="2200" spc="-15" dirty="0">
                <a:latin typeface="Carlito"/>
                <a:cs typeface="Carlito"/>
              </a:rPr>
              <a:t>System.</a:t>
            </a:r>
            <a:r>
              <a:rPr sz="2200" b="1" i="1" spc="-15" dirty="0">
                <a:latin typeface="Carlito"/>
                <a:cs typeface="Carlito"/>
              </a:rPr>
              <a:t>out.println("Enter </a:t>
            </a:r>
            <a:r>
              <a:rPr sz="2200" b="1" i="1" spc="-5" dirty="0">
                <a:latin typeface="Carlito"/>
                <a:cs typeface="Carlito"/>
              </a:rPr>
              <a:t>your name:</a:t>
            </a:r>
            <a:r>
              <a:rPr sz="2200" b="1" i="1" spc="85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");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36545" y="0"/>
            <a:ext cx="6523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Not </a:t>
            </a:r>
            <a:r>
              <a:rPr sz="4000" spc="-225" dirty="0"/>
              <a:t>Handling </a:t>
            </a:r>
            <a:r>
              <a:rPr sz="4000" spc="-345" dirty="0"/>
              <a:t>Checked</a:t>
            </a:r>
            <a:r>
              <a:rPr sz="4000" spc="-610" dirty="0"/>
              <a:t> </a:t>
            </a:r>
            <a:r>
              <a:rPr sz="4000" spc="-245" dirty="0"/>
              <a:t>Exception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577595"/>
            <a:ext cx="12012295" cy="6280785"/>
          </a:xfrm>
          <a:custGeom>
            <a:avLst/>
            <a:gdLst/>
            <a:ahLst/>
            <a:cxnLst/>
            <a:rect l="l" t="t" r="r" b="b"/>
            <a:pathLst>
              <a:path w="12012295" h="6280784">
                <a:moveTo>
                  <a:pt x="12012168" y="0"/>
                </a:moveTo>
                <a:lnTo>
                  <a:pt x="0" y="0"/>
                </a:lnTo>
                <a:lnTo>
                  <a:pt x="0" y="6280404"/>
                </a:lnTo>
                <a:lnTo>
                  <a:pt x="12012168" y="6280404"/>
                </a:lnTo>
                <a:lnTo>
                  <a:pt x="1201216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8876" y="468223"/>
            <a:ext cx="9961880" cy="6046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04560">
              <a:lnSpc>
                <a:spcPct val="131700"/>
              </a:lnSpc>
              <a:spcBef>
                <a:spcPts val="95"/>
              </a:spcBef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5" dirty="0">
                <a:latin typeface="Carlito"/>
                <a:cs typeface="Carlito"/>
              </a:rPr>
              <a:t>class </a:t>
            </a:r>
            <a:r>
              <a:rPr sz="2000" b="1" spc="-10" dirty="0">
                <a:latin typeface="Carlito"/>
                <a:cs typeface="Carlito"/>
              </a:rPr>
              <a:t>BufferedReaderDemo </a:t>
            </a:r>
            <a:r>
              <a:rPr sz="2000" b="1" dirty="0">
                <a:latin typeface="Carlito"/>
                <a:cs typeface="Carlito"/>
              </a:rPr>
              <a:t>{  public </a:t>
            </a:r>
            <a:r>
              <a:rPr sz="2000" b="1" spc="-15" dirty="0">
                <a:latin typeface="Carlito"/>
                <a:cs typeface="Carlito"/>
              </a:rPr>
              <a:t>static </a:t>
            </a:r>
            <a:r>
              <a:rPr sz="2000" b="1" spc="-5" dirty="0">
                <a:latin typeface="Carlito"/>
                <a:cs typeface="Carlito"/>
              </a:rPr>
              <a:t>void </a:t>
            </a:r>
            <a:r>
              <a:rPr sz="2000" b="1" dirty="0">
                <a:latin typeface="Carlito"/>
                <a:cs typeface="Carlito"/>
              </a:rPr>
              <a:t>main(String[] </a:t>
            </a:r>
            <a:r>
              <a:rPr sz="2000" b="1" spc="-10" dirty="0">
                <a:latin typeface="Carlito"/>
                <a:cs typeface="Carlito"/>
              </a:rPr>
              <a:t>args)</a:t>
            </a:r>
            <a:r>
              <a:rPr sz="2000" b="1" spc="-8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  </a:t>
            </a:r>
            <a:r>
              <a:rPr sz="2000" spc="-5" dirty="0">
                <a:latin typeface="Carlito"/>
                <a:cs typeface="Carlito"/>
              </a:rPr>
              <a:t>String myName=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getMyName();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b="1" i="1" spc="-10" dirty="0">
                <a:latin typeface="Carlito"/>
                <a:cs typeface="Carlito"/>
              </a:rPr>
              <a:t>out.println("My </a:t>
            </a:r>
            <a:r>
              <a:rPr sz="2000" b="1" i="1" spc="-5" dirty="0">
                <a:latin typeface="Carlito"/>
                <a:cs typeface="Carlito"/>
              </a:rPr>
              <a:t>Name: "+</a:t>
            </a:r>
            <a:r>
              <a:rPr sz="2000" b="1" i="1" spc="-60" dirty="0">
                <a:latin typeface="Carlito"/>
                <a:cs typeface="Carlito"/>
              </a:rPr>
              <a:t> </a:t>
            </a:r>
            <a:r>
              <a:rPr sz="2000" b="1" i="1" spc="-10" dirty="0">
                <a:latin typeface="Carlito"/>
                <a:cs typeface="Carlito"/>
              </a:rPr>
              <a:t>myName);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b="1" spc="-15" dirty="0">
                <a:latin typeface="Carlito"/>
                <a:cs typeface="Carlito"/>
              </a:rPr>
              <a:t>private static </a:t>
            </a:r>
            <a:r>
              <a:rPr sz="2000" b="1" dirty="0">
                <a:latin typeface="Carlito"/>
                <a:cs typeface="Carlito"/>
              </a:rPr>
              <a:t>String </a:t>
            </a:r>
            <a:r>
              <a:rPr sz="2000" b="1" spc="-5" dirty="0">
                <a:latin typeface="Carlito"/>
                <a:cs typeface="Carlito"/>
              </a:rPr>
              <a:t>getMyName()</a:t>
            </a:r>
            <a:r>
              <a:rPr sz="2000" b="1" spc="-3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dirty="0">
                <a:latin typeface="Carlito"/>
                <a:cs typeface="Carlito"/>
              </a:rPr>
              <a:t>try{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sz="2000" spc="-10" dirty="0">
                <a:latin typeface="Carlito"/>
                <a:cs typeface="Carlito"/>
              </a:rPr>
              <a:t>BufferedReader bufferedReader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b="1" spc="-5" dirty="0">
                <a:latin typeface="Carlito"/>
                <a:cs typeface="Carlito"/>
              </a:rPr>
              <a:t>new </a:t>
            </a:r>
            <a:r>
              <a:rPr sz="2000" b="1" spc="-10" dirty="0">
                <a:latin typeface="Carlito"/>
                <a:cs typeface="Carlito"/>
              </a:rPr>
              <a:t>BufferedReader(new</a:t>
            </a:r>
            <a:r>
              <a:rPr sz="2000" b="1" spc="4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InputStreamReader(System.</a:t>
            </a:r>
            <a:r>
              <a:rPr sz="2000" b="1" i="1" spc="-5" dirty="0">
                <a:latin typeface="Carlito"/>
                <a:cs typeface="Carlito"/>
              </a:rPr>
              <a:t>in));</a:t>
            </a:r>
            <a:endParaRPr sz="2000" dirty="0">
              <a:latin typeface="Carlito"/>
              <a:cs typeface="Carlito"/>
            </a:endParaRPr>
          </a:p>
          <a:p>
            <a:pPr marL="241300" marR="5420360" algn="just">
              <a:lnSpc>
                <a:spcPct val="131600"/>
              </a:lnSpc>
              <a:spcBef>
                <a:spcPts val="10"/>
              </a:spcBef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b="1" i="1" spc="-10" dirty="0">
                <a:latin typeface="Carlito"/>
                <a:cs typeface="Carlito"/>
              </a:rPr>
              <a:t>out.println("Enter </a:t>
            </a:r>
            <a:r>
              <a:rPr sz="2000" b="1" i="1" spc="-5" dirty="0">
                <a:latin typeface="Carlito"/>
                <a:cs typeface="Carlito"/>
              </a:rPr>
              <a:t>your name: ");  </a:t>
            </a:r>
            <a:r>
              <a:rPr sz="2000" spc="-5" dirty="0">
                <a:latin typeface="Carlito"/>
                <a:cs typeface="Carlito"/>
              </a:rPr>
              <a:t>String name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15" dirty="0">
                <a:latin typeface="Carlito"/>
                <a:cs typeface="Carlito"/>
              </a:rPr>
              <a:t>bufferedReader.readLine();  </a:t>
            </a:r>
            <a:r>
              <a:rPr sz="2000" b="1" spc="-10" dirty="0">
                <a:latin typeface="Carlito"/>
                <a:cs typeface="Carlito"/>
              </a:rPr>
              <a:t>return</a:t>
            </a:r>
            <a:r>
              <a:rPr sz="2000" b="1" spc="-5" dirty="0">
                <a:latin typeface="Carlito"/>
                <a:cs typeface="Carlito"/>
              </a:rPr>
              <a:t> name;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10" dirty="0">
                <a:latin typeface="Carlito"/>
                <a:cs typeface="Carlito"/>
              </a:rPr>
              <a:t>}</a:t>
            </a:r>
            <a:r>
              <a:rPr sz="2000" b="1" spc="-10" dirty="0">
                <a:latin typeface="Carlito"/>
                <a:cs typeface="Carlito"/>
              </a:rPr>
              <a:t>catch(IOException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ioe){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b="1" i="1" spc="-10" dirty="0">
                <a:latin typeface="Carlito"/>
                <a:cs typeface="Carlito"/>
              </a:rPr>
              <a:t>out.println("Error </a:t>
            </a:r>
            <a:r>
              <a:rPr sz="2000" b="1" i="1" spc="-5" dirty="0">
                <a:latin typeface="Carlito"/>
                <a:cs typeface="Carlito"/>
              </a:rPr>
              <a:t>while reading:</a:t>
            </a:r>
            <a:r>
              <a:rPr sz="2000" b="1" i="1" spc="-95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\n"+ioe.getMessage());</a:t>
            </a:r>
            <a:r>
              <a:rPr sz="2000" spc="-5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spc="-10" dirty="0">
                <a:latin typeface="Carlito"/>
                <a:cs typeface="Carlito"/>
              </a:rPr>
              <a:t>return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null;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876" y="6584391"/>
            <a:ext cx="106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88042" y="671454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6173" y="0"/>
            <a:ext cx="7900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/>
              <a:t>Handling </a:t>
            </a:r>
            <a:r>
              <a:rPr sz="4000" spc="-345" dirty="0"/>
              <a:t>Checked </a:t>
            </a:r>
            <a:r>
              <a:rPr sz="4000" spc="-229" dirty="0"/>
              <a:t>Exception: </a:t>
            </a:r>
            <a:r>
              <a:rPr sz="4000" spc="-114" dirty="0"/>
              <a:t>Method-</a:t>
            </a:r>
            <a:r>
              <a:rPr sz="4000" spc="-390" dirty="0"/>
              <a:t> </a:t>
            </a:r>
            <a:r>
              <a:rPr sz="4000" spc="-140" dirty="0"/>
              <a:t>I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832103"/>
            <a:ext cx="12012295" cy="5431790"/>
          </a:xfrm>
          <a:custGeom>
            <a:avLst/>
            <a:gdLst/>
            <a:ahLst/>
            <a:cxnLst/>
            <a:rect l="l" t="t" r="r" b="b"/>
            <a:pathLst>
              <a:path w="12012295" h="5431790">
                <a:moveTo>
                  <a:pt x="12012168" y="0"/>
                </a:moveTo>
                <a:lnTo>
                  <a:pt x="0" y="0"/>
                </a:lnTo>
                <a:lnTo>
                  <a:pt x="0" y="5431536"/>
                </a:lnTo>
                <a:lnTo>
                  <a:pt x="12012168" y="5431536"/>
                </a:lnTo>
                <a:lnTo>
                  <a:pt x="1201216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8876" y="721512"/>
            <a:ext cx="10933430" cy="56000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5" dirty="0">
                <a:latin typeface="Carlito"/>
                <a:cs typeface="Carlito"/>
              </a:rPr>
              <a:t>public class </a:t>
            </a:r>
            <a:r>
              <a:rPr sz="2200" b="1" spc="-10" dirty="0">
                <a:latin typeface="Carlito"/>
                <a:cs typeface="Carlito"/>
              </a:rPr>
              <a:t>BufferedReaderDemo1</a:t>
            </a:r>
            <a:r>
              <a:rPr sz="2200" b="1" spc="5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20" dirty="0">
                <a:latin typeface="Carlito"/>
                <a:cs typeface="Carlito"/>
              </a:rPr>
              <a:t>static </a:t>
            </a:r>
            <a:r>
              <a:rPr sz="2200" b="1" spc="-10" dirty="0">
                <a:latin typeface="Carlito"/>
                <a:cs typeface="Carlito"/>
              </a:rPr>
              <a:t>void </a:t>
            </a:r>
            <a:r>
              <a:rPr sz="2200" b="1" spc="-5" dirty="0">
                <a:latin typeface="Carlito"/>
                <a:cs typeface="Carlito"/>
              </a:rPr>
              <a:t>main(String[] </a:t>
            </a:r>
            <a:r>
              <a:rPr sz="2200" b="1" spc="-10" dirty="0">
                <a:latin typeface="Carlito"/>
                <a:cs typeface="Carlito"/>
              </a:rPr>
              <a:t>args) </a:t>
            </a:r>
            <a:r>
              <a:rPr sz="2200" b="1" spc="-15" dirty="0">
                <a:solidFill>
                  <a:srgbClr val="C00000"/>
                </a:solidFill>
                <a:latin typeface="Carlito"/>
                <a:cs typeface="Carlito"/>
              </a:rPr>
              <a:t>throws </a:t>
            </a: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IOException</a:t>
            </a:r>
            <a:r>
              <a:rPr sz="2200" b="1" spc="1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10" dirty="0">
                <a:latin typeface="Carlito"/>
                <a:cs typeface="Carlito"/>
              </a:rPr>
              <a:t>String myName=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getMyName();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200" spc="-10" dirty="0">
                <a:latin typeface="Carlito"/>
                <a:cs typeface="Carlito"/>
              </a:rPr>
              <a:t>System.</a:t>
            </a:r>
            <a:r>
              <a:rPr sz="2200" b="1" i="1" spc="-10" dirty="0">
                <a:latin typeface="Carlito"/>
                <a:cs typeface="Carlito"/>
              </a:rPr>
              <a:t>out.println("My Name: </a:t>
            </a:r>
            <a:r>
              <a:rPr sz="2200" b="1" i="1" spc="-5" dirty="0">
                <a:latin typeface="Carlito"/>
                <a:cs typeface="Carlito"/>
              </a:rPr>
              <a:t>"+</a:t>
            </a:r>
            <a:r>
              <a:rPr sz="2200" b="1" i="1" spc="85" dirty="0">
                <a:latin typeface="Carlito"/>
                <a:cs typeface="Carlito"/>
              </a:rPr>
              <a:t> </a:t>
            </a:r>
            <a:r>
              <a:rPr sz="2200" b="1" i="1" spc="-15" dirty="0">
                <a:latin typeface="Carlito"/>
                <a:cs typeface="Carlito"/>
              </a:rPr>
              <a:t>myName);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200" b="1" spc="-20" dirty="0">
                <a:latin typeface="Carlito"/>
                <a:cs typeface="Carlito"/>
              </a:rPr>
              <a:t>private static </a:t>
            </a:r>
            <a:r>
              <a:rPr sz="2200" b="1" spc="-5" dirty="0">
                <a:latin typeface="Carlito"/>
                <a:cs typeface="Carlito"/>
              </a:rPr>
              <a:t>String </a:t>
            </a:r>
            <a:r>
              <a:rPr sz="2200" b="1" spc="-10" dirty="0">
                <a:latin typeface="Carlito"/>
                <a:cs typeface="Carlito"/>
              </a:rPr>
              <a:t>getMyName() </a:t>
            </a:r>
            <a:r>
              <a:rPr sz="2200" b="1" spc="-15" dirty="0">
                <a:solidFill>
                  <a:srgbClr val="C00000"/>
                </a:solidFill>
                <a:latin typeface="Carlito"/>
                <a:cs typeface="Carlito"/>
              </a:rPr>
              <a:t>throws</a:t>
            </a:r>
            <a:r>
              <a:rPr sz="2200" b="1" spc="1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IOException</a:t>
            </a:r>
            <a:r>
              <a:rPr sz="2200" b="1" spc="-10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  <a:spcBef>
                <a:spcPts val="735"/>
              </a:spcBef>
            </a:pPr>
            <a:r>
              <a:rPr sz="2200" spc="-15" dirty="0">
                <a:latin typeface="Carlito"/>
                <a:cs typeface="Carlito"/>
              </a:rPr>
              <a:t>BufferedReader bufferedReader </a:t>
            </a:r>
            <a:r>
              <a:rPr sz="2200" spc="-5" dirty="0">
                <a:latin typeface="Carlito"/>
                <a:cs typeface="Carlito"/>
              </a:rPr>
              <a:t>= </a:t>
            </a:r>
            <a:r>
              <a:rPr sz="2200" b="1" spc="-10" dirty="0">
                <a:latin typeface="Carlito"/>
                <a:cs typeface="Carlito"/>
              </a:rPr>
              <a:t>new BufferedReader(new</a:t>
            </a:r>
            <a:r>
              <a:rPr sz="2200" b="1" spc="13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InputStreamReader(System.</a:t>
            </a:r>
            <a:r>
              <a:rPr sz="2200" b="1" i="1" spc="-10" dirty="0">
                <a:latin typeface="Carlito"/>
                <a:cs typeface="Carlito"/>
              </a:rPr>
              <a:t>in));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  <a:spcBef>
                <a:spcPts val="730"/>
              </a:spcBef>
            </a:pPr>
            <a:r>
              <a:rPr sz="2200" spc="-15" dirty="0">
                <a:latin typeface="Carlito"/>
                <a:cs typeface="Carlito"/>
              </a:rPr>
              <a:t>System.</a:t>
            </a:r>
            <a:r>
              <a:rPr sz="2200" b="1" i="1" spc="-15" dirty="0">
                <a:latin typeface="Carlito"/>
                <a:cs typeface="Carlito"/>
              </a:rPr>
              <a:t>out.println("Enter </a:t>
            </a:r>
            <a:r>
              <a:rPr sz="2200" b="1" i="1" spc="-5" dirty="0">
                <a:latin typeface="Carlito"/>
                <a:cs typeface="Carlito"/>
              </a:rPr>
              <a:t>your name:</a:t>
            </a:r>
            <a:r>
              <a:rPr sz="2200" b="1" i="1" spc="85" dirty="0">
                <a:latin typeface="Carlito"/>
                <a:cs typeface="Carlito"/>
              </a:rPr>
              <a:t> </a:t>
            </a:r>
            <a:r>
              <a:rPr sz="2200" b="1" i="1" spc="-5" dirty="0">
                <a:latin typeface="Carlito"/>
                <a:cs typeface="Carlito"/>
              </a:rPr>
              <a:t>");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  <a:spcBef>
                <a:spcPts val="750"/>
              </a:spcBef>
            </a:pPr>
            <a:r>
              <a:rPr sz="2200" spc="-10" dirty="0">
                <a:latin typeface="Carlito"/>
                <a:cs typeface="Carlito"/>
              </a:rPr>
              <a:t>String name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bufferedReader.readLine();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  <a:spcBef>
                <a:spcPts val="730"/>
              </a:spcBef>
            </a:pPr>
            <a:r>
              <a:rPr sz="2200" b="1" spc="-15" dirty="0">
                <a:latin typeface="Carlito"/>
                <a:cs typeface="Carlito"/>
              </a:rPr>
              <a:t>return</a:t>
            </a:r>
            <a:r>
              <a:rPr sz="2200" b="1" spc="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name;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8042" y="6714540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5213" y="0"/>
            <a:ext cx="8023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/>
              <a:t>Handling </a:t>
            </a:r>
            <a:r>
              <a:rPr sz="4000" spc="-345" dirty="0"/>
              <a:t>Checked </a:t>
            </a:r>
            <a:r>
              <a:rPr sz="4000" spc="-229" dirty="0"/>
              <a:t>Exception: </a:t>
            </a:r>
            <a:r>
              <a:rPr sz="4000" spc="-114" dirty="0"/>
              <a:t>Method-</a:t>
            </a:r>
            <a:r>
              <a:rPr sz="4000" spc="-385" dirty="0"/>
              <a:t> </a:t>
            </a:r>
            <a:r>
              <a:rPr sz="4000" spc="-145" dirty="0"/>
              <a:t>II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21316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latin typeface="Carlito"/>
                <a:cs typeface="Carlito"/>
              </a:rPr>
              <a:t>Core</a:t>
            </a:r>
            <a:r>
              <a:rPr sz="4300" spc="-70" dirty="0">
                <a:latin typeface="Carlito"/>
                <a:cs typeface="Carlito"/>
              </a:rPr>
              <a:t> </a:t>
            </a:r>
            <a:r>
              <a:rPr sz="4300" spc="-5" dirty="0">
                <a:latin typeface="Carlito"/>
                <a:cs typeface="Carlito"/>
              </a:rPr>
              <a:t>Java</a:t>
            </a:r>
            <a:endParaRPr sz="4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6104" y="2636520"/>
            <a:ext cx="8441690" cy="1815464"/>
          </a:xfrm>
          <a:custGeom>
            <a:avLst/>
            <a:gdLst/>
            <a:ahLst/>
            <a:cxnLst/>
            <a:rect l="l" t="t" r="r" b="b"/>
            <a:pathLst>
              <a:path w="8441690" h="1815464">
                <a:moveTo>
                  <a:pt x="8441436" y="0"/>
                </a:moveTo>
                <a:lnTo>
                  <a:pt x="0" y="0"/>
                </a:lnTo>
                <a:lnTo>
                  <a:pt x="0" y="1815083"/>
                </a:lnTo>
                <a:lnTo>
                  <a:pt x="8441436" y="1815083"/>
                </a:lnTo>
                <a:lnTo>
                  <a:pt x="844143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04744" y="2647314"/>
            <a:ext cx="46767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spc="-10" dirty="0">
                <a:latin typeface="Carlito"/>
                <a:cs typeface="Carlito"/>
              </a:rPr>
              <a:t>Handling Multiple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Exceptions</a:t>
            </a:r>
            <a:endParaRPr sz="2800">
              <a:latin typeface="Carlito"/>
              <a:cs typeface="Carlito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spc="-15" dirty="0">
                <a:latin typeface="Carlito"/>
                <a:cs typeface="Carlito"/>
              </a:rPr>
              <a:t>Exception </a:t>
            </a:r>
            <a:r>
              <a:rPr sz="2800" spc="-25" dirty="0">
                <a:latin typeface="Carlito"/>
                <a:cs typeface="Carlito"/>
              </a:rPr>
              <a:t>Life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Cycle</a:t>
            </a:r>
            <a:endParaRPr sz="2800">
              <a:latin typeface="Carlito"/>
              <a:cs typeface="Carlito"/>
            </a:endParaRPr>
          </a:p>
          <a:p>
            <a:pPr marL="537845" indent="-538480">
              <a:lnSpc>
                <a:spcPct val="100000"/>
              </a:lnSpc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800" spc="-15" dirty="0">
                <a:latin typeface="Carlito"/>
                <a:cs typeface="Carlito"/>
              </a:rPr>
              <a:t>Nested </a:t>
            </a:r>
            <a:r>
              <a:rPr sz="2800" spc="-30" dirty="0">
                <a:latin typeface="Carlito"/>
                <a:cs typeface="Carlito"/>
              </a:rPr>
              <a:t>try..catch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blocks</a:t>
            </a:r>
            <a:endParaRPr sz="2800">
              <a:latin typeface="Carlito"/>
              <a:cs typeface="Carlito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spc="-40" dirty="0">
                <a:latin typeface="Carlito"/>
                <a:cs typeface="Carlito"/>
              </a:rPr>
              <a:t>try.. </a:t>
            </a:r>
            <a:r>
              <a:rPr sz="2800" spc="-5" dirty="0">
                <a:latin typeface="Carlito"/>
                <a:cs typeface="Carlito"/>
              </a:rPr>
              <a:t>with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resources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19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241" y="760857"/>
            <a:ext cx="1064958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Multiple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Exceptions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5B9BD4"/>
              </a:buClr>
              <a:buSzPct val="68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there are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spc="-5" dirty="0">
                <a:latin typeface="Carlito"/>
                <a:cs typeface="Carlito"/>
              </a:rPr>
              <a:t>classes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might </a:t>
            </a:r>
            <a:r>
              <a:rPr sz="2400" dirty="0">
                <a:latin typeface="Carlito"/>
                <a:cs typeface="Carlito"/>
              </a:rPr>
              <a:t>arise in the </a:t>
            </a:r>
            <a:r>
              <a:rPr sz="2400" b="1" dirty="0">
                <a:latin typeface="Carlito"/>
                <a:cs typeface="Carlito"/>
              </a:rPr>
              <a:t>try </a:t>
            </a:r>
            <a:r>
              <a:rPr sz="2400" spc="-5" dirty="0">
                <a:latin typeface="Carlito"/>
                <a:cs typeface="Carlito"/>
              </a:rPr>
              <a:t>block, </a:t>
            </a:r>
            <a:r>
              <a:rPr sz="2400" dirty="0">
                <a:latin typeface="Carlito"/>
                <a:cs typeface="Carlito"/>
              </a:rPr>
              <a:t>then </a:t>
            </a:r>
            <a:r>
              <a:rPr sz="2400" spc="-15" dirty="0">
                <a:latin typeface="Carlito"/>
                <a:cs typeface="Carlito"/>
              </a:rPr>
              <a:t>several  </a:t>
            </a:r>
            <a:r>
              <a:rPr sz="2400" b="1" spc="-20" dirty="0">
                <a:latin typeface="Carlito"/>
                <a:cs typeface="Carlito"/>
              </a:rPr>
              <a:t>catch </a:t>
            </a:r>
            <a:r>
              <a:rPr sz="2400" spc="-10" dirty="0">
                <a:latin typeface="Carlito"/>
                <a:cs typeface="Carlito"/>
              </a:rPr>
              <a:t>blocks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allowed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handle </a:t>
            </a:r>
            <a:r>
              <a:rPr sz="2400" dirty="0">
                <a:latin typeface="Carlito"/>
                <a:cs typeface="Carlito"/>
              </a:rPr>
              <a:t>them </a:t>
            </a:r>
            <a:r>
              <a:rPr sz="2400" spc="-25" dirty="0">
                <a:latin typeface="Carlito"/>
                <a:cs typeface="Carlito"/>
              </a:rPr>
              <a:t>separately,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handling </a:t>
            </a:r>
            <a:r>
              <a:rPr sz="2400" spc="-20" dirty="0">
                <a:latin typeface="Carlito"/>
                <a:cs typeface="Carlito"/>
              </a:rPr>
              <a:t>different  </a:t>
            </a:r>
            <a:r>
              <a:rPr sz="2400" spc="-15" dirty="0">
                <a:latin typeface="Carlito"/>
                <a:cs typeface="Carlito"/>
              </a:rPr>
              <a:t>exception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B9BD4"/>
              </a:buClr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355600" marR="913765" indent="-342900">
              <a:lnSpc>
                <a:spcPct val="100000"/>
              </a:lnSpc>
              <a:buClr>
                <a:srgbClr val="5B9BD4"/>
              </a:buClr>
              <a:buSzPct val="68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After one </a:t>
            </a:r>
            <a:r>
              <a:rPr sz="2400" spc="-15" dirty="0">
                <a:latin typeface="Carlito"/>
                <a:cs typeface="Carlito"/>
              </a:rPr>
              <a:t>catch statement executes,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others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bypassed,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execution  </a:t>
            </a:r>
            <a:r>
              <a:rPr sz="2400" spc="-10" dirty="0">
                <a:latin typeface="Carlito"/>
                <a:cs typeface="Carlito"/>
              </a:rPr>
              <a:t>continues </a:t>
            </a:r>
            <a:r>
              <a:rPr sz="2400" spc="-15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spc="-15" dirty="0">
                <a:latin typeface="Carlito"/>
                <a:cs typeface="Carlito"/>
              </a:rPr>
              <a:t>try/catch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B9BD4"/>
              </a:buClr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5B9BD4"/>
              </a:buClr>
              <a:buSzPct val="68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20" dirty="0">
                <a:latin typeface="Carlito"/>
                <a:cs typeface="Carlito"/>
              </a:rPr>
              <a:t>catch </a:t>
            </a:r>
            <a:r>
              <a:rPr sz="2400" b="1" spc="-5" dirty="0">
                <a:latin typeface="Carlito"/>
                <a:cs typeface="Carlito"/>
              </a:rPr>
              <a:t>blocks </a:t>
            </a:r>
            <a:r>
              <a:rPr sz="2400" b="1" spc="-10" dirty="0">
                <a:latin typeface="Carlito"/>
                <a:cs typeface="Carlito"/>
              </a:rPr>
              <a:t>must </a:t>
            </a:r>
            <a:r>
              <a:rPr sz="2400" b="1" dirty="0">
                <a:latin typeface="Carlito"/>
                <a:cs typeface="Carlito"/>
              </a:rPr>
              <a:t>be in sequence </a:t>
            </a:r>
            <a:r>
              <a:rPr sz="2400" b="1" spc="-5" dirty="0">
                <a:latin typeface="Carlito"/>
                <a:cs typeface="Carlito"/>
              </a:rPr>
              <a:t>with </a:t>
            </a:r>
            <a:r>
              <a:rPr sz="2400" b="1" dirty="0">
                <a:latin typeface="Carlito"/>
                <a:cs typeface="Carlito"/>
              </a:rPr>
              <a:t>the </a:t>
            </a:r>
            <a:r>
              <a:rPr sz="2400" b="1" i="1" spc="-10" dirty="0">
                <a:latin typeface="Carlito"/>
                <a:cs typeface="Carlito"/>
              </a:rPr>
              <a:t>most </a:t>
            </a:r>
            <a:r>
              <a:rPr sz="2400" b="1" i="1" dirty="0">
                <a:latin typeface="Carlito"/>
                <a:cs typeface="Carlito"/>
              </a:rPr>
              <a:t>derived type </a:t>
            </a:r>
            <a:r>
              <a:rPr sz="2400" b="1" i="1" spc="-15" dirty="0">
                <a:latin typeface="Carlito"/>
                <a:cs typeface="Carlito"/>
              </a:rPr>
              <a:t>first</a:t>
            </a:r>
            <a:r>
              <a:rPr sz="2400" b="1" spc="-15" dirty="0">
                <a:latin typeface="Carlito"/>
                <a:cs typeface="Carlito"/>
              </a:rPr>
              <a:t>, </a:t>
            </a:r>
            <a:r>
              <a:rPr sz="2400" b="1" dirty="0">
                <a:latin typeface="Carlito"/>
                <a:cs typeface="Carlito"/>
              </a:rPr>
              <a:t>and</a:t>
            </a:r>
            <a:r>
              <a:rPr sz="2400" b="1" spc="-5" dirty="0">
                <a:latin typeface="Carlito"/>
                <a:cs typeface="Carlito"/>
              </a:rPr>
              <a:t> the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b="1" i="1" spc="-10" dirty="0">
                <a:latin typeface="Carlito"/>
                <a:cs typeface="Carlito"/>
              </a:rPr>
              <a:t>most </a:t>
            </a:r>
            <a:r>
              <a:rPr sz="2400" b="1" i="1" dirty="0">
                <a:latin typeface="Carlito"/>
                <a:cs typeface="Carlito"/>
              </a:rPr>
              <a:t>basic type </a:t>
            </a:r>
            <a:r>
              <a:rPr sz="2400" b="1" i="1" spc="-10" dirty="0">
                <a:latin typeface="Carlito"/>
                <a:cs typeface="Carlito"/>
              </a:rPr>
              <a:t>last</a:t>
            </a:r>
            <a:r>
              <a:rPr sz="2400" b="1" spc="-10" dirty="0">
                <a:latin typeface="Carlito"/>
                <a:cs typeface="Carlito"/>
              </a:rPr>
              <a:t>. </a:t>
            </a:r>
            <a:r>
              <a:rPr sz="2400" b="1" spc="-5" dirty="0">
                <a:latin typeface="Carlito"/>
                <a:cs typeface="Carlito"/>
              </a:rPr>
              <a:t>Otherwise, code will not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compile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73348" y="0"/>
            <a:ext cx="584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/>
              <a:t>Handling </a:t>
            </a:r>
            <a:r>
              <a:rPr sz="4000" spc="-65" dirty="0"/>
              <a:t>Multiple</a:t>
            </a:r>
            <a:r>
              <a:rPr sz="4000" spc="-409" dirty="0"/>
              <a:t> </a:t>
            </a:r>
            <a:r>
              <a:rPr sz="4000" spc="-270" dirty="0"/>
              <a:t>Exceptions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19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788" y="1263396"/>
            <a:ext cx="5829300" cy="3968750"/>
          </a:xfrm>
          <a:custGeom>
            <a:avLst/>
            <a:gdLst/>
            <a:ahLst/>
            <a:cxnLst/>
            <a:rect l="l" t="t" r="r" b="b"/>
            <a:pathLst>
              <a:path w="5829300" h="3968750">
                <a:moveTo>
                  <a:pt x="5829300" y="0"/>
                </a:moveTo>
                <a:lnTo>
                  <a:pt x="0" y="0"/>
                </a:lnTo>
                <a:lnTo>
                  <a:pt x="0" y="3968496"/>
                </a:lnTo>
                <a:lnTo>
                  <a:pt x="5829300" y="3968496"/>
                </a:lnTo>
                <a:lnTo>
                  <a:pt x="58293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8788" y="1263396"/>
            <a:ext cx="5829300" cy="396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795"/>
              </a:lnSpc>
            </a:pPr>
            <a:r>
              <a:rPr sz="2400" dirty="0">
                <a:latin typeface="Carlito"/>
                <a:cs typeface="Carlito"/>
              </a:rPr>
              <a:t>try{</a:t>
            </a:r>
            <a:endParaRPr sz="2400">
              <a:latin typeface="Carlito"/>
              <a:cs typeface="Carlito"/>
            </a:endParaRPr>
          </a:p>
          <a:p>
            <a:pPr marL="22796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arlito"/>
                <a:cs typeface="Carlito"/>
              </a:rPr>
              <a:t>// </a:t>
            </a:r>
            <a:r>
              <a:rPr sz="2400" dirty="0">
                <a:latin typeface="Carlito"/>
                <a:cs typeface="Carlito"/>
              </a:rPr>
              <a:t>try </a:t>
            </a:r>
            <a:r>
              <a:rPr sz="2400" spc="-5" dirty="0">
                <a:latin typeface="Carlito"/>
                <a:cs typeface="Carlito"/>
              </a:rPr>
              <a:t>block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2400" spc="-10" dirty="0">
                <a:latin typeface="Carlito"/>
                <a:cs typeface="Carlito"/>
              </a:rPr>
              <a:t>catch(Exception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e){</a:t>
            </a:r>
            <a:endParaRPr sz="2400">
              <a:latin typeface="Carlito"/>
              <a:cs typeface="Carlito"/>
            </a:endParaRPr>
          </a:p>
          <a:p>
            <a:pPr marL="227965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latin typeface="Carlito"/>
                <a:cs typeface="Carlito"/>
              </a:rPr>
              <a:t>// </a:t>
            </a:r>
            <a:r>
              <a:rPr sz="2400" dirty="0">
                <a:latin typeface="Carlito"/>
                <a:cs typeface="Carlito"/>
              </a:rPr>
              <a:t>Generic </a:t>
            </a:r>
            <a:r>
              <a:rPr sz="2400" spc="-5" dirty="0">
                <a:latin typeface="Carlito"/>
                <a:cs typeface="Carlito"/>
              </a:rPr>
              <a:t>handling of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exceptions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2400" spc="-10" dirty="0">
                <a:latin typeface="Carlito"/>
                <a:cs typeface="Carlito"/>
              </a:rPr>
              <a:t>catch(ArithmeticException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5" dirty="0">
                <a:latin typeface="Carlito"/>
                <a:cs typeface="Carlito"/>
              </a:rPr>
              <a:t>e){</a:t>
            </a:r>
            <a:endParaRPr sz="2400">
              <a:latin typeface="Carlito"/>
              <a:cs typeface="Carlito"/>
            </a:endParaRPr>
          </a:p>
          <a:p>
            <a:pPr marL="22796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arlito"/>
                <a:cs typeface="Carlito"/>
              </a:rPr>
              <a:t>// Specialized handling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exceptions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474" y="2143505"/>
            <a:ext cx="4648200" cy="2209800"/>
          </a:xfrm>
          <a:custGeom>
            <a:avLst/>
            <a:gdLst/>
            <a:ahLst/>
            <a:cxnLst/>
            <a:rect l="l" t="t" r="r" b="b"/>
            <a:pathLst>
              <a:path w="4648200" h="2209800">
                <a:moveTo>
                  <a:pt x="4462272" y="0"/>
                </a:moveTo>
                <a:lnTo>
                  <a:pt x="0" y="2209800"/>
                </a:lnTo>
              </a:path>
              <a:path w="4648200" h="2209800">
                <a:moveTo>
                  <a:pt x="743712" y="0"/>
                </a:moveTo>
                <a:lnTo>
                  <a:pt x="4648200" y="2209800"/>
                </a:lnTo>
              </a:path>
            </a:pathLst>
          </a:custGeom>
          <a:ln w="28956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73348" y="0"/>
            <a:ext cx="584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/>
              <a:t>Handling </a:t>
            </a:r>
            <a:r>
              <a:rPr sz="4000" spc="-65" dirty="0"/>
              <a:t>Multiple</a:t>
            </a:r>
            <a:r>
              <a:rPr sz="4000" spc="-409" dirty="0"/>
              <a:t> </a:t>
            </a:r>
            <a:r>
              <a:rPr sz="4000" spc="-270" dirty="0"/>
              <a:t>Exceptions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6284976" y="1263396"/>
            <a:ext cx="5781040" cy="3968750"/>
          </a:xfrm>
          <a:custGeom>
            <a:avLst/>
            <a:gdLst/>
            <a:ahLst/>
            <a:cxnLst/>
            <a:rect l="l" t="t" r="r" b="b"/>
            <a:pathLst>
              <a:path w="5781040" h="3968750">
                <a:moveTo>
                  <a:pt x="5780532" y="0"/>
                </a:moveTo>
                <a:lnTo>
                  <a:pt x="0" y="0"/>
                </a:lnTo>
                <a:lnTo>
                  <a:pt x="0" y="3968496"/>
                </a:lnTo>
                <a:lnTo>
                  <a:pt x="5780532" y="3968496"/>
                </a:lnTo>
                <a:lnTo>
                  <a:pt x="578053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64351" y="1157835"/>
            <a:ext cx="5536565" cy="38030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Carlito"/>
                <a:cs typeface="Carlito"/>
              </a:rPr>
              <a:t>try{</a:t>
            </a:r>
            <a:endParaRPr sz="2400">
              <a:latin typeface="Carlito"/>
              <a:cs typeface="Carlito"/>
            </a:endParaRPr>
          </a:p>
          <a:p>
            <a:pPr marL="149225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Carlito"/>
                <a:cs typeface="Carlito"/>
              </a:rPr>
              <a:t>// </a:t>
            </a:r>
            <a:r>
              <a:rPr sz="2400" dirty="0">
                <a:latin typeface="Carlito"/>
                <a:cs typeface="Carlito"/>
              </a:rPr>
              <a:t>try </a:t>
            </a:r>
            <a:r>
              <a:rPr sz="2400" spc="-5" dirty="0">
                <a:latin typeface="Carlito"/>
                <a:cs typeface="Carlito"/>
              </a:rPr>
              <a:t>block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latin typeface="Carlito"/>
                <a:cs typeface="Carlito"/>
              </a:rPr>
              <a:t>catch(ArithmeticException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5" dirty="0">
                <a:latin typeface="Carlito"/>
                <a:cs typeface="Carlito"/>
              </a:rPr>
              <a:t>e){</a:t>
            </a:r>
            <a:endParaRPr sz="2400">
              <a:latin typeface="Carlito"/>
              <a:cs typeface="Carlito"/>
            </a:endParaRPr>
          </a:p>
          <a:p>
            <a:pPr marL="149225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Carlito"/>
                <a:cs typeface="Carlito"/>
              </a:rPr>
              <a:t>// Specialized handling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exceptions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latin typeface="Carlito"/>
                <a:cs typeface="Carlito"/>
              </a:rPr>
              <a:t>catch(Exception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e){</a:t>
            </a:r>
            <a:endParaRPr sz="2400">
              <a:latin typeface="Carlito"/>
              <a:cs typeface="Carlito"/>
            </a:endParaRPr>
          </a:p>
          <a:p>
            <a:pPr marL="149225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Carlito"/>
                <a:cs typeface="Carlito"/>
              </a:rPr>
              <a:t>// </a:t>
            </a:r>
            <a:r>
              <a:rPr sz="2400" dirty="0">
                <a:latin typeface="Carlito"/>
                <a:cs typeface="Carlito"/>
              </a:rPr>
              <a:t>Generic </a:t>
            </a:r>
            <a:r>
              <a:rPr sz="2400" spc="-5" dirty="0">
                <a:latin typeface="Carlito"/>
                <a:cs typeface="Carlito"/>
              </a:rPr>
              <a:t>handling 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exceptions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80904" y="2874264"/>
            <a:ext cx="1553210" cy="1096010"/>
            <a:chOff x="10280904" y="2874264"/>
            <a:chExt cx="1553210" cy="1096010"/>
          </a:xfrm>
        </p:grpSpPr>
        <p:sp>
          <p:nvSpPr>
            <p:cNvPr id="11" name="object 11"/>
            <p:cNvSpPr/>
            <p:nvPr/>
          </p:nvSpPr>
          <p:spPr>
            <a:xfrm>
              <a:off x="10676382" y="2888742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143000" y="0"/>
                  </a:moveTo>
                  <a:lnTo>
                    <a:pt x="0" y="106680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95382" y="357454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38100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19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52069"/>
            <a:ext cx="906081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class ExceptionDemo</a:t>
            </a:r>
            <a:r>
              <a:rPr sz="1600" b="1" spc="-9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static </a:t>
            </a:r>
            <a:r>
              <a:rPr sz="1600" b="1" spc="-5" dirty="0">
                <a:latin typeface="Carlito"/>
                <a:cs typeface="Carlito"/>
              </a:rPr>
              <a:t>void main(String[] </a:t>
            </a:r>
            <a:r>
              <a:rPr sz="1600" b="1" spc="-10" dirty="0">
                <a:latin typeface="Carlito"/>
                <a:cs typeface="Carlito"/>
              </a:rPr>
              <a:t>args)</a:t>
            </a:r>
            <a:r>
              <a:rPr sz="1600" b="1" spc="-8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arlito"/>
                <a:cs typeface="Carlito"/>
              </a:rPr>
              <a:t>try</a:t>
            </a:r>
            <a:r>
              <a:rPr sz="1600" b="1" spc="-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12700" marR="6126480" algn="just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int</a:t>
            </a:r>
            <a:r>
              <a:rPr sz="1600" b="1" spc="-8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x=Integer.</a:t>
            </a:r>
            <a:r>
              <a:rPr sz="1600" b="1" i="1" spc="-10" dirty="0">
                <a:latin typeface="Carlito"/>
                <a:cs typeface="Carlito"/>
              </a:rPr>
              <a:t>parseInt(args[0]);  </a:t>
            </a:r>
            <a:r>
              <a:rPr sz="1600" b="1" dirty="0">
                <a:latin typeface="Carlito"/>
                <a:cs typeface="Carlito"/>
              </a:rPr>
              <a:t>int</a:t>
            </a:r>
            <a:r>
              <a:rPr sz="1600" b="1" spc="-8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y=Integer.</a:t>
            </a:r>
            <a:r>
              <a:rPr sz="1600" b="1" i="1" spc="-10" dirty="0">
                <a:latin typeface="Carlito"/>
                <a:cs typeface="Carlito"/>
              </a:rPr>
              <a:t>parseInt(args[1]);  </a:t>
            </a:r>
            <a:r>
              <a:rPr sz="1600" b="1" spc="-5" dirty="0">
                <a:latin typeface="Carlito"/>
                <a:cs typeface="Carlito"/>
              </a:rPr>
              <a:t>double</a:t>
            </a:r>
            <a:r>
              <a:rPr sz="1600" b="1" spc="-1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average=</a:t>
            </a:r>
            <a:r>
              <a:rPr sz="1600" b="1" i="1" spc="-10" dirty="0">
                <a:latin typeface="Carlito"/>
                <a:cs typeface="Carlito"/>
              </a:rPr>
              <a:t>divide(x,y);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b="1" i="1" spc="-10" dirty="0">
                <a:latin typeface="Carlito"/>
                <a:cs typeface="Carlito"/>
              </a:rPr>
              <a:t>out.println("Average </a:t>
            </a:r>
            <a:r>
              <a:rPr sz="1600" b="1" i="1" spc="-15" dirty="0">
                <a:latin typeface="Carlito"/>
                <a:cs typeface="Carlito"/>
              </a:rPr>
              <a:t>Value:</a:t>
            </a:r>
            <a:r>
              <a:rPr sz="1600" b="1" i="1" spc="-30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"+average);</a:t>
            </a:r>
            <a:endParaRPr sz="1600" dirty="0">
              <a:latin typeface="Carlito"/>
              <a:cs typeface="Carlito"/>
            </a:endParaRPr>
          </a:p>
          <a:p>
            <a:pPr marL="12700" marR="608203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String s1=</a:t>
            </a:r>
            <a:r>
              <a:rPr sz="1600" b="1" spc="-5" dirty="0">
                <a:latin typeface="Carlito"/>
                <a:cs typeface="Carlito"/>
              </a:rPr>
              <a:t>null;  </a:t>
            </a: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b="1" i="1" spc="-10" dirty="0">
                <a:latin typeface="Carlito"/>
                <a:cs typeface="Carlito"/>
              </a:rPr>
              <a:t>out.println(</a:t>
            </a:r>
            <a:r>
              <a:rPr sz="1600" b="1" i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s1.length());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}</a:t>
            </a:r>
            <a:r>
              <a:rPr sz="1600" b="1" spc="-10" dirty="0">
                <a:latin typeface="Carlito"/>
                <a:cs typeface="Carlito"/>
              </a:rPr>
              <a:t>catch(NumberFormatException </a:t>
            </a:r>
            <a:r>
              <a:rPr sz="1600" b="1" dirty="0">
                <a:latin typeface="Carlito"/>
                <a:cs typeface="Carlito"/>
              </a:rPr>
              <a:t>| </a:t>
            </a:r>
            <a:r>
              <a:rPr sz="1600" b="1" spc="-10" dirty="0">
                <a:latin typeface="Carlito"/>
                <a:cs typeface="Carlito"/>
              </a:rPr>
              <a:t>ArrayIndexOutOfBoundsException </a:t>
            </a:r>
            <a:r>
              <a:rPr sz="1600" b="1" dirty="0">
                <a:latin typeface="Carlito"/>
                <a:cs typeface="Carlito"/>
              </a:rPr>
              <a:t>| </a:t>
            </a:r>
            <a:r>
              <a:rPr sz="1600" b="1" spc="-10" dirty="0">
                <a:latin typeface="Carlito"/>
                <a:cs typeface="Carlito"/>
              </a:rPr>
              <a:t>ArithmeticException </a:t>
            </a:r>
            <a:r>
              <a:rPr sz="1600" b="1" dirty="0">
                <a:latin typeface="Carlito"/>
                <a:cs typeface="Carlito"/>
              </a:rPr>
              <a:t>e )</a:t>
            </a:r>
            <a:r>
              <a:rPr sz="1600" b="1" spc="-1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570223"/>
            <a:ext cx="560006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rlito"/>
                <a:cs typeface="Carlito"/>
              </a:rPr>
              <a:t>e.printStackTrace();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}</a:t>
            </a:r>
            <a:r>
              <a:rPr sz="1600" b="1" spc="-10" dirty="0">
                <a:latin typeface="Carlito"/>
                <a:cs typeface="Carlito"/>
              </a:rPr>
              <a:t>catch(Exception </a:t>
            </a:r>
            <a:r>
              <a:rPr sz="1600" b="1" spc="-5" dirty="0">
                <a:latin typeface="Carlito"/>
                <a:cs typeface="Carlito"/>
              </a:rPr>
              <a:t>e)</a:t>
            </a:r>
            <a:r>
              <a:rPr sz="1600" b="1" spc="-3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b="1" i="1" spc="-10" dirty="0">
                <a:latin typeface="Carlito"/>
                <a:cs typeface="Carlito"/>
              </a:rPr>
              <a:t>out.println("Exception </a:t>
            </a:r>
            <a:r>
              <a:rPr sz="1600" b="1" i="1" spc="-15" dirty="0">
                <a:latin typeface="Carlito"/>
                <a:cs typeface="Carlito"/>
              </a:rPr>
              <a:t>Trapped </a:t>
            </a:r>
            <a:r>
              <a:rPr sz="1600" b="1" i="1" dirty="0">
                <a:latin typeface="Carlito"/>
                <a:cs typeface="Carlito"/>
              </a:rPr>
              <a:t>in </a:t>
            </a:r>
            <a:r>
              <a:rPr sz="1600" b="1" i="1" spc="-10" dirty="0">
                <a:latin typeface="Carlito"/>
                <a:cs typeface="Carlito"/>
              </a:rPr>
              <a:t>Exception</a:t>
            </a:r>
            <a:r>
              <a:rPr sz="1600" b="1" i="1" spc="15" dirty="0">
                <a:latin typeface="Carlito"/>
                <a:cs typeface="Carlito"/>
              </a:rPr>
              <a:t> </a:t>
            </a:r>
            <a:r>
              <a:rPr sz="1600" b="1" i="1" spc="-10" dirty="0">
                <a:latin typeface="Carlito"/>
                <a:cs typeface="Carlito"/>
              </a:rPr>
              <a:t>Type");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e.printStackTrace();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b="1" i="1" spc="-10" dirty="0">
                <a:latin typeface="Carlito"/>
                <a:cs typeface="Carlito"/>
              </a:rPr>
              <a:t>out.println("End </a:t>
            </a:r>
            <a:r>
              <a:rPr sz="1600" b="1" i="1" spc="-5" dirty="0">
                <a:latin typeface="Carlito"/>
                <a:cs typeface="Carlito"/>
              </a:rPr>
              <a:t>of </a:t>
            </a:r>
            <a:r>
              <a:rPr sz="1600" b="1" i="1" dirty="0">
                <a:latin typeface="Carlito"/>
                <a:cs typeface="Carlito"/>
              </a:rPr>
              <a:t>main()</a:t>
            </a:r>
            <a:r>
              <a:rPr sz="1600" b="1" i="1" spc="-5" dirty="0">
                <a:latin typeface="Carlito"/>
                <a:cs typeface="Carlito"/>
              </a:rPr>
              <a:t> method");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5491073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621" y="0"/>
            <a:ext cx="114903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90" dirty="0"/>
              <a:t>Handling </a:t>
            </a:r>
            <a:r>
              <a:rPr sz="3400" spc="-55" dirty="0"/>
              <a:t>Multiple </a:t>
            </a:r>
            <a:r>
              <a:rPr sz="3400" spc="-225" dirty="0"/>
              <a:t>Exceptions </a:t>
            </a:r>
            <a:r>
              <a:rPr sz="3400" spc="-70" dirty="0"/>
              <a:t>in </a:t>
            </a:r>
            <a:r>
              <a:rPr sz="3400" spc="-295" dirty="0"/>
              <a:t>a </a:t>
            </a:r>
            <a:r>
              <a:rPr sz="3400" spc="-190" dirty="0"/>
              <a:t>single catch </a:t>
            </a:r>
            <a:r>
              <a:rPr sz="3400" spc="-145" dirty="0"/>
              <a:t>block: </a:t>
            </a:r>
            <a:r>
              <a:rPr sz="3400" spc="-540" dirty="0"/>
              <a:t>JDK </a:t>
            </a:r>
            <a:r>
              <a:rPr sz="3400" spc="-170" dirty="0"/>
              <a:t>7</a:t>
            </a:r>
            <a:r>
              <a:rPr sz="3400" spc="-535" dirty="0"/>
              <a:t> </a:t>
            </a:r>
            <a:r>
              <a:rPr sz="3400" spc="-240" dirty="0"/>
              <a:t>Onwards</a:t>
            </a:r>
            <a:endParaRPr sz="3400"/>
          </a:p>
        </p:txBody>
      </p:sp>
      <p:sp>
        <p:nvSpPr>
          <p:cNvPr id="8" name="object 8"/>
          <p:cNvSpPr/>
          <p:nvPr/>
        </p:nvSpPr>
        <p:spPr>
          <a:xfrm>
            <a:off x="5967984" y="3718559"/>
            <a:ext cx="6096000" cy="3139440"/>
          </a:xfrm>
          <a:custGeom>
            <a:avLst/>
            <a:gdLst/>
            <a:ahLst/>
            <a:cxnLst/>
            <a:rect l="l" t="t" r="r" b="b"/>
            <a:pathLst>
              <a:path w="6096000" h="3139440">
                <a:moveTo>
                  <a:pt x="6096000" y="0"/>
                </a:moveTo>
                <a:lnTo>
                  <a:pt x="0" y="0"/>
                </a:lnTo>
                <a:lnTo>
                  <a:pt x="0" y="3139440"/>
                </a:lnTo>
                <a:lnTo>
                  <a:pt x="6096000" y="3139440"/>
                </a:lnTo>
                <a:lnTo>
                  <a:pt x="6096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46978" y="3736924"/>
            <a:ext cx="371221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private static </a:t>
            </a:r>
            <a:r>
              <a:rPr sz="1800" spc="-5" dirty="0">
                <a:latin typeface="Carlito"/>
                <a:cs typeface="Carlito"/>
              </a:rPr>
              <a:t>double divide(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 x,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y)</a:t>
            </a:r>
            <a:r>
              <a:rPr sz="1800" u="heavy" spc="8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2700" marR="283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double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z;  try {  z=x/y;  </a:t>
            </a:r>
            <a:r>
              <a:rPr sz="1800" spc="-10" dirty="0">
                <a:latin typeface="Carlito"/>
                <a:cs typeface="Carlito"/>
              </a:rPr>
              <a:t>return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z;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 </a:t>
            </a:r>
            <a:r>
              <a:rPr sz="1800" spc="-15" dirty="0">
                <a:latin typeface="Carlito"/>
                <a:cs typeface="Carlito"/>
              </a:rPr>
              <a:t>catch </a:t>
            </a:r>
            <a:r>
              <a:rPr sz="1800" spc="-10" dirty="0">
                <a:latin typeface="Carlito"/>
                <a:cs typeface="Carlito"/>
              </a:rPr>
              <a:t>(ArithmeticException </a:t>
            </a:r>
            <a:r>
              <a:rPr sz="1800" dirty="0">
                <a:latin typeface="Carlito"/>
                <a:cs typeface="Carlito"/>
              </a:rPr>
              <a:t>e)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//e.printStackTrace();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return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1025"/>
          </a:xfrm>
          <a:custGeom>
            <a:avLst/>
            <a:gdLst/>
            <a:ahLst/>
            <a:cxnLst/>
            <a:rect l="l" t="t" r="r" b="b"/>
            <a:pathLst>
              <a:path w="12192000" h="581025">
                <a:moveTo>
                  <a:pt x="12192000" y="0"/>
                </a:moveTo>
                <a:lnTo>
                  <a:pt x="0" y="0"/>
                </a:lnTo>
                <a:lnTo>
                  <a:pt x="0" y="580644"/>
                </a:lnTo>
                <a:lnTo>
                  <a:pt x="12192000" y="5806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4914" y="0"/>
            <a:ext cx="36658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5" dirty="0"/>
              <a:t>try…with</a:t>
            </a:r>
            <a:r>
              <a:rPr sz="4000" spc="-335" dirty="0"/>
              <a:t> </a:t>
            </a:r>
            <a:r>
              <a:rPr sz="4000" spc="-225" dirty="0"/>
              <a:t>resource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55524" y="754507"/>
            <a:ext cx="10776585" cy="5986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spc="-175" dirty="0">
                <a:latin typeface="Arial"/>
                <a:cs typeface="Arial"/>
              </a:rPr>
              <a:t>The </a:t>
            </a:r>
            <a:r>
              <a:rPr sz="2300" spc="-75" dirty="0">
                <a:latin typeface="Arial"/>
                <a:cs typeface="Arial"/>
              </a:rPr>
              <a:t>try-with-resources </a:t>
            </a:r>
            <a:r>
              <a:rPr sz="2300" spc="-80" dirty="0">
                <a:latin typeface="Arial"/>
                <a:cs typeface="Arial"/>
              </a:rPr>
              <a:t>statement </a:t>
            </a:r>
            <a:r>
              <a:rPr sz="2300" spc="-140" dirty="0">
                <a:latin typeface="Arial"/>
                <a:cs typeface="Arial"/>
              </a:rPr>
              <a:t>is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5" dirty="0">
                <a:latin typeface="Arial"/>
                <a:cs typeface="Arial"/>
              </a:rPr>
              <a:t>try </a:t>
            </a:r>
            <a:r>
              <a:rPr sz="2300" spc="-80" dirty="0">
                <a:latin typeface="Arial"/>
                <a:cs typeface="Arial"/>
              </a:rPr>
              <a:t>statement </a:t>
            </a:r>
            <a:r>
              <a:rPr sz="2300" spc="-25" dirty="0">
                <a:latin typeface="Arial"/>
                <a:cs typeface="Arial"/>
              </a:rPr>
              <a:t>that </a:t>
            </a:r>
            <a:r>
              <a:rPr sz="2300" spc="-130" dirty="0">
                <a:latin typeface="Arial"/>
                <a:cs typeface="Arial"/>
              </a:rPr>
              <a:t>declares </a:t>
            </a:r>
            <a:r>
              <a:rPr sz="2300" spc="-105" dirty="0">
                <a:latin typeface="Arial"/>
                <a:cs typeface="Arial"/>
              </a:rPr>
              <a:t>one </a:t>
            </a:r>
            <a:r>
              <a:rPr sz="2300" spc="-30" dirty="0">
                <a:latin typeface="Arial"/>
                <a:cs typeface="Arial"/>
              </a:rPr>
              <a:t>or </a:t>
            </a:r>
            <a:r>
              <a:rPr sz="2300" spc="-85" dirty="0">
                <a:latin typeface="Arial"/>
                <a:cs typeface="Arial"/>
              </a:rPr>
              <a:t>more</a:t>
            </a:r>
            <a:r>
              <a:rPr sz="2300" spc="-395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resources.</a:t>
            </a:r>
            <a:endParaRPr sz="2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300" i="1" spc="-155" dirty="0">
                <a:solidFill>
                  <a:srgbClr val="001F5F"/>
                </a:solidFill>
                <a:latin typeface="Trebuchet MS"/>
                <a:cs typeface="Trebuchet MS"/>
              </a:rPr>
              <a:t>Syntax:</a:t>
            </a:r>
            <a:endParaRPr sz="2300">
              <a:latin typeface="Trebuchet MS"/>
              <a:cs typeface="Trebuchet MS"/>
            </a:endParaRPr>
          </a:p>
          <a:p>
            <a:pPr marL="1384300">
              <a:lnSpc>
                <a:spcPct val="100000"/>
              </a:lnSpc>
            </a:pPr>
            <a:r>
              <a:rPr sz="2300" spc="-100" dirty="0">
                <a:solidFill>
                  <a:srgbClr val="001F5F"/>
                </a:solidFill>
                <a:latin typeface="Arial"/>
                <a:cs typeface="Arial"/>
              </a:rPr>
              <a:t>try(&lt;declare</a:t>
            </a:r>
            <a:r>
              <a:rPr sz="2300" spc="-1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30" dirty="0">
                <a:solidFill>
                  <a:srgbClr val="001F5F"/>
                </a:solidFill>
                <a:latin typeface="Arial"/>
                <a:cs typeface="Arial"/>
              </a:rPr>
              <a:t>resource&gt;){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2300" spc="-80" dirty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sz="2300" spc="-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300" spc="-190" dirty="0">
                <a:solidFill>
                  <a:srgbClr val="001F5F"/>
                </a:solidFill>
                <a:latin typeface="Arial"/>
                <a:cs typeface="Arial"/>
              </a:rPr>
              <a:t>catch(…){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</a:pPr>
            <a:r>
              <a:rPr sz="2300" spc="-80" dirty="0">
                <a:solidFill>
                  <a:srgbClr val="001F5F"/>
                </a:solidFill>
                <a:latin typeface="Arial"/>
                <a:cs typeface="Arial"/>
              </a:rPr>
              <a:t>}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300" spc="-235" dirty="0">
                <a:latin typeface="Arial"/>
                <a:cs typeface="Arial"/>
              </a:rPr>
              <a:t>A </a:t>
            </a:r>
            <a:r>
              <a:rPr sz="2300" i="1" spc="-130" dirty="0">
                <a:latin typeface="Trebuchet MS"/>
                <a:cs typeface="Trebuchet MS"/>
              </a:rPr>
              <a:t>resource </a:t>
            </a:r>
            <a:r>
              <a:rPr sz="2300" spc="-130" dirty="0">
                <a:latin typeface="Arial"/>
                <a:cs typeface="Arial"/>
              </a:rPr>
              <a:t>is </a:t>
            </a:r>
            <a:r>
              <a:rPr sz="2300" spc="-140" dirty="0">
                <a:latin typeface="Arial"/>
                <a:cs typeface="Arial"/>
              </a:rPr>
              <a:t>an </a:t>
            </a:r>
            <a:r>
              <a:rPr sz="2300" spc="-60" dirty="0">
                <a:latin typeface="Arial"/>
                <a:cs typeface="Arial"/>
              </a:rPr>
              <a:t>object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90" dirty="0">
                <a:latin typeface="Arial"/>
                <a:cs typeface="Arial"/>
              </a:rPr>
              <a:t>must </a:t>
            </a:r>
            <a:r>
              <a:rPr sz="2300" spc="-114" dirty="0">
                <a:latin typeface="Arial"/>
                <a:cs typeface="Arial"/>
              </a:rPr>
              <a:t>be </a:t>
            </a:r>
            <a:r>
              <a:rPr sz="2300" spc="-130" dirty="0">
                <a:latin typeface="Arial"/>
                <a:cs typeface="Arial"/>
              </a:rPr>
              <a:t>closed </a:t>
            </a:r>
            <a:r>
              <a:rPr sz="2300" spc="-40" dirty="0">
                <a:latin typeface="Arial"/>
                <a:cs typeface="Arial"/>
              </a:rPr>
              <a:t>after </a:t>
            </a:r>
            <a:r>
              <a:rPr sz="2300" spc="-35" dirty="0">
                <a:latin typeface="Arial"/>
                <a:cs typeface="Arial"/>
              </a:rPr>
              <a:t>the </a:t>
            </a:r>
            <a:r>
              <a:rPr sz="2300" spc="-105" dirty="0">
                <a:latin typeface="Arial"/>
                <a:cs typeface="Arial"/>
              </a:rPr>
              <a:t>program </a:t>
            </a:r>
            <a:r>
              <a:rPr sz="2300" spc="-130" dirty="0">
                <a:latin typeface="Arial"/>
                <a:cs typeface="Arial"/>
              </a:rPr>
              <a:t>is </a:t>
            </a:r>
            <a:r>
              <a:rPr sz="2300" spc="-80" dirty="0">
                <a:latin typeface="Arial"/>
                <a:cs typeface="Arial"/>
              </a:rPr>
              <a:t>finished </a:t>
            </a:r>
            <a:r>
              <a:rPr sz="2300" spc="-10" dirty="0">
                <a:latin typeface="Arial"/>
                <a:cs typeface="Arial"/>
              </a:rPr>
              <a:t>with</a:t>
            </a:r>
            <a:r>
              <a:rPr sz="2300" spc="-395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it.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marR="15684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spc="-175" dirty="0">
                <a:latin typeface="Arial"/>
                <a:cs typeface="Arial"/>
              </a:rPr>
              <a:t>The </a:t>
            </a:r>
            <a:r>
              <a:rPr sz="2300" spc="-75" dirty="0">
                <a:latin typeface="Arial"/>
                <a:cs typeface="Arial"/>
              </a:rPr>
              <a:t>try-with-resources </a:t>
            </a:r>
            <a:r>
              <a:rPr sz="2300" spc="-80" dirty="0">
                <a:latin typeface="Arial"/>
                <a:cs typeface="Arial"/>
              </a:rPr>
              <a:t>statement </a:t>
            </a:r>
            <a:r>
              <a:rPr sz="2300" spc="-145" dirty="0">
                <a:latin typeface="Arial"/>
                <a:cs typeface="Arial"/>
              </a:rPr>
              <a:t>ensures </a:t>
            </a:r>
            <a:r>
              <a:rPr sz="2300" spc="-25" dirty="0">
                <a:latin typeface="Arial"/>
                <a:cs typeface="Arial"/>
              </a:rPr>
              <a:t>that </a:t>
            </a:r>
            <a:r>
              <a:rPr sz="2300" spc="-155" dirty="0">
                <a:latin typeface="Arial"/>
                <a:cs typeface="Arial"/>
              </a:rPr>
              <a:t>each </a:t>
            </a:r>
            <a:r>
              <a:rPr sz="2300" spc="-114" dirty="0">
                <a:latin typeface="Arial"/>
                <a:cs typeface="Arial"/>
              </a:rPr>
              <a:t>resource </a:t>
            </a:r>
            <a:r>
              <a:rPr sz="2300" spc="-135" dirty="0">
                <a:latin typeface="Arial"/>
                <a:cs typeface="Arial"/>
              </a:rPr>
              <a:t>is </a:t>
            </a:r>
            <a:r>
              <a:rPr sz="2300" spc="-130" dirty="0">
                <a:latin typeface="Arial"/>
                <a:cs typeface="Arial"/>
              </a:rPr>
              <a:t>closed </a:t>
            </a:r>
            <a:r>
              <a:rPr sz="2300" spc="-55" dirty="0">
                <a:latin typeface="Arial"/>
                <a:cs typeface="Arial"/>
              </a:rPr>
              <a:t>at </a:t>
            </a:r>
            <a:r>
              <a:rPr sz="2300" spc="-35" dirty="0">
                <a:latin typeface="Arial"/>
                <a:cs typeface="Arial"/>
              </a:rPr>
              <a:t>the </a:t>
            </a:r>
            <a:r>
              <a:rPr sz="2300" spc="-105" dirty="0">
                <a:latin typeface="Arial"/>
                <a:cs typeface="Arial"/>
              </a:rPr>
              <a:t>end </a:t>
            </a:r>
            <a:r>
              <a:rPr sz="2300" spc="-20" dirty="0">
                <a:latin typeface="Arial"/>
                <a:cs typeface="Arial"/>
              </a:rPr>
              <a:t>of</a:t>
            </a:r>
            <a:r>
              <a:rPr sz="2300" spc="-330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the  </a:t>
            </a:r>
            <a:r>
              <a:rPr sz="2300" spc="-80" dirty="0">
                <a:latin typeface="Arial"/>
                <a:cs typeface="Arial"/>
              </a:rPr>
              <a:t>statement.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marR="407034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300" spc="-170" dirty="0">
                <a:latin typeface="Arial"/>
                <a:cs typeface="Arial"/>
              </a:rPr>
              <a:t>Any </a:t>
            </a:r>
            <a:r>
              <a:rPr sz="2300" spc="-60" dirty="0">
                <a:latin typeface="Arial"/>
                <a:cs typeface="Arial"/>
              </a:rPr>
              <a:t>object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85" dirty="0">
                <a:latin typeface="Arial"/>
                <a:cs typeface="Arial"/>
              </a:rPr>
              <a:t>implements </a:t>
            </a:r>
            <a:r>
              <a:rPr sz="2300" i="1" spc="-140" dirty="0">
                <a:latin typeface="Trebuchet MS"/>
                <a:cs typeface="Trebuchet MS"/>
              </a:rPr>
              <a:t>java.lang.AutoCloseable</a:t>
            </a:r>
            <a:r>
              <a:rPr sz="2300" spc="-140" dirty="0">
                <a:latin typeface="Arial"/>
                <a:cs typeface="Arial"/>
              </a:rPr>
              <a:t>, </a:t>
            </a:r>
            <a:r>
              <a:rPr sz="2300" spc="-80" dirty="0">
                <a:latin typeface="Arial"/>
                <a:cs typeface="Arial"/>
              </a:rPr>
              <a:t>which </a:t>
            </a:r>
            <a:r>
              <a:rPr sz="2300" spc="-105" dirty="0">
                <a:latin typeface="Arial"/>
                <a:cs typeface="Arial"/>
              </a:rPr>
              <a:t>includes </a:t>
            </a:r>
            <a:r>
              <a:rPr sz="2300" spc="-70" dirty="0">
                <a:latin typeface="Arial"/>
                <a:cs typeface="Arial"/>
              </a:rPr>
              <a:t>all </a:t>
            </a:r>
            <a:r>
              <a:rPr sz="2300" spc="-90" dirty="0">
                <a:latin typeface="Arial"/>
                <a:cs typeface="Arial"/>
              </a:rPr>
              <a:t>objects</a:t>
            </a:r>
            <a:r>
              <a:rPr sz="2300" spc="-245" dirty="0">
                <a:latin typeface="Arial"/>
                <a:cs typeface="Arial"/>
              </a:rPr>
              <a:t> </a:t>
            </a:r>
            <a:r>
              <a:rPr sz="2300" spc="-80" dirty="0">
                <a:latin typeface="Arial"/>
                <a:cs typeface="Arial"/>
              </a:rPr>
              <a:t>which  </a:t>
            </a:r>
            <a:r>
              <a:rPr sz="2300" spc="-65" dirty="0">
                <a:latin typeface="Arial"/>
                <a:cs typeface="Arial"/>
              </a:rPr>
              <a:t>implement </a:t>
            </a:r>
            <a:r>
              <a:rPr sz="2300" i="1" spc="-155" dirty="0">
                <a:latin typeface="Trebuchet MS"/>
                <a:cs typeface="Trebuchet MS"/>
              </a:rPr>
              <a:t>java.io.Closeable</a:t>
            </a:r>
            <a:r>
              <a:rPr sz="2300" spc="-155" dirty="0">
                <a:latin typeface="Arial"/>
                <a:cs typeface="Arial"/>
              </a:rPr>
              <a:t>, can </a:t>
            </a:r>
            <a:r>
              <a:rPr sz="2300" spc="-114" dirty="0">
                <a:latin typeface="Arial"/>
                <a:cs typeface="Arial"/>
              </a:rPr>
              <a:t>be </a:t>
            </a:r>
            <a:r>
              <a:rPr sz="2300" spc="-145" dirty="0">
                <a:latin typeface="Arial"/>
                <a:cs typeface="Arial"/>
              </a:rPr>
              <a:t>used </a:t>
            </a:r>
            <a:r>
              <a:rPr sz="2300" spc="-229" dirty="0">
                <a:latin typeface="Arial"/>
                <a:cs typeface="Arial"/>
              </a:rPr>
              <a:t>as </a:t>
            </a:r>
            <a:r>
              <a:rPr sz="2300" spc="-195" dirty="0">
                <a:latin typeface="Arial"/>
                <a:cs typeface="Arial"/>
              </a:rPr>
              <a:t>a</a:t>
            </a:r>
            <a:r>
              <a:rPr sz="2300" spc="50" dirty="0">
                <a:latin typeface="Arial"/>
                <a:cs typeface="Arial"/>
              </a:rPr>
              <a:t> </a:t>
            </a:r>
            <a:r>
              <a:rPr sz="2300" spc="-114" dirty="0">
                <a:latin typeface="Arial"/>
                <a:cs typeface="Arial"/>
              </a:rPr>
              <a:t>resource.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marR="17208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3473450" algn="l"/>
              </a:tabLst>
            </a:pPr>
            <a:r>
              <a:rPr sz="2300" spc="-5" dirty="0">
                <a:latin typeface="Carlito"/>
                <a:cs typeface="Carlito"/>
              </a:rPr>
              <a:t>Prior </a:t>
            </a:r>
            <a:r>
              <a:rPr sz="2300" spc="-20" dirty="0">
                <a:latin typeface="Carlito"/>
                <a:cs typeface="Carlito"/>
              </a:rPr>
              <a:t>to Java </a:t>
            </a:r>
            <a:r>
              <a:rPr sz="2300" spc="-5" dirty="0">
                <a:latin typeface="Carlito"/>
                <a:cs typeface="Carlito"/>
              </a:rPr>
              <a:t>SE </a:t>
            </a:r>
            <a:r>
              <a:rPr sz="2300" dirty="0">
                <a:latin typeface="Carlito"/>
                <a:cs typeface="Carlito"/>
              </a:rPr>
              <a:t>7,</a:t>
            </a:r>
            <a:r>
              <a:rPr sz="2300" spc="90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we</a:t>
            </a:r>
            <a:r>
              <a:rPr sz="2300" spc="2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use	finally block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-10" dirty="0">
                <a:latin typeface="Carlito"/>
                <a:cs typeface="Carlito"/>
              </a:rPr>
              <a:t>ensure that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10" dirty="0">
                <a:latin typeface="Carlito"/>
                <a:cs typeface="Carlito"/>
              </a:rPr>
              <a:t>resource </a:t>
            </a:r>
            <a:r>
              <a:rPr sz="2300" dirty="0">
                <a:latin typeface="Carlito"/>
                <a:cs typeface="Carlito"/>
              </a:rPr>
              <a:t>is closed </a:t>
            </a:r>
            <a:r>
              <a:rPr sz="2300" spc="-15" dirty="0">
                <a:latin typeface="Carlito"/>
                <a:cs typeface="Carlito"/>
              </a:rPr>
              <a:t>regardless </a:t>
            </a:r>
            <a:r>
              <a:rPr sz="2300" spc="-5" dirty="0">
                <a:latin typeface="Carlito"/>
                <a:cs typeface="Carlito"/>
              </a:rPr>
              <a:t>of  </a:t>
            </a:r>
            <a:r>
              <a:rPr sz="2300" dirty="0">
                <a:latin typeface="Carlito"/>
                <a:cs typeface="Carlito"/>
              </a:rPr>
              <a:t>whether the try </a:t>
            </a:r>
            <a:r>
              <a:rPr sz="2300" spc="-15" dirty="0">
                <a:latin typeface="Carlito"/>
                <a:cs typeface="Carlito"/>
              </a:rPr>
              <a:t>statement </a:t>
            </a:r>
            <a:r>
              <a:rPr sz="2300" spc="-10" dirty="0">
                <a:latin typeface="Carlito"/>
                <a:cs typeface="Carlito"/>
              </a:rPr>
              <a:t>completes </a:t>
            </a:r>
            <a:r>
              <a:rPr sz="2300" spc="-5" dirty="0">
                <a:latin typeface="Carlito"/>
                <a:cs typeface="Carlito"/>
              </a:rPr>
              <a:t>normally or</a:t>
            </a:r>
            <a:r>
              <a:rPr sz="2300" spc="50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abruptly.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1025"/>
          </a:xfrm>
          <a:custGeom>
            <a:avLst/>
            <a:gdLst/>
            <a:ahLst/>
            <a:cxnLst/>
            <a:rect l="l" t="t" r="r" b="b"/>
            <a:pathLst>
              <a:path w="12192000" h="581025">
                <a:moveTo>
                  <a:pt x="12192000" y="0"/>
                </a:moveTo>
                <a:lnTo>
                  <a:pt x="0" y="0"/>
                </a:lnTo>
                <a:lnTo>
                  <a:pt x="0" y="580644"/>
                </a:lnTo>
                <a:lnTo>
                  <a:pt x="12192000" y="5806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4914" y="0"/>
            <a:ext cx="36658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5" dirty="0"/>
              <a:t>try…with</a:t>
            </a:r>
            <a:r>
              <a:rPr sz="4000" spc="-335" dirty="0"/>
              <a:t> </a:t>
            </a:r>
            <a:r>
              <a:rPr sz="4000" spc="-225" dirty="0"/>
              <a:t>resource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02742" y="828294"/>
            <a:ext cx="38481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latin typeface="Carlito"/>
                <a:cs typeface="Carlito"/>
              </a:rPr>
              <a:t>private </a:t>
            </a:r>
            <a:r>
              <a:rPr sz="1600" b="1" spc="-10" dirty="0">
                <a:latin typeface="Carlito"/>
                <a:cs typeface="Carlito"/>
              </a:rPr>
              <a:t>static </a:t>
            </a:r>
            <a:r>
              <a:rPr sz="1600" b="1" dirty="0">
                <a:latin typeface="Carlito"/>
                <a:cs typeface="Carlito"/>
              </a:rPr>
              <a:t>String </a:t>
            </a:r>
            <a:r>
              <a:rPr sz="1600" b="1" spc="-5" dirty="0">
                <a:latin typeface="Carlito"/>
                <a:cs typeface="Carlito"/>
              </a:rPr>
              <a:t>getName()</a:t>
            </a:r>
            <a:r>
              <a:rPr sz="1600" b="1" spc="-6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12700" marR="157861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String name="";  </a:t>
            </a:r>
            <a:r>
              <a:rPr sz="1600" spc="-10" dirty="0">
                <a:latin typeface="Carlito"/>
                <a:cs typeface="Carlito"/>
              </a:rPr>
              <a:t>BufferedReader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br=</a:t>
            </a:r>
            <a:r>
              <a:rPr sz="1600" b="1" spc="-5" dirty="0">
                <a:latin typeface="Carlito"/>
                <a:cs typeface="Carlito"/>
              </a:rPr>
              <a:t>null;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b="1" i="1" spc="-10" dirty="0">
                <a:latin typeface="Carlito"/>
                <a:cs typeface="Carlito"/>
              </a:rPr>
              <a:t>out.println("Enter </a:t>
            </a:r>
            <a:r>
              <a:rPr sz="1600" b="1" i="1" spc="-5" dirty="0">
                <a:latin typeface="Carlito"/>
                <a:cs typeface="Carlito"/>
              </a:rPr>
              <a:t>your name:</a:t>
            </a:r>
            <a:r>
              <a:rPr sz="1600" b="1" i="1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");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try</a:t>
            </a:r>
            <a:r>
              <a:rPr sz="1600" b="1" spc="-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2200147"/>
            <a:ext cx="586803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br=</a:t>
            </a:r>
            <a:r>
              <a:rPr sz="1800" b="1" spc="-5" dirty="0">
                <a:latin typeface="Carlito"/>
                <a:cs typeface="Carlito"/>
              </a:rPr>
              <a:t>new </a:t>
            </a:r>
            <a:r>
              <a:rPr sz="1800" b="1" spc="-10" dirty="0">
                <a:latin typeface="Carlito"/>
                <a:cs typeface="Carlito"/>
              </a:rPr>
              <a:t>BufferedReader(new</a:t>
            </a:r>
            <a:r>
              <a:rPr sz="1800" b="1" spc="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InputStreamReader(System.</a:t>
            </a:r>
            <a:r>
              <a:rPr sz="1800" b="1" i="1" spc="-10" dirty="0">
                <a:latin typeface="Carlito"/>
                <a:cs typeface="Carlito"/>
              </a:rPr>
              <a:t>in));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name=br.readLine();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catch (IOException </a:t>
            </a:r>
            <a:r>
              <a:rPr sz="1800" b="1" dirty="0">
                <a:latin typeface="Carlito"/>
                <a:cs typeface="Carlito"/>
              </a:rPr>
              <a:t>e)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{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e.printStackTrace();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12700" marR="4942205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finally{  </a:t>
            </a:r>
            <a:r>
              <a:rPr sz="1800" b="1" dirty="0">
                <a:latin typeface="Carlito"/>
                <a:cs typeface="Carlito"/>
              </a:rPr>
              <a:t>try {  </a:t>
            </a:r>
            <a:r>
              <a:rPr sz="1800" spc="-5" dirty="0">
                <a:latin typeface="Carlito"/>
                <a:cs typeface="Carlito"/>
              </a:rPr>
              <a:t>b</a:t>
            </a:r>
            <a:r>
              <a:rPr sz="1800" spc="-185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.c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os</a:t>
            </a:r>
            <a:r>
              <a:rPr sz="1800" spc="10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();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} </a:t>
            </a:r>
            <a:r>
              <a:rPr sz="1800" b="1" spc="-15" dirty="0">
                <a:latin typeface="Carlito"/>
                <a:cs typeface="Carlito"/>
              </a:rPr>
              <a:t>catch </a:t>
            </a:r>
            <a:r>
              <a:rPr sz="1800" b="1" spc="-10" dirty="0">
                <a:latin typeface="Carlito"/>
                <a:cs typeface="Carlito"/>
              </a:rPr>
              <a:t>(IOException </a:t>
            </a:r>
            <a:r>
              <a:rPr sz="1800" b="1" dirty="0">
                <a:latin typeface="Carlito"/>
                <a:cs typeface="Carlito"/>
              </a:rPr>
              <a:t>e)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{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e.printStackTrace();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return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name;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2144" y="829055"/>
            <a:ext cx="6266815" cy="431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200" spc="-15" dirty="0">
                <a:latin typeface="Carlito"/>
                <a:cs typeface="Carlito"/>
              </a:rPr>
              <a:t>Re-write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following </a:t>
            </a:r>
            <a:r>
              <a:rPr sz="2200" spc="-15" dirty="0">
                <a:latin typeface="Carlito"/>
                <a:cs typeface="Carlito"/>
              </a:rPr>
              <a:t>code </a:t>
            </a:r>
            <a:r>
              <a:rPr sz="2200" spc="-5" dirty="0">
                <a:latin typeface="Carlito"/>
                <a:cs typeface="Carlito"/>
              </a:rPr>
              <a:t>using try…with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resources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036" y="1001395"/>
            <a:ext cx="1097724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Similarly, </a:t>
            </a:r>
            <a:r>
              <a:rPr sz="2400" spc="-5" dirty="0">
                <a:latin typeface="Arial"/>
                <a:cs typeface="Arial"/>
              </a:rPr>
              <a:t>when we write programs as </a:t>
            </a:r>
            <a:r>
              <a:rPr sz="2400" dirty="0">
                <a:latin typeface="Arial"/>
                <a:cs typeface="Arial"/>
              </a:rPr>
              <a:t>part of </a:t>
            </a:r>
            <a:r>
              <a:rPr sz="2400" spc="-5" dirty="0">
                <a:latin typeface="Arial"/>
                <a:cs typeface="Arial"/>
              </a:rPr>
              <a:t>an application, we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visualize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challenges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can disrupt the normal flow of execution of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347154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Once we know what are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situations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can  disrupt the flow of execution, we can </a:t>
            </a:r>
            <a:r>
              <a:rPr sz="2400" dirty="0">
                <a:latin typeface="Arial"/>
                <a:cs typeface="Arial"/>
              </a:rPr>
              <a:t>take preventive  </a:t>
            </a:r>
            <a:r>
              <a:rPr sz="2400" spc="-5" dirty="0">
                <a:latin typeface="Arial"/>
                <a:cs typeface="Arial"/>
              </a:rPr>
              <a:t>measures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overcome these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disruptions.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java, this mechanism </a:t>
            </a:r>
            <a:r>
              <a:rPr sz="2400" dirty="0">
                <a:latin typeface="Arial"/>
                <a:cs typeface="Arial"/>
              </a:rPr>
              <a:t>comes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form of </a:t>
            </a:r>
            <a:r>
              <a:rPr sz="2400" spc="-5" dirty="0">
                <a:latin typeface="Arial"/>
                <a:cs typeface="Arial"/>
              </a:rPr>
              <a:t>Exception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Handling.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54990"/>
          </a:xfrm>
          <a:custGeom>
            <a:avLst/>
            <a:gdLst/>
            <a:ahLst/>
            <a:cxnLst/>
            <a:rect l="l" t="t" r="r" b="b"/>
            <a:pathLst>
              <a:path w="12192000" h="554990">
                <a:moveTo>
                  <a:pt x="12192000" y="0"/>
                </a:moveTo>
                <a:lnTo>
                  <a:pt x="0" y="0"/>
                </a:lnTo>
                <a:lnTo>
                  <a:pt x="0" y="554736"/>
                </a:lnTo>
                <a:lnTo>
                  <a:pt x="12192000" y="5547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4600" y="8331"/>
            <a:ext cx="51114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latin typeface="Carlito"/>
                <a:cs typeface="Carlito"/>
              </a:rPr>
              <a:t>Exception</a:t>
            </a:r>
            <a:r>
              <a:rPr sz="3000" b="1" spc="-65" dirty="0">
                <a:latin typeface="Carlito"/>
                <a:cs typeface="Carlito"/>
              </a:rPr>
              <a:t> </a:t>
            </a:r>
            <a:r>
              <a:rPr sz="3000" b="1" spc="-5" dirty="0">
                <a:latin typeface="Carlito"/>
                <a:cs typeface="Carlito"/>
              </a:rPr>
              <a:t>Handling</a:t>
            </a:r>
            <a:endParaRPr sz="3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19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2073" y="0"/>
            <a:ext cx="33889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4" dirty="0"/>
              <a:t>Exception </a:t>
            </a:r>
            <a:r>
              <a:rPr sz="3400" spc="-245" dirty="0"/>
              <a:t>Call</a:t>
            </a:r>
            <a:r>
              <a:rPr sz="3400" spc="-375" dirty="0"/>
              <a:t> </a:t>
            </a:r>
            <a:r>
              <a:rPr sz="3400" spc="-285" dirty="0"/>
              <a:t>Stack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-14224" y="1105280"/>
            <a:ext cx="1210246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303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65735" algn="l"/>
              </a:tabLst>
            </a:pP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After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an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exception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object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created,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handed</a:t>
            </a:r>
            <a:r>
              <a:rPr sz="2400" spc="-1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Arial"/>
                <a:cs typeface="Arial"/>
              </a:rPr>
              <a:t>off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runtime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system</a:t>
            </a:r>
            <a:r>
              <a:rPr sz="2400" spc="-2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sz="2400" i="1" spc="-130" dirty="0">
                <a:solidFill>
                  <a:srgbClr val="001F5F"/>
                </a:solidFill>
                <a:latin typeface="Trebuchet MS"/>
                <a:cs typeface="Trebuchet MS"/>
              </a:rPr>
              <a:t>thrown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12700" marR="194945">
              <a:lnSpc>
                <a:spcPct val="100000"/>
              </a:lnSpc>
              <a:buSzPct val="95833"/>
              <a:buChar char="•"/>
              <a:tabLst>
                <a:tab pos="165735" algn="l"/>
              </a:tabLst>
            </a:pP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runtime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system</a:t>
            </a:r>
            <a:r>
              <a:rPr sz="24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attempts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Arial"/>
                <a:cs typeface="Arial"/>
              </a:rPr>
              <a:t>find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handler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for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exception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Arial"/>
                <a:cs typeface="Arial"/>
              </a:rPr>
              <a:t>by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backtracking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ordered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list 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methods </a:t>
            </a: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had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been</a:t>
            </a:r>
            <a:r>
              <a:rPr sz="2400" spc="-3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called.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This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is 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known </a:t>
            </a:r>
            <a:r>
              <a:rPr sz="2400" spc="-240" dirty="0">
                <a:solidFill>
                  <a:srgbClr val="001F5F"/>
                </a:solidFill>
                <a:latin typeface="Arial"/>
                <a:cs typeface="Arial"/>
              </a:rPr>
              <a:t>as 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400" i="1" spc="-160" dirty="0">
                <a:solidFill>
                  <a:srgbClr val="001F5F"/>
                </a:solidFill>
                <a:latin typeface="Trebuchet MS"/>
                <a:cs typeface="Trebuchet MS"/>
              </a:rPr>
              <a:t>call</a:t>
            </a:r>
            <a:r>
              <a:rPr sz="2400" i="1" spc="-3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i="1" spc="-130" dirty="0">
                <a:solidFill>
                  <a:srgbClr val="001F5F"/>
                </a:solidFill>
                <a:latin typeface="Trebuchet MS"/>
                <a:cs typeface="Trebuchet MS"/>
              </a:rPr>
              <a:t>stack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165100" indent="-153035">
              <a:lnSpc>
                <a:spcPct val="100000"/>
              </a:lnSpc>
              <a:buSzPct val="95833"/>
              <a:buChar char="•"/>
              <a:tabLst>
                <a:tab pos="165735" algn="l"/>
              </a:tabLst>
            </a:pP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24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handler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Arial"/>
                <a:cs typeface="Arial"/>
              </a:rPr>
              <a:t>found,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exception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 is</a:t>
            </a:r>
            <a:r>
              <a:rPr sz="2400" spc="-1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i="1" spc="-105" dirty="0">
                <a:solidFill>
                  <a:srgbClr val="001F5F"/>
                </a:solidFill>
                <a:latin typeface="Trebuchet MS"/>
                <a:cs typeface="Trebuchet MS"/>
              </a:rPr>
              <a:t>caught</a:t>
            </a: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handled,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Arial"/>
                <a:cs typeface="Arial"/>
              </a:rPr>
              <a:t>or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possibly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1F5F"/>
                </a:solidFill>
                <a:latin typeface="Arial"/>
                <a:cs typeface="Arial"/>
              </a:rPr>
              <a:t>re-thrown.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1F5F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5833"/>
              <a:buChar char="•"/>
              <a:tabLst>
                <a:tab pos="165735" algn="l"/>
              </a:tabLst>
            </a:pPr>
            <a:r>
              <a:rPr sz="2400" spc="-20" dirty="0">
                <a:solidFill>
                  <a:srgbClr val="001F5F"/>
                </a:solidFill>
                <a:latin typeface="Arial"/>
                <a:cs typeface="Arial"/>
              </a:rPr>
              <a:t>If</a:t>
            </a:r>
            <a:r>
              <a:rPr sz="2400" spc="-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handler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1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Arial"/>
                <a:cs typeface="Arial"/>
              </a:rPr>
              <a:t>not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found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(the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runtime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backtracks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sz="2400" spc="-1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way </a:t>
            </a:r>
            <a:r>
              <a:rPr sz="2400" spc="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Arial"/>
                <a:cs typeface="Arial"/>
              </a:rPr>
              <a:t>main()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Arial"/>
                <a:cs typeface="Arial"/>
              </a:rPr>
              <a:t>method),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exception  </a:t>
            </a:r>
            <a:r>
              <a:rPr sz="2400" spc="-160" dirty="0">
                <a:solidFill>
                  <a:srgbClr val="001F5F"/>
                </a:solidFill>
                <a:latin typeface="Arial"/>
                <a:cs typeface="Arial"/>
              </a:rPr>
              <a:t>stack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trace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Arial"/>
                <a:cs typeface="Arial"/>
              </a:rPr>
              <a:t>is</a:t>
            </a:r>
            <a:r>
              <a:rPr sz="2400" spc="-1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Arial"/>
                <a:cs typeface="Arial"/>
              </a:rPr>
              <a:t>printed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Arial"/>
                <a:cs typeface="Arial"/>
              </a:rPr>
              <a:t>standard</a:t>
            </a: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Arial"/>
                <a:cs typeface="Arial"/>
              </a:rPr>
              <a:t>error</a:t>
            </a:r>
            <a:r>
              <a:rPr sz="2400" spc="-1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channel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001F5F"/>
                </a:solidFill>
                <a:latin typeface="Arial"/>
                <a:cs typeface="Arial"/>
              </a:rPr>
              <a:t>(stderr)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Arial"/>
                <a:cs typeface="Arial"/>
              </a:rPr>
              <a:t>the</a:t>
            </a:r>
            <a:r>
              <a:rPr sz="2400" spc="-1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1F5F"/>
                </a:solidFill>
                <a:latin typeface="Arial"/>
                <a:cs typeface="Arial"/>
              </a:rPr>
              <a:t>application</a:t>
            </a:r>
            <a:r>
              <a:rPr sz="2400" spc="-1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Arial"/>
                <a:cs typeface="Arial"/>
              </a:rPr>
              <a:t>aborts</a:t>
            </a:r>
            <a:r>
              <a:rPr sz="2400" spc="-1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Arial"/>
                <a:cs typeface="Arial"/>
              </a:rPr>
              <a:t>execution.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19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52069"/>
            <a:ext cx="36175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class </a:t>
            </a:r>
            <a:r>
              <a:rPr sz="1600" b="1" spc="-10" dirty="0">
                <a:latin typeface="Carlito"/>
                <a:cs typeface="Carlito"/>
              </a:rPr>
              <a:t>ExceptionCallStackDemo</a:t>
            </a:r>
            <a:r>
              <a:rPr sz="1600" b="1" spc="-5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527" y="1100404"/>
            <a:ext cx="3615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static </a:t>
            </a:r>
            <a:r>
              <a:rPr sz="1600" b="1" spc="-5" dirty="0">
                <a:latin typeface="Carlito"/>
                <a:cs typeface="Carlito"/>
              </a:rPr>
              <a:t>void main </a:t>
            </a:r>
            <a:r>
              <a:rPr sz="1600" b="1" dirty="0">
                <a:latin typeface="Carlito"/>
                <a:cs typeface="Carlito"/>
              </a:rPr>
              <a:t>(String[] </a:t>
            </a:r>
            <a:r>
              <a:rPr sz="1600" b="1" spc="-10" dirty="0">
                <a:latin typeface="Carlito"/>
                <a:cs typeface="Carlito"/>
              </a:rPr>
              <a:t>args)</a:t>
            </a:r>
            <a:r>
              <a:rPr sz="1600" b="1" spc="-13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527" y="1375409"/>
            <a:ext cx="3832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System.</a:t>
            </a:r>
            <a:r>
              <a:rPr sz="1800" b="1" i="1" spc="-5" dirty="0">
                <a:latin typeface="Carlito"/>
                <a:cs typeface="Carlito"/>
              </a:rPr>
              <a:t>out.println(divideArray(args));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7527" y="2198370"/>
            <a:ext cx="42144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private </a:t>
            </a:r>
            <a:r>
              <a:rPr sz="1800" b="1" spc="-10" dirty="0">
                <a:latin typeface="Carlito"/>
                <a:cs typeface="Carlito"/>
              </a:rPr>
              <a:t>static </a:t>
            </a:r>
            <a:r>
              <a:rPr sz="1800" b="1" dirty="0">
                <a:latin typeface="Carlito"/>
                <a:cs typeface="Carlito"/>
              </a:rPr>
              <a:t>int </a:t>
            </a:r>
            <a:r>
              <a:rPr sz="1800" b="1" spc="-10" dirty="0">
                <a:latin typeface="Carlito"/>
                <a:cs typeface="Carlito"/>
              </a:rPr>
              <a:t>divideArray(String[] </a:t>
            </a:r>
            <a:r>
              <a:rPr sz="1800" b="1" spc="-15" dirty="0">
                <a:latin typeface="Carlito"/>
                <a:cs typeface="Carlito"/>
              </a:rPr>
              <a:t>array)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{</a:t>
            </a:r>
            <a:endParaRPr sz="1800" dirty="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String s1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array[0];</a:t>
            </a:r>
            <a:endParaRPr sz="1800" dirty="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String s2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array[1];</a:t>
            </a:r>
            <a:endParaRPr sz="1800" dirty="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return </a:t>
            </a:r>
            <a:r>
              <a:rPr sz="1800" b="1" i="1" spc="-5" dirty="0">
                <a:latin typeface="Carlito"/>
                <a:cs typeface="Carlito"/>
              </a:rPr>
              <a:t>divideStrings(s1,</a:t>
            </a:r>
            <a:r>
              <a:rPr sz="1800" b="1" i="1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s2);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7527" y="3844239"/>
            <a:ext cx="484378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rlito"/>
                <a:cs typeface="Carlito"/>
              </a:rPr>
              <a:t>private static </a:t>
            </a:r>
            <a:r>
              <a:rPr sz="1600" b="1" spc="-5" dirty="0">
                <a:latin typeface="Carlito"/>
                <a:cs typeface="Carlito"/>
              </a:rPr>
              <a:t>int divideStrings(String </a:t>
            </a:r>
            <a:r>
              <a:rPr sz="1600" b="1" dirty="0">
                <a:latin typeface="Carlito"/>
                <a:cs typeface="Carlito"/>
              </a:rPr>
              <a:t>s1, String s2)</a:t>
            </a:r>
            <a:r>
              <a:rPr sz="1600" b="1" spc="-9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222885" marR="2002155" algn="just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arlito"/>
                <a:cs typeface="Carlito"/>
              </a:rPr>
              <a:t>int i1 =</a:t>
            </a:r>
            <a:r>
              <a:rPr sz="1600" b="1" spc="-60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Integer.</a:t>
            </a:r>
            <a:r>
              <a:rPr sz="1600" b="1" i="1" spc="-15" dirty="0">
                <a:latin typeface="Carlito"/>
                <a:cs typeface="Carlito"/>
              </a:rPr>
              <a:t>parseInt(s1);  </a:t>
            </a:r>
            <a:r>
              <a:rPr sz="1600" b="1" dirty="0">
                <a:latin typeface="Carlito"/>
                <a:cs typeface="Carlito"/>
              </a:rPr>
              <a:t>int i2 =</a:t>
            </a:r>
            <a:r>
              <a:rPr sz="1600" b="1" spc="-60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Integer.</a:t>
            </a:r>
            <a:r>
              <a:rPr sz="1600" b="1" i="1" spc="-15" dirty="0">
                <a:latin typeface="Carlito"/>
                <a:cs typeface="Carlito"/>
              </a:rPr>
              <a:t>parseInt(s2);  </a:t>
            </a:r>
            <a:r>
              <a:rPr sz="1600" b="1" spc="-10" dirty="0">
                <a:latin typeface="Carlito"/>
                <a:cs typeface="Carlito"/>
              </a:rPr>
              <a:t>return </a:t>
            </a:r>
            <a:r>
              <a:rPr sz="1600" b="1" i="1" spc="-5" dirty="0">
                <a:latin typeface="Carlito"/>
                <a:cs typeface="Carlito"/>
              </a:rPr>
              <a:t>divideInts(i1,</a:t>
            </a:r>
            <a:r>
              <a:rPr sz="1600" b="1" i="1" spc="-15" dirty="0">
                <a:latin typeface="Carlito"/>
                <a:cs typeface="Carlito"/>
              </a:rPr>
              <a:t> </a:t>
            </a:r>
            <a:r>
              <a:rPr sz="1600" b="1" i="1" dirty="0">
                <a:latin typeface="Carlito"/>
                <a:cs typeface="Carlito"/>
              </a:rPr>
              <a:t>i2);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739" y="5491073"/>
            <a:ext cx="464566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21082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rlito"/>
                <a:cs typeface="Carlito"/>
              </a:rPr>
              <a:t>private </a:t>
            </a:r>
            <a:r>
              <a:rPr sz="1800" b="1" spc="-10" dirty="0">
                <a:latin typeface="Carlito"/>
                <a:cs typeface="Carlito"/>
              </a:rPr>
              <a:t>static </a:t>
            </a:r>
            <a:r>
              <a:rPr sz="1800" b="1" dirty="0">
                <a:latin typeface="Carlito"/>
                <a:cs typeface="Carlito"/>
              </a:rPr>
              <a:t>int </a:t>
            </a:r>
            <a:r>
              <a:rPr sz="1800" b="1" spc="-5" dirty="0">
                <a:latin typeface="Carlito"/>
                <a:cs typeface="Carlito"/>
              </a:rPr>
              <a:t>divideInts(int </a:t>
            </a:r>
            <a:r>
              <a:rPr sz="1800" b="1" dirty="0">
                <a:latin typeface="Carlito"/>
                <a:cs typeface="Carlito"/>
              </a:rPr>
              <a:t>i1, int i2)</a:t>
            </a:r>
            <a:r>
              <a:rPr sz="1800" b="1" spc="-1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{  </a:t>
            </a:r>
            <a:r>
              <a:rPr sz="1800" b="1" spc="-10" dirty="0">
                <a:latin typeface="Carlito"/>
                <a:cs typeface="Carlito"/>
              </a:rPr>
              <a:t>return </a:t>
            </a:r>
            <a:r>
              <a:rPr sz="1800" b="1" dirty="0">
                <a:latin typeface="Carlito"/>
                <a:cs typeface="Carlito"/>
              </a:rPr>
              <a:t>i1 /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i2;</a:t>
            </a:r>
            <a:endParaRPr sz="1800" dirty="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14850" y="0"/>
            <a:ext cx="3166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45" dirty="0"/>
              <a:t>Call </a:t>
            </a:r>
            <a:r>
              <a:rPr sz="3400" spc="-285" dirty="0"/>
              <a:t>Stack</a:t>
            </a:r>
            <a:r>
              <a:rPr sz="3400" spc="-305" dirty="0"/>
              <a:t> </a:t>
            </a:r>
            <a:r>
              <a:rPr sz="3400" spc="-275" dirty="0"/>
              <a:t>Example</a:t>
            </a:r>
            <a:endParaRPr sz="3400"/>
          </a:p>
        </p:txBody>
      </p:sp>
      <p:sp>
        <p:nvSpPr>
          <p:cNvPr id="11" name="object 11"/>
          <p:cNvSpPr/>
          <p:nvPr/>
        </p:nvSpPr>
        <p:spPr>
          <a:xfrm>
            <a:off x="5228844" y="1926335"/>
            <a:ext cx="6963409" cy="3538854"/>
          </a:xfrm>
          <a:custGeom>
            <a:avLst/>
            <a:gdLst/>
            <a:ahLst/>
            <a:cxnLst/>
            <a:rect l="l" t="t" r="r" b="b"/>
            <a:pathLst>
              <a:path w="6963409" h="3538854">
                <a:moveTo>
                  <a:pt x="6963156" y="0"/>
                </a:moveTo>
                <a:lnTo>
                  <a:pt x="0" y="0"/>
                </a:lnTo>
                <a:lnTo>
                  <a:pt x="0" y="3538728"/>
                </a:lnTo>
                <a:lnTo>
                  <a:pt x="6963156" y="3538728"/>
                </a:lnTo>
                <a:lnTo>
                  <a:pt x="6963156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08219" y="1949323"/>
            <a:ext cx="680720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7965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solidFill>
                  <a:srgbClr val="FF0000"/>
                </a:solidFill>
                <a:latin typeface="Arial"/>
                <a:cs typeface="Arial"/>
              </a:rPr>
              <a:t>Exception </a:t>
            </a:r>
            <a:r>
              <a:rPr sz="1600" spc="25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600" spc="114" dirty="0">
                <a:solidFill>
                  <a:srgbClr val="FF0000"/>
                </a:solidFill>
                <a:latin typeface="Arial"/>
                <a:cs typeface="Arial"/>
              </a:rPr>
              <a:t>thread </a:t>
            </a:r>
            <a:r>
              <a:rPr sz="1600" spc="105" dirty="0">
                <a:solidFill>
                  <a:srgbClr val="FF0000"/>
                </a:solidFill>
                <a:latin typeface="Arial"/>
                <a:cs typeface="Arial"/>
              </a:rPr>
              <a:t>"main" </a:t>
            </a:r>
            <a:r>
              <a:rPr sz="1600" u="heavy" spc="155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java.lang.ArithmeticException</a:t>
            </a:r>
            <a:r>
              <a:rPr sz="1600" u="heavy" spc="155" dirty="0">
                <a:solidFill>
                  <a:srgbClr val="FF0000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: </a:t>
            </a:r>
            <a:r>
              <a:rPr sz="1600" u="heavy" spc="430" dirty="0">
                <a:solidFill>
                  <a:srgbClr val="FF0000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/ </a:t>
            </a:r>
            <a:r>
              <a:rPr sz="1600" spc="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by</a:t>
            </a:r>
            <a:r>
              <a:rPr sz="1600" u="heavy" spc="4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zero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204" dirty="0">
                <a:solidFill>
                  <a:srgbClr val="FF0000"/>
                </a:solidFill>
                <a:latin typeface="Arial"/>
                <a:cs typeface="Arial"/>
              </a:rPr>
              <a:t>at  </a:t>
            </a:r>
            <a:r>
              <a:rPr sz="1600" spc="130" dirty="0">
                <a:solidFill>
                  <a:srgbClr val="FF0000"/>
                </a:solidFill>
                <a:latin typeface="Arial"/>
                <a:cs typeface="Arial"/>
              </a:rPr>
              <a:t>com.lnt.presentationtier.ExceptionDemo.divideInts(</a:t>
            </a:r>
            <a:r>
              <a:rPr sz="1600" u="heavy" spc="13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ExceptionDe </a:t>
            </a:r>
            <a:r>
              <a:rPr sz="1600" spc="13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u="heavy" spc="11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mo.java:22</a:t>
            </a:r>
            <a:r>
              <a:rPr sz="1600" u="heavy" spc="110" dirty="0">
                <a:solidFill>
                  <a:srgbClr val="FF0000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204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com.  </a:t>
            </a:r>
            <a:r>
              <a:rPr sz="1600" spc="125" dirty="0">
                <a:solidFill>
                  <a:srgbClr val="FF0000"/>
                </a:solidFill>
                <a:latin typeface="Arial"/>
                <a:cs typeface="Arial"/>
              </a:rPr>
              <a:t>lnt.presentationtier.ExceptionDemo.divideStrings(</a:t>
            </a:r>
            <a:r>
              <a:rPr sz="1600" u="heavy" spc="125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ExceptionDem </a:t>
            </a:r>
            <a:r>
              <a:rPr sz="1600" spc="125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u="heavy" spc="17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o.java:18</a:t>
            </a:r>
            <a:r>
              <a:rPr sz="1600" u="heavy" spc="170" dirty="0">
                <a:solidFill>
                  <a:srgbClr val="FF0000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</a:pPr>
            <a:r>
              <a:rPr sz="1600" spc="204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com.  </a:t>
            </a:r>
            <a:r>
              <a:rPr sz="1600" spc="120" dirty="0">
                <a:solidFill>
                  <a:srgbClr val="FF0000"/>
                </a:solidFill>
                <a:latin typeface="Arial"/>
                <a:cs typeface="Arial"/>
              </a:rPr>
              <a:t>lnt.presentationtier.ExceptionDemo.divideArray(</a:t>
            </a:r>
            <a:r>
              <a:rPr sz="1600" u="heavy" spc="12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ExceptionDemo. </a:t>
            </a:r>
            <a:r>
              <a:rPr sz="1600" spc="12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u="heavy" spc="16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java:12</a:t>
            </a:r>
            <a:r>
              <a:rPr sz="1600" u="heavy" spc="160" dirty="0">
                <a:solidFill>
                  <a:srgbClr val="FF0000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204" dirty="0">
                <a:solidFill>
                  <a:srgbClr val="FF0000"/>
                </a:solidFill>
                <a:latin typeface="Arial"/>
                <a:cs typeface="Arial"/>
              </a:rPr>
              <a:t>at  </a:t>
            </a:r>
            <a:r>
              <a:rPr sz="1600" spc="100" dirty="0">
                <a:solidFill>
                  <a:srgbClr val="FF0000"/>
                </a:solidFill>
                <a:latin typeface="Arial"/>
                <a:cs typeface="Arial"/>
              </a:rPr>
              <a:t>com.digitech.presentationtier.ExceptionDemo.main(</a:t>
            </a:r>
            <a:r>
              <a:rPr sz="1600" u="heavy" spc="10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ExceptionDem </a:t>
            </a:r>
            <a:r>
              <a:rPr sz="1600" spc="10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u="heavy" spc="190" dirty="0">
                <a:solidFill>
                  <a:srgbClr val="0066CC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o.java:6</a:t>
            </a:r>
            <a:r>
              <a:rPr sz="1600" u="heavy" spc="190" dirty="0">
                <a:solidFill>
                  <a:srgbClr val="FF0000"/>
                </a:solidFill>
                <a:uFill>
                  <a:solidFill>
                    <a:srgbClr val="0066CC"/>
                  </a:solidFill>
                </a:u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2503" y="795527"/>
            <a:ext cx="5381625" cy="43180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  <a:tabLst>
                <a:tab pos="838200" algn="l"/>
              </a:tabLst>
            </a:pPr>
            <a:r>
              <a:rPr sz="2200" b="1" spc="-5" dirty="0">
                <a:latin typeface="Carlito"/>
                <a:cs typeface="Carlito"/>
              </a:rPr>
              <a:t>Input	20 </a:t>
            </a:r>
            <a:r>
              <a:rPr sz="2200" b="1" spc="-10" dirty="0">
                <a:latin typeface="Carlito"/>
                <a:cs typeface="Carlito"/>
              </a:rPr>
              <a:t>and </a:t>
            </a:r>
            <a:r>
              <a:rPr sz="2200" b="1" spc="-5" dirty="0">
                <a:latin typeface="Carlito"/>
                <a:cs typeface="Carlito"/>
              </a:rPr>
              <a:t>0 as </a:t>
            </a:r>
            <a:r>
              <a:rPr sz="2200" b="1" spc="-10" dirty="0">
                <a:latin typeface="Carlito"/>
                <a:cs typeface="Carlito"/>
              </a:rPr>
              <a:t>command-line</a:t>
            </a:r>
            <a:r>
              <a:rPr sz="2200" b="1" spc="65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arguments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49580"/>
          </a:xfrm>
          <a:custGeom>
            <a:avLst/>
            <a:gdLst/>
            <a:ahLst/>
            <a:cxnLst/>
            <a:rect l="l" t="t" r="r" b="b"/>
            <a:pathLst>
              <a:path w="12192000" h="449580">
                <a:moveTo>
                  <a:pt x="12192000" y="0"/>
                </a:moveTo>
                <a:lnTo>
                  <a:pt x="0" y="0"/>
                </a:lnTo>
                <a:lnTo>
                  <a:pt x="0" y="449579"/>
                </a:lnTo>
                <a:lnTo>
                  <a:pt x="12192000" y="4495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9797" y="0"/>
            <a:ext cx="32340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9494" algn="l"/>
                <a:tab pos="2553335" algn="l"/>
              </a:tabLst>
            </a:pPr>
            <a:r>
              <a:rPr sz="2500" spc="-240" dirty="0"/>
              <a:t>N</a:t>
            </a:r>
            <a:r>
              <a:rPr sz="2500" spc="-175" dirty="0"/>
              <a:t>e</a:t>
            </a:r>
            <a:r>
              <a:rPr sz="2500" spc="-330" dirty="0"/>
              <a:t>s</a:t>
            </a:r>
            <a:r>
              <a:rPr sz="2500" spc="95" dirty="0"/>
              <a:t>t</a:t>
            </a:r>
            <a:r>
              <a:rPr sz="2500" spc="-175" dirty="0"/>
              <a:t>e</a:t>
            </a:r>
            <a:r>
              <a:rPr sz="2500" spc="-95" dirty="0"/>
              <a:t>d</a:t>
            </a:r>
            <a:r>
              <a:rPr sz="2500" dirty="0"/>
              <a:t>	</a:t>
            </a:r>
            <a:r>
              <a:rPr sz="2500" spc="-505" dirty="0"/>
              <a:t>T</a:t>
            </a:r>
            <a:r>
              <a:rPr sz="2500" spc="-65" dirty="0"/>
              <a:t>ry</a:t>
            </a:r>
            <a:r>
              <a:rPr sz="2500" spc="-195" dirty="0"/>
              <a:t> </a:t>
            </a:r>
            <a:r>
              <a:rPr sz="2500" spc="-150" dirty="0"/>
              <a:t>–</a:t>
            </a:r>
            <a:r>
              <a:rPr sz="2500" spc="-165" dirty="0"/>
              <a:t> </a:t>
            </a:r>
            <a:r>
              <a:rPr sz="2500" spc="-490" dirty="0"/>
              <a:t>C</a:t>
            </a:r>
            <a:r>
              <a:rPr sz="2500" spc="-254" dirty="0"/>
              <a:t>a</a:t>
            </a:r>
            <a:r>
              <a:rPr sz="2500" spc="85" dirty="0"/>
              <a:t>t</a:t>
            </a:r>
            <a:r>
              <a:rPr sz="2500" spc="-140" dirty="0"/>
              <a:t>c</a:t>
            </a:r>
            <a:r>
              <a:rPr sz="2500" spc="-150" dirty="0"/>
              <a:t>h</a:t>
            </a:r>
            <a:r>
              <a:rPr sz="2500" dirty="0"/>
              <a:t>	</a:t>
            </a:r>
            <a:r>
              <a:rPr sz="2500" spc="-110" dirty="0"/>
              <a:t>b</a:t>
            </a:r>
            <a:r>
              <a:rPr sz="2500" spc="-30" dirty="0"/>
              <a:t>l</a:t>
            </a:r>
            <a:r>
              <a:rPr sz="2500" spc="-100" dirty="0"/>
              <a:t>o</a:t>
            </a:r>
            <a:r>
              <a:rPr sz="2500" spc="-210" dirty="0"/>
              <a:t>c</a:t>
            </a:r>
            <a:r>
              <a:rPr sz="2500" spc="-150" dirty="0"/>
              <a:t>k</a:t>
            </a:r>
            <a:endParaRPr sz="2500"/>
          </a:p>
        </p:txBody>
      </p:sp>
      <p:sp>
        <p:nvSpPr>
          <p:cNvPr id="4" name="object 4"/>
          <p:cNvSpPr/>
          <p:nvPr/>
        </p:nvSpPr>
        <p:spPr>
          <a:xfrm>
            <a:off x="123444" y="1467611"/>
            <a:ext cx="4572000" cy="431800"/>
          </a:xfrm>
          <a:custGeom>
            <a:avLst/>
            <a:gdLst/>
            <a:ahLst/>
            <a:cxnLst/>
            <a:rect l="l" t="t" r="r" b="b"/>
            <a:pathLst>
              <a:path w="4572000" h="431800">
                <a:moveTo>
                  <a:pt x="4572000" y="0"/>
                </a:moveTo>
                <a:lnTo>
                  <a:pt x="0" y="0"/>
                </a:lnTo>
                <a:lnTo>
                  <a:pt x="0" y="431291"/>
                </a:lnTo>
                <a:lnTo>
                  <a:pt x="4572000" y="431291"/>
                </a:lnTo>
                <a:lnTo>
                  <a:pt x="457200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444" y="527304"/>
            <a:ext cx="11206480" cy="462280"/>
          </a:xfrm>
          <a:custGeom>
            <a:avLst/>
            <a:gdLst/>
            <a:ahLst/>
            <a:cxnLst/>
            <a:rect l="l" t="t" r="r" b="b"/>
            <a:pathLst>
              <a:path w="11206480" h="462280">
                <a:moveTo>
                  <a:pt x="11205972" y="0"/>
                </a:moveTo>
                <a:lnTo>
                  <a:pt x="0" y="0"/>
                </a:lnTo>
                <a:lnTo>
                  <a:pt x="0" y="461772"/>
                </a:lnTo>
                <a:lnTo>
                  <a:pt x="11205972" y="461772"/>
                </a:lnTo>
                <a:lnTo>
                  <a:pt x="11205972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793" y="541146"/>
            <a:ext cx="10967085" cy="588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try-catch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dirty="0">
                <a:latin typeface="Carlito"/>
                <a:cs typeface="Carlito"/>
              </a:rPr>
              <a:t>within a </a:t>
            </a:r>
            <a:r>
              <a:rPr sz="2400" spc="-10" dirty="0">
                <a:latin typeface="Carlito"/>
                <a:cs typeface="Carlito"/>
              </a:rPr>
              <a:t>try-catch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so on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nested </a:t>
            </a:r>
            <a:r>
              <a:rPr sz="2400" spc="-5" dirty="0">
                <a:latin typeface="Carlito"/>
                <a:cs typeface="Carlito"/>
              </a:rPr>
              <a:t>try-catch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blocks.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15"/>
              </a:spcBef>
            </a:pPr>
            <a:r>
              <a:rPr sz="2200" i="1" spc="-5" dirty="0">
                <a:latin typeface="Carlito"/>
                <a:cs typeface="Carlito"/>
              </a:rPr>
              <a:t>Propagation of </a:t>
            </a:r>
            <a:r>
              <a:rPr sz="2200" i="1" spc="-20" dirty="0">
                <a:latin typeface="Carlito"/>
                <a:cs typeface="Carlito"/>
              </a:rPr>
              <a:t>exception</a:t>
            </a:r>
            <a:r>
              <a:rPr sz="2200" i="1" spc="-30" dirty="0">
                <a:latin typeface="Carlito"/>
                <a:cs typeface="Carlito"/>
              </a:rPr>
              <a:t> </a:t>
            </a:r>
            <a:r>
              <a:rPr sz="2200" i="1" spc="-5" dirty="0">
                <a:latin typeface="Carlito"/>
                <a:cs typeface="Carlito"/>
              </a:rPr>
              <a:t>objects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tabLst>
                <a:tab pos="1025525" algn="l"/>
                <a:tab pos="3130550" algn="l"/>
              </a:tabLst>
            </a:pPr>
            <a:r>
              <a:rPr sz="2400" dirty="0">
                <a:latin typeface="Carlito"/>
                <a:cs typeface="Carlito"/>
              </a:rPr>
              <a:t>If an inner try </a:t>
            </a:r>
            <a:r>
              <a:rPr sz="2400" spc="-5" dirty="0">
                <a:latin typeface="Carlito"/>
                <a:cs typeface="Carlito"/>
              </a:rPr>
              <a:t>block does </a:t>
            </a:r>
            <a:r>
              <a:rPr sz="2400" spc="-10" dirty="0">
                <a:latin typeface="Carlito"/>
                <a:cs typeface="Carlito"/>
              </a:rPr>
              <a:t>not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matching </a:t>
            </a:r>
            <a:r>
              <a:rPr sz="2400" spc="-15" dirty="0">
                <a:latin typeface="Carlito"/>
                <a:cs typeface="Carlito"/>
              </a:rPr>
              <a:t>catch statement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particular </a:t>
            </a:r>
            <a:r>
              <a:rPr sz="2400" spc="-10" dirty="0">
                <a:latin typeface="Carlito"/>
                <a:cs typeface="Carlito"/>
              </a:rPr>
              <a:t>exception,  </a:t>
            </a:r>
            <a:r>
              <a:rPr sz="2400" spc="-15" dirty="0">
                <a:latin typeface="Carlito"/>
                <a:cs typeface="Carlito"/>
              </a:rPr>
              <a:t>control	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transferred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	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10" dirty="0">
                <a:latin typeface="Carlito"/>
                <a:cs typeface="Carlito"/>
              </a:rPr>
              <a:t>outer </a:t>
            </a:r>
            <a:r>
              <a:rPr sz="2400" dirty="0">
                <a:latin typeface="Carlito"/>
                <a:cs typeface="Carlito"/>
              </a:rPr>
              <a:t>try </a:t>
            </a:r>
            <a:r>
              <a:rPr sz="2400" spc="-25" dirty="0">
                <a:latin typeface="Carlito"/>
                <a:cs typeface="Carlito"/>
              </a:rPr>
              <a:t>block’s </a:t>
            </a:r>
            <a:r>
              <a:rPr sz="2400" spc="-15" dirty="0">
                <a:latin typeface="Carlito"/>
                <a:cs typeface="Carlito"/>
              </a:rPr>
              <a:t>catch </a:t>
            </a:r>
            <a:r>
              <a:rPr sz="2400" spc="-5" dirty="0">
                <a:latin typeface="Carlito"/>
                <a:cs typeface="Carlito"/>
              </a:rPr>
              <a:t>handler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expected </a:t>
            </a:r>
            <a:r>
              <a:rPr sz="2400" spc="-15" dirty="0">
                <a:latin typeface="Carlito"/>
                <a:cs typeface="Carlito"/>
              </a:rPr>
              <a:t>to contain  </a:t>
            </a:r>
            <a:r>
              <a:rPr sz="2400" spc="-10" dirty="0">
                <a:latin typeface="Carlito"/>
                <a:cs typeface="Carlito"/>
              </a:rPr>
              <a:t>matching </a:t>
            </a:r>
            <a:r>
              <a:rPr sz="2400" spc="-15" dirty="0">
                <a:latin typeface="Carlito"/>
                <a:cs typeface="Carlito"/>
              </a:rPr>
              <a:t>catch statement.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found,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exception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trapped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20" dirty="0">
                <a:latin typeface="Carlito"/>
                <a:cs typeface="Carlito"/>
              </a:rPr>
              <a:t>control  </a:t>
            </a:r>
            <a:r>
              <a:rPr sz="2400" spc="-10" dirty="0">
                <a:latin typeface="Carlito"/>
                <a:cs typeface="Carlito"/>
              </a:rPr>
              <a:t>continues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5" dirty="0">
                <a:latin typeface="Carlito"/>
                <a:cs typeface="Carlito"/>
              </a:rPr>
              <a:t>part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outer </a:t>
            </a:r>
            <a:r>
              <a:rPr sz="2400" dirty="0">
                <a:latin typeface="Carlito"/>
                <a:cs typeface="Carlito"/>
              </a:rPr>
              <a:t>try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rlito"/>
              <a:cs typeface="Carlito"/>
            </a:endParaRPr>
          </a:p>
          <a:p>
            <a:pPr marL="12700" marR="408940">
              <a:lnSpc>
                <a:spcPct val="100000"/>
              </a:lnSpc>
              <a:tabLst>
                <a:tab pos="2626360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found,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control	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10" dirty="0">
                <a:latin typeface="Carlito"/>
                <a:cs typeface="Carlito"/>
              </a:rPr>
              <a:t>continue </a:t>
            </a:r>
            <a:r>
              <a:rPr sz="2400" spc="-5" dirty="0">
                <a:latin typeface="Carlito"/>
                <a:cs typeface="Carlito"/>
              </a:rPr>
              <a:t>searching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appropriate </a:t>
            </a:r>
            <a:r>
              <a:rPr sz="2400" spc="-15" dirty="0">
                <a:latin typeface="Carlito"/>
                <a:cs typeface="Carlito"/>
              </a:rPr>
              <a:t>catch </a:t>
            </a:r>
            <a:r>
              <a:rPr sz="2400" spc="-5" dirty="0">
                <a:latin typeface="Carlito"/>
                <a:cs typeface="Carlito"/>
              </a:rPr>
              <a:t>handler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10" dirty="0">
                <a:latin typeface="Carlito"/>
                <a:cs typeface="Carlito"/>
              </a:rPr>
              <a:t>next  outer </a:t>
            </a:r>
            <a:r>
              <a:rPr sz="2400" spc="-5" dirty="0">
                <a:latin typeface="Carlito"/>
                <a:cs typeface="Carlito"/>
              </a:rPr>
              <a:t>block(s) </a:t>
            </a:r>
            <a:r>
              <a:rPr sz="2400" dirty="0">
                <a:latin typeface="Carlito"/>
                <a:cs typeface="Carlito"/>
              </a:rPr>
              <a:t>and if </a:t>
            </a:r>
            <a:r>
              <a:rPr sz="2400" spc="-15" dirty="0">
                <a:latin typeface="Carlito"/>
                <a:cs typeface="Carlito"/>
              </a:rPr>
              <a:t>found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trapped.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Carlito"/>
              <a:cs typeface="Carlito"/>
            </a:endParaRPr>
          </a:p>
          <a:p>
            <a:pPr marL="12700" marR="459740">
              <a:lnSpc>
                <a:spcPct val="100000"/>
              </a:lnSpc>
              <a:tabLst>
                <a:tab pos="1635125" algn="l"/>
              </a:tabLst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none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outer blocks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0" dirty="0">
                <a:latin typeface="Carlito"/>
                <a:cs typeface="Carlito"/>
              </a:rPr>
              <a:t>appropriate </a:t>
            </a:r>
            <a:r>
              <a:rPr sz="2400" spc="-15" dirty="0">
                <a:latin typeface="Carlito"/>
                <a:cs typeface="Carlito"/>
              </a:rPr>
              <a:t>catch </a:t>
            </a:r>
            <a:r>
              <a:rPr sz="2400" spc="-30" dirty="0">
                <a:latin typeface="Carlito"/>
                <a:cs typeface="Carlito"/>
              </a:rPr>
              <a:t>handler, </a:t>
            </a:r>
            <a:r>
              <a:rPr sz="2400" dirty="0">
                <a:latin typeface="Carlito"/>
                <a:cs typeface="Carlito"/>
              </a:rPr>
              <a:t>then the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spc="-5" dirty="0">
                <a:latin typeface="Carlito"/>
                <a:cs typeface="Carlito"/>
              </a:rPr>
              <a:t>object 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thrown</a:t>
            </a:r>
            <a:r>
              <a:rPr sz="2400" spc="-15" dirty="0">
                <a:latin typeface="Carlito"/>
                <a:cs typeface="Carlito"/>
              </a:rPr>
              <a:t> to	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run-time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  <a:p>
            <a:pPr marR="1087755" algn="r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latin typeface="Carlito"/>
                <a:cs typeface="Carlito"/>
              </a:rPr>
              <a:t>32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19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3185" y="0"/>
            <a:ext cx="695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53539" algn="l"/>
                <a:tab pos="4077335" algn="l"/>
              </a:tabLst>
            </a:pPr>
            <a:r>
              <a:rPr sz="4000" spc="-250" dirty="0"/>
              <a:t>Nested	</a:t>
            </a:r>
            <a:r>
              <a:rPr sz="4000" spc="-340" dirty="0"/>
              <a:t>Try</a:t>
            </a:r>
            <a:r>
              <a:rPr sz="4000" spc="-280" dirty="0"/>
              <a:t> </a:t>
            </a:r>
            <a:r>
              <a:rPr sz="4000" spc="-235" dirty="0"/>
              <a:t>–</a:t>
            </a:r>
            <a:r>
              <a:rPr sz="4000" spc="-254" dirty="0"/>
              <a:t> </a:t>
            </a:r>
            <a:r>
              <a:rPr sz="4000" spc="-310" dirty="0"/>
              <a:t>Catch	</a:t>
            </a:r>
            <a:r>
              <a:rPr sz="4000" spc="-190" dirty="0"/>
              <a:t>block</a:t>
            </a:r>
            <a:r>
              <a:rPr sz="4000" spc="-350" dirty="0"/>
              <a:t> </a:t>
            </a:r>
            <a:r>
              <a:rPr sz="4000" spc="-265" dirty="0"/>
              <a:t>example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330452" y="457198"/>
            <a:ext cx="8915400" cy="6400800"/>
          </a:xfrm>
          <a:custGeom>
            <a:avLst/>
            <a:gdLst/>
            <a:ahLst/>
            <a:cxnLst/>
            <a:rect l="l" t="t" r="r" b="b"/>
            <a:pathLst>
              <a:path w="8915400" h="6400800">
                <a:moveTo>
                  <a:pt x="8915400" y="0"/>
                </a:moveTo>
                <a:lnTo>
                  <a:pt x="0" y="0"/>
                </a:lnTo>
                <a:lnTo>
                  <a:pt x="0" y="6400798"/>
                </a:lnTo>
                <a:lnTo>
                  <a:pt x="8915400" y="6400798"/>
                </a:lnTo>
                <a:lnTo>
                  <a:pt x="8915400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9191" y="475234"/>
            <a:ext cx="36366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class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NestedTryExample{</a:t>
            </a:r>
            <a:endParaRPr sz="1600" dirty="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5" dirty="0">
                <a:latin typeface="Carlito"/>
                <a:cs typeface="Carlito"/>
              </a:rPr>
              <a:t>static </a:t>
            </a:r>
            <a:r>
              <a:rPr sz="1600" spc="-10" dirty="0">
                <a:latin typeface="Carlito"/>
                <a:cs typeface="Carlito"/>
              </a:rPr>
              <a:t>void </a:t>
            </a:r>
            <a:r>
              <a:rPr sz="1600" spc="-5" dirty="0">
                <a:latin typeface="Carlito"/>
                <a:cs typeface="Carlito"/>
              </a:rPr>
              <a:t>main(String args[])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117475">
              <a:lnSpc>
                <a:spcPct val="100000"/>
              </a:lnSpc>
              <a:tabLst>
                <a:tab pos="595630" algn="l"/>
              </a:tabLst>
            </a:pPr>
            <a:r>
              <a:rPr sz="1600" b="1" dirty="0">
                <a:solidFill>
                  <a:srgbClr val="0000FF"/>
                </a:solidFill>
                <a:latin typeface="Carlito"/>
                <a:cs typeface="Carlito"/>
              </a:rPr>
              <a:t>try	{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9191" y="1298194"/>
            <a:ext cx="554736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66CC"/>
                </a:solidFill>
                <a:latin typeface="Carlito"/>
                <a:cs typeface="Carlito"/>
              </a:rPr>
              <a:t>int</a:t>
            </a:r>
            <a:r>
              <a:rPr sz="1600" b="1" spc="-20" dirty="0">
                <a:solidFill>
                  <a:srgbClr val="0066CC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66CC"/>
                </a:solidFill>
                <a:latin typeface="Carlito"/>
                <a:cs typeface="Carlito"/>
              </a:rPr>
              <a:t>a=args.length;</a:t>
            </a:r>
            <a:endParaRPr sz="1600" dirty="0">
              <a:latin typeface="Carlito"/>
              <a:cs typeface="Carlito"/>
            </a:endParaRPr>
          </a:p>
          <a:p>
            <a:pPr marL="220979" marR="2587625">
              <a:lnSpc>
                <a:spcPct val="100000"/>
              </a:lnSpc>
              <a:tabLst>
                <a:tab pos="805180" algn="l"/>
              </a:tabLst>
            </a:pPr>
            <a:r>
              <a:rPr sz="1600" b="1" dirty="0">
                <a:solidFill>
                  <a:srgbClr val="0066CC"/>
                </a:solidFill>
                <a:latin typeface="Carlito"/>
                <a:cs typeface="Carlito"/>
              </a:rPr>
              <a:t>int b= </a:t>
            </a:r>
            <a:r>
              <a:rPr sz="1600" b="1" spc="-10" dirty="0">
                <a:solidFill>
                  <a:srgbClr val="0066CC"/>
                </a:solidFill>
                <a:latin typeface="Carlito"/>
                <a:cs typeface="Carlito"/>
              </a:rPr>
              <a:t>(int)20/a;  System.</a:t>
            </a:r>
            <a:r>
              <a:rPr sz="1600" b="1" i="1" spc="-10" dirty="0">
                <a:solidFill>
                  <a:srgbClr val="0066CC"/>
                </a:solidFill>
                <a:latin typeface="Carlito"/>
                <a:cs typeface="Carlito"/>
              </a:rPr>
              <a:t>out.println("b= </a:t>
            </a:r>
            <a:r>
              <a:rPr sz="1600" b="1" i="1" spc="-5" dirty="0">
                <a:solidFill>
                  <a:srgbClr val="0066CC"/>
                </a:solidFill>
                <a:latin typeface="Carlito"/>
                <a:cs typeface="Carlito"/>
              </a:rPr>
              <a:t>"+ </a:t>
            </a:r>
            <a:r>
              <a:rPr sz="1600" b="1" i="1" dirty="0">
                <a:solidFill>
                  <a:srgbClr val="0066CC"/>
                </a:solidFill>
                <a:latin typeface="Carlito"/>
                <a:cs typeface="Carlito"/>
              </a:rPr>
              <a:t>b);  </a:t>
            </a: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try	{</a:t>
            </a:r>
            <a:endParaRPr sz="1600" dirty="0">
              <a:latin typeface="Carlito"/>
              <a:cs typeface="Carlito"/>
            </a:endParaRPr>
          </a:p>
          <a:p>
            <a:pPr marL="994410" marR="3605529" indent="-210820">
              <a:lnSpc>
                <a:spcPct val="100000"/>
              </a:lnSpc>
            </a:pP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if(a==1)  a=a/(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a</a:t>
            </a: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-a);</a:t>
            </a:r>
            <a:endParaRPr sz="1600" dirty="0">
              <a:latin typeface="Carlito"/>
              <a:cs typeface="Carlito"/>
            </a:endParaRPr>
          </a:p>
          <a:p>
            <a:pPr marL="783590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if(a==2)</a:t>
            </a:r>
            <a:r>
              <a:rPr sz="1600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994410" marR="3542029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int</a:t>
            </a:r>
            <a:r>
              <a:rPr sz="1600" b="1" spc="-1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c[]={1}; 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c[1]=2;</a:t>
            </a:r>
            <a:endParaRPr sz="1600" dirty="0">
              <a:latin typeface="Carlito"/>
              <a:cs typeface="Carlito"/>
            </a:endParaRPr>
          </a:p>
          <a:p>
            <a:pPr marL="1045844">
              <a:lnSpc>
                <a:spcPct val="100000"/>
              </a:lnSpc>
            </a:pP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</a:pP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  <a:tabLst>
                <a:tab pos="4606290" algn="l"/>
              </a:tabLst>
            </a:pP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catch(ArrayIndexOutOfBoundsException</a:t>
            </a:r>
            <a:r>
              <a:rPr sz="1600" b="1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oe)	{</a:t>
            </a:r>
            <a:endParaRPr sz="16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System.</a:t>
            </a:r>
            <a:r>
              <a:rPr sz="1600" b="1" i="1" spc="-10" dirty="0">
                <a:solidFill>
                  <a:srgbClr val="C00000"/>
                </a:solidFill>
                <a:latin typeface="Carlito"/>
                <a:cs typeface="Carlito"/>
              </a:rPr>
              <a:t>out.println("Array index </a:t>
            </a:r>
            <a:r>
              <a:rPr sz="1600" b="1" i="1" spc="-5" dirty="0">
                <a:solidFill>
                  <a:srgbClr val="C00000"/>
                </a:solidFill>
                <a:latin typeface="Carlito"/>
                <a:cs typeface="Carlito"/>
              </a:rPr>
              <a:t>out of</a:t>
            </a:r>
            <a:r>
              <a:rPr sz="1600" b="1" i="1" spc="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i="1" spc="-5" dirty="0">
                <a:solidFill>
                  <a:srgbClr val="C00000"/>
                </a:solidFill>
                <a:latin typeface="Carlito"/>
                <a:cs typeface="Carlito"/>
              </a:rPr>
              <a:t>bounds");</a:t>
            </a:r>
            <a:endParaRPr sz="1600" dirty="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</a:pP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69545">
              <a:lnSpc>
                <a:spcPct val="100000"/>
              </a:lnSpc>
            </a:pPr>
            <a:r>
              <a:rPr sz="1600" b="1" spc="-10" dirty="0">
                <a:solidFill>
                  <a:srgbClr val="0066CC"/>
                </a:solidFill>
                <a:latin typeface="Carlito"/>
                <a:cs typeface="Carlito"/>
              </a:rPr>
              <a:t>System.</a:t>
            </a:r>
            <a:r>
              <a:rPr sz="1600" b="1" i="1" spc="-10" dirty="0">
                <a:solidFill>
                  <a:srgbClr val="0066CC"/>
                </a:solidFill>
                <a:latin typeface="Carlito"/>
                <a:cs typeface="Carlito"/>
              </a:rPr>
              <a:t>out.println("In outer </a:t>
            </a:r>
            <a:r>
              <a:rPr sz="1600" b="1" i="1" dirty="0">
                <a:solidFill>
                  <a:srgbClr val="0066CC"/>
                </a:solidFill>
                <a:latin typeface="Carlito"/>
                <a:cs typeface="Carlito"/>
              </a:rPr>
              <a:t>try</a:t>
            </a:r>
            <a:r>
              <a:rPr sz="1600" b="1" i="1" spc="5" dirty="0">
                <a:solidFill>
                  <a:srgbClr val="0066CC"/>
                </a:solidFill>
                <a:latin typeface="Carlito"/>
                <a:cs typeface="Carlito"/>
              </a:rPr>
              <a:t> </a:t>
            </a:r>
            <a:r>
              <a:rPr sz="1600" b="1" i="1" dirty="0">
                <a:solidFill>
                  <a:srgbClr val="0066CC"/>
                </a:solidFill>
                <a:latin typeface="Carlito"/>
                <a:cs typeface="Carlito"/>
              </a:rPr>
              <a:t>block");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6CC"/>
                </a:solidFill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016250" algn="l"/>
              </a:tabLst>
            </a:pPr>
            <a:r>
              <a:rPr sz="1600" b="1" spc="-10" dirty="0">
                <a:solidFill>
                  <a:srgbClr val="0066CC"/>
                </a:solidFill>
                <a:latin typeface="Carlito"/>
                <a:cs typeface="Carlito"/>
              </a:rPr>
              <a:t>catch(ArithmeticException</a:t>
            </a:r>
            <a:r>
              <a:rPr sz="1600" b="1" spc="-15" dirty="0">
                <a:solidFill>
                  <a:srgbClr val="0066CC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66CC"/>
                </a:solidFill>
                <a:latin typeface="Carlito"/>
                <a:cs typeface="Carlito"/>
              </a:rPr>
              <a:t>ae)	</a:t>
            </a:r>
            <a:r>
              <a:rPr sz="1600" b="1" dirty="0">
                <a:solidFill>
                  <a:srgbClr val="0066CC"/>
                </a:solidFill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979169">
              <a:lnSpc>
                <a:spcPct val="100000"/>
              </a:lnSpc>
              <a:spcBef>
                <a:spcPts val="5"/>
              </a:spcBef>
              <a:tabLst>
                <a:tab pos="4335780" algn="l"/>
              </a:tabLst>
            </a:pPr>
            <a:r>
              <a:rPr sz="1600" b="1" spc="-10" dirty="0">
                <a:solidFill>
                  <a:srgbClr val="0066CC"/>
                </a:solidFill>
                <a:latin typeface="Carlito"/>
                <a:cs typeface="Carlito"/>
              </a:rPr>
              <a:t>System.</a:t>
            </a:r>
            <a:r>
              <a:rPr sz="1600" b="1" i="1" spc="-10" dirty="0">
                <a:solidFill>
                  <a:srgbClr val="0066CC"/>
                </a:solidFill>
                <a:latin typeface="Carlito"/>
                <a:cs typeface="Carlito"/>
              </a:rPr>
              <a:t>out.println("Divide</a:t>
            </a:r>
            <a:r>
              <a:rPr sz="1600" b="1" i="1" spc="-5" dirty="0">
                <a:solidFill>
                  <a:srgbClr val="0066CC"/>
                </a:solidFill>
                <a:latin typeface="Carlito"/>
                <a:cs typeface="Carlito"/>
              </a:rPr>
              <a:t> </a:t>
            </a:r>
            <a:r>
              <a:rPr sz="1600" b="1" i="1" spc="-10" dirty="0">
                <a:solidFill>
                  <a:srgbClr val="0066CC"/>
                </a:solidFill>
                <a:latin typeface="Carlito"/>
                <a:cs typeface="Carlito"/>
              </a:rPr>
              <a:t>by</a:t>
            </a:r>
            <a:r>
              <a:rPr sz="1600" b="1" i="1" spc="40" dirty="0">
                <a:solidFill>
                  <a:srgbClr val="0066CC"/>
                </a:solidFill>
                <a:latin typeface="Carlito"/>
                <a:cs typeface="Carlito"/>
              </a:rPr>
              <a:t> </a:t>
            </a:r>
            <a:r>
              <a:rPr sz="1600" b="1" i="1" spc="-5" dirty="0">
                <a:solidFill>
                  <a:srgbClr val="0066CC"/>
                </a:solidFill>
                <a:latin typeface="Carlito"/>
                <a:cs typeface="Carlito"/>
              </a:rPr>
              <a:t>0</a:t>
            </a:r>
            <a:r>
              <a:rPr sz="1600" b="1" spc="-5" dirty="0">
                <a:solidFill>
                  <a:srgbClr val="0066CC"/>
                </a:solidFill>
                <a:latin typeface="Carlito"/>
                <a:cs typeface="Carlito"/>
              </a:rPr>
              <a:t>");	</a:t>
            </a:r>
            <a:r>
              <a:rPr sz="1600" b="1" dirty="0">
                <a:solidFill>
                  <a:srgbClr val="0066CC"/>
                </a:solidFill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64135">
              <a:lnSpc>
                <a:spcPct val="100000"/>
              </a:lnSpc>
            </a:pPr>
            <a:r>
              <a:rPr sz="1600" b="1" dirty="0">
                <a:solidFill>
                  <a:srgbClr val="0066CC"/>
                </a:solidFill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46456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latin typeface="Carlito"/>
                <a:cs typeface="Carlito"/>
              </a:rPr>
              <a:t>Core </a:t>
            </a:r>
            <a:r>
              <a:rPr sz="4300" spc="-5" dirty="0">
                <a:latin typeface="Carlito"/>
                <a:cs typeface="Carlito"/>
              </a:rPr>
              <a:t>Java -</a:t>
            </a:r>
            <a:r>
              <a:rPr sz="4300" spc="-35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II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7716" y="2378964"/>
            <a:ext cx="9427845" cy="1385570"/>
          </a:xfrm>
          <a:custGeom>
            <a:avLst/>
            <a:gdLst/>
            <a:ahLst/>
            <a:cxnLst/>
            <a:rect l="l" t="t" r="r" b="b"/>
            <a:pathLst>
              <a:path w="9427845" h="1385570">
                <a:moveTo>
                  <a:pt x="9427464" y="0"/>
                </a:moveTo>
                <a:lnTo>
                  <a:pt x="0" y="0"/>
                </a:lnTo>
                <a:lnTo>
                  <a:pt x="0" y="1385316"/>
                </a:lnTo>
                <a:lnTo>
                  <a:pt x="9427464" y="1385316"/>
                </a:lnTo>
                <a:lnTo>
                  <a:pt x="942746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1391" y="2389377"/>
            <a:ext cx="53162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b="1" spc="-10" dirty="0">
                <a:latin typeface="Carlito"/>
                <a:cs typeface="Carlito"/>
              </a:rPr>
              <a:t>User-defined/Custom</a:t>
            </a:r>
            <a:r>
              <a:rPr sz="2800" b="1" spc="-2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Exceptions</a:t>
            </a:r>
            <a:endParaRPr sz="2800">
              <a:latin typeface="Carlito"/>
              <a:cs typeface="Carlito"/>
            </a:endParaRPr>
          </a:p>
          <a:p>
            <a:pPr marL="914400" lvl="1" indent="-457834">
              <a:lnSpc>
                <a:spcPct val="100000"/>
              </a:lnSpc>
              <a:buFont typeface="Arial"/>
              <a:buChar char="•"/>
              <a:tabLst>
                <a:tab pos="913765" algn="l"/>
                <a:tab pos="914400" algn="l"/>
              </a:tabLst>
            </a:pPr>
            <a:r>
              <a:rPr sz="2800" spc="-5" dirty="0">
                <a:latin typeface="Carlito"/>
                <a:cs typeface="Carlito"/>
              </a:rPr>
              <a:t>Usage of </a:t>
            </a:r>
            <a:r>
              <a:rPr sz="2800" i="1" spc="-5" dirty="0">
                <a:latin typeface="Carlito"/>
                <a:cs typeface="Carlito"/>
              </a:rPr>
              <a:t>throw</a:t>
            </a:r>
            <a:r>
              <a:rPr sz="2800" i="1" spc="-2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keyword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719" y="848106"/>
            <a:ext cx="674560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1600" spc="-25" dirty="0">
                <a:latin typeface="Carlito"/>
                <a:cs typeface="Carlito"/>
              </a:rPr>
              <a:t>Java </a:t>
            </a:r>
            <a:r>
              <a:rPr sz="1600" spc="-10" dirty="0">
                <a:latin typeface="Carlito"/>
                <a:cs typeface="Carlito"/>
              </a:rPr>
              <a:t>provides extensive </a:t>
            </a:r>
            <a:r>
              <a:rPr sz="1600" spc="-5" dirty="0">
                <a:latin typeface="Carlito"/>
                <a:cs typeface="Carlito"/>
              </a:rPr>
              <a:t>set of in-built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exceptions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719" y="1815541"/>
            <a:ext cx="655383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1080770" algn="l"/>
                <a:tab pos="2178050" algn="l"/>
                <a:tab pos="3119120" algn="l"/>
                <a:tab pos="3832225" algn="l"/>
                <a:tab pos="4921885" algn="l"/>
                <a:tab pos="6145530" algn="l"/>
              </a:tabLst>
            </a:pPr>
            <a:r>
              <a:rPr sz="1600" dirty="0">
                <a:latin typeface="Carlito"/>
                <a:cs typeface="Carlito"/>
              </a:rPr>
              <a:t>But	t</a:t>
            </a:r>
            <a:r>
              <a:rPr sz="1600" spc="-15" dirty="0">
                <a:latin typeface="Carlito"/>
                <a:cs typeface="Carlito"/>
              </a:rPr>
              <a:t>h</a:t>
            </a:r>
            <a:r>
              <a:rPr sz="1600" dirty="0">
                <a:latin typeface="Carlito"/>
                <a:cs typeface="Carlito"/>
              </a:rPr>
              <a:t>e</a:t>
            </a:r>
            <a:r>
              <a:rPr sz="1600" spc="-50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e	</a:t>
            </a:r>
            <a:r>
              <a:rPr sz="1600" spc="5" dirty="0">
                <a:latin typeface="Carlito"/>
                <a:cs typeface="Carlito"/>
              </a:rPr>
              <a:t>m</a:t>
            </a:r>
            <a:r>
              <a:rPr sz="1600" spc="-5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y	</a:t>
            </a:r>
            <a:r>
              <a:rPr sz="1600" spc="-5" dirty="0">
                <a:latin typeface="Carlito"/>
                <a:cs typeface="Carlito"/>
              </a:rPr>
              <a:t>b</a:t>
            </a:r>
            <a:r>
              <a:rPr sz="1600" dirty="0">
                <a:latin typeface="Carlito"/>
                <a:cs typeface="Carlito"/>
              </a:rPr>
              <a:t>e	</a:t>
            </a:r>
            <a:r>
              <a:rPr sz="1600" spc="-25" dirty="0">
                <a:latin typeface="Carlito"/>
                <a:cs typeface="Carlito"/>
              </a:rPr>
              <a:t>c</a:t>
            </a:r>
            <a:r>
              <a:rPr sz="1600" spc="-15" dirty="0">
                <a:latin typeface="Carlito"/>
                <a:cs typeface="Carlito"/>
              </a:rPr>
              <a:t>a</a:t>
            </a:r>
            <a:r>
              <a:rPr sz="1600" spc="-5" dirty="0">
                <a:latin typeface="Carlito"/>
                <a:cs typeface="Carlito"/>
              </a:rPr>
              <a:t>s</a:t>
            </a:r>
            <a:r>
              <a:rPr sz="1600" spc="-15" dirty="0">
                <a:latin typeface="Carlito"/>
                <a:cs typeface="Carlito"/>
              </a:rPr>
              <a:t>e</a:t>
            </a:r>
            <a:r>
              <a:rPr sz="1600" dirty="0">
                <a:latin typeface="Carlito"/>
                <a:cs typeface="Carlito"/>
              </a:rPr>
              <a:t>s	whe</a:t>
            </a:r>
            <a:r>
              <a:rPr sz="1600" spc="-40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e	</a:t>
            </a:r>
            <a:r>
              <a:rPr sz="1600" spc="-30" dirty="0">
                <a:latin typeface="Carlito"/>
                <a:cs typeface="Carlito"/>
              </a:rPr>
              <a:t>we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6853" y="1815541"/>
            <a:ext cx="432117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2500" algn="l"/>
                <a:tab pos="1963420" algn="l"/>
                <a:tab pos="2620010" algn="l"/>
                <a:tab pos="3844290" algn="l"/>
              </a:tabLst>
            </a:pPr>
            <a:r>
              <a:rPr sz="1600" spc="5" dirty="0">
                <a:latin typeface="Carlito"/>
                <a:cs typeface="Carlito"/>
              </a:rPr>
              <a:t>m</a:t>
            </a:r>
            <a:r>
              <a:rPr sz="1600" spc="-5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y	</a:t>
            </a:r>
            <a:r>
              <a:rPr sz="1600" spc="-5" dirty="0">
                <a:latin typeface="Carlito"/>
                <a:cs typeface="Carlito"/>
              </a:rPr>
              <a:t>h</a:t>
            </a:r>
            <a:r>
              <a:rPr sz="1600" spc="-55" dirty="0">
                <a:latin typeface="Carlito"/>
                <a:cs typeface="Carlito"/>
              </a:rPr>
              <a:t>a</a:t>
            </a:r>
            <a:r>
              <a:rPr sz="1600" spc="-30" dirty="0">
                <a:latin typeface="Carlito"/>
                <a:cs typeface="Carlito"/>
              </a:rPr>
              <a:t>v</a:t>
            </a:r>
            <a:r>
              <a:rPr sz="1600" dirty="0">
                <a:latin typeface="Carlito"/>
                <a:cs typeface="Carlito"/>
              </a:rPr>
              <a:t>e	</a:t>
            </a:r>
            <a:r>
              <a:rPr sz="1600" spc="-25" dirty="0">
                <a:latin typeface="Carlito"/>
                <a:cs typeface="Carlito"/>
              </a:rPr>
              <a:t>t</a:t>
            </a:r>
            <a:r>
              <a:rPr sz="1600" dirty="0">
                <a:latin typeface="Carlito"/>
                <a:cs typeface="Carlito"/>
              </a:rPr>
              <a:t>o	</a:t>
            </a:r>
            <a:r>
              <a:rPr sz="1600" spc="-5" dirty="0">
                <a:latin typeface="Carlito"/>
                <a:cs typeface="Carlito"/>
              </a:rPr>
              <a:t>d</a:t>
            </a:r>
            <a:r>
              <a:rPr sz="1600" spc="-30" dirty="0">
                <a:latin typeface="Carlito"/>
                <a:cs typeface="Carlito"/>
              </a:rPr>
              <a:t>e</a:t>
            </a:r>
            <a:r>
              <a:rPr sz="1600" spc="-5" dirty="0">
                <a:latin typeface="Carlito"/>
                <a:cs typeface="Carlito"/>
              </a:rPr>
              <a:t>f</a:t>
            </a:r>
            <a:r>
              <a:rPr sz="1600" spc="-20" dirty="0">
                <a:latin typeface="Carlito"/>
                <a:cs typeface="Carlito"/>
              </a:rPr>
              <a:t>i</a:t>
            </a:r>
            <a:r>
              <a:rPr sz="1600" spc="-5" dirty="0">
                <a:latin typeface="Carlito"/>
                <a:cs typeface="Carlito"/>
              </a:rPr>
              <a:t>n</a:t>
            </a:r>
            <a:r>
              <a:rPr sz="1600" dirty="0">
                <a:latin typeface="Carlito"/>
                <a:cs typeface="Carlito"/>
              </a:rPr>
              <a:t>e	</a:t>
            </a:r>
            <a:r>
              <a:rPr sz="1600" spc="-5" dirty="0">
                <a:latin typeface="Carlito"/>
                <a:cs typeface="Carlito"/>
              </a:rPr>
              <a:t>our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319" y="2086457"/>
            <a:ext cx="10994390" cy="114954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Carlito"/>
                <a:cs typeface="Carlito"/>
              </a:rPr>
              <a:t>own </a:t>
            </a:r>
            <a:r>
              <a:rPr sz="1600" spc="-10" dirty="0">
                <a:latin typeface="Carlito"/>
                <a:cs typeface="Carlito"/>
              </a:rPr>
              <a:t>exceptions </a:t>
            </a:r>
            <a:r>
              <a:rPr sz="1600" dirty="0">
                <a:latin typeface="Carlito"/>
                <a:cs typeface="Carlito"/>
              </a:rPr>
              <a:t>which </a:t>
            </a:r>
            <a:r>
              <a:rPr sz="1600" spc="-10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application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specific.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ts val="2810"/>
              </a:lnSpc>
              <a:spcBef>
                <a:spcPts val="1040"/>
              </a:spcBef>
              <a:tabLst>
                <a:tab pos="855344" algn="l"/>
                <a:tab pos="1651000" algn="l"/>
                <a:tab pos="2239010" algn="l"/>
                <a:tab pos="3039745" algn="l"/>
                <a:tab pos="4079240" algn="l"/>
                <a:tab pos="4918710" algn="l"/>
                <a:tab pos="6409690" algn="l"/>
                <a:tab pos="7143750" algn="l"/>
                <a:tab pos="9034145" algn="l"/>
                <a:tab pos="9820275" algn="l"/>
              </a:tabLst>
            </a:pPr>
            <a:r>
              <a:rPr sz="1600" spc="-35" dirty="0">
                <a:latin typeface="Carlito"/>
                <a:cs typeface="Carlito"/>
              </a:rPr>
              <a:t>F</a:t>
            </a:r>
            <a:r>
              <a:rPr sz="1600" spc="-5" dirty="0">
                <a:latin typeface="Carlito"/>
                <a:cs typeface="Carlito"/>
              </a:rPr>
              <a:t>o</a:t>
            </a:r>
            <a:r>
              <a:rPr sz="1600" dirty="0">
                <a:latin typeface="Carlito"/>
                <a:cs typeface="Carlito"/>
              </a:rPr>
              <a:t>r	</a:t>
            </a:r>
            <a:r>
              <a:rPr sz="1600" spc="-40" dirty="0">
                <a:latin typeface="Carlito"/>
                <a:cs typeface="Carlito"/>
              </a:rPr>
              <a:t>e</a:t>
            </a:r>
            <a:r>
              <a:rPr sz="1600" dirty="0">
                <a:latin typeface="Carlito"/>
                <a:cs typeface="Carlito"/>
              </a:rPr>
              <a:t>x:	</a:t>
            </a:r>
            <a:r>
              <a:rPr sz="1600" spc="-10" dirty="0">
                <a:latin typeface="Carlito"/>
                <a:cs typeface="Carlito"/>
              </a:rPr>
              <a:t>I</a:t>
            </a:r>
            <a:r>
              <a:rPr sz="1600" dirty="0">
                <a:latin typeface="Carlito"/>
                <a:cs typeface="Carlito"/>
              </a:rPr>
              <a:t>f	</a:t>
            </a:r>
            <a:r>
              <a:rPr sz="1600" spc="-40" dirty="0">
                <a:latin typeface="Carlito"/>
                <a:cs typeface="Carlito"/>
              </a:rPr>
              <a:t>w</a:t>
            </a:r>
            <a:r>
              <a:rPr sz="1600" dirty="0">
                <a:latin typeface="Carlito"/>
                <a:cs typeface="Carlito"/>
              </a:rPr>
              <a:t>e	</a:t>
            </a:r>
            <a:r>
              <a:rPr sz="1600" spc="-5" dirty="0">
                <a:latin typeface="Carlito"/>
                <a:cs typeface="Carlito"/>
              </a:rPr>
              <a:t>h</a:t>
            </a:r>
            <a:r>
              <a:rPr sz="1600" spc="-50" dirty="0">
                <a:latin typeface="Carlito"/>
                <a:cs typeface="Carlito"/>
              </a:rPr>
              <a:t>a</a:t>
            </a:r>
            <a:r>
              <a:rPr sz="1600" spc="-30" dirty="0">
                <a:latin typeface="Carlito"/>
                <a:cs typeface="Carlito"/>
              </a:rPr>
              <a:t>v</a:t>
            </a:r>
            <a:r>
              <a:rPr sz="1600" dirty="0">
                <a:latin typeface="Carlito"/>
                <a:cs typeface="Carlito"/>
              </a:rPr>
              <a:t>e	a</a:t>
            </a:r>
            <a:r>
              <a:rPr sz="1600" spc="-35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e	c</a:t>
            </a:r>
            <a:r>
              <a:rPr sz="1600" spc="-45" dirty="0">
                <a:latin typeface="Carlito"/>
                <a:cs typeface="Carlito"/>
              </a:rPr>
              <a:t>r</a:t>
            </a:r>
            <a:r>
              <a:rPr sz="1600" dirty="0">
                <a:latin typeface="Carlito"/>
                <a:cs typeface="Carlito"/>
              </a:rPr>
              <a:t>e</a:t>
            </a:r>
            <a:r>
              <a:rPr sz="1600" spc="-25" dirty="0">
                <a:latin typeface="Carlito"/>
                <a:cs typeface="Carlito"/>
              </a:rPr>
              <a:t>a</a:t>
            </a:r>
            <a:r>
              <a:rPr sz="1600" spc="-10" dirty="0">
                <a:latin typeface="Carlito"/>
                <a:cs typeface="Carlito"/>
              </a:rPr>
              <a:t>t</a:t>
            </a:r>
            <a:r>
              <a:rPr sz="1600" dirty="0">
                <a:latin typeface="Carlito"/>
                <a:cs typeface="Carlito"/>
              </a:rPr>
              <a:t>ing	an	appli</a:t>
            </a:r>
            <a:r>
              <a:rPr sz="1600" spc="-20" dirty="0">
                <a:latin typeface="Carlito"/>
                <a:cs typeface="Carlito"/>
              </a:rPr>
              <a:t>c</a:t>
            </a:r>
            <a:r>
              <a:rPr sz="1600" spc="-2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tion	</a:t>
            </a:r>
            <a:r>
              <a:rPr sz="1600" spc="-65" dirty="0">
                <a:latin typeface="Carlito"/>
                <a:cs typeface="Carlito"/>
              </a:rPr>
              <a:t>f</a:t>
            </a:r>
            <a:r>
              <a:rPr sz="1600" spc="-5" dirty="0">
                <a:latin typeface="Carlito"/>
                <a:cs typeface="Carlito"/>
              </a:rPr>
              <a:t>o</a:t>
            </a:r>
            <a:r>
              <a:rPr sz="1600" dirty="0">
                <a:latin typeface="Carlito"/>
                <a:cs typeface="Carlito"/>
              </a:rPr>
              <a:t>r	</a:t>
            </a:r>
            <a:r>
              <a:rPr sz="1600" spc="-5" dirty="0">
                <a:latin typeface="Carlito"/>
                <a:cs typeface="Carlito"/>
              </a:rPr>
              <a:t>handling 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database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dirty="0">
                <a:latin typeface="Carlito"/>
                <a:cs typeface="Carlito"/>
              </a:rPr>
              <a:t>eligible </a:t>
            </a:r>
            <a:r>
              <a:rPr sz="1600" spc="-15" dirty="0">
                <a:latin typeface="Carlito"/>
                <a:cs typeface="Carlito"/>
              </a:rPr>
              <a:t>voters,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age </a:t>
            </a:r>
            <a:r>
              <a:rPr sz="1600" spc="-5" dirty="0">
                <a:latin typeface="Carlito"/>
                <a:cs typeface="Carlito"/>
              </a:rPr>
              <a:t>should </a:t>
            </a:r>
            <a:r>
              <a:rPr sz="1600" dirty="0">
                <a:latin typeface="Carlito"/>
                <a:cs typeface="Carlito"/>
              </a:rPr>
              <a:t>be </a:t>
            </a:r>
            <a:r>
              <a:rPr sz="1600" spc="-15" dirty="0">
                <a:latin typeface="Carlito"/>
                <a:cs typeface="Carlito"/>
              </a:rPr>
              <a:t>greater </a:t>
            </a:r>
            <a:r>
              <a:rPr sz="1600" dirty="0">
                <a:latin typeface="Carlito"/>
                <a:cs typeface="Carlito"/>
              </a:rPr>
              <a:t>than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dirty="0">
                <a:latin typeface="Carlito"/>
                <a:cs typeface="Carlito"/>
              </a:rPr>
              <a:t>equal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spc="-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18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319" y="3980434"/>
            <a:ext cx="10922000" cy="37433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12065">
              <a:lnSpc>
                <a:spcPts val="2810"/>
              </a:lnSpc>
              <a:spcBef>
                <a:spcPts val="455"/>
              </a:spcBef>
              <a:tabLst>
                <a:tab pos="2286635" algn="l"/>
              </a:tabLst>
            </a:pPr>
            <a:r>
              <a:rPr sz="1600" spc="-5" dirty="0">
                <a:latin typeface="Carlito"/>
                <a:cs typeface="Carlito"/>
              </a:rPr>
              <a:t>In this </a:t>
            </a:r>
            <a:r>
              <a:rPr sz="1600" spc="-10" dirty="0">
                <a:latin typeface="Carlito"/>
                <a:cs typeface="Carlito"/>
              </a:rPr>
              <a:t>case, </a:t>
            </a:r>
            <a:r>
              <a:rPr sz="1600" spc="-15" dirty="0">
                <a:latin typeface="Carlito"/>
                <a:cs typeface="Carlito"/>
              </a:rPr>
              <a:t>we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15" dirty="0">
                <a:latin typeface="Carlito"/>
                <a:cs typeface="Carlito"/>
              </a:rPr>
              <a:t>create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user defined </a:t>
            </a:r>
            <a:r>
              <a:rPr sz="1600" spc="-15" dirty="0">
                <a:latin typeface="Carlito"/>
                <a:cs typeface="Carlito"/>
              </a:rPr>
              <a:t>exception, </a:t>
            </a:r>
            <a:r>
              <a:rPr sz="1600" dirty="0">
                <a:latin typeface="Carlito"/>
                <a:cs typeface="Carlito"/>
              </a:rPr>
              <a:t>which will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thrown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5" dirty="0">
                <a:latin typeface="Carlito"/>
                <a:cs typeface="Carlito"/>
              </a:rPr>
              <a:t>case 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10" dirty="0">
                <a:latin typeface="Carlito"/>
                <a:cs typeface="Carlito"/>
              </a:rPr>
              <a:t> age entered	</a:t>
            </a:r>
            <a:r>
              <a:rPr sz="1600" dirty="0">
                <a:latin typeface="Carlito"/>
                <a:cs typeface="Carlito"/>
              </a:rPr>
              <a:t>is less than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6920" y="0"/>
            <a:ext cx="660145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75" dirty="0"/>
              <a:t>User </a:t>
            </a:r>
            <a:r>
              <a:rPr sz="2400" spc="-204" dirty="0"/>
              <a:t>Defined/Custom</a:t>
            </a:r>
            <a:r>
              <a:rPr sz="2400" spc="-355" dirty="0"/>
              <a:t> </a:t>
            </a:r>
            <a:r>
              <a:rPr sz="2400" spc="-270" dirty="0"/>
              <a:t>Exceptions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24840"/>
          </a:xfrm>
          <a:custGeom>
            <a:avLst/>
            <a:gdLst/>
            <a:ahLst/>
            <a:cxnLst/>
            <a:rect l="l" t="t" r="r" b="b"/>
            <a:pathLst>
              <a:path w="12192000" h="624840">
                <a:moveTo>
                  <a:pt x="12192000" y="0"/>
                </a:moveTo>
                <a:lnTo>
                  <a:pt x="0" y="0"/>
                </a:lnTo>
                <a:lnTo>
                  <a:pt x="0" y="624839"/>
                </a:lnTo>
                <a:lnTo>
                  <a:pt x="12192000" y="6248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7964" y="0"/>
            <a:ext cx="66605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User </a:t>
            </a:r>
            <a:r>
              <a:rPr spc="-165" dirty="0"/>
              <a:t>defined </a:t>
            </a:r>
            <a:r>
              <a:rPr spc="-240" dirty="0"/>
              <a:t>exceptions</a:t>
            </a:r>
            <a:r>
              <a:rPr spc="-459" dirty="0"/>
              <a:t> </a:t>
            </a:r>
            <a:r>
              <a:rPr spc="-165" dirty="0"/>
              <a:t>contd..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168" y="776096"/>
            <a:ext cx="11645265" cy="48234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271905">
              <a:lnSpc>
                <a:spcPts val="2590"/>
              </a:lnSpc>
              <a:spcBef>
                <a:spcPts val="425"/>
              </a:spcBef>
              <a:tabLst>
                <a:tab pos="4658995" algn="l"/>
              </a:tabLst>
            </a:pPr>
            <a:r>
              <a:rPr sz="2400" spc="-130" dirty="0">
                <a:latin typeface="Arial"/>
                <a:cs typeface="Arial"/>
              </a:rPr>
              <a:t>Creating </a:t>
            </a:r>
            <a:r>
              <a:rPr sz="2400" spc="-55" dirty="0">
                <a:latin typeface="Arial"/>
                <a:cs typeface="Arial"/>
              </a:rPr>
              <a:t>our </a:t>
            </a:r>
            <a:r>
              <a:rPr sz="2400" spc="-85" dirty="0">
                <a:latin typeface="Arial"/>
                <a:cs typeface="Arial"/>
              </a:rPr>
              <a:t>own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Exception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classes	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known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spc="-114" dirty="0">
                <a:latin typeface="Arial"/>
                <a:cs typeface="Arial"/>
              </a:rPr>
              <a:t>custom </a:t>
            </a:r>
            <a:r>
              <a:rPr sz="2400" spc="-120" dirty="0">
                <a:latin typeface="Arial"/>
                <a:cs typeface="Arial"/>
              </a:rPr>
              <a:t>exceptions </a:t>
            </a:r>
            <a:r>
              <a:rPr sz="2400" spc="-30" dirty="0">
                <a:latin typeface="Arial"/>
                <a:cs typeface="Arial"/>
              </a:rPr>
              <a:t>or </a:t>
            </a:r>
            <a:r>
              <a:rPr sz="2400" spc="-95" dirty="0">
                <a:latin typeface="Arial"/>
                <a:cs typeface="Arial"/>
              </a:rPr>
              <a:t>user-defined  </a:t>
            </a:r>
            <a:r>
              <a:rPr sz="2400" spc="-120" dirty="0">
                <a:latin typeface="Arial"/>
                <a:cs typeface="Arial"/>
              </a:rPr>
              <a:t>exceptions.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85"/>
              </a:spcBef>
            </a:pPr>
            <a:r>
              <a:rPr sz="2400" spc="-270" dirty="0">
                <a:latin typeface="Arial"/>
                <a:cs typeface="Arial"/>
              </a:rPr>
              <a:t>Java </a:t>
            </a:r>
            <a:r>
              <a:rPr sz="2400" spc="-114" dirty="0">
                <a:latin typeface="Arial"/>
                <a:cs typeface="Arial"/>
              </a:rPr>
              <a:t>custom </a:t>
            </a:r>
            <a:r>
              <a:rPr sz="2400" spc="-120" dirty="0">
                <a:latin typeface="Arial"/>
                <a:cs typeface="Arial"/>
              </a:rPr>
              <a:t>exceptions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55" dirty="0">
                <a:latin typeface="Arial"/>
                <a:cs typeface="Arial"/>
              </a:rPr>
              <a:t>used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30" dirty="0">
                <a:latin typeface="Arial"/>
                <a:cs typeface="Arial"/>
              </a:rPr>
              <a:t>customize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exception </a:t>
            </a:r>
            <a:r>
              <a:rPr sz="2400" spc="-120" dirty="0">
                <a:latin typeface="Arial"/>
                <a:cs typeface="Arial"/>
              </a:rPr>
              <a:t>according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user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need.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i="1" spc="-165" dirty="0">
                <a:latin typeface="Trebuchet MS"/>
                <a:cs typeface="Trebuchet MS"/>
              </a:rPr>
              <a:t>Steps:</a:t>
            </a:r>
            <a:endParaRPr sz="2400">
              <a:latin typeface="Trebuchet MS"/>
              <a:cs typeface="Trebuchet MS"/>
            </a:endParaRPr>
          </a:p>
          <a:p>
            <a:pPr marL="697865" marR="297180" indent="-228600">
              <a:lnSpc>
                <a:spcPts val="2380"/>
              </a:lnSpc>
              <a:spcBef>
                <a:spcPts val="54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145" dirty="0">
                <a:latin typeface="Arial"/>
                <a:cs typeface="Arial"/>
              </a:rPr>
              <a:t>Create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75" dirty="0">
                <a:latin typeface="Arial"/>
                <a:cs typeface="Arial"/>
              </a:rPr>
              <a:t>class </a:t>
            </a:r>
            <a:r>
              <a:rPr sz="2200" spc="-80" dirty="0">
                <a:latin typeface="Arial"/>
                <a:cs typeface="Arial"/>
              </a:rPr>
              <a:t>which </a:t>
            </a:r>
            <a:r>
              <a:rPr sz="2200" spc="-120" dirty="0">
                <a:latin typeface="Arial"/>
                <a:cs typeface="Arial"/>
              </a:rPr>
              <a:t>extends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35" dirty="0">
                <a:latin typeface="Arial"/>
                <a:cs typeface="Arial"/>
              </a:rPr>
              <a:t>Exception </a:t>
            </a:r>
            <a:r>
              <a:rPr sz="2200" spc="-180" dirty="0">
                <a:latin typeface="Arial"/>
                <a:cs typeface="Arial"/>
              </a:rPr>
              <a:t>class </a:t>
            </a:r>
            <a:r>
              <a:rPr sz="2200" spc="-20" dirty="0">
                <a:latin typeface="Arial"/>
                <a:cs typeface="Arial"/>
              </a:rPr>
              <a:t>for </a:t>
            </a:r>
            <a:r>
              <a:rPr sz="2200" spc="-95" dirty="0">
                <a:latin typeface="Arial"/>
                <a:cs typeface="Arial"/>
              </a:rPr>
              <a:t>creating </a:t>
            </a:r>
            <a:r>
              <a:rPr sz="2200" spc="-90" dirty="0">
                <a:latin typeface="Arial"/>
                <a:cs typeface="Arial"/>
              </a:rPr>
              <a:t>user-defined </a:t>
            </a:r>
            <a:r>
              <a:rPr sz="2200" spc="-145" dirty="0">
                <a:latin typeface="Arial"/>
                <a:cs typeface="Arial"/>
              </a:rPr>
              <a:t>checked </a:t>
            </a:r>
            <a:r>
              <a:rPr sz="2200" spc="-100" dirty="0">
                <a:latin typeface="Arial"/>
                <a:cs typeface="Arial"/>
              </a:rPr>
              <a:t>exception </a:t>
            </a:r>
            <a:r>
              <a:rPr sz="2200" spc="-35" dirty="0">
                <a:latin typeface="Arial"/>
                <a:cs typeface="Arial"/>
              </a:rPr>
              <a:t>or  </a:t>
            </a:r>
            <a:r>
              <a:rPr sz="2200" spc="-105" dirty="0">
                <a:latin typeface="Arial"/>
                <a:cs typeface="Arial"/>
              </a:rPr>
              <a:t>create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75" dirty="0">
                <a:latin typeface="Arial"/>
                <a:cs typeface="Arial"/>
              </a:rPr>
              <a:t>class </a:t>
            </a:r>
            <a:r>
              <a:rPr sz="2200" spc="-80" dirty="0">
                <a:latin typeface="Arial"/>
                <a:cs typeface="Arial"/>
              </a:rPr>
              <a:t>which </a:t>
            </a:r>
            <a:r>
              <a:rPr sz="2200" spc="-120" dirty="0">
                <a:latin typeface="Arial"/>
                <a:cs typeface="Arial"/>
              </a:rPr>
              <a:t>extends </a:t>
            </a:r>
            <a:r>
              <a:rPr sz="2200" spc="-130" dirty="0">
                <a:latin typeface="Arial"/>
                <a:cs typeface="Arial"/>
              </a:rPr>
              <a:t>RuntimeException </a:t>
            </a:r>
            <a:r>
              <a:rPr sz="2200" spc="-20" dirty="0">
                <a:latin typeface="Arial"/>
                <a:cs typeface="Arial"/>
              </a:rPr>
              <a:t>for </a:t>
            </a:r>
            <a:r>
              <a:rPr sz="2200" spc="-95" dirty="0">
                <a:latin typeface="Arial"/>
                <a:cs typeface="Arial"/>
              </a:rPr>
              <a:t>creating </a:t>
            </a:r>
            <a:r>
              <a:rPr sz="2200" spc="-90" dirty="0">
                <a:latin typeface="Arial"/>
                <a:cs typeface="Arial"/>
              </a:rPr>
              <a:t>user-defined </a:t>
            </a:r>
            <a:r>
              <a:rPr sz="2200" spc="-130" dirty="0">
                <a:latin typeface="Arial"/>
                <a:cs typeface="Arial"/>
              </a:rPr>
              <a:t>unchecked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exception.</a:t>
            </a:r>
            <a:endParaRPr sz="2200">
              <a:latin typeface="Arial"/>
              <a:cs typeface="Arial"/>
            </a:endParaRPr>
          </a:p>
          <a:p>
            <a:pPr marL="697865" marR="5080" indent="-228600">
              <a:lnSpc>
                <a:spcPts val="2380"/>
              </a:lnSpc>
              <a:spcBef>
                <a:spcPts val="500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i="1" spc="-140" dirty="0">
                <a:solidFill>
                  <a:srgbClr val="C00000"/>
                </a:solidFill>
                <a:latin typeface="Trebuchet MS"/>
                <a:cs typeface="Trebuchet MS"/>
              </a:rPr>
              <a:t>toString() </a:t>
            </a:r>
            <a:r>
              <a:rPr sz="2200" spc="-70" dirty="0">
                <a:latin typeface="Arial"/>
                <a:cs typeface="Arial"/>
              </a:rPr>
              <a:t>method </a:t>
            </a:r>
            <a:r>
              <a:rPr sz="2200" spc="-100" dirty="0">
                <a:latin typeface="Arial"/>
                <a:cs typeface="Arial"/>
              </a:rPr>
              <a:t>should </a:t>
            </a:r>
            <a:r>
              <a:rPr sz="2200" spc="-114" dirty="0">
                <a:latin typeface="Arial"/>
                <a:cs typeface="Arial"/>
              </a:rPr>
              <a:t>be </a:t>
            </a:r>
            <a:r>
              <a:rPr sz="2200" spc="-80" dirty="0">
                <a:latin typeface="Arial"/>
                <a:cs typeface="Arial"/>
              </a:rPr>
              <a:t>overridden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14" dirty="0">
                <a:latin typeface="Arial"/>
                <a:cs typeface="Arial"/>
              </a:rPr>
              <a:t>user </a:t>
            </a:r>
            <a:r>
              <a:rPr sz="2200" spc="-75" dirty="0">
                <a:latin typeface="Arial"/>
                <a:cs typeface="Arial"/>
              </a:rPr>
              <a:t>defined </a:t>
            </a:r>
            <a:r>
              <a:rPr sz="2200" spc="-100" dirty="0">
                <a:latin typeface="Arial"/>
                <a:cs typeface="Arial"/>
              </a:rPr>
              <a:t>exception </a:t>
            </a:r>
            <a:r>
              <a:rPr sz="2200" spc="-180" dirty="0">
                <a:latin typeface="Arial"/>
                <a:cs typeface="Arial"/>
              </a:rPr>
              <a:t>class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65" dirty="0">
                <a:latin typeface="Arial"/>
                <a:cs typeface="Arial"/>
              </a:rPr>
              <a:t>order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20" dirty="0">
                <a:latin typeface="Arial"/>
                <a:cs typeface="Arial"/>
              </a:rPr>
              <a:t>display  </a:t>
            </a:r>
            <a:r>
              <a:rPr sz="2200" spc="-85" dirty="0">
                <a:latin typeface="Arial"/>
                <a:cs typeface="Arial"/>
              </a:rPr>
              <a:t>meaningful </a:t>
            </a:r>
            <a:r>
              <a:rPr sz="2200" spc="-55" dirty="0">
                <a:latin typeface="Arial"/>
                <a:cs typeface="Arial"/>
              </a:rPr>
              <a:t>information </a:t>
            </a:r>
            <a:r>
              <a:rPr sz="2200" spc="-70" dirty="0">
                <a:latin typeface="Arial"/>
                <a:cs typeface="Arial"/>
              </a:rPr>
              <a:t>about </a:t>
            </a:r>
            <a:r>
              <a:rPr sz="2200" spc="-40" dirty="0">
                <a:latin typeface="Arial"/>
                <a:cs typeface="Arial"/>
              </a:rPr>
              <a:t>the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exception.</a:t>
            </a:r>
            <a:endParaRPr sz="22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18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100" dirty="0">
                <a:latin typeface="Arial"/>
                <a:cs typeface="Arial"/>
              </a:rPr>
              <a:t>Override </a:t>
            </a:r>
            <a:r>
              <a:rPr sz="2200" i="1" spc="-130" dirty="0">
                <a:latin typeface="Trebuchet MS"/>
                <a:cs typeface="Trebuchet MS"/>
              </a:rPr>
              <a:t>methods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114" dirty="0">
                <a:latin typeface="Arial"/>
                <a:cs typeface="Arial"/>
              </a:rPr>
              <a:t>Throwable </a:t>
            </a:r>
            <a:r>
              <a:rPr sz="2200" spc="-180" dirty="0">
                <a:latin typeface="Arial"/>
                <a:cs typeface="Arial"/>
              </a:rPr>
              <a:t>class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(optional)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200" spc="-85" dirty="0">
                <a:solidFill>
                  <a:srgbClr val="1F3863"/>
                </a:solidFill>
                <a:latin typeface="Arial"/>
                <a:cs typeface="Arial"/>
              </a:rPr>
              <a:t>In </a:t>
            </a:r>
            <a:r>
              <a:rPr sz="2200" spc="-40" dirty="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sz="2200" spc="-254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1F3863"/>
                </a:solidFill>
                <a:latin typeface="Arial"/>
                <a:cs typeface="Arial"/>
              </a:rPr>
              <a:t>application</a:t>
            </a:r>
            <a:endParaRPr sz="22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1156335" algn="l"/>
              </a:tabLst>
            </a:pPr>
            <a:r>
              <a:rPr sz="2300" spc="-145" dirty="0">
                <a:latin typeface="Arial"/>
                <a:cs typeface="Arial"/>
              </a:rPr>
              <a:t>Create an </a:t>
            </a:r>
            <a:r>
              <a:rPr sz="2300" spc="-114" dirty="0">
                <a:latin typeface="Arial"/>
                <a:cs typeface="Arial"/>
              </a:rPr>
              <a:t>instance </a:t>
            </a:r>
            <a:r>
              <a:rPr sz="2300" spc="-20" dirty="0">
                <a:latin typeface="Arial"/>
                <a:cs typeface="Arial"/>
              </a:rPr>
              <a:t>of </a:t>
            </a:r>
            <a:r>
              <a:rPr sz="2300" spc="-35" dirty="0">
                <a:latin typeface="Arial"/>
                <a:cs typeface="Arial"/>
              </a:rPr>
              <a:t>the </a:t>
            </a:r>
            <a:r>
              <a:rPr sz="2300" spc="-90" dirty="0">
                <a:latin typeface="Arial"/>
                <a:cs typeface="Arial"/>
              </a:rPr>
              <a:t>user-defined </a:t>
            </a:r>
            <a:r>
              <a:rPr sz="2300" spc="-100" dirty="0">
                <a:latin typeface="Arial"/>
                <a:cs typeface="Arial"/>
              </a:rPr>
              <a:t>exception</a:t>
            </a:r>
            <a:r>
              <a:rPr sz="2300" spc="-280" dirty="0">
                <a:latin typeface="Arial"/>
                <a:cs typeface="Arial"/>
              </a:rPr>
              <a:t> </a:t>
            </a:r>
            <a:r>
              <a:rPr sz="2300" spc="-165" dirty="0">
                <a:latin typeface="Arial"/>
                <a:cs typeface="Arial"/>
              </a:rPr>
              <a:t>class.</a:t>
            </a:r>
            <a:endParaRPr sz="23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229"/>
              </a:spcBef>
              <a:buChar char="•"/>
              <a:tabLst>
                <a:tab pos="1156335" algn="l"/>
              </a:tabLst>
            </a:pPr>
            <a:r>
              <a:rPr sz="2300" spc="-200" dirty="0">
                <a:latin typeface="Arial"/>
                <a:cs typeface="Arial"/>
              </a:rPr>
              <a:t>Use</a:t>
            </a:r>
            <a:r>
              <a:rPr sz="2300" spc="-130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the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00FF"/>
                </a:solidFill>
                <a:latin typeface="Arial"/>
                <a:cs typeface="Arial"/>
              </a:rPr>
              <a:t>throw</a:t>
            </a:r>
            <a:r>
              <a:rPr sz="2300" spc="-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300" spc="-110" dirty="0">
                <a:latin typeface="Arial"/>
                <a:cs typeface="Arial"/>
              </a:rPr>
              <a:t>keyword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to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throw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the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14" dirty="0">
                <a:latin typeface="Arial"/>
                <a:cs typeface="Arial"/>
              </a:rPr>
              <a:t>instance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00" dirty="0">
                <a:latin typeface="Arial"/>
                <a:cs typeface="Arial"/>
              </a:rPr>
              <a:t>created.</a:t>
            </a:r>
            <a:endParaRPr sz="2300">
              <a:latin typeface="Arial"/>
              <a:cs typeface="Arial"/>
            </a:endParaRPr>
          </a:p>
          <a:p>
            <a:pPr marL="2070100" lvl="2" indent="-229235">
              <a:lnSpc>
                <a:spcPct val="100000"/>
              </a:lnSpc>
              <a:spcBef>
                <a:spcPts val="244"/>
              </a:spcBef>
              <a:buChar char="•"/>
              <a:tabLst>
                <a:tab pos="2070100" algn="l"/>
                <a:tab pos="2070735" algn="l"/>
              </a:tabLst>
            </a:pPr>
            <a:r>
              <a:rPr sz="2200" spc="-35" dirty="0">
                <a:latin typeface="Arial"/>
                <a:cs typeface="Arial"/>
              </a:rPr>
              <a:t>throw </a:t>
            </a:r>
            <a:r>
              <a:rPr sz="2200" spc="-100" dirty="0">
                <a:latin typeface="Arial"/>
                <a:cs typeface="Arial"/>
              </a:rPr>
              <a:t>new</a:t>
            </a:r>
            <a:r>
              <a:rPr sz="2200" spc="-325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&lt;exception_classname(&lt;parameters&gt;)&gt;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8042" y="588700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6240" y="1373124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64040" y="1373124"/>
            <a:ext cx="0" cy="29209"/>
          </a:xfrm>
          <a:custGeom>
            <a:avLst/>
            <a:gdLst/>
            <a:ahLst/>
            <a:cxnLst/>
            <a:rect l="l" t="t" r="r" b="b"/>
            <a:pathLst>
              <a:path h="29209">
                <a:moveTo>
                  <a:pt x="0" y="0"/>
                </a:moveTo>
                <a:lnTo>
                  <a:pt x="0" y="29083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23" y="2163267"/>
            <a:ext cx="11073130" cy="169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Custom Exceptions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should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be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checked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or</a:t>
            </a:r>
            <a:r>
              <a:rPr sz="2600" u="heavy" spc="-114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6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unchecked?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ts val="2590"/>
              </a:lnSpc>
              <a:spcBef>
                <a:spcPts val="1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If the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recoverable </a:t>
            </a:r>
            <a:r>
              <a:rPr sz="2400" dirty="0">
                <a:latin typeface="Carlito"/>
                <a:cs typeface="Carlito"/>
              </a:rPr>
              <a:t>- it </a:t>
            </a:r>
            <a:r>
              <a:rPr sz="2400" spc="-5" dirty="0">
                <a:latin typeface="Carlito"/>
                <a:cs typeface="Carlito"/>
              </a:rPr>
              <a:t>should be </a:t>
            </a:r>
            <a:r>
              <a:rPr sz="2400" spc="-10" dirty="0">
                <a:latin typeface="Carlito"/>
                <a:cs typeface="Carlito"/>
              </a:rPr>
              <a:t>checked. </a:t>
            </a:r>
            <a:r>
              <a:rPr sz="2400" dirty="0">
                <a:latin typeface="Carlito"/>
                <a:cs typeface="Carlito"/>
              </a:rPr>
              <a:t>If the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recoverable 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20" dirty="0">
                <a:latin typeface="Carlito"/>
                <a:cs typeface="Carlito"/>
              </a:rPr>
              <a:t>program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halt </a:t>
            </a:r>
            <a:r>
              <a:rPr sz="2400" dirty="0">
                <a:latin typeface="Carlito"/>
                <a:cs typeface="Carlito"/>
              </a:rPr>
              <a:t>- it </a:t>
            </a:r>
            <a:r>
              <a:rPr sz="2400" spc="-5" dirty="0">
                <a:latin typeface="Carlito"/>
                <a:cs typeface="Carlito"/>
              </a:rPr>
              <a:t>should be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unchecked.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6920" y="0"/>
            <a:ext cx="66014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5" dirty="0"/>
              <a:t>User </a:t>
            </a:r>
            <a:r>
              <a:rPr sz="4000" spc="-204" dirty="0"/>
              <a:t>Defined/Custom</a:t>
            </a:r>
            <a:r>
              <a:rPr sz="4000" spc="-355" dirty="0"/>
              <a:t> </a:t>
            </a:r>
            <a:r>
              <a:rPr sz="4000" spc="-270" dirty="0"/>
              <a:t>Exceptions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559" y="1019683"/>
            <a:ext cx="10770235" cy="36925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10146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2615565" algn="l"/>
              </a:tabLst>
            </a:pPr>
            <a:r>
              <a:rPr sz="2800" spc="-6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use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	</a:t>
            </a:r>
            <a:r>
              <a:rPr sz="2800" i="1" spc="-20" dirty="0">
                <a:latin typeface="Carlito"/>
                <a:cs typeface="Carlito"/>
              </a:rPr>
              <a:t>printStackTrace() </a:t>
            </a:r>
            <a:r>
              <a:rPr sz="2800" spc="-5" dirty="0">
                <a:latin typeface="Carlito"/>
                <a:cs typeface="Carlito"/>
              </a:rPr>
              <a:t>method </a:t>
            </a:r>
            <a:r>
              <a:rPr sz="2800" spc="-30" dirty="0">
                <a:latin typeface="Carlito"/>
                <a:cs typeface="Carlito"/>
              </a:rPr>
              <a:t>to  </a:t>
            </a:r>
            <a:r>
              <a:rPr sz="2800" spc="-15" dirty="0">
                <a:latin typeface="Carlito"/>
                <a:cs typeface="Carlito"/>
              </a:rPr>
              <a:t>print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40" dirty="0">
                <a:latin typeface="Carlito"/>
                <a:cs typeface="Carlito"/>
              </a:rPr>
              <a:t>program’s </a:t>
            </a:r>
            <a:r>
              <a:rPr sz="2800" spc="-20" dirty="0">
                <a:latin typeface="Carlito"/>
                <a:cs typeface="Carlito"/>
              </a:rPr>
              <a:t>execution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stack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method </a:t>
            </a:r>
            <a:r>
              <a:rPr sz="2800" spc="-10" dirty="0">
                <a:latin typeface="Carlito"/>
                <a:cs typeface="Carlito"/>
              </a:rPr>
              <a:t>is used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debugging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50">
              <a:latin typeface="Carlito"/>
              <a:cs typeface="Carlito"/>
            </a:endParaRPr>
          </a:p>
          <a:p>
            <a:pPr marL="283845">
              <a:lnSpc>
                <a:spcPct val="100000"/>
              </a:lnSpc>
            </a:pPr>
            <a:r>
              <a:rPr sz="2400" spc="-10" dirty="0">
                <a:solidFill>
                  <a:srgbClr val="353833"/>
                </a:solidFill>
                <a:latin typeface="Arial"/>
                <a:cs typeface="Arial"/>
              </a:rPr>
              <a:t>public </a:t>
            </a:r>
            <a:r>
              <a:rPr sz="2400" dirty="0">
                <a:solidFill>
                  <a:srgbClr val="353833"/>
                </a:solidFill>
                <a:latin typeface="Arial"/>
                <a:cs typeface="Arial"/>
              </a:rPr>
              <a:t>void </a:t>
            </a:r>
            <a:r>
              <a:rPr sz="2400" spc="-5" dirty="0">
                <a:solidFill>
                  <a:srgbClr val="353833"/>
                </a:solidFill>
                <a:latin typeface="Arial"/>
                <a:cs typeface="Arial"/>
              </a:rPr>
              <a:t>printStackTrace() is </a:t>
            </a:r>
            <a:r>
              <a:rPr sz="2400" dirty="0">
                <a:solidFill>
                  <a:srgbClr val="353833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53833"/>
                </a:solidFill>
                <a:latin typeface="Arial"/>
                <a:cs typeface="Arial"/>
              </a:rPr>
              <a:t>method of </a:t>
            </a:r>
            <a:r>
              <a:rPr sz="2400" spc="-10" dirty="0">
                <a:solidFill>
                  <a:srgbClr val="353833"/>
                </a:solidFill>
                <a:latin typeface="Arial"/>
                <a:cs typeface="Arial"/>
              </a:rPr>
              <a:t>Throwable</a:t>
            </a:r>
            <a:r>
              <a:rPr sz="2400" spc="85" dirty="0">
                <a:solidFill>
                  <a:srgbClr val="3538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53833"/>
                </a:solidFill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2855"/>
              </a:spcBef>
            </a:pPr>
            <a:r>
              <a:rPr sz="2400" spc="-5" dirty="0">
                <a:solidFill>
                  <a:srgbClr val="353833"/>
                </a:solidFill>
                <a:latin typeface="Arial"/>
                <a:cs typeface="Arial"/>
              </a:rPr>
              <a:t>Throwable is super class </a:t>
            </a:r>
            <a:r>
              <a:rPr sz="2400" dirty="0">
                <a:solidFill>
                  <a:srgbClr val="353833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53833"/>
                </a:solidFill>
                <a:latin typeface="Arial"/>
                <a:cs typeface="Arial"/>
              </a:rPr>
              <a:t>all errors and exceptions but is not abstract</a:t>
            </a:r>
            <a:r>
              <a:rPr sz="2400" spc="130" dirty="0">
                <a:solidFill>
                  <a:srgbClr val="3538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53833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6257" y="0"/>
            <a:ext cx="8084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0" dirty="0"/>
              <a:t>Significance </a:t>
            </a:r>
            <a:r>
              <a:rPr sz="4000" spc="-40" dirty="0"/>
              <a:t>of </a:t>
            </a:r>
            <a:r>
              <a:rPr sz="4000" spc="-245" dirty="0"/>
              <a:t>printStackTrace()</a:t>
            </a:r>
            <a:r>
              <a:rPr sz="4000" spc="-565" dirty="0"/>
              <a:t> </a:t>
            </a:r>
            <a:r>
              <a:rPr sz="4000" spc="-145" dirty="0"/>
              <a:t>method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805939" y="5064252"/>
            <a:ext cx="7492365" cy="431800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200" b="1" spc="-5" dirty="0">
                <a:latin typeface="Carlito"/>
                <a:cs typeface="Carlito"/>
              </a:rPr>
              <a:t>public class </a:t>
            </a:r>
            <a:r>
              <a:rPr sz="2200" b="1" spc="-15" dirty="0">
                <a:latin typeface="Carlito"/>
                <a:cs typeface="Carlito"/>
              </a:rPr>
              <a:t>Throwable </a:t>
            </a:r>
            <a:r>
              <a:rPr sz="2200" b="1" spc="-20" dirty="0">
                <a:latin typeface="Carlito"/>
                <a:cs typeface="Carlito"/>
              </a:rPr>
              <a:t>extends </a:t>
            </a:r>
            <a:r>
              <a:rPr sz="22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Object</a:t>
            </a:r>
            <a:r>
              <a:rPr sz="2200" b="1" spc="-5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200" b="1" spc="-5" dirty="0">
                <a:latin typeface="Carlito"/>
                <a:cs typeface="Carlito"/>
              </a:rPr>
              <a:t>implements</a:t>
            </a:r>
            <a:r>
              <a:rPr sz="2200" b="1" spc="120" dirty="0">
                <a:latin typeface="Carlito"/>
                <a:cs typeface="Carlito"/>
              </a:rPr>
              <a:t> </a:t>
            </a:r>
            <a:r>
              <a:rPr sz="22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Serializable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19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9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1791" y="711708"/>
            <a:ext cx="10468610" cy="5941060"/>
            <a:chOff x="621791" y="711708"/>
            <a:chExt cx="10468610" cy="5941060"/>
          </a:xfrm>
        </p:grpSpPr>
        <p:sp>
          <p:nvSpPr>
            <p:cNvPr id="4" name="object 4"/>
            <p:cNvSpPr/>
            <p:nvPr/>
          </p:nvSpPr>
          <p:spPr>
            <a:xfrm>
              <a:off x="621791" y="711708"/>
              <a:ext cx="10468610" cy="5941060"/>
            </a:xfrm>
            <a:custGeom>
              <a:avLst/>
              <a:gdLst/>
              <a:ahLst/>
              <a:cxnLst/>
              <a:rect l="l" t="t" r="r" b="b"/>
              <a:pathLst>
                <a:path w="10468610" h="5941059">
                  <a:moveTo>
                    <a:pt x="10468356" y="0"/>
                  </a:moveTo>
                  <a:lnTo>
                    <a:pt x="0" y="0"/>
                  </a:lnTo>
                  <a:lnTo>
                    <a:pt x="0" y="5940552"/>
                  </a:lnTo>
                  <a:lnTo>
                    <a:pt x="10468356" y="5940552"/>
                  </a:lnTo>
                  <a:lnTo>
                    <a:pt x="1046835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0637" y="1633981"/>
              <a:ext cx="942340" cy="17145"/>
            </a:xfrm>
            <a:custGeom>
              <a:avLst/>
              <a:gdLst/>
              <a:ahLst/>
              <a:cxnLst/>
              <a:rect l="l" t="t" r="r" b="b"/>
              <a:pathLst>
                <a:path w="942339" h="17144">
                  <a:moveTo>
                    <a:pt x="54864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54864" y="16764"/>
                  </a:lnTo>
                  <a:lnTo>
                    <a:pt x="54864" y="0"/>
                  </a:lnTo>
                  <a:close/>
                </a:path>
                <a:path w="942339" h="17144">
                  <a:moveTo>
                    <a:pt x="941819" y="0"/>
                  </a:moveTo>
                  <a:lnTo>
                    <a:pt x="885444" y="0"/>
                  </a:lnTo>
                  <a:lnTo>
                    <a:pt x="885444" y="16764"/>
                  </a:lnTo>
                  <a:lnTo>
                    <a:pt x="941819" y="16764"/>
                  </a:lnTo>
                  <a:lnTo>
                    <a:pt x="941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9922" y="728599"/>
            <a:ext cx="5454015" cy="581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rlito"/>
                <a:cs typeface="Carlito"/>
              </a:rPr>
              <a:t>package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com.capgemini.it.service;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5" dirty="0">
                <a:latin typeface="Carlito"/>
                <a:cs typeface="Carlito"/>
              </a:rPr>
              <a:t>class </a:t>
            </a:r>
            <a:r>
              <a:rPr sz="2000" b="1" spc="-10" dirty="0">
                <a:latin typeface="Carlito"/>
                <a:cs typeface="Carlito"/>
              </a:rPr>
              <a:t>CredentialException extends Exception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{ </a:t>
            </a:r>
            <a:r>
              <a:rPr sz="2000" b="1" spc="-10" dirty="0">
                <a:latin typeface="Carlito"/>
                <a:cs typeface="Carlito"/>
              </a:rPr>
              <a:t> private </a:t>
            </a:r>
            <a:r>
              <a:rPr sz="2000" b="1" dirty="0">
                <a:latin typeface="Carlito"/>
                <a:cs typeface="Carlito"/>
              </a:rPr>
              <a:t>String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name;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5" dirty="0">
                <a:latin typeface="Carlito"/>
                <a:cs typeface="Carlito"/>
              </a:rPr>
              <a:t>CredentialException()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5" dirty="0">
                <a:latin typeface="Carlito"/>
                <a:cs typeface="Carlito"/>
              </a:rPr>
              <a:t>CredentialException(String </a:t>
            </a:r>
            <a:r>
              <a:rPr sz="2000" b="1" dirty="0">
                <a:latin typeface="Carlito"/>
                <a:cs typeface="Carlito"/>
              </a:rPr>
              <a:t>name)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this.name=name;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@Override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public String </a:t>
            </a:r>
            <a:r>
              <a:rPr sz="2000" b="1" spc="-5" dirty="0">
                <a:latin typeface="Carlito"/>
                <a:cs typeface="Carlito"/>
              </a:rPr>
              <a:t>getMessage()</a:t>
            </a:r>
            <a:r>
              <a:rPr sz="2000" b="1" spc="-5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return </a:t>
            </a:r>
            <a:r>
              <a:rPr sz="2000" b="1" spc="-10" dirty="0">
                <a:latin typeface="Carlito"/>
                <a:cs typeface="Carlito"/>
              </a:rPr>
              <a:t>"Invalid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Credentials";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@Override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public String </a:t>
            </a:r>
            <a:r>
              <a:rPr sz="2000" b="1" spc="-5" dirty="0">
                <a:latin typeface="Carlito"/>
                <a:cs typeface="Carlito"/>
              </a:rPr>
              <a:t>toString()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rlito"/>
                <a:cs typeface="Carlito"/>
              </a:rPr>
              <a:t>return </a:t>
            </a:r>
            <a:r>
              <a:rPr sz="2000" b="1" dirty="0">
                <a:latin typeface="Carlito"/>
                <a:cs typeface="Carlito"/>
              </a:rPr>
              <a:t>"Userid: </a:t>
            </a:r>
            <a:r>
              <a:rPr sz="2000" b="1" spc="-5" dirty="0">
                <a:latin typeface="Carlito"/>
                <a:cs typeface="Carlito"/>
              </a:rPr>
              <a:t>"+this.name+" </a:t>
            </a:r>
            <a:r>
              <a:rPr sz="2000" b="1" dirty="0">
                <a:latin typeface="Carlito"/>
                <a:cs typeface="Carlito"/>
              </a:rPr>
              <a:t>is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invalid";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581025"/>
          </a:xfrm>
          <a:custGeom>
            <a:avLst/>
            <a:gdLst/>
            <a:ahLst/>
            <a:cxnLst/>
            <a:rect l="l" t="t" r="r" b="b"/>
            <a:pathLst>
              <a:path w="12192000" h="581025">
                <a:moveTo>
                  <a:pt x="12192000" y="0"/>
                </a:moveTo>
                <a:lnTo>
                  <a:pt x="0" y="0"/>
                </a:lnTo>
                <a:lnTo>
                  <a:pt x="0" y="580644"/>
                </a:lnTo>
                <a:lnTo>
                  <a:pt x="12192000" y="5806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9948" y="0"/>
            <a:ext cx="69170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User </a:t>
            </a:r>
            <a:r>
              <a:rPr spc="-165" dirty="0"/>
              <a:t>defined </a:t>
            </a:r>
            <a:r>
              <a:rPr spc="-200" dirty="0"/>
              <a:t>exception:</a:t>
            </a:r>
            <a:r>
              <a:rPr spc="-445" dirty="0"/>
              <a:t> </a:t>
            </a:r>
            <a:r>
              <a:rPr spc="-335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759" y="868425"/>
            <a:ext cx="6699884" cy="4356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0"/>
              </a:lnSpc>
              <a:spcBef>
                <a:spcPts val="95"/>
              </a:spcBef>
              <a:buClr>
                <a:srgbClr val="006FC0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20" dirty="0">
                <a:latin typeface="Carlito"/>
                <a:cs typeface="Carlito"/>
              </a:rPr>
              <a:t>procedural </a:t>
            </a:r>
            <a:r>
              <a:rPr sz="2000" spc="-15" dirty="0">
                <a:latin typeface="Carlito"/>
                <a:cs typeface="Carlito"/>
              </a:rPr>
              <a:t>programming, </a:t>
            </a:r>
            <a:r>
              <a:rPr sz="2000" spc="-5" dirty="0">
                <a:latin typeface="Carlito"/>
                <a:cs typeface="Carlito"/>
              </a:rPr>
              <a:t>it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is</a:t>
            </a:r>
            <a:endParaRPr sz="2000" dirty="0">
              <a:latin typeface="Carlito"/>
              <a:cs typeface="Carlito"/>
            </a:endParaRPr>
          </a:p>
          <a:p>
            <a:pPr marL="240665" marR="927735">
              <a:lnSpc>
                <a:spcPct val="90000"/>
              </a:lnSpc>
              <a:spcBef>
                <a:spcPts val="16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responsibility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spc="-20" dirty="0">
                <a:latin typeface="Carlito"/>
                <a:cs typeface="Carlito"/>
              </a:rPr>
              <a:t>programmer  to </a:t>
            </a:r>
            <a:r>
              <a:rPr sz="2000" spc="-15" dirty="0">
                <a:latin typeface="Carlito"/>
                <a:cs typeface="Carlito"/>
              </a:rPr>
              <a:t>ensure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programs </a:t>
            </a:r>
            <a:r>
              <a:rPr sz="2000" spc="-15" dirty="0">
                <a:latin typeface="Carlito"/>
                <a:cs typeface="Carlito"/>
              </a:rPr>
              <a:t>are error-  free </a:t>
            </a:r>
            <a:r>
              <a:rPr sz="2000" spc="-1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all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aspects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ts val="3195"/>
              </a:lnSpc>
              <a:buClr>
                <a:srgbClr val="006FC0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25" dirty="0">
                <a:latin typeface="Carlito"/>
                <a:cs typeface="Carlito"/>
              </a:rPr>
              <a:t>Errors have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checked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240665">
              <a:lnSpc>
                <a:spcPts val="3195"/>
              </a:lnSpc>
            </a:pPr>
            <a:r>
              <a:rPr sz="2000" spc="-10" dirty="0">
                <a:latin typeface="Carlito"/>
                <a:cs typeface="Carlito"/>
              </a:rPr>
              <a:t>handled </a:t>
            </a:r>
            <a:r>
              <a:rPr sz="2000" spc="-5" dirty="0">
                <a:latin typeface="Carlito"/>
                <a:cs typeface="Carlito"/>
              </a:rPr>
              <a:t>manually </a:t>
            </a:r>
            <a:r>
              <a:rPr sz="2000" spc="-15" dirty="0">
                <a:latin typeface="Carlito"/>
                <a:cs typeface="Carlito"/>
              </a:rPr>
              <a:t>by </a:t>
            </a:r>
            <a:r>
              <a:rPr sz="2000" spc="-10" dirty="0">
                <a:latin typeface="Carlito"/>
                <a:cs typeface="Carlito"/>
              </a:rPr>
              <a:t>using some </a:t>
            </a:r>
            <a:r>
              <a:rPr sz="2000" spc="-15" dirty="0">
                <a:latin typeface="Carlito"/>
                <a:cs typeface="Carlito"/>
              </a:rPr>
              <a:t>error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codes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ts val="3190"/>
              </a:lnSpc>
              <a:buClr>
                <a:srgbClr val="006FC0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rlito"/>
                <a:cs typeface="Carlito"/>
              </a:rPr>
              <a:t>But </a:t>
            </a:r>
            <a:r>
              <a:rPr sz="2000" spc="-1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kind of </a:t>
            </a:r>
            <a:r>
              <a:rPr sz="2000" spc="-20" dirty="0">
                <a:latin typeface="Carlito"/>
                <a:cs typeface="Carlito"/>
              </a:rPr>
              <a:t>programming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was</a:t>
            </a:r>
            <a:endParaRPr sz="2000" dirty="0">
              <a:latin typeface="Carlito"/>
              <a:cs typeface="Carlito"/>
            </a:endParaRPr>
          </a:p>
          <a:p>
            <a:pPr marL="240665">
              <a:lnSpc>
                <a:spcPts val="3190"/>
              </a:lnSpc>
            </a:pPr>
            <a:r>
              <a:rPr sz="2000" spc="-10" dirty="0">
                <a:latin typeface="Carlito"/>
                <a:cs typeface="Carlito"/>
              </a:rPr>
              <a:t>very cumbersome </a:t>
            </a:r>
            <a:r>
              <a:rPr sz="2000" spc="-5" dirty="0">
                <a:latin typeface="Carlito"/>
                <a:cs typeface="Carlito"/>
              </a:rPr>
              <a:t>and led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b="1" spc="-10" dirty="0">
                <a:latin typeface="Carlito"/>
                <a:cs typeface="Carlito"/>
              </a:rPr>
              <a:t>spaghetti</a:t>
            </a:r>
            <a:r>
              <a:rPr sz="2000" b="1" spc="8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code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ts val="3190"/>
              </a:lnSpc>
              <a:buClr>
                <a:srgbClr val="006FC0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25" dirty="0">
                <a:latin typeface="Carlito"/>
                <a:cs typeface="Carlito"/>
              </a:rPr>
              <a:t>Java </a:t>
            </a:r>
            <a:r>
              <a:rPr sz="2000" spc="-15" dirty="0">
                <a:latin typeface="Carlito"/>
                <a:cs typeface="Carlito"/>
              </a:rPr>
              <a:t>provides </a:t>
            </a:r>
            <a:r>
              <a:rPr sz="2000" spc="-5" dirty="0">
                <a:latin typeface="Carlito"/>
                <a:cs typeface="Carlito"/>
              </a:rPr>
              <a:t>an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excellent</a:t>
            </a:r>
            <a:endParaRPr sz="2000" dirty="0">
              <a:latin typeface="Carlito"/>
              <a:cs typeface="Carlito"/>
            </a:endParaRPr>
          </a:p>
          <a:p>
            <a:pPr marL="240665">
              <a:lnSpc>
                <a:spcPts val="3190"/>
              </a:lnSpc>
            </a:pPr>
            <a:r>
              <a:rPr sz="2000" spc="-5" dirty="0">
                <a:latin typeface="Carlito"/>
                <a:cs typeface="Carlito"/>
              </a:rPr>
              <a:t>mechanism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handling runtime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errors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3967479"/>
            <a:chOff x="0" y="0"/>
            <a:chExt cx="12192000" cy="3967479"/>
          </a:xfrm>
        </p:grpSpPr>
        <p:sp>
          <p:nvSpPr>
            <p:cNvPr id="4" name="object 4"/>
            <p:cNvSpPr/>
            <p:nvPr/>
          </p:nvSpPr>
          <p:spPr>
            <a:xfrm>
              <a:off x="8473440" y="614172"/>
              <a:ext cx="3505200" cy="3352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614680"/>
            </a:xfrm>
            <a:custGeom>
              <a:avLst/>
              <a:gdLst/>
              <a:ahLst/>
              <a:cxnLst/>
              <a:rect l="l" t="t" r="r" b="b"/>
              <a:pathLst>
                <a:path w="12192000" h="614680">
                  <a:moveTo>
                    <a:pt x="12192000" y="0"/>
                  </a:moveTo>
                  <a:lnTo>
                    <a:pt x="0" y="0"/>
                  </a:lnTo>
                  <a:lnTo>
                    <a:pt x="0" y="614172"/>
                  </a:lnTo>
                  <a:lnTo>
                    <a:pt x="12192000" y="61417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515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/>
              <a:t>What </a:t>
            </a:r>
            <a:r>
              <a:rPr sz="4000" spc="-229" dirty="0"/>
              <a:t>is </a:t>
            </a:r>
            <a:r>
              <a:rPr sz="4000" spc="-245" dirty="0"/>
              <a:t>an</a:t>
            </a:r>
            <a:r>
              <a:rPr sz="4000" spc="-300" dirty="0"/>
              <a:t> </a:t>
            </a:r>
            <a:r>
              <a:rPr sz="4000" spc="-235" dirty="0"/>
              <a:t>Exception?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19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731" y="609599"/>
            <a:ext cx="11306810" cy="6248400"/>
          </a:xfrm>
          <a:custGeom>
            <a:avLst/>
            <a:gdLst/>
            <a:ahLst/>
            <a:cxnLst/>
            <a:rect l="l" t="t" r="r" b="b"/>
            <a:pathLst>
              <a:path w="11306810" h="6248400">
                <a:moveTo>
                  <a:pt x="11306556" y="0"/>
                </a:moveTo>
                <a:lnTo>
                  <a:pt x="0" y="0"/>
                </a:lnTo>
                <a:lnTo>
                  <a:pt x="0" y="6248400"/>
                </a:lnTo>
                <a:lnTo>
                  <a:pt x="11306556" y="6248400"/>
                </a:lnTo>
                <a:lnTo>
                  <a:pt x="1130655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1472" y="626186"/>
            <a:ext cx="5678805" cy="5819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rlito"/>
                <a:cs typeface="Carlito"/>
              </a:rPr>
              <a:t>package </a:t>
            </a:r>
            <a:r>
              <a:rPr sz="2000" b="1" spc="-5" dirty="0">
                <a:latin typeface="Carlito"/>
                <a:cs typeface="Carlito"/>
              </a:rPr>
              <a:t>com.capgemini.it.ui;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 marR="2379345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import </a:t>
            </a:r>
            <a:r>
              <a:rPr sz="2000" b="1" spc="-10" dirty="0">
                <a:latin typeface="Carlito"/>
                <a:cs typeface="Carlito"/>
              </a:rPr>
              <a:t>java.io.BufferedReader;  </a:t>
            </a:r>
            <a:r>
              <a:rPr sz="2000" b="1" dirty="0">
                <a:latin typeface="Carlito"/>
                <a:cs typeface="Carlito"/>
              </a:rPr>
              <a:t>import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java.io.IOException;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import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java.io.InputStreamReader;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200000"/>
              </a:lnSpc>
              <a:spcBef>
                <a:spcPts val="5"/>
              </a:spcBef>
            </a:pPr>
            <a:r>
              <a:rPr sz="2000" b="1" dirty="0">
                <a:latin typeface="Carlito"/>
                <a:cs typeface="Carlito"/>
              </a:rPr>
              <a:t>import </a:t>
            </a:r>
            <a:r>
              <a:rPr sz="2000" b="1" spc="-5" dirty="0">
                <a:latin typeface="Carlito"/>
                <a:cs typeface="Carlito"/>
              </a:rPr>
              <a:t>com.capgemini.it.service.CredentialException;  </a:t>
            </a: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5" dirty="0">
                <a:latin typeface="Carlito"/>
                <a:cs typeface="Carlito"/>
              </a:rPr>
              <a:t>class </a:t>
            </a:r>
            <a:r>
              <a:rPr sz="2000" b="1" spc="-20" dirty="0">
                <a:latin typeface="Carlito"/>
                <a:cs typeface="Carlito"/>
              </a:rPr>
              <a:t>CredentialTester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 marR="1664335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15" dirty="0">
                <a:latin typeface="Carlito"/>
                <a:cs typeface="Carlito"/>
              </a:rPr>
              <a:t>static </a:t>
            </a:r>
            <a:r>
              <a:rPr sz="2000" b="1" spc="-5" dirty="0">
                <a:latin typeface="Carlito"/>
                <a:cs typeface="Carlito"/>
              </a:rPr>
              <a:t>void </a:t>
            </a:r>
            <a:r>
              <a:rPr sz="2000" b="1" dirty="0">
                <a:latin typeface="Carlito"/>
                <a:cs typeface="Carlito"/>
              </a:rPr>
              <a:t>main(String[] </a:t>
            </a:r>
            <a:r>
              <a:rPr sz="2000" b="1" spc="-10" dirty="0">
                <a:latin typeface="Carlito"/>
                <a:cs typeface="Carlito"/>
              </a:rPr>
              <a:t>args)</a:t>
            </a:r>
            <a:r>
              <a:rPr sz="2000" b="1" spc="37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  try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Carlito"/>
                <a:cs typeface="Carlito"/>
              </a:rPr>
              <a:t>getCredentials();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System.</a:t>
            </a:r>
            <a:r>
              <a:rPr sz="2000" b="1" i="1" spc="-15" dirty="0">
                <a:latin typeface="Carlito"/>
                <a:cs typeface="Carlito"/>
              </a:rPr>
              <a:t>out.println("Welcome </a:t>
            </a:r>
            <a:r>
              <a:rPr sz="2000" b="1" i="1" spc="-10" dirty="0">
                <a:latin typeface="Carlito"/>
                <a:cs typeface="Carlito"/>
              </a:rPr>
              <a:t>to </a:t>
            </a:r>
            <a:r>
              <a:rPr sz="2000" b="1" i="1" dirty="0">
                <a:latin typeface="Carlito"/>
                <a:cs typeface="Carlito"/>
              </a:rPr>
              <a:t>the</a:t>
            </a:r>
            <a:r>
              <a:rPr sz="2000" b="1" i="1" spc="-35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App");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}</a:t>
            </a:r>
            <a:r>
              <a:rPr sz="2000" b="1" spc="-10" dirty="0">
                <a:latin typeface="Carlito"/>
                <a:cs typeface="Carlito"/>
              </a:rPr>
              <a:t>catch(CredentialException </a:t>
            </a:r>
            <a:r>
              <a:rPr sz="2000" b="1" spc="-5" dirty="0">
                <a:latin typeface="Carlito"/>
                <a:cs typeface="Carlito"/>
              </a:rPr>
              <a:t>e)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b="1" i="1" spc="-10" dirty="0">
                <a:latin typeface="Carlito"/>
                <a:cs typeface="Carlito"/>
              </a:rPr>
              <a:t>out.println(e);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9948" y="0"/>
            <a:ext cx="69176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User </a:t>
            </a:r>
            <a:r>
              <a:rPr spc="-165" dirty="0"/>
              <a:t>defined </a:t>
            </a:r>
            <a:r>
              <a:rPr spc="-200" dirty="0"/>
              <a:t>exception:</a:t>
            </a:r>
            <a:r>
              <a:rPr spc="-445" dirty="0"/>
              <a:t> </a:t>
            </a:r>
            <a:r>
              <a:rPr spc="-335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203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943" y="867155"/>
            <a:ext cx="11306810" cy="5325110"/>
          </a:xfrm>
          <a:custGeom>
            <a:avLst/>
            <a:gdLst/>
            <a:ahLst/>
            <a:cxnLst/>
            <a:rect l="l" t="t" r="r" b="b"/>
            <a:pathLst>
              <a:path w="11306810" h="5325110">
                <a:moveTo>
                  <a:pt x="11306556" y="0"/>
                </a:moveTo>
                <a:lnTo>
                  <a:pt x="0" y="0"/>
                </a:lnTo>
                <a:lnTo>
                  <a:pt x="0" y="5324856"/>
                </a:lnTo>
                <a:lnTo>
                  <a:pt x="11306556" y="5324856"/>
                </a:lnTo>
                <a:lnTo>
                  <a:pt x="1130655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2684" y="1188212"/>
            <a:ext cx="6690359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rlito"/>
                <a:cs typeface="Carlito"/>
              </a:rPr>
              <a:t>private </a:t>
            </a:r>
            <a:r>
              <a:rPr sz="2000" b="1" spc="-15" dirty="0">
                <a:latin typeface="Carlito"/>
                <a:cs typeface="Carlito"/>
              </a:rPr>
              <a:t>static </a:t>
            </a:r>
            <a:r>
              <a:rPr sz="2000" b="1" spc="-5" dirty="0">
                <a:latin typeface="Carlito"/>
                <a:cs typeface="Carlito"/>
              </a:rPr>
              <a:t>void </a:t>
            </a:r>
            <a:r>
              <a:rPr sz="2000" b="1" spc="-10" dirty="0">
                <a:latin typeface="Carlito"/>
                <a:cs typeface="Carlito"/>
              </a:rPr>
              <a:t>getCredentials() throws CredentialException{  </a:t>
            </a:r>
            <a:r>
              <a:rPr sz="2000" b="1" dirty="0">
                <a:latin typeface="Carlito"/>
                <a:cs typeface="Carlito"/>
              </a:rPr>
              <a:t>try(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BufferedReader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reader=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new </a:t>
            </a:r>
            <a:r>
              <a:rPr sz="2000" b="1" spc="-10" dirty="0">
                <a:latin typeface="Carlito"/>
                <a:cs typeface="Carlito"/>
              </a:rPr>
              <a:t>BufferedReader(new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InputStreamReader(System.</a:t>
            </a:r>
            <a:r>
              <a:rPr sz="2000" b="1" i="1" spc="-5" dirty="0">
                <a:latin typeface="Carlito"/>
                <a:cs typeface="Carlito"/>
              </a:rPr>
              <a:t>in));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){</a:t>
            </a:r>
            <a:endParaRPr sz="2000">
              <a:latin typeface="Carlito"/>
              <a:cs typeface="Carlito"/>
            </a:endParaRPr>
          </a:p>
          <a:p>
            <a:pPr marL="12700" marR="291020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b="1" i="1" spc="-10" dirty="0">
                <a:latin typeface="Carlito"/>
                <a:cs typeface="Carlito"/>
              </a:rPr>
              <a:t>out.println("Enter </a:t>
            </a:r>
            <a:r>
              <a:rPr sz="2000" b="1" i="1" dirty="0">
                <a:latin typeface="Carlito"/>
                <a:cs typeface="Carlito"/>
              </a:rPr>
              <a:t>userId:</a:t>
            </a:r>
            <a:r>
              <a:rPr sz="2000" b="1" i="1" spc="-125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");  </a:t>
            </a:r>
            <a:r>
              <a:rPr sz="2000" spc="-5" dirty="0">
                <a:latin typeface="Carlito"/>
                <a:cs typeface="Carlito"/>
              </a:rPr>
              <a:t>String </a:t>
            </a:r>
            <a:r>
              <a:rPr sz="2000" spc="-15" dirty="0">
                <a:latin typeface="Carlito"/>
                <a:cs typeface="Carlito"/>
              </a:rPr>
              <a:t>userid=reader.readLine();  </a:t>
            </a:r>
            <a:r>
              <a:rPr sz="2000" b="1" dirty="0">
                <a:latin typeface="Carlito"/>
                <a:cs typeface="Carlito"/>
              </a:rPr>
              <a:t>if(!userid.equals("admin"))</a:t>
            </a:r>
            <a:r>
              <a:rPr sz="2000" b="1" spc="-5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throw new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CredentialException(userid);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}</a:t>
            </a:r>
            <a:r>
              <a:rPr sz="2000" b="1" spc="-10" dirty="0">
                <a:latin typeface="Carlito"/>
                <a:cs typeface="Carlito"/>
              </a:rPr>
              <a:t>catch(IOException </a:t>
            </a:r>
            <a:r>
              <a:rPr sz="2000" b="1" dirty="0">
                <a:latin typeface="Carlito"/>
                <a:cs typeface="Carlito"/>
              </a:rPr>
              <a:t>e)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9948" y="0"/>
            <a:ext cx="69176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User </a:t>
            </a:r>
            <a:r>
              <a:rPr spc="-165" dirty="0"/>
              <a:t>defined </a:t>
            </a:r>
            <a:r>
              <a:rPr spc="-200" dirty="0"/>
              <a:t>exception:</a:t>
            </a:r>
            <a:r>
              <a:rPr spc="-445" dirty="0"/>
              <a:t> </a:t>
            </a:r>
            <a:r>
              <a:rPr spc="-335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203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959" y="2197607"/>
            <a:ext cx="11308080" cy="2308860"/>
          </a:xfrm>
          <a:custGeom>
            <a:avLst/>
            <a:gdLst/>
            <a:ahLst/>
            <a:cxnLst/>
            <a:rect l="l" t="t" r="r" b="b"/>
            <a:pathLst>
              <a:path w="11308080" h="2308860">
                <a:moveTo>
                  <a:pt x="11308080" y="0"/>
                </a:moveTo>
                <a:lnTo>
                  <a:pt x="0" y="0"/>
                </a:lnTo>
                <a:lnTo>
                  <a:pt x="0" y="2308860"/>
                </a:lnTo>
                <a:lnTo>
                  <a:pt x="11308080" y="2308860"/>
                </a:lnTo>
                <a:lnTo>
                  <a:pt x="1130808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1614" y="2212085"/>
            <a:ext cx="110407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15" dirty="0">
                <a:latin typeface="Carlito"/>
                <a:cs typeface="Carlito"/>
              </a:rPr>
              <a:t>re-throw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exception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has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caught.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Mainly applied in </a:t>
            </a:r>
            <a:r>
              <a:rPr sz="2400" spc="-15" dirty="0">
                <a:latin typeface="Carlito"/>
                <a:cs typeface="Carlito"/>
              </a:rPr>
              <a:t>layered </a:t>
            </a:r>
            <a:r>
              <a:rPr sz="2400" spc="-10" dirty="0">
                <a:latin typeface="Carlito"/>
                <a:cs typeface="Carlito"/>
              </a:rPr>
              <a:t>architecture </a:t>
            </a:r>
            <a:r>
              <a:rPr sz="2400" spc="-5" dirty="0">
                <a:latin typeface="Carlito"/>
                <a:cs typeface="Carlito"/>
              </a:rPr>
              <a:t>based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i="1" spc="-15" dirty="0">
                <a:latin typeface="Carlito"/>
                <a:cs typeface="Carlito"/>
              </a:rPr>
              <a:t>data </a:t>
            </a:r>
            <a:r>
              <a:rPr sz="2400" i="1" dirty="0">
                <a:latin typeface="Carlito"/>
                <a:cs typeface="Carlito"/>
              </a:rPr>
              <a:t>layer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15" dirty="0">
                <a:latin typeface="Carlito"/>
                <a:cs typeface="Carlito"/>
              </a:rPr>
              <a:t>catch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exception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throw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i="1" dirty="0">
                <a:latin typeface="Carlito"/>
                <a:cs typeface="Carlito"/>
              </a:rPr>
              <a:t>service layer </a:t>
            </a:r>
            <a:r>
              <a:rPr sz="2400" dirty="0">
                <a:latin typeface="Carlito"/>
                <a:cs typeface="Carlito"/>
              </a:rPr>
              <a:t>which in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turn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re-throws to </a:t>
            </a:r>
            <a:r>
              <a:rPr sz="2400" i="1" dirty="0">
                <a:latin typeface="Carlito"/>
                <a:cs typeface="Carlito"/>
              </a:rPr>
              <a:t>UI layer</a:t>
            </a:r>
            <a:r>
              <a:rPr sz="2400" dirty="0">
                <a:latin typeface="Carlito"/>
                <a:cs typeface="Carlito"/>
              </a:rPr>
              <a:t>. </a:t>
            </a:r>
            <a:r>
              <a:rPr sz="2400" spc="-10" dirty="0">
                <a:latin typeface="Carlito"/>
                <a:cs typeface="Carlito"/>
              </a:rPr>
              <a:t>The exception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handled </a:t>
            </a:r>
            <a:r>
              <a:rPr sz="2400" dirty="0">
                <a:latin typeface="Carlito"/>
                <a:cs typeface="Carlito"/>
              </a:rPr>
              <a:t>in UI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5" dirty="0">
                <a:latin typeface="Carlito"/>
                <a:cs typeface="Carlito"/>
              </a:rPr>
              <a:t>layer.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9573" y="0"/>
            <a:ext cx="68465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Re-throwing </a:t>
            </a:r>
            <a:r>
              <a:rPr spc="-270" dirty="0"/>
              <a:t>an </a:t>
            </a:r>
            <a:r>
              <a:rPr spc="-204" dirty="0"/>
              <a:t>exception</a:t>
            </a:r>
            <a:r>
              <a:rPr spc="-430" dirty="0"/>
              <a:t> </a:t>
            </a:r>
            <a:r>
              <a:rPr spc="-130" dirty="0"/>
              <a:t>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4213" y="0"/>
            <a:ext cx="87858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Custom </a:t>
            </a:r>
            <a:r>
              <a:rPr spc="-254" dirty="0"/>
              <a:t>Exception </a:t>
            </a:r>
            <a:r>
              <a:rPr spc="-80" dirty="0"/>
              <a:t>in </a:t>
            </a:r>
            <a:r>
              <a:rPr spc="-315" dirty="0"/>
              <a:t>Layered</a:t>
            </a:r>
            <a:r>
              <a:rPr spc="-670" dirty="0"/>
              <a:t> </a:t>
            </a:r>
            <a:r>
              <a:rPr spc="-16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1391" y="797178"/>
            <a:ext cx="554101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1800" b="1" spc="2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05" dirty="0">
                <a:latin typeface="Arial"/>
                <a:cs typeface="Arial"/>
              </a:rPr>
              <a:t>com.capgemini.it.service;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AdmissionCodeException</a:t>
            </a:r>
            <a:r>
              <a:rPr sz="1800" b="1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10" dirty="0">
                <a:solidFill>
                  <a:srgbClr val="7E0054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extends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Exception{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b="1" spc="114" dirty="0">
                <a:latin typeface="Arial"/>
                <a:cs typeface="Arial"/>
              </a:rPr>
              <a:t>String</a:t>
            </a:r>
            <a:r>
              <a:rPr sz="1800" b="1" spc="180" dirty="0"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0000C0"/>
                </a:solidFill>
                <a:latin typeface="Arial"/>
                <a:cs typeface="Arial"/>
              </a:rPr>
              <a:t>code</a:t>
            </a:r>
            <a:r>
              <a:rPr sz="1800" b="1" spc="40" dirty="0">
                <a:latin typeface="Arial"/>
                <a:cs typeface="Arial"/>
              </a:rPr>
              <a:t>=</a:t>
            </a:r>
            <a:r>
              <a:rPr sz="1800" b="1" spc="40" dirty="0">
                <a:solidFill>
                  <a:srgbClr val="2A00FF"/>
                </a:solidFill>
                <a:latin typeface="Arial"/>
                <a:cs typeface="Arial"/>
              </a:rPr>
              <a:t>""</a:t>
            </a:r>
            <a:r>
              <a:rPr sz="1800" b="1" spc="4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5" dirty="0">
                <a:latin typeface="Arial"/>
                <a:cs typeface="Arial"/>
              </a:rPr>
              <a:t>AdmissionCodeException()</a:t>
            </a:r>
            <a:r>
              <a:rPr sz="1800" b="1" spc="254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15" dirty="0">
                <a:latin typeface="Arial"/>
                <a:cs typeface="Arial"/>
              </a:rPr>
              <a:t>AdmissionCodeException(String </a:t>
            </a:r>
            <a:r>
              <a:rPr sz="1800" b="1" spc="25" dirty="0">
                <a:solidFill>
                  <a:srgbClr val="6A3D3D"/>
                </a:solidFill>
                <a:latin typeface="Arial"/>
                <a:cs typeface="Arial"/>
              </a:rPr>
              <a:t>code</a:t>
            </a:r>
            <a:r>
              <a:rPr sz="1800" b="1" spc="25" dirty="0">
                <a:latin typeface="Arial"/>
                <a:cs typeface="Arial"/>
              </a:rPr>
              <a:t>)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spc="29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7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b="1" spc="75" dirty="0">
                <a:latin typeface="Arial"/>
                <a:cs typeface="Arial"/>
              </a:rPr>
              <a:t>.</a:t>
            </a:r>
            <a:r>
              <a:rPr sz="1800" b="1" spc="75" dirty="0">
                <a:solidFill>
                  <a:srgbClr val="0000C0"/>
                </a:solidFill>
                <a:latin typeface="Arial"/>
                <a:cs typeface="Arial"/>
              </a:rPr>
              <a:t>code</a:t>
            </a:r>
            <a:r>
              <a:rPr sz="1800" b="1" spc="75" dirty="0">
                <a:latin typeface="Arial"/>
                <a:cs typeface="Arial"/>
              </a:rPr>
              <a:t>=</a:t>
            </a:r>
            <a:r>
              <a:rPr sz="1800" b="1" spc="7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b="1" spc="75" dirty="0">
                <a:latin typeface="Arial"/>
                <a:cs typeface="Arial"/>
              </a:rPr>
              <a:t>.</a:t>
            </a:r>
            <a:r>
              <a:rPr sz="1800" b="1" spc="75" dirty="0">
                <a:solidFill>
                  <a:srgbClr val="0000C0"/>
                </a:solidFill>
                <a:latin typeface="Arial"/>
                <a:cs typeface="Arial"/>
              </a:rPr>
              <a:t>code</a:t>
            </a:r>
            <a:r>
              <a:rPr sz="1800" b="1" spc="75" dirty="0">
                <a:latin typeface="Arial"/>
                <a:cs typeface="Arial"/>
              </a:rPr>
              <a:t>+</a:t>
            </a:r>
            <a:r>
              <a:rPr sz="1800" b="1" spc="75" dirty="0">
                <a:solidFill>
                  <a:srgbClr val="6A3D3D"/>
                </a:solidFill>
                <a:latin typeface="Arial"/>
                <a:cs typeface="Arial"/>
              </a:rPr>
              <a:t>code</a:t>
            </a:r>
            <a:r>
              <a:rPr sz="1800" b="1" spc="7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636363"/>
                </a:solidFill>
                <a:latin typeface="Arial"/>
                <a:cs typeface="Arial"/>
              </a:rPr>
              <a:t>@Override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120" dirty="0">
                <a:latin typeface="Arial"/>
                <a:cs typeface="Arial"/>
              </a:rPr>
              <a:t>String </a:t>
            </a:r>
            <a:r>
              <a:rPr sz="1800" b="1" spc="175" dirty="0">
                <a:latin typeface="Arial"/>
                <a:cs typeface="Arial"/>
              </a:rPr>
              <a:t>toString()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29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b="1" spc="4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0000C0"/>
                </a:solidFill>
                <a:latin typeface="Arial"/>
                <a:cs typeface="Arial"/>
              </a:rPr>
              <a:t>code</a:t>
            </a:r>
            <a:r>
              <a:rPr sz="1800" b="1" spc="2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741" y="0"/>
            <a:ext cx="111150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Custom </a:t>
            </a:r>
            <a:r>
              <a:rPr spc="-254" dirty="0"/>
              <a:t>Exception </a:t>
            </a:r>
            <a:r>
              <a:rPr spc="-80" dirty="0"/>
              <a:t>in </a:t>
            </a:r>
            <a:r>
              <a:rPr spc="-315" dirty="0"/>
              <a:t>Layered </a:t>
            </a:r>
            <a:r>
              <a:rPr spc="-150" dirty="0"/>
              <a:t>Architecture: </a:t>
            </a:r>
            <a:r>
              <a:rPr spc="-210" dirty="0"/>
              <a:t>data</a:t>
            </a:r>
            <a:r>
              <a:rPr spc="-725" dirty="0"/>
              <a:t> </a:t>
            </a:r>
            <a:r>
              <a:rPr spc="-210"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1136" y="921258"/>
            <a:ext cx="7171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50" dirty="0">
                <a:latin typeface="Arial"/>
                <a:cs typeface="Arial"/>
              </a:rPr>
              <a:t>StudentService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120" dirty="0">
                <a:latin typeface="Arial"/>
                <a:cs typeface="Arial"/>
              </a:rPr>
              <a:t>String </a:t>
            </a:r>
            <a:r>
              <a:rPr sz="1800" b="1" spc="25" dirty="0">
                <a:latin typeface="Arial"/>
                <a:cs typeface="Arial"/>
              </a:rPr>
              <a:t>getStudentName(String </a:t>
            </a:r>
            <a:r>
              <a:rPr sz="1800" b="1" spc="-15" dirty="0">
                <a:solidFill>
                  <a:srgbClr val="6A3D3D"/>
                </a:solidFill>
                <a:latin typeface="Arial"/>
                <a:cs typeface="Arial"/>
              </a:rPr>
              <a:t>admissionCode</a:t>
            </a:r>
            <a:r>
              <a:rPr sz="1800" b="1" spc="-15" dirty="0">
                <a:latin typeface="Arial"/>
                <a:cs typeface="Arial"/>
              </a:rPr>
              <a:t>)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throws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759" y="1500505"/>
            <a:ext cx="3133725" cy="268605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b="1" spc="-30" dirty="0">
                <a:latin typeface="Arial"/>
                <a:cs typeface="Arial"/>
              </a:rPr>
              <a:t>AdmissionCodeException </a:t>
            </a:r>
            <a:r>
              <a:rPr sz="1800" b="1" spc="29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136" y="1744471"/>
            <a:ext cx="867664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Arial"/>
                <a:cs typeface="Arial"/>
              </a:rPr>
              <a:t>String </a:t>
            </a:r>
            <a:r>
              <a:rPr sz="1800" spc="484" dirty="0">
                <a:latin typeface="Arial"/>
                <a:cs typeface="Arial"/>
              </a:rPr>
              <a:t>[][] </a:t>
            </a:r>
            <a:r>
              <a:rPr sz="1800" spc="-95" dirty="0">
                <a:solidFill>
                  <a:srgbClr val="6A3D3D"/>
                </a:solidFill>
                <a:latin typeface="Arial"/>
                <a:cs typeface="Arial"/>
              </a:rPr>
              <a:t>names</a:t>
            </a:r>
            <a:r>
              <a:rPr sz="1800" spc="-95" dirty="0">
                <a:latin typeface="Arial"/>
                <a:cs typeface="Arial"/>
              </a:rPr>
              <a:t>=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{ </a:t>
            </a:r>
            <a:r>
              <a:rPr sz="1800" spc="150" dirty="0">
                <a:solidFill>
                  <a:srgbClr val="2A00FF"/>
                </a:solidFill>
                <a:latin typeface="Arial"/>
                <a:cs typeface="Arial"/>
              </a:rPr>
              <a:t>"1101"</a:t>
            </a:r>
            <a:r>
              <a:rPr sz="1800" spc="150" dirty="0">
                <a:latin typeface="Arial"/>
                <a:cs typeface="Arial"/>
              </a:rPr>
              <a:t>,</a:t>
            </a:r>
            <a:r>
              <a:rPr sz="1800" spc="150" dirty="0">
                <a:solidFill>
                  <a:srgbClr val="2A00FF"/>
                </a:solidFill>
                <a:latin typeface="Arial"/>
                <a:cs typeface="Arial"/>
              </a:rPr>
              <a:t>"Ravi</a:t>
            </a:r>
            <a:r>
              <a:rPr sz="1800" spc="56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2A00FF"/>
                </a:solidFill>
                <a:latin typeface="Arial"/>
                <a:cs typeface="Arial"/>
              </a:rPr>
              <a:t>Kumar"</a:t>
            </a:r>
            <a:r>
              <a:rPr sz="1800" spc="100" dirty="0">
                <a:latin typeface="Arial"/>
                <a:cs typeface="Arial"/>
              </a:rPr>
              <a:t>},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{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spc="155" dirty="0">
                <a:solidFill>
                  <a:srgbClr val="2A00FF"/>
                </a:solidFill>
                <a:latin typeface="Arial"/>
                <a:cs typeface="Arial"/>
              </a:rPr>
              <a:t>"1102"</a:t>
            </a:r>
            <a:r>
              <a:rPr sz="1800" spc="155" dirty="0">
                <a:latin typeface="Arial"/>
                <a:cs typeface="Arial"/>
              </a:rPr>
              <a:t>,</a:t>
            </a:r>
            <a:r>
              <a:rPr sz="1800" spc="155" dirty="0">
                <a:solidFill>
                  <a:srgbClr val="2A00FF"/>
                </a:solidFill>
                <a:latin typeface="Arial"/>
                <a:cs typeface="Arial"/>
              </a:rPr>
              <a:t>"Lakshmi"</a:t>
            </a:r>
            <a:r>
              <a:rPr sz="1800" spc="155" dirty="0">
                <a:latin typeface="Arial"/>
                <a:cs typeface="Arial"/>
              </a:rPr>
              <a:t>},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{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spc="135" dirty="0">
                <a:solidFill>
                  <a:srgbClr val="2A00FF"/>
                </a:solidFill>
                <a:latin typeface="Arial"/>
                <a:cs typeface="Arial"/>
              </a:rPr>
              <a:t>"1103"</a:t>
            </a:r>
            <a:r>
              <a:rPr sz="1800" spc="135" dirty="0">
                <a:latin typeface="Arial"/>
                <a:cs typeface="Arial"/>
              </a:rPr>
              <a:t>,</a:t>
            </a:r>
            <a:r>
              <a:rPr sz="1800" spc="135" dirty="0">
                <a:solidFill>
                  <a:srgbClr val="2A00FF"/>
                </a:solidFill>
                <a:latin typeface="Arial"/>
                <a:cs typeface="Arial"/>
              </a:rPr>
              <a:t>"Madhavi"</a:t>
            </a:r>
            <a:r>
              <a:rPr sz="1800" spc="13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430" dirty="0"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3766820">
              <a:lnSpc>
                <a:spcPct val="100000"/>
              </a:lnSpc>
              <a:spcBef>
                <a:spcPts val="5"/>
              </a:spcBef>
            </a:pPr>
            <a:r>
              <a:rPr sz="1800" b="1" spc="240" dirty="0">
                <a:solidFill>
                  <a:srgbClr val="7E0054"/>
                </a:solidFill>
                <a:latin typeface="Arial"/>
                <a:cs typeface="Arial"/>
              </a:rPr>
              <a:t>for</a:t>
            </a:r>
            <a:r>
              <a:rPr sz="1800" b="1" spc="240" dirty="0">
                <a:latin typeface="Arial"/>
                <a:cs typeface="Arial"/>
              </a:rPr>
              <a:t>(</a:t>
            </a:r>
            <a:r>
              <a:rPr sz="1800" b="1" spc="240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1800" b="1" spc="110" dirty="0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sz="1800" b="1" spc="110" dirty="0">
                <a:latin typeface="Arial"/>
                <a:cs typeface="Arial"/>
              </a:rPr>
              <a:t>=0;</a:t>
            </a:r>
            <a:r>
              <a:rPr sz="1800" b="1" spc="110" dirty="0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sz="1800" b="1" spc="110" dirty="0">
                <a:latin typeface="Arial"/>
                <a:cs typeface="Arial"/>
              </a:rPr>
              <a:t>&lt;</a:t>
            </a:r>
            <a:r>
              <a:rPr sz="1800" b="1" spc="110" dirty="0">
                <a:solidFill>
                  <a:srgbClr val="6A3D3D"/>
                </a:solidFill>
                <a:latin typeface="Arial"/>
                <a:cs typeface="Arial"/>
              </a:rPr>
              <a:t>names</a:t>
            </a:r>
            <a:r>
              <a:rPr sz="1800" b="1" spc="110" dirty="0">
                <a:latin typeface="Arial"/>
                <a:cs typeface="Arial"/>
              </a:rPr>
              <a:t>.</a:t>
            </a:r>
            <a:r>
              <a:rPr sz="1800" b="1" spc="110" dirty="0">
                <a:solidFill>
                  <a:srgbClr val="0000C0"/>
                </a:solidFill>
                <a:latin typeface="Arial"/>
                <a:cs typeface="Arial"/>
              </a:rPr>
              <a:t>length</a:t>
            </a:r>
            <a:r>
              <a:rPr sz="1800" b="1" spc="110" dirty="0">
                <a:latin typeface="Arial"/>
                <a:cs typeface="Arial"/>
              </a:rPr>
              <a:t>;</a:t>
            </a:r>
            <a:r>
              <a:rPr sz="1800" b="1" spc="110" dirty="0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sz="1800" b="1" spc="110" dirty="0">
                <a:latin typeface="Arial"/>
                <a:cs typeface="Arial"/>
              </a:rPr>
              <a:t>++) </a:t>
            </a:r>
            <a:r>
              <a:rPr sz="1800" b="1" spc="285" dirty="0">
                <a:latin typeface="Arial"/>
                <a:cs typeface="Arial"/>
              </a:rPr>
              <a:t>{  </a:t>
            </a: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if</a:t>
            </a:r>
            <a:r>
              <a:rPr sz="1800" b="1" spc="100" dirty="0">
                <a:latin typeface="Arial"/>
                <a:cs typeface="Arial"/>
              </a:rPr>
              <a:t>(</a:t>
            </a:r>
            <a:r>
              <a:rPr sz="1800" b="1" spc="100" dirty="0">
                <a:solidFill>
                  <a:srgbClr val="6A3D3D"/>
                </a:solidFill>
                <a:latin typeface="Arial"/>
                <a:cs typeface="Arial"/>
              </a:rPr>
              <a:t>names</a:t>
            </a:r>
            <a:r>
              <a:rPr sz="1800" b="1" spc="100" dirty="0">
                <a:latin typeface="Arial"/>
                <a:cs typeface="Arial"/>
              </a:rPr>
              <a:t>[</a:t>
            </a:r>
            <a:r>
              <a:rPr sz="1800" b="1" spc="100" dirty="0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sz="1800" b="1" spc="100" dirty="0">
                <a:latin typeface="Arial"/>
                <a:cs typeface="Arial"/>
              </a:rPr>
              <a:t>][0].equals(</a:t>
            </a:r>
            <a:r>
              <a:rPr sz="1800" b="1" spc="100" dirty="0">
                <a:solidFill>
                  <a:srgbClr val="6A3D3D"/>
                </a:solidFill>
                <a:latin typeface="Arial"/>
                <a:cs typeface="Arial"/>
              </a:rPr>
              <a:t>admissionCode</a:t>
            </a:r>
            <a:r>
              <a:rPr sz="1800" b="1" spc="100" dirty="0">
                <a:latin typeface="Arial"/>
                <a:cs typeface="Arial"/>
              </a:rPr>
              <a:t>)) </a:t>
            </a:r>
            <a:r>
              <a:rPr sz="1800" b="1" spc="285" dirty="0">
                <a:latin typeface="Arial"/>
                <a:cs typeface="Arial"/>
              </a:rPr>
              <a:t>{  </a:t>
            </a: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b="1" spc="47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35" dirty="0">
                <a:solidFill>
                  <a:srgbClr val="6A3D3D"/>
                </a:solidFill>
                <a:latin typeface="Arial"/>
                <a:cs typeface="Arial"/>
              </a:rPr>
              <a:t>names</a:t>
            </a:r>
            <a:r>
              <a:rPr sz="1800" b="1" spc="135" dirty="0">
                <a:latin typeface="Arial"/>
                <a:cs typeface="Arial"/>
              </a:rPr>
              <a:t>[</a:t>
            </a:r>
            <a:r>
              <a:rPr sz="1800" b="1" spc="135" dirty="0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sz="1800" b="1" spc="135" dirty="0">
                <a:latin typeface="Arial"/>
                <a:cs typeface="Arial"/>
              </a:rPr>
              <a:t>][1];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200" dirty="0">
                <a:latin typeface="Arial"/>
                <a:cs typeface="Arial"/>
              </a:rPr>
              <a:t>String </a:t>
            </a:r>
            <a:r>
              <a:rPr sz="1800" spc="75" dirty="0">
                <a:solidFill>
                  <a:srgbClr val="6A3D3D"/>
                </a:solidFill>
                <a:latin typeface="Arial"/>
                <a:cs typeface="Arial"/>
              </a:rPr>
              <a:t>error</a:t>
            </a:r>
            <a:r>
              <a:rPr sz="1800" spc="75" dirty="0">
                <a:latin typeface="Arial"/>
                <a:cs typeface="Arial"/>
              </a:rPr>
              <a:t>=</a:t>
            </a:r>
            <a:r>
              <a:rPr sz="1800" spc="75" dirty="0">
                <a:solidFill>
                  <a:srgbClr val="6A3D3D"/>
                </a:solidFill>
                <a:latin typeface="Arial"/>
                <a:cs typeface="Arial"/>
              </a:rPr>
              <a:t>admissionCode</a:t>
            </a:r>
            <a:r>
              <a:rPr sz="1800" spc="75" dirty="0">
                <a:latin typeface="Arial"/>
                <a:cs typeface="Arial"/>
              </a:rPr>
              <a:t>+</a:t>
            </a:r>
            <a:r>
              <a:rPr sz="1800" spc="75" dirty="0">
                <a:solidFill>
                  <a:srgbClr val="2A00FF"/>
                </a:solidFill>
                <a:latin typeface="Arial"/>
                <a:cs typeface="Arial"/>
              </a:rPr>
              <a:t>"\nNo </a:t>
            </a:r>
            <a:r>
              <a:rPr sz="1800" spc="35" dirty="0">
                <a:solidFill>
                  <a:srgbClr val="2A00FF"/>
                </a:solidFill>
                <a:latin typeface="Arial"/>
                <a:cs typeface="Arial"/>
              </a:rPr>
              <a:t>such </a:t>
            </a:r>
            <a:r>
              <a:rPr sz="1800" spc="85" dirty="0">
                <a:solidFill>
                  <a:srgbClr val="2A00FF"/>
                </a:solidFill>
                <a:latin typeface="Arial"/>
                <a:cs typeface="Arial"/>
              </a:rPr>
              <a:t>admission </a:t>
            </a:r>
            <a:r>
              <a:rPr sz="1800" spc="10" dirty="0">
                <a:solidFill>
                  <a:srgbClr val="2A00FF"/>
                </a:solidFill>
                <a:latin typeface="Arial"/>
                <a:cs typeface="Arial"/>
              </a:rPr>
              <a:t>code </a:t>
            </a:r>
            <a:r>
              <a:rPr sz="1800" spc="285" dirty="0">
                <a:solidFill>
                  <a:srgbClr val="2A00FF"/>
                </a:solidFill>
                <a:latin typeface="Arial"/>
                <a:cs typeface="Arial"/>
              </a:rPr>
              <a:t>in </a:t>
            </a:r>
            <a:r>
              <a:rPr sz="1800" spc="114" dirty="0">
                <a:solidFill>
                  <a:srgbClr val="2A00FF"/>
                </a:solidFill>
                <a:latin typeface="Arial"/>
                <a:cs typeface="Arial"/>
              </a:rPr>
              <a:t>our</a:t>
            </a:r>
            <a:r>
              <a:rPr sz="1800" spc="484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spc="190" dirty="0">
                <a:solidFill>
                  <a:srgbClr val="2A00FF"/>
                </a:solidFill>
                <a:latin typeface="Arial"/>
                <a:cs typeface="Arial"/>
              </a:rPr>
              <a:t>records"</a:t>
            </a:r>
            <a:r>
              <a:rPr sz="1800" spc="19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throw </a:t>
            </a:r>
            <a:r>
              <a:rPr sz="1800" b="1" spc="-18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-17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AdmissionCodeException(</a:t>
            </a:r>
            <a:r>
              <a:rPr sz="1800" b="1" spc="40" dirty="0">
                <a:solidFill>
                  <a:srgbClr val="6A3D3D"/>
                </a:solidFill>
                <a:latin typeface="Arial"/>
                <a:cs typeface="Arial"/>
              </a:rPr>
              <a:t>error</a:t>
            </a:r>
            <a:r>
              <a:rPr sz="1800" b="1" spc="4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73" y="0"/>
            <a:ext cx="116535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Custom </a:t>
            </a:r>
            <a:r>
              <a:rPr spc="-254" dirty="0"/>
              <a:t>Exception </a:t>
            </a:r>
            <a:r>
              <a:rPr spc="-80" dirty="0"/>
              <a:t>in </a:t>
            </a:r>
            <a:r>
              <a:rPr spc="-315" dirty="0"/>
              <a:t>Layered </a:t>
            </a:r>
            <a:r>
              <a:rPr spc="-155" dirty="0"/>
              <a:t>Architecture: </a:t>
            </a:r>
            <a:r>
              <a:rPr spc="-235" dirty="0"/>
              <a:t>service</a:t>
            </a:r>
            <a:r>
              <a:rPr spc="-750" dirty="0"/>
              <a:t> </a:t>
            </a:r>
            <a:r>
              <a:rPr spc="-215"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9294" y="1234566"/>
            <a:ext cx="71710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-25" dirty="0">
                <a:latin typeface="Arial"/>
                <a:cs typeface="Arial"/>
              </a:rPr>
              <a:t>StudentManager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120" dirty="0">
                <a:latin typeface="Arial"/>
                <a:cs typeface="Arial"/>
              </a:rPr>
              <a:t>String </a:t>
            </a:r>
            <a:r>
              <a:rPr sz="1800" b="1" spc="25" dirty="0">
                <a:latin typeface="Arial"/>
                <a:cs typeface="Arial"/>
              </a:rPr>
              <a:t>getStudentName(String </a:t>
            </a:r>
            <a:r>
              <a:rPr sz="1800" b="1" spc="-15" dirty="0">
                <a:solidFill>
                  <a:srgbClr val="6A3D3D"/>
                </a:solidFill>
                <a:latin typeface="Arial"/>
                <a:cs typeface="Arial"/>
              </a:rPr>
              <a:t>admissionCode</a:t>
            </a:r>
            <a:r>
              <a:rPr sz="1800" b="1" spc="-15" dirty="0">
                <a:latin typeface="Arial"/>
                <a:cs typeface="Arial"/>
              </a:rPr>
              <a:t>)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throws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AdmissionCodeException{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200" dirty="0">
                <a:latin typeface="Arial"/>
                <a:cs typeface="Arial"/>
              </a:rPr>
              <a:t>String </a:t>
            </a:r>
            <a:r>
              <a:rPr sz="1800" spc="120" dirty="0">
                <a:solidFill>
                  <a:srgbClr val="6A3D3D"/>
                </a:solidFill>
                <a:latin typeface="Arial"/>
                <a:cs typeface="Arial"/>
              </a:rPr>
              <a:t>error</a:t>
            </a:r>
            <a:r>
              <a:rPr sz="1800" spc="120" dirty="0">
                <a:latin typeface="Arial"/>
                <a:cs typeface="Arial"/>
              </a:rPr>
              <a:t>=</a:t>
            </a:r>
            <a:r>
              <a:rPr sz="1800" spc="120" dirty="0">
                <a:solidFill>
                  <a:srgbClr val="2A00FF"/>
                </a:solidFill>
                <a:latin typeface="Arial"/>
                <a:cs typeface="Arial"/>
              </a:rPr>
              <a:t>"Admission </a:t>
            </a:r>
            <a:r>
              <a:rPr sz="1800" spc="10" dirty="0">
                <a:solidFill>
                  <a:srgbClr val="2A00FF"/>
                </a:solidFill>
                <a:latin typeface="Arial"/>
                <a:cs typeface="Arial"/>
              </a:rPr>
              <a:t>code </a:t>
            </a:r>
            <a:r>
              <a:rPr sz="1800" spc="335" dirty="0">
                <a:solidFill>
                  <a:srgbClr val="2A00FF"/>
                </a:solidFill>
                <a:latin typeface="Arial"/>
                <a:cs typeface="Arial"/>
              </a:rPr>
              <a:t>is</a:t>
            </a:r>
            <a:r>
              <a:rPr sz="1800" spc="46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spc="330" dirty="0">
                <a:solidFill>
                  <a:srgbClr val="2A00FF"/>
                </a:solidFill>
                <a:latin typeface="Arial"/>
                <a:cs typeface="Arial"/>
              </a:rPr>
              <a:t>null"</a:t>
            </a:r>
            <a:r>
              <a:rPr sz="1800" spc="33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15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4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10" dirty="0">
                <a:latin typeface="Arial"/>
                <a:cs typeface="Arial"/>
              </a:rPr>
              <a:t>StudentService </a:t>
            </a:r>
            <a:r>
              <a:rPr sz="1800" spc="50" dirty="0">
                <a:solidFill>
                  <a:srgbClr val="6A3D3D"/>
                </a:solidFill>
                <a:latin typeface="Arial"/>
                <a:cs typeface="Arial"/>
              </a:rPr>
              <a:t>service</a:t>
            </a:r>
            <a:r>
              <a:rPr sz="1800" spc="50" dirty="0">
                <a:latin typeface="Arial"/>
                <a:cs typeface="Arial"/>
              </a:rPr>
              <a:t>=</a:t>
            </a:r>
            <a:r>
              <a:rPr sz="1800" b="1" spc="5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24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05" dirty="0">
                <a:latin typeface="Arial"/>
                <a:cs typeface="Arial"/>
              </a:rPr>
              <a:t>StudentService();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40" dirty="0">
                <a:solidFill>
                  <a:srgbClr val="7E0054"/>
                </a:solidFill>
                <a:latin typeface="Arial"/>
                <a:cs typeface="Arial"/>
              </a:rPr>
              <a:t>if</a:t>
            </a:r>
            <a:r>
              <a:rPr sz="1800" b="1" spc="40" dirty="0">
                <a:latin typeface="Arial"/>
                <a:cs typeface="Arial"/>
              </a:rPr>
              <a:t>(</a:t>
            </a:r>
            <a:r>
              <a:rPr sz="1800" b="1" spc="40" dirty="0">
                <a:solidFill>
                  <a:srgbClr val="6A3D3D"/>
                </a:solidFill>
                <a:latin typeface="Arial"/>
                <a:cs typeface="Arial"/>
              </a:rPr>
              <a:t>admissionCode </a:t>
            </a:r>
            <a:r>
              <a:rPr sz="1800" b="1" spc="204" dirty="0">
                <a:latin typeface="Arial"/>
                <a:cs typeface="Arial"/>
              </a:rPr>
              <a:t>!=</a:t>
            </a:r>
            <a:r>
              <a:rPr sz="1800" b="1" spc="204" dirty="0">
                <a:solidFill>
                  <a:srgbClr val="7E0054"/>
                </a:solidFill>
                <a:latin typeface="Arial"/>
                <a:cs typeface="Arial"/>
              </a:rPr>
              <a:t>null</a:t>
            </a:r>
            <a:r>
              <a:rPr sz="1800" b="1" spc="204" dirty="0">
                <a:latin typeface="Arial"/>
                <a:cs typeface="Arial"/>
              </a:rPr>
              <a:t>)</a:t>
            </a:r>
            <a:r>
              <a:rPr sz="1800" b="1" spc="395" dirty="0">
                <a:latin typeface="Arial"/>
                <a:cs typeface="Arial"/>
              </a:rPr>
              <a:t> </a:t>
            </a:r>
            <a:r>
              <a:rPr sz="1800" b="1" spc="29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b="1" spc="47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6A3D3D"/>
                </a:solidFill>
                <a:latin typeface="Arial"/>
                <a:cs typeface="Arial"/>
              </a:rPr>
              <a:t>service</a:t>
            </a:r>
            <a:r>
              <a:rPr sz="1800" b="1" spc="30" dirty="0">
                <a:latin typeface="Arial"/>
                <a:cs typeface="Arial"/>
              </a:rPr>
              <a:t>.getStudentName(</a:t>
            </a:r>
            <a:r>
              <a:rPr sz="1800" b="1" spc="30" dirty="0">
                <a:solidFill>
                  <a:srgbClr val="6A3D3D"/>
                </a:solidFill>
                <a:latin typeface="Arial"/>
                <a:cs typeface="Arial"/>
              </a:rPr>
              <a:t>admissionCode</a:t>
            </a:r>
            <a:r>
              <a:rPr sz="1800" b="1" spc="3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}</a:t>
            </a:r>
            <a:r>
              <a:rPr sz="1800" b="1" spc="10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10" dirty="0">
                <a:latin typeface="Arial"/>
                <a:cs typeface="Arial"/>
              </a:rPr>
              <a:t>(AdmissionCodeException </a:t>
            </a:r>
            <a:r>
              <a:rPr sz="1800" b="1" spc="18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spc="180" dirty="0">
                <a:latin typeface="Arial"/>
                <a:cs typeface="Arial"/>
              </a:rPr>
              <a:t>)</a:t>
            </a:r>
            <a:r>
              <a:rPr sz="1800" b="1" spc="45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75" dirty="0">
                <a:solidFill>
                  <a:srgbClr val="6A3D3D"/>
                </a:solidFill>
                <a:latin typeface="Arial"/>
                <a:cs typeface="Arial"/>
              </a:rPr>
              <a:t>error</a:t>
            </a:r>
            <a:r>
              <a:rPr sz="1800" spc="175" dirty="0">
                <a:latin typeface="Arial"/>
                <a:cs typeface="Arial"/>
              </a:rPr>
              <a:t>= </a:t>
            </a:r>
            <a:r>
              <a:rPr sz="1800" spc="15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155" dirty="0">
                <a:latin typeface="Arial"/>
                <a:cs typeface="Arial"/>
              </a:rPr>
              <a:t>+</a:t>
            </a:r>
            <a:r>
              <a:rPr sz="1800" spc="155" dirty="0">
                <a:solidFill>
                  <a:srgbClr val="2A00FF"/>
                </a:solidFill>
                <a:latin typeface="Arial"/>
                <a:cs typeface="Arial"/>
              </a:rPr>
              <a:t>"\nErrors </a:t>
            </a:r>
            <a:r>
              <a:rPr sz="1800" spc="110" dirty="0">
                <a:solidFill>
                  <a:srgbClr val="2A00FF"/>
                </a:solidFill>
                <a:latin typeface="Arial"/>
                <a:cs typeface="Arial"/>
              </a:rPr>
              <a:t>trapped </a:t>
            </a:r>
            <a:r>
              <a:rPr sz="1800" spc="285" dirty="0">
                <a:solidFill>
                  <a:srgbClr val="2A00FF"/>
                </a:solidFill>
                <a:latin typeface="Arial"/>
                <a:cs typeface="Arial"/>
              </a:rPr>
              <a:t>in </a:t>
            </a:r>
            <a:r>
              <a:rPr sz="1800" spc="170" dirty="0">
                <a:solidFill>
                  <a:srgbClr val="2A00FF"/>
                </a:solidFill>
                <a:latin typeface="Arial"/>
                <a:cs typeface="Arial"/>
              </a:rPr>
              <a:t>service</a:t>
            </a:r>
            <a:r>
              <a:rPr sz="1800" spc="40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spc="265" dirty="0">
                <a:solidFill>
                  <a:srgbClr val="2A00FF"/>
                </a:solidFill>
                <a:latin typeface="Arial"/>
                <a:cs typeface="Arial"/>
              </a:rPr>
              <a:t>layer"</a:t>
            </a:r>
            <a:r>
              <a:rPr sz="1800" spc="26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throw </a:t>
            </a:r>
            <a:r>
              <a:rPr sz="1800" b="1" spc="-18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-17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AdmissionCodeException(</a:t>
            </a:r>
            <a:r>
              <a:rPr sz="1800" b="1" spc="40" dirty="0">
                <a:solidFill>
                  <a:srgbClr val="6A3D3D"/>
                </a:solidFill>
                <a:latin typeface="Arial"/>
                <a:cs typeface="Arial"/>
              </a:rPr>
              <a:t>error</a:t>
            </a:r>
            <a:r>
              <a:rPr sz="1800" b="1" spc="4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341" y="0"/>
            <a:ext cx="106394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Custom </a:t>
            </a:r>
            <a:r>
              <a:rPr spc="-254" dirty="0"/>
              <a:t>Exception </a:t>
            </a:r>
            <a:r>
              <a:rPr spc="-80" dirty="0"/>
              <a:t>in </a:t>
            </a:r>
            <a:r>
              <a:rPr spc="-315" dirty="0"/>
              <a:t>Layered </a:t>
            </a:r>
            <a:r>
              <a:rPr spc="-155" dirty="0"/>
              <a:t>Architecture: </a:t>
            </a:r>
            <a:r>
              <a:rPr spc="-270" dirty="0"/>
              <a:t>UI</a:t>
            </a:r>
            <a:r>
              <a:rPr spc="-710" dirty="0"/>
              <a:t> </a:t>
            </a:r>
            <a:r>
              <a:rPr spc="-215" dirty="0"/>
              <a:t>layer</a:t>
            </a:r>
          </a:p>
        </p:txBody>
      </p:sp>
      <p:sp>
        <p:nvSpPr>
          <p:cNvPr id="4" name="object 4"/>
          <p:cNvSpPr/>
          <p:nvPr/>
        </p:nvSpPr>
        <p:spPr>
          <a:xfrm>
            <a:off x="2921127" y="2924555"/>
            <a:ext cx="502920" cy="268605"/>
          </a:xfrm>
          <a:custGeom>
            <a:avLst/>
            <a:gdLst/>
            <a:ahLst/>
            <a:cxnLst/>
            <a:rect l="l" t="t" r="r" b="b"/>
            <a:pathLst>
              <a:path w="502920" h="268605">
                <a:moveTo>
                  <a:pt x="502907" y="0"/>
                </a:moveTo>
                <a:lnTo>
                  <a:pt x="377939" y="0"/>
                </a:lnTo>
                <a:lnTo>
                  <a:pt x="126492" y="0"/>
                </a:lnTo>
                <a:lnTo>
                  <a:pt x="0" y="0"/>
                </a:lnTo>
                <a:lnTo>
                  <a:pt x="0" y="268224"/>
                </a:lnTo>
                <a:lnTo>
                  <a:pt x="126492" y="268224"/>
                </a:lnTo>
                <a:lnTo>
                  <a:pt x="377939" y="268224"/>
                </a:lnTo>
                <a:lnTo>
                  <a:pt x="502907" y="268224"/>
                </a:lnTo>
                <a:lnTo>
                  <a:pt x="502907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8015" y="973582"/>
            <a:ext cx="1005395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55" dirty="0">
                <a:latin typeface="Arial"/>
                <a:cs typeface="Arial"/>
              </a:rPr>
              <a:t>StudentTester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20" dirty="0">
                <a:latin typeface="Arial"/>
                <a:cs typeface="Arial"/>
              </a:rPr>
              <a:t>main(String[] </a:t>
            </a:r>
            <a:r>
              <a:rPr sz="1800" b="1" spc="105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spc="105" dirty="0">
                <a:latin typeface="Arial"/>
                <a:cs typeface="Arial"/>
              </a:rPr>
              <a:t>)</a:t>
            </a:r>
            <a:r>
              <a:rPr sz="1800" b="1" spc="13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200" dirty="0">
                <a:latin typeface="Arial"/>
                <a:cs typeface="Arial"/>
              </a:rPr>
              <a:t>String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A3D3D"/>
                </a:solidFill>
                <a:latin typeface="Arial"/>
                <a:cs typeface="Arial"/>
              </a:rPr>
              <a:t>code</a:t>
            </a:r>
            <a:r>
              <a:rPr sz="1800" spc="90" dirty="0">
                <a:latin typeface="Arial"/>
                <a:cs typeface="Arial"/>
              </a:rPr>
              <a:t>=</a:t>
            </a:r>
            <a:r>
              <a:rPr sz="1800" spc="90" dirty="0">
                <a:solidFill>
                  <a:srgbClr val="2A00FF"/>
                </a:solidFill>
                <a:latin typeface="Arial"/>
                <a:cs typeface="Arial"/>
              </a:rPr>
              <a:t>"1108"</a:t>
            </a:r>
            <a:r>
              <a:rPr sz="1800" spc="9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15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4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 marR="5894705">
              <a:lnSpc>
                <a:spcPct val="100000"/>
              </a:lnSpc>
            </a:pPr>
            <a:r>
              <a:rPr sz="1800" spc="200" dirty="0">
                <a:latin typeface="Arial"/>
                <a:cs typeface="Arial"/>
              </a:rPr>
              <a:t>String </a:t>
            </a:r>
            <a:r>
              <a:rPr sz="1800" spc="35" dirty="0">
                <a:solidFill>
                  <a:srgbClr val="6A3D3D"/>
                </a:solidFill>
                <a:latin typeface="Arial"/>
                <a:cs typeface="Arial"/>
              </a:rPr>
              <a:t>name</a:t>
            </a:r>
            <a:r>
              <a:rPr sz="1800" spc="35" dirty="0">
                <a:latin typeface="Arial"/>
                <a:cs typeface="Arial"/>
              </a:rPr>
              <a:t>=</a:t>
            </a:r>
            <a:r>
              <a:rPr sz="1800" i="1" spc="35" dirty="0">
                <a:latin typeface="Arial"/>
                <a:cs typeface="Arial"/>
              </a:rPr>
              <a:t>getStudentName(</a:t>
            </a:r>
            <a:r>
              <a:rPr sz="1800" i="1" spc="35" dirty="0">
                <a:solidFill>
                  <a:srgbClr val="6A3D3D"/>
                </a:solidFill>
                <a:latin typeface="Arial"/>
                <a:cs typeface="Arial"/>
              </a:rPr>
              <a:t>code</a:t>
            </a:r>
            <a:r>
              <a:rPr sz="1800" i="1" spc="35" dirty="0">
                <a:latin typeface="Arial"/>
                <a:cs typeface="Arial"/>
              </a:rPr>
              <a:t>);  </a:t>
            </a:r>
            <a:r>
              <a:rPr sz="1800" spc="110" dirty="0">
                <a:latin typeface="Arial"/>
                <a:cs typeface="Arial"/>
              </a:rPr>
              <a:t>System.</a:t>
            </a:r>
            <a:r>
              <a:rPr sz="1800" b="1" i="1" spc="11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10" dirty="0">
                <a:latin typeface="Arial"/>
                <a:cs typeface="Arial"/>
              </a:rPr>
              <a:t>.println(</a:t>
            </a:r>
            <a:r>
              <a:rPr sz="1800" b="1" i="1" spc="110" dirty="0">
                <a:solidFill>
                  <a:srgbClr val="6A3D3D"/>
                </a:solidFill>
                <a:latin typeface="Arial"/>
                <a:cs typeface="Arial"/>
              </a:rPr>
              <a:t>name</a:t>
            </a:r>
            <a:r>
              <a:rPr sz="1800" b="1" i="1" spc="11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}</a:t>
            </a:r>
            <a:r>
              <a:rPr sz="1800" b="1" spc="10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10" dirty="0">
                <a:latin typeface="Arial"/>
                <a:cs typeface="Arial"/>
              </a:rPr>
              <a:t>(AdmissionCodeException </a:t>
            </a:r>
            <a:r>
              <a:rPr sz="1800" b="1" spc="18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spc="180" dirty="0">
                <a:latin typeface="Arial"/>
                <a:cs typeface="Arial"/>
              </a:rPr>
              <a:t>)</a:t>
            </a:r>
            <a:r>
              <a:rPr sz="1800" b="1" spc="46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55" dirty="0">
                <a:latin typeface="Arial"/>
                <a:cs typeface="Arial"/>
              </a:rPr>
              <a:t>System.</a:t>
            </a:r>
            <a:r>
              <a:rPr sz="1800" b="1" i="1" spc="15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55" dirty="0">
                <a:latin typeface="Arial"/>
                <a:cs typeface="Arial"/>
              </a:rPr>
              <a:t>.println(</a:t>
            </a:r>
            <a:r>
              <a:rPr sz="1800" b="1" i="1" spc="15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i="1" spc="15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120" dirty="0">
                <a:latin typeface="Arial"/>
                <a:cs typeface="Arial"/>
              </a:rPr>
              <a:t>String </a:t>
            </a:r>
            <a:r>
              <a:rPr sz="1800" b="1" spc="25" dirty="0">
                <a:latin typeface="Arial"/>
                <a:cs typeface="Arial"/>
              </a:rPr>
              <a:t>getStudentName(String </a:t>
            </a:r>
            <a:r>
              <a:rPr sz="1800" b="1" spc="20" dirty="0">
                <a:solidFill>
                  <a:srgbClr val="6A3D3D"/>
                </a:solidFill>
                <a:latin typeface="Arial"/>
                <a:cs typeface="Arial"/>
              </a:rPr>
              <a:t>code</a:t>
            </a:r>
            <a:r>
              <a:rPr sz="1800" b="1" spc="20" dirty="0">
                <a:latin typeface="Arial"/>
                <a:cs typeface="Arial"/>
              </a:rPr>
              <a:t>)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throws</a:t>
            </a:r>
            <a:r>
              <a:rPr sz="1800" b="1" spc="16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AdmissionCodeException{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0" dirty="0">
                <a:latin typeface="Arial"/>
                <a:cs typeface="Arial"/>
              </a:rPr>
              <a:t>StudentManager </a:t>
            </a:r>
            <a:r>
              <a:rPr sz="1800" spc="-75" dirty="0">
                <a:solidFill>
                  <a:srgbClr val="6A3D3D"/>
                </a:solidFill>
                <a:latin typeface="Arial"/>
                <a:cs typeface="Arial"/>
              </a:rPr>
              <a:t>manager</a:t>
            </a:r>
            <a:r>
              <a:rPr sz="1800" spc="-75" dirty="0">
                <a:latin typeface="Arial"/>
                <a:cs typeface="Arial"/>
              </a:rPr>
              <a:t>=</a:t>
            </a:r>
            <a:r>
              <a:rPr sz="1800" b="1" spc="-7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-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latin typeface="Arial"/>
                <a:cs typeface="Arial"/>
              </a:rPr>
              <a:t>StudentManager();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</a:t>
            </a:r>
            <a:r>
              <a:rPr sz="1800" b="1" spc="47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6A3D3D"/>
                </a:solidFill>
                <a:latin typeface="Arial"/>
                <a:cs typeface="Arial"/>
              </a:rPr>
              <a:t>manager</a:t>
            </a:r>
            <a:r>
              <a:rPr sz="1800" b="1" spc="5" dirty="0">
                <a:latin typeface="Arial"/>
                <a:cs typeface="Arial"/>
              </a:rPr>
              <a:t>.getStudentName(</a:t>
            </a:r>
            <a:r>
              <a:rPr sz="1800" b="1" spc="5" dirty="0">
                <a:solidFill>
                  <a:srgbClr val="6A3D3D"/>
                </a:solidFill>
                <a:latin typeface="Arial"/>
                <a:cs typeface="Arial"/>
              </a:rPr>
              <a:t>code</a:t>
            </a:r>
            <a:r>
              <a:rPr sz="1800" b="1" spc="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79" y="2580132"/>
            <a:ext cx="11818620" cy="1871980"/>
          </a:xfrm>
          <a:custGeom>
            <a:avLst/>
            <a:gdLst/>
            <a:ahLst/>
            <a:cxnLst/>
            <a:rect l="l" t="t" r="r" b="b"/>
            <a:pathLst>
              <a:path w="11818620" h="1871979">
                <a:moveTo>
                  <a:pt x="11818620" y="0"/>
                </a:moveTo>
                <a:lnTo>
                  <a:pt x="0" y="0"/>
                </a:lnTo>
                <a:lnTo>
                  <a:pt x="0" y="1871472"/>
                </a:lnTo>
                <a:lnTo>
                  <a:pt x="11818620" y="1871472"/>
                </a:lnTo>
                <a:lnTo>
                  <a:pt x="1181862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424" y="2530221"/>
            <a:ext cx="114941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rlito"/>
                <a:cs typeface="Carlito"/>
              </a:rPr>
              <a:t>Constructors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methods </a:t>
            </a:r>
            <a:r>
              <a:rPr sz="3200" spc="-10" dirty="0">
                <a:latin typeface="Carlito"/>
                <a:cs typeface="Carlito"/>
              </a:rPr>
              <a:t>throwing </a:t>
            </a:r>
            <a:r>
              <a:rPr sz="3200" spc="-20" dirty="0">
                <a:latin typeface="Carlito"/>
                <a:cs typeface="Carlito"/>
              </a:rPr>
              <a:t>exceptions </a:t>
            </a:r>
            <a:r>
              <a:rPr sz="3200" dirty="0">
                <a:latin typeface="Carlito"/>
                <a:cs typeface="Carlito"/>
              </a:rPr>
              <a:t>in super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class.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929" y="3086176"/>
            <a:ext cx="49447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 indent="-5613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73405" algn="l"/>
                <a:tab pos="574040" algn="l"/>
              </a:tabLst>
            </a:pPr>
            <a:r>
              <a:rPr sz="3200" spc="-5" dirty="0">
                <a:latin typeface="Carlito"/>
                <a:cs typeface="Carlito"/>
              </a:rPr>
              <a:t>Handling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sub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classes.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8639"/>
            <a:ext cx="9144000" cy="2247900"/>
          </a:xfrm>
          <a:custGeom>
            <a:avLst/>
            <a:gdLst/>
            <a:ahLst/>
            <a:cxnLst/>
            <a:rect l="l" t="t" r="r" b="b"/>
            <a:pathLst>
              <a:path w="9144000" h="2247900">
                <a:moveTo>
                  <a:pt x="9144000" y="0"/>
                </a:moveTo>
                <a:lnTo>
                  <a:pt x="0" y="0"/>
                </a:lnTo>
                <a:lnTo>
                  <a:pt x="0" y="1031748"/>
                </a:lnTo>
                <a:lnTo>
                  <a:pt x="0" y="2247900"/>
                </a:lnTo>
                <a:lnTo>
                  <a:pt x="9144000" y="2247900"/>
                </a:lnTo>
                <a:lnTo>
                  <a:pt x="9144000" y="1031748"/>
                </a:lnTo>
                <a:lnTo>
                  <a:pt x="9144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78739" y="565784"/>
            <a:ext cx="486156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dirty="0">
                <a:latin typeface="Carlito"/>
                <a:cs typeface="Carlito"/>
              </a:rPr>
              <a:t>class </a:t>
            </a:r>
            <a:r>
              <a:rPr sz="1600" b="1" spc="-5" dirty="0">
                <a:latin typeface="Carlito"/>
                <a:cs typeface="Carlito"/>
              </a:rPr>
              <a:t>SuperClass</a:t>
            </a:r>
            <a:r>
              <a:rPr sz="1600" b="1" spc="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68580" marR="5080" indent="-5651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public SuperClass()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throws java.io.IOException</a:t>
            </a:r>
            <a:r>
              <a:rPr sz="1600" spc="-10" dirty="0">
                <a:latin typeface="Carlito"/>
                <a:cs typeface="Carlito"/>
              </a:rPr>
              <a:t>{  </a:t>
            </a:r>
            <a:r>
              <a:rPr sz="1600" spc="-5" dirty="0">
                <a:latin typeface="Carlito"/>
                <a:cs typeface="Carlito"/>
              </a:rPr>
              <a:t>System.</a:t>
            </a:r>
            <a:r>
              <a:rPr sz="1600" i="1" spc="-5" dirty="0">
                <a:latin typeface="Carlito"/>
                <a:cs typeface="Carlito"/>
              </a:rPr>
              <a:t>out</a:t>
            </a:r>
            <a:r>
              <a:rPr sz="1600" spc="-5" dirty="0">
                <a:latin typeface="Carlito"/>
                <a:cs typeface="Carlito"/>
              </a:rPr>
              <a:t>.println("Hi");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void </a:t>
            </a:r>
            <a:r>
              <a:rPr sz="1600" spc="-5" dirty="0">
                <a:latin typeface="Carlito"/>
                <a:cs typeface="Carlito"/>
              </a:rPr>
              <a:t>show()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throws</a:t>
            </a:r>
            <a:r>
              <a:rPr sz="16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RuntimeException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364486"/>
            <a:ext cx="24257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r>
              <a:rPr sz="1600" spc="-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796552"/>
            <a:ext cx="9144000" cy="3477895"/>
          </a:xfrm>
          <a:custGeom>
            <a:avLst/>
            <a:gdLst/>
            <a:ahLst/>
            <a:cxnLst/>
            <a:rect l="l" t="t" r="r" b="b"/>
            <a:pathLst>
              <a:path w="9144000" h="3477895">
                <a:moveTo>
                  <a:pt x="9144000" y="0"/>
                </a:moveTo>
                <a:lnTo>
                  <a:pt x="0" y="0"/>
                </a:lnTo>
                <a:lnTo>
                  <a:pt x="0" y="2610599"/>
                </a:lnTo>
                <a:lnTo>
                  <a:pt x="0" y="2968739"/>
                </a:lnTo>
                <a:lnTo>
                  <a:pt x="0" y="3477755"/>
                </a:lnTo>
                <a:lnTo>
                  <a:pt x="9144000" y="3477755"/>
                </a:lnTo>
                <a:lnTo>
                  <a:pt x="9144000" y="2968739"/>
                </a:lnTo>
                <a:lnTo>
                  <a:pt x="9144000" y="2610599"/>
                </a:lnTo>
                <a:lnTo>
                  <a:pt x="9144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" name="object 6"/>
          <p:cNvSpPr txBox="1"/>
          <p:nvPr/>
        </p:nvSpPr>
        <p:spPr>
          <a:xfrm>
            <a:off x="78739" y="2813050"/>
            <a:ext cx="43738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dirty="0">
                <a:latin typeface="Carlito"/>
                <a:cs typeface="Carlito"/>
              </a:rPr>
              <a:t>class </a:t>
            </a:r>
            <a:r>
              <a:rPr sz="1600" b="1" spc="-5" dirty="0">
                <a:latin typeface="Carlito"/>
                <a:cs typeface="Carlito"/>
              </a:rPr>
              <a:t>SubClass </a:t>
            </a:r>
            <a:r>
              <a:rPr sz="1600" spc="-10" dirty="0">
                <a:latin typeface="Carlito"/>
                <a:cs typeface="Carlito"/>
              </a:rPr>
              <a:t>extends </a:t>
            </a:r>
            <a:r>
              <a:rPr sz="1600" b="1" spc="-5" dirty="0">
                <a:latin typeface="Carlito"/>
                <a:cs typeface="Carlito"/>
              </a:rPr>
              <a:t>SuperClass</a:t>
            </a:r>
            <a:r>
              <a:rPr sz="1600" b="1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27000">
              <a:lnSpc>
                <a:spcPct val="100000"/>
              </a:lnSpc>
            </a:pPr>
            <a:r>
              <a:rPr sz="1600" i="1" dirty="0">
                <a:solidFill>
                  <a:srgbClr val="008000"/>
                </a:solidFill>
                <a:latin typeface="Carlito"/>
                <a:cs typeface="Carlito"/>
              </a:rPr>
              <a:t>// </a:t>
            </a:r>
            <a:r>
              <a:rPr sz="1600" i="1" spc="-5" dirty="0">
                <a:solidFill>
                  <a:srgbClr val="008000"/>
                </a:solidFill>
                <a:latin typeface="Carlito"/>
                <a:cs typeface="Carlito"/>
              </a:rPr>
              <a:t>or </a:t>
            </a:r>
            <a:r>
              <a:rPr sz="1600" i="1" dirty="0">
                <a:solidFill>
                  <a:srgbClr val="008000"/>
                </a:solidFill>
                <a:latin typeface="Carlito"/>
                <a:cs typeface="Carlito"/>
              </a:rPr>
              <a:t>throws</a:t>
            </a:r>
            <a:r>
              <a:rPr sz="1600" i="1" spc="-40" dirty="0">
                <a:solidFill>
                  <a:srgbClr val="008000"/>
                </a:solidFill>
                <a:latin typeface="Carlito"/>
                <a:cs typeface="Carlito"/>
              </a:rPr>
              <a:t> </a:t>
            </a:r>
            <a:r>
              <a:rPr sz="1600" i="1" spc="-10" dirty="0">
                <a:solidFill>
                  <a:srgbClr val="008000"/>
                </a:solidFill>
                <a:latin typeface="Carlito"/>
                <a:cs typeface="Carlito"/>
              </a:rPr>
              <a:t>java.io.Exception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422650"/>
            <a:ext cx="491363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353060" indent="-9144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public SubClass()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throws java.io.IOException  </a:t>
            </a: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</a:t>
            </a:r>
            <a:r>
              <a:rPr sz="1600" spc="-10" dirty="0">
                <a:latin typeface="Carlito"/>
                <a:cs typeface="Carlito"/>
              </a:rPr>
              <a:t>.println("Welcome");</a:t>
            </a:r>
            <a:endParaRPr sz="1600" dirty="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600" i="1" dirty="0">
                <a:solidFill>
                  <a:srgbClr val="008000"/>
                </a:solidFill>
                <a:latin typeface="Carlito"/>
                <a:cs typeface="Carlito"/>
              </a:rPr>
              <a:t>// </a:t>
            </a:r>
            <a:r>
              <a:rPr sz="1600" i="1" spc="-5" dirty="0">
                <a:solidFill>
                  <a:srgbClr val="008000"/>
                </a:solidFill>
                <a:latin typeface="Carlito"/>
                <a:cs typeface="Carlito"/>
              </a:rPr>
              <a:t>valid </a:t>
            </a:r>
            <a:r>
              <a:rPr sz="1600" i="1" dirty="0">
                <a:solidFill>
                  <a:srgbClr val="008000"/>
                </a:solidFill>
                <a:latin typeface="Carlito"/>
                <a:cs typeface="Carlito"/>
              </a:rPr>
              <a:t>, </a:t>
            </a:r>
            <a:r>
              <a:rPr sz="1600" i="1" spc="-5" dirty="0">
                <a:solidFill>
                  <a:srgbClr val="008000"/>
                </a:solidFill>
                <a:latin typeface="Carlito"/>
                <a:cs typeface="Carlito"/>
              </a:rPr>
              <a:t>we </a:t>
            </a:r>
            <a:r>
              <a:rPr sz="1600" i="1" spc="-10" dirty="0">
                <a:solidFill>
                  <a:srgbClr val="008000"/>
                </a:solidFill>
                <a:latin typeface="Carlito"/>
                <a:cs typeface="Carlito"/>
              </a:rPr>
              <a:t>can </a:t>
            </a:r>
            <a:r>
              <a:rPr sz="1600" i="1" spc="-5" dirty="0">
                <a:solidFill>
                  <a:srgbClr val="008000"/>
                </a:solidFill>
                <a:latin typeface="Carlito"/>
                <a:cs typeface="Carlito"/>
              </a:rPr>
              <a:t>ignore throwing an</a:t>
            </a:r>
            <a:r>
              <a:rPr sz="1600" i="1" spc="-30" dirty="0">
                <a:solidFill>
                  <a:srgbClr val="008000"/>
                </a:solidFill>
                <a:latin typeface="Carlito"/>
                <a:cs typeface="Carlito"/>
              </a:rPr>
              <a:t> </a:t>
            </a:r>
            <a:r>
              <a:rPr sz="1600" i="1" spc="-15" dirty="0">
                <a:solidFill>
                  <a:srgbClr val="008000"/>
                </a:solidFill>
                <a:latin typeface="Carlito"/>
                <a:cs typeface="Carlito"/>
              </a:rPr>
              <a:t>exception</a:t>
            </a:r>
            <a:endParaRPr sz="1600" dirty="0">
              <a:latin typeface="Carlito"/>
              <a:cs typeface="Carlito"/>
            </a:endParaRPr>
          </a:p>
          <a:p>
            <a:pPr marL="241300" marR="5080" indent="-2286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void </a:t>
            </a:r>
            <a:r>
              <a:rPr sz="1600" spc="-5" dirty="0">
                <a:latin typeface="Carlito"/>
                <a:cs typeface="Carlito"/>
              </a:rPr>
              <a:t>show() 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throws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ArithmeticException{  </a:t>
            </a:r>
            <a:r>
              <a:rPr sz="1600" spc="-20" dirty="0">
                <a:latin typeface="Carlito"/>
                <a:cs typeface="Carlito"/>
              </a:rPr>
              <a:t>super.show();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251526"/>
            <a:ext cx="552513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System.</a:t>
            </a:r>
            <a:r>
              <a:rPr sz="1600" i="1" spc="-5" dirty="0">
                <a:latin typeface="Carlito"/>
                <a:cs typeface="Carlito"/>
              </a:rPr>
              <a:t>out</a:t>
            </a:r>
            <a:r>
              <a:rPr sz="1600" spc="-5" dirty="0">
                <a:latin typeface="Carlito"/>
                <a:cs typeface="Carlito"/>
              </a:rPr>
              <a:t>.println("I'm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sub </a:t>
            </a:r>
            <a:r>
              <a:rPr sz="1600" dirty="0">
                <a:latin typeface="Carlito"/>
                <a:cs typeface="Carlito"/>
              </a:rPr>
              <a:t>class </a:t>
            </a:r>
            <a:r>
              <a:rPr sz="1600" spc="-5" dirty="0">
                <a:latin typeface="Carlito"/>
                <a:cs typeface="Carlito"/>
              </a:rPr>
              <a:t>show()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method");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556910"/>
            <a:ext cx="1060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5861710"/>
            <a:ext cx="1060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13120" y="3520440"/>
            <a:ext cx="6254750" cy="1892935"/>
          </a:xfrm>
          <a:custGeom>
            <a:avLst/>
            <a:gdLst/>
            <a:ahLst/>
            <a:cxnLst/>
            <a:rect l="l" t="t" r="r" b="b"/>
            <a:pathLst>
              <a:path w="6254750" h="1892935">
                <a:moveTo>
                  <a:pt x="0" y="1892808"/>
                </a:moveTo>
                <a:lnTo>
                  <a:pt x="6254496" y="1892808"/>
                </a:lnTo>
                <a:lnTo>
                  <a:pt x="6254496" y="0"/>
                </a:lnTo>
                <a:lnTo>
                  <a:pt x="0" y="0"/>
                </a:lnTo>
                <a:lnTo>
                  <a:pt x="0" y="1892808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5992114" y="3490721"/>
            <a:ext cx="590232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If a </a:t>
            </a:r>
            <a:r>
              <a:rPr sz="1600" spc="-10" dirty="0">
                <a:latin typeface="Carlito"/>
                <a:cs typeface="Carlito"/>
              </a:rPr>
              <a:t>instance </a:t>
            </a:r>
            <a:r>
              <a:rPr sz="1600" spc="-5" dirty="0">
                <a:latin typeface="Carlito"/>
                <a:cs typeface="Carlito"/>
              </a:rPr>
              <a:t>method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super class </a:t>
            </a:r>
            <a:r>
              <a:rPr sz="1600" spc="-10" dirty="0">
                <a:latin typeface="Carlito"/>
                <a:cs typeface="Carlito"/>
              </a:rPr>
              <a:t>throws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unchecked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2114" y="3795521"/>
            <a:ext cx="57435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exception</a:t>
            </a:r>
            <a:r>
              <a:rPr sz="1600" spc="-10" dirty="0">
                <a:latin typeface="Carlito"/>
                <a:cs typeface="Carlito"/>
              </a:rPr>
              <a:t>, </a:t>
            </a:r>
            <a:r>
              <a:rPr sz="1600" dirty="0">
                <a:latin typeface="Carlito"/>
                <a:cs typeface="Carlito"/>
              </a:rPr>
              <a:t>then the </a:t>
            </a:r>
            <a:r>
              <a:rPr sz="1600" spc="-5" dirty="0">
                <a:latin typeface="Carlito"/>
                <a:cs typeface="Carlito"/>
              </a:rPr>
              <a:t>overridden method </a:t>
            </a:r>
            <a:r>
              <a:rPr sz="1600" dirty="0">
                <a:latin typeface="Carlito"/>
                <a:cs typeface="Carlito"/>
              </a:rPr>
              <a:t>in the </a:t>
            </a:r>
            <a:r>
              <a:rPr sz="1600" spc="-5" dirty="0">
                <a:latin typeface="Carlito"/>
                <a:cs typeface="Carlito"/>
              </a:rPr>
              <a:t>sub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class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2114" y="4100017"/>
            <a:ext cx="228917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0" dirty="0">
                <a:latin typeface="Carlito"/>
                <a:cs typeface="Carlito"/>
              </a:rPr>
              <a:t>following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options: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6894" y="4405376"/>
            <a:ext cx="37585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Carlito"/>
                <a:cs typeface="Carlito"/>
              </a:rPr>
              <a:t>a. Can throw same </a:t>
            </a:r>
            <a:r>
              <a:rPr sz="1600" i="1" dirty="0">
                <a:latin typeface="Carlito"/>
                <a:cs typeface="Carlito"/>
              </a:rPr>
              <a:t>type </a:t>
            </a:r>
            <a:r>
              <a:rPr sz="1600" i="1" spc="-5" dirty="0">
                <a:latin typeface="Carlito"/>
                <a:cs typeface="Carlito"/>
              </a:rPr>
              <a:t>of</a:t>
            </a:r>
            <a:r>
              <a:rPr sz="1600" i="1" spc="-75" dirty="0">
                <a:latin typeface="Carlito"/>
                <a:cs typeface="Carlito"/>
              </a:rPr>
              <a:t> </a:t>
            </a:r>
            <a:r>
              <a:rPr sz="1600" i="1" spc="-15" dirty="0">
                <a:latin typeface="Carlito"/>
                <a:cs typeface="Carlito"/>
              </a:rPr>
              <a:t>exception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06894" y="4710176"/>
            <a:ext cx="360235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Carlito"/>
                <a:cs typeface="Carlito"/>
              </a:rPr>
              <a:t>b. Can throw </a:t>
            </a:r>
            <a:r>
              <a:rPr sz="1600" i="1" dirty="0">
                <a:latin typeface="Carlito"/>
                <a:cs typeface="Carlito"/>
              </a:rPr>
              <a:t>its </a:t>
            </a:r>
            <a:r>
              <a:rPr sz="1600" i="1" spc="-5" dirty="0">
                <a:latin typeface="Carlito"/>
                <a:cs typeface="Carlito"/>
              </a:rPr>
              <a:t>sub </a:t>
            </a:r>
            <a:r>
              <a:rPr sz="1600" i="1" dirty="0">
                <a:latin typeface="Carlito"/>
                <a:cs typeface="Carlito"/>
              </a:rPr>
              <a:t>type</a:t>
            </a:r>
            <a:r>
              <a:rPr sz="1600" i="1" spc="-75" dirty="0">
                <a:latin typeface="Carlito"/>
                <a:cs typeface="Carlito"/>
              </a:rPr>
              <a:t> </a:t>
            </a:r>
            <a:r>
              <a:rPr sz="1600" i="1" spc="-15" dirty="0">
                <a:latin typeface="Carlito"/>
                <a:cs typeface="Carlito"/>
              </a:rPr>
              <a:t>exception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6894" y="5014976"/>
            <a:ext cx="37064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Carlito"/>
                <a:cs typeface="Carlito"/>
              </a:rPr>
              <a:t>c. </a:t>
            </a:r>
            <a:r>
              <a:rPr sz="1600" i="1" spc="-5" dirty="0">
                <a:latin typeface="Carlito"/>
                <a:cs typeface="Carlito"/>
              </a:rPr>
              <a:t>Can ignore throwing an</a:t>
            </a:r>
            <a:r>
              <a:rPr sz="1600" i="1" spc="-55" dirty="0">
                <a:latin typeface="Carlito"/>
                <a:cs typeface="Carlito"/>
              </a:rPr>
              <a:t> </a:t>
            </a:r>
            <a:r>
              <a:rPr sz="1600" i="1" spc="-15" dirty="0">
                <a:latin typeface="Carlito"/>
                <a:cs typeface="Carlito"/>
              </a:rPr>
              <a:t>exception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95561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5" dirty="0"/>
              <a:t>Constructors </a:t>
            </a:r>
            <a:r>
              <a:rPr sz="2400" spc="10" dirty="0"/>
              <a:t>&amp; </a:t>
            </a:r>
            <a:r>
              <a:rPr sz="2400" spc="-175" dirty="0"/>
              <a:t>Methods </a:t>
            </a:r>
            <a:r>
              <a:rPr sz="2400" spc="-130" dirty="0"/>
              <a:t>throwing</a:t>
            </a:r>
            <a:r>
              <a:rPr sz="2400" spc="-735" dirty="0"/>
              <a:t> </a:t>
            </a:r>
            <a:r>
              <a:rPr sz="2400" spc="-240" dirty="0"/>
              <a:t>exceptions</a:t>
            </a:r>
          </a:p>
        </p:txBody>
      </p:sp>
      <p:sp>
        <p:nvSpPr>
          <p:cNvPr id="20" name="object 20"/>
          <p:cNvSpPr/>
          <p:nvPr/>
        </p:nvSpPr>
        <p:spPr>
          <a:xfrm>
            <a:off x="5306567" y="548640"/>
            <a:ext cx="6861175" cy="1016635"/>
          </a:xfrm>
          <a:custGeom>
            <a:avLst/>
            <a:gdLst/>
            <a:ahLst/>
            <a:cxnLst/>
            <a:rect l="l" t="t" r="r" b="b"/>
            <a:pathLst>
              <a:path w="6861175" h="1016635">
                <a:moveTo>
                  <a:pt x="6861048" y="0"/>
                </a:moveTo>
                <a:lnTo>
                  <a:pt x="0" y="0"/>
                </a:lnTo>
                <a:lnTo>
                  <a:pt x="0" y="1016508"/>
                </a:lnTo>
                <a:lnTo>
                  <a:pt x="6861048" y="1016508"/>
                </a:lnTo>
                <a:lnTo>
                  <a:pt x="6861048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1" name="object 21"/>
          <p:cNvSpPr txBox="1"/>
          <p:nvPr/>
        </p:nvSpPr>
        <p:spPr>
          <a:xfrm>
            <a:off x="5385942" y="565784"/>
            <a:ext cx="604901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If a </a:t>
            </a:r>
            <a:r>
              <a:rPr sz="1600" b="1" spc="-5" dirty="0">
                <a:latin typeface="Carlito"/>
                <a:cs typeface="Carlito"/>
              </a:rPr>
              <a:t>constructor method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super class </a:t>
            </a:r>
            <a:r>
              <a:rPr sz="1600" spc="-10" dirty="0">
                <a:latin typeface="Carlito"/>
                <a:cs typeface="Carlito"/>
              </a:rPr>
              <a:t>throws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checked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5942" y="870584"/>
            <a:ext cx="664083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arlito"/>
                <a:cs typeface="Carlito"/>
              </a:rPr>
              <a:t>exception</a:t>
            </a:r>
            <a:r>
              <a:rPr sz="1600" spc="-10" dirty="0">
                <a:latin typeface="Carlito"/>
                <a:cs typeface="Carlito"/>
              </a:rPr>
              <a:t>, </a:t>
            </a:r>
            <a:r>
              <a:rPr sz="1600" dirty="0">
                <a:latin typeface="Carlito"/>
                <a:cs typeface="Carlito"/>
              </a:rPr>
              <a:t>then the sub class </a:t>
            </a:r>
            <a:r>
              <a:rPr sz="1600" spc="-5" dirty="0">
                <a:latin typeface="Carlito"/>
                <a:cs typeface="Carlito"/>
              </a:rPr>
              <a:t>constructor </a:t>
            </a:r>
            <a:r>
              <a:rPr sz="1600" dirty="0">
                <a:latin typeface="Carlito"/>
                <a:cs typeface="Carlito"/>
              </a:rPr>
              <a:t>method should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throw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5942" y="1175384"/>
            <a:ext cx="421449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" dirty="0">
                <a:latin typeface="Carlito"/>
                <a:cs typeface="Carlito"/>
              </a:rPr>
              <a:t>same </a:t>
            </a:r>
            <a:r>
              <a:rPr sz="1600" i="1" dirty="0">
                <a:latin typeface="Carlito"/>
                <a:cs typeface="Carlito"/>
              </a:rPr>
              <a:t>type </a:t>
            </a:r>
            <a:r>
              <a:rPr sz="1600" i="1" spc="-5" dirty="0">
                <a:latin typeface="Carlito"/>
                <a:cs typeface="Carlito"/>
              </a:rPr>
              <a:t>of </a:t>
            </a:r>
            <a:r>
              <a:rPr sz="1600" i="1" spc="-15" dirty="0">
                <a:latin typeface="Carlito"/>
                <a:cs typeface="Carlito"/>
              </a:rPr>
              <a:t>exception </a:t>
            </a:r>
            <a:r>
              <a:rPr sz="1600" i="1" dirty="0">
                <a:latin typeface="Carlito"/>
                <a:cs typeface="Carlito"/>
              </a:rPr>
              <a:t>or its </a:t>
            </a:r>
            <a:r>
              <a:rPr sz="1600" i="1" spc="-5" dirty="0">
                <a:latin typeface="Carlito"/>
                <a:cs typeface="Carlito"/>
              </a:rPr>
              <a:t>super</a:t>
            </a:r>
            <a:r>
              <a:rPr sz="1600" i="1" spc="-80" dirty="0">
                <a:latin typeface="Carlito"/>
                <a:cs typeface="Carlito"/>
              </a:rPr>
              <a:t> </a:t>
            </a:r>
            <a:r>
              <a:rPr sz="1600" i="1" dirty="0">
                <a:latin typeface="Carlito"/>
                <a:cs typeface="Carlito"/>
              </a:rPr>
              <a:t>type.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60235" y="5407152"/>
            <a:ext cx="5732145" cy="1450975"/>
          </a:xfrm>
          <a:custGeom>
            <a:avLst/>
            <a:gdLst/>
            <a:ahLst/>
            <a:cxnLst/>
            <a:rect l="l" t="t" r="r" b="b"/>
            <a:pathLst>
              <a:path w="5732145" h="1450975">
                <a:moveTo>
                  <a:pt x="5731764" y="0"/>
                </a:moveTo>
                <a:lnTo>
                  <a:pt x="0" y="0"/>
                </a:lnTo>
                <a:lnTo>
                  <a:pt x="0" y="1450844"/>
                </a:lnTo>
                <a:lnTo>
                  <a:pt x="5731764" y="1450844"/>
                </a:lnTo>
                <a:lnTo>
                  <a:pt x="573176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5" name="object 25"/>
          <p:cNvSpPr txBox="1"/>
          <p:nvPr/>
        </p:nvSpPr>
        <p:spPr>
          <a:xfrm>
            <a:off x="6540245" y="5424932"/>
            <a:ext cx="47148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If a </a:t>
            </a:r>
            <a:r>
              <a:rPr sz="1600" spc="-10" dirty="0">
                <a:latin typeface="Carlito"/>
                <a:cs typeface="Carlito"/>
              </a:rPr>
              <a:t>instance </a:t>
            </a:r>
            <a:r>
              <a:rPr sz="1600" spc="-5" dirty="0">
                <a:latin typeface="Carlito"/>
                <a:cs typeface="Carlito"/>
              </a:rPr>
              <a:t>method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super class </a:t>
            </a:r>
            <a:r>
              <a:rPr sz="1600" spc="-10" dirty="0">
                <a:latin typeface="Carlito"/>
                <a:cs typeface="Carlito"/>
              </a:rPr>
              <a:t>throws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0245" y="5729732"/>
            <a:ext cx="52889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C00000"/>
                </a:solidFill>
                <a:latin typeface="Carlito"/>
                <a:cs typeface="Carlito"/>
              </a:rPr>
              <a:t>checked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exception</a:t>
            </a:r>
            <a:r>
              <a:rPr sz="1600" spc="-10" dirty="0">
                <a:latin typeface="Carlito"/>
                <a:cs typeface="Carlito"/>
              </a:rPr>
              <a:t>, </a:t>
            </a:r>
            <a:r>
              <a:rPr sz="1600" dirty="0">
                <a:latin typeface="Carlito"/>
                <a:cs typeface="Carlito"/>
              </a:rPr>
              <a:t>then the </a:t>
            </a:r>
            <a:r>
              <a:rPr sz="1600" spc="-5" dirty="0">
                <a:latin typeface="Carlito"/>
                <a:cs typeface="Carlito"/>
              </a:rPr>
              <a:t>overridden method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40245" y="6034227"/>
            <a:ext cx="553656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sub </a:t>
            </a:r>
            <a:r>
              <a:rPr sz="1600" dirty="0">
                <a:latin typeface="Carlito"/>
                <a:cs typeface="Carlito"/>
              </a:rPr>
              <a:t>class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0" dirty="0">
                <a:latin typeface="Carlito"/>
                <a:cs typeface="Carlito"/>
              </a:rPr>
              <a:t>to throw </a:t>
            </a: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same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exception </a:t>
            </a: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type or</a:t>
            </a:r>
            <a:r>
              <a:rPr sz="1600" b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40245" y="6339636"/>
            <a:ext cx="1018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su</a:t>
            </a:r>
            <a:r>
              <a:rPr sz="1600" b="1" spc="5" dirty="0">
                <a:solidFill>
                  <a:srgbClr val="C00000"/>
                </a:solidFill>
                <a:latin typeface="Carlito"/>
                <a:cs typeface="Carlito"/>
              </a:rPr>
              <a:t>b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-</a:t>
            </a: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type</a:t>
            </a:r>
            <a:r>
              <a:rPr sz="1600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4715" y="5765290"/>
            <a:ext cx="5931535" cy="1016635"/>
          </a:xfrm>
          <a:custGeom>
            <a:avLst/>
            <a:gdLst/>
            <a:ahLst/>
            <a:cxnLst/>
            <a:rect l="l" t="t" r="r" b="b"/>
            <a:pathLst>
              <a:path w="5931535" h="1016634">
                <a:moveTo>
                  <a:pt x="5931408" y="0"/>
                </a:moveTo>
                <a:lnTo>
                  <a:pt x="0" y="0"/>
                </a:lnTo>
                <a:lnTo>
                  <a:pt x="0" y="1016507"/>
                </a:lnTo>
                <a:lnTo>
                  <a:pt x="5931408" y="1016507"/>
                </a:lnTo>
                <a:lnTo>
                  <a:pt x="5931408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0" name="object 30"/>
          <p:cNvSpPr txBox="1"/>
          <p:nvPr/>
        </p:nvSpPr>
        <p:spPr>
          <a:xfrm>
            <a:off x="473455" y="5783681"/>
            <a:ext cx="5638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5" dirty="0">
                <a:latin typeface="Carlito"/>
                <a:cs typeface="Carlito"/>
              </a:rPr>
              <a:t>static </a:t>
            </a:r>
            <a:r>
              <a:rPr sz="1600" spc="-10" dirty="0">
                <a:latin typeface="Carlito"/>
                <a:cs typeface="Carlito"/>
              </a:rPr>
              <a:t>void </a:t>
            </a:r>
            <a:r>
              <a:rPr sz="1600" spc="-5" dirty="0">
                <a:latin typeface="Carlito"/>
                <a:cs typeface="Carlito"/>
              </a:rPr>
              <a:t>main(String[] args) </a:t>
            </a:r>
            <a:r>
              <a:rPr sz="1600" spc="-10" dirty="0">
                <a:latin typeface="Carlito"/>
                <a:cs typeface="Carlito"/>
              </a:rPr>
              <a:t>throws Exception{  </a:t>
            </a:r>
            <a:r>
              <a:rPr sz="1600" spc="-5" dirty="0">
                <a:solidFill>
                  <a:srgbClr val="001F5F"/>
                </a:solidFill>
                <a:latin typeface="Carlito"/>
                <a:cs typeface="Carlito"/>
              </a:rPr>
              <a:t>new SubClass().show();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844" y="6392976"/>
            <a:ext cx="10604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06567" y="1580388"/>
            <a:ext cx="6861175" cy="1940560"/>
          </a:xfrm>
          <a:custGeom>
            <a:avLst/>
            <a:gdLst/>
            <a:ahLst/>
            <a:cxnLst/>
            <a:rect l="l" t="t" r="r" b="b"/>
            <a:pathLst>
              <a:path w="6861175" h="1940560">
                <a:moveTo>
                  <a:pt x="6861048" y="0"/>
                </a:moveTo>
                <a:lnTo>
                  <a:pt x="0" y="0"/>
                </a:lnTo>
                <a:lnTo>
                  <a:pt x="0" y="1940052"/>
                </a:lnTo>
                <a:lnTo>
                  <a:pt x="6861048" y="1940052"/>
                </a:lnTo>
                <a:lnTo>
                  <a:pt x="6861048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3" name="object 33"/>
          <p:cNvSpPr txBox="1"/>
          <p:nvPr/>
        </p:nvSpPr>
        <p:spPr>
          <a:xfrm>
            <a:off x="5385942" y="1597532"/>
            <a:ext cx="626554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If a </a:t>
            </a:r>
            <a:r>
              <a:rPr sz="1600" b="1" spc="-5" dirty="0">
                <a:latin typeface="Carlito"/>
                <a:cs typeface="Carlito"/>
              </a:rPr>
              <a:t>constructor method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super class </a:t>
            </a:r>
            <a:r>
              <a:rPr sz="1600" spc="-10" dirty="0">
                <a:latin typeface="Carlito"/>
                <a:cs typeface="Carlito"/>
              </a:rPr>
              <a:t>throws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unchecked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85942" y="1902332"/>
            <a:ext cx="621347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exception</a:t>
            </a:r>
            <a:r>
              <a:rPr sz="1600" spc="-10" dirty="0">
                <a:latin typeface="Carlito"/>
                <a:cs typeface="Carlito"/>
              </a:rPr>
              <a:t>, </a:t>
            </a:r>
            <a:r>
              <a:rPr sz="1600" dirty="0">
                <a:latin typeface="Carlito"/>
                <a:cs typeface="Carlito"/>
              </a:rPr>
              <a:t>then the </a:t>
            </a:r>
            <a:r>
              <a:rPr sz="1600" spc="-5" dirty="0">
                <a:latin typeface="Carlito"/>
                <a:cs typeface="Carlito"/>
              </a:rPr>
              <a:t>constructor method </a:t>
            </a:r>
            <a:r>
              <a:rPr sz="1600" dirty="0">
                <a:latin typeface="Carlito"/>
                <a:cs typeface="Carlito"/>
              </a:rPr>
              <a:t>in the </a:t>
            </a:r>
            <a:r>
              <a:rPr sz="1600" spc="-5" dirty="0">
                <a:latin typeface="Carlito"/>
                <a:cs typeface="Carlito"/>
              </a:rPr>
              <a:t>sub class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has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5155" y="2065782"/>
            <a:ext cx="718121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</a:t>
            </a:r>
            <a:r>
              <a:rPr sz="1600" spc="-10" dirty="0">
                <a:latin typeface="Carlito"/>
                <a:cs typeface="Carlito"/>
              </a:rPr>
              <a:t>.println("I'm </a:t>
            </a:r>
            <a:r>
              <a:rPr sz="1600" spc="-5" dirty="0">
                <a:latin typeface="Carlito"/>
                <a:cs typeface="Carlito"/>
              </a:rPr>
              <a:t>in super class show() method"); </a:t>
            </a:r>
            <a:r>
              <a:rPr sz="1600" spc="-15" baseline="-30555" dirty="0">
                <a:latin typeface="Carlito"/>
                <a:cs typeface="Carlito"/>
              </a:rPr>
              <a:t>following</a:t>
            </a:r>
            <a:r>
              <a:rPr sz="1600" spc="352" baseline="-30555" dirty="0">
                <a:latin typeface="Carlito"/>
                <a:cs typeface="Carlito"/>
              </a:rPr>
              <a:t> </a:t>
            </a:r>
            <a:r>
              <a:rPr sz="1600" spc="-7" baseline="-30555" dirty="0">
                <a:latin typeface="Carlito"/>
                <a:cs typeface="Carlito"/>
              </a:rPr>
              <a:t>options:</a:t>
            </a:r>
            <a:endParaRPr sz="1600" baseline="-30555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00342" y="2511932"/>
            <a:ext cx="375856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" dirty="0">
                <a:latin typeface="Carlito"/>
                <a:cs typeface="Carlito"/>
              </a:rPr>
              <a:t>a. Can throw same </a:t>
            </a:r>
            <a:r>
              <a:rPr sz="1600" i="1" dirty="0">
                <a:latin typeface="Carlito"/>
                <a:cs typeface="Carlito"/>
              </a:rPr>
              <a:t>type </a:t>
            </a:r>
            <a:r>
              <a:rPr sz="1600" i="1" spc="-5" dirty="0">
                <a:latin typeface="Carlito"/>
                <a:cs typeface="Carlito"/>
              </a:rPr>
              <a:t>of</a:t>
            </a:r>
            <a:r>
              <a:rPr sz="1600" i="1" spc="-75" dirty="0">
                <a:latin typeface="Carlito"/>
                <a:cs typeface="Carlito"/>
              </a:rPr>
              <a:t> </a:t>
            </a:r>
            <a:r>
              <a:rPr sz="1600" i="1" spc="-15" dirty="0">
                <a:latin typeface="Carlito"/>
                <a:cs typeface="Carlito"/>
              </a:rPr>
              <a:t>exception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00342" y="2816428"/>
            <a:ext cx="381254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Carlito"/>
                <a:cs typeface="Carlito"/>
              </a:rPr>
              <a:t>b. Can throw its </a:t>
            </a:r>
            <a:r>
              <a:rPr sz="1600" i="1" spc="-5" dirty="0">
                <a:latin typeface="Carlito"/>
                <a:cs typeface="Carlito"/>
              </a:rPr>
              <a:t>super </a:t>
            </a:r>
            <a:r>
              <a:rPr sz="1600" i="1" dirty="0">
                <a:latin typeface="Carlito"/>
                <a:cs typeface="Carlito"/>
              </a:rPr>
              <a:t>type</a:t>
            </a:r>
            <a:r>
              <a:rPr sz="1600" i="1" spc="-110" dirty="0">
                <a:latin typeface="Carlito"/>
                <a:cs typeface="Carlito"/>
              </a:rPr>
              <a:t> </a:t>
            </a:r>
            <a:r>
              <a:rPr sz="1600" i="1" spc="-15" dirty="0">
                <a:latin typeface="Carlito"/>
                <a:cs typeface="Carlito"/>
              </a:rPr>
              <a:t>exception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48400" y="3048000"/>
            <a:ext cx="370840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Carlito"/>
                <a:cs typeface="Carlito"/>
              </a:rPr>
              <a:t>c. </a:t>
            </a:r>
            <a:r>
              <a:rPr sz="1600" i="1" spc="-5" dirty="0">
                <a:latin typeface="Carlito"/>
                <a:cs typeface="Carlito"/>
              </a:rPr>
              <a:t>Can ignore throwing an</a:t>
            </a:r>
            <a:r>
              <a:rPr sz="1600" i="1" spc="-45" dirty="0">
                <a:latin typeface="Carlito"/>
                <a:cs typeface="Carlito"/>
              </a:rPr>
              <a:t> </a:t>
            </a:r>
            <a:r>
              <a:rPr sz="1600" i="1" spc="-15" dirty="0">
                <a:latin typeface="Carlito"/>
                <a:cs typeface="Carlito"/>
              </a:rPr>
              <a:t>exception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3336" y="569975"/>
            <a:ext cx="6981825" cy="4514215"/>
          </a:xfrm>
          <a:custGeom>
            <a:avLst/>
            <a:gdLst/>
            <a:ahLst/>
            <a:cxnLst/>
            <a:rect l="l" t="t" r="r" b="b"/>
            <a:pathLst>
              <a:path w="6981825" h="4514215">
                <a:moveTo>
                  <a:pt x="6981444" y="0"/>
                </a:moveTo>
                <a:lnTo>
                  <a:pt x="0" y="0"/>
                </a:lnTo>
                <a:lnTo>
                  <a:pt x="0" y="4131564"/>
                </a:lnTo>
                <a:lnTo>
                  <a:pt x="0" y="4343400"/>
                </a:lnTo>
                <a:lnTo>
                  <a:pt x="0" y="4514088"/>
                </a:lnTo>
                <a:lnTo>
                  <a:pt x="582168" y="4514088"/>
                </a:lnTo>
                <a:lnTo>
                  <a:pt x="582168" y="4343400"/>
                </a:lnTo>
                <a:lnTo>
                  <a:pt x="6981444" y="4343400"/>
                </a:lnTo>
                <a:lnTo>
                  <a:pt x="6981444" y="4131564"/>
                </a:lnTo>
                <a:lnTo>
                  <a:pt x="698144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73346" y="458275"/>
            <a:ext cx="6706870" cy="340541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b="1" spc="-5" dirty="0">
                <a:latin typeface="Carlito"/>
                <a:cs typeface="Carlito"/>
              </a:rPr>
              <a:t>class Child </a:t>
            </a:r>
            <a:r>
              <a:rPr sz="1600" b="1" spc="-20" dirty="0">
                <a:latin typeface="Carlito"/>
                <a:cs typeface="Carlito"/>
              </a:rPr>
              <a:t>extends</a:t>
            </a:r>
            <a:r>
              <a:rPr sz="1600" b="1" spc="10" dirty="0">
                <a:latin typeface="Carlito"/>
                <a:cs typeface="Carlito"/>
              </a:rPr>
              <a:t> </a:t>
            </a:r>
            <a:r>
              <a:rPr sz="1600" b="1" spc="-20" dirty="0">
                <a:latin typeface="Carlito"/>
                <a:cs typeface="Carlito"/>
              </a:rPr>
              <a:t>Parent</a:t>
            </a:r>
            <a:r>
              <a:rPr sz="1600" spc="-20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00" spc="-10" dirty="0">
                <a:latin typeface="Carlito"/>
                <a:cs typeface="Carlito"/>
              </a:rPr>
              <a:t>Child() </a:t>
            </a:r>
            <a:r>
              <a:rPr sz="1600" b="1" spc="-15" dirty="0">
                <a:solidFill>
                  <a:srgbClr val="C00000"/>
                </a:solidFill>
                <a:latin typeface="Carlito"/>
                <a:cs typeface="Carlito"/>
              </a:rPr>
              <a:t>throws</a:t>
            </a:r>
            <a:r>
              <a:rPr sz="1600" b="1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spc="-15" dirty="0">
                <a:solidFill>
                  <a:srgbClr val="C00000"/>
                </a:solidFill>
                <a:latin typeface="Carlito"/>
                <a:cs typeface="Carlito"/>
              </a:rPr>
              <a:t>Exception</a:t>
            </a:r>
            <a:r>
              <a:rPr sz="1600" spc="-15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525780">
              <a:lnSpc>
                <a:spcPct val="100000"/>
              </a:lnSpc>
              <a:spcBef>
                <a:spcPts val="270"/>
              </a:spcBef>
            </a:pPr>
            <a:r>
              <a:rPr sz="1600" b="1" dirty="0">
                <a:latin typeface="Carlito"/>
                <a:cs typeface="Carlito"/>
              </a:rPr>
              <a:t>super();</a:t>
            </a:r>
            <a:endParaRPr sz="1600" dirty="0">
              <a:latin typeface="Carlito"/>
              <a:cs typeface="Carlito"/>
            </a:endParaRPr>
          </a:p>
          <a:p>
            <a:pPr marL="525780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out.println("Child</a:t>
            </a:r>
            <a:r>
              <a:rPr sz="1600" i="1" dirty="0">
                <a:latin typeface="Carlito"/>
                <a:cs typeface="Carlito"/>
              </a:rPr>
              <a:t> class");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00" spc="-10" dirty="0">
                <a:latin typeface="Carlito"/>
                <a:cs typeface="Carlito"/>
              </a:rPr>
              <a:t>@Override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600" b="1" spc="-5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void </a:t>
            </a:r>
            <a:r>
              <a:rPr sz="1600" b="1" spc="-15" dirty="0">
                <a:latin typeface="Carlito"/>
                <a:cs typeface="Carlito"/>
              </a:rPr>
              <a:t>getData() </a:t>
            </a:r>
            <a:r>
              <a:rPr sz="1600" b="1" spc="-15" dirty="0">
                <a:solidFill>
                  <a:srgbClr val="C00000"/>
                </a:solidFill>
                <a:latin typeface="Carlito"/>
                <a:cs typeface="Carlito"/>
              </a:rPr>
              <a:t>throws</a:t>
            </a:r>
            <a:r>
              <a:rPr sz="1600" b="1" spc="7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IOException</a:t>
            </a:r>
            <a:r>
              <a:rPr sz="1600" spc="-10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1600" spc="-10" dirty="0">
                <a:latin typeface="Carlito"/>
                <a:cs typeface="Carlito"/>
              </a:rPr>
              <a:t>BufferedReader bufferedReader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=</a:t>
            </a:r>
          </a:p>
          <a:p>
            <a:pPr marL="525780">
              <a:lnSpc>
                <a:spcPct val="100000"/>
              </a:lnSpc>
              <a:spcBef>
                <a:spcPts val="265"/>
              </a:spcBef>
            </a:pPr>
            <a:r>
              <a:rPr sz="1600" b="1" spc="-5" dirty="0">
                <a:latin typeface="Carlito"/>
                <a:cs typeface="Carlito"/>
              </a:rPr>
              <a:t>new </a:t>
            </a:r>
            <a:r>
              <a:rPr sz="1600" b="1" spc="-10" dirty="0">
                <a:latin typeface="Carlito"/>
                <a:cs typeface="Carlito"/>
              </a:rPr>
              <a:t>BufferedReader(new</a:t>
            </a:r>
            <a:r>
              <a:rPr sz="1600" b="1" spc="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InputStreamReader(System.</a:t>
            </a:r>
            <a:r>
              <a:rPr sz="1600" b="1" i="1" spc="-5" dirty="0">
                <a:latin typeface="Carlito"/>
                <a:cs typeface="Carlito"/>
              </a:rPr>
              <a:t>in));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out.println("Enter </a:t>
            </a:r>
            <a:r>
              <a:rPr sz="1600" i="1" dirty="0">
                <a:latin typeface="Carlito"/>
                <a:cs typeface="Carlito"/>
              </a:rPr>
              <a:t>a </a:t>
            </a:r>
            <a:r>
              <a:rPr sz="1600" i="1" spc="-5" dirty="0">
                <a:latin typeface="Carlito"/>
                <a:cs typeface="Carlito"/>
              </a:rPr>
              <a:t>number</a:t>
            </a:r>
            <a:r>
              <a:rPr sz="1600" i="1" spc="-60" dirty="0">
                <a:latin typeface="Carlito"/>
                <a:cs typeface="Carlito"/>
              </a:rPr>
              <a:t> </a:t>
            </a:r>
            <a:r>
              <a:rPr sz="1600" i="1" dirty="0">
                <a:latin typeface="Carlito"/>
                <a:cs typeface="Carlito"/>
              </a:rPr>
              <a:t>");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1600" spc="-10" dirty="0">
                <a:latin typeface="Carlito"/>
                <a:cs typeface="Carlito"/>
              </a:rPr>
              <a:t>int </a:t>
            </a:r>
            <a:r>
              <a:rPr sz="1600" dirty="0">
                <a:latin typeface="Carlito"/>
                <a:cs typeface="Carlito"/>
              </a:rPr>
              <a:t>a =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Integer.</a:t>
            </a:r>
            <a:r>
              <a:rPr sz="1600" i="1" spc="-20" dirty="0">
                <a:latin typeface="Carlito"/>
                <a:cs typeface="Carlito"/>
              </a:rPr>
              <a:t>parseInt(br.readLine());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3346" y="4722698"/>
            <a:ext cx="2025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}}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4190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rlito"/>
                <a:cs typeface="Carlito"/>
              </a:rPr>
              <a:t>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119115"/>
            <a:ext cx="12192000" cy="1632585"/>
          </a:xfrm>
          <a:custGeom>
            <a:avLst/>
            <a:gdLst/>
            <a:ahLst/>
            <a:cxnLst/>
            <a:rect l="l" t="t" r="r" b="b"/>
            <a:pathLst>
              <a:path w="12192000" h="1632584">
                <a:moveTo>
                  <a:pt x="12192000" y="0"/>
                </a:moveTo>
                <a:lnTo>
                  <a:pt x="0" y="0"/>
                </a:lnTo>
                <a:lnTo>
                  <a:pt x="0" y="1632204"/>
                </a:lnTo>
                <a:lnTo>
                  <a:pt x="12192000" y="16322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5136845"/>
            <a:ext cx="1193990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If </a:t>
            </a:r>
            <a:r>
              <a:rPr sz="1600" i="1" spc="-5" dirty="0">
                <a:latin typeface="Carlito"/>
                <a:cs typeface="Carlito"/>
              </a:rPr>
              <a:t>getData() </a:t>
            </a:r>
            <a:r>
              <a:rPr sz="1600" dirty="0">
                <a:latin typeface="Carlito"/>
                <a:cs typeface="Carlito"/>
              </a:rPr>
              <a:t>of </a:t>
            </a:r>
            <a:r>
              <a:rPr sz="1600" spc="-5" dirty="0">
                <a:latin typeface="Carlito"/>
                <a:cs typeface="Carlito"/>
              </a:rPr>
              <a:t>super </a:t>
            </a:r>
            <a:r>
              <a:rPr sz="1600" dirty="0">
                <a:latin typeface="Carlito"/>
                <a:cs typeface="Carlito"/>
              </a:rPr>
              <a:t>class </a:t>
            </a:r>
            <a:r>
              <a:rPr sz="1600" spc="-5" dirty="0">
                <a:latin typeface="Carlito"/>
                <a:cs typeface="Carlito"/>
              </a:rPr>
              <a:t>does not </a:t>
            </a:r>
            <a:r>
              <a:rPr sz="1600" spc="-10" dirty="0">
                <a:latin typeface="Carlito"/>
                <a:cs typeface="Carlito"/>
              </a:rPr>
              <a:t>declare </a:t>
            </a:r>
            <a:r>
              <a:rPr sz="1600" i="1" spc="-5" dirty="0">
                <a:latin typeface="Carlito"/>
                <a:cs typeface="Carlito"/>
              </a:rPr>
              <a:t>throws IOException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5" dirty="0">
                <a:latin typeface="Carlito"/>
                <a:cs typeface="Carlito"/>
              </a:rPr>
              <a:t>if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overridden </a:t>
            </a:r>
            <a:r>
              <a:rPr sz="1600" spc="-5" dirty="0">
                <a:latin typeface="Carlito"/>
                <a:cs typeface="Carlito"/>
              </a:rPr>
              <a:t>method </a:t>
            </a:r>
            <a:r>
              <a:rPr sz="1600" spc="-10" dirty="0">
                <a:latin typeface="Carlito"/>
                <a:cs typeface="Carlito"/>
              </a:rPr>
              <a:t>in </a:t>
            </a:r>
            <a:r>
              <a:rPr sz="1600" dirty="0">
                <a:latin typeface="Carlito"/>
                <a:cs typeface="Carlito"/>
              </a:rPr>
              <a:t>subclass </a:t>
            </a:r>
            <a:r>
              <a:rPr sz="1600" spc="-10" dirty="0">
                <a:latin typeface="Carlito"/>
                <a:cs typeface="Carlito"/>
              </a:rPr>
              <a:t>declares,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rlito"/>
                <a:cs typeface="Carlito"/>
              </a:rPr>
              <a:t>leads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compile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45" dirty="0">
                <a:latin typeface="Carlito"/>
                <a:cs typeface="Carlito"/>
              </a:rPr>
              <a:t>error.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following </a:t>
            </a:r>
            <a:r>
              <a:rPr sz="1600" b="1" spc="-15" dirty="0">
                <a:solidFill>
                  <a:srgbClr val="C00000"/>
                </a:solidFill>
                <a:latin typeface="Carlito"/>
                <a:cs typeface="Carlito"/>
              </a:rPr>
              <a:t>exception </a:t>
            </a:r>
            <a:r>
              <a:rPr sz="1600" b="1" dirty="0">
                <a:solidFill>
                  <a:srgbClr val="C00000"/>
                </a:solidFill>
                <a:latin typeface="Carlito"/>
                <a:cs typeface="Carlito"/>
              </a:rPr>
              <a:t>is</a:t>
            </a:r>
            <a:r>
              <a:rPr sz="1600" b="1" spc="-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throw:</a:t>
            </a:r>
            <a:endParaRPr sz="1600" dirty="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</a:pPr>
            <a:r>
              <a:rPr sz="1600" b="1" i="1" spc="-10" dirty="0">
                <a:solidFill>
                  <a:srgbClr val="C00000"/>
                </a:solidFill>
                <a:latin typeface="Carlito"/>
                <a:cs typeface="Carlito"/>
              </a:rPr>
              <a:t>Exception </a:t>
            </a:r>
            <a:r>
              <a:rPr sz="1600" b="1" i="1" spc="-5" dirty="0">
                <a:solidFill>
                  <a:srgbClr val="C00000"/>
                </a:solidFill>
                <a:latin typeface="Carlito"/>
                <a:cs typeface="Carlito"/>
              </a:rPr>
              <a:t>IOException </a:t>
            </a:r>
            <a:r>
              <a:rPr sz="1600" b="1" i="1" dirty="0">
                <a:solidFill>
                  <a:srgbClr val="C00000"/>
                </a:solidFill>
                <a:latin typeface="Carlito"/>
                <a:cs typeface="Carlito"/>
              </a:rPr>
              <a:t>is </a:t>
            </a:r>
            <a:r>
              <a:rPr sz="1600" b="1" i="1" spc="-5" dirty="0">
                <a:solidFill>
                  <a:srgbClr val="C00000"/>
                </a:solidFill>
                <a:latin typeface="Carlito"/>
                <a:cs typeface="Carlito"/>
              </a:rPr>
              <a:t>not compatible with throws </a:t>
            </a:r>
            <a:r>
              <a:rPr sz="1600" b="1" i="1" dirty="0">
                <a:solidFill>
                  <a:srgbClr val="C00000"/>
                </a:solidFill>
                <a:latin typeface="Carlito"/>
                <a:cs typeface="Carlito"/>
              </a:rPr>
              <a:t>clause in</a:t>
            </a:r>
            <a:r>
              <a:rPr sz="1600" b="1" i="1" spc="24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i="1" spc="-10" dirty="0">
                <a:solidFill>
                  <a:srgbClr val="C00000"/>
                </a:solidFill>
                <a:latin typeface="Carlito"/>
                <a:cs typeface="Carlito"/>
              </a:rPr>
              <a:t>Parent.getData()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" y="533400"/>
            <a:ext cx="4577080" cy="4380230"/>
          </a:xfrm>
          <a:custGeom>
            <a:avLst/>
            <a:gdLst/>
            <a:ahLst/>
            <a:cxnLst/>
            <a:rect l="l" t="t" r="r" b="b"/>
            <a:pathLst>
              <a:path w="4577080" h="4380230">
                <a:moveTo>
                  <a:pt x="4576572" y="0"/>
                </a:moveTo>
                <a:lnTo>
                  <a:pt x="0" y="0"/>
                </a:lnTo>
                <a:lnTo>
                  <a:pt x="0" y="4379976"/>
                </a:lnTo>
                <a:lnTo>
                  <a:pt x="4576572" y="4379976"/>
                </a:lnTo>
                <a:lnTo>
                  <a:pt x="4576572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5925" y="424027"/>
            <a:ext cx="4087495" cy="3690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45385">
              <a:lnSpc>
                <a:spcPct val="131500"/>
              </a:lnSpc>
              <a:spcBef>
                <a:spcPts val="100"/>
              </a:spcBef>
            </a:pPr>
            <a:r>
              <a:rPr sz="1600" b="1" spc="-5" dirty="0">
                <a:latin typeface="Carlito"/>
                <a:cs typeface="Carlito"/>
              </a:rPr>
              <a:t>class </a:t>
            </a:r>
            <a:r>
              <a:rPr sz="1600" b="1" spc="-15" dirty="0">
                <a:latin typeface="Carlito"/>
                <a:cs typeface="Carlito"/>
              </a:rPr>
              <a:t>Parent{  </a:t>
            </a:r>
            <a:r>
              <a:rPr sz="1600" b="1" spc="-10" dirty="0">
                <a:latin typeface="Carlito"/>
                <a:cs typeface="Carlito"/>
              </a:rPr>
              <a:t>protected int</a:t>
            </a:r>
            <a:r>
              <a:rPr sz="1600" b="1" spc="-10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a;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spc="-15" dirty="0">
                <a:latin typeface="Carlito"/>
                <a:cs typeface="Carlito"/>
              </a:rPr>
              <a:t>Parent()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throws</a:t>
            </a:r>
            <a:r>
              <a:rPr sz="1600" b="1" spc="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Exception</a:t>
            </a:r>
            <a:r>
              <a:rPr sz="1600" spc="-10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525780">
              <a:lnSpc>
                <a:spcPct val="100000"/>
              </a:lnSpc>
              <a:spcBef>
                <a:spcPts val="254"/>
              </a:spcBef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out.println(“Parent</a:t>
            </a:r>
            <a:r>
              <a:rPr sz="1600" i="1" spc="-1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class");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void </a:t>
            </a:r>
            <a:r>
              <a:rPr sz="1600" b="1" spc="-15" dirty="0">
                <a:latin typeface="Carlito"/>
                <a:cs typeface="Carlito"/>
              </a:rPr>
              <a:t>getData()</a:t>
            </a:r>
            <a:r>
              <a:rPr sz="1600" b="1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out.println("Hi");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0" marR="951865" indent="-114300">
              <a:lnSpc>
                <a:spcPct val="1315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void showData()</a:t>
            </a:r>
            <a:r>
              <a:rPr sz="1600" spc="-5" dirty="0">
                <a:latin typeface="Carlito"/>
                <a:cs typeface="Carlito"/>
              </a:rPr>
              <a:t>{  </a:t>
            </a: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out.println("a= </a:t>
            </a:r>
            <a:r>
              <a:rPr sz="1600" i="1" dirty="0">
                <a:latin typeface="Carlito"/>
                <a:cs typeface="Carlito"/>
              </a:rPr>
              <a:t>" +</a:t>
            </a:r>
            <a:r>
              <a:rPr sz="1600" i="1" spc="-15" dirty="0">
                <a:latin typeface="Carlito"/>
                <a:cs typeface="Carlito"/>
              </a:rPr>
              <a:t> </a:t>
            </a:r>
            <a:r>
              <a:rPr sz="1600" i="1" dirty="0">
                <a:latin typeface="Carlito"/>
                <a:cs typeface="Carlito"/>
              </a:rPr>
              <a:t>a);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5" dirty="0">
                <a:latin typeface="Carlito"/>
                <a:cs typeface="Carlito"/>
              </a:rPr>
              <a:t>}}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Constructors </a:t>
            </a:r>
            <a:r>
              <a:rPr spc="10" dirty="0"/>
              <a:t>&amp; </a:t>
            </a:r>
            <a:r>
              <a:rPr spc="-175" dirty="0"/>
              <a:t>Methods </a:t>
            </a:r>
            <a:r>
              <a:rPr spc="-130" dirty="0"/>
              <a:t>throwing</a:t>
            </a:r>
            <a:r>
              <a:rPr spc="-735" dirty="0"/>
              <a:t> </a:t>
            </a:r>
            <a:r>
              <a:rPr spc="-240" dirty="0"/>
              <a:t>exceptions</a:t>
            </a:r>
          </a:p>
        </p:txBody>
      </p:sp>
      <p:sp>
        <p:nvSpPr>
          <p:cNvPr id="12" name="object 12"/>
          <p:cNvSpPr/>
          <p:nvPr/>
        </p:nvSpPr>
        <p:spPr>
          <a:xfrm>
            <a:off x="5175503" y="4701540"/>
            <a:ext cx="7016750" cy="401320"/>
          </a:xfrm>
          <a:custGeom>
            <a:avLst/>
            <a:gdLst/>
            <a:ahLst/>
            <a:cxnLst/>
            <a:rect l="l" t="t" r="r" b="b"/>
            <a:pathLst>
              <a:path w="7016750" h="401320">
                <a:moveTo>
                  <a:pt x="7016496" y="0"/>
                </a:moveTo>
                <a:lnTo>
                  <a:pt x="0" y="0"/>
                </a:lnTo>
                <a:lnTo>
                  <a:pt x="0" y="400812"/>
                </a:lnTo>
                <a:lnTo>
                  <a:pt x="7016496" y="400812"/>
                </a:lnTo>
                <a:lnTo>
                  <a:pt x="7016496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55514" y="4719065"/>
            <a:ext cx="64192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rlito"/>
                <a:cs typeface="Carlito"/>
              </a:rPr>
              <a:t>Note: </a:t>
            </a: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void </a:t>
            </a:r>
            <a:r>
              <a:rPr sz="1600" b="1" spc="-15" dirty="0">
                <a:latin typeface="Carlito"/>
                <a:cs typeface="Carlito"/>
              </a:rPr>
              <a:t>getData() 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throws </a:t>
            </a:r>
            <a:r>
              <a:rPr sz="1600" b="1" spc="-5" dirty="0">
                <a:solidFill>
                  <a:srgbClr val="C00000"/>
                </a:solidFill>
                <a:latin typeface="Carlito"/>
                <a:cs typeface="Carlito"/>
              </a:rPr>
              <a:t>RuntimeException </a:t>
            </a:r>
            <a:r>
              <a:rPr sz="1600" b="1" dirty="0">
                <a:solidFill>
                  <a:srgbClr val="001F5F"/>
                </a:solidFill>
                <a:latin typeface="Carlito"/>
                <a:cs typeface="Carlito"/>
              </a:rPr>
              <a:t>is</a:t>
            </a:r>
            <a:r>
              <a:rPr sz="1600" b="1" spc="-7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rlito"/>
                <a:cs typeface="Carlito"/>
              </a:rPr>
              <a:t>valid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126" y="1980945"/>
            <a:ext cx="7988300" cy="24606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An </a:t>
            </a:r>
            <a:r>
              <a:rPr sz="2600" spc="-15" dirty="0">
                <a:latin typeface="Carlito"/>
                <a:cs typeface="Carlito"/>
              </a:rPr>
              <a:t>exception </a:t>
            </a:r>
            <a:r>
              <a:rPr sz="2600" dirty="0">
                <a:latin typeface="Carlito"/>
                <a:cs typeface="Carlito"/>
              </a:rPr>
              <a:t>is an </a:t>
            </a:r>
            <a:r>
              <a:rPr sz="2600" spc="-15" dirty="0">
                <a:latin typeface="Carlito"/>
                <a:cs typeface="Carlito"/>
              </a:rPr>
              <a:t>event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occurs </a:t>
            </a:r>
            <a:r>
              <a:rPr sz="2600" spc="-5" dirty="0">
                <a:latin typeface="Carlito"/>
                <a:cs typeface="Carlito"/>
              </a:rPr>
              <a:t>during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execution 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program </a:t>
            </a:r>
            <a:r>
              <a:rPr sz="2600" spc="-5" dirty="0">
                <a:latin typeface="Carlito"/>
                <a:cs typeface="Carlito"/>
              </a:rPr>
              <a:t>that disrupts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normal </a:t>
            </a:r>
            <a:r>
              <a:rPr sz="2600" spc="-10" dirty="0">
                <a:latin typeface="Carlito"/>
                <a:cs typeface="Carlito"/>
              </a:rPr>
              <a:t>flow </a:t>
            </a:r>
            <a:r>
              <a:rPr sz="2600" spc="-5" dirty="0">
                <a:latin typeface="Carlito"/>
                <a:cs typeface="Carlito"/>
              </a:rPr>
              <a:t>of</a:t>
            </a:r>
            <a:r>
              <a:rPr sz="2600" dirty="0">
                <a:latin typeface="Carlito"/>
                <a:cs typeface="Carlito"/>
              </a:rPr>
              <a:t> instructions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Carlito"/>
              <a:cs typeface="Carlito"/>
            </a:endParaRPr>
          </a:p>
          <a:p>
            <a:pPr marL="241300" marR="1593850" indent="-228600" algn="just">
              <a:lnSpc>
                <a:spcPts val="2810"/>
              </a:lnSpc>
              <a:spcBef>
                <a:spcPts val="163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ability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program </a:t>
            </a:r>
            <a:r>
              <a:rPr sz="2600" spc="-10" dirty="0">
                <a:latin typeface="Carlito"/>
                <a:cs typeface="Carlito"/>
              </a:rPr>
              <a:t>to intercept </a:t>
            </a:r>
            <a:r>
              <a:rPr sz="2600" spc="-5" dirty="0">
                <a:latin typeface="Carlito"/>
                <a:cs typeface="Carlito"/>
              </a:rPr>
              <a:t>run-time  </a:t>
            </a:r>
            <a:r>
              <a:rPr sz="2600" spc="-15" dirty="0">
                <a:latin typeface="Carlito"/>
                <a:cs typeface="Carlito"/>
              </a:rPr>
              <a:t>errors, </a:t>
            </a:r>
            <a:r>
              <a:rPr sz="2600" spc="-30" dirty="0">
                <a:latin typeface="Carlito"/>
                <a:cs typeface="Carlito"/>
              </a:rPr>
              <a:t>take </a:t>
            </a:r>
            <a:r>
              <a:rPr sz="2600" spc="-10" dirty="0">
                <a:latin typeface="Carlito"/>
                <a:cs typeface="Carlito"/>
              </a:rPr>
              <a:t>corrective </a:t>
            </a:r>
            <a:r>
              <a:rPr sz="2600" spc="-5" dirty="0">
                <a:latin typeface="Carlito"/>
                <a:cs typeface="Carlito"/>
              </a:rPr>
              <a:t>measures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continue  execution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20" dirty="0">
                <a:latin typeface="Carlito"/>
                <a:cs typeface="Carlito"/>
              </a:rPr>
              <a:t>referred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spc="-15" dirty="0">
                <a:latin typeface="Carlito"/>
                <a:cs typeface="Carlito"/>
              </a:rPr>
              <a:t>exception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handling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54990"/>
          </a:xfrm>
          <a:custGeom>
            <a:avLst/>
            <a:gdLst/>
            <a:ahLst/>
            <a:cxnLst/>
            <a:rect l="l" t="t" r="r" b="b"/>
            <a:pathLst>
              <a:path w="12192000" h="554990">
                <a:moveTo>
                  <a:pt x="12192000" y="0"/>
                </a:moveTo>
                <a:lnTo>
                  <a:pt x="0" y="0"/>
                </a:lnTo>
                <a:lnTo>
                  <a:pt x="0" y="554736"/>
                </a:lnTo>
                <a:lnTo>
                  <a:pt x="12192000" y="5547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38069" y="0"/>
            <a:ext cx="6402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/>
              <a:t>What </a:t>
            </a:r>
            <a:r>
              <a:rPr sz="4000" spc="-229" dirty="0"/>
              <a:t>is </a:t>
            </a:r>
            <a:r>
              <a:rPr sz="4000" spc="-245" dirty="0"/>
              <a:t>an </a:t>
            </a:r>
            <a:r>
              <a:rPr sz="4000" spc="-235" dirty="0"/>
              <a:t>Exception?</a:t>
            </a:r>
            <a:r>
              <a:rPr sz="4000" spc="-265" dirty="0"/>
              <a:t> </a:t>
            </a:r>
            <a:r>
              <a:rPr sz="4000" spc="-180" dirty="0"/>
              <a:t>(Contd.).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853" y="841324"/>
            <a:ext cx="11269345" cy="235141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1138555" algn="l"/>
                <a:tab pos="2025650" algn="l"/>
                <a:tab pos="2776855" algn="l"/>
                <a:tab pos="3633470" algn="l"/>
                <a:tab pos="4871720" algn="l"/>
                <a:tab pos="5476240" algn="l"/>
                <a:tab pos="6289040" algn="l"/>
                <a:tab pos="7082790" algn="l"/>
                <a:tab pos="7782559" algn="l"/>
                <a:tab pos="9219565" algn="l"/>
                <a:tab pos="10076180" algn="l"/>
              </a:tabLst>
            </a:pPr>
            <a:r>
              <a:rPr sz="1600" b="1" spc="-5" dirty="0" smtClean="0">
                <a:solidFill>
                  <a:srgbClr val="001F5F"/>
                </a:solidFill>
                <a:latin typeface="Carlito"/>
                <a:cs typeface="Carlito"/>
              </a:rPr>
              <a:t>W</a:t>
            </a:r>
            <a:r>
              <a:rPr sz="1600" b="1" spc="-15" dirty="0" smtClean="0">
                <a:solidFill>
                  <a:srgbClr val="001F5F"/>
                </a:solidFill>
                <a:latin typeface="Carlito"/>
                <a:cs typeface="Carlito"/>
              </a:rPr>
              <a:t>h</a:t>
            </a:r>
            <a:r>
              <a:rPr sz="1600" b="1" spc="-25" dirty="0" smtClean="0">
                <a:solidFill>
                  <a:srgbClr val="001F5F"/>
                </a:solidFill>
                <a:latin typeface="Carlito"/>
                <a:cs typeface="Carlito"/>
              </a:rPr>
              <a:t>a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lang="en-US" sz="1600" b="1" dirty="0" smtClean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5" dirty="0" smtClean="0">
                <a:solidFill>
                  <a:srgbClr val="001F5F"/>
                </a:solidFill>
                <a:latin typeface="Carlito"/>
                <a:cs typeface="Carlito"/>
              </a:rPr>
              <a:t>wil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l</a:t>
            </a:r>
            <a:r>
              <a:rPr lang="en-US" sz="1600" b="1" dirty="0" smtClean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10" dirty="0" smtClean="0">
                <a:solidFill>
                  <a:srgbClr val="001F5F"/>
                </a:solidFill>
                <a:latin typeface="Carlito"/>
                <a:cs typeface="Carlito"/>
              </a:rPr>
              <a:t>b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e</a:t>
            </a:r>
            <a:r>
              <a:rPr lang="en-US" sz="1600" b="1" dirty="0" smtClean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5" dirty="0" smtClean="0">
                <a:solidFill>
                  <a:srgbClr val="001F5F"/>
                </a:solidFill>
                <a:latin typeface="Carlito"/>
                <a:cs typeface="Carlito"/>
              </a:rPr>
              <a:t>th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e</a:t>
            </a:r>
            <a:r>
              <a:rPr lang="en-US" sz="1600" b="1" dirty="0" smtClean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30" dirty="0" smtClean="0">
                <a:solidFill>
                  <a:srgbClr val="001F5F"/>
                </a:solidFill>
                <a:latin typeface="Carlito"/>
                <a:cs typeface="Carlito"/>
              </a:rPr>
              <a:t>r</a:t>
            </a:r>
            <a:r>
              <a:rPr sz="1600" b="1" spc="-5" dirty="0" smtClean="0">
                <a:solidFill>
                  <a:srgbClr val="001F5F"/>
                </a:solidFill>
                <a:latin typeface="Carlito"/>
                <a:cs typeface="Carlito"/>
              </a:rPr>
              <a:t>esul</a:t>
            </a:r>
            <a:r>
              <a:rPr sz="1600" b="1" spc="-15" dirty="0" smtClean="0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,</a:t>
            </a:r>
            <a:r>
              <a:rPr lang="en-US" sz="1600" b="1" dirty="0" smtClean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5" dirty="0" smtClean="0">
                <a:solidFill>
                  <a:srgbClr val="001F5F"/>
                </a:solidFill>
                <a:latin typeface="Carlito"/>
                <a:cs typeface="Carlito"/>
              </a:rPr>
              <a:t>i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f</a:t>
            </a:r>
            <a:r>
              <a:rPr lang="en-US" sz="1600" b="1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30" dirty="0" smtClean="0">
                <a:solidFill>
                  <a:srgbClr val="001F5F"/>
                </a:solidFill>
                <a:latin typeface="Carlito"/>
                <a:cs typeface="Carlito"/>
              </a:rPr>
              <a:t>w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e</a:t>
            </a:r>
            <a:r>
              <a:rPr sz="1600" b="1" dirty="0">
                <a:solidFill>
                  <a:srgbClr val="001F5F"/>
                </a:solidFill>
                <a:latin typeface="Carlito"/>
                <a:cs typeface="Carlito"/>
              </a:rPr>
              <a:t>	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try</a:t>
            </a:r>
            <a:r>
              <a:rPr lang="en-US" sz="1600" b="1" dirty="0" smtClean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30" dirty="0" smtClean="0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o</a:t>
            </a:r>
            <a:r>
              <a:rPr lang="en-US" sz="1600" b="1" dirty="0" smtClean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25" dirty="0" smtClean="0">
                <a:solidFill>
                  <a:srgbClr val="001F5F"/>
                </a:solidFill>
                <a:latin typeface="Carlito"/>
                <a:cs typeface="Carlito"/>
              </a:rPr>
              <a:t>c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ompile</a:t>
            </a:r>
            <a:r>
              <a:rPr lang="en-US" sz="1600" b="1" dirty="0" smtClean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5" dirty="0" smtClean="0">
                <a:solidFill>
                  <a:srgbClr val="001F5F"/>
                </a:solidFill>
                <a:latin typeface="Carlito"/>
                <a:cs typeface="Carlito"/>
              </a:rPr>
              <a:t>th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e</a:t>
            </a:r>
            <a:r>
              <a:rPr lang="en-US" sz="1600" b="1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40" dirty="0" smtClean="0">
                <a:solidFill>
                  <a:srgbClr val="001F5F"/>
                </a:solidFill>
                <a:latin typeface="Carlito"/>
                <a:cs typeface="Carlito"/>
              </a:rPr>
              <a:t>f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ollowi</a:t>
            </a:r>
            <a:r>
              <a:rPr sz="1600" b="1" spc="-10" dirty="0" smtClean="0">
                <a:solidFill>
                  <a:srgbClr val="001F5F"/>
                </a:solidFill>
                <a:latin typeface="Carlito"/>
                <a:cs typeface="Carlito"/>
              </a:rPr>
              <a:t>n</a:t>
            </a:r>
            <a:r>
              <a:rPr sz="1600" b="1" dirty="0" smtClean="0">
                <a:solidFill>
                  <a:srgbClr val="001F5F"/>
                </a:solidFill>
                <a:latin typeface="Carlito"/>
                <a:cs typeface="Carlito"/>
              </a:rPr>
              <a:t>g  </a:t>
            </a:r>
            <a:r>
              <a:rPr sz="1600" b="1" spc="-5" dirty="0">
                <a:solidFill>
                  <a:srgbClr val="001F5F"/>
                </a:solidFill>
                <a:latin typeface="Carlito"/>
                <a:cs typeface="Carlito"/>
              </a:rPr>
              <a:t>code (FileNotFoundException is </a:t>
            </a:r>
            <a:r>
              <a:rPr sz="1600" b="1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1600" b="1" spc="-5" dirty="0">
                <a:solidFill>
                  <a:srgbClr val="001F5F"/>
                </a:solidFill>
                <a:latin typeface="Carlito"/>
                <a:cs typeface="Carlito"/>
              </a:rPr>
              <a:t>subclass </a:t>
            </a:r>
            <a:r>
              <a:rPr sz="1600" b="1" dirty="0">
                <a:solidFill>
                  <a:srgbClr val="001F5F"/>
                </a:solidFill>
                <a:latin typeface="Carlito"/>
                <a:cs typeface="Carlito"/>
              </a:rPr>
              <a:t>of</a:t>
            </a:r>
            <a:r>
              <a:rPr sz="1600" b="1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rlito"/>
                <a:cs typeface="Carlito"/>
              </a:rPr>
              <a:t>IOException)</a:t>
            </a:r>
            <a:endParaRPr sz="1600" dirty="0">
              <a:latin typeface="Carlito"/>
              <a:cs typeface="Carlito"/>
            </a:endParaRPr>
          </a:p>
          <a:p>
            <a:pPr marL="12700" marR="9229090">
              <a:lnSpc>
                <a:spcPct val="114599"/>
              </a:lnSpc>
              <a:spcBef>
                <a:spcPts val="1995"/>
              </a:spcBef>
            </a:pPr>
            <a:r>
              <a:rPr sz="1600" dirty="0">
                <a:latin typeface="Carlito"/>
                <a:cs typeface="Carlito"/>
              </a:rPr>
              <a:t>import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java.io.*;  </a:t>
            </a:r>
            <a:endParaRPr lang="en-US" sz="1600" spc="-15" dirty="0" smtClean="0">
              <a:latin typeface="Carlito"/>
              <a:cs typeface="Carlito"/>
            </a:endParaRPr>
          </a:p>
          <a:p>
            <a:pPr marL="12700" marR="9229090">
              <a:lnSpc>
                <a:spcPct val="114599"/>
              </a:lnSpc>
              <a:spcBef>
                <a:spcPts val="1995"/>
              </a:spcBef>
            </a:pPr>
            <a:r>
              <a:rPr sz="1600" dirty="0" smtClean="0">
                <a:latin typeface="Carlito"/>
                <a:cs typeface="Carlito"/>
              </a:rPr>
              <a:t>class </a:t>
            </a:r>
            <a:r>
              <a:rPr sz="1600" spc="-5" dirty="0">
                <a:latin typeface="Carlito"/>
                <a:cs typeface="Carlito"/>
              </a:rPr>
              <a:t>Super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1600" spc="-10" dirty="0">
                <a:latin typeface="Carlito"/>
                <a:cs typeface="Carlito"/>
              </a:rPr>
              <a:t>void </a:t>
            </a:r>
            <a:r>
              <a:rPr sz="1600" dirty="0">
                <a:latin typeface="Carlito"/>
                <a:cs typeface="Carlito"/>
              </a:rPr>
              <a:t>m1() </a:t>
            </a:r>
            <a:r>
              <a:rPr sz="1600" spc="-15" dirty="0">
                <a:latin typeface="Carlito"/>
                <a:cs typeface="Carlito"/>
              </a:rPr>
              <a:t>throws </a:t>
            </a:r>
            <a:r>
              <a:rPr sz="1600" spc="-10" dirty="0">
                <a:latin typeface="Carlito"/>
                <a:cs typeface="Carlito"/>
              </a:rPr>
              <a:t>FileNotFoundException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Carlito"/>
                <a:cs typeface="Carlito"/>
              </a:rPr>
              <a:t>FileInputStream fx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spc="-5" dirty="0">
                <a:latin typeface="Carlito"/>
                <a:cs typeface="Carlito"/>
              </a:rPr>
              <a:t>new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FileInputStream("Super.txt");</a:t>
            </a:r>
            <a:endParaRPr sz="16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853" y="3846321"/>
            <a:ext cx="4070350" cy="90922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600" dirty="0">
                <a:latin typeface="Carlito"/>
                <a:cs typeface="Carlito"/>
              </a:rPr>
              <a:t>class </a:t>
            </a:r>
            <a:r>
              <a:rPr sz="1600" spc="-5" dirty="0">
                <a:latin typeface="Carlito"/>
                <a:cs typeface="Carlito"/>
              </a:rPr>
              <a:t>Sub </a:t>
            </a:r>
            <a:r>
              <a:rPr sz="1600" spc="-10" dirty="0">
                <a:latin typeface="Carlito"/>
                <a:cs typeface="Carlito"/>
              </a:rPr>
              <a:t>extends </a:t>
            </a:r>
            <a:r>
              <a:rPr sz="1600" spc="-5" dirty="0">
                <a:latin typeface="Carlito"/>
                <a:cs typeface="Carlito"/>
              </a:rPr>
              <a:t>Super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1600" spc="-10" dirty="0">
                <a:latin typeface="Carlito"/>
                <a:cs typeface="Carlito"/>
              </a:rPr>
              <a:t>void </a:t>
            </a:r>
            <a:r>
              <a:rPr sz="1600" dirty="0">
                <a:latin typeface="Carlito"/>
                <a:cs typeface="Carlito"/>
              </a:rPr>
              <a:t>m1() </a:t>
            </a:r>
            <a:r>
              <a:rPr sz="1600" spc="-15" dirty="0">
                <a:latin typeface="Carlito"/>
                <a:cs typeface="Carlito"/>
              </a:rPr>
              <a:t>throws </a:t>
            </a:r>
            <a:r>
              <a:rPr sz="1600" spc="-10" dirty="0">
                <a:latin typeface="Carlito"/>
                <a:cs typeface="Carlito"/>
              </a:rPr>
              <a:t>IOException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853" y="5104491"/>
            <a:ext cx="7452359" cy="90986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535"/>
              </a:spcBef>
            </a:pPr>
            <a:r>
              <a:rPr sz="1600" spc="-10" dirty="0">
                <a:latin typeface="Carlito"/>
                <a:cs typeface="Carlito"/>
              </a:rPr>
              <a:t>FileInputStream </a:t>
            </a:r>
            <a:r>
              <a:rPr sz="1600" spc="-5" dirty="0">
                <a:latin typeface="Carlito"/>
                <a:cs typeface="Carlito"/>
              </a:rPr>
              <a:t>fx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spc="-10" dirty="0">
                <a:latin typeface="Carlito"/>
                <a:cs typeface="Carlito"/>
              </a:rPr>
              <a:t>new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FileInputStream("Sub.txt");</a:t>
            </a:r>
            <a:endParaRPr sz="16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554990"/>
          </a:xfrm>
          <a:custGeom>
            <a:avLst/>
            <a:gdLst/>
            <a:ahLst/>
            <a:cxnLst/>
            <a:rect l="l" t="t" r="r" b="b"/>
            <a:pathLst>
              <a:path w="12192000" h="554990">
                <a:moveTo>
                  <a:pt x="12192000" y="0"/>
                </a:moveTo>
                <a:lnTo>
                  <a:pt x="0" y="0"/>
                </a:lnTo>
                <a:lnTo>
                  <a:pt x="0" y="554736"/>
                </a:lnTo>
                <a:lnTo>
                  <a:pt x="12192000" y="5547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939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65" dirty="0"/>
              <a:t>Quiz</a:t>
            </a:r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5638800" y="3886200"/>
            <a:ext cx="4724400" cy="285976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600" b="1" spc="-30" dirty="0">
                <a:solidFill>
                  <a:srgbClr val="4471C4"/>
                </a:solidFill>
                <a:latin typeface="Arial"/>
                <a:cs typeface="Arial"/>
              </a:rPr>
              <a:t>Yes, 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it </a:t>
            </a:r>
            <a:r>
              <a:rPr sz="1600" b="1" spc="5" dirty="0">
                <a:solidFill>
                  <a:srgbClr val="4471C4"/>
                </a:solidFill>
                <a:latin typeface="Arial"/>
                <a:cs typeface="Arial"/>
              </a:rPr>
              <a:t>will </a:t>
            </a:r>
            <a:r>
              <a:rPr sz="1600" b="1" spc="-5" dirty="0">
                <a:solidFill>
                  <a:srgbClr val="4471C4"/>
                </a:solidFill>
                <a:latin typeface="Arial"/>
                <a:cs typeface="Arial"/>
              </a:rPr>
              <a:t>throw </a:t>
            </a:r>
            <a:r>
              <a:rPr sz="1600" b="1" dirty="0">
                <a:solidFill>
                  <a:srgbClr val="4471C4"/>
                </a:solidFill>
                <a:latin typeface="Arial"/>
                <a:cs typeface="Arial"/>
              </a:rPr>
              <a:t>compilation</a:t>
            </a:r>
            <a:r>
              <a:rPr sz="1600" b="1" spc="-1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471C4"/>
                </a:solidFill>
                <a:latin typeface="Arial"/>
                <a:cs typeface="Arial"/>
              </a:rPr>
              <a:t>Error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384" y="846201"/>
            <a:ext cx="11254105" cy="30314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1137285" algn="l"/>
                <a:tab pos="2023110" algn="l"/>
                <a:tab pos="2773045" algn="l"/>
                <a:tab pos="3627754" algn="l"/>
                <a:tab pos="4864100" algn="l"/>
                <a:tab pos="5467985" algn="l"/>
                <a:tab pos="6278245" algn="l"/>
                <a:tab pos="7070725" algn="l"/>
                <a:tab pos="7769225" algn="l"/>
                <a:tab pos="9204960" algn="l"/>
                <a:tab pos="10059670" algn="l"/>
              </a:tabLst>
            </a:pP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Wh</a:t>
            </a:r>
            <a:r>
              <a:rPr sz="2400" b="1" spc="-25" dirty="0">
                <a:solidFill>
                  <a:srgbClr val="001F5F"/>
                </a:solidFill>
                <a:latin typeface="Carlito"/>
                <a:cs typeface="Carlito"/>
              </a:rPr>
              <a:t>a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t	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wi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ll	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b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e	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th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e	</a:t>
            </a:r>
            <a:r>
              <a:rPr sz="2400" b="1" spc="-30" dirty="0">
                <a:solidFill>
                  <a:srgbClr val="001F5F"/>
                </a:solidFill>
                <a:latin typeface="Carlito"/>
                <a:cs typeface="Carlito"/>
              </a:rPr>
              <a:t>r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esult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,	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i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f	</a:t>
            </a:r>
            <a:r>
              <a:rPr sz="2400" b="1" spc="-25" dirty="0">
                <a:solidFill>
                  <a:srgbClr val="001F5F"/>
                </a:solidFill>
                <a:latin typeface="Carlito"/>
                <a:cs typeface="Carlito"/>
              </a:rPr>
              <a:t>w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e	try	</a:t>
            </a:r>
            <a:r>
              <a:rPr sz="2400" b="1" spc="-30" dirty="0">
                <a:solidFill>
                  <a:srgbClr val="001F5F"/>
                </a:solidFill>
                <a:latin typeface="Carlito"/>
                <a:cs typeface="Carlito"/>
              </a:rPr>
              <a:t>t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o	</a:t>
            </a:r>
            <a:r>
              <a:rPr sz="2400" b="1" spc="-25" dirty="0">
                <a:solidFill>
                  <a:srgbClr val="001F5F"/>
                </a:solidFill>
                <a:latin typeface="Carlito"/>
                <a:cs typeface="Carlito"/>
              </a:rPr>
              <a:t>c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o</a:t>
            </a:r>
            <a:r>
              <a:rPr sz="2400" b="1" spc="5" dirty="0">
                <a:solidFill>
                  <a:srgbClr val="001F5F"/>
                </a:solidFill>
                <a:latin typeface="Carlito"/>
                <a:cs typeface="Carlito"/>
              </a:rPr>
              <a:t>m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p</a:t>
            </a:r>
            <a:r>
              <a:rPr sz="2400" b="1" spc="-10" dirty="0">
                <a:solidFill>
                  <a:srgbClr val="001F5F"/>
                </a:solidFill>
                <a:latin typeface="Carlito"/>
                <a:cs typeface="Carlito"/>
              </a:rPr>
              <a:t>i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le	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th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e	</a:t>
            </a:r>
            <a:r>
              <a:rPr sz="2400" b="1" spc="-40" dirty="0">
                <a:solidFill>
                  <a:srgbClr val="001F5F"/>
                </a:solidFill>
                <a:latin typeface="Carlito"/>
                <a:cs typeface="Carlito"/>
              </a:rPr>
              <a:t>f</a:t>
            </a:r>
            <a:r>
              <a:rPr sz="2400" b="1" spc="5" dirty="0">
                <a:solidFill>
                  <a:srgbClr val="001F5F"/>
                </a:solidFill>
                <a:latin typeface="Carlito"/>
                <a:cs typeface="Carlito"/>
              </a:rPr>
              <a:t>o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llowing 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code </a:t>
            </a:r>
            <a:r>
              <a:rPr sz="2400" b="1" spc="-10" dirty="0">
                <a:solidFill>
                  <a:srgbClr val="001F5F"/>
                </a:solidFill>
                <a:latin typeface="Carlito"/>
                <a:cs typeface="Carlito"/>
              </a:rPr>
              <a:t>(FileNotFoundException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is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a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subclass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of</a:t>
            </a:r>
            <a:r>
              <a:rPr sz="2400" b="1" spc="-1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rlito"/>
                <a:cs typeface="Carlito"/>
              </a:rPr>
              <a:t>IOException)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import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java.io.*;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5" dirty="0">
                <a:latin typeface="Carlito"/>
                <a:cs typeface="Carlito"/>
              </a:rPr>
              <a:t>Super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latin typeface="Carlito"/>
                <a:cs typeface="Carlito"/>
              </a:rPr>
              <a:t>void </a:t>
            </a:r>
            <a:r>
              <a:rPr sz="2400" dirty="0">
                <a:latin typeface="Carlito"/>
                <a:cs typeface="Carlito"/>
              </a:rPr>
              <a:t>m1() </a:t>
            </a:r>
            <a:r>
              <a:rPr sz="2400" spc="-15" dirty="0">
                <a:latin typeface="Carlito"/>
                <a:cs typeface="Carlito"/>
              </a:rPr>
              <a:t>throws </a:t>
            </a:r>
            <a:r>
              <a:rPr sz="2400" spc="-10" dirty="0">
                <a:latin typeface="Carlito"/>
                <a:cs typeface="Carlito"/>
              </a:rPr>
              <a:t>IOException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2400" spc="-10" dirty="0">
                <a:latin typeface="Carlito"/>
                <a:cs typeface="Carlito"/>
              </a:rPr>
              <a:t>FileInputStream </a:t>
            </a:r>
            <a:r>
              <a:rPr sz="2400" spc="-5" dirty="0">
                <a:latin typeface="Carlito"/>
                <a:cs typeface="Carlito"/>
              </a:rPr>
              <a:t>fx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15" dirty="0">
                <a:latin typeface="Carlito"/>
                <a:cs typeface="Carlito"/>
              </a:rPr>
              <a:t>FileInputStream("Super.txt");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384" y="3850640"/>
            <a:ext cx="3127375" cy="73481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Sub </a:t>
            </a:r>
            <a:r>
              <a:rPr sz="2000" spc="-10" dirty="0">
                <a:latin typeface="Carlito"/>
                <a:cs typeface="Carlito"/>
              </a:rPr>
              <a:t>extends </a:t>
            </a:r>
            <a:r>
              <a:rPr sz="2000" spc="-5" dirty="0">
                <a:latin typeface="Carlito"/>
                <a:cs typeface="Carlito"/>
              </a:rPr>
              <a:t>Super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3384" y="4692141"/>
            <a:ext cx="7452359" cy="143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686435">
              <a:lnSpc>
                <a:spcPct val="114599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dirty="0">
                <a:latin typeface="Carlito"/>
                <a:cs typeface="Carlito"/>
              </a:rPr>
              <a:t>m1() </a:t>
            </a:r>
            <a:r>
              <a:rPr sz="2000" spc="-15" dirty="0">
                <a:latin typeface="Carlito"/>
                <a:cs typeface="Carlito"/>
              </a:rPr>
              <a:t>throws </a:t>
            </a:r>
            <a:r>
              <a:rPr sz="2000" spc="-10" dirty="0">
                <a:latin typeface="Carlito"/>
                <a:cs typeface="Carlito"/>
              </a:rPr>
              <a:t>FileNotFoundException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5" dirty="0">
                <a:latin typeface="Carlito"/>
                <a:cs typeface="Carlito"/>
              </a:rPr>
              <a:t>FileInputStream fx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FileInputStream("Sub.txt");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554990"/>
          </a:xfrm>
          <a:custGeom>
            <a:avLst/>
            <a:gdLst/>
            <a:ahLst/>
            <a:cxnLst/>
            <a:rect l="l" t="t" r="r" b="b"/>
            <a:pathLst>
              <a:path w="12192000" h="554990">
                <a:moveTo>
                  <a:pt x="12192000" y="0"/>
                </a:moveTo>
                <a:lnTo>
                  <a:pt x="0" y="0"/>
                </a:lnTo>
                <a:lnTo>
                  <a:pt x="0" y="554736"/>
                </a:lnTo>
                <a:lnTo>
                  <a:pt x="12192000" y="5547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828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5" dirty="0"/>
              <a:t>Quiz</a:t>
            </a:r>
            <a:r>
              <a:rPr sz="4000" spc="-275" dirty="0"/>
              <a:t> </a:t>
            </a:r>
            <a:r>
              <a:rPr sz="4000" spc="-180" dirty="0"/>
              <a:t>(Contd.).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5638800" y="3886200"/>
            <a:ext cx="4267200" cy="40132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solidFill>
                  <a:srgbClr val="4471C4"/>
                </a:solidFill>
                <a:latin typeface="Arial"/>
                <a:cs typeface="Arial"/>
              </a:rPr>
              <a:t>No Compilation</a:t>
            </a:r>
            <a:r>
              <a:rPr sz="2000" b="1" spc="-4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471C4"/>
                </a:solidFill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212" y="1014729"/>
            <a:ext cx="7926705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1F5F"/>
                </a:solidFill>
                <a:latin typeface="Carlito"/>
                <a:cs typeface="Carlito"/>
              </a:rPr>
              <a:t>What </a:t>
            </a:r>
            <a:r>
              <a:rPr sz="2000" b="1" spc="-5" dirty="0">
                <a:solidFill>
                  <a:srgbClr val="001F5F"/>
                </a:solidFill>
                <a:latin typeface="Carlito"/>
                <a:cs typeface="Carlito"/>
              </a:rPr>
              <a:t>will be the </a:t>
            </a:r>
            <a:r>
              <a:rPr sz="2000" b="1" spc="-10" dirty="0">
                <a:solidFill>
                  <a:srgbClr val="001F5F"/>
                </a:solidFill>
                <a:latin typeface="Carlito"/>
                <a:cs typeface="Carlito"/>
              </a:rPr>
              <a:t>result, </a:t>
            </a:r>
            <a:r>
              <a:rPr sz="2000" b="1" spc="-5" dirty="0">
                <a:solidFill>
                  <a:srgbClr val="001F5F"/>
                </a:solidFill>
                <a:latin typeface="Carlito"/>
                <a:cs typeface="Carlito"/>
              </a:rPr>
              <a:t>if </a:t>
            </a:r>
            <a:r>
              <a:rPr sz="2000" b="1" spc="-15" dirty="0">
                <a:solidFill>
                  <a:srgbClr val="001F5F"/>
                </a:solidFill>
                <a:latin typeface="Carlito"/>
                <a:cs typeface="Carlito"/>
              </a:rPr>
              <a:t>we </a:t>
            </a:r>
            <a:r>
              <a:rPr sz="2000" b="1" dirty="0">
                <a:solidFill>
                  <a:srgbClr val="001F5F"/>
                </a:solidFill>
                <a:latin typeface="Carlito"/>
                <a:cs typeface="Carlito"/>
              </a:rPr>
              <a:t>try </a:t>
            </a:r>
            <a:r>
              <a:rPr sz="2000" b="1" spc="-15" dirty="0">
                <a:solidFill>
                  <a:srgbClr val="001F5F"/>
                </a:solidFill>
                <a:latin typeface="Carlito"/>
                <a:cs typeface="Carlito"/>
              </a:rPr>
              <a:t>to </a:t>
            </a:r>
            <a:r>
              <a:rPr sz="2000" b="1" spc="-5" dirty="0">
                <a:solidFill>
                  <a:srgbClr val="001F5F"/>
                </a:solidFill>
                <a:latin typeface="Carlito"/>
                <a:cs typeface="Carlito"/>
              </a:rPr>
              <a:t>compile the following</a:t>
            </a:r>
            <a:r>
              <a:rPr sz="2000" b="1" spc="3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rlito"/>
                <a:cs typeface="Carlito"/>
              </a:rPr>
              <a:t>code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Super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</a:p>
          <a:p>
            <a:pPr marL="927100" marR="2830195" indent="-685800">
              <a:lnSpc>
                <a:spcPct val="114599"/>
              </a:lnSpc>
            </a:pP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dirty="0">
                <a:latin typeface="Carlito"/>
                <a:cs typeface="Carlito"/>
              </a:rPr>
              <a:t>m1() </a:t>
            </a:r>
            <a:r>
              <a:rPr sz="2000" spc="-15" dirty="0">
                <a:latin typeface="Carlito"/>
                <a:cs typeface="Carlito"/>
              </a:rPr>
              <a:t>throws </a:t>
            </a:r>
            <a:r>
              <a:rPr sz="2000" spc="-5" dirty="0">
                <a:latin typeface="Carlito"/>
                <a:cs typeface="Carlito"/>
              </a:rPr>
              <a:t>ArithmeticException</a:t>
            </a:r>
            <a:r>
              <a:rPr sz="2000" spc="-1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dirty="0">
                <a:latin typeface="Carlito"/>
                <a:cs typeface="Carlito"/>
              </a:rPr>
              <a:t>x = </a:t>
            </a:r>
            <a:r>
              <a:rPr sz="2000" spc="-5" dirty="0">
                <a:latin typeface="Carlito"/>
                <a:cs typeface="Carlito"/>
              </a:rPr>
              <a:t>100,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y=0;</a:t>
            </a:r>
          </a:p>
          <a:p>
            <a:pPr marL="927100">
              <a:lnSpc>
                <a:spcPts val="2775"/>
              </a:lnSpc>
            </a:pP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dirty="0">
                <a:latin typeface="Carlito"/>
                <a:cs typeface="Carlito"/>
              </a:rPr>
              <a:t>z=x/y;</a:t>
            </a:r>
          </a:p>
          <a:p>
            <a:pPr marL="927100">
              <a:lnSpc>
                <a:spcPts val="2845"/>
              </a:lnSpc>
            </a:pPr>
            <a:r>
              <a:rPr sz="2000" spc="-10" dirty="0">
                <a:latin typeface="Carlito"/>
                <a:cs typeface="Carlito"/>
              </a:rPr>
              <a:t>System.out.println(z);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212" y="4018488"/>
            <a:ext cx="3127375" cy="73545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Sub </a:t>
            </a:r>
            <a:r>
              <a:rPr sz="2000" spc="-10" dirty="0">
                <a:latin typeface="Carlito"/>
                <a:cs typeface="Carlito"/>
              </a:rPr>
              <a:t>extends </a:t>
            </a:r>
            <a:r>
              <a:rPr sz="2000" spc="-5" dirty="0">
                <a:latin typeface="Carlito"/>
                <a:cs typeface="Carlito"/>
              </a:rPr>
              <a:t>Super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212" y="4860849"/>
            <a:ext cx="5702935" cy="143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685800">
              <a:lnSpc>
                <a:spcPct val="114599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dirty="0">
                <a:latin typeface="Carlito"/>
                <a:cs typeface="Carlito"/>
              </a:rPr>
              <a:t>m1() </a:t>
            </a:r>
            <a:r>
              <a:rPr sz="2000" spc="-15" dirty="0">
                <a:latin typeface="Carlito"/>
                <a:cs typeface="Carlito"/>
              </a:rPr>
              <a:t>throws </a:t>
            </a:r>
            <a:r>
              <a:rPr sz="2000" spc="-10" dirty="0">
                <a:latin typeface="Carlito"/>
                <a:cs typeface="Carlito"/>
              </a:rPr>
              <a:t>NumberFormatException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latin typeface="Carlito"/>
                <a:cs typeface="Carlito"/>
              </a:rPr>
              <a:t>System.out.println("Wipro");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29920"/>
          </a:xfrm>
          <a:custGeom>
            <a:avLst/>
            <a:gdLst/>
            <a:ahLst/>
            <a:cxnLst/>
            <a:rect l="l" t="t" r="r" b="b"/>
            <a:pathLst>
              <a:path w="12192000" h="629920">
                <a:moveTo>
                  <a:pt x="12192000" y="0"/>
                </a:moveTo>
                <a:lnTo>
                  <a:pt x="0" y="0"/>
                </a:lnTo>
                <a:lnTo>
                  <a:pt x="0" y="629412"/>
                </a:lnTo>
                <a:lnTo>
                  <a:pt x="12192000" y="6294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828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5" dirty="0"/>
              <a:t>Quiz</a:t>
            </a:r>
            <a:r>
              <a:rPr sz="4000" spc="-275" dirty="0"/>
              <a:t> </a:t>
            </a:r>
            <a:r>
              <a:rPr sz="4000" spc="-180" dirty="0"/>
              <a:t>(Contd.).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5334000" y="4191000"/>
            <a:ext cx="4267200" cy="40132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solidFill>
                  <a:srgbClr val="4471C4"/>
                </a:solidFill>
                <a:latin typeface="Arial"/>
                <a:cs typeface="Arial"/>
              </a:rPr>
              <a:t>No Error! Compilation</a:t>
            </a:r>
            <a:r>
              <a:rPr sz="2000" b="1" spc="-10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471C4"/>
                </a:solidFill>
                <a:latin typeface="Arial"/>
                <a:cs typeface="Arial"/>
              </a:rPr>
              <a:t>successful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476" y="744981"/>
            <a:ext cx="8182609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  <a:tabLst>
                <a:tab pos="1039494" algn="l"/>
                <a:tab pos="1844675" algn="l"/>
                <a:tab pos="2527300" algn="l"/>
                <a:tab pos="3307715" algn="l"/>
                <a:tab pos="4435475" algn="l"/>
                <a:tab pos="4984115" algn="l"/>
                <a:tab pos="5723255" algn="l"/>
                <a:tab pos="6447790" algn="l"/>
                <a:tab pos="7082790" algn="l"/>
              </a:tabLst>
            </a:pP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What	will	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be	the	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result,	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if	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we	</a:t>
            </a:r>
            <a:r>
              <a:rPr sz="2200" b="1" spc="5" dirty="0">
                <a:solidFill>
                  <a:srgbClr val="001F5F"/>
                </a:solidFill>
                <a:latin typeface="Carlito"/>
                <a:cs typeface="Carlito"/>
              </a:rPr>
              <a:t>try	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to	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compile 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(FileNotFoundException 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&amp;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SQLException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are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not </a:t>
            </a:r>
            <a:r>
              <a:rPr sz="2200" b="1" spc="-20" dirty="0">
                <a:solidFill>
                  <a:srgbClr val="001F5F"/>
                </a:solidFill>
                <a:latin typeface="Carlito"/>
                <a:cs typeface="Carlito"/>
              </a:rPr>
              <a:t>related</a:t>
            </a:r>
            <a:r>
              <a:rPr sz="2200" b="1" spc="22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hierarchically)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889" y="744981"/>
            <a:ext cx="28346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3115" algn="l"/>
                <a:tab pos="2265045" algn="l"/>
              </a:tabLst>
            </a:pP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the	</a:t>
            </a:r>
            <a:r>
              <a:rPr sz="2200" b="1" spc="-30" dirty="0">
                <a:solidFill>
                  <a:srgbClr val="001F5F"/>
                </a:solidFill>
                <a:latin typeface="Carlito"/>
                <a:cs typeface="Carlito"/>
              </a:rPr>
              <a:t>f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ollowi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n</a:t>
            </a:r>
            <a:r>
              <a:rPr sz="2200" b="1" spc="-5" dirty="0">
                <a:solidFill>
                  <a:srgbClr val="001F5F"/>
                </a:solidFill>
                <a:latin typeface="Carlito"/>
                <a:cs typeface="Carlito"/>
              </a:rPr>
              <a:t>g</a:t>
            </a:r>
            <a:r>
              <a:rPr sz="2200" b="1" dirty="0">
                <a:solidFill>
                  <a:srgbClr val="001F5F"/>
                </a:solidFill>
                <a:latin typeface="Carlito"/>
                <a:cs typeface="Carlito"/>
              </a:rPr>
              <a:t>	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code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33476" y="1616481"/>
            <a:ext cx="7107555" cy="23879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125720">
              <a:lnSpc>
                <a:spcPct val="128000"/>
              </a:lnSpc>
              <a:spcBef>
                <a:spcPts val="105"/>
              </a:spcBef>
            </a:pPr>
            <a:r>
              <a:rPr sz="2000" spc="-5" dirty="0"/>
              <a:t>import </a:t>
            </a:r>
            <a:r>
              <a:rPr sz="2000" spc="-10" dirty="0"/>
              <a:t>java.io.*;  </a:t>
            </a:r>
            <a:r>
              <a:rPr sz="2000" spc="-5" dirty="0"/>
              <a:t>import</a:t>
            </a:r>
            <a:r>
              <a:rPr sz="2000" spc="-70" dirty="0"/>
              <a:t> </a:t>
            </a:r>
            <a:r>
              <a:rPr sz="2000" spc="-10" dirty="0"/>
              <a:t>java.sql.*;  </a:t>
            </a:r>
            <a:r>
              <a:rPr sz="2000" spc="-5" dirty="0"/>
              <a:t>class </a:t>
            </a:r>
            <a:r>
              <a:rPr sz="2000" spc="-10" dirty="0"/>
              <a:t>Super</a:t>
            </a:r>
            <a:r>
              <a:rPr sz="2000" spc="-5" dirty="0"/>
              <a:t> {</a:t>
            </a:r>
          </a:p>
          <a:p>
            <a:pPr marL="240665">
              <a:lnSpc>
                <a:spcPct val="100000"/>
              </a:lnSpc>
              <a:spcBef>
                <a:spcPts val="730"/>
              </a:spcBef>
            </a:pPr>
            <a:r>
              <a:rPr sz="2000" spc="-10" dirty="0"/>
              <a:t>void </a:t>
            </a:r>
            <a:r>
              <a:rPr sz="2000" spc="-5" dirty="0"/>
              <a:t>m1() </a:t>
            </a:r>
            <a:r>
              <a:rPr sz="2000" spc="-15" dirty="0"/>
              <a:t>throws </a:t>
            </a:r>
            <a:r>
              <a:rPr sz="2000" spc="-10" dirty="0"/>
              <a:t>FileNotFoundException</a:t>
            </a:r>
            <a:r>
              <a:rPr sz="2000" spc="50" dirty="0"/>
              <a:t> </a:t>
            </a:r>
            <a:r>
              <a:rPr sz="2000" spc="-5" dirty="0"/>
              <a:t>{</a:t>
            </a:r>
          </a:p>
          <a:p>
            <a:pPr marL="927100">
              <a:lnSpc>
                <a:spcPct val="100000"/>
              </a:lnSpc>
              <a:spcBef>
                <a:spcPts val="745"/>
              </a:spcBef>
            </a:pPr>
            <a:r>
              <a:rPr sz="2000" spc="-10" dirty="0"/>
              <a:t>FileInputStream </a:t>
            </a:r>
            <a:r>
              <a:rPr sz="2000" spc="-5" dirty="0"/>
              <a:t>fx = </a:t>
            </a:r>
            <a:r>
              <a:rPr sz="2000" spc="-15" dirty="0"/>
              <a:t>new</a:t>
            </a:r>
            <a:r>
              <a:rPr sz="2000" spc="140" dirty="0"/>
              <a:t> </a:t>
            </a:r>
            <a:r>
              <a:rPr sz="2000" spc="-20" dirty="0"/>
              <a:t>FileInputStream("Super.txt");</a:t>
            </a:r>
          </a:p>
          <a:p>
            <a:pPr marL="240665">
              <a:lnSpc>
                <a:spcPct val="100000"/>
              </a:lnSpc>
              <a:spcBef>
                <a:spcPts val="735"/>
              </a:spcBef>
            </a:pPr>
            <a:r>
              <a:rPr sz="2000" spc="-5" dirty="0"/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3476" y="4188518"/>
            <a:ext cx="3932554" cy="12118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spc="-10" dirty="0">
                <a:latin typeface="Carlito"/>
                <a:cs typeface="Carlito"/>
              </a:rPr>
              <a:t>Sub </a:t>
            </a:r>
            <a:r>
              <a:rPr sz="2000" spc="-15" dirty="0">
                <a:latin typeface="Carlito"/>
                <a:cs typeface="Carlito"/>
              </a:rPr>
              <a:t>extends </a:t>
            </a:r>
            <a:r>
              <a:rPr sz="2000" spc="-10" dirty="0">
                <a:latin typeface="Carlito"/>
                <a:cs typeface="Carlito"/>
              </a:rPr>
              <a:t>Super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{</a:t>
            </a:r>
            <a:endParaRPr sz="2000" dirty="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  <a:spcBef>
                <a:spcPts val="735"/>
              </a:spcBef>
            </a:pP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spc="-5" dirty="0">
                <a:latin typeface="Carlito"/>
                <a:cs typeface="Carlito"/>
              </a:rPr>
              <a:t>m1() </a:t>
            </a:r>
            <a:r>
              <a:rPr sz="2000" spc="-15" dirty="0">
                <a:latin typeface="Carlito"/>
                <a:cs typeface="Carlito"/>
              </a:rPr>
              <a:t>throws SQLException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{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476" y="5475180"/>
            <a:ext cx="6899909" cy="12118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850"/>
              </a:spcBef>
            </a:pPr>
            <a:r>
              <a:rPr sz="2000" spc="-10" dirty="0">
                <a:latin typeface="Carlito"/>
                <a:cs typeface="Carlito"/>
              </a:rPr>
              <a:t>FileInputStream </a:t>
            </a:r>
            <a:r>
              <a:rPr sz="2000" spc="-5" dirty="0">
                <a:latin typeface="Carlito"/>
                <a:cs typeface="Carlito"/>
              </a:rPr>
              <a:t>fx = </a:t>
            </a:r>
            <a:r>
              <a:rPr sz="2000" spc="-10" dirty="0">
                <a:latin typeface="Carlito"/>
                <a:cs typeface="Carlito"/>
              </a:rPr>
              <a:t>new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FileInputStream("Sub.txt");</a:t>
            </a:r>
            <a:endParaRPr sz="2000" dirty="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539750"/>
          </a:xfrm>
          <a:custGeom>
            <a:avLst/>
            <a:gdLst/>
            <a:ahLst/>
            <a:cxnLst/>
            <a:rect l="l" t="t" r="r" b="b"/>
            <a:pathLst>
              <a:path w="12192000" h="539750">
                <a:moveTo>
                  <a:pt x="12192000" y="0"/>
                </a:moveTo>
                <a:lnTo>
                  <a:pt x="0" y="0"/>
                </a:lnTo>
                <a:lnTo>
                  <a:pt x="0" y="539496"/>
                </a:lnTo>
                <a:lnTo>
                  <a:pt x="12192000" y="5394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828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5" dirty="0"/>
              <a:t>Quiz</a:t>
            </a:r>
            <a:r>
              <a:rPr sz="4000" spc="-275" dirty="0"/>
              <a:t> </a:t>
            </a:r>
            <a:r>
              <a:rPr sz="4000" spc="-180" dirty="0"/>
              <a:t>(Contd.).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5638800" y="4238244"/>
            <a:ext cx="4724400" cy="40132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2000" b="1" spc="-5" dirty="0">
                <a:solidFill>
                  <a:srgbClr val="4471C4"/>
                </a:solidFill>
                <a:latin typeface="Arial"/>
                <a:cs typeface="Arial"/>
              </a:rPr>
              <a:t>It </a:t>
            </a:r>
            <a:r>
              <a:rPr sz="2000" b="1" spc="5" dirty="0">
                <a:solidFill>
                  <a:srgbClr val="4471C4"/>
                </a:solidFill>
                <a:latin typeface="Arial"/>
                <a:cs typeface="Arial"/>
              </a:rPr>
              <a:t>will </a:t>
            </a:r>
            <a:r>
              <a:rPr sz="2000" b="1" spc="-5" dirty="0">
                <a:solidFill>
                  <a:srgbClr val="4471C4"/>
                </a:solidFill>
                <a:latin typeface="Arial"/>
                <a:cs typeface="Arial"/>
              </a:rPr>
              <a:t>throw </a:t>
            </a:r>
            <a:r>
              <a:rPr sz="2000" b="1" dirty="0">
                <a:solidFill>
                  <a:srgbClr val="4471C4"/>
                </a:solidFill>
                <a:latin typeface="Arial"/>
                <a:cs typeface="Arial"/>
              </a:rPr>
              <a:t>compilation</a:t>
            </a:r>
            <a:r>
              <a:rPr sz="2000" b="1" spc="-114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471C4"/>
                </a:solidFill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427" y="4858969"/>
            <a:ext cx="242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spc="-2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836" y="737996"/>
            <a:ext cx="1021588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There are </a:t>
            </a:r>
            <a:r>
              <a:rPr sz="2600" spc="-5" dirty="0">
                <a:latin typeface="Carlito"/>
                <a:cs typeface="Carlito"/>
              </a:rPr>
              <a:t>various situations </a:t>
            </a:r>
            <a:r>
              <a:rPr sz="2600" dirty="0">
                <a:latin typeface="Carlito"/>
                <a:cs typeface="Carlito"/>
              </a:rPr>
              <a:t>when an </a:t>
            </a:r>
            <a:r>
              <a:rPr sz="2600" spc="-15" dirty="0">
                <a:latin typeface="Carlito"/>
                <a:cs typeface="Carlito"/>
              </a:rPr>
              <a:t>exception </a:t>
            </a:r>
            <a:r>
              <a:rPr sz="2600" spc="-10" dirty="0">
                <a:latin typeface="Carlito"/>
                <a:cs typeface="Carlito"/>
              </a:rPr>
              <a:t>could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occur: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15" dirty="0">
                <a:latin typeface="Carlito"/>
                <a:cs typeface="Carlito"/>
              </a:rPr>
              <a:t>Attempting to </a:t>
            </a:r>
            <a:r>
              <a:rPr sz="2600" dirty="0">
                <a:latin typeface="Carlito"/>
                <a:cs typeface="Carlito"/>
              </a:rPr>
              <a:t>access a </a:t>
            </a:r>
            <a:r>
              <a:rPr sz="2600" spc="-5" dirty="0">
                <a:latin typeface="Carlito"/>
                <a:cs typeface="Carlito"/>
              </a:rPr>
              <a:t>file that does not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exist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rlito"/>
                <a:cs typeface="Carlito"/>
              </a:rPr>
              <a:t>Inserting an </a:t>
            </a:r>
            <a:r>
              <a:rPr sz="2600" spc="-5" dirty="0">
                <a:latin typeface="Carlito"/>
                <a:cs typeface="Carlito"/>
              </a:rPr>
              <a:t>element </a:t>
            </a:r>
            <a:r>
              <a:rPr sz="2600" spc="-10" dirty="0">
                <a:latin typeface="Carlito"/>
                <a:cs typeface="Carlito"/>
              </a:rPr>
              <a:t>into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20" dirty="0">
                <a:latin typeface="Carlito"/>
                <a:cs typeface="Carlito"/>
              </a:rPr>
              <a:t>array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position that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not </a:t>
            </a:r>
            <a:r>
              <a:rPr sz="2600" dirty="0">
                <a:latin typeface="Carlito"/>
                <a:cs typeface="Carlito"/>
              </a:rPr>
              <a:t>in its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bounds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5" dirty="0">
                <a:latin typeface="Carlito"/>
                <a:cs typeface="Carlito"/>
              </a:rPr>
              <a:t>Performing </a:t>
            </a:r>
            <a:r>
              <a:rPr sz="2600" spc="-5" dirty="0">
                <a:latin typeface="Carlito"/>
                <a:cs typeface="Carlito"/>
              </a:rPr>
              <a:t>some mathematical </a:t>
            </a:r>
            <a:r>
              <a:rPr sz="2600" spc="-10" dirty="0">
                <a:latin typeface="Carlito"/>
                <a:cs typeface="Carlito"/>
              </a:rPr>
              <a:t>operation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not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permitted</a:t>
            </a:r>
            <a:endParaRPr sz="26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rlito"/>
                <a:cs typeface="Carlito"/>
              </a:rPr>
              <a:t>Declaring an </a:t>
            </a:r>
            <a:r>
              <a:rPr sz="2600" spc="-20" dirty="0">
                <a:latin typeface="Carlito"/>
                <a:cs typeface="Carlito"/>
              </a:rPr>
              <a:t>array </a:t>
            </a:r>
            <a:r>
              <a:rPr sz="2600" spc="-5" dirty="0">
                <a:latin typeface="Carlito"/>
                <a:cs typeface="Carlito"/>
              </a:rPr>
              <a:t>using </a:t>
            </a:r>
            <a:r>
              <a:rPr sz="2600" spc="-15" dirty="0">
                <a:latin typeface="Carlito"/>
                <a:cs typeface="Carlito"/>
              </a:rPr>
              <a:t>negative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values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54990"/>
          </a:xfrm>
          <a:custGeom>
            <a:avLst/>
            <a:gdLst/>
            <a:ahLst/>
            <a:cxnLst/>
            <a:rect l="l" t="t" r="r" b="b"/>
            <a:pathLst>
              <a:path w="12192000" h="554990">
                <a:moveTo>
                  <a:pt x="12192000" y="0"/>
                </a:moveTo>
                <a:lnTo>
                  <a:pt x="0" y="0"/>
                </a:lnTo>
                <a:lnTo>
                  <a:pt x="0" y="554736"/>
                </a:lnTo>
                <a:lnTo>
                  <a:pt x="12192000" y="5547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38069" y="0"/>
            <a:ext cx="6402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/>
              <a:t>What </a:t>
            </a:r>
            <a:r>
              <a:rPr sz="4000" spc="-229" dirty="0"/>
              <a:t>is </a:t>
            </a:r>
            <a:r>
              <a:rPr sz="4000" spc="-245" dirty="0"/>
              <a:t>an </a:t>
            </a:r>
            <a:r>
              <a:rPr sz="4000" spc="-235" dirty="0"/>
              <a:t>Exception?</a:t>
            </a:r>
            <a:r>
              <a:rPr sz="4000" spc="-265" dirty="0"/>
              <a:t> </a:t>
            </a:r>
            <a:r>
              <a:rPr sz="4000" spc="-180" dirty="0"/>
              <a:t>(Contd.).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4656" y="981202"/>
            <a:ext cx="10919460" cy="486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0955" algn="l"/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class	Demo	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latin typeface="Courier New"/>
                <a:cs typeface="Courier New"/>
              </a:rPr>
              <a:t>public static </a:t>
            </a:r>
            <a:r>
              <a:rPr sz="2400" spc="-10" dirty="0">
                <a:latin typeface="Courier New"/>
                <a:cs typeface="Courier New"/>
              </a:rPr>
              <a:t>void main(String </a:t>
            </a:r>
            <a:r>
              <a:rPr sz="2400" spc="-5" dirty="0">
                <a:latin typeface="Courier New"/>
                <a:cs typeface="Courier New"/>
              </a:rPr>
              <a:t>args[])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926465" marR="7609205">
              <a:lnSpc>
                <a:spcPct val="1046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int </a:t>
            </a:r>
            <a:r>
              <a:rPr sz="2400" dirty="0">
                <a:latin typeface="Courier New"/>
                <a:cs typeface="Courier New"/>
              </a:rPr>
              <a:t>x = </a:t>
            </a:r>
            <a:r>
              <a:rPr sz="2400" spc="-5" dirty="0">
                <a:latin typeface="Courier New"/>
                <a:cs typeface="Courier New"/>
              </a:rPr>
              <a:t>0;  int </a:t>
            </a:r>
            <a:r>
              <a:rPr sz="2400" dirty="0">
                <a:latin typeface="Courier New"/>
                <a:cs typeface="Courier New"/>
              </a:rPr>
              <a:t>y =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50/x;</a:t>
            </a:r>
            <a:endParaRPr sz="24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145"/>
              </a:spcBef>
              <a:tabLst>
                <a:tab pos="5125720" algn="l"/>
              </a:tabLst>
            </a:pPr>
            <a:r>
              <a:rPr sz="2400" spc="-10" dirty="0">
                <a:latin typeface="Courier New"/>
                <a:cs typeface="Courier New"/>
              </a:rPr>
              <a:t>System.out.println(“y	</a:t>
            </a:r>
            <a:r>
              <a:rPr sz="2400" dirty="0">
                <a:latin typeface="Courier New"/>
                <a:cs typeface="Courier New"/>
              </a:rPr>
              <a:t>= “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+y);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Courier New"/>
              <a:cs typeface="Courier New"/>
            </a:endParaRPr>
          </a:p>
          <a:p>
            <a:pPr marL="241300" marR="5080">
              <a:lnSpc>
                <a:spcPct val="70000"/>
              </a:lnSpc>
              <a:tabLst>
                <a:tab pos="1510665" algn="l"/>
                <a:tab pos="2099310" algn="l"/>
                <a:tab pos="3290570" algn="l"/>
                <a:tab pos="3856354" algn="l"/>
                <a:tab pos="5051425" algn="l"/>
                <a:tab pos="5610860" algn="l"/>
                <a:tab pos="6440170" algn="l"/>
                <a:tab pos="7032625" algn="l"/>
                <a:tab pos="8133080" algn="l"/>
                <a:tab pos="8518525" algn="l"/>
                <a:tab pos="9070975" algn="l"/>
                <a:tab pos="9724390" algn="l"/>
              </a:tabLst>
            </a:pPr>
            <a:r>
              <a:rPr sz="2400" dirty="0">
                <a:latin typeface="Carlito"/>
                <a:cs typeface="Carlito"/>
              </a:rPr>
              <a:t>Alth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spc="-5" dirty="0">
                <a:latin typeface="Carlito"/>
                <a:cs typeface="Carlito"/>
              </a:rPr>
              <a:t>ug</a:t>
            </a:r>
            <a:r>
              <a:rPr sz="2400" dirty="0">
                <a:latin typeface="Carlito"/>
                <a:cs typeface="Carlito"/>
              </a:rPr>
              <a:t>h	</a:t>
            </a:r>
            <a:r>
              <a:rPr sz="2400" spc="-5" dirty="0">
                <a:latin typeface="Carlito"/>
                <a:cs typeface="Carlito"/>
              </a:rPr>
              <a:t>thi</a:t>
            </a:r>
            <a:r>
              <a:rPr sz="2400" dirty="0">
                <a:latin typeface="Carlito"/>
                <a:cs typeface="Carlito"/>
              </a:rPr>
              <a:t>s	</a:t>
            </a:r>
            <a:r>
              <a:rPr sz="2400" spc="-5" dirty="0">
                <a:latin typeface="Carlito"/>
                <a:cs typeface="Carlito"/>
              </a:rPr>
              <a:t>p</a:t>
            </a:r>
            <a:r>
              <a:rPr sz="2400" spc="-40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spc="-15" dirty="0">
                <a:latin typeface="Carlito"/>
                <a:cs typeface="Carlito"/>
              </a:rPr>
              <a:t>g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am	will	</a:t>
            </a:r>
            <a:r>
              <a:rPr sz="2400" spc="-20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ompile</a:t>
            </a:r>
            <a:r>
              <a:rPr sz="2400" dirty="0">
                <a:latin typeface="Carlito"/>
                <a:cs typeface="Carlito"/>
              </a:rPr>
              <a:t>,	</a:t>
            </a:r>
            <a:r>
              <a:rPr sz="2400" spc="-5" dirty="0">
                <a:latin typeface="Carlito"/>
                <a:cs typeface="Carlito"/>
              </a:rPr>
              <a:t>bu</a:t>
            </a:r>
            <a:r>
              <a:rPr sz="2400" dirty="0">
                <a:latin typeface="Carlito"/>
                <a:cs typeface="Carlito"/>
              </a:rPr>
              <a:t>t	when	</a:t>
            </a:r>
            <a:r>
              <a:rPr sz="2400" spc="-20" dirty="0">
                <a:latin typeface="Carlito"/>
                <a:cs typeface="Carlito"/>
              </a:rPr>
              <a:t>y</a:t>
            </a:r>
            <a:r>
              <a:rPr sz="2400" spc="-5" dirty="0">
                <a:latin typeface="Carlito"/>
                <a:cs typeface="Carlito"/>
              </a:rPr>
              <a:t>o</a:t>
            </a:r>
            <a:r>
              <a:rPr sz="2400" dirty="0">
                <a:latin typeface="Carlito"/>
                <a:cs typeface="Carlito"/>
              </a:rPr>
              <a:t>u	</a:t>
            </a:r>
            <a:r>
              <a:rPr sz="2400" spc="-35" dirty="0">
                <a:latin typeface="Carlito"/>
                <a:cs typeface="Carlito"/>
              </a:rPr>
              <a:t>e</a:t>
            </a:r>
            <a:r>
              <a:rPr sz="2400" spc="-60" dirty="0">
                <a:latin typeface="Carlito"/>
                <a:cs typeface="Carlito"/>
              </a:rPr>
              <a:t>x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5" dirty="0">
                <a:latin typeface="Carlito"/>
                <a:cs typeface="Carlito"/>
              </a:rPr>
              <a:t>c</a:t>
            </a:r>
            <a:r>
              <a:rPr sz="2400" spc="-20" dirty="0">
                <a:latin typeface="Carlito"/>
                <a:cs typeface="Carlito"/>
              </a:rPr>
              <a:t>u</a:t>
            </a:r>
            <a:r>
              <a:rPr sz="2400" spc="-40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e	it,	</a:t>
            </a:r>
            <a:r>
              <a:rPr sz="2400" spc="-5" dirty="0">
                <a:latin typeface="Carlito"/>
                <a:cs typeface="Carlito"/>
              </a:rPr>
              <a:t>th</a:t>
            </a:r>
            <a:r>
              <a:rPr sz="2400" dirty="0">
                <a:latin typeface="Carlito"/>
                <a:cs typeface="Carlito"/>
              </a:rPr>
              <a:t>e	J</a:t>
            </a:r>
            <a:r>
              <a:rPr sz="2400" spc="-50" dirty="0">
                <a:latin typeface="Carlito"/>
                <a:cs typeface="Carlito"/>
              </a:rPr>
              <a:t>a</a:t>
            </a:r>
            <a:r>
              <a:rPr sz="2400" spc="-40" dirty="0">
                <a:latin typeface="Carlito"/>
                <a:cs typeface="Carlito"/>
              </a:rPr>
              <a:t>v</a:t>
            </a:r>
            <a:r>
              <a:rPr sz="2400" dirty="0">
                <a:latin typeface="Carlito"/>
                <a:cs typeface="Carlito"/>
              </a:rPr>
              <a:t>a	ru</a:t>
            </a:r>
            <a:r>
              <a:rPr sz="2400" spc="-5" dirty="0">
                <a:latin typeface="Carlito"/>
                <a:cs typeface="Carlito"/>
              </a:rPr>
              <a:t>n-</a:t>
            </a:r>
            <a:r>
              <a:rPr sz="2400" dirty="0">
                <a:latin typeface="Carlito"/>
                <a:cs typeface="Carlito"/>
              </a:rPr>
              <a:t>tim</a:t>
            </a:r>
            <a:r>
              <a:rPr sz="2400" spc="5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- 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15" dirty="0">
                <a:latin typeface="Carlito"/>
                <a:cs typeface="Carlito"/>
              </a:rPr>
              <a:t>generate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exception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displays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following </a:t>
            </a:r>
            <a:r>
              <a:rPr sz="2400" spc="-5" dirty="0">
                <a:latin typeface="Carlito"/>
                <a:cs typeface="Carlito"/>
              </a:rPr>
              <a:t>output on the </a:t>
            </a:r>
            <a:r>
              <a:rPr sz="2400" spc="-10" dirty="0">
                <a:latin typeface="Carlito"/>
                <a:cs typeface="Carlito"/>
              </a:rPr>
              <a:t>console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rlito"/>
              <a:cs typeface="Carlito"/>
            </a:endParaRPr>
          </a:p>
          <a:p>
            <a:pPr marL="12700" marR="5986780">
              <a:lnSpc>
                <a:spcPct val="105000"/>
              </a:lnSpc>
            </a:pPr>
            <a:r>
              <a:rPr sz="2400" spc="-10" dirty="0">
                <a:latin typeface="Carlito"/>
                <a:cs typeface="Carlito"/>
              </a:rPr>
              <a:t>java.lang.ArithmeticException: </a:t>
            </a:r>
            <a:r>
              <a:rPr sz="2400" dirty="0">
                <a:latin typeface="Carlito"/>
                <a:cs typeface="Carlito"/>
              </a:rPr>
              <a:t>/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20" dirty="0">
                <a:latin typeface="Carlito"/>
                <a:cs typeface="Carlito"/>
              </a:rPr>
              <a:t>zero  </a:t>
            </a:r>
            <a:r>
              <a:rPr sz="2400" spc="-15" dirty="0">
                <a:latin typeface="Carlito"/>
                <a:cs typeface="Carlito"/>
              </a:rPr>
              <a:t>at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Demo.main(Demo.java:4)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75640"/>
          </a:xfrm>
          <a:custGeom>
            <a:avLst/>
            <a:gdLst/>
            <a:ahLst/>
            <a:cxnLst/>
            <a:rect l="l" t="t" r="r" b="b"/>
            <a:pathLst>
              <a:path w="12192000" h="675640">
                <a:moveTo>
                  <a:pt x="12192000" y="0"/>
                </a:moveTo>
                <a:lnTo>
                  <a:pt x="0" y="0"/>
                </a:lnTo>
                <a:lnTo>
                  <a:pt x="0" y="675132"/>
                </a:lnTo>
                <a:lnTo>
                  <a:pt x="12192000" y="6751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4017" y="0"/>
            <a:ext cx="4284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/>
              <a:t>Uncaught</a:t>
            </a:r>
            <a:r>
              <a:rPr sz="4000" spc="-260" dirty="0"/>
              <a:t> </a:t>
            </a:r>
            <a:r>
              <a:rPr sz="4000" spc="-245" dirty="0"/>
              <a:t>Exceptions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3385" y="588700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2063" y="1635251"/>
            <a:ext cx="11680190" cy="2971800"/>
          </a:xfrm>
          <a:custGeom>
            <a:avLst/>
            <a:gdLst/>
            <a:ahLst/>
            <a:cxnLst/>
            <a:rect l="l" t="t" r="r" b="b"/>
            <a:pathLst>
              <a:path w="11680190" h="2971800">
                <a:moveTo>
                  <a:pt x="11679936" y="0"/>
                </a:moveTo>
                <a:lnTo>
                  <a:pt x="0" y="0"/>
                </a:lnTo>
                <a:lnTo>
                  <a:pt x="0" y="2971800"/>
                </a:lnTo>
                <a:lnTo>
                  <a:pt x="11679936" y="2971800"/>
                </a:lnTo>
                <a:lnTo>
                  <a:pt x="11679936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271" y="1963292"/>
            <a:ext cx="5953760" cy="258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15" dirty="0">
                <a:latin typeface="Carlito"/>
                <a:cs typeface="Carlito"/>
              </a:rPr>
              <a:t>ExceptionDemo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{</a:t>
            </a:r>
            <a:endParaRPr sz="2800">
              <a:latin typeface="Carlito"/>
              <a:cs typeface="Carlito"/>
            </a:endParaRPr>
          </a:p>
          <a:p>
            <a:pPr marL="417830" marR="5080" indent="-163195">
              <a:lnSpc>
                <a:spcPct val="99700"/>
              </a:lnSpc>
              <a:spcBef>
                <a:spcPts val="10"/>
              </a:spcBef>
              <a:tabLst>
                <a:tab pos="5828665" algn="l"/>
              </a:tabLst>
            </a:pP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20" dirty="0">
                <a:latin typeface="Carlito"/>
                <a:cs typeface="Carlito"/>
              </a:rPr>
              <a:t>u</a:t>
            </a:r>
            <a:r>
              <a:rPr sz="2800" spc="-10" dirty="0">
                <a:latin typeface="Carlito"/>
                <a:cs typeface="Carlito"/>
              </a:rPr>
              <a:t>b</a:t>
            </a:r>
            <a:r>
              <a:rPr sz="2800" spc="-25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ic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st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c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v</a:t>
            </a:r>
            <a:r>
              <a:rPr sz="2800" spc="-10" dirty="0">
                <a:latin typeface="Carlito"/>
                <a:cs typeface="Carlito"/>
              </a:rPr>
              <a:t>oi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main </a:t>
            </a:r>
            <a:r>
              <a:rPr sz="2800" spc="-10" dirty="0">
                <a:latin typeface="Carlito"/>
                <a:cs typeface="Carlito"/>
              </a:rPr>
              <a:t>(Str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g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gs[</a:t>
            </a:r>
            <a:r>
              <a:rPr sz="2800" spc="-20" dirty="0">
                <a:latin typeface="Carlito"/>
                <a:cs typeface="Carlito"/>
              </a:rPr>
              <a:t>]</a:t>
            </a:r>
            <a:r>
              <a:rPr sz="2800" spc="-5" dirty="0">
                <a:latin typeface="Carlito"/>
                <a:cs typeface="Carlito"/>
              </a:rPr>
              <a:t>)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{  </a:t>
            </a:r>
            <a:r>
              <a:rPr sz="2800" spc="-10" dirty="0">
                <a:latin typeface="Carlito"/>
                <a:cs typeface="Carlito"/>
              </a:rPr>
              <a:t>System.out.println(args[0]);  System.out.println(args[1]);</a:t>
            </a:r>
            <a:endParaRPr sz="2800">
              <a:latin typeface="Carlito"/>
              <a:cs typeface="Carlito"/>
            </a:endParaRPr>
          </a:p>
          <a:p>
            <a:pPr marL="254635">
              <a:lnSpc>
                <a:spcPts val="3354"/>
              </a:lnSpc>
            </a:pPr>
            <a:r>
              <a:rPr sz="2800" spc="-5" dirty="0">
                <a:latin typeface="Carlito"/>
                <a:cs typeface="Carlito"/>
              </a:rPr>
              <a:t>}</a:t>
            </a:r>
            <a:endParaRPr sz="2800">
              <a:latin typeface="Carlito"/>
              <a:cs typeface="Carlito"/>
            </a:endParaRPr>
          </a:p>
          <a:p>
            <a:pPr marL="93345">
              <a:lnSpc>
                <a:spcPts val="3354"/>
              </a:lnSpc>
            </a:pPr>
            <a:r>
              <a:rPr sz="2800" spc="-5" dirty="0">
                <a:latin typeface="Carlito"/>
                <a:cs typeface="Carlito"/>
              </a:rPr>
              <a:t>}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063" y="964691"/>
            <a:ext cx="11471275" cy="462280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latin typeface="Carlito"/>
                <a:cs typeface="Carlito"/>
              </a:rPr>
              <a:t>What </a:t>
            </a:r>
            <a:r>
              <a:rPr sz="2400" spc="-5" dirty="0">
                <a:latin typeface="Carlito"/>
                <a:cs typeface="Carlito"/>
              </a:rPr>
              <a:t>happens </a:t>
            </a:r>
            <a:r>
              <a:rPr sz="2400" dirty="0">
                <a:latin typeface="Carlito"/>
                <a:cs typeface="Carlito"/>
              </a:rPr>
              <a:t>when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dirty="0">
                <a:latin typeface="Carlito"/>
                <a:cs typeface="Carlito"/>
              </a:rPr>
              <a:t>run the </a:t>
            </a:r>
            <a:r>
              <a:rPr sz="2400" spc="-15" dirty="0">
                <a:latin typeface="Carlito"/>
                <a:cs typeface="Carlito"/>
              </a:rPr>
              <a:t>program </a:t>
            </a:r>
            <a:r>
              <a:rPr sz="2400" dirty="0">
                <a:latin typeface="Carlito"/>
                <a:cs typeface="Carlito"/>
              </a:rPr>
              <a:t>without </a:t>
            </a:r>
            <a:r>
              <a:rPr sz="2400" spc="-5" dirty="0">
                <a:latin typeface="Carlito"/>
                <a:cs typeface="Carlito"/>
              </a:rPr>
              <a:t>passing </a:t>
            </a:r>
            <a:r>
              <a:rPr sz="2400" spc="-20" dirty="0">
                <a:latin typeface="Carlito"/>
                <a:cs typeface="Carlito"/>
              </a:rPr>
              <a:t>any </a:t>
            </a:r>
            <a:r>
              <a:rPr sz="2400" spc="-10" dirty="0">
                <a:latin typeface="Carlito"/>
                <a:cs typeface="Carlito"/>
              </a:rPr>
              <a:t>command </a:t>
            </a:r>
            <a:r>
              <a:rPr sz="2400" dirty="0">
                <a:latin typeface="Carlito"/>
                <a:cs typeface="Carlito"/>
              </a:rPr>
              <a:t>line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arguments?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54017" y="0"/>
            <a:ext cx="4286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/>
              <a:t>Uncaught</a:t>
            </a:r>
            <a:r>
              <a:rPr sz="4000" spc="-300" dirty="0"/>
              <a:t> </a:t>
            </a:r>
            <a:r>
              <a:rPr sz="4000" spc="-240" dirty="0"/>
              <a:t>Exceptions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516636" y="5279135"/>
            <a:ext cx="11158855" cy="43180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  <a:tabLst>
                <a:tab pos="5718810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java.lang.ArrayIndexOutOfBoundsException	</a:t>
            </a:r>
            <a:r>
              <a:rPr sz="2200" spc="-5" dirty="0">
                <a:latin typeface="Arial"/>
                <a:cs typeface="Arial"/>
              </a:rPr>
              <a:t>exception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thrown at run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255" y="2567127"/>
            <a:ext cx="53181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15" dirty="0">
                <a:latin typeface="Carlito"/>
                <a:cs typeface="Carlito"/>
              </a:rPr>
              <a:t>Exception </a:t>
            </a:r>
            <a:r>
              <a:rPr sz="3400" b="1" spc="-5" dirty="0">
                <a:latin typeface="Carlito"/>
                <a:cs typeface="Carlito"/>
              </a:rPr>
              <a:t>Handling</a:t>
            </a:r>
            <a:r>
              <a:rPr sz="3400" b="1" spc="-15" dirty="0">
                <a:latin typeface="Carlito"/>
                <a:cs typeface="Carlito"/>
              </a:rPr>
              <a:t> </a:t>
            </a:r>
            <a:r>
              <a:rPr sz="3400" b="1" spc="-20" dirty="0">
                <a:latin typeface="Carlito"/>
                <a:cs typeface="Carlito"/>
              </a:rPr>
              <a:t>Keywords</a:t>
            </a:r>
            <a:endParaRPr sz="3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3182</Words>
  <Application>Microsoft Office PowerPoint</Application>
  <PresentationFormat>Custom</PresentationFormat>
  <Paragraphs>695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Core Java</vt:lpstr>
      <vt:lpstr>Scenario</vt:lpstr>
      <vt:lpstr>Exception Handling</vt:lpstr>
      <vt:lpstr>What is an Exception?</vt:lpstr>
      <vt:lpstr>What is an Exception? (Contd.).</vt:lpstr>
      <vt:lpstr>What is an Exception? (Contd.).</vt:lpstr>
      <vt:lpstr>Uncaught Exceptions</vt:lpstr>
      <vt:lpstr>Uncaught Exceptions</vt:lpstr>
      <vt:lpstr>Exception Handling Keywords</vt:lpstr>
      <vt:lpstr>Exception-handling in Java</vt:lpstr>
      <vt:lpstr>How to Handle exceptions</vt:lpstr>
      <vt:lpstr>Handling Runtime Exceptions</vt:lpstr>
      <vt:lpstr>Handling Runtime Exceptions</vt:lpstr>
      <vt:lpstr>Exception Types</vt:lpstr>
      <vt:lpstr>The Exception Class Hierarchy</vt:lpstr>
      <vt:lpstr>Exception types</vt:lpstr>
      <vt:lpstr>Execution Flow</vt:lpstr>
      <vt:lpstr>Handling Exceptions- Method I</vt:lpstr>
      <vt:lpstr>Handling Exceptions-Method II</vt:lpstr>
      <vt:lpstr>Handling Un-Checked Exceptions</vt:lpstr>
      <vt:lpstr>Not Handling Checked Exception</vt:lpstr>
      <vt:lpstr>Handling Checked Exception: Method- I</vt:lpstr>
      <vt:lpstr>Handling Checked Exception: Method- II</vt:lpstr>
      <vt:lpstr>Core Java</vt:lpstr>
      <vt:lpstr>Handling Multiple Exceptions</vt:lpstr>
      <vt:lpstr>Handling Multiple Exceptions</vt:lpstr>
      <vt:lpstr>Handling Multiple Exceptions in a single catch block: JDK 7 Onwards</vt:lpstr>
      <vt:lpstr>try…with resource</vt:lpstr>
      <vt:lpstr>try…with resource</vt:lpstr>
      <vt:lpstr>Exception Call Stack</vt:lpstr>
      <vt:lpstr>Call Stack Example</vt:lpstr>
      <vt:lpstr>Nested Try – Catch block</vt:lpstr>
      <vt:lpstr>Nested Try – Catch block example</vt:lpstr>
      <vt:lpstr>Core Java - II</vt:lpstr>
      <vt:lpstr>User Defined/Custom Exceptions</vt:lpstr>
      <vt:lpstr>User defined exceptions contd..</vt:lpstr>
      <vt:lpstr>User Defined/Custom Exceptions</vt:lpstr>
      <vt:lpstr>Significance of printStackTrace() method</vt:lpstr>
      <vt:lpstr>User defined exception: Example</vt:lpstr>
      <vt:lpstr>User defined exception: Example</vt:lpstr>
      <vt:lpstr>User defined exception: Example</vt:lpstr>
      <vt:lpstr>Re-throwing an exception object</vt:lpstr>
      <vt:lpstr>Custom Exception in Layered Architecture</vt:lpstr>
      <vt:lpstr>Custom Exception in Layered Architecture: data layer</vt:lpstr>
      <vt:lpstr>Custom Exception in Layered Architecture: service layer</vt:lpstr>
      <vt:lpstr>Custom Exception in Layered Architecture: UI layer</vt:lpstr>
      <vt:lpstr>Constructors and methods throwing exceptions in super class.</vt:lpstr>
      <vt:lpstr>Constructors &amp; Methods throwing exceptions</vt:lpstr>
      <vt:lpstr>Constructors &amp; Methods throwing exceptions</vt:lpstr>
      <vt:lpstr>Quiz</vt:lpstr>
      <vt:lpstr>Quiz (Contd.).</vt:lpstr>
      <vt:lpstr>Quiz (Contd.).</vt:lpstr>
      <vt:lpstr>Quiz (Contd.).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Core Java - I</dc:title>
  <dc:creator>Srinivas Reddy</dc:creator>
  <cp:lastModifiedBy>admi</cp:lastModifiedBy>
  <cp:revision>18</cp:revision>
  <dcterms:created xsi:type="dcterms:W3CDTF">2021-06-15T02:41:21Z</dcterms:created>
  <dcterms:modified xsi:type="dcterms:W3CDTF">2021-06-16T10:06:14Z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2021-06-15T00:00:00Z</vt:filetime>
  </property>
</Properties>
</file>