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word/settings.xml" ContentType="application/vnd.openxmlformats-officedocument.wordprocessingml.settings+xml"/>
  <Override PartName="/word/header1.xml" ContentType="application/vnd.openxmlformats-officedocument.wordprocessingml.header+xml"/>
  <Override PartName="/word/footer1.xml" ContentType="application/vnd.openxmlformats-officedocument.wordprocessingml.footer+xml"/>
  <Override PartName="/word/header2.xml" ContentType="application/vnd.openxmlformats-officedocument.wordprocessingml.header+xml"/>
  <Override PartName="/word/footer2.xml" ContentType="application/vnd.openxmlformats-officedocument.wordprocessingml.footer+xml"/>
  <Override PartName="/word/header3.xml" ContentType="application/vnd.openxmlformats-officedocument.wordprocessingml.header+xml"/>
  <Override PartName="/word/footer3.xml" ContentType="application/vnd.openxmlformats-officedocument.wordprocessingml.footer+xml"/>
  <Override PartName="/word/header4.xml" ContentType="application/vnd.openxmlformats-officedocument.wordprocessingml.header+xml"/>
  <Override PartName="/word/footer4.xml" ContentType="application/vnd.openxmlformats-officedocument.wordprocessingml.footer+xml"/>
  <Override PartName="/word/header5.xml" ContentType="application/vnd.openxmlformats-officedocument.wordprocessingml.header+xml"/>
  <Override PartName="/word/footer5.xml" ContentType="application/vnd.openxmlformats-officedocument.wordprocessingml.footer+xml"/>
  <Override PartName="/word/header6.xml" ContentType="application/vnd.openxmlformats-officedocument.wordprocessingml.header+xml"/>
  <Override PartName="/word/footer6.xml" ContentType="application/vnd.openxmlformats-officedocument.wordprocessingml.footer+xml"/>
  <Override PartName="/word/document.xml" ContentType="application/vnd.openxmlformats-officedocument.wordprocessingml.document.main+xml"/>
  <Override PartName="/word/styles.xml" ContentType="application/vnd.openxmlformats-officedocument.wordprocessingml.styles+xml"/>
  <Override PartName="/word/numbering.xml" ContentType="application/vnd.openxmlformats-officedocument.wordprocessingml.numbering+xml"/>
  <Override PartName="/word/fontTable.xml" ContentType="application/vnd.openxmlformats-officedocument.wordprocessingml.fontTab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word/document.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word/document.xml><?xml version="1.0" encoding="utf-8"?>
<w:document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body>
    <w:p>
      <w:pPr>
        <w:pStyle w:val="15"/>
        <w:rPr>
          <w:rFonts w:ascii="Times New Roman" w:hAnsi="Times New Roman"/>
          <w:b w:val="0"/>
          <w:sz w:val="20"/>
        </w:rPr>
      </w:pPr>
    </w:p>
    <w:p>
      <w:pPr>
        <w:pStyle w:val="15"/>
        <w:rPr>
          <w:rFonts w:ascii="Times New Roman" w:hAnsi="Times New Roman"/>
          <w:b w:val="0"/>
          <w:sz w:val="20"/>
        </w:rPr>
      </w:pPr>
    </w:p>
    <w:p>
      <w:pPr>
        <w:pStyle w:val="15"/>
        <w:rPr>
          <w:rFonts w:ascii="Times New Roman" w:hAnsi="Times New Roman"/>
          <w:b w:val="0"/>
          <w:sz w:val="20"/>
        </w:rPr>
      </w:pPr>
    </w:p>
    <w:p>
      <w:pPr>
        <w:pStyle w:val="15"/>
        <w:spacing w:before="5"/>
        <w:rPr>
          <w:rFonts w:ascii="Times New Roman" w:hAnsi="Times New Roman"/>
          <w:b w:val="0"/>
          <w:sz w:val="26"/>
        </w:rPr>
      </w:pPr>
    </w:p>
    <w:p>
      <w:pPr>
        <w:spacing w:before="84"/>
        <w:ind w:left="5517" w:right="5689"/>
        <w:jc w:val="center"/>
        <w:rPr>
          <w:rFonts w:ascii="Arial" w:hAnsi="Arial"/>
          <w:b/>
          <w:sz w:val="64"/>
        </w:rPr>
      </w:pPr>
      <w:bookmarkStart w:id="0" w:name="Slide_1:_PROJECT_TITLE"/>
      <w:bookmarkEnd w:id="0"/>
      <w:r>
        <w:rPr>
          <w:rFonts w:ascii="Arial" w:hAnsi="Arial"/>
          <w:b/>
          <w:color w:val="1382AC"/>
          <w:sz w:val="64"/>
        </w:rPr>
        <w:t>CAPSTONE</w:t>
      </w:r>
      <w:r>
        <w:rPr>
          <w:rFonts w:ascii="Arial" w:hAnsi="Arial"/>
          <w:b/>
          <w:color w:val="1382AC"/>
          <w:spacing w:val="-4"/>
          <w:sz w:val="64"/>
        </w:rPr>
        <w:t xml:space="preserve"> </w:t>
      </w:r>
      <w:r>
        <w:rPr>
          <w:rFonts w:ascii="Arial" w:hAnsi="Arial"/>
          <w:b/>
          <w:color w:val="1382AC"/>
          <w:sz w:val="64"/>
        </w:rPr>
        <w:t>PROJECT</w:t>
      </w:r>
    </w:p>
    <w:p>
      <w:pPr>
        <w:pStyle w:val="15"/>
        <w:rPr>
          <w:rFonts w:ascii="Arial" w:hAnsi="Arial"/>
          <w:sz w:val="20"/>
        </w:rPr>
      </w:pPr>
    </w:p>
    <w:p>
      <w:pPr>
        <w:pStyle w:val="15"/>
        <w:jc w:val="right"/>
        <w:rPr>
          <w:rFonts w:ascii="Arial" w:hAnsi="Arial"/>
          <w:sz w:val="20"/>
        </w:rPr>
      </w:pPr>
    </w:p>
    <w:p>
      <w:pPr>
        <w:pStyle w:val="15"/>
        <w:jc w:val="right"/>
        <w:rPr>
          <w:rFonts w:ascii="Arial" w:hAnsi="Arial"/>
          <w:sz w:val="20"/>
        </w:rPr>
      </w:pPr>
    </w:p>
    <w:p>
      <w:pPr>
        <w:pStyle w:val="15"/>
        <w:spacing w:before="10"/>
        <w:jc w:val="right"/>
        <w:rPr>
          <w:rFonts w:ascii="Arial" w:hAnsi="Arial"/>
        </w:rPr>
      </w:pPr>
    </w:p>
    <w:p>
      <w:pPr>
        <w:spacing w:before="78"/>
        <w:ind w:right="5689"/>
        <w:jc w:val="right"/>
        <w:rPr>
          <w:rFonts w:ascii="Arial" w:hAnsi="Arial"/>
          <w:b/>
          <w:sz w:val="72"/>
        </w:rPr>
      </w:pPr>
      <w:r>
        <w:rPr>
          <w:rFonts w:ascii="Arial" w:hAnsi="Arial"/>
          <w:b/>
          <w:color w:val="1CACE3"/>
          <w:sz w:val="72"/>
        </w:rPr>
        <w:t>SENTIMENTAL ANALYSIS</w:t>
      </w:r>
    </w:p>
    <w:p>
      <w:pPr>
        <w:pStyle w:val="15"/>
        <w:rPr>
          <w:rFonts w:ascii="Arial" w:hAnsi="Arial"/>
          <w:sz w:val="20"/>
        </w:rPr>
      </w:pPr>
    </w:p>
    <w:p>
      <w:pPr>
        <w:pStyle w:val="15"/>
        <w:spacing w:before="5"/>
        <w:rPr>
          <w:rFonts w:ascii="Arial" w:hAnsi="Arial"/>
          <w:sz w:val="23"/>
        </w:rPr>
      </w:pPr>
    </w:p>
    <w:p>
      <w:pPr>
        <w:pStyle w:val="15"/>
        <w:spacing w:before="5"/>
        <w:rPr>
          <w:rFonts w:ascii="Arial" w:hAnsi="Arial"/>
          <w:sz w:val="23"/>
        </w:rPr>
      </w:pPr>
    </w:p>
    <w:p>
      <w:pPr>
        <w:pStyle w:val="15"/>
        <w:spacing w:before="5"/>
        <w:rPr>
          <w:rFonts w:ascii="Arial" w:hAnsi="Arial"/>
          <w:sz w:val="72"/>
          <w:u w:val="single"/>
          <w:highlight w:val="white"/>
        </w:rPr>
      </w:pPr>
      <w:r>
        <w:rPr>
          <w:rFonts w:ascii="Arial" w:hAnsi="Arial"/>
          <w:sz w:val="72"/>
          <w:highlight w:val="white"/>
        </w:rPr>
        <w:t xml:space="preserve">                         </w:t>
      </w:r>
      <w:r>
        <w:rPr>
          <w:rFonts w:ascii="Arial" w:hAnsi="Arial"/>
          <w:sz w:val="72"/>
          <w:u w:val="single"/>
          <w:highlight w:val="white"/>
        </w:rPr>
        <w:t>Presented by</w:t>
      </w:r>
    </w:p>
    <w:p>
      <w:pPr>
        <w:pStyle w:val="15"/>
        <w:spacing w:before="5"/>
        <w:rPr>
          <w:rFonts w:ascii="Arial" w:hAnsi="Arial"/>
          <w:b w:val="0"/>
          <w:bCs w:val="0"/>
          <w:sz w:val="72"/>
          <w:highlight w:val="white"/>
        </w:rPr>
      </w:pPr>
    </w:p>
    <w:p>
      <w:pPr>
        <w:pStyle w:val="15"/>
        <w:spacing w:before="5"/>
        <w:rPr>
          <w:rFonts w:ascii="Arial" w:hAnsi="Arial"/>
          <w:b w:val="0"/>
          <w:bCs w:val="0"/>
          <w:sz w:val="72"/>
          <w:highlight w:val="white"/>
        </w:rPr>
      </w:pPr>
      <w:r>
        <w:rPr>
          <w:rFonts w:ascii="Arial" w:hAnsi="Arial"/>
          <w:b w:val="0"/>
          <w:bCs w:val="0"/>
          <w:sz w:val="72"/>
          <w:highlight w:val="white"/>
        </w:rPr>
        <w:t>Name : Venu Gopal Pattem</w:t>
      </w:r>
    </w:p>
    <w:p>
      <w:pPr>
        <w:pStyle w:val="15"/>
        <w:spacing w:before="5"/>
        <w:rPr>
          <w:rFonts w:ascii="Arial" w:hAnsi="Arial"/>
          <w:b w:val="0"/>
          <w:bCs w:val="0"/>
          <w:sz w:val="72"/>
          <w:highlight w:val="white"/>
        </w:rPr>
      </w:pPr>
      <w:r>
        <w:rPr>
          <w:rFonts w:ascii="Arial" w:hAnsi="Arial"/>
          <w:b w:val="0"/>
          <w:bCs w:val="0"/>
          <w:sz w:val="72"/>
          <w:highlight w:val="white"/>
        </w:rPr>
        <w:t>College : Andhra Engineering College</w:t>
      </w:r>
    </w:p>
    <w:p>
      <w:pPr>
        <w:pStyle w:val="15"/>
        <w:spacing w:before="5"/>
        <w:rPr>
          <w:rFonts w:ascii="Arial" w:hAnsi="Arial"/>
          <w:b w:val="0"/>
          <w:bCs w:val="0"/>
          <w:sz w:val="72"/>
          <w:highlight w:val="white"/>
        </w:rPr>
      </w:pPr>
      <w:r>
        <w:rPr>
          <w:rFonts w:ascii="Arial" w:hAnsi="Arial"/>
          <w:b w:val="0"/>
          <w:bCs w:val="0"/>
          <w:sz w:val="72"/>
          <w:highlight w:val="white"/>
        </w:rPr>
        <w:t>Department : AI &amp; ML</w:t>
      </w:r>
    </w:p>
    <w:p>
      <w:pPr>
        <w:pStyle w:val="15"/>
        <w:rPr>
          <w:rFonts w:ascii="Arial" w:hAnsi="Arial"/>
          <w:sz w:val="20"/>
        </w:rPr>
      </w:pPr>
    </w:p>
    <w:p>
      <w:pPr>
        <w:pStyle w:val="2"/>
        <w:spacing w:before="231"/>
        <w:rPr>
          <w:color w:val="001F5F"/>
          <w:highlight w:val="white"/>
        </w:rPr>
      </w:pPr>
      <w:bookmarkStart w:id="1" w:name="Slide_2:_OUTLINE"/>
      <w:bookmarkEnd w:id="1"/>
    </w:p>
    <w:p>
      <w:pPr>
        <w:pStyle w:val="2"/>
        <w:spacing w:before="231"/>
        <w:rPr>
          <w:color w:val="001F5F"/>
          <w:highlight w:val="white"/>
        </w:rPr>
      </w:pPr>
    </w:p>
    <w:p>
      <w:pPr>
        <w:pStyle w:val="2"/>
        <w:spacing w:before="231"/>
      </w:pPr>
      <w:r>
        <w:rPr>
          <w:color w:val="001F5F"/>
        </w:rPr>
        <w:t>AGENDA</w:t>
      </w:r>
    </w:p>
    <w:p>
      <w:pPr>
        <w:pStyle w:val="16"/>
        <w:numPr>
          <w:ilvl w:val="0"/>
          <w:numId w:val="1"/>
        </w:numPr>
        <w:tabs>
          <w:tab w:val="left" w:pos="1347"/>
          <w:tab w:val="left" w:pos="1348"/>
        </w:tabs>
        <w:spacing w:before="508"/>
        <w:rPr>
          <w:rFonts w:ascii="Arial MT" w:hAnsi="Arial MT"/>
          <w:sz w:val="40"/>
        </w:rPr>
      </w:pPr>
      <w:r>
        <w:rPr>
          <w:rFonts w:ascii="Arial" w:hAnsi="Arial"/>
          <w:b/>
          <w:color w:val="404040"/>
          <w:sz w:val="40"/>
        </w:rPr>
        <w:t>Problem</w:t>
      </w:r>
      <w:r>
        <w:rPr>
          <w:rFonts w:ascii="Arial" w:hAnsi="Arial"/>
          <w:b/>
          <w:color w:val="404040"/>
          <w:spacing w:val="-5"/>
          <w:sz w:val="40"/>
        </w:rPr>
        <w:t xml:space="preserve"> </w:t>
      </w:r>
      <w:r>
        <w:rPr>
          <w:rFonts w:ascii="Arial" w:hAnsi="Arial"/>
          <w:b/>
          <w:color w:val="404040"/>
          <w:sz w:val="40"/>
        </w:rPr>
        <w:t>Statement</w:t>
      </w:r>
      <w:r>
        <w:rPr>
          <w:rFonts w:ascii="Arial" w:hAnsi="Arial"/>
          <w:b/>
          <w:color w:val="404040"/>
          <w:spacing w:val="1"/>
          <w:sz w:val="40"/>
        </w:rPr>
        <w:t xml:space="preserve"> </w:t>
      </w:r>
    </w:p>
    <w:p>
      <w:pPr>
        <w:pStyle w:val="3"/>
        <w:numPr>
          <w:ilvl w:val="0"/>
          <w:numId w:val="1"/>
        </w:numPr>
        <w:tabs>
          <w:tab w:val="left" w:pos="1347"/>
          <w:tab w:val="left" w:pos="1348"/>
        </w:tabs>
      </w:pPr>
      <w:r>
        <w:rPr>
          <w:color w:val="404040"/>
        </w:rPr>
        <w:t>Proposed</w:t>
      </w:r>
      <w:r>
        <w:rPr>
          <w:color w:val="404040"/>
          <w:spacing w:val="-4"/>
        </w:rPr>
        <w:t xml:space="preserve"> </w:t>
      </w:r>
      <w:r>
        <w:rPr>
          <w:color w:val="404040"/>
        </w:rPr>
        <w:t>System/Solution</w:t>
      </w:r>
    </w:p>
    <w:p>
      <w:pPr>
        <w:pStyle w:val="16"/>
        <w:numPr>
          <w:ilvl w:val="0"/>
          <w:numId w:val="1"/>
        </w:numPr>
        <w:tabs>
          <w:tab w:val="left" w:pos="1347"/>
          <w:tab w:val="left" w:pos="1348"/>
        </w:tabs>
        <w:spacing w:before="276"/>
        <w:rPr>
          <w:rFonts w:ascii="Arial MT" w:hAnsi="Arial MT"/>
          <w:sz w:val="40"/>
        </w:rPr>
      </w:pPr>
      <w:r>
        <w:rPr>
          <w:rFonts w:ascii="Arial" w:hAnsi="Arial"/>
          <w:b/>
          <w:color w:val="404040"/>
          <w:sz w:val="40"/>
        </w:rPr>
        <w:t>System</w:t>
      </w:r>
      <w:r>
        <w:rPr>
          <w:rFonts w:ascii="Arial" w:hAnsi="Arial"/>
          <w:b/>
          <w:color w:val="404040"/>
          <w:spacing w:val="-6"/>
          <w:sz w:val="40"/>
        </w:rPr>
        <w:t xml:space="preserve"> </w:t>
      </w:r>
      <w:r>
        <w:rPr>
          <w:rFonts w:ascii="Arial" w:hAnsi="Arial"/>
          <w:b/>
          <w:color w:val="404040"/>
          <w:sz w:val="40"/>
        </w:rPr>
        <w:t>Development</w:t>
      </w:r>
      <w:r>
        <w:rPr>
          <w:rFonts w:ascii="Arial" w:hAnsi="Arial"/>
          <w:b/>
          <w:color w:val="404040"/>
          <w:spacing w:val="-23"/>
          <w:sz w:val="40"/>
        </w:rPr>
        <w:t xml:space="preserve"> </w:t>
      </w:r>
      <w:r>
        <w:rPr>
          <w:rFonts w:ascii="Arial" w:hAnsi="Arial"/>
          <w:b/>
          <w:color w:val="404040"/>
          <w:sz w:val="40"/>
        </w:rPr>
        <w:t>Approach</w:t>
      </w:r>
      <w:r>
        <w:rPr>
          <w:rFonts w:ascii="Arial" w:hAnsi="Arial"/>
          <w:b/>
          <w:color w:val="404040"/>
          <w:spacing w:val="-7"/>
          <w:sz w:val="40"/>
        </w:rPr>
        <w:t xml:space="preserve"> </w:t>
      </w:r>
      <w:r>
        <w:rPr>
          <w:rFonts w:ascii="Arial MT" w:hAnsi="Arial MT"/>
          <w:color w:val="404040"/>
          <w:sz w:val="40"/>
        </w:rPr>
        <w:t>(Technology</w:t>
      </w:r>
      <w:r>
        <w:rPr>
          <w:rFonts w:ascii="Arial MT" w:hAnsi="Arial MT"/>
          <w:color w:val="404040"/>
          <w:spacing w:val="-16"/>
          <w:sz w:val="40"/>
        </w:rPr>
        <w:t xml:space="preserve"> </w:t>
      </w:r>
      <w:r>
        <w:rPr>
          <w:rFonts w:ascii="Arial MT" w:hAnsi="Arial MT"/>
          <w:color w:val="404040"/>
          <w:sz w:val="40"/>
        </w:rPr>
        <w:t>Used)</w:t>
      </w:r>
    </w:p>
    <w:p>
      <w:pPr>
        <w:pStyle w:val="3"/>
        <w:numPr>
          <w:ilvl w:val="0"/>
          <w:numId w:val="1"/>
        </w:numPr>
        <w:tabs>
          <w:tab w:val="left" w:pos="1347"/>
          <w:tab w:val="left" w:pos="1348"/>
        </w:tabs>
      </w:pPr>
      <w:r>
        <w:rPr>
          <w:color w:val="404040"/>
        </w:rPr>
        <w:t>Algorithm</w:t>
      </w:r>
      <w:r>
        <w:rPr>
          <w:color w:val="404040"/>
          <w:spacing w:val="-6"/>
        </w:rPr>
        <w:t xml:space="preserve"> </w:t>
      </w:r>
      <w:r>
        <w:rPr>
          <w:color w:val="404040"/>
        </w:rPr>
        <w:t>&amp;</w:t>
      </w:r>
      <w:r>
        <w:rPr>
          <w:color w:val="404040"/>
          <w:spacing w:val="1"/>
        </w:rPr>
        <w:t xml:space="preserve"> </w:t>
      </w:r>
      <w:r>
        <w:rPr>
          <w:color w:val="404040"/>
        </w:rPr>
        <w:t>Deployment</w:t>
      </w:r>
    </w:p>
    <w:p>
      <w:pPr>
        <w:pStyle w:val="16"/>
        <w:numPr>
          <w:ilvl w:val="0"/>
          <w:numId w:val="1"/>
        </w:numPr>
        <w:tabs>
          <w:tab w:val="left" w:pos="1347"/>
          <w:tab w:val="left" w:pos="1348"/>
        </w:tabs>
        <w:spacing w:before="276"/>
        <w:rPr>
          <w:rFonts w:ascii="Arial" w:hAnsi="Arial"/>
          <w:b/>
          <w:sz w:val="40"/>
        </w:rPr>
      </w:pPr>
      <w:r>
        <w:rPr>
          <w:rFonts w:ascii="Arial" w:hAnsi="Arial"/>
          <w:b/>
          <w:color w:val="404040"/>
          <w:sz w:val="40"/>
        </w:rPr>
        <w:t>Result</w:t>
      </w:r>
    </w:p>
    <w:p>
      <w:pPr>
        <w:pStyle w:val="3"/>
        <w:numPr>
          <w:ilvl w:val="0"/>
          <w:numId w:val="1"/>
        </w:numPr>
        <w:tabs>
          <w:tab w:val="left" w:pos="1347"/>
          <w:tab w:val="left" w:pos="1348"/>
        </w:tabs>
      </w:pPr>
      <w:r>
        <w:rPr>
          <w:color w:val="404040"/>
        </w:rPr>
        <w:t>Conclusion</w:t>
      </w:r>
    </w:p>
    <w:p>
      <w:pPr>
        <w:pStyle w:val="16"/>
        <w:numPr>
          <w:ilvl w:val="0"/>
          <w:numId w:val="1"/>
        </w:numPr>
        <w:tabs>
          <w:tab w:val="left" w:pos="1347"/>
          <w:tab w:val="left" w:pos="1348"/>
        </w:tabs>
        <w:spacing w:before="291"/>
        <w:rPr>
          <w:rFonts w:ascii="Arial" w:hAnsi="Arial"/>
          <w:b/>
          <w:sz w:val="40"/>
        </w:rPr>
      </w:pPr>
      <w:r>
        <w:rPr>
          <w:rFonts w:ascii="Arial" w:hAnsi="Arial"/>
          <w:b/>
          <w:color w:val="404040"/>
          <w:sz w:val="40"/>
        </w:rPr>
        <w:t>Future</w:t>
      </w:r>
      <w:r>
        <w:rPr>
          <w:rFonts w:ascii="Arial" w:hAnsi="Arial"/>
          <w:b/>
          <w:color w:val="404040"/>
          <w:spacing w:val="-2"/>
          <w:sz w:val="40"/>
        </w:rPr>
        <w:t xml:space="preserve"> </w:t>
      </w:r>
      <w:r>
        <w:rPr>
          <w:rFonts w:ascii="Arial" w:hAnsi="Arial"/>
          <w:b/>
          <w:color w:val="404040"/>
          <w:sz w:val="40"/>
        </w:rPr>
        <w:t>Scope</w:t>
      </w:r>
    </w:p>
    <w:p>
      <w:pPr>
        <w:pStyle w:val="16"/>
        <w:numPr>
          <w:ilvl w:val="0"/>
          <w:numId w:val="1"/>
        </w:numPr>
        <w:tabs>
          <w:tab w:val="left" w:pos="1347"/>
          <w:tab w:val="left" w:pos="1348"/>
        </w:tabs>
        <w:spacing w:before="276"/>
        <w:rPr>
          <w:rFonts w:ascii="Arial" w:hAnsi="Arial"/>
          <w:b/>
          <w:sz w:val="40"/>
        </w:rPr>
      </w:pPr>
      <w:r>
        <w:rPr>
          <w:rFonts w:ascii="Arial" w:hAnsi="Arial"/>
          <w:b/>
          <w:color w:val="404040"/>
          <w:sz w:val="40"/>
        </w:rPr>
        <w:t>References</w:t>
      </w:r>
    </w:p>
    <w:p>
      <w:pPr>
        <w:rPr>
          <w:rFonts w:ascii="Arial" w:hAnsi="Arial"/>
          <w:sz w:val="40"/>
        </w:rPr>
        <w:sectPr>
          <w:headerReference w:type="default" r:id="rId2"/>
          <w:footerReference w:type="default" r:id="rId3"/>
          <w:pgSz w:w="19200" w:h="10800" w:orient="landscape"/>
          <w:pgMar w:top="860" w:right="600" w:bottom="640" w:left="600" w:header="670" w:footer="446" w:gutter="0"/>
          <w:docGrid w:linePitch="312" w:charSpace="0"/>
        </w:sectPr>
      </w:pPr>
    </w:p>
    <w:p>
      <w:pPr>
        <w:pStyle w:val="1"/>
        <w:ind w:left="0"/>
      </w:pPr>
      <w:bookmarkStart w:id="2" w:name="Slide_3:_Problem_Statement"/>
      <w:bookmarkEnd w:id="2"/>
      <w:r>
        <w:rPr>
          <w:color w:val="1CACE3"/>
        </w:rPr>
        <w:t>PROBLEM</w:t>
      </w:r>
      <w:r>
        <w:rPr>
          <w:color w:val="1CACE3"/>
          <w:spacing w:val="-27"/>
        </w:rPr>
        <w:t xml:space="preserve"> </w:t>
      </w:r>
      <w:r>
        <w:rPr>
          <w:color w:val="1CACE3"/>
        </w:rPr>
        <w:t>STATEMENT</w:t>
      </w:r>
    </w:p>
    <w:p>
      <w:pPr>
        <w:rPr>
          <w:color w:val="0E0E0E"/>
          <w:spacing w:val="-1"/>
          <w:sz w:val="64"/>
        </w:rPr>
      </w:pPr>
      <w:r>
        <w:rPr>
          <w:color w:val="0E0E0E"/>
          <w:spacing w:val="-1"/>
          <w:sz w:val="64"/>
        </w:rPr>
        <w:t>Design implement a robust sentiment analysis model specifically tailored for restaurant reviews. The goal is to accurately classify these reviews as either positive or negative based on the expressed sentiments. The model should handle various linguistic nuances, account for context, and provide reliable predictions.</w:t>
      </w:r>
    </w:p>
    <w:p>
      <w:pPr>
        <w:rPr>
          <w:b/>
          <w:color w:val="9BBB59"/>
          <w:sz w:val="64"/>
          <w:szCs w:val="64"/>
        </w:rPr>
      </w:pPr>
    </w:p>
    <w:p>
      <w:pPr>
        <w:rPr>
          <w:color w:val="000000"/>
          <w:sz w:val="64"/>
          <w:szCs w:val="64"/>
          <w14:shadow w14:sx="100000" w14:sy="100000" w14:blurRad="38100" w14:dir="2700000" w14:dist="19050" w14:algn="tl">
            <w14:srgbClr w14:val="000000">
              <w14:alpha w14:val="60000"/>
            </w14:srgbClr>
          </w14:shadow>
        </w:rPr>
      </w:pPr>
      <w:r>
        <w:rPr>
          <w:b/>
          <w:color w:val="9BBB59"/>
          <w:sz w:val="64"/>
          <w:szCs w:val="64"/>
        </w:rPr>
        <w:t xml:space="preserve">Description: </w:t>
      </w:r>
      <w:r>
        <w:rPr>
          <w:color w:val="000000"/>
          <w:sz w:val="64"/>
          <w:szCs w:val="64"/>
          <w14:shadow w14:sx="100000" w14:sy="100000" w14:blurRad="38100" w14:dir="2700000" w14:dist="19050" w14:algn="tl">
            <w14:srgbClr w14:val="000000">
              <w14:alpha w14:val="60000"/>
            </w14:srgbClr>
          </w14:shadow>
        </w:rPr>
        <w:t>AS online platforms for sharing opinions and reviews continue to grow rapidly, restaurants increasingly rely on customer feedback to enhance their services and attract new customers.</w:t>
      </w:r>
    </w:p>
    <w:p>
      <w:pPr>
        <w:rPr>
          <w:sz w:val="20"/>
        </w:rPr>
      </w:pPr>
    </w:p>
    <w:p>
      <w:pPr>
        <w:rPr>
          <w:sz w:val="20"/>
        </w:rPr>
      </w:pPr>
    </w:p>
    <w:p>
      <w:pPr>
        <w:rPr>
          <w:sz w:val="20"/>
        </w:rPr>
      </w:pPr>
    </w:p>
    <w:p>
      <w:pPr>
        <w:rPr>
          <w:sz w:val="20"/>
        </w:rPr>
      </w:pPr>
    </w:p>
    <w:p>
      <w:pPr>
        <w:rPr>
          <w:sz w:val="20"/>
        </w:rPr>
      </w:pPr>
    </w:p>
    <w:p>
      <w:pPr>
        <w:rPr>
          <w:sz w:val="20"/>
        </w:rPr>
      </w:pPr>
    </w:p>
    <w:p>
      <w:pPr>
        <w:rPr>
          <w:sz w:val="20"/>
        </w:rPr>
      </w:pPr>
    </w:p>
    <w:p>
      <w:pPr>
        <w:rPr>
          <w:sz w:val="20"/>
        </w:rPr>
      </w:pPr>
    </w:p>
    <w:p>
      <w:pPr>
        <w:rPr>
          <w:sz w:val="20"/>
        </w:rPr>
      </w:pPr>
    </w:p>
    <w:p>
      <w:pPr>
        <w:pStyle w:val="1"/>
        <w:ind w:left="0"/>
      </w:pPr>
      <w:bookmarkStart w:id="3" w:name="Slide_4:_Proposed_Solution"/>
      <w:bookmarkEnd w:id="3"/>
      <w:r>
        <w:rPr>
          <w:color w:val="1CACE3"/>
        </w:rPr>
        <w:t xml:space="preserve"> PROPOSED</w:t>
      </w:r>
      <w:r>
        <w:rPr>
          <w:color w:val="1CACE3"/>
          <w:spacing w:val="101"/>
        </w:rPr>
        <w:t xml:space="preserve"> </w:t>
      </w:r>
      <w:r>
        <w:rPr>
          <w:color w:val="1CACE3"/>
        </w:rPr>
        <w:t>SOLUTION</w:t>
      </w:r>
    </w:p>
    <w:p>
      <w:pPr>
        <w:pStyle w:val="16"/>
        <w:numPr>
          <w:ilvl w:val="0"/>
          <w:numId w:val="2"/>
        </w:numPr>
        <w:tabs>
          <w:tab w:val="left" w:pos="721"/>
          <w:tab w:val="left" w:pos="722"/>
        </w:tabs>
        <w:spacing w:before="75" w:line="259" w:lineRule="auto"/>
        <w:ind w:right="145"/>
        <w:rPr>
          <w:rFonts w:ascii="Calibri" w:hAnsi="Calibri"/>
          <w:b/>
          <w:sz w:val="24"/>
        </w:rPr>
      </w:pPr>
      <w:r>
        <w:rPr>
          <w:rFonts w:ascii="Calibri" w:hAnsi="Calibri"/>
          <w:b/>
          <w:color w:val="404040"/>
          <w:spacing w:val="-1"/>
          <w:sz w:val="24"/>
        </w:rPr>
        <w:t>The challenge is to predict the required number of restaurant reviews at each hour to maintain a stable supply of restaurant food tastes. Accuracy forecasts are essential for optimizing food preparation and meeting customer expectations.</w:t>
      </w:r>
    </w:p>
    <w:p>
      <w:pPr>
        <w:pStyle w:val="16"/>
        <w:numPr>
          <w:ilvl w:val="0"/>
          <w:numId w:val="2"/>
        </w:numPr>
        <w:tabs>
          <w:tab w:val="left" w:pos="721"/>
          <w:tab w:val="left" w:pos="722"/>
        </w:tabs>
        <w:spacing w:before="178"/>
        <w:rPr>
          <w:rFonts w:ascii="Calibri" w:hAnsi="Calibri"/>
          <w:b/>
          <w:sz w:val="24"/>
        </w:rPr>
      </w:pPr>
      <w:r>
        <w:rPr>
          <w:rFonts w:ascii="Calibri" w:hAnsi="Calibri"/>
          <w:b/>
          <w:color w:val="404040"/>
          <w:sz w:val="24"/>
        </w:rPr>
        <w:t>Data</w:t>
      </w:r>
      <w:r>
        <w:rPr>
          <w:rFonts w:ascii="Calibri" w:hAnsi="Calibri"/>
          <w:b/>
          <w:color w:val="404040"/>
          <w:spacing w:val="-4"/>
          <w:sz w:val="24"/>
        </w:rPr>
        <w:t xml:space="preserve"> </w:t>
      </w:r>
      <w:r>
        <w:rPr>
          <w:rFonts w:ascii="Calibri" w:hAnsi="Calibri"/>
          <w:b/>
          <w:color w:val="404040"/>
          <w:sz w:val="24"/>
        </w:rPr>
        <w:t>Collection:</w:t>
      </w:r>
    </w:p>
    <w:p>
      <w:pPr>
        <w:pStyle w:val="16"/>
        <w:numPr>
          <w:ilvl w:val="1"/>
          <w:numId w:val="2"/>
        </w:numPr>
        <w:tabs>
          <w:tab w:val="left" w:pos="1232"/>
          <w:tab w:val="left" w:pos="1233"/>
        </w:tabs>
        <w:spacing w:before="189"/>
        <w:rPr>
          <w:rFonts w:ascii="Calibri" w:hAnsi="Calibri"/>
          <w:b/>
          <w:sz w:val="24"/>
        </w:rPr>
      </w:pPr>
      <w:r>
        <w:rPr>
          <w:rFonts w:ascii="Calibri" w:hAnsi="Calibri"/>
          <w:b/>
          <w:color w:val="404040"/>
          <w:spacing w:val="-1"/>
          <w:sz w:val="24"/>
        </w:rPr>
        <w:t>Gather</w:t>
      </w:r>
      <w:r>
        <w:rPr>
          <w:rFonts w:ascii="Calibri" w:hAnsi="Calibri"/>
          <w:b/>
          <w:color w:val="404040"/>
          <w:spacing w:val="-11"/>
          <w:sz w:val="24"/>
        </w:rPr>
        <w:t xml:space="preserve"> </w:t>
      </w:r>
      <w:r>
        <w:rPr>
          <w:rFonts w:ascii="Calibri" w:hAnsi="Calibri"/>
          <w:b/>
          <w:color w:val="404040"/>
          <w:sz w:val="24"/>
        </w:rPr>
        <w:t>historical</w:t>
      </w:r>
      <w:r>
        <w:rPr>
          <w:rFonts w:ascii="Calibri" w:hAnsi="Calibri"/>
          <w:b/>
          <w:color w:val="404040"/>
          <w:spacing w:val="-1"/>
          <w:sz w:val="24"/>
        </w:rPr>
        <w:t xml:space="preserve"> </w:t>
      </w:r>
      <w:r>
        <w:rPr>
          <w:rFonts w:ascii="Calibri" w:hAnsi="Calibri"/>
          <w:b/>
          <w:color w:val="404040"/>
          <w:sz w:val="24"/>
        </w:rPr>
        <w:t>data</w:t>
      </w:r>
      <w:r>
        <w:rPr>
          <w:rFonts w:ascii="Calibri" w:hAnsi="Calibri"/>
          <w:b/>
          <w:color w:val="404040"/>
          <w:spacing w:val="-13"/>
          <w:sz w:val="24"/>
        </w:rPr>
        <w:t xml:space="preserve"> </w:t>
      </w:r>
      <w:r>
        <w:rPr>
          <w:rFonts w:ascii="Calibri" w:hAnsi="Calibri"/>
          <w:b/>
          <w:color w:val="404040"/>
          <w:sz w:val="24"/>
        </w:rPr>
        <w:t>on</w:t>
      </w:r>
      <w:r>
        <w:rPr>
          <w:rFonts w:ascii="Calibri" w:hAnsi="Calibri"/>
          <w:b/>
          <w:color w:val="404040"/>
          <w:spacing w:val="-10"/>
          <w:sz w:val="24"/>
        </w:rPr>
        <w:t xml:space="preserve"> </w:t>
      </w:r>
      <w:r>
        <w:rPr>
          <w:rFonts w:ascii="Calibri" w:hAnsi="Calibri"/>
          <w:b/>
          <w:color w:val="404040"/>
          <w:sz w:val="24"/>
        </w:rPr>
        <w:t>restaurant reviews,</w:t>
      </w:r>
      <w:r>
        <w:rPr>
          <w:rFonts w:ascii="Calibri" w:hAnsi="Calibri"/>
          <w:b/>
          <w:color w:val="404040"/>
          <w:spacing w:val="-4"/>
          <w:sz w:val="24"/>
        </w:rPr>
        <w:t xml:space="preserve"> </w:t>
      </w:r>
      <w:r>
        <w:rPr>
          <w:rFonts w:ascii="Calibri" w:hAnsi="Calibri"/>
          <w:b/>
          <w:color w:val="404040"/>
          <w:sz w:val="24"/>
        </w:rPr>
        <w:t>including</w:t>
      </w:r>
      <w:r>
        <w:rPr>
          <w:rFonts w:ascii="Calibri" w:hAnsi="Calibri"/>
          <w:b/>
          <w:color w:val="404040"/>
          <w:spacing w:val="4"/>
          <w:sz w:val="24"/>
        </w:rPr>
        <w:t xml:space="preserve"> </w:t>
      </w:r>
      <w:r>
        <w:rPr>
          <w:rFonts w:ascii="Calibri" w:hAnsi="Calibri"/>
          <w:b/>
          <w:color w:val="404040"/>
          <w:sz w:val="24"/>
        </w:rPr>
        <w:t>timestamps,</w:t>
      </w:r>
      <w:r>
        <w:rPr>
          <w:rFonts w:ascii="Calibri" w:hAnsi="Calibri"/>
          <w:b/>
          <w:color w:val="404040"/>
          <w:spacing w:val="-4"/>
          <w:sz w:val="24"/>
        </w:rPr>
        <w:t xml:space="preserve"> </w:t>
      </w:r>
      <w:r>
        <w:rPr>
          <w:rFonts w:ascii="Calibri" w:hAnsi="Calibri"/>
          <w:b/>
          <w:color w:val="404040"/>
          <w:sz w:val="24"/>
        </w:rPr>
        <w:t>meal types,</w:t>
      </w:r>
      <w:r>
        <w:rPr>
          <w:rFonts w:ascii="Calibri" w:hAnsi="Calibri"/>
          <w:b/>
          <w:color w:val="404040"/>
          <w:spacing w:val="-3"/>
          <w:sz w:val="24"/>
        </w:rPr>
        <w:t xml:space="preserve"> </w:t>
      </w:r>
      <w:r>
        <w:rPr>
          <w:rFonts w:ascii="Calibri" w:hAnsi="Calibri"/>
          <w:b/>
          <w:color w:val="404040"/>
          <w:sz w:val="24"/>
        </w:rPr>
        <w:t>customer sentiments.</w:t>
      </w:r>
    </w:p>
    <w:p>
      <w:pPr>
        <w:pStyle w:val="16"/>
        <w:numPr>
          <w:ilvl w:val="1"/>
          <w:numId w:val="2"/>
        </w:numPr>
        <w:tabs>
          <w:tab w:val="left" w:pos="1232"/>
          <w:tab w:val="left" w:pos="1233"/>
        </w:tabs>
        <w:spacing w:before="172"/>
        <w:rPr>
          <w:rFonts w:ascii="Calibri" w:hAnsi="Calibri"/>
          <w:b/>
          <w:sz w:val="24"/>
        </w:rPr>
      </w:pPr>
      <w:r>
        <w:rPr>
          <w:rFonts w:ascii="Calibri" w:hAnsi="Calibri"/>
          <w:b/>
          <w:color w:val="404040"/>
          <w:spacing w:val="-1"/>
          <w:sz w:val="24"/>
        </w:rPr>
        <w:t>Collect the information on restaurant menus, special dishes, and seasonal variations.</w:t>
      </w:r>
    </w:p>
    <w:p>
      <w:pPr>
        <w:pStyle w:val="16"/>
        <w:numPr>
          <w:ilvl w:val="0"/>
          <w:numId w:val="2"/>
        </w:numPr>
        <w:tabs>
          <w:tab w:val="left" w:pos="721"/>
          <w:tab w:val="left" w:pos="722"/>
        </w:tabs>
        <w:spacing w:before="187"/>
        <w:rPr>
          <w:rFonts w:ascii="Calibri" w:hAnsi="Calibri"/>
          <w:b/>
          <w:sz w:val="24"/>
        </w:rPr>
      </w:pPr>
      <w:r>
        <w:rPr>
          <w:rFonts w:ascii="Calibri" w:hAnsi="Calibri"/>
          <w:b/>
          <w:color w:val="404040"/>
          <w:sz w:val="24"/>
        </w:rPr>
        <w:t>Data</w:t>
      </w:r>
      <w:r>
        <w:rPr>
          <w:rFonts w:ascii="Calibri" w:hAnsi="Calibri"/>
          <w:b/>
          <w:color w:val="404040"/>
          <w:spacing w:val="-7"/>
          <w:sz w:val="24"/>
        </w:rPr>
        <w:t xml:space="preserve"> </w:t>
      </w:r>
      <w:r>
        <w:rPr>
          <w:rFonts w:ascii="Calibri" w:hAnsi="Calibri"/>
          <w:b/>
          <w:color w:val="404040"/>
          <w:sz w:val="24"/>
        </w:rPr>
        <w:t>Preprocessing:</w:t>
      </w:r>
    </w:p>
    <w:p>
      <w:pPr>
        <w:pStyle w:val="16"/>
        <w:numPr>
          <w:ilvl w:val="1"/>
          <w:numId w:val="2"/>
        </w:numPr>
        <w:tabs>
          <w:tab w:val="left" w:pos="1232"/>
          <w:tab w:val="left" w:pos="1233"/>
        </w:tabs>
        <w:spacing w:before="188"/>
        <w:rPr>
          <w:rFonts w:ascii="Calibri" w:hAnsi="Calibri"/>
          <w:b/>
          <w:sz w:val="24"/>
        </w:rPr>
      </w:pPr>
      <w:r>
        <w:rPr>
          <w:rFonts w:ascii="Calibri" w:hAnsi="Calibri"/>
          <w:b/>
          <w:color w:val="404040"/>
          <w:spacing w:val="-1"/>
          <w:sz w:val="24"/>
        </w:rPr>
        <w:t>Clean</w:t>
      </w:r>
      <w:r>
        <w:rPr>
          <w:rFonts w:ascii="Calibri" w:hAnsi="Calibri"/>
          <w:b/>
          <w:color w:val="404040"/>
          <w:spacing w:val="8"/>
          <w:sz w:val="24"/>
        </w:rPr>
        <w:t xml:space="preserve"> </w:t>
      </w:r>
      <w:r>
        <w:rPr>
          <w:rFonts w:ascii="Calibri" w:hAnsi="Calibri"/>
          <w:b/>
          <w:color w:val="404040"/>
          <w:spacing w:val="-1"/>
          <w:sz w:val="24"/>
        </w:rPr>
        <w:t>and</w:t>
      </w:r>
      <w:r>
        <w:rPr>
          <w:rFonts w:ascii="Calibri" w:hAnsi="Calibri"/>
          <w:b/>
          <w:color w:val="404040"/>
          <w:spacing w:val="9"/>
          <w:sz w:val="24"/>
        </w:rPr>
        <w:t xml:space="preserve"> </w:t>
      </w:r>
      <w:r>
        <w:rPr>
          <w:rFonts w:ascii="Calibri" w:hAnsi="Calibri"/>
          <w:b/>
          <w:color w:val="404040"/>
          <w:spacing w:val="-1"/>
          <w:sz w:val="24"/>
        </w:rPr>
        <w:t>preprocess</w:t>
      </w:r>
      <w:r>
        <w:rPr>
          <w:rFonts w:ascii="Calibri" w:hAnsi="Calibri"/>
          <w:b/>
          <w:color w:val="404040"/>
          <w:spacing w:val="-2"/>
          <w:sz w:val="24"/>
        </w:rPr>
        <w:t xml:space="preserve"> </w:t>
      </w:r>
      <w:r>
        <w:rPr>
          <w:rFonts w:ascii="Calibri" w:hAnsi="Calibri"/>
          <w:b/>
          <w:color w:val="404040"/>
          <w:spacing w:val="-1"/>
          <w:sz w:val="24"/>
        </w:rPr>
        <w:t>the</w:t>
      </w:r>
      <w:r>
        <w:rPr>
          <w:rFonts w:ascii="Calibri" w:hAnsi="Calibri"/>
          <w:b/>
          <w:color w:val="404040"/>
          <w:spacing w:val="-13"/>
          <w:sz w:val="24"/>
        </w:rPr>
        <w:t xml:space="preserve"> </w:t>
      </w:r>
      <w:r>
        <w:rPr>
          <w:rFonts w:ascii="Calibri" w:hAnsi="Calibri"/>
          <w:b/>
          <w:color w:val="404040"/>
          <w:spacing w:val="-1"/>
          <w:sz w:val="24"/>
        </w:rPr>
        <w:t>collected</w:t>
      </w:r>
      <w:r>
        <w:rPr>
          <w:rFonts w:ascii="Calibri" w:hAnsi="Calibri"/>
          <w:b/>
          <w:color w:val="404040"/>
          <w:spacing w:val="-5"/>
          <w:sz w:val="24"/>
        </w:rPr>
        <w:t xml:space="preserve"> </w:t>
      </w:r>
      <w:r>
        <w:rPr>
          <w:rFonts w:ascii="Calibri" w:hAnsi="Calibri"/>
          <w:b/>
          <w:color w:val="404040"/>
          <w:spacing w:val="-1"/>
          <w:sz w:val="24"/>
        </w:rPr>
        <w:t>data</w:t>
      </w:r>
      <w:r>
        <w:rPr>
          <w:rFonts w:ascii="Calibri" w:hAnsi="Calibri"/>
          <w:b/>
          <w:color w:val="404040"/>
          <w:spacing w:val="-11"/>
          <w:sz w:val="24"/>
        </w:rPr>
        <w:t xml:space="preserve"> </w:t>
      </w:r>
      <w:r>
        <w:rPr>
          <w:rFonts w:ascii="Calibri" w:hAnsi="Calibri"/>
          <w:b/>
          <w:color w:val="404040"/>
          <w:spacing w:val="-1"/>
          <w:sz w:val="24"/>
        </w:rPr>
        <w:t>to</w:t>
      </w:r>
      <w:r>
        <w:rPr>
          <w:rFonts w:ascii="Calibri" w:hAnsi="Calibri"/>
          <w:b/>
          <w:color w:val="404040"/>
          <w:spacing w:val="8"/>
          <w:sz w:val="24"/>
        </w:rPr>
        <w:t xml:space="preserve"> </w:t>
      </w:r>
      <w:r>
        <w:rPr>
          <w:rFonts w:ascii="Calibri" w:hAnsi="Calibri"/>
          <w:b/>
          <w:color w:val="404040"/>
          <w:spacing w:val="-1"/>
          <w:sz w:val="24"/>
        </w:rPr>
        <w:t>handle</w:t>
      </w:r>
      <w:r>
        <w:rPr>
          <w:rFonts w:ascii="Calibri" w:hAnsi="Calibri"/>
          <w:b/>
          <w:color w:val="404040"/>
          <w:spacing w:val="-12"/>
          <w:sz w:val="24"/>
        </w:rPr>
        <w:t xml:space="preserve"> </w:t>
      </w:r>
      <w:r>
        <w:rPr>
          <w:rFonts w:ascii="Calibri" w:hAnsi="Calibri"/>
          <w:b/>
          <w:color w:val="404040"/>
          <w:sz w:val="24"/>
        </w:rPr>
        <w:t>missing</w:t>
      </w:r>
      <w:r>
        <w:rPr>
          <w:rFonts w:ascii="Calibri" w:hAnsi="Calibri"/>
          <w:b/>
          <w:color w:val="404040"/>
          <w:spacing w:val="-6"/>
          <w:sz w:val="24"/>
        </w:rPr>
        <w:t xml:space="preserve"> </w:t>
      </w:r>
      <w:r>
        <w:rPr>
          <w:rFonts w:ascii="Calibri" w:hAnsi="Calibri"/>
          <w:b/>
          <w:color w:val="404040"/>
          <w:sz w:val="24"/>
        </w:rPr>
        <w:t>values,</w:t>
      </w:r>
      <w:r>
        <w:rPr>
          <w:rFonts w:ascii="Calibri" w:hAnsi="Calibri"/>
          <w:b/>
          <w:color w:val="404040"/>
          <w:spacing w:val="1"/>
          <w:sz w:val="24"/>
        </w:rPr>
        <w:t xml:space="preserve"> </w:t>
      </w:r>
      <w:r>
        <w:rPr>
          <w:rFonts w:ascii="Calibri" w:hAnsi="Calibri"/>
          <w:b/>
          <w:color w:val="404040"/>
          <w:sz w:val="24"/>
        </w:rPr>
        <w:t>outliers,</w:t>
      </w:r>
      <w:r>
        <w:rPr>
          <w:rFonts w:ascii="Calibri" w:hAnsi="Calibri"/>
          <w:b/>
          <w:color w:val="404040"/>
          <w:spacing w:val="1"/>
          <w:sz w:val="24"/>
        </w:rPr>
        <w:t xml:space="preserve"> </w:t>
      </w:r>
      <w:r>
        <w:rPr>
          <w:rFonts w:ascii="Calibri" w:hAnsi="Calibri"/>
          <w:b/>
          <w:color w:val="404040"/>
          <w:sz w:val="24"/>
        </w:rPr>
        <w:t>and</w:t>
      </w:r>
      <w:r>
        <w:rPr>
          <w:rFonts w:ascii="Calibri" w:hAnsi="Calibri"/>
          <w:b/>
          <w:color w:val="404040"/>
          <w:spacing w:val="-5"/>
          <w:sz w:val="24"/>
        </w:rPr>
        <w:t xml:space="preserve"> </w:t>
      </w:r>
      <w:r>
        <w:rPr>
          <w:rFonts w:ascii="Calibri" w:hAnsi="Calibri"/>
          <w:b/>
          <w:color w:val="404040"/>
          <w:sz w:val="24"/>
        </w:rPr>
        <w:t>inconsistencies.</w:t>
      </w:r>
    </w:p>
    <w:p>
      <w:pPr>
        <w:pStyle w:val="16"/>
        <w:numPr>
          <w:ilvl w:val="1"/>
          <w:numId w:val="2"/>
        </w:numPr>
        <w:tabs>
          <w:tab w:val="left" w:pos="1232"/>
          <w:tab w:val="left" w:pos="1233"/>
        </w:tabs>
        <w:rPr>
          <w:rFonts w:ascii="Calibri" w:hAnsi="Calibri"/>
          <w:b/>
          <w:sz w:val="24"/>
        </w:rPr>
      </w:pPr>
      <w:r>
        <w:rPr>
          <w:rFonts w:ascii="Calibri" w:hAnsi="Calibri"/>
          <w:b/>
          <w:color w:val="404040"/>
          <w:spacing w:val="-1"/>
          <w:sz w:val="24"/>
        </w:rPr>
        <w:t>Create relevant features such as meal type (breakfast, lunch, dinner), day of the week, and special events.</w:t>
      </w:r>
    </w:p>
    <w:p>
      <w:pPr>
        <w:pStyle w:val="16"/>
        <w:numPr>
          <w:ilvl w:val="1"/>
          <w:numId w:val="2"/>
        </w:numPr>
        <w:tabs>
          <w:tab w:val="left" w:pos="1232"/>
          <w:tab w:val="left" w:pos="1233"/>
        </w:tabs>
        <w:rPr>
          <w:rFonts w:ascii="Calibri" w:hAnsi="Calibri"/>
          <w:b/>
          <w:sz w:val="24"/>
        </w:rPr>
      </w:pPr>
      <w:r>
        <w:rPr>
          <w:rFonts w:ascii="Calibri" w:hAnsi="Calibri"/>
          <w:b/>
          <w:color w:val="404040"/>
          <w:spacing w:val="-1"/>
          <w:sz w:val="24"/>
        </w:rPr>
        <w:t>Explore sentiment features (positive, negative).</w:t>
      </w:r>
    </w:p>
    <w:p>
      <w:pPr>
        <w:pStyle w:val="16"/>
        <w:numPr>
          <w:ilvl w:val="0"/>
          <w:numId w:val="2"/>
        </w:numPr>
        <w:tabs>
          <w:tab w:val="left" w:pos="721"/>
          <w:tab w:val="left" w:pos="722"/>
        </w:tabs>
        <w:spacing w:before="188"/>
        <w:rPr>
          <w:rFonts w:ascii="Calibri" w:hAnsi="Calibri"/>
          <w:b/>
          <w:sz w:val="24"/>
        </w:rPr>
      </w:pPr>
      <w:r>
        <w:rPr>
          <w:rFonts w:ascii="Calibri" w:hAnsi="Calibri"/>
          <w:b/>
          <w:color w:val="404040"/>
          <w:sz w:val="24"/>
        </w:rPr>
        <w:t>Machine</w:t>
      </w:r>
      <w:r>
        <w:rPr>
          <w:rFonts w:ascii="Calibri" w:hAnsi="Calibri"/>
          <w:b/>
          <w:color w:val="404040"/>
          <w:spacing w:val="-4"/>
          <w:sz w:val="24"/>
        </w:rPr>
        <w:t xml:space="preserve"> </w:t>
      </w:r>
      <w:r>
        <w:rPr>
          <w:rFonts w:ascii="Calibri" w:hAnsi="Calibri"/>
          <w:b/>
          <w:color w:val="404040"/>
          <w:sz w:val="24"/>
        </w:rPr>
        <w:t>Learning</w:t>
      </w:r>
      <w:r>
        <w:rPr>
          <w:rFonts w:ascii="Calibri" w:hAnsi="Calibri"/>
          <w:b/>
          <w:color w:val="404040"/>
          <w:spacing w:val="2"/>
          <w:sz w:val="24"/>
        </w:rPr>
        <w:t xml:space="preserve"> </w:t>
      </w:r>
      <w:r>
        <w:rPr>
          <w:rFonts w:ascii="Calibri" w:hAnsi="Calibri"/>
          <w:b/>
          <w:color w:val="404040"/>
          <w:sz w:val="24"/>
        </w:rPr>
        <w:t>Algorithm:</w:t>
      </w:r>
    </w:p>
    <w:p>
      <w:pPr>
        <w:pStyle w:val="16"/>
        <w:numPr>
          <w:ilvl w:val="1"/>
          <w:numId w:val="2"/>
        </w:numPr>
        <w:tabs>
          <w:tab w:val="left" w:pos="1232"/>
          <w:tab w:val="left" w:pos="1233"/>
        </w:tabs>
        <w:spacing w:before="187"/>
        <w:rPr>
          <w:rFonts w:ascii="Calibri" w:hAnsi="Calibri"/>
          <w:b/>
          <w:sz w:val="24"/>
        </w:rPr>
      </w:pPr>
      <w:r>
        <w:rPr>
          <w:rFonts w:ascii="Calibri" w:hAnsi="Calibri"/>
          <w:b/>
          <w:color w:val="404040"/>
          <w:spacing w:val="-1"/>
          <w:sz w:val="24"/>
        </w:rPr>
        <w:t>Navie Bayes: A probabilistic algorithm that assigns probabilities to words or phrases being positive or negative.</w:t>
      </w:r>
    </w:p>
    <w:p>
      <w:pPr>
        <w:pStyle w:val="16"/>
        <w:numPr>
          <w:ilvl w:val="1"/>
          <w:numId w:val="2"/>
        </w:numPr>
        <w:tabs>
          <w:tab w:val="left" w:pos="1232"/>
          <w:tab w:val="left" w:pos="1233"/>
        </w:tabs>
        <w:spacing w:before="187"/>
        <w:rPr>
          <w:rFonts w:ascii="Calibri" w:hAnsi="Calibri"/>
          <w:b/>
          <w:sz w:val="24"/>
        </w:rPr>
      </w:pPr>
      <w:r>
        <w:rPr>
          <w:rFonts w:ascii="Calibri" w:hAnsi="Calibri"/>
          <w:b/>
          <w:color w:val="404040"/>
          <w:spacing w:val="-1"/>
          <w:sz w:val="24"/>
        </w:rPr>
        <w:t>Linear Regression: A statistical algorithm that predicts a Y value (output) based on X features (input).</w:t>
      </w:r>
    </w:p>
    <w:p>
      <w:pPr>
        <w:pStyle w:val="16"/>
        <w:numPr>
          <w:ilvl w:val="1"/>
          <w:numId w:val="2"/>
        </w:numPr>
        <w:tabs>
          <w:tab w:val="left" w:pos="1232"/>
          <w:tab w:val="left" w:pos="1233"/>
        </w:tabs>
        <w:spacing w:before="187"/>
        <w:rPr>
          <w:rFonts w:ascii="Calibri" w:hAnsi="Calibri"/>
          <w:b/>
          <w:sz w:val="24"/>
        </w:rPr>
      </w:pPr>
      <w:r>
        <w:rPr>
          <w:rFonts w:ascii="Calibri" w:hAnsi="Calibri"/>
          <w:b/>
          <w:color w:val="404040"/>
          <w:spacing w:val="-1"/>
          <w:sz w:val="24"/>
        </w:rPr>
        <w:t>Support vector machines, Random forests, Deep learning Algorithms and Logistic Regression.</w:t>
      </w:r>
    </w:p>
    <w:p>
      <w:pPr>
        <w:pStyle w:val="16"/>
        <w:numPr>
          <w:ilvl w:val="1"/>
          <w:numId w:val="2"/>
        </w:numPr>
        <w:tabs>
          <w:tab w:val="left" w:pos="1232"/>
          <w:tab w:val="left" w:pos="1233"/>
        </w:tabs>
        <w:rPr>
          <w:rFonts w:ascii="Calibri" w:hAnsi="Calibri"/>
          <w:b/>
          <w:sz w:val="24"/>
        </w:rPr>
      </w:pPr>
      <w:r>
        <w:rPr>
          <w:rFonts w:ascii="Calibri" w:hAnsi="Calibri"/>
          <w:b/>
          <w:color w:val="404040"/>
          <w:spacing w:val="-1"/>
          <w:sz w:val="24"/>
        </w:rPr>
        <w:t>Weather impacts dining experiences. A cozy café on a rainy day might receive positive reviews, while an outdoor patio during a heatwave could lead to negative sentiments.</w:t>
      </w:r>
    </w:p>
    <w:p>
      <w:pPr>
        <w:pStyle w:val="16"/>
        <w:numPr>
          <w:ilvl w:val="0"/>
          <w:numId w:val="2"/>
        </w:numPr>
        <w:tabs>
          <w:tab w:val="left" w:pos="721"/>
          <w:tab w:val="left" w:pos="722"/>
        </w:tabs>
        <w:spacing w:before="188"/>
        <w:rPr>
          <w:rFonts w:ascii="Calibri" w:hAnsi="Calibri"/>
          <w:b/>
          <w:sz w:val="24"/>
        </w:rPr>
      </w:pPr>
      <w:r>
        <w:rPr>
          <w:rFonts w:ascii="Calibri" w:hAnsi="Calibri"/>
          <w:b/>
          <w:color w:val="404040"/>
          <w:sz w:val="24"/>
        </w:rPr>
        <w:t>Deployment:</w:t>
      </w:r>
    </w:p>
    <w:p>
      <w:pPr>
        <w:pStyle w:val="16"/>
        <w:numPr>
          <w:ilvl w:val="1"/>
          <w:numId w:val="2"/>
        </w:numPr>
        <w:tabs>
          <w:tab w:val="left" w:pos="1232"/>
          <w:tab w:val="left" w:pos="1233"/>
        </w:tabs>
        <w:spacing w:before="187"/>
        <w:rPr>
          <w:rFonts w:ascii="Calibri" w:hAnsi="Calibri"/>
          <w:b/>
          <w:sz w:val="24"/>
        </w:rPr>
      </w:pPr>
      <w:r>
        <w:rPr>
          <w:rFonts w:ascii="Calibri" w:hAnsi="Calibri"/>
          <w:b/>
          <w:color w:val="404040"/>
          <w:spacing w:val="-1"/>
          <w:sz w:val="24"/>
        </w:rPr>
        <w:t>Develop</w:t>
      </w:r>
      <w:r>
        <w:rPr>
          <w:rFonts w:ascii="Calibri" w:hAnsi="Calibri"/>
          <w:b/>
          <w:color w:val="404040"/>
          <w:spacing w:val="-7"/>
          <w:sz w:val="24"/>
        </w:rPr>
        <w:t xml:space="preserve"> </w:t>
      </w:r>
      <w:r>
        <w:rPr>
          <w:rFonts w:ascii="Calibri" w:hAnsi="Calibri"/>
          <w:b/>
          <w:color w:val="404040"/>
          <w:spacing w:val="-1"/>
          <w:sz w:val="24"/>
        </w:rPr>
        <w:t>an intuitive interface for restaurant managers.</w:t>
      </w:r>
    </w:p>
    <w:p>
      <w:pPr>
        <w:pStyle w:val="16"/>
        <w:numPr>
          <w:ilvl w:val="1"/>
          <w:numId w:val="2"/>
        </w:numPr>
        <w:tabs>
          <w:tab w:val="left" w:pos="1232"/>
          <w:tab w:val="left" w:pos="1233"/>
        </w:tabs>
        <w:rPr>
          <w:rFonts w:ascii="Calibri" w:hAnsi="Calibri"/>
          <w:b/>
          <w:sz w:val="24"/>
        </w:rPr>
      </w:pPr>
      <w:r>
        <w:rPr>
          <w:rFonts w:ascii="Calibri" w:hAnsi="Calibri"/>
          <w:b/>
          <w:color w:val="404040"/>
          <w:spacing w:val="-1"/>
          <w:sz w:val="24"/>
        </w:rPr>
        <w:t>Provide real-time predictions of customer demand based on historical data, time of day, and special events.</w:t>
      </w:r>
    </w:p>
    <w:p>
      <w:pPr>
        <w:pStyle w:val="16"/>
        <w:numPr>
          <w:ilvl w:val="1"/>
          <w:numId w:val="2"/>
        </w:numPr>
        <w:tabs>
          <w:tab w:val="left" w:pos="1232"/>
          <w:tab w:val="left" w:pos="1233"/>
        </w:tabs>
        <w:rPr>
          <w:rFonts w:ascii="Calibri" w:hAnsi="Calibri"/>
          <w:b/>
          <w:sz w:val="24"/>
        </w:rPr>
      </w:pPr>
      <w:r>
        <w:rPr>
          <w:rFonts w:ascii="Calibri" w:hAnsi="Calibri"/>
          <w:b/>
          <w:color w:val="404040"/>
          <w:spacing w:val="-1"/>
          <w:sz w:val="24"/>
        </w:rPr>
        <w:t>Ensure ease of use and accessibility.</w:t>
      </w:r>
    </w:p>
    <w:p>
      <w:pPr>
        <w:pStyle w:val="16"/>
        <w:numPr>
          <w:ilvl w:val="1"/>
          <w:numId w:val="2"/>
        </w:numPr>
        <w:tabs>
          <w:tab w:val="left" w:pos="1232"/>
          <w:tab w:val="left" w:pos="1233"/>
        </w:tabs>
        <w:rPr>
          <w:rFonts w:ascii="Calibri" w:hAnsi="Calibri"/>
          <w:b/>
          <w:sz w:val="24"/>
        </w:rPr>
      </w:pPr>
      <w:r>
        <w:rPr>
          <w:rFonts w:ascii="Calibri" w:hAnsi="Calibri"/>
          <w:b/>
          <w:color w:val="404040"/>
          <w:spacing w:val="-1"/>
          <w:sz w:val="24"/>
        </w:rPr>
        <w:t>By using NLTK for performing various Natural Language Processing tasks.</w:t>
      </w:r>
    </w:p>
    <w:p>
      <w:pPr>
        <w:pStyle w:val="16"/>
        <w:numPr>
          <w:ilvl w:val="0"/>
          <w:numId w:val="2"/>
        </w:numPr>
        <w:tabs>
          <w:tab w:val="left" w:pos="721"/>
          <w:tab w:val="left" w:pos="722"/>
        </w:tabs>
        <w:spacing w:before="188"/>
        <w:rPr>
          <w:rFonts w:ascii="Calibri" w:hAnsi="Calibri"/>
          <w:b/>
          <w:sz w:val="24"/>
        </w:rPr>
      </w:pPr>
      <w:r>
        <w:rPr>
          <w:rFonts w:ascii="Calibri" w:hAnsi="Calibri"/>
          <w:b/>
          <w:color w:val="404040"/>
          <w:sz w:val="24"/>
        </w:rPr>
        <w:t>Evaluation:</w:t>
      </w:r>
    </w:p>
    <w:p>
      <w:pPr>
        <w:pStyle w:val="16"/>
        <w:numPr>
          <w:ilvl w:val="1"/>
          <w:numId w:val="2"/>
        </w:numPr>
        <w:tabs>
          <w:tab w:val="left" w:pos="1232"/>
          <w:tab w:val="left" w:pos="1233"/>
        </w:tabs>
        <w:spacing w:before="187"/>
        <w:rPr>
          <w:rFonts w:ascii="Calibri" w:hAnsi="Calibri"/>
          <w:b/>
          <w:sz w:val="24"/>
        </w:rPr>
      </w:pPr>
      <w:r>
        <w:rPr>
          <w:rFonts w:ascii="Calibri" w:hAnsi="Calibri"/>
          <w:b/>
          <w:color w:val="404040"/>
          <w:sz w:val="24"/>
        </w:rPr>
        <w:t>Monitor system performance: Track prediction accuracy and responsiveness.</w:t>
      </w:r>
    </w:p>
    <w:p>
      <w:pPr>
        <w:pStyle w:val="16"/>
        <w:numPr>
          <w:ilvl w:val="1"/>
          <w:numId w:val="2"/>
        </w:numPr>
        <w:tabs>
          <w:tab w:val="left" w:pos="1232"/>
          <w:tab w:val="left" w:pos="1233"/>
        </w:tabs>
        <w:spacing w:before="187"/>
        <w:rPr>
          <w:rFonts w:ascii="Calibri" w:hAnsi="Calibri"/>
          <w:b/>
          <w:sz w:val="24"/>
        </w:rPr>
      </w:pPr>
      <w:r>
        <w:rPr>
          <w:rFonts w:ascii="Calibri" w:hAnsi="Calibri"/>
          <w:b/>
          <w:sz w:val="24"/>
        </w:rPr>
        <w:t>Gather feedback from restaurant staff: Assess usability and effectiveness.</w:t>
      </w:r>
    </w:p>
    <w:p>
      <w:pPr>
        <w:pStyle w:val="16"/>
        <w:numPr>
          <w:ilvl w:val="1"/>
          <w:numId w:val="2"/>
        </w:numPr>
        <w:tabs>
          <w:tab w:val="left" w:pos="1232"/>
          <w:tab w:val="left" w:pos="1233"/>
        </w:tabs>
        <w:rPr>
          <w:rFonts w:ascii="Calibri" w:hAnsi="Calibri"/>
          <w:b/>
          <w:sz w:val="24"/>
        </w:rPr>
      </w:pPr>
      <w:r>
        <w:rPr>
          <w:rFonts w:ascii="Calibri" w:hAnsi="Calibri"/>
          <w:b/>
          <w:color w:val="404040"/>
          <w:sz w:val="24"/>
        </w:rPr>
        <w:t>Fine-tune the</w:t>
      </w:r>
      <w:r>
        <w:rPr>
          <w:rFonts w:ascii="Calibri" w:hAnsi="Calibri"/>
          <w:b/>
          <w:color w:val="404040"/>
          <w:spacing w:val="-12"/>
          <w:sz w:val="24"/>
        </w:rPr>
        <w:t xml:space="preserve"> </w:t>
      </w:r>
      <w:r>
        <w:rPr>
          <w:rFonts w:ascii="Calibri" w:hAnsi="Calibri"/>
          <w:b/>
          <w:color w:val="404040"/>
          <w:sz w:val="24"/>
        </w:rPr>
        <w:t>model</w:t>
      </w:r>
      <w:r>
        <w:rPr>
          <w:rFonts w:ascii="Calibri" w:hAnsi="Calibri"/>
          <w:b/>
          <w:color w:val="404040"/>
          <w:spacing w:val="-12"/>
          <w:sz w:val="24"/>
        </w:rPr>
        <w:t xml:space="preserve"> </w:t>
      </w:r>
      <w:r>
        <w:rPr>
          <w:rFonts w:ascii="Calibri" w:hAnsi="Calibri"/>
          <w:b/>
          <w:color w:val="404040"/>
          <w:sz w:val="24"/>
        </w:rPr>
        <w:t>based</w:t>
      </w:r>
      <w:r>
        <w:rPr>
          <w:rFonts w:ascii="Calibri" w:hAnsi="Calibri"/>
          <w:b/>
          <w:color w:val="404040"/>
          <w:spacing w:val="8"/>
          <w:sz w:val="24"/>
        </w:rPr>
        <w:t xml:space="preserve"> </w:t>
      </w:r>
      <w:r>
        <w:rPr>
          <w:rFonts w:ascii="Calibri" w:hAnsi="Calibri"/>
          <w:b/>
          <w:color w:val="404040"/>
          <w:sz w:val="24"/>
        </w:rPr>
        <w:t>on</w:t>
      </w:r>
      <w:r>
        <w:rPr>
          <w:rFonts w:ascii="Calibri" w:hAnsi="Calibri"/>
          <w:b/>
          <w:color w:val="404040"/>
          <w:spacing w:val="7"/>
          <w:sz w:val="24"/>
        </w:rPr>
        <w:t xml:space="preserve"> </w:t>
      </w:r>
      <w:r>
        <w:rPr>
          <w:rFonts w:ascii="Calibri" w:hAnsi="Calibri"/>
          <w:b/>
          <w:color w:val="404040"/>
          <w:sz w:val="24"/>
        </w:rPr>
        <w:t>feedback</w:t>
      </w:r>
      <w:r>
        <w:rPr>
          <w:rFonts w:ascii="Calibri" w:hAnsi="Calibri"/>
          <w:b/>
          <w:color w:val="404040"/>
          <w:spacing w:val="-8"/>
          <w:sz w:val="24"/>
        </w:rPr>
        <w:t xml:space="preserve"> </w:t>
      </w:r>
      <w:r>
        <w:rPr>
          <w:rFonts w:ascii="Calibri" w:hAnsi="Calibri"/>
          <w:b/>
          <w:color w:val="404040"/>
          <w:sz w:val="24"/>
        </w:rPr>
        <w:t>and</w:t>
      </w:r>
      <w:r>
        <w:rPr>
          <w:rFonts w:ascii="Calibri" w:hAnsi="Calibri"/>
          <w:b/>
          <w:color w:val="404040"/>
          <w:spacing w:val="-6"/>
          <w:sz w:val="24"/>
        </w:rPr>
        <w:t xml:space="preserve"> </w:t>
      </w:r>
      <w:r>
        <w:rPr>
          <w:rFonts w:ascii="Calibri" w:hAnsi="Calibri"/>
          <w:b/>
          <w:color w:val="404040"/>
          <w:sz w:val="24"/>
        </w:rPr>
        <w:t>continuous</w:t>
      </w:r>
      <w:r>
        <w:rPr>
          <w:rFonts w:ascii="Calibri" w:hAnsi="Calibri"/>
          <w:b/>
          <w:color w:val="404040"/>
          <w:spacing w:val="-4"/>
          <w:sz w:val="24"/>
        </w:rPr>
        <w:t xml:space="preserve"> </w:t>
      </w:r>
      <w:r>
        <w:rPr>
          <w:rFonts w:ascii="Calibri" w:hAnsi="Calibri"/>
          <w:b/>
          <w:color w:val="404040"/>
          <w:sz w:val="24"/>
        </w:rPr>
        <w:t>monitoring</w:t>
      </w:r>
      <w:r>
        <w:rPr>
          <w:rFonts w:ascii="Calibri" w:hAnsi="Calibri"/>
          <w:b/>
          <w:color w:val="404040"/>
          <w:spacing w:val="-7"/>
          <w:sz w:val="24"/>
        </w:rPr>
        <w:t xml:space="preserve"> </w:t>
      </w:r>
      <w:r>
        <w:rPr>
          <w:rFonts w:ascii="Calibri" w:hAnsi="Calibri"/>
          <w:b/>
          <w:color w:val="404040"/>
          <w:sz w:val="24"/>
        </w:rPr>
        <w:t>of</w:t>
      </w:r>
      <w:r>
        <w:rPr>
          <w:rFonts w:ascii="Calibri" w:hAnsi="Calibri"/>
          <w:b/>
          <w:color w:val="404040"/>
          <w:spacing w:val="1"/>
          <w:sz w:val="24"/>
        </w:rPr>
        <w:t xml:space="preserve"> </w:t>
      </w:r>
      <w:r>
        <w:rPr>
          <w:rFonts w:ascii="Calibri" w:hAnsi="Calibri"/>
          <w:b/>
          <w:color w:val="404040"/>
          <w:sz w:val="24"/>
        </w:rPr>
        <w:t>prediction</w:t>
      </w:r>
      <w:r>
        <w:rPr>
          <w:rFonts w:ascii="Calibri" w:hAnsi="Calibri"/>
          <w:b/>
          <w:color w:val="404040"/>
          <w:spacing w:val="-7"/>
          <w:sz w:val="24"/>
        </w:rPr>
        <w:t xml:space="preserve"> </w:t>
      </w:r>
      <w:r>
        <w:rPr>
          <w:rFonts w:ascii="Calibri" w:hAnsi="Calibri"/>
          <w:b/>
          <w:color w:val="404040"/>
          <w:sz w:val="24"/>
        </w:rPr>
        <w:t>accuracy.</w:t>
      </w:r>
    </w:p>
    <w:p>
      <w:pPr>
        <w:pStyle w:val="16"/>
        <w:numPr>
          <w:ilvl w:val="1"/>
          <w:numId w:val="2"/>
        </w:numPr>
        <w:tabs>
          <w:tab w:val="left" w:pos="1232"/>
          <w:tab w:val="left" w:pos="1233"/>
        </w:tabs>
        <w:rPr>
          <w:rFonts w:ascii="Calibri" w:hAnsi="Calibri"/>
          <w:b/>
          <w:sz w:val="24"/>
        </w:rPr>
      </w:pPr>
      <w:r>
        <w:rPr>
          <w:rFonts w:ascii="Calibri" w:hAnsi="Calibri"/>
          <w:b/>
          <w:sz w:val="24"/>
        </w:rPr>
        <w:t>Accuracy: It measures the overall performance of the model by comparing the predicted sentiments with the actual sentiments present in a labeled dataset.</w:t>
      </w:r>
    </w:p>
    <w:p>
      <w:pPr>
        <w:pStyle w:val="16"/>
        <w:numPr>
          <w:ilvl w:val="1"/>
          <w:numId w:val="2"/>
        </w:numPr>
        <w:tabs>
          <w:tab w:val="left" w:pos="1232"/>
          <w:tab w:val="left" w:pos="1233"/>
        </w:tabs>
        <w:rPr>
          <w:rFonts w:ascii="Calibri" w:hAnsi="Calibri"/>
          <w:b/>
          <w:sz w:val="24"/>
        </w:rPr>
      </w:pPr>
      <w:r>
        <w:rPr>
          <w:rFonts w:ascii="Calibri" w:hAnsi="Calibri"/>
          <w:b/>
          <w:sz w:val="24"/>
        </w:rPr>
        <w:t>Precision: It measures the percentage of correctly predicted positive or negative sentiments out of all the positive or negative predictions made by the model.</w:t>
      </w:r>
    </w:p>
    <w:p>
      <w:pPr>
        <w:pStyle w:val="16"/>
        <w:numPr>
          <w:ilvl w:val="1"/>
          <w:numId w:val="2"/>
        </w:numPr>
        <w:tabs>
          <w:tab w:val="left" w:pos="1232"/>
          <w:tab w:val="left" w:pos="1233"/>
        </w:tabs>
        <w:rPr>
          <w:rFonts w:ascii="Calibri" w:hAnsi="Calibri"/>
          <w:b/>
          <w:sz w:val="24"/>
        </w:rPr>
        <w:sectPr>
          <w:pgSz w:w="19200" w:h="10800" w:orient="landscape"/>
          <w:pgMar w:top="860" w:right="600" w:bottom="0" w:left="600" w:header="670" w:footer="0" w:gutter="0"/>
          <w:docGrid w:linePitch="312" w:charSpace="0"/>
        </w:sectPr>
      </w:pPr>
    </w:p>
    <w:p>
      <w:pPr>
        <w:pStyle w:val="1"/>
        <w:spacing w:before="0" w:line="896" w:lineRule="exact"/>
      </w:pPr>
      <w:bookmarkStart w:id="4" w:name="Slide_5:_System__Approach"/>
      <w:bookmarkEnd w:id="4"/>
      <w:r>
        <w:rPr>
          <w:color w:val="1CACE3"/>
        </w:rPr>
        <w:t>SYSTEM</w:t>
      </w:r>
      <w:r>
        <w:rPr>
          <w:color w:val="1CACE3"/>
          <w:spacing w:val="289"/>
        </w:rPr>
        <w:t xml:space="preserve"> </w:t>
      </w:r>
      <w:r>
        <w:rPr>
          <w:color w:val="1CACE3"/>
        </w:rPr>
        <w:t>APPROACH</w:t>
      </w:r>
    </w:p>
    <w:p>
      <w:pPr>
        <w:pStyle w:val="15"/>
        <w:spacing w:before="10"/>
        <w:rPr>
          <w:rFonts w:ascii="Arial" w:hAnsi="Arial"/>
          <w:sz w:val="72"/>
        </w:rPr>
      </w:pPr>
    </w:p>
    <w:p>
      <w:pPr>
        <w:spacing w:line="274" w:lineRule="auto"/>
        <w:ind w:left="460" w:right="518"/>
        <w:rPr>
          <w:sz w:val="36"/>
        </w:rPr>
      </w:pPr>
      <w:r>
        <w:rPr>
          <w:color w:val="0E0E0E"/>
          <w:w w:val="95"/>
          <w:sz w:val="36"/>
        </w:rPr>
        <w:t>The</w:t>
      </w:r>
      <w:r>
        <w:rPr>
          <w:color w:val="0E0E0E"/>
          <w:spacing w:val="19"/>
          <w:w w:val="95"/>
          <w:sz w:val="36"/>
        </w:rPr>
        <w:t xml:space="preserve"> </w:t>
      </w:r>
      <w:r>
        <w:rPr>
          <w:color w:val="0E0E0E"/>
          <w:w w:val="95"/>
          <w:sz w:val="36"/>
        </w:rPr>
        <w:t>"System</w:t>
      </w:r>
      <w:r>
        <w:rPr>
          <w:color w:val="0E0E0E"/>
          <w:spacing w:val="38"/>
          <w:w w:val="95"/>
          <w:sz w:val="36"/>
        </w:rPr>
        <w:t xml:space="preserve"> </w:t>
      </w:r>
      <w:r>
        <w:rPr>
          <w:color w:val="0E0E0E"/>
          <w:w w:val="95"/>
          <w:sz w:val="36"/>
        </w:rPr>
        <w:t>Approach"</w:t>
      </w:r>
      <w:r>
        <w:rPr>
          <w:color w:val="0E0E0E"/>
          <w:spacing w:val="38"/>
          <w:w w:val="95"/>
          <w:sz w:val="36"/>
        </w:rPr>
        <w:t xml:space="preserve"> </w:t>
      </w:r>
      <w:r>
        <w:rPr>
          <w:color w:val="0E0E0E"/>
          <w:w w:val="95"/>
          <w:sz w:val="36"/>
        </w:rPr>
        <w:t>section</w:t>
      </w:r>
      <w:r>
        <w:rPr>
          <w:color w:val="0E0E0E"/>
          <w:spacing w:val="30"/>
          <w:w w:val="95"/>
          <w:sz w:val="36"/>
        </w:rPr>
        <w:t xml:space="preserve"> </w:t>
      </w:r>
      <w:r>
        <w:rPr>
          <w:color w:val="0E0E0E"/>
          <w:w w:val="95"/>
          <w:sz w:val="36"/>
        </w:rPr>
        <w:t>outlines</w:t>
      </w:r>
      <w:r>
        <w:rPr>
          <w:color w:val="0E0E0E"/>
          <w:spacing w:val="28"/>
          <w:w w:val="95"/>
          <w:sz w:val="36"/>
        </w:rPr>
        <w:t xml:space="preserve"> </w:t>
      </w:r>
      <w:r>
        <w:rPr>
          <w:color w:val="0E0E0E"/>
          <w:w w:val="95"/>
          <w:sz w:val="36"/>
        </w:rPr>
        <w:t>the</w:t>
      </w:r>
      <w:r>
        <w:rPr>
          <w:color w:val="0E0E0E"/>
          <w:spacing w:val="19"/>
          <w:w w:val="95"/>
          <w:sz w:val="36"/>
        </w:rPr>
        <w:t xml:space="preserve"> </w:t>
      </w:r>
      <w:r>
        <w:rPr>
          <w:color w:val="0E0E0E"/>
          <w:w w:val="95"/>
          <w:sz w:val="36"/>
        </w:rPr>
        <w:t>overall</w:t>
      </w:r>
      <w:r>
        <w:rPr>
          <w:color w:val="0E0E0E"/>
          <w:spacing w:val="38"/>
          <w:w w:val="95"/>
          <w:sz w:val="36"/>
        </w:rPr>
        <w:t xml:space="preserve"> </w:t>
      </w:r>
      <w:r>
        <w:rPr>
          <w:color w:val="0E0E0E"/>
          <w:w w:val="95"/>
          <w:sz w:val="36"/>
        </w:rPr>
        <w:t>strategy</w:t>
      </w:r>
      <w:r>
        <w:rPr>
          <w:color w:val="0E0E0E"/>
          <w:spacing w:val="30"/>
          <w:w w:val="95"/>
          <w:sz w:val="36"/>
        </w:rPr>
        <w:t xml:space="preserve"> </w:t>
      </w:r>
      <w:r>
        <w:rPr>
          <w:color w:val="0E0E0E"/>
          <w:w w:val="95"/>
          <w:sz w:val="36"/>
        </w:rPr>
        <w:t>and</w:t>
      </w:r>
      <w:r>
        <w:rPr>
          <w:color w:val="0E0E0E"/>
          <w:spacing w:val="30"/>
          <w:w w:val="95"/>
          <w:sz w:val="36"/>
        </w:rPr>
        <w:t xml:space="preserve"> </w:t>
      </w:r>
      <w:r>
        <w:rPr>
          <w:color w:val="0E0E0E"/>
          <w:w w:val="95"/>
          <w:sz w:val="36"/>
        </w:rPr>
        <w:t>methodology</w:t>
      </w:r>
      <w:r>
        <w:rPr>
          <w:color w:val="0E0E0E"/>
          <w:spacing w:val="31"/>
          <w:w w:val="95"/>
          <w:sz w:val="36"/>
        </w:rPr>
        <w:t xml:space="preserve"> </w:t>
      </w:r>
      <w:r>
        <w:rPr>
          <w:color w:val="0E0E0E"/>
          <w:w w:val="95"/>
          <w:sz w:val="36"/>
        </w:rPr>
        <w:t>for</w:t>
      </w:r>
      <w:r>
        <w:rPr>
          <w:color w:val="0E0E0E"/>
          <w:spacing w:val="30"/>
          <w:w w:val="95"/>
          <w:sz w:val="36"/>
        </w:rPr>
        <w:t xml:space="preserve"> </w:t>
      </w:r>
      <w:r>
        <w:rPr>
          <w:color w:val="0E0E0E"/>
          <w:w w:val="95"/>
          <w:sz w:val="36"/>
        </w:rPr>
        <w:t>developing</w:t>
      </w:r>
      <w:r>
        <w:rPr>
          <w:color w:val="0E0E0E"/>
          <w:spacing w:val="13"/>
          <w:w w:val="95"/>
          <w:sz w:val="36"/>
        </w:rPr>
        <w:t xml:space="preserve"> </w:t>
      </w:r>
      <w:r>
        <w:rPr>
          <w:color w:val="0E0E0E"/>
          <w:w w:val="95"/>
          <w:sz w:val="36"/>
        </w:rPr>
        <w:t>and</w:t>
      </w:r>
      <w:r>
        <w:rPr>
          <w:color w:val="0E0E0E"/>
          <w:spacing w:val="30"/>
          <w:w w:val="95"/>
          <w:sz w:val="36"/>
        </w:rPr>
        <w:t xml:space="preserve"> </w:t>
      </w:r>
      <w:r>
        <w:rPr>
          <w:color w:val="0E0E0E"/>
          <w:w w:val="95"/>
          <w:sz w:val="36"/>
        </w:rPr>
        <w:t>implementing</w:t>
      </w:r>
      <w:r>
        <w:rPr>
          <w:color w:val="0E0E0E"/>
          <w:spacing w:val="-82"/>
          <w:w w:val="95"/>
          <w:sz w:val="36"/>
        </w:rPr>
        <w:t xml:space="preserve"> </w:t>
      </w:r>
      <w:r>
        <w:rPr>
          <w:color w:val="0E0E0E"/>
          <w:sz w:val="36"/>
        </w:rPr>
        <w:t>the</w:t>
      </w:r>
      <w:r>
        <w:rPr>
          <w:color w:val="0E0E0E"/>
          <w:spacing w:val="3"/>
          <w:sz w:val="36"/>
        </w:rPr>
        <w:t xml:space="preserve"> </w:t>
      </w:r>
      <w:r>
        <w:rPr>
          <w:color w:val="0E0E0E"/>
          <w:sz w:val="36"/>
        </w:rPr>
        <w:t>Restaurant reviews</w:t>
      </w:r>
      <w:r>
        <w:rPr>
          <w:color w:val="0E0E0E"/>
          <w:spacing w:val="-12"/>
          <w:sz w:val="36"/>
        </w:rPr>
        <w:t xml:space="preserve"> </w:t>
      </w:r>
      <w:r>
        <w:rPr>
          <w:color w:val="0E0E0E"/>
          <w:sz w:val="36"/>
        </w:rPr>
        <w:t>prediction</w:t>
      </w:r>
      <w:r>
        <w:rPr>
          <w:color w:val="0E0E0E"/>
          <w:spacing w:val="-3"/>
          <w:sz w:val="36"/>
        </w:rPr>
        <w:t xml:space="preserve"> </w:t>
      </w:r>
      <w:r>
        <w:rPr>
          <w:color w:val="0E0E0E"/>
          <w:sz w:val="36"/>
        </w:rPr>
        <w:t>system.</w:t>
      </w:r>
      <w:r>
        <w:rPr>
          <w:color w:val="0E0E0E"/>
          <w:spacing w:val="-3"/>
          <w:sz w:val="36"/>
        </w:rPr>
        <w:t xml:space="preserve"> </w:t>
      </w:r>
      <w:r>
        <w:rPr>
          <w:color w:val="0E0E0E"/>
          <w:sz w:val="36"/>
        </w:rPr>
        <w:t>Here's</w:t>
      </w:r>
      <w:r>
        <w:rPr>
          <w:color w:val="0E0E0E"/>
          <w:spacing w:val="-6"/>
          <w:sz w:val="36"/>
        </w:rPr>
        <w:t xml:space="preserve"> </w:t>
      </w:r>
      <w:r>
        <w:rPr>
          <w:color w:val="0E0E0E"/>
          <w:sz w:val="36"/>
        </w:rPr>
        <w:t>a</w:t>
      </w:r>
      <w:r>
        <w:rPr>
          <w:color w:val="0E0E0E"/>
          <w:spacing w:val="-13"/>
          <w:sz w:val="36"/>
        </w:rPr>
        <w:t xml:space="preserve"> </w:t>
      </w:r>
      <w:r>
        <w:rPr>
          <w:color w:val="0E0E0E"/>
          <w:sz w:val="36"/>
        </w:rPr>
        <w:t>suggested</w:t>
      </w:r>
      <w:r>
        <w:rPr>
          <w:color w:val="0E0E0E"/>
          <w:spacing w:val="-3"/>
          <w:sz w:val="36"/>
        </w:rPr>
        <w:t xml:space="preserve"> </w:t>
      </w:r>
      <w:r>
        <w:rPr>
          <w:color w:val="0E0E0E"/>
          <w:sz w:val="36"/>
        </w:rPr>
        <w:t>structure</w:t>
      </w:r>
      <w:r>
        <w:rPr>
          <w:color w:val="0E0E0E"/>
          <w:spacing w:val="3"/>
          <w:sz w:val="36"/>
        </w:rPr>
        <w:t xml:space="preserve"> </w:t>
      </w:r>
      <w:r>
        <w:rPr>
          <w:color w:val="0E0E0E"/>
          <w:sz w:val="36"/>
        </w:rPr>
        <w:t>for</w:t>
      </w:r>
      <w:r>
        <w:rPr>
          <w:color w:val="0E0E0E"/>
          <w:spacing w:val="-3"/>
          <w:sz w:val="36"/>
        </w:rPr>
        <w:t xml:space="preserve"> </w:t>
      </w:r>
      <w:r>
        <w:rPr>
          <w:color w:val="0E0E0E"/>
          <w:sz w:val="36"/>
        </w:rPr>
        <w:t>this</w:t>
      </w:r>
      <w:r>
        <w:rPr>
          <w:color w:val="0E0E0E"/>
          <w:spacing w:val="-5"/>
          <w:sz w:val="36"/>
        </w:rPr>
        <w:t xml:space="preserve"> </w:t>
      </w:r>
      <w:r>
        <w:rPr>
          <w:color w:val="0E0E0E"/>
          <w:sz w:val="36"/>
        </w:rPr>
        <w:t>section:</w:t>
      </w:r>
    </w:p>
    <w:p>
      <w:pPr>
        <w:rPr>
          <w:rFonts w:ascii="Cambria" w:hAnsi="Cambria"/>
          <w:sz w:val="33"/>
        </w:rPr>
      </w:pPr>
    </w:p>
    <w:p>
      <w:pPr>
        <w:rPr>
          <w:rFonts w:ascii="Cambria" w:hAnsi="Cambria"/>
          <w:sz w:val="33"/>
        </w:rPr>
      </w:pPr>
    </w:p>
    <w:p>
      <w:pPr>
        <w:rPr>
          <w:rFonts w:ascii="Cambria" w:hAnsi="Cambria"/>
          <w:sz w:val="33"/>
        </w:rPr>
      </w:pPr>
      <w:r>
        <w:rPr>
          <w:rFonts w:ascii="Cambria" w:hAnsi="Cambria"/>
          <w:sz w:val="33"/>
        </w:rPr>
        <w:t xml:space="preserve">     </w:t>
      </w:r>
      <w:r>
        <w:rPr>
          <w:rFonts w:ascii="Cambria" w:hAnsi="Cambria"/>
          <w:b/>
          <w:bCs/>
          <w:sz w:val="33"/>
        </w:rPr>
        <w:t>Data Collection:</w:t>
      </w:r>
      <w:r>
        <w:rPr>
          <w:rFonts w:ascii="Cambria" w:hAnsi="Cambria"/>
          <w:sz w:val="33"/>
        </w:rPr>
        <w:t xml:space="preserve"> The system should be able to collect restaurant reviews from various sources such as online review    platforms, social media, and customer feedback forms.</w:t>
      </w:r>
    </w:p>
    <w:p>
      <w:pPr>
        <w:rPr>
          <w:rFonts w:ascii="Cambria" w:hAnsi="Cambria"/>
          <w:sz w:val="33"/>
        </w:rPr>
      </w:pPr>
    </w:p>
    <w:p>
      <w:pPr>
        <w:rPr>
          <w:rFonts w:ascii="Cambria" w:hAnsi="Cambria"/>
          <w:sz w:val="33"/>
        </w:rPr>
      </w:pPr>
      <w:r>
        <w:rPr>
          <w:rFonts w:ascii="Cambria" w:hAnsi="Cambria"/>
          <w:b/>
          <w:bCs/>
          <w:sz w:val="33"/>
        </w:rPr>
        <w:t xml:space="preserve">     Data Preprocessing:</w:t>
      </w:r>
      <w:r>
        <w:rPr>
          <w:rFonts w:ascii="Cambria" w:hAnsi="Cambria"/>
          <w:sz w:val="33"/>
        </w:rPr>
        <w:t xml:space="preserve"> The system should have preprocessing capabilities to clean the raw text data, handle punctuation, remove stop words, and perform stemming or lemmatization to normalize the text.</w:t>
      </w:r>
    </w:p>
    <w:p>
      <w:pPr>
        <w:rPr>
          <w:rFonts w:ascii="Cambria" w:hAnsi="Cambria"/>
          <w:sz w:val="33"/>
        </w:rPr>
      </w:pPr>
    </w:p>
    <w:p>
      <w:pPr>
        <w:rPr>
          <w:rFonts w:ascii="Cambria" w:hAnsi="Cambria"/>
          <w:sz w:val="33"/>
        </w:rPr>
      </w:pPr>
      <w:r>
        <w:rPr>
          <w:rFonts w:ascii="Cambria" w:hAnsi="Cambria"/>
          <w:sz w:val="33"/>
        </w:rPr>
        <w:t xml:space="preserve">    </w:t>
      </w:r>
      <w:r>
        <w:rPr>
          <w:rFonts w:ascii="Cambria" w:hAnsi="Cambria"/>
          <w:b/>
          <w:bCs/>
          <w:sz w:val="33"/>
        </w:rPr>
        <w:t>Sentiment Analysis Algorithms</w:t>
      </w:r>
      <w:r>
        <w:rPr>
          <w:rFonts w:ascii="Cambria" w:hAnsi="Cambria"/>
          <w:sz w:val="33"/>
        </w:rPr>
        <w:t>: The system should have the ability to implement various sentiment analysis algorithms such as rule-based approaches, machine learning models (e.g., Naive Bayes, Support Vector Machines), or deep learning models (e.g., Recurrent Neural Networks, Convolutional Neural Networks).</w:t>
      </w:r>
    </w:p>
    <w:p>
      <w:pPr>
        <w:rPr>
          <w:rFonts w:ascii="Cambria" w:hAnsi="Cambria"/>
          <w:sz w:val="33"/>
        </w:rPr>
      </w:pPr>
    </w:p>
    <w:p>
      <w:pPr>
        <w:rPr>
          <w:rFonts w:ascii="Cambria" w:hAnsi="Cambria"/>
          <w:sz w:val="33"/>
        </w:rPr>
      </w:pPr>
      <w:r>
        <w:rPr>
          <w:rFonts w:ascii="Cambria" w:hAnsi="Cambria"/>
          <w:b/>
          <w:bCs/>
          <w:sz w:val="33"/>
        </w:rPr>
        <w:t xml:space="preserve">   Feature Extraction:</w:t>
      </w:r>
      <w:r>
        <w:rPr>
          <w:rFonts w:ascii="Cambria" w:hAnsi="Cambria"/>
          <w:sz w:val="33"/>
        </w:rPr>
        <w:t xml:space="preserve"> The system should be able to extract relevant features from the text, such as n-grams, word frequency, or TF-IDF (term frequency-inverse document frequency).</w:t>
      </w:r>
    </w:p>
    <w:p>
      <w:pPr>
        <w:rPr>
          <w:rFonts w:ascii="Cambria" w:hAnsi="Cambria"/>
          <w:sz w:val="33"/>
        </w:rPr>
      </w:pPr>
    </w:p>
    <w:p>
      <w:pPr>
        <w:rPr>
          <w:rFonts w:ascii="Cambria" w:hAnsi="Cambria"/>
          <w:sz w:val="33"/>
        </w:rPr>
      </w:pPr>
      <w:r>
        <w:rPr>
          <w:rFonts w:ascii="Cambria" w:hAnsi="Cambria"/>
          <w:b/>
          <w:bCs/>
          <w:sz w:val="33"/>
        </w:rPr>
        <w:t xml:space="preserve">   Training Data:</w:t>
      </w:r>
      <w:r>
        <w:rPr>
          <w:rFonts w:ascii="Cambria" w:hAnsi="Cambria"/>
          <w:sz w:val="33"/>
        </w:rPr>
        <w:t xml:space="preserve"> The system should have a dataset of pre-labeled reviews for training the sentiment analysis model. This dataset should include positive, negative, and neutral reviews to ensure a balanced and accurate model.</w:t>
      </w:r>
    </w:p>
    <w:p>
      <w:pPr>
        <w:rPr>
          <w:rFonts w:ascii="Cambria" w:hAnsi="Cambria"/>
          <w:sz w:val="33"/>
        </w:rPr>
      </w:pPr>
    </w:p>
    <w:p>
      <w:pPr>
        <w:rPr>
          <w:rFonts w:ascii="Cambria" w:hAnsi="Cambria"/>
          <w:sz w:val="33"/>
        </w:rPr>
      </w:pPr>
    </w:p>
    <w:p>
      <w:pPr>
        <w:rPr>
          <w:rFonts w:ascii="Cambria" w:hAnsi="Cambria"/>
          <w:b/>
          <w:bCs/>
          <w:sz w:val="33"/>
        </w:rPr>
      </w:pPr>
      <w:r>
        <w:rPr>
          <w:rFonts w:ascii="Cambria" w:hAnsi="Cambria"/>
          <w:b/>
          <w:bCs/>
          <w:sz w:val="33"/>
        </w:rPr>
        <w:t xml:space="preserve">  Library required to build the model:</w:t>
      </w:r>
    </w:p>
    <w:p>
      <w:pPr>
        <w:rPr>
          <w:rFonts w:ascii="Cambria" w:hAnsi="Cambria"/>
          <w:b/>
          <w:bCs/>
          <w:sz w:val="33"/>
        </w:rPr>
      </w:pPr>
    </w:p>
    <w:p>
      <w:pPr>
        <w:rPr>
          <w:rFonts w:ascii="Cambria" w:hAnsi="Cambria"/>
          <w:b/>
          <w:bCs/>
          <w:sz w:val="33"/>
        </w:rPr>
      </w:pPr>
    </w:p>
    <w:p>
      <w:pPr>
        <w:rPr>
          <w:rFonts w:ascii="Cambria" w:hAnsi="Cambria"/>
          <w:b/>
          <w:bCs/>
          <w:sz w:val="33"/>
        </w:rPr>
      </w:pPr>
      <w:r>
        <w:rPr>
          <w:rFonts w:ascii="Cambria" w:hAnsi="Cambria"/>
          <w:b/>
          <w:bCs/>
          <w:sz w:val="33"/>
        </w:rPr>
        <w:t xml:space="preserve"> NLTK (Natural Language Toolkit):</w:t>
      </w:r>
    </w:p>
    <w:p>
      <w:pPr>
        <w:rPr>
          <w:rFonts w:ascii="Cambria" w:hAnsi="Cambria"/>
          <w:sz w:val="33"/>
        </w:rPr>
      </w:pPr>
      <w:r>
        <w:rPr>
          <w:rFonts w:ascii="Cambria" w:hAnsi="Cambria"/>
          <w:b/>
          <w:bCs/>
          <w:sz w:val="33"/>
        </w:rPr>
        <w:t xml:space="preserve"> </w:t>
      </w:r>
      <w:r>
        <w:rPr>
          <w:rFonts w:ascii="Cambria" w:hAnsi="Cambria"/>
          <w:sz w:val="33"/>
        </w:rPr>
        <w:t>NLTK is a widely used library for NLP tasks in Python. It provides various tools and modules for preprocessing text data, feature extraction, and building machine learning models.</w:t>
      </w:r>
    </w:p>
    <w:p>
      <w:pPr>
        <w:rPr>
          <w:rFonts w:ascii="Cambria" w:hAnsi="Cambria"/>
          <w:sz w:val="33"/>
        </w:rPr>
      </w:pPr>
    </w:p>
    <w:p>
      <w:pPr>
        <w:rPr>
          <w:rFonts w:ascii="Cambria" w:hAnsi="Cambria"/>
          <w:sz w:val="33"/>
        </w:rPr>
      </w:pPr>
      <w:r>
        <w:rPr>
          <w:rFonts w:ascii="Cambria" w:hAnsi="Cambria"/>
          <w:sz w:val="33"/>
        </w:rPr>
        <w:t>Pip install nltk</w:t>
      </w:r>
    </w:p>
    <w:p>
      <w:pPr>
        <w:rPr>
          <w:rFonts w:ascii="Cambria" w:hAnsi="Cambria"/>
          <w:sz w:val="33"/>
        </w:rPr>
      </w:pPr>
      <w:r>
        <w:rPr>
          <w:rFonts w:ascii="Cambria" w:hAnsi="Cambria"/>
          <w:sz w:val="33"/>
        </w:rPr>
        <w:t>Import nltk</w:t>
      </w:r>
    </w:p>
    <w:p>
      <w:pPr>
        <w:rPr>
          <w:rFonts w:ascii="Cambria" w:hAnsi="Cambria"/>
          <w:sz w:val="33"/>
        </w:rPr>
      </w:pPr>
      <w:r>
        <w:rPr>
          <w:rFonts w:ascii="Cambria" w:hAnsi="Cambria"/>
          <w:sz w:val="33"/>
        </w:rPr>
        <w:t>Nltk.download(‘all’)</w:t>
      </w:r>
    </w:p>
    <w:p>
      <w:pPr>
        <w:rPr>
          <w:rFonts w:ascii="Cambria" w:hAnsi="Cambria"/>
          <w:sz w:val="33"/>
        </w:rPr>
      </w:pPr>
    </w:p>
    <w:p>
      <w:pPr>
        <w:rPr>
          <w:rFonts w:ascii="Cambria" w:hAnsi="Cambria"/>
          <w:sz w:val="33"/>
        </w:rPr>
      </w:pPr>
      <w:r>
        <w:rPr>
          <w:rFonts w:ascii="Cambria" w:hAnsi="Cambria"/>
          <w:sz w:val="33"/>
        </w:rPr>
        <w:t>#Tokenization using NLTK</w:t>
      </w:r>
    </w:p>
    <w:p>
      <w:pPr>
        <w:rPr>
          <w:rFonts w:ascii="Cambria" w:hAnsi="Cambria"/>
          <w:sz w:val="33"/>
        </w:rPr>
      </w:pPr>
      <w:r>
        <w:rPr>
          <w:rFonts w:ascii="Cambria" w:hAnsi="Cambria"/>
          <w:sz w:val="33"/>
        </w:rPr>
        <w:t>From nltk import word tokenize, sent tokenize</w:t>
      </w:r>
    </w:p>
    <w:p>
      <w:pPr>
        <w:rPr>
          <w:rFonts w:ascii="Cambria" w:hAnsi="Cambria"/>
          <w:sz w:val="33"/>
        </w:rPr>
      </w:pPr>
      <w:r>
        <w:rPr>
          <w:rFonts w:ascii="Cambria" w:hAnsi="Cambria"/>
          <w:sz w:val="33"/>
        </w:rPr>
        <w:t>Sent = “I am the king of the world. \ I am the king of the world.’</w:t>
      </w:r>
    </w:p>
    <w:p>
      <w:pPr>
        <w:rPr>
          <w:rFonts w:ascii="Cambria" w:hAnsi="Cambria"/>
          <w:sz w:val="33"/>
        </w:rPr>
      </w:pPr>
      <w:r>
        <w:rPr>
          <w:rFonts w:ascii="Cambria" w:hAnsi="Cambria"/>
          <w:sz w:val="33"/>
        </w:rPr>
        <w:t>Print(word tokenize(sent))</w:t>
      </w:r>
    </w:p>
    <w:p>
      <w:pPr>
        <w:rPr>
          <w:rFonts w:ascii="Cambria" w:hAnsi="Cambria"/>
          <w:sz w:val="33"/>
        </w:rPr>
      </w:pPr>
      <w:r>
        <w:rPr>
          <w:rFonts w:ascii="Cambria" w:hAnsi="Cambria"/>
          <w:sz w:val="33"/>
        </w:rPr>
        <w:t>Print(sent tokenize(sent))</w:t>
      </w:r>
    </w:p>
    <w:p>
      <w:pPr>
        <w:rPr>
          <w:rFonts w:ascii="Cambria" w:hAnsi="Cambria"/>
          <w:b/>
          <w:bCs/>
          <w:sz w:val="33"/>
        </w:rPr>
      </w:pPr>
      <w:r>
        <w:rPr>
          <w:rFonts w:ascii="Cambria" w:hAnsi="Cambria"/>
          <w:b/>
          <w:bCs/>
          <w:sz w:val="33"/>
        </w:rPr>
        <w:t xml:space="preserve"> </w:t>
      </w:r>
    </w:p>
    <w:p>
      <w:pPr>
        <w:rPr>
          <w:rFonts w:ascii="Cambria" w:hAnsi="Cambria"/>
          <w:b/>
          <w:bCs/>
          <w:sz w:val="33"/>
        </w:rPr>
      </w:pPr>
    </w:p>
    <w:p>
      <w:pPr>
        <w:rPr>
          <w:rFonts w:ascii="Cambria" w:hAnsi="Cambria"/>
          <w:sz w:val="33"/>
        </w:rPr>
      </w:pPr>
      <w:r>
        <w:rPr>
          <w:rFonts w:ascii="Cambria" w:hAnsi="Cambria"/>
          <w:b/>
          <w:bCs/>
          <w:sz w:val="33"/>
        </w:rPr>
        <w:t xml:space="preserve">scikit-learn: </w:t>
      </w:r>
      <w:r>
        <w:rPr>
          <w:rFonts w:ascii="Cambria" w:hAnsi="Cambria"/>
          <w:sz w:val="33"/>
        </w:rPr>
        <w:t>scikit-learn is a popular machine learning library in Python that offers a wide range of algorithms and tools for data preprocessing, feature extraction, model training, and evaluation. It includes algorithms like Naive Bayes, Support Vector Machines (SVM), and more.</w:t>
      </w:r>
    </w:p>
    <w:p>
      <w:pPr>
        <w:rPr>
          <w:rFonts w:ascii="Cambria" w:hAnsi="Cambria"/>
          <w:sz w:val="33"/>
        </w:rPr>
      </w:pPr>
    </w:p>
    <w:p>
      <w:pPr>
        <w:rPr>
          <w:rFonts w:ascii="Cambria" w:hAnsi="Cambria"/>
          <w:sz w:val="33"/>
        </w:rPr>
      </w:pPr>
    </w:p>
    <w:p>
      <w:pPr>
        <w:rPr>
          <w:rFonts w:ascii="Cambria" w:hAnsi="Cambria"/>
          <w:sz w:val="33"/>
        </w:rPr>
      </w:pPr>
      <w:r>
        <w:rPr>
          <w:rFonts w:ascii="Cambria" w:hAnsi="Cambria"/>
          <w:b/>
          <w:bCs/>
          <w:sz w:val="33"/>
        </w:rPr>
        <w:t xml:space="preserve">TensorFlow and Keras: </w:t>
      </w:r>
      <w:r>
        <w:rPr>
          <w:rFonts w:ascii="Cambria" w:hAnsi="Cambria"/>
          <w:sz w:val="33"/>
        </w:rPr>
        <w:t>TensorFlow is an open-source deep learning framework, and Keras is a high-level API built on top of TensorFlow. They can be used for building and training deep learning models, such as recurrent neural networks (RNNs) or convolutional neural networks (CNNs), which have shown good performance in sentiment analysis tasks.</w:t>
      </w:r>
    </w:p>
    <w:p>
      <w:pPr>
        <w:rPr>
          <w:rFonts w:ascii="Cambria" w:hAnsi="Cambria"/>
          <w:sz w:val="33"/>
        </w:rPr>
      </w:pPr>
    </w:p>
    <w:p>
      <w:pPr>
        <w:rPr>
          <w:rFonts w:ascii="Cambria" w:hAnsi="Cambria"/>
          <w:b/>
          <w:bCs/>
          <w:sz w:val="33"/>
        </w:rPr>
      </w:pPr>
      <w:r>
        <w:rPr>
          <w:rFonts w:ascii="Cambria" w:hAnsi="Cambria"/>
          <w:b/>
          <w:bCs/>
          <w:sz w:val="33"/>
        </w:rPr>
        <w:t xml:space="preserve">Stemming </w:t>
      </w:r>
    </w:p>
    <w:p>
      <w:pPr>
        <w:rPr>
          <w:rFonts w:ascii="Cambria" w:hAnsi="Cambria"/>
          <w:sz w:val="33"/>
        </w:rPr>
      </w:pPr>
    </w:p>
    <w:p>
      <w:pPr>
        <w:rPr>
          <w:rFonts w:ascii="Cambria" w:hAnsi="Cambria"/>
          <w:sz w:val="33"/>
        </w:rPr>
      </w:pPr>
      <w:r>
        <w:rPr>
          <w:rFonts w:ascii="Cambria" w:hAnsi="Cambria"/>
          <w:sz w:val="33"/>
        </w:rPr>
        <w:t xml:space="preserve">Stemming generates the base word from the inflected word by removing the affixes of the word. It has a set of pre-defined rules </w:t>
      </w:r>
    </w:p>
    <w:p>
      <w:pPr>
        <w:rPr>
          <w:rFonts w:ascii="Cambria" w:hAnsi="Cambria"/>
          <w:sz w:val="33"/>
        </w:rPr>
      </w:pPr>
      <w:r>
        <w:rPr>
          <w:rFonts w:ascii="Cambria" w:hAnsi="Cambria"/>
          <w:sz w:val="33"/>
        </w:rPr>
        <w:t>That govern the dropping of these always result in semantically meaningful base words. Stemmers are faster and computationally less expensive than lemmatizers.</w:t>
      </w:r>
    </w:p>
    <w:p>
      <w:pPr>
        <w:rPr>
          <w:rFonts w:ascii="Cambria" w:hAnsi="Cambria"/>
          <w:sz w:val="33"/>
        </w:rPr>
      </w:pPr>
    </w:p>
    <w:p>
      <w:pPr>
        <w:rPr>
          <w:rFonts w:ascii="Cambria" w:hAnsi="Cambria"/>
          <w:b/>
          <w:bCs/>
          <w:sz w:val="33"/>
        </w:rPr>
      </w:pPr>
      <w:r>
        <w:rPr>
          <w:rFonts w:ascii="Cambria" w:hAnsi="Cambria"/>
          <w:b/>
          <w:bCs/>
          <w:sz w:val="33"/>
        </w:rPr>
        <w:t>Lemmatization:</w:t>
      </w:r>
    </w:p>
    <w:p>
      <w:pPr>
        <w:rPr>
          <w:rFonts w:ascii="Cambria" w:hAnsi="Cambria"/>
          <w:sz w:val="33"/>
        </w:rPr>
      </w:pPr>
    </w:p>
    <w:p>
      <w:pPr>
        <w:rPr>
          <w:rFonts w:ascii="Cambria" w:hAnsi="Cambria"/>
          <w:sz w:val="33"/>
        </w:rPr>
      </w:pPr>
      <w:r>
        <w:rPr>
          <w:rFonts w:ascii="Cambria" w:hAnsi="Cambria"/>
          <w:sz w:val="33"/>
        </w:rPr>
        <w:t>Lemmatization involves grouping together the inflected forms of the same word. This way, we can reach out to the base form of any word which will be meaningful in nature. The base from here is called the Lemma.</w:t>
      </w:r>
    </w:p>
    <w:p>
      <w:pPr>
        <w:rPr>
          <w:rFonts w:ascii="Cambria" w:hAnsi="Cambria"/>
          <w:sz w:val="33"/>
        </w:rPr>
      </w:pPr>
    </w:p>
    <w:p>
      <w:pPr>
        <w:rPr>
          <w:rFonts w:ascii="Cambria" w:hAnsi="Cambria"/>
          <w:sz w:val="33"/>
        </w:rPr>
      </w:pPr>
    </w:p>
    <w:p>
      <w:pPr>
        <w:rPr>
          <w:rFonts w:ascii="Cambria" w:hAnsi="Cambria"/>
          <w:sz w:val="33"/>
        </w:rPr>
      </w:pPr>
    </w:p>
    <w:p>
      <w:pPr>
        <w:rPr>
          <w:rFonts w:ascii="Cambria" w:hAnsi="Cambria"/>
          <w:sz w:val="33"/>
        </w:rPr>
      </w:pPr>
    </w:p>
    <w:p>
      <w:pPr>
        <w:rPr>
          <w:rFonts w:ascii="Cambria" w:hAnsi="Cambria"/>
          <w:sz w:val="33"/>
        </w:rPr>
      </w:pPr>
    </w:p>
    <w:p>
      <w:pPr>
        <w:rPr>
          <w:rFonts w:ascii="Cambria" w:hAnsi="Cambria"/>
          <w:sz w:val="33"/>
        </w:rPr>
        <w:sectPr>
          <w:headerReference w:type="default" r:id="rId4"/>
          <w:footerReference w:type="default" r:id="rId5"/>
          <w:pgSz w:w="19200" w:h="10800" w:orient="landscape"/>
          <w:pgMar w:top="860" w:right="600" w:bottom="640" w:left="600" w:header="670" w:footer="446" w:gutter="0"/>
          <w:docGrid w:linePitch="312" w:charSpace="0"/>
        </w:sectPr>
      </w:pPr>
    </w:p>
    <w:p>
      <w:pPr>
        <w:pStyle w:val="1"/>
      </w:pPr>
      <w:bookmarkStart w:id="5" w:name="Slide_6:_Algorithm_&amp;_Deployment"/>
      <w:bookmarkEnd w:id="5"/>
      <w:r>
        <w:rPr>
          <w:color w:val="1CACE3"/>
        </w:rPr>
        <w:t>ALGORITHM</w:t>
      </w:r>
      <w:r>
        <w:rPr>
          <w:color w:val="1CACE3"/>
          <w:spacing w:val="77"/>
        </w:rPr>
        <w:t xml:space="preserve"> </w:t>
      </w:r>
      <w:r>
        <w:rPr>
          <w:color w:val="1CACE3"/>
        </w:rPr>
        <w:t>&amp;</w:t>
      </w:r>
      <w:r>
        <w:rPr>
          <w:color w:val="1CACE3"/>
          <w:spacing w:val="57"/>
        </w:rPr>
        <w:t xml:space="preserve"> </w:t>
      </w:r>
      <w:r>
        <w:rPr>
          <w:color w:val="1CACE3"/>
        </w:rPr>
        <w:t>DEPLOYMENT</w:t>
      </w:r>
    </w:p>
    <w:p>
      <w:pPr>
        <w:pStyle w:val="16"/>
        <w:numPr>
          <w:ilvl w:val="0"/>
          <w:numId w:val="3"/>
        </w:numPr>
        <w:tabs>
          <w:tab w:val="left" w:pos="941"/>
          <w:tab w:val="left" w:pos="942"/>
        </w:tabs>
        <w:spacing w:before="379" w:line="283" w:lineRule="auto"/>
        <w:ind w:right="1043"/>
        <w:rPr>
          <w:rFonts w:ascii="Cambria" w:hAnsi="Cambria"/>
          <w:color w:val="1CACE3"/>
          <w:sz w:val="25"/>
        </w:rPr>
      </w:pPr>
      <w:r>
        <w:rPr>
          <w:color w:val="404040"/>
          <w:spacing w:val="-3"/>
          <w:sz w:val="28"/>
        </w:rPr>
        <w:t>In</w:t>
      </w:r>
      <w:r>
        <w:rPr>
          <w:color w:val="404040"/>
          <w:spacing w:val="-1"/>
          <w:sz w:val="28"/>
        </w:rPr>
        <w:t xml:space="preserve"> </w:t>
      </w:r>
      <w:r>
        <w:rPr>
          <w:color w:val="404040"/>
          <w:spacing w:val="-3"/>
          <w:sz w:val="28"/>
        </w:rPr>
        <w:t>the</w:t>
      </w:r>
      <w:r>
        <w:rPr>
          <w:color w:val="404040"/>
          <w:spacing w:val="5"/>
          <w:sz w:val="28"/>
        </w:rPr>
        <w:t xml:space="preserve"> </w:t>
      </w:r>
      <w:r>
        <w:rPr>
          <w:color w:val="404040"/>
          <w:spacing w:val="-3"/>
          <w:sz w:val="28"/>
        </w:rPr>
        <w:t>Algorithm section,</w:t>
      </w:r>
      <w:r>
        <w:rPr>
          <w:color w:val="404040"/>
          <w:spacing w:val="-7"/>
          <w:sz w:val="28"/>
        </w:rPr>
        <w:t xml:space="preserve"> </w:t>
      </w:r>
      <w:r>
        <w:rPr>
          <w:color w:val="404040"/>
          <w:spacing w:val="-3"/>
          <w:sz w:val="28"/>
        </w:rPr>
        <w:t>describe</w:t>
      </w:r>
      <w:r>
        <w:rPr>
          <w:color w:val="404040"/>
          <w:spacing w:val="6"/>
          <w:sz w:val="28"/>
        </w:rPr>
        <w:t xml:space="preserve"> </w:t>
      </w:r>
      <w:r>
        <w:rPr>
          <w:color w:val="404040"/>
          <w:spacing w:val="-3"/>
          <w:sz w:val="28"/>
        </w:rPr>
        <w:t>the</w:t>
      </w:r>
      <w:r>
        <w:rPr>
          <w:color w:val="404040"/>
          <w:spacing w:val="5"/>
          <w:sz w:val="28"/>
        </w:rPr>
        <w:t xml:space="preserve"> </w:t>
      </w:r>
      <w:r>
        <w:rPr>
          <w:color w:val="404040"/>
          <w:spacing w:val="-3"/>
          <w:sz w:val="28"/>
        </w:rPr>
        <w:t>machine</w:t>
      </w:r>
      <w:r>
        <w:rPr>
          <w:color w:val="404040"/>
          <w:spacing w:val="-10"/>
          <w:sz w:val="28"/>
        </w:rPr>
        <w:t xml:space="preserve"> </w:t>
      </w:r>
      <w:r>
        <w:rPr>
          <w:color w:val="404040"/>
          <w:spacing w:val="-3"/>
          <w:sz w:val="28"/>
        </w:rPr>
        <w:t>learning</w:t>
      </w:r>
      <w:r>
        <w:rPr>
          <w:color w:val="404040"/>
          <w:spacing w:val="-1"/>
          <w:sz w:val="28"/>
        </w:rPr>
        <w:t xml:space="preserve"> </w:t>
      </w:r>
      <w:r>
        <w:rPr>
          <w:color w:val="404040"/>
          <w:spacing w:val="-3"/>
          <w:sz w:val="28"/>
        </w:rPr>
        <w:t>algorithm</w:t>
      </w:r>
      <w:r>
        <w:rPr>
          <w:color w:val="404040"/>
          <w:spacing w:val="-2"/>
          <w:sz w:val="28"/>
        </w:rPr>
        <w:t xml:space="preserve"> </w:t>
      </w:r>
      <w:r>
        <w:rPr>
          <w:color w:val="404040"/>
          <w:spacing w:val="-3"/>
          <w:sz w:val="28"/>
        </w:rPr>
        <w:t>chosen</w:t>
      </w:r>
      <w:r>
        <w:rPr>
          <w:color w:val="404040"/>
          <w:spacing w:val="-1"/>
          <w:sz w:val="28"/>
        </w:rPr>
        <w:t xml:space="preserve"> </w:t>
      </w:r>
      <w:r>
        <w:rPr>
          <w:color w:val="404040"/>
          <w:spacing w:val="-3"/>
          <w:sz w:val="28"/>
        </w:rPr>
        <w:t>for</w:t>
      </w:r>
      <w:r>
        <w:rPr>
          <w:color w:val="404040"/>
          <w:sz w:val="28"/>
        </w:rPr>
        <w:t xml:space="preserve"> </w:t>
      </w:r>
      <w:r>
        <w:rPr>
          <w:color w:val="404040"/>
          <w:spacing w:val="-3"/>
          <w:sz w:val="28"/>
        </w:rPr>
        <w:t>predicting</w:t>
      </w:r>
      <w:r>
        <w:rPr>
          <w:color w:val="404040"/>
          <w:spacing w:val="-1"/>
          <w:sz w:val="28"/>
        </w:rPr>
        <w:t xml:space="preserve"> </w:t>
      </w:r>
      <w:r>
        <w:rPr>
          <w:color w:val="404040"/>
          <w:spacing w:val="-3"/>
          <w:sz w:val="28"/>
        </w:rPr>
        <w:t>bike</w:t>
      </w:r>
      <w:r>
        <w:rPr>
          <w:color w:val="404040"/>
          <w:spacing w:val="-9"/>
          <w:sz w:val="28"/>
        </w:rPr>
        <w:t xml:space="preserve"> </w:t>
      </w:r>
      <w:r>
        <w:rPr>
          <w:color w:val="404040"/>
          <w:spacing w:val="-3"/>
          <w:sz w:val="28"/>
        </w:rPr>
        <w:t>counts.</w:t>
      </w:r>
      <w:r>
        <w:rPr>
          <w:color w:val="404040"/>
          <w:spacing w:val="8"/>
          <w:sz w:val="28"/>
        </w:rPr>
        <w:t xml:space="preserve"> </w:t>
      </w:r>
      <w:r>
        <w:rPr>
          <w:color w:val="404040"/>
          <w:spacing w:val="-3"/>
          <w:sz w:val="28"/>
        </w:rPr>
        <w:t>Here's</w:t>
      </w:r>
      <w:r>
        <w:rPr>
          <w:color w:val="404040"/>
          <w:spacing w:val="7"/>
          <w:sz w:val="28"/>
        </w:rPr>
        <w:t xml:space="preserve"> </w:t>
      </w:r>
      <w:r>
        <w:rPr>
          <w:color w:val="404040"/>
          <w:spacing w:val="-3"/>
          <w:sz w:val="28"/>
        </w:rPr>
        <w:t>an</w:t>
      </w:r>
      <w:r>
        <w:rPr>
          <w:color w:val="404040"/>
          <w:spacing w:val="-15"/>
          <w:sz w:val="28"/>
        </w:rPr>
        <w:t xml:space="preserve"> </w:t>
      </w:r>
      <w:r>
        <w:rPr>
          <w:color w:val="404040"/>
          <w:spacing w:val="-3"/>
          <w:sz w:val="28"/>
        </w:rPr>
        <w:t>example</w:t>
      </w:r>
      <w:r>
        <w:rPr>
          <w:color w:val="404040"/>
          <w:spacing w:val="-9"/>
          <w:sz w:val="28"/>
        </w:rPr>
        <w:t xml:space="preserve"> </w:t>
      </w:r>
      <w:r>
        <w:rPr>
          <w:color w:val="404040"/>
          <w:spacing w:val="-3"/>
          <w:sz w:val="28"/>
        </w:rPr>
        <w:t>structure</w:t>
      </w:r>
      <w:r>
        <w:rPr>
          <w:color w:val="404040"/>
          <w:spacing w:val="1"/>
          <w:sz w:val="28"/>
        </w:rPr>
        <w:t xml:space="preserve"> </w:t>
      </w:r>
      <w:r>
        <w:rPr>
          <w:color w:val="404040"/>
          <w:spacing w:val="-2"/>
          <w:sz w:val="28"/>
        </w:rPr>
        <w:t>for</w:t>
      </w:r>
      <w:r>
        <w:rPr>
          <w:color w:val="404040"/>
          <w:spacing w:val="1"/>
          <w:sz w:val="28"/>
        </w:rPr>
        <w:t xml:space="preserve"> </w:t>
      </w:r>
      <w:r>
        <w:rPr>
          <w:color w:val="404040"/>
          <w:spacing w:val="-2"/>
          <w:sz w:val="28"/>
        </w:rPr>
        <w:t>this</w:t>
      </w:r>
      <w:r>
        <w:rPr>
          <w:color w:val="404040"/>
          <w:spacing w:val="-67"/>
          <w:sz w:val="28"/>
        </w:rPr>
        <w:t xml:space="preserve"> </w:t>
      </w:r>
      <w:r>
        <w:rPr>
          <w:color w:val="404040"/>
          <w:sz w:val="28"/>
        </w:rPr>
        <w:t>section:</w:t>
      </w:r>
    </w:p>
    <w:p>
      <w:pPr>
        <w:pStyle w:val="16"/>
        <w:numPr>
          <w:ilvl w:val="0"/>
          <w:numId w:val="3"/>
        </w:numPr>
        <w:tabs>
          <w:tab w:val="left" w:pos="941"/>
          <w:tab w:val="left" w:pos="942"/>
        </w:tabs>
        <w:spacing w:before="181"/>
        <w:rPr>
          <w:rFonts w:ascii="Cambria" w:hAnsi="Cambria"/>
          <w:color w:val="1CACE3"/>
          <w:sz w:val="25"/>
        </w:rPr>
      </w:pPr>
      <w:r>
        <w:rPr>
          <w:color w:val="404040"/>
          <w:spacing w:val="-2"/>
          <w:sz w:val="28"/>
        </w:rPr>
        <w:t>Algorithm</w:t>
      </w:r>
      <w:r>
        <w:rPr>
          <w:color w:val="404040"/>
          <w:spacing w:val="-16"/>
          <w:sz w:val="28"/>
        </w:rPr>
        <w:t xml:space="preserve"> </w:t>
      </w:r>
      <w:r>
        <w:rPr>
          <w:color w:val="404040"/>
          <w:spacing w:val="-2"/>
          <w:sz w:val="28"/>
        </w:rPr>
        <w:t>Selection:</w:t>
      </w:r>
    </w:p>
    <w:p>
      <w:pPr>
        <w:pStyle w:val="16"/>
        <w:numPr>
          <w:ilvl w:val="1"/>
          <w:numId w:val="3"/>
        </w:numPr>
        <w:tabs>
          <w:tab w:val="left" w:pos="1452"/>
          <w:tab w:val="left" w:pos="1453"/>
        </w:tabs>
        <w:spacing w:before="239" w:line="250" w:lineRule="auto"/>
        <w:ind w:right="621"/>
        <w:rPr>
          <w:sz w:val="28"/>
        </w:rPr>
      </w:pPr>
      <w:r>
        <w:rPr>
          <w:color w:val="404040"/>
          <w:spacing w:val="-3"/>
          <w:sz w:val="28"/>
        </w:rPr>
        <w:t>One algorithm that is commonly used for sentiment analysis is the Support Vector Machine (SVM). SVM is a binary classification algorithm that aims to find a hyperplane that separates the positive and negative sentiment classes. It works well for sentiment analysis tasks with smaller datasets and when the data is linearly separable</w:t>
      </w:r>
      <w:r>
        <w:rPr>
          <w:color w:val="404040"/>
          <w:sz w:val="28"/>
        </w:rPr>
        <w:t>.</w:t>
      </w:r>
    </w:p>
    <w:p>
      <w:pPr>
        <w:pStyle w:val="16"/>
        <w:numPr>
          <w:ilvl w:val="1"/>
          <w:numId w:val="3"/>
        </w:numPr>
        <w:tabs>
          <w:tab w:val="left" w:pos="1452"/>
          <w:tab w:val="left" w:pos="1453"/>
        </w:tabs>
        <w:spacing w:before="239" w:line="250" w:lineRule="auto"/>
        <w:ind w:right="621"/>
        <w:rPr>
          <w:sz w:val="28"/>
        </w:rPr>
      </w:pPr>
      <w:r>
        <w:rPr>
          <w:sz w:val="28"/>
        </w:rPr>
        <w:t>Another popular algorithm for sentiment analysis is the Naive Bayes classifier. Naive Bayes is a probabilistic algorithm that uses Bayes' theorem to calculate the probability of a document belonging to a specific sentiment class. It assumes that the features are independent, which may not always hold true for sentiment analysis, but it still performs well and is computationally efficient.</w:t>
      </w:r>
    </w:p>
    <w:p>
      <w:pPr>
        <w:tabs>
          <w:tab w:val="left" w:pos="941"/>
          <w:tab w:val="left" w:pos="942"/>
        </w:tabs>
        <w:spacing w:before="211"/>
        <w:ind w:left="459"/>
        <w:rPr>
          <w:rFonts w:ascii="Cambria" w:hAnsi="Cambria"/>
          <w:color w:val="1CACE3"/>
          <w:sz w:val="25"/>
        </w:rPr>
      </w:pPr>
      <w:r>
        <w:rPr>
          <w:color w:val="404040"/>
          <w:sz w:val="28"/>
        </w:rPr>
        <w:t>Data</w:t>
      </w:r>
      <w:r>
        <w:rPr>
          <w:color w:val="404040"/>
          <w:spacing w:val="-16"/>
          <w:sz w:val="28"/>
        </w:rPr>
        <w:t xml:space="preserve"> </w:t>
      </w:r>
      <w:r>
        <w:rPr>
          <w:color w:val="404040"/>
          <w:sz w:val="28"/>
        </w:rPr>
        <w:t>Input:</w:t>
      </w:r>
    </w:p>
    <w:p>
      <w:pPr>
        <w:pStyle w:val="16"/>
        <w:numPr>
          <w:ilvl w:val="1"/>
          <w:numId w:val="3"/>
        </w:numPr>
        <w:tabs>
          <w:tab w:val="left" w:pos="1452"/>
          <w:tab w:val="left" w:pos="1453"/>
        </w:tabs>
        <w:spacing w:before="223" w:line="262" w:lineRule="auto"/>
        <w:ind w:right="673"/>
        <w:rPr>
          <w:sz w:val="28"/>
        </w:rPr>
      </w:pPr>
      <w:r>
        <w:rPr>
          <w:color w:val="404040"/>
          <w:spacing w:val="-1"/>
          <w:sz w:val="28"/>
        </w:rPr>
        <w:t>Bag-of-Words (BoW): This representation considers the frequency or presence of individual words in the text. Each word in the document is treated as an independent feature</w:t>
      </w:r>
      <w:r>
        <w:rPr>
          <w:color w:val="404040"/>
          <w:sz w:val="28"/>
        </w:rPr>
        <w:t>.</w:t>
      </w:r>
    </w:p>
    <w:p>
      <w:pPr>
        <w:pStyle w:val="16"/>
        <w:numPr>
          <w:ilvl w:val="1"/>
          <w:numId w:val="3"/>
        </w:numPr>
        <w:tabs>
          <w:tab w:val="left" w:pos="1452"/>
          <w:tab w:val="left" w:pos="1453"/>
        </w:tabs>
        <w:spacing w:before="223" w:line="262" w:lineRule="auto"/>
        <w:ind w:right="673"/>
        <w:rPr>
          <w:sz w:val="28"/>
        </w:rPr>
      </w:pPr>
      <w:r>
        <w:rPr>
          <w:sz w:val="28"/>
        </w:rPr>
        <w:t>N-grams: N-grams are sequences of N words within the text. By considering not only individual words but also pairs or triplets of consecutive words, the model can capture some contextual information.</w:t>
      </w:r>
    </w:p>
    <w:p>
      <w:pPr>
        <w:pStyle w:val="16"/>
        <w:numPr>
          <w:ilvl w:val="0"/>
          <w:numId w:val="3"/>
        </w:numPr>
        <w:tabs>
          <w:tab w:val="left" w:pos="941"/>
          <w:tab w:val="left" w:pos="942"/>
        </w:tabs>
        <w:spacing w:before="179"/>
        <w:rPr>
          <w:rFonts w:ascii="Cambria" w:hAnsi="Cambria"/>
          <w:color w:val="1CACE3"/>
          <w:sz w:val="25"/>
        </w:rPr>
      </w:pPr>
      <w:r>
        <w:rPr>
          <w:color w:val="404040"/>
          <w:spacing w:val="-2"/>
          <w:sz w:val="28"/>
        </w:rPr>
        <w:t>Training</w:t>
      </w:r>
      <w:r>
        <w:rPr>
          <w:color w:val="404040"/>
          <w:spacing w:val="-13"/>
          <w:sz w:val="28"/>
        </w:rPr>
        <w:t xml:space="preserve"> </w:t>
      </w:r>
      <w:r>
        <w:rPr>
          <w:color w:val="404040"/>
          <w:spacing w:val="-2"/>
          <w:sz w:val="28"/>
        </w:rPr>
        <w:t>Process:</w:t>
      </w:r>
    </w:p>
    <w:p>
      <w:pPr>
        <w:pStyle w:val="16"/>
        <w:numPr>
          <w:ilvl w:val="1"/>
          <w:numId w:val="3"/>
        </w:numPr>
        <w:tabs>
          <w:tab w:val="left" w:pos="1452"/>
          <w:tab w:val="left" w:pos="1453"/>
        </w:tabs>
        <w:spacing w:before="239" w:line="250" w:lineRule="auto"/>
        <w:ind w:right="759"/>
        <w:rPr>
          <w:sz w:val="28"/>
        </w:rPr>
      </w:pPr>
      <w:r>
        <w:rPr>
          <w:color w:val="404040"/>
          <w:spacing w:val="-3"/>
          <w:sz w:val="28"/>
        </w:rPr>
        <w:t>Data collection: Historical restaurant reviews are collected, consisting of both the textual content of the reviews and their corresponding sentiment labels (positive or negative).</w:t>
      </w:r>
    </w:p>
    <w:p>
      <w:pPr>
        <w:pStyle w:val="16"/>
        <w:numPr>
          <w:ilvl w:val="1"/>
          <w:numId w:val="3"/>
        </w:numPr>
        <w:tabs>
          <w:tab w:val="left" w:pos="1452"/>
          <w:tab w:val="left" w:pos="1453"/>
        </w:tabs>
        <w:spacing w:before="239" w:line="250" w:lineRule="auto"/>
        <w:ind w:right="759"/>
        <w:rPr>
          <w:sz w:val="28"/>
        </w:rPr>
      </w:pPr>
      <w:r>
        <w:rPr>
          <w:sz w:val="28"/>
        </w:rPr>
        <w:t>Training the algorithm: A machine learning algorithm, such as a classification model (e.g., logistic regression, support vector machines, or neural networks), is trained on the preprocessed and feature-engineered data.</w:t>
      </w:r>
    </w:p>
    <w:p>
      <w:pPr>
        <w:pStyle w:val="16"/>
        <w:numPr>
          <w:ilvl w:val="1"/>
          <w:numId w:val="3"/>
        </w:numPr>
        <w:tabs>
          <w:tab w:val="left" w:pos="1452"/>
          <w:tab w:val="left" w:pos="1453"/>
        </w:tabs>
        <w:spacing w:before="239" w:line="250" w:lineRule="auto"/>
        <w:ind w:right="759"/>
        <w:rPr>
          <w:sz w:val="28"/>
        </w:rPr>
      </w:pPr>
      <w:r>
        <w:rPr>
          <w:sz w:val="28"/>
        </w:rPr>
        <w:t>Hyperparameter tuning: Machine learning algorithms often have hyperparameters that can be tuned to optimize their performance. Hyperparameters control the behavior and complexity of the algorithm, and finding the right values can significantly impact the model's performance.</w:t>
      </w:r>
    </w:p>
    <w:p>
      <w:pPr>
        <w:pStyle w:val="16"/>
        <w:numPr>
          <w:ilvl w:val="0"/>
          <w:numId w:val="3"/>
        </w:numPr>
        <w:tabs>
          <w:tab w:val="left" w:pos="941"/>
          <w:tab w:val="left" w:pos="942"/>
        </w:tabs>
        <w:spacing w:before="195"/>
        <w:rPr>
          <w:rFonts w:ascii="Cambria" w:hAnsi="Cambria"/>
          <w:color w:val="1CACE3"/>
          <w:sz w:val="25"/>
        </w:rPr>
      </w:pPr>
      <w:r>
        <w:rPr>
          <w:color w:val="404040"/>
          <w:spacing w:val="-1"/>
          <w:sz w:val="28"/>
        </w:rPr>
        <w:t>Prediction</w:t>
      </w:r>
      <w:r>
        <w:rPr>
          <w:color w:val="404040"/>
          <w:spacing w:val="-15"/>
          <w:sz w:val="28"/>
        </w:rPr>
        <w:t xml:space="preserve"> </w:t>
      </w:r>
      <w:r>
        <w:rPr>
          <w:color w:val="404040"/>
          <w:sz w:val="28"/>
        </w:rPr>
        <w:t>Process:</w:t>
      </w:r>
    </w:p>
    <w:p>
      <w:pPr>
        <w:pStyle w:val="16"/>
        <w:numPr>
          <w:ilvl w:val="1"/>
          <w:numId w:val="3"/>
        </w:numPr>
        <w:tabs>
          <w:tab w:val="left" w:pos="1452"/>
          <w:tab w:val="left" w:pos="1453"/>
        </w:tabs>
        <w:spacing w:before="239" w:line="250" w:lineRule="auto"/>
        <w:ind w:right="759"/>
        <w:rPr>
          <w:sz w:val="28"/>
        </w:rPr>
      </w:pPr>
      <w:r>
        <w:rPr>
          <w:sz w:val="28"/>
        </w:rPr>
        <w:t>Data preprocessing: The collected data is preprocessed to remove any irrelevant information, such as numbers or special characters. Text normalization techniques like lowercasing, stemming, or lemmatization may also be applied to reduce the vocabulary size and remove variations in word forms.</w:t>
      </w:r>
    </w:p>
    <w:p>
      <w:pPr>
        <w:tabs>
          <w:tab w:val="left" w:pos="1452"/>
          <w:tab w:val="left" w:pos="1453"/>
        </w:tabs>
        <w:spacing w:before="239" w:line="250" w:lineRule="auto"/>
        <w:ind w:right="759"/>
        <w:rPr>
          <w:sz w:val="28"/>
        </w:rPr>
      </w:pPr>
    </w:p>
    <w:p>
      <w:pPr>
        <w:tabs>
          <w:tab w:val="left" w:pos="1452"/>
          <w:tab w:val="left" w:pos="1453"/>
        </w:tabs>
        <w:spacing w:before="239" w:line="250" w:lineRule="auto"/>
        <w:ind w:right="759"/>
        <w:rPr>
          <w:sz w:val="28"/>
        </w:rPr>
        <w:sectPr>
          <w:headerReference w:type="default" r:id="rId6"/>
          <w:footerReference w:type="default" r:id="rId7"/>
          <w:pgSz w:w="19200" w:h="10800" w:orient="landscape"/>
          <w:pgMar w:top="860" w:right="600" w:bottom="640" w:left="600" w:header="670" w:footer="446" w:gutter="0"/>
          <w:docGrid w:linePitch="312" w:charSpace="0"/>
        </w:sectPr>
      </w:pPr>
      <w:r>
        <w:rPr>
          <w:sz w:val="28"/>
        </w:rPr>
        <w:t xml:space="preserve">           </w:t>
      </w:r>
      <w:r>
        <w:rPr>
          <w:b/>
          <w:bCs/>
          <w:sz w:val="28"/>
        </w:rPr>
        <w:t>Post-processing and interpretation:</w:t>
      </w:r>
      <w:r>
        <w:rPr>
          <w:sz w:val="28"/>
        </w:rPr>
        <w:t xml:space="preserve"> After obtaining the sentiment predictions, any necessary post-processing steps can be applied to make the results more interpretable or useful. For example, setting a threshold on the probability scores to classify them into positive or negative categories or converting the scores into a sentiment intensity scale.</w:t>
      </w:r>
    </w:p>
    <w:p>
      <w:pPr>
        <w:pStyle w:val="1"/>
      </w:pPr>
      <w:bookmarkStart w:id="6" w:name="Slide_7:_Result"/>
      <w:bookmarkEnd w:id="6"/>
      <w:r>
        <w:rPr>
          <w:color w:val="1CACE3"/>
        </w:rPr>
        <w:t>RESULT</w:t>
      </w:r>
    </w:p>
    <w:p>
      <w:pPr>
        <w:pStyle w:val="15"/>
        <w:rPr>
          <w:rFonts w:ascii="Arial" w:hAnsi="Arial"/>
          <w:sz w:val="88"/>
        </w:rPr>
        <w:sectPr>
          <w:pgSz w:w="19200" w:h="10800" w:orient="landscape"/>
          <w:pgMar w:top="860" w:right="600" w:bottom="640" w:left="600" w:header="670" w:footer="446" w:gutter="0"/>
          <w:docGrid w:linePitch="312" w:charSpace="0"/>
        </w:sectPr>
      </w:pPr>
      <w:r>
        <w:rPr>
          <w:rFonts w:ascii="Arial" w:hAnsi="Arial"/>
          <w:sz w:val="88"/>
        </w:rPr>
        <w:drawing>
          <wp:inline distT="0" distB="0" distL="0" distR="0">
            <wp:extent cx="3657600" cy="2558980"/>
            <wp:effectExtent l="0" t="0" r="0" b="0"/>
            <wp:docPr id="19" name="图片 19"/>
            <wp:cNvGraphicFramePr>
              <a:graphicFrameLocks noChangeAspect="1"/>
            </wp:cNvGraphicFramePr>
            <a:graphic>
              <a:graphicData uri="http://schemas.openxmlformats.org/drawingml/2006/picture">
                <pic:pic>
                  <pic:nvPicPr>
                    <pic:cNvPr id="21" name="图片 21"/>
                    <pic:cNvPicPr/>
                  </pic:nvPicPr>
                  <pic:blipFill>
                    <a:blip r:embed="rId8"/>
                    <a:stretch>
                      <a:fillRect/>
                    </a:stretch>
                  </pic:blipFill>
                  <pic:spPr>
                    <a:xfrm rot="0">
                      <a:off x="0" y="0"/>
                      <a:ext cx="3657600" cy="2558980"/>
                    </a:xfrm>
                    <a:prstGeom prst="rect"/>
                    <a:noFill/>
                    <a:ln w="12700" cmpd="sng" cap="flat">
                      <a:noFill/>
                      <a:prstDash val="solid"/>
                      <a:miter/>
                    </a:ln>
                  </pic:spPr>
                </pic:pic>
              </a:graphicData>
            </a:graphic>
          </wp:inline>
        </w:drawing>
      </w:r>
      <w:r>
        <w:rPr>
          <w:sz w:val="48"/>
        </w:rPr>
        <w:t xml:space="preserve">                                                       </w:t>
      </w:r>
      <w:r>
        <w:rPr>
          <w:sz w:val="48"/>
        </w:rPr>
        <w:drawing>
          <wp:inline distT="0" distB="0" distL="0" distR="0">
            <wp:extent cx="3122817" cy="2862177"/>
            <wp:effectExtent l="0" t="0" r="0" b="0"/>
            <wp:docPr id="22" name="图片 22"/>
            <wp:cNvGraphicFramePr>
              <a:graphicFrameLocks noChangeAspect="1"/>
            </wp:cNvGraphicFramePr>
            <a:graphic>
              <a:graphicData uri="http://schemas.openxmlformats.org/drawingml/2006/picture">
                <pic:pic>
                  <pic:nvPicPr>
                    <pic:cNvPr id="24" name="图片 24"/>
                    <pic:cNvPicPr/>
                  </pic:nvPicPr>
                  <pic:blipFill>
                    <a:blip r:embed="rId9"/>
                    <a:stretch>
                      <a:fillRect/>
                    </a:stretch>
                  </pic:blipFill>
                  <pic:spPr>
                    <a:xfrm rot="0">
                      <a:off x="0" y="0"/>
                      <a:ext cx="3122817" cy="2862177"/>
                    </a:xfrm>
                    <a:prstGeom prst="rect"/>
                    <a:noFill/>
                    <a:ln w="12700" cmpd="sng" cap="flat">
                      <a:noFill/>
                      <a:prstDash val="solid"/>
                      <a:miter/>
                    </a:ln>
                  </pic:spPr>
                </pic:pic>
              </a:graphicData>
            </a:graphic>
          </wp:inline>
        </w:drawing>
      </w:r>
      <w:r>
        <w:rPr>
          <w:sz w:val="48"/>
        </w:rPr>
        <w:t xml:space="preserve">           </w:t>
      </w:r>
      <w:r>
        <w:rPr>
          <w:sz w:val="48"/>
        </w:rPr>
        <w:drawing>
          <wp:inline distT="0" distB="0" distL="0" distR="0">
            <wp:extent cx="4027714" cy="2135909"/>
            <wp:effectExtent l="0" t="0" r="0" b="0"/>
            <wp:docPr id="25" name="图片 25"/>
            <wp:cNvGraphicFramePr>
              <a:graphicFrameLocks noChangeAspect="1"/>
            </wp:cNvGraphicFramePr>
            <a:graphic>
              <a:graphicData uri="http://schemas.openxmlformats.org/drawingml/2006/picture">
                <pic:pic>
                  <pic:nvPicPr>
                    <pic:cNvPr id="27" name="图片 27"/>
                    <pic:cNvPicPr/>
                  </pic:nvPicPr>
                  <pic:blipFill>
                    <a:blip r:embed="rId10"/>
                    <a:stretch>
                      <a:fillRect/>
                    </a:stretch>
                  </pic:blipFill>
                  <pic:spPr>
                    <a:xfrm rot="0">
                      <a:off x="0" y="0"/>
                      <a:ext cx="4027714" cy="2135909"/>
                    </a:xfrm>
                    <a:prstGeom prst="rect"/>
                    <a:noFill/>
                    <a:ln w="12700" cmpd="sng" cap="flat">
                      <a:noFill/>
                      <a:prstDash val="solid"/>
                      <a:miter/>
                    </a:ln>
                  </pic:spPr>
                </pic:pic>
              </a:graphicData>
            </a:graphic>
          </wp:inline>
        </w:drawing>
      </w:r>
    </w:p>
    <w:p>
      <w:pPr>
        <w:pStyle w:val="1"/>
      </w:pPr>
      <w:bookmarkStart w:id="7" w:name="Slide_8:_Conclusion"/>
      <w:bookmarkEnd w:id="7"/>
      <w:r>
        <w:rPr>
          <w:color w:val="1CACE3"/>
        </w:rPr>
        <w:t>CONCLUSION</w:t>
      </w:r>
    </w:p>
    <w:p>
      <w:pPr>
        <w:pStyle w:val="15"/>
        <w:rPr>
          <w:rFonts w:ascii="Arial" w:hAnsi="Arial"/>
          <w:sz w:val="88"/>
        </w:rPr>
      </w:pPr>
    </w:p>
    <w:p>
      <w:pPr>
        <w:pStyle w:val="15"/>
        <w:rPr>
          <w:rFonts w:ascii="Arial" w:hAnsi="Arial"/>
          <w:sz w:val="88"/>
        </w:rPr>
      </w:pPr>
    </w:p>
    <w:p>
      <w:pPr>
        <w:spacing w:line="281" w:lineRule="auto"/>
        <w:rPr>
          <w:rFonts w:ascii="Cambria" w:hAnsi="Cambria"/>
          <w:sz w:val="48"/>
          <w:szCs w:val="48"/>
        </w:rPr>
        <w:sectPr>
          <w:headerReference w:type="default" r:id="rId11"/>
          <w:footerReference w:type="default" r:id="rId12"/>
          <w:pgSz w:w="19200" w:h="10800" w:orient="landscape"/>
          <w:pgMar w:top="860" w:right="600" w:bottom="640" w:left="600" w:header="670" w:footer="446" w:gutter="0"/>
          <w:docGrid w:linePitch="312" w:charSpace="0"/>
        </w:sectPr>
      </w:pPr>
      <w:r>
        <w:rPr>
          <w:rFonts w:ascii="Arial" w:eastAsia="Calibri" w:cs="Calibri" w:hAnsi="Arial"/>
          <w:b/>
          <w:bCs/>
          <w:sz w:val="48"/>
          <w:szCs w:val="48"/>
        </w:rPr>
        <w:t>Overall, sentiment analysis is a valuable tool for analyzing restaurant reviews and predicting the sentiment associated with them. By using machine learning algorithms trained on labeled datasets, it is possible to accurately determine whether a restaurant review is positive or negative.</w:t>
      </w:r>
    </w:p>
    <w:p>
      <w:pPr>
        <w:rPr>
          <w:sz w:val="20"/>
        </w:rPr>
      </w:pPr>
    </w:p>
    <w:p>
      <w:pPr>
        <w:spacing w:before="226"/>
        <w:ind w:left="388"/>
        <w:rPr>
          <w:rFonts w:ascii="Arial" w:hAnsi="Arial"/>
          <w:b/>
          <w:sz w:val="66"/>
        </w:rPr>
      </w:pPr>
      <w:bookmarkStart w:id="8" w:name="Slide_9"/>
      <w:bookmarkEnd w:id="8"/>
      <w:r>
        <w:rPr>
          <w:rFonts w:ascii="Arial" w:hAnsi="Arial"/>
          <w:b/>
          <w:color w:val="1CACE3"/>
          <w:sz w:val="66"/>
        </w:rPr>
        <w:t>FUTURE</w:t>
      </w:r>
      <w:r>
        <w:rPr>
          <w:rFonts w:ascii="Arial" w:hAnsi="Arial"/>
          <w:b/>
          <w:color w:val="1CACE3"/>
          <w:spacing w:val="-11"/>
          <w:sz w:val="66"/>
        </w:rPr>
        <w:t xml:space="preserve"> </w:t>
      </w:r>
      <w:r>
        <w:rPr>
          <w:rFonts w:ascii="Arial" w:hAnsi="Arial"/>
          <w:b/>
          <w:color w:val="1CACE3"/>
          <w:sz w:val="66"/>
        </w:rPr>
        <w:t>SCOPE</w:t>
      </w:r>
    </w:p>
    <w:p>
      <w:pPr>
        <w:pStyle w:val="15"/>
        <w:rPr>
          <w:rFonts w:ascii="Arial" w:hAnsi="Arial"/>
          <w:sz w:val="20"/>
        </w:rPr>
      </w:pPr>
    </w:p>
    <w:p>
      <w:pPr>
        <w:pStyle w:val="15"/>
        <w:rPr>
          <w:rFonts w:ascii="Arial" w:hAnsi="Arial"/>
          <w:sz w:val="20"/>
        </w:rPr>
      </w:pPr>
    </w:p>
    <w:p>
      <w:pPr>
        <w:pStyle w:val="15"/>
        <w:rPr>
          <w:rFonts w:ascii="Arial" w:hAnsi="Arial"/>
          <w:sz w:val="20"/>
        </w:rPr>
      </w:pPr>
    </w:p>
    <w:p>
      <w:pPr>
        <w:pStyle w:val="15"/>
        <w:rPr>
          <w:rFonts w:ascii="Arial" w:hAnsi="Arial"/>
          <w:sz w:val="20"/>
        </w:rPr>
      </w:pPr>
    </w:p>
    <w:p>
      <w:pPr>
        <w:pStyle w:val="15"/>
        <w:rPr>
          <w:rFonts w:ascii="Arial" w:hAnsi="Arial"/>
          <w:sz w:val="20"/>
        </w:rPr>
      </w:pPr>
    </w:p>
    <w:p>
      <w:pPr>
        <w:pStyle w:val="15"/>
        <w:rPr>
          <w:rFonts w:ascii="Arial" w:hAnsi="Arial"/>
          <w:sz w:val="20"/>
        </w:rPr>
      </w:pPr>
    </w:p>
    <w:p>
      <w:pPr>
        <w:pStyle w:val="15"/>
        <w:rPr>
          <w:rFonts w:ascii="Arial" w:hAnsi="Arial"/>
          <w:sz w:val="20"/>
        </w:rPr>
      </w:pPr>
    </w:p>
    <w:p>
      <w:pPr>
        <w:pStyle w:val="15"/>
        <w:rPr>
          <w:rFonts w:ascii="Arial" w:hAnsi="Arial"/>
          <w:sz w:val="20"/>
        </w:rPr>
      </w:pPr>
    </w:p>
    <w:p>
      <w:pPr>
        <w:pStyle w:val="15"/>
        <w:rPr>
          <w:rFonts w:ascii="Arial" w:hAnsi="Arial"/>
          <w:sz w:val="20"/>
        </w:rPr>
      </w:pPr>
    </w:p>
    <w:p>
      <w:pPr>
        <w:pStyle w:val="15"/>
        <w:rPr>
          <w:rFonts w:ascii="Arial" w:hAnsi="Arial"/>
          <w:sz w:val="20"/>
        </w:rPr>
      </w:pPr>
    </w:p>
    <w:p>
      <w:pPr>
        <w:pStyle w:val="15"/>
        <w:rPr>
          <w:rFonts w:ascii="Arial" w:hAnsi="Arial"/>
          <w:sz w:val="25"/>
        </w:rPr>
      </w:pPr>
    </w:p>
    <w:p>
      <w:pPr>
        <w:pStyle w:val="16"/>
        <w:numPr>
          <w:ilvl w:val="0"/>
          <w:numId w:val="3"/>
        </w:numPr>
        <w:tabs>
          <w:tab w:val="left" w:pos="941"/>
          <w:tab w:val="left" w:pos="942"/>
        </w:tabs>
        <w:spacing w:before="105" w:line="281" w:lineRule="auto"/>
        <w:ind w:right="715"/>
        <w:rPr>
          <w:rFonts w:ascii="Cambria" w:hAnsi="Cambria"/>
          <w:color w:val="1CACE3"/>
          <w:sz w:val="37"/>
        </w:rPr>
      </w:pPr>
      <w:r>
        <w:rPr>
          <w:color w:val="404040"/>
          <w:sz w:val="40"/>
        </w:rPr>
        <w:t>There will be a better understanding in the restaurant reviews.</w:t>
      </w:r>
    </w:p>
    <w:p>
      <w:pPr>
        <w:pStyle w:val="16"/>
        <w:numPr>
          <w:ilvl w:val="0"/>
          <w:numId w:val="3"/>
        </w:numPr>
        <w:tabs>
          <w:tab w:val="left" w:pos="941"/>
          <w:tab w:val="left" w:pos="942"/>
        </w:tabs>
        <w:spacing w:before="105" w:line="281" w:lineRule="auto"/>
        <w:ind w:right="715"/>
        <w:rPr>
          <w:rFonts w:ascii="Cambria" w:hAnsi="Cambria"/>
          <w:color w:val="1CACE3"/>
          <w:sz w:val="37"/>
        </w:rPr>
      </w:pPr>
      <w:r>
        <w:rPr>
          <w:color w:val="404040"/>
          <w:sz w:val="40"/>
        </w:rPr>
        <w:t>There is a lot of potential for the future scope of sentimental analysis using datasets in restaurant reviews.</w:t>
      </w:r>
    </w:p>
    <w:p>
      <w:pPr>
        <w:tabs>
          <w:tab w:val="left" w:pos="941"/>
          <w:tab w:val="left" w:pos="942"/>
        </w:tabs>
        <w:spacing w:before="105" w:line="281" w:lineRule="auto"/>
        <w:ind w:left="459" w:right="715"/>
        <w:rPr>
          <w:rFonts w:ascii="Cambria" w:hAnsi="Cambria"/>
          <w:color w:val="1CACE3"/>
          <w:sz w:val="37"/>
        </w:rPr>
      </w:pPr>
      <w:r>
        <w:rPr>
          <w:rFonts w:ascii="Cambria" w:hAnsi="Cambria"/>
          <w:color w:val="1CACE3"/>
          <w:sz w:val="37"/>
        </w:rPr>
        <w:t>Fine – grained sentimental analysis:</w:t>
      </w:r>
    </w:p>
    <w:p>
      <w:pPr>
        <w:tabs>
          <w:tab w:val="left" w:pos="941"/>
          <w:tab w:val="left" w:pos="942"/>
        </w:tabs>
        <w:spacing w:before="105" w:line="281" w:lineRule="auto"/>
        <w:ind w:left="459" w:right="715"/>
        <w:rPr>
          <w:rFonts w:ascii="Cambria" w:hAnsi="Cambria"/>
          <w:color w:val="1CACE3"/>
          <w:sz w:val="37"/>
        </w:rPr>
        <w:sectPr>
          <w:headerReference w:type="default" r:id="rId13"/>
          <w:footerReference w:type="default" r:id="rId14"/>
          <w:pgSz w:w="19200" w:h="10800" w:orient="landscape"/>
          <w:pgMar w:top="860" w:right="600" w:bottom="640" w:left="600" w:header="670" w:footer="446" w:gutter="0"/>
          <w:docGrid w:linePitch="312" w:charSpace="0"/>
        </w:sectPr>
      </w:pPr>
      <w:r>
        <w:rPr>
          <w:rFonts w:ascii="Cambria" w:hAnsi="Cambria"/>
          <w:color w:val="1CACE3"/>
          <w:sz w:val="37"/>
        </w:rPr>
        <w:t xml:space="preserve">     </w:t>
      </w:r>
      <w:r>
        <w:rPr>
          <w:rFonts w:ascii="Cambria" w:hAnsi="Cambria"/>
          <w:color w:val="000000"/>
          <w:sz w:val="37"/>
          <w14:shadow w14:sx="100000" w14:sy="100000" w14:blurRad="38100" w14:dir="2700000" w14:dist="19050" w14:algn="tl">
            <w14:srgbClr w14:val="000000">
              <w14:alpha w14:val="60000"/>
            </w14:srgbClr>
          </w14:shadow>
        </w:rPr>
        <w:t>There is room for more fine-grained analysis that considers a wider range of sentiments, such as neutral, mixed, or specific emotions like happiness or anger.</w:t>
      </w:r>
    </w:p>
    <w:p>
      <w:pPr>
        <w:pStyle w:val="1"/>
      </w:pPr>
      <w:r>
        <w:rPr>
          <w:color w:val="1CACE3"/>
        </w:rPr>
        <w:t>REFERENCES</w:t>
      </w:r>
    </w:p>
    <w:p>
      <w:pPr>
        <w:pStyle w:val="15"/>
        <w:rPr>
          <w:rFonts w:ascii="Arial" w:hAnsi="Arial"/>
          <w:sz w:val="88"/>
        </w:rPr>
      </w:pPr>
    </w:p>
    <w:p>
      <w:pPr>
        <w:rPr>
          <w:rFonts w:ascii="Cambria" w:hAnsi="Cambria"/>
          <w:sz w:val="43"/>
        </w:rPr>
      </w:pPr>
      <w:r>
        <w:rPr>
          <w:rFonts w:ascii="Cambria" w:hAnsi="Cambria"/>
          <w:sz w:val="43"/>
        </w:rPr>
        <w:t xml:space="preserve">  The reference of the Restaurant reviews by using the Educate skill development mentor reference data set.</w:t>
      </w:r>
    </w:p>
    <w:p>
      <w:pPr>
        <w:rPr>
          <w:rFonts w:ascii="Cambria" w:hAnsi="Cambria"/>
          <w:sz w:val="43"/>
        </w:rPr>
      </w:pPr>
      <w:r>
        <w:rPr>
          <w:rFonts w:ascii="Cambria" w:hAnsi="Cambria"/>
          <w:sz w:val="43"/>
        </w:rPr>
        <w:t xml:space="preserve">I have some details about the data in github by using APSSDC </w:t>
      </w:r>
    </w:p>
    <w:p>
      <w:pPr>
        <w:rPr>
          <w:sz w:val="20"/>
        </w:rPr>
      </w:pPr>
    </w:p>
    <w:p>
      <w:pPr>
        <w:rPr>
          <w:sz w:val="20"/>
        </w:rPr>
      </w:pPr>
    </w:p>
    <w:p>
      <w:pPr>
        <w:rPr>
          <w:sz w:val="20"/>
        </w:rPr>
      </w:pPr>
    </w:p>
    <w:p>
      <w:pPr>
        <w:rPr>
          <w:sz w:val="20"/>
        </w:rPr>
      </w:pPr>
    </w:p>
    <w:p>
      <w:pPr>
        <w:rPr>
          <w:sz w:val="20"/>
        </w:rPr>
      </w:pPr>
      <w:r>
        <w:rPr>
          <w:sz w:val="40"/>
          <w:szCs w:val="40"/>
        </w:rPr>
        <w:t xml:space="preserve">GITHUB : </w:t>
      </w:r>
      <w:r>
        <w:rPr>
          <w:rStyle w:val="20"/>
          <w:sz w:val="40"/>
          <w:szCs w:val="40"/>
        </w:rPr>
        <w:fldChar w:fldCharType="begin"/>
      </w:r>
      <w:r>
        <w:instrText>HYPERLINK "https://github.com/VenuGopalPattem/Venu_KeyLogger.git"</w:instrText>
      </w:r>
      <w:r>
        <w:rPr>
          <w:rStyle w:val="20"/>
          <w:sz w:val="40"/>
          <w:szCs w:val="40"/>
        </w:rPr>
        <w:fldChar w:fldCharType="separate"/>
      </w:r>
      <w:r>
        <w:rPr>
          <w:rStyle w:val="20"/>
          <w:sz w:val="40"/>
          <w:szCs w:val="40"/>
        </w:rPr>
        <w:t>https://github.com/VenuGopalPattem/Venu_KeyLogger.git</w:t>
      </w:r>
      <w:r>
        <w:rPr>
          <w:rStyle w:val="20"/>
          <w:sz w:val="40"/>
          <w:szCs w:val="40"/>
        </w:rPr>
        <w:fldChar w:fldCharType="end"/>
      </w:r>
      <w:bookmarkStart w:id="9" w:name="_GoBack"/>
      <w:bookmarkEnd w:id="9"/>
    </w:p>
    <w:p>
      <w:pPr>
        <w:rPr>
          <w:sz w:val="20"/>
        </w:rPr>
      </w:pPr>
    </w:p>
    <w:p>
      <w:pPr>
        <w:rPr>
          <w:sz w:val="20"/>
        </w:rPr>
      </w:pPr>
    </w:p>
    <w:p>
      <w:pPr>
        <w:rPr>
          <w:sz w:val="20"/>
        </w:rPr>
      </w:pPr>
    </w:p>
    <w:p>
      <w:pPr>
        <w:rPr>
          <w:sz w:val="20"/>
        </w:rPr>
      </w:pPr>
    </w:p>
    <w:p>
      <w:pPr>
        <w:rPr>
          <w:sz w:val="20"/>
        </w:rPr>
      </w:pPr>
    </w:p>
    <w:p>
      <w:pPr>
        <w:rPr>
          <w:sz w:val="20"/>
        </w:rPr>
      </w:pPr>
    </w:p>
    <w:p>
      <w:pPr>
        <w:rPr>
          <w:sz w:val="20"/>
        </w:rPr>
      </w:pPr>
    </w:p>
    <w:p>
      <w:pPr>
        <w:rPr>
          <w:sz w:val="20"/>
        </w:rPr>
      </w:pPr>
    </w:p>
    <w:p>
      <w:pPr>
        <w:rPr>
          <w:sz w:val="20"/>
        </w:rPr>
      </w:pPr>
    </w:p>
    <w:p>
      <w:pPr>
        <w:rPr>
          <w:sz w:val="20"/>
        </w:rPr>
      </w:pPr>
    </w:p>
    <w:p>
      <w:pPr>
        <w:spacing w:before="2"/>
        <w:rPr>
          <w:sz w:val="21"/>
        </w:rPr>
      </w:pPr>
    </w:p>
    <w:p>
      <w:pPr>
        <w:spacing w:before="87"/>
        <w:ind w:left="5517" w:right="5463"/>
        <w:jc w:val="center"/>
        <w:rPr>
          <w:rFonts w:ascii="Arial" w:hAnsi="Arial"/>
          <w:b/>
          <w:color w:val="001F5F"/>
          <w:sz w:val="55"/>
        </w:rPr>
      </w:pPr>
      <w:bookmarkStart w:id="10" w:name="Slide_11:_THANK_YOU"/>
      <w:bookmarkEnd w:id="10"/>
    </w:p>
    <w:p>
      <w:pPr>
        <w:spacing w:before="87"/>
        <w:ind w:left="5517" w:right="5463"/>
        <w:jc w:val="center"/>
        <w:rPr>
          <w:rFonts w:ascii="Arial" w:hAnsi="Arial"/>
          <w:b/>
          <w:color w:val="001F5F"/>
          <w:sz w:val="55"/>
        </w:rPr>
      </w:pPr>
    </w:p>
    <w:p>
      <w:pPr>
        <w:spacing w:before="87"/>
        <w:ind w:left="5517" w:right="5463"/>
        <w:jc w:val="center"/>
        <w:rPr>
          <w:rFonts w:ascii="Arial" w:hAnsi="Arial"/>
          <w:b/>
          <w:color w:val="001F5F"/>
          <w:sz w:val="55"/>
        </w:rPr>
      </w:pPr>
    </w:p>
    <w:p>
      <w:pPr>
        <w:spacing w:before="87"/>
        <w:ind w:left="5517" w:right="5463"/>
        <w:jc w:val="center"/>
        <w:rPr>
          <w:rFonts w:ascii="Arial" w:hAnsi="Arial"/>
          <w:b/>
          <w:color w:val="001F5F"/>
          <w:sz w:val="55"/>
        </w:rPr>
      </w:pPr>
    </w:p>
    <w:p>
      <w:pPr>
        <w:spacing w:before="87"/>
        <w:ind w:left="5517" w:right="5463"/>
        <w:jc w:val="center"/>
        <w:rPr>
          <w:rFonts w:ascii="Arial" w:hAnsi="Arial"/>
          <w:b/>
          <w:color w:val="001F5F"/>
          <w:sz w:val="55"/>
        </w:rPr>
      </w:pPr>
    </w:p>
    <w:p>
      <w:pPr>
        <w:spacing w:before="87"/>
        <w:ind w:left="5517" w:right="5463"/>
        <w:jc w:val="center"/>
        <w:rPr>
          <w:rFonts w:ascii="Arial" w:hAnsi="Arial"/>
          <w:b/>
          <w:color w:val="001F5F"/>
          <w:sz w:val="55"/>
        </w:rPr>
      </w:pPr>
    </w:p>
    <w:p>
      <w:pPr>
        <w:spacing w:before="87"/>
        <w:ind w:left="5517" w:right="5463"/>
        <w:jc w:val="center"/>
        <w:rPr>
          <w:rFonts w:ascii="Arial" w:hAnsi="Arial"/>
          <w:b/>
          <w:color w:val="001F5F"/>
          <w:sz w:val="55"/>
        </w:rPr>
      </w:pPr>
    </w:p>
    <w:p>
      <w:pPr>
        <w:spacing w:before="87"/>
        <w:ind w:left="5517" w:right="5463"/>
        <w:jc w:val="center"/>
        <w:rPr>
          <w:rFonts w:ascii="Arial" w:hAnsi="Arial"/>
          <w:b/>
          <w:color w:val="001F5F"/>
          <w:sz w:val="55"/>
        </w:rPr>
      </w:pPr>
    </w:p>
    <w:p>
      <w:pPr>
        <w:spacing w:before="87"/>
        <w:ind w:left="5517" w:right="5463"/>
        <w:jc w:val="center"/>
        <w:rPr>
          <w:rFonts w:ascii="Arial" w:hAnsi="Arial"/>
          <w:b/>
          <w:color w:val="001F5F"/>
          <w:sz w:val="55"/>
        </w:rPr>
      </w:pPr>
    </w:p>
    <w:p>
      <w:pPr>
        <w:spacing w:before="87"/>
        <w:ind w:left="5517" w:right="5463"/>
        <w:jc w:val="center"/>
        <w:rPr>
          <w:rFonts w:ascii="Arial" w:hAnsi="Arial"/>
          <w:b/>
          <w:sz w:val="55"/>
        </w:rPr>
      </w:pPr>
      <w:r>
        <w:rPr>
          <w:rFonts w:ascii="Arial" w:hAnsi="Arial"/>
          <w:b/>
          <w:color w:val="001F5F"/>
          <w:sz w:val="55"/>
        </w:rPr>
        <w:t>THANK</w:t>
      </w:r>
      <w:r>
        <w:rPr>
          <w:rFonts w:ascii="Arial" w:hAnsi="Arial"/>
          <w:b/>
          <w:color w:val="001F5F"/>
          <w:spacing w:val="36"/>
          <w:sz w:val="55"/>
        </w:rPr>
        <w:t xml:space="preserve"> </w:t>
      </w:r>
      <w:r>
        <w:rPr>
          <w:rFonts w:ascii="Arial" w:hAnsi="Arial"/>
          <w:b/>
          <w:color w:val="001F5F"/>
          <w:sz w:val="55"/>
        </w:rPr>
        <w:t>YOU</w:t>
      </w:r>
    </w:p>
    <w:sectPr>
      <w:headerReference w:type="default" r:id="rId15"/>
      <w:footerReference w:type="default" r:id="rId16"/>
      <w:pgSz w:w="19200" w:h="10800" w:orient="landscape"/>
      <w:pgMar w:top="860" w:right="600" w:bottom="640" w:left="600" w:header="670" w:footer="446" w:gutter="0"/>
      <w:docGrid w:linePitch="312" w:charSpace="0"/>
    </w:sectPr>
  </w:body>
</w:document>
</file>

<file path=word/fontTable.xml><?xml version="1.0" encoding="utf-8"?>
<w:fonts xmlns:w="http://schemas.openxmlformats.org/wordprocessingml/2006/main" xmlns:r="http://schemas.openxmlformats.org/officeDocument/2006/relationships">
  <w:font w:name="Times New Roman">
    <w:panose1 w:val="02020603050405020304"/>
    <w:charset w:val="00"/>
    <w:family w:val="roman"/>
    <w:pitch w:val="variable"/>
    <w:sig w:usb0="E0002EFF" w:usb1="C000785B" w:usb2="00000009" w:usb3="00000000" w:csb0="000001FF" w:csb1="00000000"/>
  </w:font>
  <w:font w:name="Arial">
    <w:panose1 w:val="020B0604020202020204"/>
    <w:charset w:val="00"/>
    <w:family w:val="swiss"/>
    <w:pitch w:val="variable"/>
    <w:sig w:usb0="E0002EFF" w:usb1="C000785B" w:usb2="00000009" w:usb3="00000000" w:csb0="000001FF" w:csb1="00000000"/>
  </w:font>
  <w:font w:name="Arial MT">
    <w:altName w:val="Arial"/>
    <w:panose1 w:val="00000000000000000000"/>
    <w:charset w:val="01"/>
    <w:family w:val="swiss"/>
    <w:pitch w:val="variable"/>
  </w:font>
  <w:font w:name="Calibri">
    <w:panose1 w:val="020F0502020204030204"/>
    <w:charset w:val="00"/>
    <w:family w:val="swiss"/>
    <w:pitch w:val="variable"/>
    <w:sig w:usb0="E4002EFF" w:usb1="C200247B" w:usb2="00000009" w:usb3="00000000" w:csb0="000001FF" w:csb1="00000000"/>
  </w:font>
  <w:font w:name="Cambria">
    <w:panose1 w:val="02040503050406030204"/>
    <w:charset w:val="00"/>
    <w:family w:val="roman"/>
    <w:pitch w:val="variable"/>
    <w:sig w:usb0="E00006FF" w:usb1="420024FF" w:usb2="02000000" w:usb3="00000000" w:csb0="0000019F" w:csb1="00000000"/>
  </w:font>
  <w:font w:name="宋体">
    <w:panose1 w:val="00000000000000000000"/>
    <w:charset w:val="00"/>
    <w:family w:val="auto"/>
    <w:pitch w:val="variable"/>
    <w:sig w:usb0="00000000" w:usb1="00000000" w:usb2="00000000" w:usb3="00000000" w:csb0="00000000" w:csb1="00000000"/>
  </w:font>
  <w:font w:name="Franklin Gothic Medium">
    <w:panose1 w:val="020B0603020102020204"/>
    <w:charset w:val="00"/>
    <w:family w:val="swiss"/>
    <w:pitch w:val="variable"/>
    <w:sig w:usb0="00000287" w:usb1="00000000" w:usb2="00000000" w:usb3="00000000" w:csb0="0000009F" w:csb1="00000000"/>
  </w:font>
</w:fonts>
</file>

<file path=word/footer1.xml><?xml version="1.0" encoding="utf-8"?>
<w:ft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p>
</w:ftr>
</file>

<file path=word/footer2.xml><?xml version="1.0" encoding="utf-8"?>
<w:ft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
      </w:rPr>
    </w:pPr>
  </w:p>
</w:ftr>
</file>

<file path=word/footer3.xml><?xml version="1.0" encoding="utf-8"?>
<w:ft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p>
</w:ftr>
</file>

<file path=word/footer4.xml><?xml version="1.0" encoding="utf-8"?>
<w:ft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p>
</w:ftr>
</file>

<file path=word/footer5.xml><?xml version="1.0" encoding="utf-8"?>
<w:ft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p>
</w:ftr>
</file>

<file path=word/footer6.xml><?xml version="1.0" encoding="utf-8"?>
<w:ft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p>
</w:ftr>
</file>

<file path=word/header1.xml><?xml version="1.0" encoding="utf-8"?>
<w:hd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r>
      <mc:AlternateContent>
        <mc:Choice Requires="wps">
          <w:drawing>
            <wp:anchor distT="0" distB="0" distL="114298" distR="114298" simplePos="0" relativeHeight="2" behindDoc="1" locked="0" layoutInCell="1" hidden="0" allowOverlap="1">
              <wp:simplePos x="0" y="0"/>
              <wp:positionH relativeFrom="page">
                <wp:posOffset>447675</wp:posOffset>
              </wp:positionH>
              <wp:positionV relativeFrom="page">
                <wp:posOffset>457200</wp:posOffset>
              </wp:positionV>
              <wp:extent cx="3705224" cy="95250"/>
              <wp:effectExtent l="0" t="0" r="0" b="0"/>
              <wp:wrapNone/>
              <wp:docPr id="1" name="矩形 1"/>
              <wp:cNvGraphicFramePr>
                <a:graphicFrameLocks noChangeAspect="0"/>
              </wp:cNvGraphicFramePr>
              <a:graphic>
                <a:graphicData uri="http://schemas.microsoft.com/office/word/2010/wordprocessingShape">
                  <wps:wsp>
                    <wps:cNvSpPr/>
                    <wps:spPr>
                      <a:xfrm rot="0">
                        <a:off x="0" y="0"/>
                        <a:ext cx="3705224" cy="95250"/>
                      </a:xfrm>
                      <a:prstGeom prst="rect"/>
                      <a:solidFill>
                        <a:srgbClr val="465258"/>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2" o:spid="_x0000_s2" fillcolor="#465258" stroked="f" strokeweight="1.0pt" style="position:absolute;&#10;margin-left:35.25pt;&#10;margin-top:36.0pt;&#10;width:291.75pt;&#10;height:7.5pt;&#10;z-index:-25;&#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3" behindDoc="1" locked="0" layoutInCell="1" hidden="0" allowOverlap="1">
              <wp:simplePos x="0" y="0"/>
              <wp:positionH relativeFrom="page">
                <wp:posOffset>4238625</wp:posOffset>
              </wp:positionH>
              <wp:positionV relativeFrom="page">
                <wp:posOffset>457200</wp:posOffset>
              </wp:positionV>
              <wp:extent cx="3705224" cy="95250"/>
              <wp:effectExtent l="0" t="0" r="0" b="0"/>
              <wp:wrapNone/>
              <wp:docPr id="3" name="矩形 3"/>
              <wp:cNvGraphicFramePr>
                <a:graphicFrameLocks noChangeAspect="0"/>
              </wp:cNvGraphicFramePr>
              <a:graphic>
                <a:graphicData uri="http://schemas.microsoft.com/office/word/2010/wordprocessingShape">
                  <wps:wsp>
                    <wps:cNvSpPr/>
                    <wps:spPr>
                      <a:xfrm rot="0">
                        <a:off x="0" y="0"/>
                        <a:ext cx="3705224" cy="95250"/>
                      </a:xfrm>
                      <a:prstGeom prst="rect"/>
                      <a:solidFill>
                        <a:srgbClr val="1CACE3"/>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4" o:spid="_x0000_s4" fillcolor="#1CACE3" stroked="f" strokeweight="1.0pt" style="position:absolute;&#10;margin-left:333.75pt;&#10;margin-top:36.0pt;&#10;width:291.75pt;&#10;height:7.5pt;&#10;z-index:-24;&#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4" behindDoc="1" locked="0" layoutInCell="1" hidden="0" allowOverlap="1">
              <wp:simplePos x="0" y="0"/>
              <wp:positionH relativeFrom="page">
                <wp:posOffset>8039100</wp:posOffset>
              </wp:positionH>
              <wp:positionV relativeFrom="page">
                <wp:posOffset>457200</wp:posOffset>
              </wp:positionV>
              <wp:extent cx="3705224" cy="95250"/>
              <wp:effectExtent l="0" t="0" r="0" b="0"/>
              <wp:wrapNone/>
              <wp:docPr id="5" name="矩形 5"/>
              <wp:cNvGraphicFramePr>
                <a:graphicFrameLocks noChangeAspect="0"/>
              </wp:cNvGraphicFramePr>
              <a:graphic>
                <a:graphicData uri="http://schemas.microsoft.com/office/word/2010/wordprocessingShape">
                  <wps:wsp>
                    <wps:cNvSpPr/>
                    <wps:spPr>
                      <a:xfrm rot="0">
                        <a:off x="0" y="0"/>
                        <a:ext cx="3705224" cy="95250"/>
                      </a:xfrm>
                      <a:prstGeom prst="rect"/>
                      <a:solidFill>
                        <a:srgbClr val="959FA7"/>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6" o:spid="_x0000_s6" fillcolor="#959FA7" stroked="f" strokeweight="1.0pt" style="position:absolute;&#10;margin-left:633.0pt;&#10;margin-top:36.0pt;&#10;width:291.75pt;&#10;height:7.5pt;&#10;z-index:-23;&#10;mso-position-horizontal:absolute;&#10;mso-position-horizontal-relative:page;&#10;mso-position-vertical:absolute;&#10;mso-position-vertical-relative:page;&#10;mso-wrap-distance-left:8.999863pt;&#10;mso-wrap-distance-right:8.999863pt;">
              <v:stroke color="#000000"/>
            </v:rect>
          </w:pict>
        </mc:Fallback>
      </mc:AlternateContent>
    </w:r>
  </w:p>
</w:hdr>
</file>

<file path=word/header2.xml><?xml version="1.0" encoding="utf-8"?>
<w:hd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r>
      <mc:AlternateContent>
        <mc:Choice Requires="wps">
          <w:drawing>
            <wp:anchor distT="0" distB="0" distL="114298" distR="114298" simplePos="0" relativeHeight="5" behindDoc="1" locked="0" layoutInCell="1" hidden="0" allowOverlap="1">
              <wp:simplePos x="0" y="0"/>
              <wp:positionH relativeFrom="page">
                <wp:posOffset>447675</wp:posOffset>
              </wp:positionH>
              <wp:positionV relativeFrom="page">
                <wp:posOffset>457200</wp:posOffset>
              </wp:positionV>
              <wp:extent cx="3705224" cy="95250"/>
              <wp:effectExtent l="0" t="0" r="0" b="0"/>
              <wp:wrapNone/>
              <wp:docPr id="7" name="矩形 7"/>
              <wp:cNvGraphicFramePr>
                <a:graphicFrameLocks noChangeAspect="0"/>
              </wp:cNvGraphicFramePr>
              <a:graphic>
                <a:graphicData uri="http://schemas.microsoft.com/office/word/2010/wordprocessingShape">
                  <wps:wsp>
                    <wps:cNvSpPr/>
                    <wps:spPr>
                      <a:xfrm rot="0">
                        <a:off x="0" y="0"/>
                        <a:ext cx="3705224" cy="95250"/>
                      </a:xfrm>
                      <a:prstGeom prst="rect"/>
                      <a:solidFill>
                        <a:srgbClr val="465258"/>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8" o:spid="_x0000_s8" fillcolor="#465258" stroked="f" strokeweight="1.0pt" style="position:absolute;&#10;margin-left:35.25pt;&#10;margin-top:36.0pt;&#10;width:291.75pt;&#10;height:7.5pt;&#10;z-index:-22;&#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6" behindDoc="1" locked="0" layoutInCell="1" hidden="0" allowOverlap="1">
              <wp:simplePos x="0" y="0"/>
              <wp:positionH relativeFrom="page">
                <wp:posOffset>4238625</wp:posOffset>
              </wp:positionH>
              <wp:positionV relativeFrom="page">
                <wp:posOffset>457200</wp:posOffset>
              </wp:positionV>
              <wp:extent cx="3705224" cy="95250"/>
              <wp:effectExtent l="0" t="0" r="0" b="0"/>
              <wp:wrapNone/>
              <wp:docPr id="9" name="矩形 9"/>
              <wp:cNvGraphicFramePr>
                <a:graphicFrameLocks noChangeAspect="0"/>
              </wp:cNvGraphicFramePr>
              <a:graphic>
                <a:graphicData uri="http://schemas.microsoft.com/office/word/2010/wordprocessingShape">
                  <wps:wsp>
                    <wps:cNvSpPr/>
                    <wps:spPr>
                      <a:xfrm rot="0">
                        <a:off x="0" y="0"/>
                        <a:ext cx="3705224" cy="95250"/>
                      </a:xfrm>
                      <a:prstGeom prst="rect"/>
                      <a:solidFill>
                        <a:srgbClr val="1CACE3"/>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10" o:spid="_x0000_s10" fillcolor="#1CACE3" stroked="f" strokeweight="1.0pt" style="position:absolute;&#10;margin-left:333.75pt;&#10;margin-top:36.0pt;&#10;width:291.75pt;&#10;height:7.5pt;&#10;z-index:-21;&#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7" behindDoc="1" locked="0" layoutInCell="1" hidden="0" allowOverlap="1">
              <wp:simplePos x="0" y="0"/>
              <wp:positionH relativeFrom="page">
                <wp:posOffset>8039100</wp:posOffset>
              </wp:positionH>
              <wp:positionV relativeFrom="page">
                <wp:posOffset>457200</wp:posOffset>
              </wp:positionV>
              <wp:extent cx="3705224" cy="95250"/>
              <wp:effectExtent l="0" t="0" r="0" b="0"/>
              <wp:wrapNone/>
              <wp:docPr id="11" name="矩形 11"/>
              <wp:cNvGraphicFramePr>
                <a:graphicFrameLocks noChangeAspect="0"/>
              </wp:cNvGraphicFramePr>
              <a:graphic>
                <a:graphicData uri="http://schemas.microsoft.com/office/word/2010/wordprocessingShape">
                  <wps:wsp>
                    <wps:cNvSpPr/>
                    <wps:spPr>
                      <a:xfrm rot="0">
                        <a:off x="0" y="0"/>
                        <a:ext cx="3705224" cy="95250"/>
                      </a:xfrm>
                      <a:prstGeom prst="rect"/>
                      <a:solidFill>
                        <a:srgbClr val="959FA7"/>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12" o:spid="_x0000_s12" fillcolor="#959FA7" stroked="f" strokeweight="1.0pt" style="position:absolute;&#10;margin-left:633.0pt;&#10;margin-top:36.0pt;&#10;width:291.75pt;&#10;height:7.5pt;&#10;z-index:-20;&#10;mso-position-horizontal:absolute;&#10;mso-position-horizontal-relative:page;&#10;mso-position-vertical:absolute;&#10;mso-position-vertical-relative:page;&#10;mso-wrap-distance-left:8.999863pt;&#10;mso-wrap-distance-right:8.999863pt;">
              <v:stroke color="#000000"/>
            </v:rect>
          </w:pict>
        </mc:Fallback>
      </mc:AlternateContent>
    </w:r>
  </w:p>
</w:hdr>
</file>

<file path=word/header3.xml><?xml version="1.0" encoding="utf-8"?>
<w:hd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r>
      <mc:AlternateContent>
        <mc:Choice Requires="wps">
          <w:drawing>
            <wp:anchor distT="0" distB="0" distL="114298" distR="114298" simplePos="0" relativeHeight="8" behindDoc="1" locked="0" layoutInCell="1" hidden="0" allowOverlap="1">
              <wp:simplePos x="0" y="0"/>
              <wp:positionH relativeFrom="page">
                <wp:posOffset>447675</wp:posOffset>
              </wp:positionH>
              <wp:positionV relativeFrom="page">
                <wp:posOffset>457200</wp:posOffset>
              </wp:positionV>
              <wp:extent cx="3705224" cy="95250"/>
              <wp:effectExtent l="0" t="0" r="0" b="0"/>
              <wp:wrapNone/>
              <wp:docPr id="13" name="矩形 13"/>
              <wp:cNvGraphicFramePr>
                <a:graphicFrameLocks noChangeAspect="0"/>
              </wp:cNvGraphicFramePr>
              <a:graphic>
                <a:graphicData uri="http://schemas.microsoft.com/office/word/2010/wordprocessingShape">
                  <wps:wsp>
                    <wps:cNvSpPr/>
                    <wps:spPr>
                      <a:xfrm rot="0">
                        <a:off x="0" y="0"/>
                        <a:ext cx="3705224" cy="95250"/>
                      </a:xfrm>
                      <a:prstGeom prst="rect"/>
                      <a:solidFill>
                        <a:srgbClr val="465258"/>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14" o:spid="_x0000_s14" fillcolor="#465258" stroked="f" strokeweight="1.0pt" style="position:absolute;&#10;margin-left:35.25pt;&#10;margin-top:36.0pt;&#10;width:291.75pt;&#10;height:7.5pt;&#10;z-index:-19;&#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9" behindDoc="1" locked="0" layoutInCell="1" hidden="0" allowOverlap="1">
              <wp:simplePos x="0" y="0"/>
              <wp:positionH relativeFrom="page">
                <wp:posOffset>4238625</wp:posOffset>
              </wp:positionH>
              <wp:positionV relativeFrom="page">
                <wp:posOffset>457200</wp:posOffset>
              </wp:positionV>
              <wp:extent cx="3705224" cy="95250"/>
              <wp:effectExtent l="0" t="0" r="0" b="0"/>
              <wp:wrapNone/>
              <wp:docPr id="15" name="矩形 15"/>
              <wp:cNvGraphicFramePr>
                <a:graphicFrameLocks noChangeAspect="0"/>
              </wp:cNvGraphicFramePr>
              <a:graphic>
                <a:graphicData uri="http://schemas.microsoft.com/office/word/2010/wordprocessingShape">
                  <wps:wsp>
                    <wps:cNvSpPr/>
                    <wps:spPr>
                      <a:xfrm rot="0">
                        <a:off x="0" y="0"/>
                        <a:ext cx="3705224" cy="95250"/>
                      </a:xfrm>
                      <a:prstGeom prst="rect"/>
                      <a:solidFill>
                        <a:srgbClr val="1CACE3"/>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16" o:spid="_x0000_s16" fillcolor="#1CACE3" stroked="f" strokeweight="1.0pt" style="position:absolute;&#10;margin-left:333.75pt;&#10;margin-top:36.0pt;&#10;width:291.75pt;&#10;height:7.5pt;&#10;z-index:-18;&#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10" behindDoc="1" locked="0" layoutInCell="1" hidden="0" allowOverlap="1">
              <wp:simplePos x="0" y="0"/>
              <wp:positionH relativeFrom="page">
                <wp:posOffset>8039100</wp:posOffset>
              </wp:positionH>
              <wp:positionV relativeFrom="page">
                <wp:posOffset>457200</wp:posOffset>
              </wp:positionV>
              <wp:extent cx="3705224" cy="95250"/>
              <wp:effectExtent l="0" t="0" r="0" b="0"/>
              <wp:wrapNone/>
              <wp:docPr id="17" name="矩形 17"/>
              <wp:cNvGraphicFramePr>
                <a:graphicFrameLocks noChangeAspect="0"/>
              </wp:cNvGraphicFramePr>
              <a:graphic>
                <a:graphicData uri="http://schemas.microsoft.com/office/word/2010/wordprocessingShape">
                  <wps:wsp>
                    <wps:cNvSpPr/>
                    <wps:spPr>
                      <a:xfrm rot="0">
                        <a:off x="0" y="0"/>
                        <a:ext cx="3705224" cy="95250"/>
                      </a:xfrm>
                      <a:prstGeom prst="rect"/>
                      <a:solidFill>
                        <a:srgbClr val="959FA7"/>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18" o:spid="_x0000_s18" fillcolor="#959FA7" stroked="f" strokeweight="1.0pt" style="position:absolute;&#10;margin-left:633.0pt;&#10;margin-top:36.0pt;&#10;width:291.75pt;&#10;height:7.5pt;&#10;z-index:-17;&#10;mso-position-horizontal:absolute;&#10;mso-position-horizontal-relative:page;&#10;mso-position-vertical:absolute;&#10;mso-position-vertical-relative:page;&#10;mso-wrap-distance-left:8.999863pt;&#10;mso-wrap-distance-right:8.999863pt;">
              <v:stroke color="#000000"/>
            </v:rect>
          </w:pict>
        </mc:Fallback>
      </mc:AlternateContent>
    </w:r>
  </w:p>
</w:hdr>
</file>

<file path=word/header4.xml><?xml version="1.0" encoding="utf-8"?>
<w:hd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r>
      <mc:AlternateContent>
        <mc:Choice Requires="wps">
          <w:drawing>
            <wp:anchor distT="0" distB="0" distL="114298" distR="114298" simplePos="0" relativeHeight="11" behindDoc="1" locked="0" layoutInCell="1" hidden="0" allowOverlap="1">
              <wp:simplePos x="0" y="0"/>
              <wp:positionH relativeFrom="page">
                <wp:posOffset>447675</wp:posOffset>
              </wp:positionH>
              <wp:positionV relativeFrom="page">
                <wp:posOffset>457200</wp:posOffset>
              </wp:positionV>
              <wp:extent cx="3705224" cy="95250"/>
              <wp:effectExtent l="0" t="0" r="0" b="0"/>
              <wp:wrapNone/>
              <wp:docPr id="28" name="矩形 28"/>
              <wp:cNvGraphicFramePr>
                <a:graphicFrameLocks noChangeAspect="0"/>
              </wp:cNvGraphicFramePr>
              <a:graphic>
                <a:graphicData uri="http://schemas.microsoft.com/office/word/2010/wordprocessingShape">
                  <wps:wsp>
                    <wps:cNvSpPr/>
                    <wps:spPr>
                      <a:xfrm rot="0">
                        <a:off x="0" y="0"/>
                        <a:ext cx="3705224" cy="95250"/>
                      </a:xfrm>
                      <a:prstGeom prst="rect"/>
                      <a:solidFill>
                        <a:srgbClr val="465258"/>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29" o:spid="_x0000_s29" fillcolor="#465258" stroked="f" strokeweight="1.0pt" style="position:absolute;&#10;margin-left:35.25pt;&#10;margin-top:36.0pt;&#10;width:291.75pt;&#10;height:7.5pt;&#10;z-index:-16;&#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12" behindDoc="1" locked="0" layoutInCell="1" hidden="0" allowOverlap="1">
              <wp:simplePos x="0" y="0"/>
              <wp:positionH relativeFrom="page">
                <wp:posOffset>4238625</wp:posOffset>
              </wp:positionH>
              <wp:positionV relativeFrom="page">
                <wp:posOffset>457200</wp:posOffset>
              </wp:positionV>
              <wp:extent cx="3705224" cy="95250"/>
              <wp:effectExtent l="0" t="0" r="0" b="0"/>
              <wp:wrapNone/>
              <wp:docPr id="30" name="矩形 30"/>
              <wp:cNvGraphicFramePr>
                <a:graphicFrameLocks noChangeAspect="0"/>
              </wp:cNvGraphicFramePr>
              <a:graphic>
                <a:graphicData uri="http://schemas.microsoft.com/office/word/2010/wordprocessingShape">
                  <wps:wsp>
                    <wps:cNvSpPr/>
                    <wps:spPr>
                      <a:xfrm rot="0">
                        <a:off x="0" y="0"/>
                        <a:ext cx="3705224" cy="95250"/>
                      </a:xfrm>
                      <a:prstGeom prst="rect"/>
                      <a:solidFill>
                        <a:srgbClr val="1CACE3"/>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31" o:spid="_x0000_s31" fillcolor="#1CACE3" stroked="f" strokeweight="1.0pt" style="position:absolute;&#10;margin-left:333.75pt;&#10;margin-top:36.0pt;&#10;width:291.75pt;&#10;height:7.5pt;&#10;z-index:-15;&#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13" behindDoc="1" locked="0" layoutInCell="1" hidden="0" allowOverlap="1">
              <wp:simplePos x="0" y="0"/>
              <wp:positionH relativeFrom="page">
                <wp:posOffset>8039100</wp:posOffset>
              </wp:positionH>
              <wp:positionV relativeFrom="page">
                <wp:posOffset>457200</wp:posOffset>
              </wp:positionV>
              <wp:extent cx="3705224" cy="95250"/>
              <wp:effectExtent l="0" t="0" r="0" b="0"/>
              <wp:wrapNone/>
              <wp:docPr id="32" name="矩形 32"/>
              <wp:cNvGraphicFramePr>
                <a:graphicFrameLocks noChangeAspect="0"/>
              </wp:cNvGraphicFramePr>
              <a:graphic>
                <a:graphicData uri="http://schemas.microsoft.com/office/word/2010/wordprocessingShape">
                  <wps:wsp>
                    <wps:cNvSpPr/>
                    <wps:spPr>
                      <a:xfrm rot="0">
                        <a:off x="0" y="0"/>
                        <a:ext cx="3705224" cy="95250"/>
                      </a:xfrm>
                      <a:prstGeom prst="rect"/>
                      <a:solidFill>
                        <a:srgbClr val="959FA7"/>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33" o:spid="_x0000_s33" fillcolor="#959FA7" stroked="f" strokeweight="1.0pt" style="position:absolute;&#10;margin-left:633.0pt;&#10;margin-top:36.0pt;&#10;width:291.75pt;&#10;height:7.5pt;&#10;z-index:-14;&#10;mso-position-horizontal:absolute;&#10;mso-position-horizontal-relative:page;&#10;mso-position-vertical:absolute;&#10;mso-position-vertical-relative:page;&#10;mso-wrap-distance-left:8.999863pt;&#10;mso-wrap-distance-right:8.999863pt;">
              <v:stroke color="#000000"/>
            </v:rect>
          </w:pict>
        </mc:Fallback>
      </mc:AlternateContent>
    </w:r>
  </w:p>
</w:hdr>
</file>

<file path=word/header5.xml><?xml version="1.0" encoding="utf-8"?>
<w:hd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r>
      <mc:AlternateContent>
        <mc:Choice Requires="wps">
          <w:drawing>
            <wp:anchor distT="0" distB="0" distL="114298" distR="114298" simplePos="0" relativeHeight="14" behindDoc="1" locked="0" layoutInCell="1" hidden="0" allowOverlap="1">
              <wp:simplePos x="0" y="0"/>
              <wp:positionH relativeFrom="page">
                <wp:posOffset>447675</wp:posOffset>
              </wp:positionH>
              <wp:positionV relativeFrom="page">
                <wp:posOffset>457200</wp:posOffset>
              </wp:positionV>
              <wp:extent cx="3705224" cy="95250"/>
              <wp:effectExtent l="0" t="0" r="0" b="0"/>
              <wp:wrapNone/>
              <wp:docPr id="34" name="矩形 34"/>
              <wp:cNvGraphicFramePr>
                <a:graphicFrameLocks noChangeAspect="0"/>
              </wp:cNvGraphicFramePr>
              <a:graphic>
                <a:graphicData uri="http://schemas.microsoft.com/office/word/2010/wordprocessingShape">
                  <wps:wsp>
                    <wps:cNvSpPr/>
                    <wps:spPr>
                      <a:xfrm rot="0">
                        <a:off x="0" y="0"/>
                        <a:ext cx="3705224" cy="95250"/>
                      </a:xfrm>
                      <a:prstGeom prst="rect"/>
                      <a:solidFill>
                        <a:srgbClr val="465258"/>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35" o:spid="_x0000_s35" fillcolor="#465258" stroked="f" strokeweight="1.0pt" style="position:absolute;&#10;margin-left:35.25pt;&#10;margin-top:36.0pt;&#10;width:291.75pt;&#10;height:7.5pt;&#10;z-index:-13;&#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15" behindDoc="1" locked="0" layoutInCell="1" hidden="0" allowOverlap="1">
              <wp:simplePos x="0" y="0"/>
              <wp:positionH relativeFrom="page">
                <wp:posOffset>4238625</wp:posOffset>
              </wp:positionH>
              <wp:positionV relativeFrom="page">
                <wp:posOffset>457200</wp:posOffset>
              </wp:positionV>
              <wp:extent cx="3705224" cy="95250"/>
              <wp:effectExtent l="0" t="0" r="0" b="0"/>
              <wp:wrapNone/>
              <wp:docPr id="36" name="矩形 36"/>
              <wp:cNvGraphicFramePr>
                <a:graphicFrameLocks noChangeAspect="0"/>
              </wp:cNvGraphicFramePr>
              <a:graphic>
                <a:graphicData uri="http://schemas.microsoft.com/office/word/2010/wordprocessingShape">
                  <wps:wsp>
                    <wps:cNvSpPr/>
                    <wps:spPr>
                      <a:xfrm rot="0">
                        <a:off x="0" y="0"/>
                        <a:ext cx="3705224" cy="95250"/>
                      </a:xfrm>
                      <a:prstGeom prst="rect"/>
                      <a:solidFill>
                        <a:srgbClr val="1CACE3"/>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37" o:spid="_x0000_s37" fillcolor="#1CACE3" stroked="f" strokeweight="1.0pt" style="position:absolute;&#10;margin-left:333.75pt;&#10;margin-top:36.0pt;&#10;width:291.75pt;&#10;height:7.5pt;&#10;z-index:-12;&#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16" behindDoc="1" locked="0" layoutInCell="1" hidden="0" allowOverlap="1">
              <wp:simplePos x="0" y="0"/>
              <wp:positionH relativeFrom="page">
                <wp:posOffset>8039100</wp:posOffset>
              </wp:positionH>
              <wp:positionV relativeFrom="page">
                <wp:posOffset>457200</wp:posOffset>
              </wp:positionV>
              <wp:extent cx="3705224" cy="95250"/>
              <wp:effectExtent l="0" t="0" r="0" b="0"/>
              <wp:wrapNone/>
              <wp:docPr id="38" name="矩形 38"/>
              <wp:cNvGraphicFramePr>
                <a:graphicFrameLocks noChangeAspect="0"/>
              </wp:cNvGraphicFramePr>
              <a:graphic>
                <a:graphicData uri="http://schemas.microsoft.com/office/word/2010/wordprocessingShape">
                  <wps:wsp>
                    <wps:cNvSpPr/>
                    <wps:spPr>
                      <a:xfrm rot="0">
                        <a:off x="0" y="0"/>
                        <a:ext cx="3705224" cy="95250"/>
                      </a:xfrm>
                      <a:prstGeom prst="rect"/>
                      <a:solidFill>
                        <a:srgbClr val="959FA7"/>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39" o:spid="_x0000_s39" fillcolor="#959FA7" stroked="f" strokeweight="1.0pt" style="position:absolute;&#10;margin-left:633.0pt;&#10;margin-top:36.0pt;&#10;width:291.75pt;&#10;height:7.5pt;&#10;z-index:-11;&#10;mso-position-horizontal:absolute;&#10;mso-position-horizontal-relative:page;&#10;mso-position-vertical:absolute;&#10;mso-position-vertical-relative:page;&#10;mso-wrap-distance-left:8.999863pt;&#10;mso-wrap-distance-right:8.999863pt;">
              <v:stroke color="#000000"/>
            </v:rect>
          </w:pict>
        </mc:Fallback>
      </mc:AlternateContent>
    </w:r>
  </w:p>
</w:hdr>
</file>

<file path=word/header6.xml><?xml version="1.0" encoding="utf-8"?>
<w:hdr xmlns:w="http://schemas.openxmlformats.org/wordprocessingml/2006/main" xmlns:o="urn:schemas-microsoft-com:office:office" xmlns:r="http://schemas.openxmlformats.org/officeDocument/2006/relationships" xmlns:m="http://schemas.openxmlformats.org/officeDocument/2006/math" xmlns:v="urn:schemas-microsoft-com:vml" xmlns:a="http://schemas.openxmlformats.org/drawingml/2006/main" xmlns:wps="http://schemas.microsoft.com/office/word/2010/wordprocessingShape" xmlns:wp="http://schemas.openxmlformats.org/drawingml/2006/wordprocessingDrawing" xmlns:pic="http://schemas.openxmlformats.org/drawingml/2006/picture" xmlns:mc="http://schemas.openxmlformats.org/markup-compatibility/2006" xmlns:wpg="http://schemas.microsoft.com/office/word/2010/wordprocessingGroup" xmlns:wpc="http://schemas.microsoft.com/office/word/2010/wordprocessingCanvas" xmlns:w10="urn:schemas-microsoft-com:office:word" xmlns:w14="http://schemas.microsoft.com/office/word/2010/wordml" xmlns:a14="http://schemas.microsoft.com/office/drawing/2010/main" mc:Ignorable="w14">
  <w:p>
    <w:pPr>
      <w:pStyle w:val="15"/>
      <w:spacing w:line="14" w:lineRule="auto"/>
      <w:rPr>
        <w:b w:val="0"/>
        <w:sz w:val="20"/>
      </w:rPr>
    </w:pPr>
    <w:r>
      <mc:AlternateContent>
        <mc:Choice Requires="wps">
          <w:drawing>
            <wp:anchor distT="0" distB="0" distL="114298" distR="114298" simplePos="0" relativeHeight="17" behindDoc="1" locked="0" layoutInCell="1" hidden="0" allowOverlap="1">
              <wp:simplePos x="0" y="0"/>
              <wp:positionH relativeFrom="page">
                <wp:posOffset>447675</wp:posOffset>
              </wp:positionH>
              <wp:positionV relativeFrom="page">
                <wp:posOffset>457200</wp:posOffset>
              </wp:positionV>
              <wp:extent cx="3705224" cy="95250"/>
              <wp:effectExtent l="0" t="0" r="0" b="0"/>
              <wp:wrapNone/>
              <wp:docPr id="40" name="矩形 40"/>
              <wp:cNvGraphicFramePr>
                <a:graphicFrameLocks noChangeAspect="0"/>
              </wp:cNvGraphicFramePr>
              <a:graphic>
                <a:graphicData uri="http://schemas.microsoft.com/office/word/2010/wordprocessingShape">
                  <wps:wsp>
                    <wps:cNvSpPr/>
                    <wps:spPr>
                      <a:xfrm rot="0">
                        <a:off x="0" y="0"/>
                        <a:ext cx="3705224" cy="95250"/>
                      </a:xfrm>
                      <a:prstGeom prst="rect"/>
                      <a:solidFill>
                        <a:srgbClr val="465258"/>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41" o:spid="_x0000_s41" fillcolor="#465258" stroked="f" strokeweight="1.0pt" style="position:absolute;&#10;margin-left:35.25pt;&#10;margin-top:36.0pt;&#10;width:291.75pt;&#10;height:7.5pt;&#10;z-index:-10;&#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18" behindDoc="1" locked="0" layoutInCell="1" hidden="0" allowOverlap="1">
              <wp:simplePos x="0" y="0"/>
              <wp:positionH relativeFrom="page">
                <wp:posOffset>4238625</wp:posOffset>
              </wp:positionH>
              <wp:positionV relativeFrom="page">
                <wp:posOffset>457200</wp:posOffset>
              </wp:positionV>
              <wp:extent cx="3705224" cy="95250"/>
              <wp:effectExtent l="0" t="0" r="0" b="0"/>
              <wp:wrapNone/>
              <wp:docPr id="42" name="矩形 42"/>
              <wp:cNvGraphicFramePr>
                <a:graphicFrameLocks noChangeAspect="0"/>
              </wp:cNvGraphicFramePr>
              <a:graphic>
                <a:graphicData uri="http://schemas.microsoft.com/office/word/2010/wordprocessingShape">
                  <wps:wsp>
                    <wps:cNvSpPr/>
                    <wps:spPr>
                      <a:xfrm rot="0">
                        <a:off x="0" y="0"/>
                        <a:ext cx="3705224" cy="95250"/>
                      </a:xfrm>
                      <a:prstGeom prst="rect"/>
                      <a:solidFill>
                        <a:srgbClr val="1CACE3"/>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43" o:spid="_x0000_s43" fillcolor="#1CACE3" stroked="f" strokeweight="1.0pt" style="position:absolute;&#10;margin-left:333.75pt;&#10;margin-top:36.0pt;&#10;width:291.75pt;&#10;height:7.5pt;&#10;z-index:-9;&#10;mso-position-horizontal:absolute;&#10;mso-position-horizontal-relative:page;&#10;mso-position-vertical:absolute;&#10;mso-position-vertical-relative:page;&#10;mso-wrap-distance-left:8.999863pt;&#10;mso-wrap-distance-right:8.999863pt;">
              <v:stroke color="#000000"/>
            </v:rect>
          </w:pict>
        </mc:Fallback>
      </mc:AlternateContent>
    </w:r>
    <w:r>
      <mc:AlternateContent>
        <mc:Choice Requires="wps">
          <w:drawing>
            <wp:anchor distT="0" distB="0" distL="114298" distR="114298" simplePos="0" relativeHeight="19" behindDoc="1" locked="0" layoutInCell="1" hidden="0" allowOverlap="1">
              <wp:simplePos x="0" y="0"/>
              <wp:positionH relativeFrom="page">
                <wp:posOffset>8039100</wp:posOffset>
              </wp:positionH>
              <wp:positionV relativeFrom="page">
                <wp:posOffset>457200</wp:posOffset>
              </wp:positionV>
              <wp:extent cx="3705224" cy="95250"/>
              <wp:effectExtent l="0" t="0" r="0" b="0"/>
              <wp:wrapNone/>
              <wp:docPr id="44" name="矩形 44"/>
              <wp:cNvGraphicFramePr>
                <a:graphicFrameLocks noChangeAspect="0"/>
              </wp:cNvGraphicFramePr>
              <a:graphic>
                <a:graphicData uri="http://schemas.microsoft.com/office/word/2010/wordprocessingShape">
                  <wps:wsp>
                    <wps:cNvSpPr/>
                    <wps:spPr>
                      <a:xfrm rot="0">
                        <a:off x="0" y="0"/>
                        <a:ext cx="3705224" cy="95250"/>
                      </a:xfrm>
                      <a:prstGeom prst="rect"/>
                      <a:solidFill>
                        <a:srgbClr val="959FA7"/>
                      </a:solidFill>
                      <a:ln w="12700" cmpd="sng" cap="flat">
                        <a:noFill/>
                        <a:prstDash val="solid"/>
                        <a:miter/>
                      </a:ln>
                    </wps:spPr>
                    <wps:bodyPr vert="horz" wrap="square" lIns="91440" tIns="45720" rIns="91440" bIns="45720" anchor="t" anchorCtr="0" upright="0">
                      <a:noAutofit/>
                    </wps:bodyPr>
                  </wps:wsp>
                </a:graphicData>
              </a:graphic>
            </wp:anchor>
          </w:drawing>
        </mc:Choice>
        <mc:Fallback>
          <w:pict>
            <v:rect type="#_x0000_t1" id="矩形 45" o:spid="_x0000_s45" fillcolor="#959FA7" stroked="f" strokeweight="1.0pt" style="position:absolute;&#10;margin-left:633.0pt;&#10;margin-top:36.0pt;&#10;width:291.75pt;&#10;height:7.5pt;&#10;z-index:-8;&#10;mso-position-horizontal:absolute;&#10;mso-position-horizontal-relative:page;&#10;mso-position-vertical:absolute;&#10;mso-position-vertical-relative:page;&#10;mso-wrap-distance-left:8.999863pt;&#10;mso-wrap-distance-right:8.999863pt;">
              <v:stroke color="#000000"/>
            </v:rect>
          </w:pict>
        </mc:Fallback>
      </mc:AlternateContent>
    </w:r>
  </w:p>
</w:hdr>
</file>

<file path=word/numbering.xml><?xml version="1.0" encoding="utf-8"?>
<w:numbering xmlns:w="http://schemas.openxmlformats.org/wordprocessingml/2006/main" xmlns:o="urn:schemas-microsoft-com:office:office" xmlns:r="http://schemas.openxmlformats.org/officeDocument/2006/relationships" xmlns:m="http://schemas.openxmlformats.org/officeDocument/2006/math" xmlns:v="urn:schemas-microsoft-com:vml">
  <w:abstractNum w:abstractNumId="0">
    <w:nsid w:val="234A0E74"/>
    <w:multiLevelType w:val="hybridMultilevel"/>
    <w:tmpl w:val="3F9A78A6"/>
    <w:lvl w:ilvl="0">
      <w:start w:val="0"/>
      <w:numFmt w:val="bullet"/>
      <w:lvlRestart w:val="0"/>
      <w:lvlText w:val="◾"/>
      <w:lvlJc w:val="left"/>
      <w:pPr>
        <w:tabs>
          <w:tab w:val="num" w:pos="0"/>
        </w:tabs>
        <w:ind w:left="1347" w:hanging="483"/>
      </w:pPr>
      <w:rPr>
        <w:rFonts w:ascii="Cambria" w:hAnsi="Cambria" w:eastAsia="Cambria" w:cs="Cambria" w:hint="default"/>
        <w:color w:val="1CACE3"/>
        <w:w w:val="56"/>
        <w:sz w:val="37"/>
        <w:szCs w:val="37"/>
      </w:rPr>
    </w:lvl>
    <w:lvl w:ilvl="1">
      <w:start w:val="0"/>
      <w:numFmt w:val="bullet"/>
      <w:lvlText w:val="•"/>
      <w:lvlJc w:val="left"/>
      <w:pPr>
        <w:tabs>
          <w:tab w:val="num" w:pos="0"/>
        </w:tabs>
        <w:ind w:left="3006" w:hanging="483"/>
      </w:pPr>
      <w:rPr>
        <w:rFonts w:hint="default"/>
      </w:rPr>
    </w:lvl>
    <w:lvl w:ilvl="2">
      <w:start w:val="0"/>
      <w:numFmt w:val="bullet"/>
      <w:lvlText w:val="•"/>
      <w:lvlJc w:val="left"/>
      <w:pPr>
        <w:tabs>
          <w:tab w:val="num" w:pos="0"/>
        </w:tabs>
        <w:ind w:left="4672" w:hanging="483"/>
      </w:pPr>
      <w:rPr>
        <w:rFonts w:hint="default"/>
      </w:rPr>
    </w:lvl>
    <w:lvl w:ilvl="3">
      <w:start w:val="0"/>
      <w:numFmt w:val="bullet"/>
      <w:lvlText w:val="•"/>
      <w:lvlJc w:val="left"/>
      <w:pPr>
        <w:tabs>
          <w:tab w:val="num" w:pos="0"/>
        </w:tabs>
        <w:ind w:left="6338" w:hanging="483"/>
      </w:pPr>
      <w:rPr>
        <w:rFonts w:hint="default"/>
      </w:rPr>
    </w:lvl>
    <w:lvl w:ilvl="4">
      <w:start w:val="0"/>
      <w:numFmt w:val="bullet"/>
      <w:lvlText w:val="•"/>
      <w:lvlJc w:val="left"/>
      <w:pPr>
        <w:tabs>
          <w:tab w:val="num" w:pos="0"/>
        </w:tabs>
        <w:ind w:left="8004" w:hanging="483"/>
      </w:pPr>
      <w:rPr>
        <w:rFonts w:hint="default"/>
      </w:rPr>
    </w:lvl>
    <w:lvl w:ilvl="5">
      <w:start w:val="0"/>
      <w:numFmt w:val="bullet"/>
      <w:lvlText w:val="•"/>
      <w:lvlJc w:val="left"/>
      <w:pPr>
        <w:tabs>
          <w:tab w:val="num" w:pos="0"/>
        </w:tabs>
        <w:ind w:left="9670" w:hanging="483"/>
      </w:pPr>
      <w:rPr>
        <w:rFonts w:hint="default"/>
      </w:rPr>
    </w:lvl>
    <w:lvl w:ilvl="6">
      <w:start w:val="0"/>
      <w:numFmt w:val="bullet"/>
      <w:lvlText w:val="•"/>
      <w:lvlJc w:val="left"/>
      <w:pPr>
        <w:tabs>
          <w:tab w:val="num" w:pos="0"/>
        </w:tabs>
        <w:ind w:left="11336" w:hanging="483"/>
      </w:pPr>
      <w:rPr>
        <w:rFonts w:hint="default"/>
      </w:rPr>
    </w:lvl>
    <w:lvl w:ilvl="7">
      <w:start w:val="0"/>
      <w:numFmt w:val="bullet"/>
      <w:lvlText w:val="•"/>
      <w:lvlJc w:val="left"/>
      <w:pPr>
        <w:tabs>
          <w:tab w:val="num" w:pos="0"/>
        </w:tabs>
        <w:ind w:left="13002" w:hanging="483"/>
      </w:pPr>
      <w:rPr>
        <w:rFonts w:hint="default"/>
      </w:rPr>
    </w:lvl>
    <w:lvl w:ilvl="8">
      <w:start w:val="0"/>
      <w:numFmt w:val="bullet"/>
      <w:lvlText w:val="•"/>
      <w:lvlJc w:val="left"/>
      <w:pPr>
        <w:tabs>
          <w:tab w:val="num" w:pos="0"/>
        </w:tabs>
        <w:ind w:left="14668" w:hanging="483"/>
      </w:pPr>
      <w:rPr>
        <w:rFonts w:hint="default"/>
      </w:rPr>
    </w:lvl>
  </w:abstractNum>
  <w:abstractNum w:abstractNumId="1">
    <w:nsid w:val="3A0939C8"/>
    <w:multiLevelType w:val="hybridMultilevel"/>
    <w:tmpl w:val="B7F4BD24"/>
    <w:lvl w:ilvl="0">
      <w:start w:val="0"/>
      <w:numFmt w:val="bullet"/>
      <w:lvlRestart w:val="0"/>
      <w:lvlText w:val="◾"/>
      <w:lvlJc w:val="left"/>
      <w:pPr>
        <w:tabs>
          <w:tab w:val="num" w:pos="0"/>
        </w:tabs>
        <w:ind w:left="721" w:hanging="482"/>
      </w:pPr>
      <w:rPr>
        <w:rFonts w:ascii="Cambria" w:hAnsi="Cambria" w:eastAsia="Cambria" w:cs="Cambria" w:hint="default"/>
        <w:color w:val="1CACE3"/>
        <w:w w:val="56"/>
        <w:sz w:val="22"/>
        <w:szCs w:val="22"/>
      </w:rPr>
    </w:lvl>
    <w:lvl w:ilvl="1">
      <w:start w:val="0"/>
      <w:numFmt w:val="bullet"/>
      <w:lvlText w:val="◾"/>
      <w:lvlJc w:val="left"/>
      <w:pPr>
        <w:tabs>
          <w:tab w:val="num" w:pos="0"/>
        </w:tabs>
        <w:ind w:left="1233" w:hanging="482"/>
      </w:pPr>
      <w:rPr>
        <w:rFonts w:ascii="Cambria" w:hAnsi="Cambria" w:eastAsia="Cambria" w:cs="Cambria" w:hint="default"/>
        <w:color w:val="1CACE3"/>
        <w:w w:val="56"/>
        <w:sz w:val="22"/>
        <w:szCs w:val="22"/>
      </w:rPr>
    </w:lvl>
    <w:lvl w:ilvl="2">
      <w:start w:val="0"/>
      <w:numFmt w:val="bullet"/>
      <w:lvlText w:val="•"/>
      <w:lvlJc w:val="left"/>
      <w:pPr>
        <w:tabs>
          <w:tab w:val="num" w:pos="0"/>
        </w:tabs>
        <w:ind w:left="3102" w:hanging="482"/>
      </w:pPr>
      <w:rPr>
        <w:rFonts w:hint="default"/>
      </w:rPr>
    </w:lvl>
    <w:lvl w:ilvl="3">
      <w:start w:val="0"/>
      <w:numFmt w:val="bullet"/>
      <w:lvlText w:val="•"/>
      <w:lvlJc w:val="left"/>
      <w:pPr>
        <w:tabs>
          <w:tab w:val="num" w:pos="0"/>
        </w:tabs>
        <w:ind w:left="4964" w:hanging="482"/>
      </w:pPr>
      <w:rPr>
        <w:rFonts w:hint="default"/>
      </w:rPr>
    </w:lvl>
    <w:lvl w:ilvl="4">
      <w:start w:val="0"/>
      <w:numFmt w:val="bullet"/>
      <w:lvlText w:val="•"/>
      <w:lvlJc w:val="left"/>
      <w:pPr>
        <w:tabs>
          <w:tab w:val="num" w:pos="0"/>
        </w:tabs>
        <w:ind w:left="6826" w:hanging="482"/>
      </w:pPr>
      <w:rPr>
        <w:rFonts w:hint="default"/>
      </w:rPr>
    </w:lvl>
    <w:lvl w:ilvl="5">
      <w:start w:val="0"/>
      <w:numFmt w:val="bullet"/>
      <w:lvlText w:val="•"/>
      <w:lvlJc w:val="left"/>
      <w:pPr>
        <w:tabs>
          <w:tab w:val="num" w:pos="0"/>
        </w:tabs>
        <w:ind w:left="8688" w:hanging="482"/>
      </w:pPr>
      <w:rPr>
        <w:rFonts w:hint="default"/>
      </w:rPr>
    </w:lvl>
    <w:lvl w:ilvl="6">
      <w:start w:val="0"/>
      <w:numFmt w:val="bullet"/>
      <w:lvlText w:val="•"/>
      <w:lvlJc w:val="left"/>
      <w:pPr>
        <w:tabs>
          <w:tab w:val="num" w:pos="0"/>
        </w:tabs>
        <w:ind w:left="10551" w:hanging="482"/>
      </w:pPr>
      <w:rPr>
        <w:rFonts w:hint="default"/>
      </w:rPr>
    </w:lvl>
    <w:lvl w:ilvl="7">
      <w:start w:val="0"/>
      <w:numFmt w:val="bullet"/>
      <w:lvlText w:val="•"/>
      <w:lvlJc w:val="left"/>
      <w:pPr>
        <w:tabs>
          <w:tab w:val="num" w:pos="0"/>
        </w:tabs>
        <w:ind w:left="12413" w:hanging="482"/>
      </w:pPr>
      <w:rPr>
        <w:rFonts w:hint="default"/>
      </w:rPr>
    </w:lvl>
    <w:lvl w:ilvl="8">
      <w:start w:val="0"/>
      <w:numFmt w:val="bullet"/>
      <w:lvlText w:val="•"/>
      <w:lvlJc w:val="left"/>
      <w:pPr>
        <w:tabs>
          <w:tab w:val="num" w:pos="0"/>
        </w:tabs>
        <w:ind w:left="14275" w:hanging="482"/>
      </w:pPr>
      <w:rPr>
        <w:rFonts w:hint="default"/>
      </w:rPr>
    </w:lvl>
  </w:abstractNum>
  <w:abstractNum w:abstractNumId="2">
    <w:nsid w:val="4A7D5B5A"/>
    <w:multiLevelType w:val="hybridMultilevel"/>
    <w:tmpl w:val="85A22E98"/>
    <w:lvl w:ilvl="0">
      <w:start w:val="0"/>
      <w:numFmt w:val="bullet"/>
      <w:lvlRestart w:val="0"/>
      <w:lvlText w:val="◾"/>
      <w:lvlJc w:val="left"/>
      <w:pPr>
        <w:tabs>
          <w:tab w:val="num" w:pos="0"/>
        </w:tabs>
        <w:ind w:left="941" w:hanging="482"/>
      </w:pPr>
      <w:rPr>
        <w:rFonts w:hint="default"/>
        <w:w w:val="55"/>
      </w:rPr>
    </w:lvl>
    <w:lvl w:ilvl="1">
      <w:start w:val="0"/>
      <w:numFmt w:val="bullet"/>
      <w:lvlText w:val="◾"/>
      <w:lvlJc w:val="left"/>
      <w:pPr>
        <w:tabs>
          <w:tab w:val="num" w:pos="0"/>
        </w:tabs>
        <w:ind w:left="1453" w:hanging="482"/>
      </w:pPr>
      <w:rPr>
        <w:rFonts w:ascii="Cambria" w:hAnsi="Cambria" w:eastAsia="Cambria" w:cs="Cambria" w:hint="default"/>
        <w:color w:val="1CACE3"/>
        <w:w w:val="56"/>
        <w:sz w:val="25"/>
        <w:szCs w:val="25"/>
      </w:rPr>
    </w:lvl>
    <w:lvl w:ilvl="2">
      <w:start w:val="0"/>
      <w:numFmt w:val="bullet"/>
      <w:lvlText w:val="•"/>
      <w:lvlJc w:val="left"/>
      <w:pPr>
        <w:tabs>
          <w:tab w:val="num" w:pos="0"/>
        </w:tabs>
        <w:ind w:left="3297" w:hanging="482"/>
      </w:pPr>
      <w:rPr>
        <w:rFonts w:hint="default"/>
      </w:rPr>
    </w:lvl>
    <w:lvl w:ilvl="3">
      <w:start w:val="0"/>
      <w:numFmt w:val="bullet"/>
      <w:lvlText w:val="•"/>
      <w:lvlJc w:val="left"/>
      <w:pPr>
        <w:tabs>
          <w:tab w:val="num" w:pos="0"/>
        </w:tabs>
        <w:ind w:left="5135" w:hanging="482"/>
      </w:pPr>
      <w:rPr>
        <w:rFonts w:hint="default"/>
      </w:rPr>
    </w:lvl>
    <w:lvl w:ilvl="4">
      <w:start w:val="0"/>
      <w:numFmt w:val="bullet"/>
      <w:lvlText w:val="•"/>
      <w:lvlJc w:val="left"/>
      <w:pPr>
        <w:tabs>
          <w:tab w:val="num" w:pos="0"/>
        </w:tabs>
        <w:ind w:left="6973" w:hanging="482"/>
      </w:pPr>
      <w:rPr>
        <w:rFonts w:hint="default"/>
      </w:rPr>
    </w:lvl>
    <w:lvl w:ilvl="5">
      <w:start w:val="0"/>
      <w:numFmt w:val="bullet"/>
      <w:lvlText w:val="•"/>
      <w:lvlJc w:val="left"/>
      <w:pPr>
        <w:tabs>
          <w:tab w:val="num" w:pos="0"/>
        </w:tabs>
        <w:ind w:left="8811" w:hanging="482"/>
      </w:pPr>
      <w:rPr>
        <w:rFonts w:hint="default"/>
      </w:rPr>
    </w:lvl>
    <w:lvl w:ilvl="6">
      <w:start w:val="0"/>
      <w:numFmt w:val="bullet"/>
      <w:lvlText w:val="•"/>
      <w:lvlJc w:val="left"/>
      <w:pPr>
        <w:tabs>
          <w:tab w:val="num" w:pos="0"/>
        </w:tabs>
        <w:ind w:left="10648" w:hanging="482"/>
      </w:pPr>
      <w:rPr>
        <w:rFonts w:hint="default"/>
      </w:rPr>
    </w:lvl>
    <w:lvl w:ilvl="7">
      <w:start w:val="0"/>
      <w:numFmt w:val="bullet"/>
      <w:lvlText w:val="•"/>
      <w:lvlJc w:val="left"/>
      <w:pPr>
        <w:tabs>
          <w:tab w:val="num" w:pos="0"/>
        </w:tabs>
        <w:ind w:left="12486" w:hanging="482"/>
      </w:pPr>
      <w:rPr>
        <w:rFonts w:hint="default"/>
      </w:rPr>
    </w:lvl>
    <w:lvl w:ilvl="8">
      <w:start w:val="0"/>
      <w:numFmt w:val="bullet"/>
      <w:lvlText w:val="•"/>
      <w:lvlJc w:val="left"/>
      <w:pPr>
        <w:tabs>
          <w:tab w:val="num" w:pos="0"/>
        </w:tabs>
        <w:ind w:left="14324" w:hanging="482"/>
      </w:pPr>
      <w:rPr>
        <w:rFonts w:hint="default"/>
      </w:rPr>
    </w:lvl>
  </w:abstractNum>
  <w:num w:numId="1">
    <w:abstractNumId w:val="0"/>
  </w:num>
  <w:num w:numId="2">
    <w:abstractNumId w:val="1"/>
  </w:num>
  <w:num w:numId="3">
    <w:abstractNumId w:val="2"/>
  </w:num>
</w:numbering>
</file>

<file path=word/settings.xml><?xml version="1.0" encoding="utf-8"?>
<w:settings xmlns:w="http://schemas.openxmlformats.org/wordprocessingml/2006/main" xmlns:o="urn:schemas-microsoft-com:office:office" xmlns:r="http://schemas.openxmlformats.org/officeDocument/2006/relationships" xmlns:m="http://schemas.openxmlformats.org/officeDocument/2006/math" xmlns:v="urn:schemas-microsoft-com:vml">
  <w:zoom w:percent="84"/>
  <w:bordersDoNotSurroundHeader/>
  <w:bordersDoNotSurroundFooter/>
  <w:defaultTabStop w:val="720"/>
  <w:drawingGridHorizontalSpacing w:val="110"/>
  <w:drawingGridVerticalSpacing w:val="156"/>
  <w:displayHorizontalDrawingGridEvery w:val="2"/>
  <w:displayVerticalDrawingGridEvery w:val="1"/>
  <w:compat>
    <w:spaceForUL/>
    <w:ulTrailSpace/>
    <w:growAutofit/>
    <w:compatSetting w:name="compatibilityMode" w:uri="http://schemas.microsoft.com/office/word" w:val="14"/>
  </w:compat>
</w:settings>
</file>

<file path=word/styles.xml><?xml version="1.0" encoding="utf-8"?>
<w:styles xmlns:w="http://schemas.openxmlformats.org/wordprocessingml/2006/main" xmlns:r="http://schemas.openxmlformats.org/officeDocument/2006/relationships">
  <w:docDefaults>
    <w:rPrDefault>
      <w:rPr>
        <w:rFonts w:ascii="Times New Roman" w:eastAsia="宋体" w:hAnsi="Times New Roman" w:cs="Times New Roman"/>
        <w:lang w:val="en-US" w:eastAsia="zh-CN" w:bidi="ar-SA"/>
      </w:rPr>
    </w:rPrDefault>
    <w:pPrDefault/>
  </w:docDefaults>
  <w:style w:type="paragraph" w:default="1" w:styleId="0">
    <w:name w:val="Normal"/>
    <w:pPr>
      <w:widowControl w:val="0"/>
      <w:autoSpaceDE w:val="0"/>
      <w:autoSpaceDN w:val="0"/>
    </w:pPr>
    <w:rPr>
      <w:rFonts w:ascii="Franklin Gothic Medium" w:eastAsia="Franklin Gothic Medium" w:cs="Franklin Gothic Medium" w:hAnsi="Franklin Gothic Medium"/>
      <w:sz w:val="22"/>
      <w:szCs w:val="22"/>
      <w:lang w:val="en-US" w:eastAsia="en-US" w:bidi="ar-SA"/>
    </w:rPr>
  </w:style>
  <w:style w:type="paragraph" w:styleId="1">
    <w:name w:val="heading 1"/>
    <w:basedOn w:val="0"/>
    <w:pPr>
      <w:spacing w:before="80"/>
      <w:ind w:left="460"/>
      <w:outlineLvl w:val="0"/>
    </w:pPr>
    <w:rPr>
      <w:rFonts w:ascii="Arial" w:eastAsia="Arial" w:cs="Arial" w:hAnsi="Arial"/>
      <w:b/>
      <w:bCs/>
      <w:sz w:val="79"/>
      <w:szCs w:val="79"/>
    </w:rPr>
  </w:style>
  <w:style w:type="paragraph" w:styleId="2">
    <w:name w:val="heading 2"/>
    <w:basedOn w:val="0"/>
    <w:pPr>
      <w:spacing w:before="87"/>
      <w:ind w:left="883"/>
      <w:outlineLvl w:val="1"/>
    </w:pPr>
    <w:rPr>
      <w:rFonts w:ascii="Arial" w:eastAsia="Arial" w:cs="Arial" w:hAnsi="Arial"/>
      <w:b/>
      <w:bCs/>
      <w:sz w:val="55"/>
      <w:szCs w:val="55"/>
    </w:rPr>
  </w:style>
  <w:style w:type="paragraph" w:styleId="3">
    <w:name w:val="heading 3"/>
    <w:basedOn w:val="0"/>
    <w:pPr>
      <w:spacing w:before="291"/>
      <w:ind w:left="1346" w:hanging="483"/>
      <w:outlineLvl w:val="2"/>
    </w:pPr>
    <w:rPr>
      <w:rFonts w:ascii="Arial" w:eastAsia="Arial" w:cs="Arial" w:hAnsi="Arial"/>
      <w:b/>
      <w:bCs/>
      <w:sz w:val="40"/>
      <w:szCs w:val="40"/>
    </w:rPr>
  </w:style>
  <w:style w:type="character" w:default="1" w:styleId="10">
    <w:name w:val="Default Paragraph Font"/>
  </w:style>
  <w:style w:type="paragraph" w:styleId="15">
    <w:name w:val="Body Text"/>
    <w:basedOn w:val="0"/>
    <w:rPr>
      <w:rFonts w:ascii="Calibri" w:eastAsia="Calibri" w:cs="Calibri" w:hAnsi="Calibri"/>
      <w:b/>
      <w:bCs/>
      <w:sz w:val="24"/>
      <w:szCs w:val="24"/>
    </w:rPr>
  </w:style>
  <w:style w:type="paragraph" w:customStyle="1" w:styleId="16">
    <w:name w:val="List Paragraph"/>
    <w:basedOn w:val="0"/>
    <w:pPr>
      <w:spacing w:before="173"/>
      <w:ind w:left="1233" w:hanging="482"/>
    </w:pPr>
  </w:style>
  <w:style w:type="paragraph" w:customStyle="1" w:styleId="17">
    <w:name w:val="Table Paragraph"/>
    <w:basedOn w:val="0"/>
  </w:style>
  <w:style w:type="paragraph" w:styleId="18">
    <w:name w:val="header"/>
    <w:basedOn w:val="0"/>
    <w:pPr>
      <w:tabs>
        <w:tab w:val="center" w:pos="4513"/>
        <w:tab w:val="right" w:pos="9026"/>
      </w:tabs>
    </w:pPr>
  </w:style>
  <w:style w:type="paragraph" w:styleId="19">
    <w:name w:val="footer"/>
    <w:basedOn w:val="0"/>
    <w:pPr>
      <w:tabs>
        <w:tab w:val="center" w:pos="4513"/>
        <w:tab w:val="right" w:pos="9026"/>
      </w:tabs>
    </w:pPr>
  </w:style>
  <w:style w:type="character" w:styleId="20">
    <w:name w:val="Hyperlink"/>
    <w:basedOn w:val="10"/>
    <w:rPr>
      <w:color w:val="0000FF"/>
      <w:u w:val="single"/>
    </w:rPr>
  </w:style>
  <w:style w:type="character" w:customStyle="1" w:styleId="21">
    <w:name w:val="Unresolved Mention"/>
    <w:basedOn w:val="10"/>
    <w:rPr>
      <w:color w:val="605E5C"/>
      <w:shd w:val="clear" w:color="auto" w:fill="E1DFDD"/>
    </w:rPr>
  </w:style>
  <w:style w:type="character" w:styleId="22">
    <w:name w:val="FollowedHyperlink"/>
    <w:basedOn w:val="10"/>
    <w:rPr>
      <w:color w:val="800080"/>
      <w:u w:val="single"/>
    </w:rPr>
  </w:style>
</w:styles>
</file>

<file path=word/_rels/document.xml.rels><?xml version="1.0" encoding="UTF-8" standalone="yes"?>
<Relationships xmlns="http://schemas.openxmlformats.org/package/2006/relationships"><Relationship Id="rId1" Type="http://schemas.openxmlformats.org/officeDocument/2006/relationships/settings" Target="settings.xml"/><Relationship Id="rId2" Type="http://schemas.openxmlformats.org/officeDocument/2006/relationships/header" Target="header1.xml"/><Relationship Id="rId3" Type="http://schemas.openxmlformats.org/officeDocument/2006/relationships/footer" Target="footer1.xml"/><Relationship Id="rId4" Type="http://schemas.openxmlformats.org/officeDocument/2006/relationships/header" Target="header2.xml"/><Relationship Id="rId5" Type="http://schemas.openxmlformats.org/officeDocument/2006/relationships/footer" Target="footer2.xml"/><Relationship Id="rId6" Type="http://schemas.openxmlformats.org/officeDocument/2006/relationships/header" Target="header3.xml"/><Relationship Id="rId7" Type="http://schemas.openxmlformats.org/officeDocument/2006/relationships/footer" Target="footer3.xml"/><Relationship Id="rId8" Type="http://schemas.openxmlformats.org/officeDocument/2006/relationships/image" Target="media/20.png"/><Relationship Id="rId9" Type="http://schemas.openxmlformats.org/officeDocument/2006/relationships/image" Target="media/23.png"/><Relationship Id="rId10" Type="http://schemas.openxmlformats.org/officeDocument/2006/relationships/image" Target="media/26.png"/><Relationship Id="rId11" Type="http://schemas.openxmlformats.org/officeDocument/2006/relationships/header" Target="header4.xml"/><Relationship Id="rId12" Type="http://schemas.openxmlformats.org/officeDocument/2006/relationships/footer" Target="footer4.xml"/><Relationship Id="rId13" Type="http://schemas.openxmlformats.org/officeDocument/2006/relationships/header" Target="header5.xml"/><Relationship Id="rId14" Type="http://schemas.openxmlformats.org/officeDocument/2006/relationships/footer" Target="footer5.xml"/><Relationship Id="rId15" Type="http://schemas.openxmlformats.org/officeDocument/2006/relationships/header" Target="header6.xml"/><Relationship Id="rId16" Type="http://schemas.openxmlformats.org/officeDocument/2006/relationships/footer" Target="footer6.xml"/><Relationship Id="rId17" Type="http://schemas.openxmlformats.org/officeDocument/2006/relationships/styles" Target="styles.xml"/><Relationship Id="rId18" Type="http://schemas.openxmlformats.org/officeDocument/2006/relationships/numbering" Target="numbering.xml"/><Relationship Id="rId19" Type="http://schemas.openxmlformats.org/officeDocument/2006/relationships/fontTable" Target="fontTable.xml"/></Relationships>
</file>

<file path=docProps/app.xml><?xml version="1.0" encoding="utf-8"?>
<Properties xmlns="http://schemas.openxmlformats.org/officeDocument/2006/extended-properties">
  <Template>Normal.eit</Template>
  <TotalTime>217</TotalTime>
  <Application>Yozo_Office</Application>
  <Pages>16</Pages>
  <Words>1397</Words>
  <Characters>8154</Characters>
  <Lines>238</Lines>
  <Paragraphs>96</Paragraphs>
  <CharactersWithSpaces>9586</CharactersWithSpaces>
</Properties>
</file>

<file path=docProps/core.xml><?xml version="1.0" encoding="utf-8"?>
<cp:coreProperties xmlns:cp="http://schemas.openxmlformats.org/package/2006/metadata/core-properties" xmlns:dc="http://purl.org/dc/elements/1.1/" xmlns:dcterms="http://purl.org/dc/terms/" xmlns:xsi="http://www.w3.org/2001/XMLSchema-instance">
  <dc:creator>Venkatalakshmi Potnuru</dc:creator>
  <cp:lastModifiedBy>vivo user</cp:lastModifiedBy>
  <cp:revision>6</cp:revision>
  <cp:lastPrinted>2024-06-23T06:37:00Z</cp:lastPrinted>
  <dcterms:created xsi:type="dcterms:W3CDTF">2024-06-21T08:32:00Z</dcterms:created>
  <dcterms:modified xsi:type="dcterms:W3CDTF">2024-06-25T05:19:20Z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2024-06-18T16:00:00Z</vt:filetime>
  </property>
  <property fmtid="{D5CDD505-2E9C-101B-9397-08002B2CF9AE}" pid="3" name="LastSaved">
    <vt:filetime>2024-06-20T16:00:00Z</vt:filetime>
  </property>
</Properties>
</file>