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0470-42A2-DA6D-70EB-368432625CF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618E22D-D437-0F85-E3F2-12A8354AD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39634F-4F98-F0A0-CBE3-F7744F496502}"/>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5" name="Footer Placeholder 4">
            <a:extLst>
              <a:ext uri="{FF2B5EF4-FFF2-40B4-BE49-F238E27FC236}">
                <a16:creationId xmlns:a16="http://schemas.microsoft.com/office/drawing/2014/main" id="{38FF584A-0245-2B59-F60E-BE082F903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42C0E-E12D-F56B-DC4A-28D9979C89C6}"/>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149448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A351-4291-0D34-F465-7BCB58766FB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8BB447-7A22-BC99-4A6B-655CEB277F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CEA7BE-0253-4CF0-34E1-4C0926C164BA}"/>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5" name="Footer Placeholder 4">
            <a:extLst>
              <a:ext uri="{FF2B5EF4-FFF2-40B4-BE49-F238E27FC236}">
                <a16:creationId xmlns:a16="http://schemas.microsoft.com/office/drawing/2014/main" id="{1FB815A2-451B-6263-19D2-13454C6B2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69323-006F-B67A-0E75-2C4F42E189C5}"/>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73914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EC8DA-BD87-80C3-F86B-448AB4AFA40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2F0CFD-5E3E-3777-2253-4775B3C2D5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1050DF-E4F9-E775-5C88-BB587F29F048}"/>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5" name="Footer Placeholder 4">
            <a:extLst>
              <a:ext uri="{FF2B5EF4-FFF2-40B4-BE49-F238E27FC236}">
                <a16:creationId xmlns:a16="http://schemas.microsoft.com/office/drawing/2014/main" id="{DEA12190-8A9C-09C4-8AA9-E0BE5EBCE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237B8-B68A-C3AC-2137-E6A5A8977738}"/>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275007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8C35-05BB-B8D6-57B1-66F705E54B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C4E6BD-C9B7-96B2-4098-AD129C503C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D8ED18-AA27-3737-72FB-B3464D41E11F}"/>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5" name="Footer Placeholder 4">
            <a:extLst>
              <a:ext uri="{FF2B5EF4-FFF2-40B4-BE49-F238E27FC236}">
                <a16:creationId xmlns:a16="http://schemas.microsoft.com/office/drawing/2014/main" id="{9C7F275E-5FB6-3B6C-D9B7-FA61D2B27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6C342-6F62-C05A-9F1B-AF7F058C9089}"/>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129614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1184-0119-680C-C6E1-94BF66757F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672215-D374-96D6-2BC6-0CA3BCD56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047AF8-59B1-690F-251B-F4157B6EC2B0}"/>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5" name="Footer Placeholder 4">
            <a:extLst>
              <a:ext uri="{FF2B5EF4-FFF2-40B4-BE49-F238E27FC236}">
                <a16:creationId xmlns:a16="http://schemas.microsoft.com/office/drawing/2014/main" id="{36B78C84-1FAB-2C71-E831-332BC5396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D3A46-48AC-0C4A-ED2F-364EAC729FB2}"/>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139770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8C33-65E6-D94F-0EDE-BBB19FFEA0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C1EA401-F972-D168-5667-36D1AE73B9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7AB91EC-6D66-7F9E-E72A-4A23707057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19D25-F3B9-2B7F-A094-A8E04B569EB7}"/>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6" name="Footer Placeholder 5">
            <a:extLst>
              <a:ext uri="{FF2B5EF4-FFF2-40B4-BE49-F238E27FC236}">
                <a16:creationId xmlns:a16="http://schemas.microsoft.com/office/drawing/2014/main" id="{B4A26ABA-EBF2-501B-6DC7-1B2BED66E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266A9-7FD2-467D-AABD-B91675F76ACD}"/>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44427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9150-C6D0-0EDF-E51F-628546C4AF8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C4A349-7048-8A94-4652-CF088BDAB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202B81-645C-AF99-048D-21A3C6928D5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F9B3098-7EDA-EF87-61AD-9C7D7D8BF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B3422D-AAC9-2549-590E-08F11E0DB8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F9E64B9-6702-5FFA-A06E-73BCADC5000C}"/>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8" name="Footer Placeholder 7">
            <a:extLst>
              <a:ext uri="{FF2B5EF4-FFF2-40B4-BE49-F238E27FC236}">
                <a16:creationId xmlns:a16="http://schemas.microsoft.com/office/drawing/2014/main" id="{FB578C03-E58E-3ACB-ED3C-00A6790A4C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61BA86-2E27-892D-C720-2E82345A6D6D}"/>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249403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71E9-0C23-C2FF-3A4A-CD39EE847B1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2D8AFD-E7C8-9230-8182-B20257ED5ADF}"/>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4" name="Footer Placeholder 3">
            <a:extLst>
              <a:ext uri="{FF2B5EF4-FFF2-40B4-BE49-F238E27FC236}">
                <a16:creationId xmlns:a16="http://schemas.microsoft.com/office/drawing/2014/main" id="{DA2221AD-3831-CA27-E7B2-D9D382ED07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1BD7-6BDB-9C86-2827-8378A3135D66}"/>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223573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1DBC6-2F02-ED6B-8673-C777AF2200FE}"/>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3" name="Footer Placeholder 2">
            <a:extLst>
              <a:ext uri="{FF2B5EF4-FFF2-40B4-BE49-F238E27FC236}">
                <a16:creationId xmlns:a16="http://schemas.microsoft.com/office/drawing/2014/main" id="{964C6B5E-97FA-884E-951F-4BC2A5C75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9D40F0-E500-9EC0-BBB7-2A8193A15578}"/>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82882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48DE-C631-A055-53D5-DD70CBE472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3C2CECF-728E-D976-C57B-D11F9400A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D2379F-CBD0-2E13-ECA3-8794AFE55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0495BE-6B56-BFC7-A0D0-8637FEEC3A0E}"/>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6" name="Footer Placeholder 5">
            <a:extLst>
              <a:ext uri="{FF2B5EF4-FFF2-40B4-BE49-F238E27FC236}">
                <a16:creationId xmlns:a16="http://schemas.microsoft.com/office/drawing/2014/main" id="{4CFD55A0-7E3F-8A94-B267-4165C6158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8DB20-3727-CE62-694C-4128FFBC3B28}"/>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229526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8215-314A-BEF2-63FB-0AC32321C5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2135D7-9D7A-E6F0-9999-747D12C8E7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B5420-2924-1EEF-1D28-D6F51E8C3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EA31D3-49C6-28D4-7FB1-9389B61D6A6A}"/>
              </a:ext>
            </a:extLst>
          </p:cNvPr>
          <p:cNvSpPr>
            <a:spLocks noGrp="1"/>
          </p:cNvSpPr>
          <p:nvPr>
            <p:ph type="dt" sz="half" idx="10"/>
          </p:nvPr>
        </p:nvSpPr>
        <p:spPr/>
        <p:txBody>
          <a:bodyPr/>
          <a:lstStyle/>
          <a:p>
            <a:fld id="{565FEE23-01BD-BC49-BB6B-DCF6C09D93BE}" type="datetimeFigureOut">
              <a:rPr lang="en-US" smtClean="0"/>
              <a:t>2/6/24</a:t>
            </a:fld>
            <a:endParaRPr lang="en-US"/>
          </a:p>
        </p:txBody>
      </p:sp>
      <p:sp>
        <p:nvSpPr>
          <p:cNvPr id="6" name="Footer Placeholder 5">
            <a:extLst>
              <a:ext uri="{FF2B5EF4-FFF2-40B4-BE49-F238E27FC236}">
                <a16:creationId xmlns:a16="http://schemas.microsoft.com/office/drawing/2014/main" id="{63168BAB-AE84-35E0-D6AA-05EA102B7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06BA8-DD7E-B31E-FD6E-638744C2DA48}"/>
              </a:ext>
            </a:extLst>
          </p:cNvPr>
          <p:cNvSpPr>
            <a:spLocks noGrp="1"/>
          </p:cNvSpPr>
          <p:nvPr>
            <p:ph type="sldNum" sz="quarter" idx="12"/>
          </p:nvPr>
        </p:nvSpPr>
        <p:spPr/>
        <p:txBody>
          <a:bodyPr/>
          <a:lstStyle/>
          <a:p>
            <a:fld id="{820A33C7-4DD7-104E-8CFC-AEC149D32835}" type="slidenum">
              <a:rPr lang="en-US" smtClean="0"/>
              <a:t>‹#›</a:t>
            </a:fld>
            <a:endParaRPr lang="en-US"/>
          </a:p>
        </p:txBody>
      </p:sp>
    </p:spTree>
    <p:extLst>
      <p:ext uri="{BB962C8B-B14F-4D97-AF65-F5344CB8AC3E}">
        <p14:creationId xmlns:p14="http://schemas.microsoft.com/office/powerpoint/2010/main" val="229167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EA3C0-705E-3849-2D26-26B0BEC28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0E190-EC03-2330-BB39-B1212E584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A653CF-9B61-9139-B234-A48ABBB2F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FEE23-01BD-BC49-BB6B-DCF6C09D93BE}" type="datetimeFigureOut">
              <a:rPr lang="en-US" smtClean="0"/>
              <a:t>2/6/24</a:t>
            </a:fld>
            <a:endParaRPr lang="en-US"/>
          </a:p>
        </p:txBody>
      </p:sp>
      <p:sp>
        <p:nvSpPr>
          <p:cNvPr id="5" name="Footer Placeholder 4">
            <a:extLst>
              <a:ext uri="{FF2B5EF4-FFF2-40B4-BE49-F238E27FC236}">
                <a16:creationId xmlns:a16="http://schemas.microsoft.com/office/drawing/2014/main" id="{02C6FA21-DE30-1AC8-B24E-F83F493C9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B36711-5A14-8569-9413-7518BA05E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A33C7-4DD7-104E-8CFC-AEC149D32835}" type="slidenum">
              <a:rPr lang="en-US" smtClean="0"/>
              <a:t>‹#›</a:t>
            </a:fld>
            <a:endParaRPr lang="en-US"/>
          </a:p>
        </p:txBody>
      </p:sp>
    </p:spTree>
    <p:extLst>
      <p:ext uri="{BB962C8B-B14F-4D97-AF65-F5344CB8AC3E}">
        <p14:creationId xmlns:p14="http://schemas.microsoft.com/office/powerpoint/2010/main" val="16890538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88EE-095E-E120-B502-9C72A946EDC0}"/>
              </a:ext>
            </a:extLst>
          </p:cNvPr>
          <p:cNvSpPr>
            <a:spLocks noGrp="1"/>
          </p:cNvSpPr>
          <p:nvPr>
            <p:ph type="ctrTitle"/>
          </p:nvPr>
        </p:nvSpPr>
        <p:spPr/>
        <p:txBody>
          <a:bodyPr/>
          <a:lstStyle/>
          <a:p>
            <a:r>
              <a:rPr lang="en-US" dirty="0"/>
              <a:t>Artificial Intelligence </a:t>
            </a:r>
            <a:br>
              <a:rPr lang="en-US" dirty="0"/>
            </a:br>
            <a:r>
              <a:rPr lang="en-US" dirty="0"/>
              <a:t>DA - 1</a:t>
            </a:r>
          </a:p>
        </p:txBody>
      </p:sp>
      <p:sp>
        <p:nvSpPr>
          <p:cNvPr id="3" name="Subtitle 2">
            <a:extLst>
              <a:ext uri="{FF2B5EF4-FFF2-40B4-BE49-F238E27FC236}">
                <a16:creationId xmlns:a16="http://schemas.microsoft.com/office/drawing/2014/main" id="{A69BFFE9-6229-B584-B91C-C8252D5CCFAD}"/>
              </a:ext>
            </a:extLst>
          </p:cNvPr>
          <p:cNvSpPr>
            <a:spLocks noGrp="1"/>
          </p:cNvSpPr>
          <p:nvPr>
            <p:ph type="subTitle" idx="1"/>
          </p:nvPr>
        </p:nvSpPr>
        <p:spPr/>
        <p:txBody>
          <a:bodyPr/>
          <a:lstStyle/>
          <a:p>
            <a:pPr algn="l"/>
            <a:r>
              <a:rPr lang="en-US" dirty="0"/>
              <a:t>Team Members</a:t>
            </a:r>
          </a:p>
          <a:p>
            <a:pPr algn="l"/>
            <a:r>
              <a:rPr lang="en-US" dirty="0" err="1"/>
              <a:t>Ramireddy</a:t>
            </a:r>
            <a:r>
              <a:rPr lang="en-US" dirty="0"/>
              <a:t> Jeevan Reddy – 21BCE5163</a:t>
            </a:r>
          </a:p>
          <a:p>
            <a:pPr algn="l"/>
            <a:r>
              <a:rPr lang="en-US" dirty="0" err="1"/>
              <a:t>B.Venu</a:t>
            </a:r>
            <a:r>
              <a:rPr lang="en-US" dirty="0"/>
              <a:t> </a:t>
            </a:r>
            <a:r>
              <a:rPr lang="en-US" dirty="0" err="1"/>
              <a:t>Vihari</a:t>
            </a:r>
            <a:r>
              <a:rPr lang="en-US" dirty="0"/>
              <a:t> Yadav – 21BCE5232</a:t>
            </a:r>
          </a:p>
        </p:txBody>
      </p:sp>
    </p:spTree>
    <p:extLst>
      <p:ext uri="{BB962C8B-B14F-4D97-AF65-F5344CB8AC3E}">
        <p14:creationId xmlns:p14="http://schemas.microsoft.com/office/powerpoint/2010/main" val="961596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28A3-E73A-EE0D-4D60-8AA9DB97F52E}"/>
              </a:ext>
            </a:extLst>
          </p:cNvPr>
          <p:cNvSpPr>
            <a:spLocks noGrp="1"/>
          </p:cNvSpPr>
          <p:nvPr>
            <p:ph type="title"/>
          </p:nvPr>
        </p:nvSpPr>
        <p:spPr/>
        <p:txBody>
          <a:bodyPr>
            <a:normAutofit fontScale="90000"/>
          </a:bodyPr>
          <a:lstStyle/>
          <a:p>
            <a:r>
              <a:rPr lang="en-IN" b="0" i="0" dirty="0">
                <a:solidFill>
                  <a:srgbClr val="383838"/>
                </a:solidFill>
                <a:effectLst/>
                <a:latin typeface="Inter"/>
              </a:rPr>
              <a:t>Create Histograms using Gradients and Orientation</a:t>
            </a:r>
            <a:br>
              <a:rPr lang="en-IN" b="0" i="0" dirty="0">
                <a:solidFill>
                  <a:srgbClr val="383838"/>
                </a:solidFill>
                <a:effectLst/>
                <a:latin typeface="Inter"/>
              </a:rPr>
            </a:br>
            <a:endParaRPr lang="en-US" dirty="0"/>
          </a:p>
        </p:txBody>
      </p:sp>
      <p:pic>
        <p:nvPicPr>
          <p:cNvPr id="7" name="Picture 6">
            <a:extLst>
              <a:ext uri="{FF2B5EF4-FFF2-40B4-BE49-F238E27FC236}">
                <a16:creationId xmlns:a16="http://schemas.microsoft.com/office/drawing/2014/main" id="{4CE735B6-7BE0-02FB-20A2-B20B9C60EACB}"/>
              </a:ext>
            </a:extLst>
          </p:cNvPr>
          <p:cNvPicPr>
            <a:picLocks noChangeAspect="1"/>
          </p:cNvPicPr>
          <p:nvPr/>
        </p:nvPicPr>
        <p:blipFill>
          <a:blip r:embed="rId2"/>
          <a:stretch>
            <a:fillRect/>
          </a:stretch>
        </p:blipFill>
        <p:spPr>
          <a:xfrm>
            <a:off x="1344229" y="1858606"/>
            <a:ext cx="9192803" cy="3772082"/>
          </a:xfrm>
          <a:prstGeom prst="rect">
            <a:avLst/>
          </a:prstGeom>
        </p:spPr>
      </p:pic>
      <p:sp>
        <p:nvSpPr>
          <p:cNvPr id="9" name="Content Placeholder 8">
            <a:extLst>
              <a:ext uri="{FF2B5EF4-FFF2-40B4-BE49-F238E27FC236}">
                <a16:creationId xmlns:a16="http://schemas.microsoft.com/office/drawing/2014/main" id="{29CAB42A-531E-2736-F1A8-48D3BE5E3E70}"/>
              </a:ext>
            </a:extLst>
          </p:cNvPr>
          <p:cNvSpPr>
            <a:spLocks noGrp="1"/>
          </p:cNvSpPr>
          <p:nvPr>
            <p:ph idx="1"/>
          </p:nvPr>
        </p:nvSpPr>
        <p:spPr>
          <a:xfrm>
            <a:off x="838200" y="1858606"/>
            <a:ext cx="10515600" cy="4351338"/>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362285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8A94-657F-6A16-3222-006ADEB70D6A}"/>
              </a:ext>
            </a:extLst>
          </p:cNvPr>
          <p:cNvSpPr>
            <a:spLocks noGrp="1"/>
          </p:cNvSpPr>
          <p:nvPr>
            <p:ph type="title"/>
          </p:nvPr>
        </p:nvSpPr>
        <p:spPr/>
        <p:txBody>
          <a:bodyPr>
            <a:normAutofit fontScale="90000"/>
          </a:bodyPr>
          <a:lstStyle/>
          <a:p>
            <a:r>
              <a:rPr lang="en-IN" b="0" i="0" dirty="0">
                <a:solidFill>
                  <a:srgbClr val="383838"/>
                </a:solidFill>
                <a:effectLst/>
                <a:latin typeface="Inter"/>
              </a:rPr>
              <a:t>Step 4: Calculate Histogram of Gradients in 8×8 cells (9×1)</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352DCB0E-0B4A-C447-3808-7FC191E5B941}"/>
              </a:ext>
            </a:extLst>
          </p:cNvPr>
          <p:cNvSpPr>
            <a:spLocks noGrp="1"/>
          </p:cNvSpPr>
          <p:nvPr>
            <p:ph idx="1"/>
          </p:nvPr>
        </p:nvSpPr>
        <p:spPr/>
        <p:txBody>
          <a:bodyPr/>
          <a:lstStyle/>
          <a:p>
            <a:r>
              <a:rPr lang="en-IN" b="0" i="0" dirty="0">
                <a:solidFill>
                  <a:srgbClr val="383838"/>
                </a:solidFill>
                <a:effectLst/>
                <a:latin typeface="Inter"/>
              </a:rPr>
              <a:t>If we divide the image into 8×8 cells and generate the histograms, we will get a 9 x 1 matrix for each cell. This matrix is generated using method 4 that we discussed in the previous section.</a:t>
            </a:r>
            <a:endParaRPr lang="en-US" dirty="0"/>
          </a:p>
          <a:p>
            <a:pPr algn="l"/>
            <a:r>
              <a:rPr lang="en-IN" b="0" i="0" dirty="0">
                <a:solidFill>
                  <a:srgbClr val="383838"/>
                </a:solidFill>
                <a:effectLst/>
                <a:latin typeface="Inter"/>
              </a:rPr>
              <a:t>Once we have generated the HOG for the 8×8 patches in the image, the next step is to normalize the histogram.</a:t>
            </a:r>
          </a:p>
          <a:p>
            <a:br>
              <a:rPr lang="en-IN" dirty="0"/>
            </a:br>
            <a:endParaRPr lang="en-US" dirty="0"/>
          </a:p>
        </p:txBody>
      </p:sp>
    </p:spTree>
    <p:extLst>
      <p:ext uri="{BB962C8B-B14F-4D97-AF65-F5344CB8AC3E}">
        <p14:creationId xmlns:p14="http://schemas.microsoft.com/office/powerpoint/2010/main" val="90538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DD69-47EB-EA64-F42B-E33FC9CD4FCD}"/>
              </a:ext>
            </a:extLst>
          </p:cNvPr>
          <p:cNvSpPr>
            <a:spLocks noGrp="1"/>
          </p:cNvSpPr>
          <p:nvPr>
            <p:ph type="title"/>
          </p:nvPr>
        </p:nvSpPr>
        <p:spPr/>
        <p:txBody>
          <a:bodyPr>
            <a:normAutofit fontScale="90000"/>
          </a:bodyPr>
          <a:lstStyle/>
          <a:p>
            <a:r>
              <a:rPr lang="en-IN" b="0" i="0" dirty="0">
                <a:solidFill>
                  <a:srgbClr val="383838"/>
                </a:solidFill>
                <a:effectLst/>
                <a:latin typeface="Inter"/>
              </a:rPr>
              <a:t>Step 5: Normalize gradients in 16×16 cell (36×1)</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AAC89FB9-28CE-7D45-6757-ED2A726D406E}"/>
              </a:ext>
            </a:extLst>
          </p:cNvPr>
          <p:cNvSpPr>
            <a:spLocks noGrp="1"/>
          </p:cNvSpPr>
          <p:nvPr>
            <p:ph idx="1"/>
          </p:nvPr>
        </p:nvSpPr>
        <p:spPr/>
        <p:txBody>
          <a:bodyPr/>
          <a:lstStyle/>
          <a:p>
            <a:r>
              <a:rPr lang="en-IN" b="0" i="0" dirty="0">
                <a:solidFill>
                  <a:srgbClr val="383838"/>
                </a:solidFill>
                <a:effectLst/>
                <a:latin typeface="Inter"/>
              </a:rPr>
              <a:t>Although we already have the HOG features created for the 8×8 cells of the image, the </a:t>
            </a:r>
            <a:r>
              <a:rPr lang="en-IN" b="1" i="0" dirty="0">
                <a:solidFill>
                  <a:srgbClr val="383838"/>
                </a:solidFill>
                <a:effectLst/>
                <a:latin typeface="Inter"/>
              </a:rPr>
              <a:t>gradients of the image are sensitive </a:t>
            </a:r>
            <a:r>
              <a:rPr lang="en-IN" b="0" i="0" dirty="0">
                <a:solidFill>
                  <a:srgbClr val="383838"/>
                </a:solidFill>
                <a:effectLst/>
                <a:latin typeface="Inter"/>
              </a:rPr>
              <a:t>to the overall lighting. This means that for a particular picture, </a:t>
            </a:r>
            <a:r>
              <a:rPr lang="en-IN" b="1" i="0" dirty="0">
                <a:solidFill>
                  <a:srgbClr val="383838"/>
                </a:solidFill>
                <a:effectLst/>
                <a:latin typeface="Inter"/>
              </a:rPr>
              <a:t>some portion of the image would be very bright as compared to the other portions</a:t>
            </a:r>
            <a:r>
              <a:rPr lang="en-IN" b="0" i="0" dirty="0">
                <a:solidFill>
                  <a:srgbClr val="383838"/>
                </a:solidFill>
                <a:effectLst/>
                <a:latin typeface="Inter"/>
              </a:rPr>
              <a:t>.</a:t>
            </a:r>
          </a:p>
          <a:p>
            <a:r>
              <a:rPr lang="en-IN" b="0" i="0" dirty="0">
                <a:solidFill>
                  <a:srgbClr val="383838"/>
                </a:solidFill>
                <a:effectLst/>
                <a:latin typeface="Inter"/>
              </a:rPr>
              <a:t>we can reduce this lighting variation by normalizing the gradients by taking 16×16 blocks.</a:t>
            </a:r>
            <a:endParaRPr lang="en-IN" dirty="0">
              <a:solidFill>
                <a:srgbClr val="383838"/>
              </a:solidFill>
              <a:latin typeface="Inter"/>
            </a:endParaRPr>
          </a:p>
          <a:p>
            <a:r>
              <a:rPr lang="en-IN" b="0" i="0" dirty="0">
                <a:solidFill>
                  <a:srgbClr val="383838"/>
                </a:solidFill>
                <a:effectLst/>
                <a:latin typeface="Inter"/>
              </a:rPr>
              <a:t>So, we would have four 9×1 matrices or a single 36×1 matrix.</a:t>
            </a:r>
          </a:p>
          <a:p>
            <a:endParaRPr lang="en-US" dirty="0"/>
          </a:p>
        </p:txBody>
      </p:sp>
    </p:spTree>
    <p:extLst>
      <p:ext uri="{BB962C8B-B14F-4D97-AF65-F5344CB8AC3E}">
        <p14:creationId xmlns:p14="http://schemas.microsoft.com/office/powerpoint/2010/main" val="157583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7DC33-861A-4764-239B-EC5D6B3CEF79}"/>
              </a:ext>
            </a:extLst>
          </p:cNvPr>
          <p:cNvSpPr>
            <a:spLocks noGrp="1"/>
          </p:cNvSpPr>
          <p:nvPr>
            <p:ph type="title"/>
          </p:nvPr>
        </p:nvSpPr>
        <p:spPr/>
        <p:txBody>
          <a:bodyPr/>
          <a:lstStyle/>
          <a:p>
            <a:r>
              <a:rPr lang="en-US" dirty="0"/>
              <a:t>V=</a:t>
            </a:r>
            <a:r>
              <a:rPr lang="en-IN" b="0" i="0" dirty="0">
                <a:solidFill>
                  <a:srgbClr val="383838"/>
                </a:solidFill>
                <a:effectLst/>
                <a:latin typeface="Inter"/>
              </a:rPr>
              <a:t>we would have four 9×1 matrices or a single 36×1 matrix.</a:t>
            </a:r>
            <a:endParaRPr lang="en-US" dirty="0"/>
          </a:p>
        </p:txBody>
      </p:sp>
      <p:sp>
        <p:nvSpPr>
          <p:cNvPr id="3" name="Content Placeholder 2">
            <a:extLst>
              <a:ext uri="{FF2B5EF4-FFF2-40B4-BE49-F238E27FC236}">
                <a16:creationId xmlns:a16="http://schemas.microsoft.com/office/drawing/2014/main" id="{3BA68422-DD15-2D57-848B-C03A831F0F77}"/>
              </a:ext>
            </a:extLst>
          </p:cNvPr>
          <p:cNvSpPr>
            <a:spLocks noGrp="1"/>
          </p:cNvSpPr>
          <p:nvPr>
            <p:ph idx="1"/>
          </p:nvPr>
        </p:nvSpPr>
        <p:spPr/>
        <p:txBody>
          <a:bodyPr/>
          <a:lstStyle/>
          <a:p>
            <a:pPr algn="l"/>
            <a:r>
              <a:rPr lang="en-IN" b="0" i="0" dirty="0">
                <a:solidFill>
                  <a:srgbClr val="383838"/>
                </a:solidFill>
                <a:effectLst/>
                <a:latin typeface="Inter"/>
              </a:rPr>
              <a:t>V = [a1, a2, a3, ….a36]</a:t>
            </a:r>
          </a:p>
          <a:p>
            <a:pPr algn="l"/>
            <a:r>
              <a:rPr lang="en-IN" b="0" i="0" dirty="0">
                <a:solidFill>
                  <a:srgbClr val="383838"/>
                </a:solidFill>
                <a:effectLst/>
                <a:latin typeface="Inter"/>
              </a:rPr>
              <a:t>We calculate the root of the sum of squares:</a:t>
            </a:r>
          </a:p>
          <a:p>
            <a:pPr algn="l"/>
            <a:r>
              <a:rPr lang="en-IN" b="0" i="0" dirty="0">
                <a:solidFill>
                  <a:srgbClr val="383838"/>
                </a:solidFill>
                <a:effectLst/>
                <a:latin typeface="Inter"/>
              </a:rPr>
              <a:t>k = √(a1)2+ (a2)2+ (a3)2+ …. (a36)2</a:t>
            </a:r>
          </a:p>
          <a:p>
            <a:pPr algn="l"/>
            <a:r>
              <a:rPr lang="en-IN" b="0" i="0" dirty="0">
                <a:solidFill>
                  <a:srgbClr val="383838"/>
                </a:solidFill>
                <a:effectLst/>
                <a:latin typeface="Inter"/>
              </a:rPr>
              <a:t>And divide all the values in the vector V with this value k:</a:t>
            </a:r>
          </a:p>
          <a:p>
            <a:endParaRPr lang="en-US" dirty="0"/>
          </a:p>
        </p:txBody>
      </p:sp>
      <p:pic>
        <p:nvPicPr>
          <p:cNvPr id="6" name="Picture 5">
            <a:extLst>
              <a:ext uri="{FF2B5EF4-FFF2-40B4-BE49-F238E27FC236}">
                <a16:creationId xmlns:a16="http://schemas.microsoft.com/office/drawing/2014/main" id="{162FBAB8-F4DC-B749-3B12-33671E4A6F5F}"/>
              </a:ext>
            </a:extLst>
          </p:cNvPr>
          <p:cNvPicPr>
            <a:picLocks noChangeAspect="1"/>
          </p:cNvPicPr>
          <p:nvPr/>
        </p:nvPicPr>
        <p:blipFill>
          <a:blip r:embed="rId2"/>
          <a:stretch>
            <a:fillRect/>
          </a:stretch>
        </p:blipFill>
        <p:spPr>
          <a:xfrm>
            <a:off x="1333719" y="4179394"/>
            <a:ext cx="4584700" cy="1231900"/>
          </a:xfrm>
          <a:prstGeom prst="rect">
            <a:avLst/>
          </a:prstGeom>
        </p:spPr>
      </p:pic>
    </p:spTree>
    <p:extLst>
      <p:ext uri="{BB962C8B-B14F-4D97-AF65-F5344CB8AC3E}">
        <p14:creationId xmlns:p14="http://schemas.microsoft.com/office/powerpoint/2010/main" val="157550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5C0-3ACC-4240-C78A-F0B7748D65A3}"/>
              </a:ext>
            </a:extLst>
          </p:cNvPr>
          <p:cNvSpPr>
            <a:spLocks noGrp="1"/>
          </p:cNvSpPr>
          <p:nvPr>
            <p:ph type="title"/>
          </p:nvPr>
        </p:nvSpPr>
        <p:spPr/>
        <p:txBody>
          <a:bodyPr>
            <a:normAutofit fontScale="90000"/>
          </a:bodyPr>
          <a:lstStyle/>
          <a:p>
            <a:r>
              <a:rPr lang="en-IN" b="0" i="0" dirty="0">
                <a:solidFill>
                  <a:srgbClr val="383838"/>
                </a:solidFill>
                <a:effectLst/>
                <a:latin typeface="Inter"/>
              </a:rPr>
              <a:t>Step 6: Features for the complete image</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D70F4EC8-7796-5A76-BB69-60D82858800E}"/>
              </a:ext>
            </a:extLst>
          </p:cNvPr>
          <p:cNvSpPr>
            <a:spLocks noGrp="1"/>
          </p:cNvSpPr>
          <p:nvPr>
            <p:ph idx="1"/>
          </p:nvPr>
        </p:nvSpPr>
        <p:spPr/>
        <p:txBody>
          <a:bodyPr/>
          <a:lstStyle/>
          <a:p>
            <a:r>
              <a:rPr lang="en-IN" b="0" i="0" dirty="0">
                <a:solidFill>
                  <a:srgbClr val="383838"/>
                </a:solidFill>
                <a:effectLst/>
                <a:latin typeface="Inter"/>
              </a:rPr>
              <a:t>we have created features for 16×16 blocks of the image. Now, we will combine all these to get the features for the final image.</a:t>
            </a:r>
          </a:p>
          <a:p>
            <a:r>
              <a:rPr lang="en-IN" b="0" i="0" dirty="0">
                <a:solidFill>
                  <a:srgbClr val="383838"/>
                </a:solidFill>
                <a:effectLst/>
                <a:latin typeface="Inter"/>
              </a:rPr>
              <a:t>We would have 105 (7×15) blocks of 16×16.</a:t>
            </a:r>
            <a:endParaRPr lang="en-IN" dirty="0">
              <a:solidFill>
                <a:srgbClr val="383838"/>
              </a:solidFill>
              <a:latin typeface="Inter"/>
            </a:endParaRPr>
          </a:p>
          <a:p>
            <a:r>
              <a:rPr lang="en-IN" b="0" i="0" dirty="0">
                <a:solidFill>
                  <a:srgbClr val="383838"/>
                </a:solidFill>
                <a:effectLst/>
                <a:latin typeface="Inter"/>
              </a:rPr>
              <a:t>each of these 105 blocks has a vector of 36×1 as features.</a:t>
            </a:r>
          </a:p>
          <a:p>
            <a:r>
              <a:rPr lang="en-IN" b="0" i="0" dirty="0">
                <a:solidFill>
                  <a:srgbClr val="383838"/>
                </a:solidFill>
                <a:effectLst/>
                <a:latin typeface="Inter"/>
              </a:rPr>
              <a:t>Hence, the total features for the image would be 105 x 36×1 = 3780 features.</a:t>
            </a:r>
            <a:endParaRPr lang="en-US" dirty="0"/>
          </a:p>
        </p:txBody>
      </p:sp>
    </p:spTree>
    <p:extLst>
      <p:ext uri="{BB962C8B-B14F-4D97-AF65-F5344CB8AC3E}">
        <p14:creationId xmlns:p14="http://schemas.microsoft.com/office/powerpoint/2010/main" val="241620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CA32-87F6-8347-47EB-FAC54EB061CC}"/>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35EAEC55-DEE6-970F-80B2-1D90DF527979}"/>
              </a:ext>
            </a:extLst>
          </p:cNvPr>
          <p:cNvSpPr>
            <a:spLocks noGrp="1"/>
          </p:cNvSpPr>
          <p:nvPr>
            <p:ph idx="1"/>
          </p:nvPr>
        </p:nvSpPr>
        <p:spPr/>
        <p:txBody>
          <a:bodyPr>
            <a:normAutofit fontScale="40000" lnSpcReduction="20000"/>
          </a:bodyPr>
          <a:lstStyle/>
          <a:p>
            <a:pPr marL="0" indent="0">
              <a:buNone/>
            </a:pPr>
            <a:r>
              <a:rPr lang="en-US" dirty="0"/>
              <a:t>#importing required libraries</a:t>
            </a:r>
          </a:p>
          <a:p>
            <a:pPr marL="0" indent="0">
              <a:buNone/>
            </a:pPr>
            <a:r>
              <a:rPr lang="en-US" dirty="0"/>
              <a:t>from </a:t>
            </a:r>
            <a:r>
              <a:rPr lang="en-US" dirty="0" err="1"/>
              <a:t>simg.shape</a:t>
            </a:r>
            <a:r>
              <a:rPr lang="en-US" dirty="0"/>
              <a:t> import </a:t>
            </a:r>
            <a:r>
              <a:rPr lang="en-US" dirty="0" err="1"/>
              <a:t>imread</a:t>
            </a:r>
            <a:r>
              <a:rPr lang="en-US" dirty="0"/>
              <a:t>, </a:t>
            </a:r>
            <a:r>
              <a:rPr lang="en-US" dirty="0" err="1"/>
              <a:t>imshow</a:t>
            </a:r>
            <a:endParaRPr lang="en-US" dirty="0"/>
          </a:p>
          <a:p>
            <a:pPr marL="0" indent="0">
              <a:buNone/>
            </a:pPr>
            <a:r>
              <a:rPr lang="en-US" dirty="0"/>
              <a:t>from </a:t>
            </a:r>
            <a:r>
              <a:rPr lang="en-US" dirty="0" err="1"/>
              <a:t>skimage.transform</a:t>
            </a:r>
            <a:r>
              <a:rPr lang="en-US" dirty="0"/>
              <a:t> import resize</a:t>
            </a:r>
          </a:p>
          <a:p>
            <a:pPr marL="0" indent="0">
              <a:buNone/>
            </a:pPr>
            <a:r>
              <a:rPr lang="en-US" dirty="0"/>
              <a:t>from </a:t>
            </a:r>
            <a:r>
              <a:rPr lang="en-US" dirty="0" err="1"/>
              <a:t>skimage.feature</a:t>
            </a:r>
            <a:r>
              <a:rPr lang="en-US" dirty="0"/>
              <a:t> import hog</a:t>
            </a:r>
          </a:p>
          <a:p>
            <a:pPr marL="0" indent="0">
              <a:buNone/>
            </a:pPr>
            <a:r>
              <a:rPr lang="en-US" dirty="0"/>
              <a:t>from </a:t>
            </a:r>
            <a:r>
              <a:rPr lang="en-US" dirty="0" err="1"/>
              <a:t>skimage</a:t>
            </a:r>
            <a:r>
              <a:rPr lang="en-US" dirty="0"/>
              <a:t> import exposure</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%matplotlib inline</a:t>
            </a:r>
          </a:p>
          <a:p>
            <a:pPr marL="0" indent="0">
              <a:buNone/>
            </a:pPr>
            <a:endParaRPr lang="en-US" dirty="0"/>
          </a:p>
          <a:p>
            <a:pPr marL="0" indent="0">
              <a:buNone/>
            </a:pPr>
            <a:endParaRPr lang="en-US" dirty="0"/>
          </a:p>
          <a:p>
            <a:pPr marL="0" indent="0">
              <a:buNone/>
            </a:pPr>
            <a:r>
              <a:rPr lang="en-US" dirty="0"/>
              <a:t>#reading the image</a:t>
            </a:r>
          </a:p>
          <a:p>
            <a:pPr marL="0" indent="0">
              <a:buNone/>
            </a:pPr>
            <a:r>
              <a:rPr lang="en-US" dirty="0" err="1"/>
              <a:t>img</a:t>
            </a:r>
            <a:r>
              <a:rPr lang="en-US" dirty="0"/>
              <a:t> = </a:t>
            </a:r>
            <a:r>
              <a:rPr lang="en-US" dirty="0" err="1"/>
              <a:t>imread</a:t>
            </a:r>
            <a:r>
              <a:rPr lang="en-US" dirty="0"/>
              <a:t>('</a:t>
            </a:r>
            <a:r>
              <a:rPr lang="en-US" dirty="0" err="1"/>
              <a:t>puppy.jpeg</a:t>
            </a:r>
            <a:r>
              <a:rPr lang="en-US" dirty="0"/>
              <a:t>')</a:t>
            </a:r>
          </a:p>
          <a:p>
            <a:pPr marL="0" indent="0">
              <a:buNone/>
            </a:pPr>
            <a:r>
              <a:rPr lang="en-US" dirty="0" err="1"/>
              <a:t>imshow</a:t>
            </a:r>
            <a:r>
              <a:rPr lang="en-US" dirty="0"/>
              <a:t>(</a:t>
            </a:r>
            <a:r>
              <a:rPr lang="en-US" dirty="0" err="1"/>
              <a:t>img</a:t>
            </a:r>
            <a:r>
              <a:rPr lang="en-US" dirty="0"/>
              <a:t>)</a:t>
            </a:r>
          </a:p>
          <a:p>
            <a:pPr marL="0" indent="0">
              <a:buNone/>
            </a:pPr>
            <a:r>
              <a:rPr lang="en-US" dirty="0"/>
              <a:t>print(</a:t>
            </a:r>
            <a:r>
              <a:rPr lang="en-US" dirty="0" err="1"/>
              <a:t>img.shape</a:t>
            </a:r>
            <a:r>
              <a:rPr lang="en-US" dirty="0"/>
              <a:t>)</a:t>
            </a:r>
          </a:p>
          <a:p>
            <a:pPr marL="0" indent="0">
              <a:buNone/>
            </a:pPr>
            <a:r>
              <a:rPr lang="en-US" dirty="0"/>
              <a:t>#resizing image </a:t>
            </a:r>
          </a:p>
          <a:p>
            <a:pPr marL="0" indent="0">
              <a:buNone/>
            </a:pPr>
            <a:r>
              <a:rPr lang="en-US" dirty="0" err="1"/>
              <a:t>resizeresized_img.shapeg</a:t>
            </a:r>
            <a:r>
              <a:rPr lang="en-US" dirty="0"/>
              <a:t>, (128,64)) </a:t>
            </a:r>
          </a:p>
          <a:p>
            <a:pPr marL="0" indent="0">
              <a:buNone/>
            </a:pPr>
            <a:r>
              <a:rPr lang="en-US" dirty="0" err="1"/>
              <a:t>imshow</a:t>
            </a:r>
            <a:r>
              <a:rPr lang="en-US" dirty="0"/>
              <a:t>(</a:t>
            </a:r>
            <a:r>
              <a:rPr lang="en-US" dirty="0" err="1"/>
              <a:t>resized_img</a:t>
            </a:r>
            <a:r>
              <a:rPr lang="en-US" dirty="0"/>
              <a:t>) </a:t>
            </a:r>
          </a:p>
          <a:p>
            <a:pPr marL="0" indent="0">
              <a:buNone/>
            </a:pPr>
            <a:r>
              <a:rPr lang="en-US" dirty="0"/>
              <a:t>print(</a:t>
            </a:r>
            <a:r>
              <a:rPr lang="en-US" dirty="0" err="1"/>
              <a:t>resized_img.shape</a:t>
            </a:r>
            <a:r>
              <a:rPr lang="en-US" dirty="0"/>
              <a:t>)</a:t>
            </a:r>
          </a:p>
        </p:txBody>
      </p:sp>
    </p:spTree>
    <p:extLst>
      <p:ext uri="{BB962C8B-B14F-4D97-AF65-F5344CB8AC3E}">
        <p14:creationId xmlns:p14="http://schemas.microsoft.com/office/powerpoint/2010/main" val="247789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0118B-7AD3-5565-C1B4-95F1BC9E474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769259-BE0A-FC8B-43A0-7CCD96F18B03}"/>
              </a:ext>
            </a:extLst>
          </p:cNvPr>
          <p:cNvSpPr>
            <a:spLocks noGrp="1"/>
          </p:cNvSpPr>
          <p:nvPr>
            <p:ph idx="1"/>
          </p:nvPr>
        </p:nvSpPr>
        <p:spPr/>
        <p:txBody>
          <a:bodyPr/>
          <a:lstStyle/>
          <a:p>
            <a:pPr marL="0" indent="0">
              <a:buNone/>
            </a:pPr>
            <a:r>
              <a:rPr lang="en-US" dirty="0"/>
              <a:t>#creating hog features </a:t>
            </a:r>
          </a:p>
          <a:p>
            <a:pPr marL="0" indent="0">
              <a:buNone/>
            </a:pPr>
            <a:r>
              <a:rPr lang="en-US" dirty="0" err="1"/>
              <a:t>fd</a:t>
            </a:r>
            <a:r>
              <a:rPr lang="en-US" dirty="0"/>
              <a:t>, </a:t>
            </a:r>
            <a:r>
              <a:rPr lang="en-US" dirty="0" err="1"/>
              <a:t>hog_image</a:t>
            </a:r>
            <a:r>
              <a:rPr lang="en-US" dirty="0"/>
              <a:t> = hog(</a:t>
            </a:r>
            <a:r>
              <a:rPr lang="en-US" dirty="0" err="1"/>
              <a:t>resized_img</a:t>
            </a:r>
            <a:r>
              <a:rPr lang="en-US" dirty="0"/>
              <a:t>, </a:t>
            </a:r>
            <a:r>
              <a:rPr lang="en-US" dirty="0" err="1"/>
              <a:t>orientationvisualizels_per_cell</a:t>
            </a:r>
            <a:r>
              <a:rPr lang="en-US" dirty="0"/>
              <a:t>=(8, 8), </a:t>
            </a:r>
          </a:p>
          <a:p>
            <a:pPr marL="0" indent="0">
              <a:buNone/>
            </a:pPr>
            <a:r>
              <a:rPr lang="en-US" dirty="0"/>
              <a:t>                    </a:t>
            </a:r>
            <a:r>
              <a:rPr lang="en-US" dirty="0" err="1"/>
              <a:t>cells_per_block</a:t>
            </a:r>
            <a:r>
              <a:rPr lang="en-US" dirty="0"/>
              <a:t>=(2, 2), visualize=True, multichannel=True)</a:t>
            </a:r>
          </a:p>
          <a:p>
            <a:pPr marL="0" indent="0">
              <a:buNone/>
            </a:pPr>
            <a:r>
              <a:rPr lang="en-US" dirty="0" err="1"/>
              <a:t>fd.shape</a:t>
            </a:r>
            <a:endParaRPr lang="en-US" dirty="0"/>
          </a:p>
          <a:p>
            <a:pPr marL="0" indent="0">
              <a:buNone/>
            </a:pPr>
            <a:endParaRPr lang="en-US" dirty="0"/>
          </a:p>
          <a:p>
            <a:pPr marL="0" indent="0">
              <a:buNone/>
            </a:pPr>
            <a:endParaRPr lang="en-US" dirty="0"/>
          </a:p>
          <a:p>
            <a:pPr marL="0" indent="0">
              <a:buNone/>
            </a:pPr>
            <a:r>
              <a:rPr lang="en-US" dirty="0"/>
              <a:t>This output will be : </a:t>
            </a:r>
            <a:r>
              <a:rPr lang="en-IN" dirty="0"/>
              <a:t>3780</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2697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6DB5-046E-0A74-D8A2-59789A139DC9}"/>
              </a:ext>
            </a:extLst>
          </p:cNvPr>
          <p:cNvSpPr>
            <a:spLocks noGrp="1"/>
          </p:cNvSpPr>
          <p:nvPr>
            <p:ph type="title"/>
          </p:nvPr>
        </p:nvSpPr>
        <p:spPr/>
        <p:txBody>
          <a:bodyPr/>
          <a:lstStyle/>
          <a:p>
            <a:r>
              <a:rPr lang="en-US" dirty="0"/>
              <a:t>Selected Algorithms</a:t>
            </a:r>
          </a:p>
        </p:txBody>
      </p:sp>
      <p:sp>
        <p:nvSpPr>
          <p:cNvPr id="3" name="Content Placeholder 2">
            <a:extLst>
              <a:ext uri="{FF2B5EF4-FFF2-40B4-BE49-F238E27FC236}">
                <a16:creationId xmlns:a16="http://schemas.microsoft.com/office/drawing/2014/main" id="{2A4EA573-7EFE-3869-4835-B1D8B8967ED6}"/>
              </a:ext>
            </a:extLst>
          </p:cNvPr>
          <p:cNvSpPr>
            <a:spLocks noGrp="1"/>
          </p:cNvSpPr>
          <p:nvPr>
            <p:ph idx="1"/>
          </p:nvPr>
        </p:nvSpPr>
        <p:spPr/>
        <p:txBody>
          <a:bodyPr/>
          <a:lstStyle/>
          <a:p>
            <a:pPr marL="0" indent="0" algn="l">
              <a:buNone/>
            </a:pPr>
            <a:r>
              <a:rPr lang="en-US" dirty="0"/>
              <a:t>1. </a:t>
            </a:r>
            <a:r>
              <a:rPr lang="en-IN" b="0" i="0" dirty="0">
                <a:solidFill>
                  <a:srgbClr val="000000"/>
                </a:solidFill>
                <a:effectLst/>
                <a:latin typeface="Poly"/>
              </a:rPr>
              <a:t>Histogram of Oriented Gradients (HOG)</a:t>
            </a:r>
          </a:p>
          <a:p>
            <a:pPr marL="0" indent="0">
              <a:buNone/>
            </a:pPr>
            <a:r>
              <a:rPr lang="en-IN" dirty="0"/>
              <a:t>2. </a:t>
            </a:r>
            <a:br>
              <a:rPr lang="en-IN" dirty="0"/>
            </a:br>
            <a:endParaRPr lang="en-US" dirty="0"/>
          </a:p>
        </p:txBody>
      </p:sp>
    </p:spTree>
    <p:extLst>
      <p:ext uri="{BB962C8B-B14F-4D97-AF65-F5344CB8AC3E}">
        <p14:creationId xmlns:p14="http://schemas.microsoft.com/office/powerpoint/2010/main" val="17885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E183-2616-14CE-5762-3F97F02346F4}"/>
              </a:ext>
            </a:extLst>
          </p:cNvPr>
          <p:cNvSpPr>
            <a:spLocks noGrp="1"/>
          </p:cNvSpPr>
          <p:nvPr>
            <p:ph type="title"/>
          </p:nvPr>
        </p:nvSpPr>
        <p:spPr/>
        <p:txBody>
          <a:bodyPr>
            <a:normAutofit fontScale="90000"/>
          </a:bodyPr>
          <a:lstStyle/>
          <a:p>
            <a:r>
              <a:rPr lang="en-IN" b="0" i="0" dirty="0">
                <a:solidFill>
                  <a:srgbClr val="000000"/>
                </a:solidFill>
                <a:effectLst/>
                <a:latin typeface="Poly"/>
              </a:rPr>
              <a:t>Histogram of Oriented Gradients (HOG)</a:t>
            </a:r>
            <a:br>
              <a:rPr lang="en-IN" b="0" i="0" dirty="0">
                <a:solidFill>
                  <a:srgbClr val="000000"/>
                </a:solidFill>
                <a:effectLst/>
                <a:latin typeface="Poly"/>
              </a:rPr>
            </a:br>
            <a:br>
              <a:rPr lang="en-IN" dirty="0"/>
            </a:br>
            <a:endParaRPr lang="en-US" dirty="0"/>
          </a:p>
        </p:txBody>
      </p:sp>
      <p:sp>
        <p:nvSpPr>
          <p:cNvPr id="3" name="Content Placeholder 2">
            <a:extLst>
              <a:ext uri="{FF2B5EF4-FFF2-40B4-BE49-F238E27FC236}">
                <a16:creationId xmlns:a16="http://schemas.microsoft.com/office/drawing/2014/main" id="{A3DA70E4-5F54-B781-1AA4-DCFA0560B7DF}"/>
              </a:ext>
            </a:extLst>
          </p:cNvPr>
          <p:cNvSpPr>
            <a:spLocks noGrp="1"/>
          </p:cNvSpPr>
          <p:nvPr>
            <p:ph idx="1"/>
          </p:nvPr>
        </p:nvSpPr>
        <p:spPr>
          <a:xfrm>
            <a:off x="838200" y="956441"/>
            <a:ext cx="10515600" cy="5220522"/>
          </a:xfrm>
        </p:spPr>
        <p:txBody>
          <a:bodyPr/>
          <a:lstStyle/>
          <a:p>
            <a:pPr marL="0" indent="0" algn="l">
              <a:buNone/>
            </a:pPr>
            <a:r>
              <a:rPr lang="en-IN" b="1" i="0" dirty="0">
                <a:solidFill>
                  <a:srgbClr val="383838"/>
                </a:solidFill>
                <a:effectLst/>
                <a:latin typeface="Inter"/>
              </a:rPr>
              <a:t>What is a Feature Descriptor?</a:t>
            </a:r>
          </a:p>
          <a:p>
            <a:pPr marL="0" indent="0" algn="l">
              <a:buNone/>
            </a:pPr>
            <a:r>
              <a:rPr lang="en-IN" b="0" i="0" dirty="0">
                <a:solidFill>
                  <a:srgbClr val="383838"/>
                </a:solidFill>
                <a:effectLst/>
                <a:latin typeface="Inter"/>
              </a:rPr>
              <a:t>You might have had this question since you read the heading. So let’s clear that up first before we jump into the HOG part of the article.</a:t>
            </a:r>
          </a:p>
          <a:p>
            <a:endParaRPr lang="en-US" dirty="0"/>
          </a:p>
          <a:p>
            <a:endParaRPr lang="en-US" dirty="0"/>
          </a:p>
        </p:txBody>
      </p:sp>
      <p:pic>
        <p:nvPicPr>
          <p:cNvPr id="5" name="Picture 4">
            <a:extLst>
              <a:ext uri="{FF2B5EF4-FFF2-40B4-BE49-F238E27FC236}">
                <a16:creationId xmlns:a16="http://schemas.microsoft.com/office/drawing/2014/main" id="{04007221-515D-DEC7-81A6-94DA7BC59993}"/>
              </a:ext>
            </a:extLst>
          </p:cNvPr>
          <p:cNvPicPr>
            <a:picLocks noChangeAspect="1"/>
          </p:cNvPicPr>
          <p:nvPr/>
        </p:nvPicPr>
        <p:blipFill>
          <a:blip r:embed="rId2"/>
          <a:stretch>
            <a:fillRect/>
          </a:stretch>
        </p:blipFill>
        <p:spPr>
          <a:xfrm>
            <a:off x="838200" y="3019753"/>
            <a:ext cx="4305911" cy="1520716"/>
          </a:xfrm>
          <a:prstGeom prst="rect">
            <a:avLst/>
          </a:prstGeom>
        </p:spPr>
      </p:pic>
      <p:pic>
        <p:nvPicPr>
          <p:cNvPr id="7" name="Picture 6">
            <a:extLst>
              <a:ext uri="{FF2B5EF4-FFF2-40B4-BE49-F238E27FC236}">
                <a16:creationId xmlns:a16="http://schemas.microsoft.com/office/drawing/2014/main" id="{D609EB5D-B580-6B19-5E57-47E872599E81}"/>
              </a:ext>
            </a:extLst>
          </p:cNvPr>
          <p:cNvPicPr>
            <a:picLocks noChangeAspect="1"/>
          </p:cNvPicPr>
          <p:nvPr/>
        </p:nvPicPr>
        <p:blipFill>
          <a:blip r:embed="rId3"/>
          <a:stretch>
            <a:fillRect/>
          </a:stretch>
        </p:blipFill>
        <p:spPr>
          <a:xfrm>
            <a:off x="6096000" y="3042472"/>
            <a:ext cx="5465823" cy="1954486"/>
          </a:xfrm>
          <a:prstGeom prst="rect">
            <a:avLst/>
          </a:prstGeom>
        </p:spPr>
      </p:pic>
    </p:spTree>
    <p:extLst>
      <p:ext uri="{BB962C8B-B14F-4D97-AF65-F5344CB8AC3E}">
        <p14:creationId xmlns:p14="http://schemas.microsoft.com/office/powerpoint/2010/main" val="40627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0783-615B-7B8E-7746-9922861A01E6}"/>
              </a:ext>
            </a:extLst>
          </p:cNvPr>
          <p:cNvSpPr>
            <a:spLocks noGrp="1"/>
          </p:cNvSpPr>
          <p:nvPr>
            <p:ph type="title"/>
          </p:nvPr>
        </p:nvSpPr>
        <p:spPr/>
        <p:txBody>
          <a:bodyPr>
            <a:normAutofit fontScale="90000"/>
          </a:bodyPr>
          <a:lstStyle/>
          <a:p>
            <a:r>
              <a:rPr lang="en-IN" b="0" i="0" dirty="0">
                <a:solidFill>
                  <a:srgbClr val="383838"/>
                </a:solidFill>
                <a:effectLst/>
                <a:latin typeface="Inter"/>
              </a:rPr>
              <a:t>What is Histogram of Oriented Gradients?</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DD23332A-1FB3-F572-0581-0306A9FFC4CE}"/>
              </a:ext>
            </a:extLst>
          </p:cNvPr>
          <p:cNvSpPr>
            <a:spLocks noGrp="1"/>
          </p:cNvSpPr>
          <p:nvPr>
            <p:ph idx="1"/>
          </p:nvPr>
        </p:nvSpPr>
        <p:spPr/>
        <p:txBody>
          <a:bodyPr/>
          <a:lstStyle/>
          <a:p>
            <a:pPr marL="0" indent="0" algn="l">
              <a:buNone/>
            </a:pPr>
            <a:r>
              <a:rPr lang="en-IN" b="0" i="0" dirty="0">
                <a:solidFill>
                  <a:srgbClr val="383838"/>
                </a:solidFill>
                <a:effectLst/>
                <a:latin typeface="Inter"/>
              </a:rPr>
              <a:t>The Histogram of Oriented Gradients (HOG) is a popular feature descriptor technique in computer vision and image processing. It analyses the distribution of edge orientations within an object to describe its shape and appearance. The HOG method involves computing the gradient magnitude and orientation for each pixel in an image and then dividing the image into small cells.</a:t>
            </a:r>
          </a:p>
          <a:p>
            <a:pPr marL="0" indent="0">
              <a:buNone/>
            </a:pPr>
            <a:br>
              <a:rPr lang="en-IN" dirty="0"/>
            </a:br>
            <a:endParaRPr lang="en-US" dirty="0"/>
          </a:p>
        </p:txBody>
      </p:sp>
    </p:spTree>
    <p:extLst>
      <p:ext uri="{BB962C8B-B14F-4D97-AF65-F5344CB8AC3E}">
        <p14:creationId xmlns:p14="http://schemas.microsoft.com/office/powerpoint/2010/main" val="297921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DD4E-5E35-276F-A983-E1F197467821}"/>
              </a:ext>
            </a:extLst>
          </p:cNvPr>
          <p:cNvSpPr>
            <a:spLocks noGrp="1"/>
          </p:cNvSpPr>
          <p:nvPr>
            <p:ph type="title"/>
          </p:nvPr>
        </p:nvSpPr>
        <p:spPr/>
        <p:txBody>
          <a:bodyPr>
            <a:normAutofit fontScale="90000"/>
          </a:bodyPr>
          <a:lstStyle/>
          <a:p>
            <a:r>
              <a:rPr lang="en-IN" b="0" i="0" dirty="0">
                <a:solidFill>
                  <a:srgbClr val="383838"/>
                </a:solidFill>
                <a:effectLst/>
                <a:latin typeface="Inter"/>
              </a:rPr>
              <a:t>Introduction to the HOG Feature Descriptor</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5D9E0B3B-8F71-E494-3537-C3C9B045A9D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83838"/>
                </a:solidFill>
                <a:effectLst/>
                <a:latin typeface="Inter"/>
              </a:rPr>
              <a:t>The HOG descriptor focuses on the structure or the shape of an object. Now you might ask, how is this different from the edge features we extract for images? In the case of edge features, we only identify if the pixel is an edge or not. HOG is able to provide the edge direction as well. This is done by extracting the </a:t>
            </a:r>
            <a:r>
              <a:rPr lang="en-IN" b="1" i="0" dirty="0">
                <a:solidFill>
                  <a:srgbClr val="383838"/>
                </a:solidFill>
                <a:effectLst/>
                <a:latin typeface="Inter"/>
              </a:rPr>
              <a:t>gradient and orientation</a:t>
            </a:r>
            <a:r>
              <a:rPr lang="en-IN" b="0" i="0" dirty="0">
                <a:solidFill>
                  <a:srgbClr val="383838"/>
                </a:solidFill>
                <a:effectLst/>
                <a:latin typeface="Inter"/>
              </a:rPr>
              <a:t> (or you can say magnitude and direction) of the edges</a:t>
            </a:r>
          </a:p>
          <a:p>
            <a:pPr algn="l">
              <a:buFont typeface="Arial" panose="020B0604020202020204" pitchFamily="34" charset="0"/>
              <a:buChar char="•"/>
            </a:pPr>
            <a:r>
              <a:rPr lang="en-IN" b="0" i="0" dirty="0">
                <a:solidFill>
                  <a:srgbClr val="383838"/>
                </a:solidFill>
                <a:effectLst/>
                <a:latin typeface="Inter"/>
              </a:rPr>
              <a:t>Additionally, these orientations are calculated in </a:t>
            </a:r>
            <a:r>
              <a:rPr lang="en-IN" b="1" i="0" dirty="0">
                <a:solidFill>
                  <a:srgbClr val="383838"/>
                </a:solidFill>
                <a:effectLst/>
                <a:latin typeface="Inter"/>
              </a:rPr>
              <a:t>‘localized’ portions</a:t>
            </a:r>
            <a:r>
              <a:rPr lang="en-IN" b="0" i="0" dirty="0">
                <a:solidFill>
                  <a:srgbClr val="383838"/>
                </a:solidFill>
                <a:effectLst/>
                <a:latin typeface="Inter"/>
              </a:rPr>
              <a:t>. This means that the complete image is broken down into smaller regions and for each region, the gradients and orientation are calculated. We will discuss this in much more detail in the upcoming sections</a:t>
            </a:r>
          </a:p>
          <a:p>
            <a:pPr algn="l">
              <a:buFont typeface="Arial" panose="020B0604020202020204" pitchFamily="34" charset="0"/>
              <a:buChar char="•"/>
            </a:pPr>
            <a:r>
              <a:rPr lang="en-IN" b="0" i="0" dirty="0">
                <a:solidFill>
                  <a:srgbClr val="383838"/>
                </a:solidFill>
                <a:effectLst/>
                <a:latin typeface="Inter"/>
              </a:rPr>
              <a:t>Finally the HOG would generate a </a:t>
            </a:r>
            <a:r>
              <a:rPr lang="en-IN" b="1" i="0" dirty="0">
                <a:solidFill>
                  <a:srgbClr val="383838"/>
                </a:solidFill>
                <a:effectLst/>
                <a:latin typeface="Inter"/>
              </a:rPr>
              <a:t>Histogram</a:t>
            </a:r>
            <a:r>
              <a:rPr lang="en-IN" b="0" i="0" dirty="0">
                <a:solidFill>
                  <a:srgbClr val="383838"/>
                </a:solidFill>
                <a:effectLst/>
                <a:latin typeface="Inter"/>
              </a:rPr>
              <a:t> for each of these regions separately. The histograms are created using the gradients and orientations of the pixel values, hence the name ‘Histogram of Oriented Gradients’</a:t>
            </a:r>
          </a:p>
          <a:p>
            <a:endParaRPr lang="en-US" dirty="0"/>
          </a:p>
        </p:txBody>
      </p:sp>
    </p:spTree>
    <p:extLst>
      <p:ext uri="{BB962C8B-B14F-4D97-AF65-F5344CB8AC3E}">
        <p14:creationId xmlns:p14="http://schemas.microsoft.com/office/powerpoint/2010/main" val="10575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543C-C87E-8D56-7D07-6CDCC9173042}"/>
              </a:ext>
            </a:extLst>
          </p:cNvPr>
          <p:cNvSpPr>
            <a:spLocks noGrp="1"/>
          </p:cNvSpPr>
          <p:nvPr>
            <p:ph type="title"/>
          </p:nvPr>
        </p:nvSpPr>
        <p:spPr/>
        <p:txBody>
          <a:bodyPr>
            <a:normAutofit fontScale="90000"/>
          </a:bodyPr>
          <a:lstStyle/>
          <a:p>
            <a:r>
              <a:rPr lang="en-IN" b="0" i="0" dirty="0">
                <a:solidFill>
                  <a:srgbClr val="383838"/>
                </a:solidFill>
                <a:effectLst/>
                <a:latin typeface="Inter"/>
              </a:rPr>
              <a:t>Process of Calculating the Histogram of Oriented Gradients (HOG)</a:t>
            </a:r>
            <a:br>
              <a:rPr lang="en-IN" b="0" i="0" dirty="0">
                <a:solidFill>
                  <a:srgbClr val="383838"/>
                </a:solidFill>
                <a:effectLst/>
                <a:latin typeface="Inter"/>
              </a:rPr>
            </a:br>
            <a:endParaRPr lang="en-US" dirty="0"/>
          </a:p>
        </p:txBody>
      </p:sp>
      <p:sp>
        <p:nvSpPr>
          <p:cNvPr id="3" name="Content Placeholder 2">
            <a:extLst>
              <a:ext uri="{FF2B5EF4-FFF2-40B4-BE49-F238E27FC236}">
                <a16:creationId xmlns:a16="http://schemas.microsoft.com/office/drawing/2014/main" id="{6180E957-C9E8-B07E-DDC7-40AED13D984E}"/>
              </a:ext>
            </a:extLst>
          </p:cNvPr>
          <p:cNvSpPr>
            <a:spLocks noGrp="1"/>
          </p:cNvSpPr>
          <p:nvPr>
            <p:ph idx="1"/>
          </p:nvPr>
        </p:nvSpPr>
        <p:spPr/>
        <p:txBody>
          <a:bodyPr/>
          <a:lstStyle/>
          <a:p>
            <a:r>
              <a:rPr lang="en-IN" b="0" i="0" dirty="0">
                <a:solidFill>
                  <a:srgbClr val="383838"/>
                </a:solidFill>
                <a:effectLst/>
                <a:latin typeface="Inter"/>
              </a:rPr>
              <a:t>Consider the below image of size (180 x 280)</a:t>
            </a:r>
          </a:p>
          <a:p>
            <a:endParaRPr lang="en-US" dirty="0"/>
          </a:p>
        </p:txBody>
      </p:sp>
      <p:pic>
        <p:nvPicPr>
          <p:cNvPr id="5" name="Picture 4">
            <a:extLst>
              <a:ext uri="{FF2B5EF4-FFF2-40B4-BE49-F238E27FC236}">
                <a16:creationId xmlns:a16="http://schemas.microsoft.com/office/drawing/2014/main" id="{72B74F68-893B-2EA2-990E-64C2DDCB2B5D}"/>
              </a:ext>
            </a:extLst>
          </p:cNvPr>
          <p:cNvPicPr>
            <a:picLocks noChangeAspect="1"/>
          </p:cNvPicPr>
          <p:nvPr/>
        </p:nvPicPr>
        <p:blipFill>
          <a:blip r:embed="rId2"/>
          <a:stretch>
            <a:fillRect/>
          </a:stretch>
        </p:blipFill>
        <p:spPr>
          <a:xfrm>
            <a:off x="3332656" y="2733675"/>
            <a:ext cx="2184400" cy="3759200"/>
          </a:xfrm>
          <a:prstGeom prst="rect">
            <a:avLst/>
          </a:prstGeom>
        </p:spPr>
      </p:pic>
    </p:spTree>
    <p:extLst>
      <p:ext uri="{BB962C8B-B14F-4D97-AF65-F5344CB8AC3E}">
        <p14:creationId xmlns:p14="http://schemas.microsoft.com/office/powerpoint/2010/main" val="230535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2090-D5B3-434B-2380-FEE489B8E57A}"/>
              </a:ext>
            </a:extLst>
          </p:cNvPr>
          <p:cNvSpPr>
            <a:spLocks noGrp="1"/>
          </p:cNvSpPr>
          <p:nvPr>
            <p:ph type="title"/>
          </p:nvPr>
        </p:nvSpPr>
        <p:spPr/>
        <p:txBody>
          <a:bodyPr>
            <a:normAutofit fontScale="90000"/>
          </a:bodyPr>
          <a:lstStyle/>
          <a:p>
            <a:r>
              <a:rPr lang="en-IN" b="0" i="0" dirty="0">
                <a:solidFill>
                  <a:srgbClr val="383838"/>
                </a:solidFill>
                <a:effectLst/>
                <a:latin typeface="Inter"/>
              </a:rPr>
              <a:t>Step 1: Pre Process the Data (64 x 128)</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EEC3A7DE-7178-A9B3-4FC7-38086E3013DA}"/>
              </a:ext>
            </a:extLst>
          </p:cNvPr>
          <p:cNvSpPr>
            <a:spLocks noGrp="1"/>
          </p:cNvSpPr>
          <p:nvPr>
            <p:ph idx="1"/>
          </p:nvPr>
        </p:nvSpPr>
        <p:spPr/>
        <p:txBody>
          <a:bodyPr/>
          <a:lstStyle/>
          <a:p>
            <a:r>
              <a:rPr lang="en-IN" b="0" i="0" dirty="0">
                <a:solidFill>
                  <a:srgbClr val="383838"/>
                </a:solidFill>
                <a:effectLst/>
                <a:latin typeface="Inter"/>
              </a:rPr>
              <a:t>We need to Pre Process the image and bring down the width to height ratio to 1:2</a:t>
            </a:r>
          </a:p>
          <a:p>
            <a:r>
              <a:rPr lang="en-IN" b="0" i="0" dirty="0">
                <a:solidFill>
                  <a:srgbClr val="383838"/>
                </a:solidFill>
                <a:effectLst/>
                <a:latin typeface="Inter"/>
              </a:rPr>
              <a:t>The image size should preferably be 64 x 128. This is because we will be dividing the image into 8*8 and 16*16 patches to extract the features.</a:t>
            </a:r>
          </a:p>
          <a:p>
            <a:r>
              <a:rPr lang="en-IN" b="0" i="0" dirty="0">
                <a:solidFill>
                  <a:srgbClr val="383838"/>
                </a:solidFill>
                <a:effectLst/>
                <a:latin typeface="Inter"/>
              </a:rPr>
              <a:t>This is because we will be dividing the image into 8*8 and 16*16 patches to extract the features.</a:t>
            </a:r>
          </a:p>
          <a:p>
            <a:pPr marL="0" indent="0">
              <a:buNone/>
            </a:pPr>
            <a:endParaRPr lang="en-US" dirty="0"/>
          </a:p>
        </p:txBody>
      </p:sp>
      <p:pic>
        <p:nvPicPr>
          <p:cNvPr id="5" name="Picture 4">
            <a:extLst>
              <a:ext uri="{FF2B5EF4-FFF2-40B4-BE49-F238E27FC236}">
                <a16:creationId xmlns:a16="http://schemas.microsoft.com/office/drawing/2014/main" id="{5C16DCCD-237F-BB63-D99D-502BAE2B9C71}"/>
              </a:ext>
            </a:extLst>
          </p:cNvPr>
          <p:cNvPicPr>
            <a:picLocks noChangeAspect="1"/>
          </p:cNvPicPr>
          <p:nvPr/>
        </p:nvPicPr>
        <p:blipFill>
          <a:blip r:embed="rId2"/>
          <a:stretch>
            <a:fillRect/>
          </a:stretch>
        </p:blipFill>
        <p:spPr>
          <a:xfrm>
            <a:off x="6989381" y="4457021"/>
            <a:ext cx="2552940" cy="2400979"/>
          </a:xfrm>
          <a:prstGeom prst="rect">
            <a:avLst/>
          </a:prstGeom>
        </p:spPr>
      </p:pic>
    </p:spTree>
    <p:extLst>
      <p:ext uri="{BB962C8B-B14F-4D97-AF65-F5344CB8AC3E}">
        <p14:creationId xmlns:p14="http://schemas.microsoft.com/office/powerpoint/2010/main" val="196222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9EF1-7BCB-93B6-CA68-AC395A681BF5}"/>
              </a:ext>
            </a:extLst>
          </p:cNvPr>
          <p:cNvSpPr>
            <a:spLocks noGrp="1"/>
          </p:cNvSpPr>
          <p:nvPr>
            <p:ph type="title"/>
          </p:nvPr>
        </p:nvSpPr>
        <p:spPr/>
        <p:txBody>
          <a:bodyPr>
            <a:normAutofit fontScale="90000"/>
          </a:bodyPr>
          <a:lstStyle/>
          <a:p>
            <a:r>
              <a:rPr lang="en-IN" b="0" i="0" dirty="0">
                <a:solidFill>
                  <a:srgbClr val="383838"/>
                </a:solidFill>
                <a:effectLst/>
                <a:latin typeface="Inter"/>
              </a:rPr>
              <a:t>Step 2: Calculating Gradients (direction x and y)</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B71DF3A7-E92A-DAE0-E1F8-664AEE60AAA8}"/>
              </a:ext>
            </a:extLst>
          </p:cNvPr>
          <p:cNvSpPr>
            <a:spLocks noGrp="1"/>
          </p:cNvSpPr>
          <p:nvPr>
            <p:ph idx="1"/>
          </p:nvPr>
        </p:nvSpPr>
        <p:spPr/>
        <p:txBody>
          <a:bodyPr>
            <a:normAutofit fontScale="92500" lnSpcReduction="10000"/>
          </a:bodyPr>
          <a:lstStyle/>
          <a:p>
            <a:r>
              <a:rPr lang="en-IN" i="0" dirty="0">
                <a:solidFill>
                  <a:srgbClr val="383838"/>
                </a:solidFill>
                <a:effectLst/>
                <a:latin typeface="Inter"/>
              </a:rPr>
              <a:t>Gradients are the small change in the x and y directions.</a:t>
            </a:r>
          </a:p>
          <a:p>
            <a:endParaRPr lang="en-US" dirty="0"/>
          </a:p>
          <a:p>
            <a:endParaRPr lang="en-US" dirty="0"/>
          </a:p>
          <a:p>
            <a:endParaRPr lang="en-US" dirty="0"/>
          </a:p>
          <a:p>
            <a:r>
              <a:rPr lang="en-IN" b="0" i="0" dirty="0">
                <a:solidFill>
                  <a:srgbClr val="383838"/>
                </a:solidFill>
                <a:effectLst/>
                <a:latin typeface="Inter"/>
              </a:rPr>
              <a:t>Now, to determine the gradient (or change) in the </a:t>
            </a:r>
            <a:r>
              <a:rPr lang="en-IN" b="1" i="0" dirty="0">
                <a:solidFill>
                  <a:srgbClr val="383838"/>
                </a:solidFill>
                <a:effectLst/>
                <a:latin typeface="Inter"/>
              </a:rPr>
              <a:t>x-direction</a:t>
            </a:r>
            <a:r>
              <a:rPr lang="en-IN" b="0" i="0" dirty="0">
                <a:solidFill>
                  <a:srgbClr val="383838"/>
                </a:solidFill>
                <a:effectLst/>
                <a:latin typeface="Inter"/>
              </a:rPr>
              <a:t>, we need to subtract the value on the left from the pixel value on the right</a:t>
            </a:r>
          </a:p>
          <a:p>
            <a:pPr algn="l"/>
            <a:r>
              <a:rPr lang="en-IN" b="0" i="0" dirty="0">
                <a:solidFill>
                  <a:srgbClr val="383838"/>
                </a:solidFill>
                <a:effectLst/>
                <a:latin typeface="Inter"/>
              </a:rPr>
              <a:t>to calculate the gradient in the y-direction, we will subtract the pixel value below from the pixel value above the selected pixel.</a:t>
            </a:r>
          </a:p>
          <a:p>
            <a:pPr algn="l"/>
            <a:r>
              <a:rPr lang="en-IN" b="0" i="0" dirty="0">
                <a:solidFill>
                  <a:srgbClr val="383838"/>
                </a:solidFill>
                <a:effectLst/>
                <a:latin typeface="Inter"/>
              </a:rPr>
              <a:t>This process will give us two new matrices – one storing gradients in the x-direction and the other storing gradients in the y direction.</a:t>
            </a:r>
            <a:br>
              <a:rPr lang="en-IN" dirty="0"/>
            </a:br>
            <a:endParaRPr lang="en-US" dirty="0"/>
          </a:p>
        </p:txBody>
      </p:sp>
      <p:pic>
        <p:nvPicPr>
          <p:cNvPr id="5" name="Picture 4">
            <a:extLst>
              <a:ext uri="{FF2B5EF4-FFF2-40B4-BE49-F238E27FC236}">
                <a16:creationId xmlns:a16="http://schemas.microsoft.com/office/drawing/2014/main" id="{86A5D754-0073-FB25-4352-28F39E56CCBE}"/>
              </a:ext>
            </a:extLst>
          </p:cNvPr>
          <p:cNvPicPr>
            <a:picLocks noChangeAspect="1"/>
          </p:cNvPicPr>
          <p:nvPr/>
        </p:nvPicPr>
        <p:blipFill>
          <a:blip r:embed="rId2"/>
          <a:stretch>
            <a:fillRect/>
          </a:stretch>
        </p:blipFill>
        <p:spPr>
          <a:xfrm>
            <a:off x="2367455" y="2385191"/>
            <a:ext cx="1584434" cy="1257214"/>
          </a:xfrm>
          <a:prstGeom prst="rect">
            <a:avLst/>
          </a:prstGeom>
        </p:spPr>
      </p:pic>
      <p:pic>
        <p:nvPicPr>
          <p:cNvPr id="7" name="Picture 6">
            <a:extLst>
              <a:ext uri="{FF2B5EF4-FFF2-40B4-BE49-F238E27FC236}">
                <a16:creationId xmlns:a16="http://schemas.microsoft.com/office/drawing/2014/main" id="{12ADDCDC-C5F7-C968-C00A-CBEBA03E6B52}"/>
              </a:ext>
            </a:extLst>
          </p:cNvPr>
          <p:cNvPicPr>
            <a:picLocks noChangeAspect="1"/>
          </p:cNvPicPr>
          <p:nvPr/>
        </p:nvPicPr>
        <p:blipFill>
          <a:blip r:embed="rId3"/>
          <a:stretch>
            <a:fillRect/>
          </a:stretch>
        </p:blipFill>
        <p:spPr>
          <a:xfrm>
            <a:off x="5105619" y="2385191"/>
            <a:ext cx="1685810" cy="1257214"/>
          </a:xfrm>
          <a:prstGeom prst="rect">
            <a:avLst/>
          </a:prstGeom>
        </p:spPr>
      </p:pic>
      <p:pic>
        <p:nvPicPr>
          <p:cNvPr id="9" name="Picture 8">
            <a:extLst>
              <a:ext uri="{FF2B5EF4-FFF2-40B4-BE49-F238E27FC236}">
                <a16:creationId xmlns:a16="http://schemas.microsoft.com/office/drawing/2014/main" id="{D433749C-AC34-A5E0-E5FB-29B83066B7D8}"/>
              </a:ext>
            </a:extLst>
          </p:cNvPr>
          <p:cNvPicPr>
            <a:picLocks noChangeAspect="1"/>
          </p:cNvPicPr>
          <p:nvPr/>
        </p:nvPicPr>
        <p:blipFill>
          <a:blip r:embed="rId4"/>
          <a:stretch>
            <a:fillRect/>
          </a:stretch>
        </p:blipFill>
        <p:spPr>
          <a:xfrm>
            <a:off x="7034705" y="2756904"/>
            <a:ext cx="2445626" cy="513787"/>
          </a:xfrm>
          <a:prstGeom prst="rect">
            <a:avLst/>
          </a:prstGeom>
        </p:spPr>
      </p:pic>
    </p:spTree>
    <p:extLst>
      <p:ext uri="{BB962C8B-B14F-4D97-AF65-F5344CB8AC3E}">
        <p14:creationId xmlns:p14="http://schemas.microsoft.com/office/powerpoint/2010/main" val="107167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F8A5-B6E0-58F5-509A-5AD8D82ECEEE}"/>
              </a:ext>
            </a:extLst>
          </p:cNvPr>
          <p:cNvSpPr>
            <a:spLocks noGrp="1"/>
          </p:cNvSpPr>
          <p:nvPr>
            <p:ph type="title"/>
          </p:nvPr>
        </p:nvSpPr>
        <p:spPr/>
        <p:txBody>
          <a:bodyPr>
            <a:normAutofit fontScale="90000"/>
          </a:bodyPr>
          <a:lstStyle/>
          <a:p>
            <a:r>
              <a:rPr lang="en-IN" b="0" i="0" dirty="0">
                <a:solidFill>
                  <a:srgbClr val="383838"/>
                </a:solidFill>
                <a:effectLst/>
                <a:latin typeface="Inter"/>
              </a:rPr>
              <a:t>Step 3: Calculate the Magnitude and Orientation</a:t>
            </a:r>
            <a:br>
              <a:rPr lang="en-IN" b="0" i="0" dirty="0">
                <a:solidFill>
                  <a:srgbClr val="383838"/>
                </a:solidFill>
                <a:effectLst/>
                <a:latin typeface="Inter"/>
              </a:rPr>
            </a:br>
            <a:br>
              <a:rPr lang="en-IN" dirty="0"/>
            </a:br>
            <a:endParaRPr lang="en-US" dirty="0"/>
          </a:p>
        </p:txBody>
      </p:sp>
      <p:sp>
        <p:nvSpPr>
          <p:cNvPr id="3" name="Content Placeholder 2">
            <a:extLst>
              <a:ext uri="{FF2B5EF4-FFF2-40B4-BE49-F238E27FC236}">
                <a16:creationId xmlns:a16="http://schemas.microsoft.com/office/drawing/2014/main" id="{48E4341E-9AE8-9937-BD56-415871780371}"/>
              </a:ext>
            </a:extLst>
          </p:cNvPr>
          <p:cNvSpPr>
            <a:spLocks noGrp="1"/>
          </p:cNvSpPr>
          <p:nvPr>
            <p:ph idx="1"/>
          </p:nvPr>
        </p:nvSpPr>
        <p:spPr/>
        <p:txBody>
          <a:bodyPr>
            <a:normAutofit fontScale="92500" lnSpcReduction="10000"/>
          </a:bodyPr>
          <a:lstStyle/>
          <a:p>
            <a:r>
              <a:rPr lang="en-IN" b="0" i="0" dirty="0">
                <a:solidFill>
                  <a:srgbClr val="383838"/>
                </a:solidFill>
                <a:effectLst/>
                <a:latin typeface="Inter"/>
              </a:rPr>
              <a:t>we will be using the Pythagoras theorem</a:t>
            </a:r>
          </a:p>
          <a:p>
            <a:pPr algn="l"/>
            <a:r>
              <a:rPr lang="en-IN" b="0" i="0" dirty="0">
                <a:solidFill>
                  <a:srgbClr val="383838"/>
                </a:solidFill>
                <a:effectLst/>
                <a:latin typeface="Inter"/>
              </a:rPr>
              <a:t>magnitude:</a:t>
            </a:r>
          </a:p>
          <a:p>
            <a:pPr algn="l"/>
            <a:r>
              <a:rPr lang="en-IN" b="0" i="0" dirty="0">
                <a:solidFill>
                  <a:srgbClr val="383838"/>
                </a:solidFill>
                <a:effectLst/>
                <a:latin typeface="Inter"/>
              </a:rPr>
              <a:t>Total Gradient Magnitude =  √[(G</a:t>
            </a:r>
            <a:r>
              <a:rPr lang="en-IN" b="0" i="0" baseline="-25000" dirty="0">
                <a:solidFill>
                  <a:srgbClr val="383838"/>
                </a:solidFill>
                <a:effectLst/>
                <a:latin typeface="Inter"/>
              </a:rPr>
              <a:t>x</a:t>
            </a:r>
            <a:r>
              <a:rPr lang="en-IN" b="0" i="0" dirty="0">
                <a:solidFill>
                  <a:srgbClr val="383838"/>
                </a:solidFill>
                <a:effectLst/>
                <a:latin typeface="Inter"/>
              </a:rPr>
              <a:t>)</a:t>
            </a:r>
            <a:r>
              <a:rPr lang="en-IN" b="0" i="0" baseline="30000" dirty="0">
                <a:solidFill>
                  <a:srgbClr val="383838"/>
                </a:solidFill>
                <a:effectLst/>
                <a:latin typeface="Inter"/>
              </a:rPr>
              <a:t>2</a:t>
            </a:r>
            <a:r>
              <a:rPr lang="en-IN" b="0" i="0" dirty="0">
                <a:solidFill>
                  <a:srgbClr val="383838"/>
                </a:solidFill>
                <a:effectLst/>
                <a:latin typeface="Inter"/>
              </a:rPr>
              <a:t>+(</a:t>
            </a:r>
            <a:r>
              <a:rPr lang="en-IN" b="0" i="0" dirty="0" err="1">
                <a:solidFill>
                  <a:srgbClr val="383838"/>
                </a:solidFill>
                <a:effectLst/>
                <a:latin typeface="Inter"/>
              </a:rPr>
              <a:t>G</a:t>
            </a:r>
            <a:r>
              <a:rPr lang="en-IN" b="0" i="0" baseline="-25000" dirty="0" err="1">
                <a:solidFill>
                  <a:srgbClr val="383838"/>
                </a:solidFill>
                <a:effectLst/>
                <a:latin typeface="Inter"/>
              </a:rPr>
              <a:t>y</a:t>
            </a:r>
            <a:r>
              <a:rPr lang="en-IN" b="0" i="0" dirty="0">
                <a:solidFill>
                  <a:srgbClr val="383838"/>
                </a:solidFill>
                <a:effectLst/>
                <a:latin typeface="Inter"/>
              </a:rPr>
              <a:t>)</a:t>
            </a:r>
            <a:r>
              <a:rPr lang="en-IN" b="0" i="0" baseline="30000" dirty="0">
                <a:solidFill>
                  <a:srgbClr val="383838"/>
                </a:solidFill>
                <a:effectLst/>
                <a:latin typeface="Inter"/>
              </a:rPr>
              <a:t>2</a:t>
            </a:r>
            <a:r>
              <a:rPr lang="en-IN" b="0" i="0" dirty="0">
                <a:solidFill>
                  <a:srgbClr val="383838"/>
                </a:solidFill>
                <a:effectLst/>
                <a:latin typeface="Inter"/>
              </a:rPr>
              <a:t>]</a:t>
            </a:r>
          </a:p>
          <a:p>
            <a:pPr algn="l"/>
            <a:r>
              <a:rPr lang="en-IN" b="0" i="0" dirty="0">
                <a:solidFill>
                  <a:srgbClr val="383838"/>
                </a:solidFill>
                <a:effectLst/>
                <a:latin typeface="Inter"/>
              </a:rPr>
              <a:t>Total Gradient Magnitude =  √[(11)</a:t>
            </a:r>
            <a:r>
              <a:rPr lang="en-IN" b="0" i="0" baseline="30000" dirty="0">
                <a:solidFill>
                  <a:srgbClr val="383838"/>
                </a:solidFill>
                <a:effectLst/>
                <a:latin typeface="Inter"/>
              </a:rPr>
              <a:t>2</a:t>
            </a:r>
            <a:r>
              <a:rPr lang="en-IN" b="0" i="0" dirty="0">
                <a:solidFill>
                  <a:srgbClr val="383838"/>
                </a:solidFill>
                <a:effectLst/>
                <a:latin typeface="Inter"/>
              </a:rPr>
              <a:t>+(8)</a:t>
            </a:r>
            <a:r>
              <a:rPr lang="en-IN" b="0" i="0" baseline="30000" dirty="0">
                <a:solidFill>
                  <a:srgbClr val="383838"/>
                </a:solidFill>
                <a:effectLst/>
                <a:latin typeface="Inter"/>
              </a:rPr>
              <a:t>2</a:t>
            </a:r>
            <a:r>
              <a:rPr lang="en-IN" b="0" i="0" dirty="0">
                <a:solidFill>
                  <a:srgbClr val="383838"/>
                </a:solidFill>
                <a:effectLst/>
                <a:latin typeface="Inter"/>
              </a:rPr>
              <a:t>] = 13.6</a:t>
            </a:r>
          </a:p>
          <a:p>
            <a:pPr algn="l"/>
            <a:r>
              <a:rPr lang="en-IN" b="0" i="0" dirty="0">
                <a:solidFill>
                  <a:srgbClr val="383838"/>
                </a:solidFill>
                <a:effectLst/>
                <a:latin typeface="Inter"/>
              </a:rPr>
              <a:t>Next, calculate the orientation (or direction) for the same pixel. We know that we can write the tan for the angles:</a:t>
            </a:r>
          </a:p>
          <a:p>
            <a:pPr algn="l"/>
            <a:r>
              <a:rPr lang="en-IN" b="0" i="0" dirty="0">
                <a:solidFill>
                  <a:srgbClr val="383838"/>
                </a:solidFill>
                <a:effectLst/>
                <a:latin typeface="Inter"/>
              </a:rPr>
              <a:t>tan(</a:t>
            </a:r>
            <a:r>
              <a:rPr lang="el-GR" b="0" i="0" dirty="0">
                <a:solidFill>
                  <a:srgbClr val="383838"/>
                </a:solidFill>
                <a:effectLst/>
                <a:latin typeface="Inter"/>
              </a:rPr>
              <a:t>Φ) = </a:t>
            </a:r>
            <a:r>
              <a:rPr lang="en-IN" b="0" i="0" dirty="0" err="1">
                <a:solidFill>
                  <a:srgbClr val="383838"/>
                </a:solidFill>
                <a:effectLst/>
                <a:latin typeface="Inter"/>
              </a:rPr>
              <a:t>Gy</a:t>
            </a:r>
            <a:r>
              <a:rPr lang="en-IN" b="0" i="0" dirty="0">
                <a:solidFill>
                  <a:srgbClr val="383838"/>
                </a:solidFill>
                <a:effectLst/>
                <a:latin typeface="Inter"/>
              </a:rPr>
              <a:t> / Gx</a:t>
            </a:r>
          </a:p>
          <a:p>
            <a:pPr algn="l"/>
            <a:r>
              <a:rPr lang="en-IN" b="0" i="0" dirty="0">
                <a:solidFill>
                  <a:srgbClr val="383838"/>
                </a:solidFill>
                <a:effectLst/>
                <a:latin typeface="Inter"/>
              </a:rPr>
              <a:t>Hence, the value of the angle would be:</a:t>
            </a:r>
          </a:p>
          <a:p>
            <a:pPr algn="l"/>
            <a:r>
              <a:rPr lang="el-GR" b="0" i="0" dirty="0">
                <a:solidFill>
                  <a:srgbClr val="383838"/>
                </a:solidFill>
                <a:effectLst/>
                <a:latin typeface="Inter"/>
              </a:rPr>
              <a:t>Φ = </a:t>
            </a:r>
            <a:r>
              <a:rPr lang="en-IN" b="0" i="0" dirty="0" err="1">
                <a:solidFill>
                  <a:srgbClr val="383838"/>
                </a:solidFill>
                <a:effectLst/>
                <a:latin typeface="Inter"/>
              </a:rPr>
              <a:t>atan</a:t>
            </a:r>
            <a:r>
              <a:rPr lang="en-IN" b="0" i="0" dirty="0">
                <a:solidFill>
                  <a:srgbClr val="383838"/>
                </a:solidFill>
                <a:effectLst/>
                <a:latin typeface="Inter"/>
              </a:rPr>
              <a:t>(</a:t>
            </a:r>
            <a:r>
              <a:rPr lang="en-IN" b="0" i="0" dirty="0" err="1">
                <a:solidFill>
                  <a:srgbClr val="383838"/>
                </a:solidFill>
                <a:effectLst/>
                <a:latin typeface="Inter"/>
              </a:rPr>
              <a:t>Gy</a:t>
            </a:r>
            <a:r>
              <a:rPr lang="en-IN" b="0" i="0" dirty="0">
                <a:solidFill>
                  <a:srgbClr val="383838"/>
                </a:solidFill>
                <a:effectLst/>
                <a:latin typeface="Inter"/>
              </a:rPr>
              <a:t> / Gx)</a:t>
            </a:r>
          </a:p>
          <a:p>
            <a:r>
              <a:rPr lang="el-GR" b="0" i="0" dirty="0">
                <a:solidFill>
                  <a:srgbClr val="383838"/>
                </a:solidFill>
                <a:effectLst/>
                <a:latin typeface="Inter"/>
              </a:rPr>
              <a:t>Φ =</a:t>
            </a:r>
            <a:r>
              <a:rPr lang="en-US" b="0" i="0" dirty="0">
                <a:solidFill>
                  <a:srgbClr val="383838"/>
                </a:solidFill>
                <a:effectLst/>
                <a:latin typeface="Inter"/>
              </a:rPr>
              <a:t> 36</a:t>
            </a:r>
            <a:endParaRPr lang="en-US" dirty="0"/>
          </a:p>
        </p:txBody>
      </p:sp>
    </p:spTree>
    <p:extLst>
      <p:ext uri="{BB962C8B-B14F-4D97-AF65-F5344CB8AC3E}">
        <p14:creationId xmlns:p14="http://schemas.microsoft.com/office/powerpoint/2010/main" val="369861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1097</Words>
  <Application>Microsoft Macintosh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Inter</vt:lpstr>
      <vt:lpstr>Poly</vt:lpstr>
      <vt:lpstr>Office Theme</vt:lpstr>
      <vt:lpstr>Artificial Intelligence  DA - 1</vt:lpstr>
      <vt:lpstr>Selected Algorithms</vt:lpstr>
      <vt:lpstr>Histogram of Oriented Gradients (HOG)  </vt:lpstr>
      <vt:lpstr>What is Histogram of Oriented Gradients?  </vt:lpstr>
      <vt:lpstr>Introduction to the HOG Feature Descriptor  </vt:lpstr>
      <vt:lpstr>Process of Calculating the Histogram of Oriented Gradients (HOG) </vt:lpstr>
      <vt:lpstr>Step 1: Pre Process the Data (64 x 128)  </vt:lpstr>
      <vt:lpstr>Step 2: Calculating Gradients (direction x and y)  </vt:lpstr>
      <vt:lpstr>Step 3: Calculate the Magnitude and Orientation  </vt:lpstr>
      <vt:lpstr>Create Histograms using Gradients and Orientation </vt:lpstr>
      <vt:lpstr>Step 4: Calculate Histogram of Gradients in 8×8 cells (9×1)  </vt:lpstr>
      <vt:lpstr>Step 5: Normalize gradients in 16×16 cell (36×1)  </vt:lpstr>
      <vt:lpstr>V=we would have four 9×1 matrices or a single 36×1 matrix.</vt:lpstr>
      <vt:lpstr>Step 6: Features for the complete image  </vt:lpstr>
      <vt:lpstr>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DA - 1</dc:title>
  <dc:creator>Ramireddy Jeevan Reddy</dc:creator>
  <cp:lastModifiedBy>Ramireddy Jeevan Reddy</cp:lastModifiedBy>
  <cp:revision>1</cp:revision>
  <dcterms:created xsi:type="dcterms:W3CDTF">2024-02-06T14:26:37Z</dcterms:created>
  <dcterms:modified xsi:type="dcterms:W3CDTF">2024-02-06T15:01:33Z</dcterms:modified>
</cp:coreProperties>
</file>