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3C84"/>
    <a:srgbClr val="963488"/>
    <a:srgbClr val="A100FF"/>
    <a:srgbClr val="461B49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4" d="100"/>
          <a:sy n="34" d="100"/>
        </p:scale>
        <p:origin x="8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3_Final Content Data set.csv]Sheet4!PivotTable8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600" b="1" dirty="0"/>
              <a:t>Top</a:t>
            </a:r>
            <a:r>
              <a:rPr lang="en-IN" sz="3600" b="1" baseline="0" dirty="0"/>
              <a:t> 5 categories</a:t>
            </a:r>
            <a:endParaRPr lang="en-IN" sz="3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7030A0"/>
          </a:solidFill>
          <a:ln>
            <a:solidFill>
              <a:srgbClr val="7030A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7030A0"/>
          </a:solidFill>
          <a:ln>
            <a:solidFill>
              <a:srgbClr val="7030A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7030A0"/>
          </a:solidFill>
          <a:ln>
            <a:solidFill>
              <a:srgbClr val="7030A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1642492297595926E-2"/>
          <c:y val="8.993589743589743E-2"/>
          <c:w val="0.80833282516341298"/>
          <c:h val="0.8711789151356080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rgbClr val="7030A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Sheet4!$A$2:$A$7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Sheet4!$B$2:$B$7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9F-44A3-BD83-B75264ADE7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83730303"/>
        <c:axId val="383731743"/>
      </c:barChart>
      <c:catAx>
        <c:axId val="383730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731743"/>
        <c:crosses val="autoZero"/>
        <c:auto val="1"/>
        <c:lblAlgn val="ctr"/>
        <c:lblOffset val="100"/>
        <c:noMultiLvlLbl val="0"/>
      </c:catAx>
      <c:valAx>
        <c:axId val="383731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730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3_Final Content Data set.csv]Sheet4!PivotTable8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Sheet4!$B$1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plosion val="2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16-4686-89B0-8ED3F00C846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16-4686-89B0-8ED3F00C846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16-4686-89B0-8ED3F00C846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16-4686-89B0-8ED3F00C846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016-4686-89B0-8ED3F00C846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1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Sheet4!$A$2:$A$7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Sheet4!$B$2:$B$7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016-4686-89B0-8ED3F00C846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z="2400" dirty="0"/>
              <a:t>Insights</a:t>
            </a:r>
          </a:p>
          <a:p>
            <a:pPr lvl="0"/>
            <a:r>
              <a:rPr lang="en-US" sz="2400" dirty="0"/>
              <a:t>From above analysis we can clearly say that food and healthy eating food are trending</a:t>
            </a:r>
          </a:p>
          <a:p>
            <a:pPr lvl="0"/>
            <a:r>
              <a:rPr lang="en-US" sz="2400" dirty="0"/>
              <a:t>And both are on top five.</a:t>
            </a:r>
          </a:p>
          <a:p>
            <a:pPr lvl="0"/>
            <a:r>
              <a:rPr lang="en-US" sz="2400" dirty="0"/>
              <a:t>You could use this insight and boost your user engagement by collaborating with healthy food brands.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z="2400" dirty="0"/>
              <a:t>Senior Principle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083521" y="1533699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27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277600" y="186999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FEB584D-5CFE-4903-20DA-2B23D3257614}"/>
              </a:ext>
            </a:extLst>
          </p:cNvPr>
          <p:cNvSpPr txBox="1"/>
          <p:nvPr/>
        </p:nvSpPr>
        <p:spPr>
          <a:xfrm>
            <a:off x="10808486" y="1724725"/>
            <a:ext cx="650670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Analysis</a:t>
            </a:r>
          </a:p>
          <a:p>
            <a:pPr lvl="0"/>
            <a:r>
              <a:rPr lang="en-US" sz="3200" dirty="0"/>
              <a:t>From this we can summarize that animals and science are most trending categories in social buzz</a:t>
            </a:r>
          </a:p>
          <a:p>
            <a:pPr lvl="0"/>
            <a:r>
              <a:rPr lang="en-US" sz="3200" dirty="0"/>
              <a:t>May is the month with highest posts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F1F39F-4B8A-4E80-BC3D-871B696E02CF}"/>
              </a:ext>
            </a:extLst>
          </p:cNvPr>
          <p:cNvSpPr txBox="1"/>
          <p:nvPr/>
        </p:nvSpPr>
        <p:spPr>
          <a:xfrm>
            <a:off x="10753992" y="4495202"/>
            <a:ext cx="66156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dirty="0"/>
              <a:t>Insights</a:t>
            </a:r>
          </a:p>
          <a:p>
            <a:pPr lvl="0"/>
            <a:r>
              <a:rPr lang="en-US" sz="3200" dirty="0"/>
              <a:t>From above analysis we can clearly say that food and healthy eating food are trending</a:t>
            </a:r>
          </a:p>
          <a:p>
            <a:pPr lvl="0"/>
            <a:r>
              <a:rPr lang="en-US" sz="3200" dirty="0"/>
              <a:t>And both are on top five.</a:t>
            </a:r>
          </a:p>
          <a:p>
            <a:pPr lvl="0"/>
            <a:r>
              <a:rPr lang="en-US" sz="3200" dirty="0"/>
              <a:t>You could use this insight and boost your user engagement by collaborating with healthy food brands.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836447"/>
            <a:chOff x="0" y="0"/>
            <a:chExt cx="11564591" cy="5115262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8170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506086" y="1830669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dirty="0"/>
              <a:t>                                                      </a:t>
            </a:r>
          </a:p>
          <a:p>
            <a:r>
              <a:rPr lang="en-US" sz="3600" dirty="0">
                <a:solidFill>
                  <a:srgbClr val="7030A0"/>
                </a:solidFill>
                <a:latin typeface="Aptos" panose="020B0004020202020204" pitchFamily="34" charset="0"/>
              </a:rPr>
              <a:t>To start our engagement with Social Buzz, we are running a 3 month initial project in order to prove to them that we are the best firm to work with. They are expecting the following: </a:t>
            </a:r>
          </a:p>
          <a:p>
            <a:endParaRPr lang="en-US" sz="3600" dirty="0">
              <a:solidFill>
                <a:srgbClr val="7030A0"/>
              </a:solidFill>
              <a:latin typeface="Aptos" panose="020B00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3600" dirty="0">
                <a:solidFill>
                  <a:srgbClr val="7030A0"/>
                </a:solidFill>
                <a:latin typeface="Aptos" panose="020B0004020202020204" pitchFamily="34" charset="0"/>
              </a:rPr>
              <a:t>An audit of their big data practice 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solidFill>
                  <a:srgbClr val="7030A0"/>
                </a:solidFill>
                <a:latin typeface="Aptos" panose="020B0004020202020204" pitchFamily="34" charset="0"/>
              </a:rPr>
              <a:t>Recommendations for a successful IPO 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solidFill>
                  <a:srgbClr val="7030A0"/>
                </a:solidFill>
                <a:latin typeface="Aptos" panose="020B0004020202020204" pitchFamily="34" charset="0"/>
              </a:rPr>
              <a:t> An analysis of their content categories that highlights the top 5 categories with the largest aggregate popularity</a:t>
            </a:r>
          </a:p>
          <a:p>
            <a:endParaRPr lang="en-US" sz="2400" dirty="0">
              <a:latin typeface="Aptos" panose="020B0004020202020204" pitchFamily="34" charset="0"/>
            </a:endParaRPr>
          </a:p>
          <a:p>
            <a:endParaRPr lang="en-US" sz="2400" dirty="0"/>
          </a:p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52182" y="1734754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843615" y="3492706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253799" y="2007634"/>
            <a:ext cx="7427525" cy="80064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  <a:p>
            <a:pPr algn="ctr">
              <a:lnSpc>
                <a:spcPct val="150000"/>
              </a:lnSpc>
            </a:pPr>
            <a:r>
              <a:rPr lang="en-US" sz="8000" dirty="0"/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Every day over 100,000 pieces of content , ranging from text, images, videos and GIFs are posted.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All of this data is highly unstructured and requires extremely sophisticated and expensive technology to manage and maintain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But how to sort and clean all this data?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To sort all this data we need help of a data analyst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And our main objective is to find top 5 categories</a:t>
            </a:r>
          </a:p>
          <a:p>
            <a:pPr algn="ctr">
              <a:lnSpc>
                <a:spcPct val="150000"/>
              </a:lnSpc>
            </a:pPr>
            <a:endParaRPr lang="en-US" sz="2400" spc="-80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491715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72116A-362D-2874-E5DC-2DA4E5A42FAF}"/>
              </a:ext>
            </a:extLst>
          </p:cNvPr>
          <p:cNvSpPr txBox="1"/>
          <p:nvPr/>
        </p:nvSpPr>
        <p:spPr>
          <a:xfrm>
            <a:off x="13981007" y="7691664"/>
            <a:ext cx="34687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600" dirty="0"/>
              <a:t>Data Analyst</a:t>
            </a:r>
          </a:p>
          <a:p>
            <a:pPr lvl="0"/>
            <a:r>
              <a:rPr lang="en-US" sz="3600" dirty="0"/>
              <a:t>B Venu Madhavi</a:t>
            </a:r>
          </a:p>
          <a:p>
            <a:pPr lvl="0"/>
            <a:endParaRPr lang="en-US" sz="3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131F0C-052A-2514-D1C5-86AB594FB3CE}"/>
              </a:ext>
            </a:extLst>
          </p:cNvPr>
          <p:cNvSpPr txBox="1"/>
          <p:nvPr/>
        </p:nvSpPr>
        <p:spPr>
          <a:xfrm>
            <a:off x="13954158" y="1362280"/>
            <a:ext cx="43069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Chief Technical Architect</a:t>
            </a:r>
          </a:p>
          <a:p>
            <a:pPr lvl="0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9DA070-542C-2047-1D4A-2989DA648B26}"/>
              </a:ext>
            </a:extLst>
          </p:cNvPr>
          <p:cNvSpPr txBox="1"/>
          <p:nvPr/>
        </p:nvSpPr>
        <p:spPr>
          <a:xfrm>
            <a:off x="13981007" y="4820333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600" dirty="0"/>
              <a:t>Senior Principle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911540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1237456" cy="950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       </a:t>
            </a:r>
            <a:r>
              <a:rPr lang="en-US" sz="6600" spc="-640" dirty="0">
                <a:solidFill>
                  <a:srgbClr val="FFFFFF"/>
                </a:solidFill>
                <a:latin typeface="Aptos" panose="020B0004020202020204" pitchFamily="34" charset="0"/>
              </a:rPr>
              <a:t>Data  Understanding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9994600" cy="950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          </a:t>
            </a:r>
            <a:r>
              <a:rPr lang="en-US" sz="6600" spc="-640" dirty="0">
                <a:solidFill>
                  <a:srgbClr val="FFFFFF"/>
                </a:solidFill>
                <a:latin typeface="Aptos" panose="020B0004020202020204" pitchFamily="34" charset="0"/>
              </a:rPr>
              <a:t>Data  Cleaning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7570177" cy="924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          </a:t>
            </a:r>
            <a:r>
              <a:rPr lang="en-US" sz="6600" spc="-640" dirty="0">
                <a:solidFill>
                  <a:srgbClr val="FFFFFF"/>
                </a:solidFill>
                <a:latin typeface="Aptos" panose="020B0004020202020204" pitchFamily="34" charset="0"/>
              </a:rPr>
              <a:t>Uncover  insights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6207920" cy="950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           </a:t>
            </a:r>
            <a:r>
              <a:rPr lang="en-US" sz="6600" spc="-640" dirty="0">
                <a:solidFill>
                  <a:srgbClr val="FFFFFF"/>
                </a:solidFill>
                <a:latin typeface="Aptos" panose="020B0004020202020204" pitchFamily="34" charset="0"/>
              </a:rPr>
              <a:t>Data  Analysis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6938250" cy="941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          </a:t>
            </a:r>
            <a:r>
              <a:rPr lang="en-US" sz="6600" spc="-640" dirty="0">
                <a:solidFill>
                  <a:srgbClr val="FFFFFF"/>
                </a:solidFill>
                <a:latin typeface="Aptos" panose="020B0004020202020204" pitchFamily="34" charset="0"/>
              </a:rPr>
              <a:t>Data  Modelling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62000" y="1423394"/>
            <a:ext cx="16268700" cy="4765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 </a:t>
            </a:r>
          </a:p>
          <a:p>
            <a:pPr>
              <a:lnSpc>
                <a:spcPts val="9600"/>
              </a:lnSpc>
            </a:pPr>
            <a:r>
              <a:rPr lang="en-US" sz="4400" spc="-80" dirty="0">
                <a:solidFill>
                  <a:srgbClr val="963488"/>
                </a:solidFill>
                <a:latin typeface="Graphik Regular" panose="020B0503030202060203" pitchFamily="34" charset="0"/>
              </a:rPr>
              <a:t>                16                                          1897</a:t>
            </a:r>
            <a:r>
              <a:rPr lang="en-US" sz="44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                                         </a:t>
            </a:r>
            <a:r>
              <a:rPr lang="en-US" sz="4400" spc="-80" dirty="0">
                <a:solidFill>
                  <a:srgbClr val="7030A0"/>
                </a:solidFill>
                <a:latin typeface="Graphik Regular" panose="020B0503030202060203" pitchFamily="34" charset="0"/>
              </a:rPr>
              <a:t>January</a:t>
            </a:r>
          </a:p>
          <a:p>
            <a:pPr>
              <a:lnSpc>
                <a:spcPts val="9600"/>
              </a:lnSpc>
            </a:pPr>
            <a:r>
              <a:rPr lang="en-US" sz="44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Unique categories                  Reactions to “animals”               Was the month </a:t>
            </a:r>
          </a:p>
          <a:p>
            <a:pPr>
              <a:lnSpc>
                <a:spcPts val="9600"/>
              </a:lnSpc>
            </a:pPr>
            <a:r>
              <a:rPr lang="en-US" sz="44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                                                               category                          with highest posts                                                                  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C46B476C-DE74-4A39-9949-D3D7204B30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2075514"/>
              </p:ext>
            </p:extLst>
          </p:nvPr>
        </p:nvGraphicFramePr>
        <p:xfrm>
          <a:off x="4038600" y="1383832"/>
          <a:ext cx="11963400" cy="7384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A280EEDD-14DC-45DC-AF59-330871A141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525489"/>
              </p:ext>
            </p:extLst>
          </p:nvPr>
        </p:nvGraphicFramePr>
        <p:xfrm>
          <a:off x="6857999" y="1383832"/>
          <a:ext cx="8436844" cy="6807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345</Words>
  <Application>Microsoft Office PowerPoint</Application>
  <PresentationFormat>Custom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Aptos</vt:lpstr>
      <vt:lpstr>Graphik Regular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venu madhavi</cp:lastModifiedBy>
  <cp:revision>10</cp:revision>
  <dcterms:created xsi:type="dcterms:W3CDTF">2006-08-16T00:00:00Z</dcterms:created>
  <dcterms:modified xsi:type="dcterms:W3CDTF">2024-07-19T17:32:21Z</dcterms:modified>
  <dc:identifier>DAEhDyfaYKE</dc:identifier>
</cp:coreProperties>
</file>